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handoutMasterIdLst>
    <p:handoutMasterId r:id="rId43"/>
  </p:handoutMasterIdLst>
  <p:sldIdLst>
    <p:sldId id="271" r:id="rId2"/>
    <p:sldId id="321" r:id="rId3"/>
    <p:sldId id="326" r:id="rId4"/>
    <p:sldId id="328" r:id="rId5"/>
    <p:sldId id="324" r:id="rId6"/>
    <p:sldId id="325" r:id="rId7"/>
    <p:sldId id="322" r:id="rId8"/>
    <p:sldId id="323" r:id="rId9"/>
    <p:sldId id="327" r:id="rId10"/>
    <p:sldId id="319" r:id="rId11"/>
    <p:sldId id="358" r:id="rId12"/>
    <p:sldId id="329" r:id="rId13"/>
    <p:sldId id="330" r:id="rId14"/>
    <p:sldId id="331" r:id="rId15"/>
    <p:sldId id="332" r:id="rId16"/>
    <p:sldId id="333" r:id="rId17"/>
    <p:sldId id="334" r:id="rId18"/>
    <p:sldId id="335" r:id="rId19"/>
    <p:sldId id="336" r:id="rId20"/>
    <p:sldId id="337" r:id="rId21"/>
    <p:sldId id="338" r:id="rId22"/>
    <p:sldId id="339" r:id="rId23"/>
    <p:sldId id="340" r:id="rId24"/>
    <p:sldId id="341" r:id="rId25"/>
    <p:sldId id="342" r:id="rId26"/>
    <p:sldId id="343" r:id="rId27"/>
    <p:sldId id="344" r:id="rId28"/>
    <p:sldId id="345" r:id="rId29"/>
    <p:sldId id="346" r:id="rId30"/>
    <p:sldId id="349" r:id="rId31"/>
    <p:sldId id="350" r:id="rId32"/>
    <p:sldId id="351" r:id="rId33"/>
    <p:sldId id="352" r:id="rId34"/>
    <p:sldId id="353" r:id="rId35"/>
    <p:sldId id="354" r:id="rId36"/>
    <p:sldId id="355" r:id="rId37"/>
    <p:sldId id="356" r:id="rId38"/>
    <p:sldId id="357" r:id="rId39"/>
    <p:sldId id="347" r:id="rId40"/>
    <p:sldId id="348" r:id="rId41"/>
  </p:sldIdLst>
  <p:sldSz cx="9144000" cy="6858000" type="screen4x3"/>
  <p:notesSz cx="6811963" cy="99425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userDrawn="1">
          <p15:clr>
            <a:srgbClr val="A4A3A4"/>
          </p15:clr>
        </p15:guide>
        <p15:guide id="2" pos="2146"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B2B2B2"/>
    <a:srgbClr val="808080"/>
    <a:srgbClr val="6666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12C8C85-51F0-491E-9774-3900AFEF0FD7}" styleName="Style léger 2 - Accentuation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141" autoAdjust="0"/>
  </p:normalViewPr>
  <p:slideViewPr>
    <p:cSldViewPr>
      <p:cViewPr varScale="1">
        <p:scale>
          <a:sx n="114" d="100"/>
          <a:sy n="114" d="100"/>
        </p:scale>
        <p:origin x="918" y="102"/>
      </p:cViewPr>
      <p:guideLst>
        <p:guide orient="horz" pos="2160"/>
        <p:guide pos="2880"/>
      </p:guideLst>
    </p:cSldViewPr>
  </p:slideViewPr>
  <p:notesTextViewPr>
    <p:cViewPr>
      <p:scale>
        <a:sx n="3" d="2"/>
        <a:sy n="3" d="2"/>
      </p:scale>
      <p:origin x="0" y="0"/>
    </p:cViewPr>
  </p:notesTextViewPr>
  <p:sorterViewPr>
    <p:cViewPr varScale="1">
      <p:scale>
        <a:sx n="100" d="100"/>
        <a:sy n="100" d="100"/>
      </p:scale>
      <p:origin x="0" y="0"/>
    </p:cViewPr>
  </p:sorterViewPr>
  <p:notesViewPr>
    <p:cSldViewPr>
      <p:cViewPr varScale="1">
        <p:scale>
          <a:sx n="90" d="100"/>
          <a:sy n="90" d="100"/>
        </p:scale>
        <p:origin x="-3744" y="-96"/>
      </p:cViewPr>
      <p:guideLst>
        <p:guide orient="horz" pos="3132"/>
        <p:guide pos="214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51851" cy="497126"/>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8536" y="0"/>
            <a:ext cx="2951851" cy="497126"/>
          </a:xfrm>
          <a:prstGeom prst="rect">
            <a:avLst/>
          </a:prstGeom>
        </p:spPr>
        <p:txBody>
          <a:bodyPr vert="horz" lIns="91440" tIns="45720" rIns="91440" bIns="45720" rtlCol="0"/>
          <a:lstStyle>
            <a:lvl1pPr algn="r">
              <a:defRPr sz="1200"/>
            </a:lvl1pPr>
          </a:lstStyle>
          <a:p>
            <a:fld id="{D14C3DA1-9BFE-4D5D-B25D-7CC592D9C3C5}" type="datetimeFigureOut">
              <a:rPr lang="fr-FR" smtClean="0"/>
              <a:t>03/06/2016</a:t>
            </a:fld>
            <a:endParaRPr lang="fr-FR"/>
          </a:p>
        </p:txBody>
      </p:sp>
      <p:sp>
        <p:nvSpPr>
          <p:cNvPr id="4" name="Espace réservé du pied de page 3"/>
          <p:cNvSpPr>
            <a:spLocks noGrp="1"/>
          </p:cNvSpPr>
          <p:nvPr>
            <p:ph type="ftr" sz="quarter" idx="2"/>
          </p:nvPr>
        </p:nvSpPr>
        <p:spPr>
          <a:xfrm>
            <a:off x="0" y="9443662"/>
            <a:ext cx="2951851" cy="497126"/>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8536" y="9443662"/>
            <a:ext cx="2951851" cy="497126"/>
          </a:xfrm>
          <a:prstGeom prst="rect">
            <a:avLst/>
          </a:prstGeom>
        </p:spPr>
        <p:txBody>
          <a:bodyPr vert="horz" lIns="91440" tIns="45720" rIns="91440" bIns="45720" rtlCol="0" anchor="b"/>
          <a:lstStyle>
            <a:lvl1pPr algn="r">
              <a:defRPr sz="1200"/>
            </a:lvl1pPr>
          </a:lstStyle>
          <a:p>
            <a:fld id="{6B21956D-7473-4ACD-A8EB-84381C2C4BE4}" type="slidenum">
              <a:rPr lang="fr-FR" smtClean="0"/>
              <a:t>‹N°›</a:t>
            </a:fld>
            <a:endParaRPr lang="fr-FR"/>
          </a:p>
        </p:txBody>
      </p:sp>
    </p:spTree>
    <p:extLst>
      <p:ext uri="{BB962C8B-B14F-4D97-AF65-F5344CB8AC3E}">
        <p14:creationId xmlns:p14="http://schemas.microsoft.com/office/powerpoint/2010/main" val="124771523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51851" cy="497126"/>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8536" y="0"/>
            <a:ext cx="2951851" cy="497126"/>
          </a:xfrm>
          <a:prstGeom prst="rect">
            <a:avLst/>
          </a:prstGeom>
        </p:spPr>
        <p:txBody>
          <a:bodyPr vert="horz" lIns="91440" tIns="45720" rIns="91440" bIns="45720" rtlCol="0"/>
          <a:lstStyle>
            <a:lvl1pPr algn="r">
              <a:defRPr sz="1200"/>
            </a:lvl1pPr>
          </a:lstStyle>
          <a:p>
            <a:fld id="{4F3AFE2C-5007-4057-8DFB-EC24DF7E4136}" type="datetimeFigureOut">
              <a:rPr lang="fr-FR" smtClean="0"/>
              <a:pPr/>
              <a:t>03/06/2016</a:t>
            </a:fld>
            <a:endParaRPr lang="fr-FR"/>
          </a:p>
        </p:txBody>
      </p:sp>
      <p:sp>
        <p:nvSpPr>
          <p:cNvPr id="4" name="Espace réservé de l'image des diapositives 3"/>
          <p:cNvSpPr>
            <a:spLocks noGrp="1" noRot="1" noChangeAspect="1"/>
          </p:cNvSpPr>
          <p:nvPr>
            <p:ph type="sldImg" idx="2"/>
          </p:nvPr>
        </p:nvSpPr>
        <p:spPr>
          <a:xfrm>
            <a:off x="922338" y="746125"/>
            <a:ext cx="4967287" cy="37274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1197" y="4722694"/>
            <a:ext cx="5449570" cy="4474131"/>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43662"/>
            <a:ext cx="2951851" cy="497126"/>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8536" y="9443662"/>
            <a:ext cx="2951851" cy="497126"/>
          </a:xfrm>
          <a:prstGeom prst="rect">
            <a:avLst/>
          </a:prstGeom>
        </p:spPr>
        <p:txBody>
          <a:bodyPr vert="horz" lIns="91440" tIns="45720" rIns="91440" bIns="45720" rtlCol="0" anchor="b"/>
          <a:lstStyle>
            <a:lvl1pPr algn="r">
              <a:defRPr sz="1200"/>
            </a:lvl1pPr>
          </a:lstStyle>
          <a:p>
            <a:fld id="{C625FE0B-B3A6-4AF6-B265-A109385ED237}" type="slidenum">
              <a:rPr lang="fr-FR" smtClean="0"/>
              <a:pPr/>
              <a:t>‹N°›</a:t>
            </a:fld>
            <a:endParaRPr lang="fr-FR"/>
          </a:p>
        </p:txBody>
      </p:sp>
    </p:spTree>
    <p:extLst>
      <p:ext uri="{BB962C8B-B14F-4D97-AF65-F5344CB8AC3E}">
        <p14:creationId xmlns:p14="http://schemas.microsoft.com/office/powerpoint/2010/main" val="277189741"/>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Tree>
    <p:extLst>
      <p:ext uri="{BB962C8B-B14F-4D97-AF65-F5344CB8AC3E}">
        <p14:creationId xmlns:p14="http://schemas.microsoft.com/office/powerpoint/2010/main" val="41114643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Tree>
    <p:extLst>
      <p:ext uri="{BB962C8B-B14F-4D97-AF65-F5344CB8AC3E}">
        <p14:creationId xmlns:p14="http://schemas.microsoft.com/office/powerpoint/2010/main" val="34586436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Tree>
    <p:extLst>
      <p:ext uri="{BB962C8B-B14F-4D97-AF65-F5344CB8AC3E}">
        <p14:creationId xmlns:p14="http://schemas.microsoft.com/office/powerpoint/2010/main" val="11218949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Tree>
    <p:extLst>
      <p:ext uri="{BB962C8B-B14F-4D97-AF65-F5344CB8AC3E}">
        <p14:creationId xmlns:p14="http://schemas.microsoft.com/office/powerpoint/2010/main" val="39575654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re 1 visuel">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Texte">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76000" y="1268760"/>
            <a:ext cx="8172464" cy="4968552"/>
          </a:xfrm>
          <a:prstGeom prst="rect">
            <a:avLst/>
          </a:prstGeom>
        </p:spPr>
        <p:txBody>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11" name="Espace réservé du numéro de diapositive 10"/>
          <p:cNvSpPr>
            <a:spLocks noGrp="1"/>
          </p:cNvSpPr>
          <p:nvPr>
            <p:ph type="sldNum" sz="quarter" idx="11"/>
          </p:nvPr>
        </p:nvSpPr>
        <p:spPr>
          <a:xfrm>
            <a:off x="8025304" y="6303598"/>
            <a:ext cx="1118696" cy="365125"/>
          </a:xfrm>
          <a:prstGeom prst="rect">
            <a:avLst/>
          </a:prstGeom>
        </p:spPr>
        <p:txBody>
          <a:bodyPr/>
          <a:lstStyle/>
          <a:p>
            <a:fld id="{AEFB9B6D-867A-40B8-ACB0-35CC9F272C9C}" type="slidenum">
              <a:rPr lang="fr-FR" smtClean="0">
                <a:solidFill>
                  <a:srgbClr val="000000"/>
                </a:solidFill>
              </a:rPr>
              <a:pPr/>
              <a:t>‹N°›</a:t>
            </a:fld>
            <a:endParaRPr lang="fr-FR" dirty="0">
              <a:solidFill>
                <a:srgbClr val="000000"/>
              </a:solidFill>
            </a:endParaRPr>
          </a:p>
        </p:txBody>
      </p:sp>
      <p:sp>
        <p:nvSpPr>
          <p:cNvPr id="12" name="Espace réservé du pied de page 11"/>
          <p:cNvSpPr>
            <a:spLocks noGrp="1"/>
          </p:cNvSpPr>
          <p:nvPr>
            <p:ph type="ftr" sz="quarter" idx="12"/>
          </p:nvPr>
        </p:nvSpPr>
        <p:spPr>
          <a:xfrm>
            <a:off x="2051720" y="6305192"/>
            <a:ext cx="5939824" cy="365125"/>
          </a:xfrm>
          <a:prstGeom prst="rect">
            <a:avLst/>
          </a:prstGeom>
        </p:spPr>
        <p:txBody>
          <a:bodyPr/>
          <a:lstStyle/>
          <a:p>
            <a:r>
              <a:rPr lang="fr-FR" smtClean="0">
                <a:solidFill>
                  <a:srgbClr val="000000"/>
                </a:solidFill>
              </a:rPr>
              <a:t>CEA-CERN collaboration meeting - 02/06/2016</a:t>
            </a:r>
            <a:endParaRPr lang="fr-FR" dirty="0">
              <a:solidFill>
                <a:srgbClr val="000000"/>
              </a:solidFill>
            </a:endParaRPr>
          </a:p>
        </p:txBody>
      </p:sp>
      <p:sp>
        <p:nvSpPr>
          <p:cNvPr id="4" name="Titre 3"/>
          <p:cNvSpPr>
            <a:spLocks noGrp="1"/>
          </p:cNvSpPr>
          <p:nvPr>
            <p:ph type="title"/>
          </p:nvPr>
        </p:nvSpPr>
        <p:spPr/>
        <p:txBody>
          <a:bodyPr/>
          <a:lstStyle/>
          <a:p>
            <a:r>
              <a:rPr lang="fr-FR" smtClean="0"/>
              <a:t>Modifiez le style du titre</a:t>
            </a:r>
            <a:endParaRPr lang="fr-FR"/>
          </a:p>
        </p:txBody>
      </p:sp>
    </p:spTree>
    <p:extLst>
      <p:ext uri="{BB962C8B-B14F-4D97-AF65-F5344CB8AC3E}">
        <p14:creationId xmlns:p14="http://schemas.microsoft.com/office/powerpoint/2010/main" val="404155739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Diapositive Réunion programme">
    <p:spTree>
      <p:nvGrpSpPr>
        <p:cNvPr id="1" name=""/>
        <p:cNvGrpSpPr/>
        <p:nvPr/>
      </p:nvGrpSpPr>
      <p:grpSpPr>
        <a:xfrm>
          <a:off x="0" y="0"/>
          <a:ext cx="0" cy="0"/>
          <a:chOff x="0" y="0"/>
          <a:chExt cx="0" cy="0"/>
        </a:xfrm>
      </p:grpSpPr>
      <p:sp>
        <p:nvSpPr>
          <p:cNvPr id="7" name="Espace réservé de la date 3"/>
          <p:cNvSpPr>
            <a:spLocks noGrp="1"/>
          </p:cNvSpPr>
          <p:nvPr>
            <p:ph type="dt" sz="half" idx="2"/>
          </p:nvPr>
        </p:nvSpPr>
        <p:spPr>
          <a:xfrm>
            <a:off x="1071538" y="6356350"/>
            <a:ext cx="1519262"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pPr>
              <a:defRPr/>
            </a:pPr>
            <a:endParaRPr lang="en-US" dirty="0">
              <a:solidFill>
                <a:srgbClr val="000000">
                  <a:tint val="75000"/>
                </a:srgbClr>
              </a:solidFill>
            </a:endParaRPr>
          </a:p>
        </p:txBody>
      </p:sp>
      <p:sp>
        <p:nvSpPr>
          <p:cNvPr id="8"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9"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Tx/>
              <a:buNone/>
              <a:defRPr/>
            </a:pPr>
            <a:fld id="{03A18B84-9EFD-41B6-A5E4-D37CFBDD82D6}" type="slidenum">
              <a:rPr lang="en-US" smtClean="0">
                <a:solidFill>
                  <a:srgbClr val="000000">
                    <a:tint val="75000"/>
                  </a:srgbClr>
                </a:solidFill>
              </a:rPr>
              <a:pPr>
                <a:buFontTx/>
                <a:buNone/>
                <a:defRPr/>
              </a:pPr>
              <a:t>‹N°›</a:t>
            </a:fld>
            <a:endParaRPr lang="en-US" dirty="0" smtClean="0">
              <a:solidFill>
                <a:srgbClr val="000000">
                  <a:tint val="75000"/>
                </a:srgbClr>
              </a:solidFill>
            </a:endParaRPr>
          </a:p>
        </p:txBody>
      </p:sp>
      <p:sp>
        <p:nvSpPr>
          <p:cNvPr id="11" name="Espace réservé du titre 1"/>
          <p:cNvSpPr>
            <a:spLocks noGrp="1"/>
          </p:cNvSpPr>
          <p:nvPr>
            <p:ph type="title"/>
          </p:nvPr>
        </p:nvSpPr>
        <p:spPr bwMode="gray">
          <a:xfrm>
            <a:off x="2195736" y="52752"/>
            <a:ext cx="6552727" cy="908720"/>
          </a:xfrm>
          <a:prstGeom prst="rect">
            <a:avLst/>
          </a:prstGeom>
        </p:spPr>
        <p:txBody>
          <a:bodyPr vert="horz" lIns="0" tIns="0" rIns="0" bIns="0" rtlCol="0" anchor="ctr" anchorCtr="0">
            <a:noAutofit/>
          </a:bodyPr>
          <a:lstStyle/>
          <a:p>
            <a:r>
              <a:rPr lang="fr-FR" dirty="0" smtClean="0"/>
              <a:t>Cliquez pour modifier le style du titre</a:t>
            </a:r>
            <a:endParaRPr lang="fr-FR" dirty="0"/>
          </a:p>
        </p:txBody>
      </p:sp>
    </p:spTree>
    <p:extLst>
      <p:ext uri="{BB962C8B-B14F-4D97-AF65-F5344CB8AC3E}">
        <p14:creationId xmlns:p14="http://schemas.microsoft.com/office/powerpoint/2010/main" val="46776136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exte">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76000" y="1268760"/>
            <a:ext cx="8172464" cy="4968552"/>
          </a:xfrm>
          <a:prstGeom prst="rect">
            <a:avLst/>
          </a:prstGeom>
        </p:spPr>
        <p:txBody>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11" name="Espace réservé du numéro de diapositive 10"/>
          <p:cNvSpPr>
            <a:spLocks noGrp="1"/>
          </p:cNvSpPr>
          <p:nvPr>
            <p:ph type="sldNum" sz="quarter" idx="11"/>
          </p:nvPr>
        </p:nvSpPr>
        <p:spPr>
          <a:xfrm>
            <a:off x="8025304" y="6303598"/>
            <a:ext cx="1118696" cy="365125"/>
          </a:xfrm>
          <a:prstGeom prst="rect">
            <a:avLst/>
          </a:prstGeom>
        </p:spPr>
        <p:txBody>
          <a:bodyPr/>
          <a:lstStyle/>
          <a:p>
            <a:fld id="{AEFB9B6D-867A-40B8-ACB0-35CC9F272C9C}" type="slidenum">
              <a:rPr lang="fr-FR" smtClean="0">
                <a:solidFill>
                  <a:srgbClr val="000000"/>
                </a:solidFill>
              </a:rPr>
              <a:pPr/>
              <a:t>‹N°›</a:t>
            </a:fld>
            <a:endParaRPr lang="fr-FR" dirty="0">
              <a:solidFill>
                <a:srgbClr val="000000"/>
              </a:solidFill>
            </a:endParaRPr>
          </a:p>
        </p:txBody>
      </p:sp>
      <p:sp>
        <p:nvSpPr>
          <p:cNvPr id="12" name="Espace réservé du pied de page 11"/>
          <p:cNvSpPr>
            <a:spLocks noGrp="1"/>
          </p:cNvSpPr>
          <p:nvPr>
            <p:ph type="ftr" sz="quarter" idx="12"/>
          </p:nvPr>
        </p:nvSpPr>
        <p:spPr>
          <a:xfrm>
            <a:off x="2051720" y="6305192"/>
            <a:ext cx="5939824" cy="365125"/>
          </a:xfrm>
          <a:prstGeom prst="rect">
            <a:avLst/>
          </a:prstGeom>
        </p:spPr>
        <p:txBody>
          <a:bodyPr/>
          <a:lstStyle/>
          <a:p>
            <a:r>
              <a:rPr lang="fr-FR" smtClean="0">
                <a:solidFill>
                  <a:srgbClr val="000000"/>
                </a:solidFill>
              </a:rPr>
              <a:t>CEA-CERN collaboration meeting - 02/06/2016</a:t>
            </a:r>
            <a:endParaRPr lang="fr-FR" dirty="0">
              <a:solidFill>
                <a:srgbClr val="000000"/>
              </a:solidFill>
            </a:endParaRPr>
          </a:p>
        </p:txBody>
      </p:sp>
      <p:sp>
        <p:nvSpPr>
          <p:cNvPr id="4" name="Titre 3"/>
          <p:cNvSpPr>
            <a:spLocks noGrp="1"/>
          </p:cNvSpPr>
          <p:nvPr>
            <p:ph type="title"/>
          </p:nvPr>
        </p:nvSpPr>
        <p:spPr/>
        <p:txBody>
          <a:bodyPr/>
          <a:lstStyle/>
          <a:p>
            <a:r>
              <a:rPr lang="fr-FR" smtClean="0"/>
              <a:t>Modifiez le style du titre</a:t>
            </a:r>
            <a:endParaRPr lang="fr-FR"/>
          </a:p>
        </p:txBody>
      </p:sp>
    </p:spTree>
    <p:extLst>
      <p:ext uri="{BB962C8B-B14F-4D97-AF65-F5344CB8AC3E}">
        <p14:creationId xmlns:p14="http://schemas.microsoft.com/office/powerpoint/2010/main" val="144224940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Intercalaires">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pic>
        <p:nvPicPr>
          <p:cNvPr id="2" name="Picture 2" descr="SmallHiLumiLogo"/>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7504" y="6237312"/>
            <a:ext cx="1046892" cy="504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Espace réservé de la date 3"/>
          <p:cNvSpPr>
            <a:spLocks noGrp="1"/>
          </p:cNvSpPr>
          <p:nvPr>
            <p:ph type="dt" sz="half" idx="2"/>
          </p:nvPr>
        </p:nvSpPr>
        <p:spPr>
          <a:xfrm>
            <a:off x="1071538" y="6356350"/>
            <a:ext cx="1519262"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pPr>
              <a:defRPr/>
            </a:pPr>
            <a:endParaRPr lang="en-US" dirty="0">
              <a:solidFill>
                <a:srgbClr val="000000">
                  <a:tint val="75000"/>
                </a:srgbClr>
              </a:solidFill>
            </a:endParaRPr>
          </a:p>
        </p:txBody>
      </p:sp>
      <p:sp>
        <p:nvSpPr>
          <p:cNvPr id="6"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8"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Tx/>
              <a:buNone/>
              <a:defRPr/>
            </a:pPr>
            <a:fld id="{03A18B84-9EFD-41B6-A5E4-D37CFBDD82D6}" type="slidenum">
              <a:rPr lang="en-US" smtClean="0">
                <a:solidFill>
                  <a:srgbClr val="000000">
                    <a:tint val="75000"/>
                  </a:srgbClr>
                </a:solidFill>
              </a:rPr>
              <a:pPr>
                <a:buFontTx/>
                <a:buNone/>
                <a:defRPr/>
              </a:pPr>
              <a:t>‹N°›</a:t>
            </a:fld>
            <a:endParaRPr lang="en-US" dirty="0" smtClean="0">
              <a:solidFill>
                <a:srgbClr val="000000">
                  <a:tint val="75000"/>
                </a:srgbClr>
              </a:solidFill>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e 1 visuel">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e 3 visuels">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e graphiques">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Page vierge">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Text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Image 7" descr="bandeau_texte.png"/>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0" y="0"/>
            <a:ext cx="9144000" cy="955548"/>
          </a:xfrm>
          <a:prstGeom prst="rect">
            <a:avLst/>
          </a:prstGeom>
        </p:spPr>
      </p:pic>
      <p:sp>
        <p:nvSpPr>
          <p:cNvPr id="2" name="Espace réservé du titre 1"/>
          <p:cNvSpPr>
            <a:spLocks noGrp="1"/>
          </p:cNvSpPr>
          <p:nvPr>
            <p:ph type="title"/>
          </p:nvPr>
        </p:nvSpPr>
        <p:spPr>
          <a:xfrm>
            <a:off x="1512000" y="52752"/>
            <a:ext cx="7236464" cy="908720"/>
          </a:xfrm>
          <a:prstGeom prst="rect">
            <a:avLst/>
          </a:prstGeom>
        </p:spPr>
        <p:txBody>
          <a:bodyPr vert="horz" lIns="0" tIns="0" rIns="0" bIns="0" rtlCol="0" anchor="ctr" anchorCtr="0">
            <a:noAutofit/>
          </a:bodyPr>
          <a:lstStyle/>
          <a:p>
            <a:r>
              <a:rPr lang="en-US" dirty="0" smtClean="0"/>
              <a:t>WP2 - Q4 magnets for HL-LHC</a:t>
            </a:r>
            <a:endParaRPr lang="fr-FR" dirty="0"/>
          </a:p>
        </p:txBody>
      </p:sp>
      <p:sp>
        <p:nvSpPr>
          <p:cNvPr id="3" name="Espace réservé du texte 2"/>
          <p:cNvSpPr>
            <a:spLocks noGrp="1"/>
          </p:cNvSpPr>
          <p:nvPr>
            <p:ph type="body" idx="1"/>
          </p:nvPr>
        </p:nvSpPr>
        <p:spPr>
          <a:xfrm>
            <a:off x="576000" y="1268760"/>
            <a:ext cx="8172464" cy="4968552"/>
          </a:xfrm>
          <a:prstGeom prst="rect">
            <a:avLst/>
          </a:prstGeom>
        </p:spPr>
        <p:txBody>
          <a:bodyPr vert="horz" lIns="0" tIns="0" rIns="0" bIns="0" rtlCol="0">
            <a:noAutofit/>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pic>
        <p:nvPicPr>
          <p:cNvPr id="2050" name="Picture 2" descr="C:\Users\eb137366\Downloads\irfu_signature.jp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8244408" y="155313"/>
            <a:ext cx="646061" cy="644922"/>
          </a:xfrm>
          <a:prstGeom prst="rect">
            <a:avLst/>
          </a:prstGeom>
          <a:noFill/>
          <a:extLst>
            <a:ext uri="{909E8E84-426E-40DD-AFC4-6F175D3DCCD1}">
              <a14:hiddenFill xmlns:a14="http://schemas.microsoft.com/office/drawing/2010/main">
                <a:solidFill>
                  <a:srgbClr val="FFFFFF"/>
                </a:solidFill>
              </a14:hiddenFill>
            </a:ext>
          </a:extLst>
        </p:spPr>
      </p:pic>
      <p:sp>
        <p:nvSpPr>
          <p:cNvPr id="9" name="Espace réservé de la date 3"/>
          <p:cNvSpPr>
            <a:spLocks noGrp="1"/>
          </p:cNvSpPr>
          <p:nvPr>
            <p:ph type="dt" sz="half" idx="2"/>
          </p:nvPr>
        </p:nvSpPr>
        <p:spPr>
          <a:xfrm>
            <a:off x="1071538" y="6356350"/>
            <a:ext cx="1519262"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pPr>
              <a:defRPr/>
            </a:pPr>
            <a:endParaRPr lang="en-US" dirty="0">
              <a:solidFill>
                <a:srgbClr val="000000">
                  <a:tint val="75000"/>
                </a:srgbClr>
              </a:solidFill>
            </a:endParaRPr>
          </a:p>
        </p:txBody>
      </p:sp>
      <p:sp>
        <p:nvSpPr>
          <p:cNvPr id="10"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11"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Tx/>
              <a:buNone/>
              <a:defRPr/>
            </a:pPr>
            <a:fld id="{03A18B84-9EFD-41B6-A5E4-D37CFBDD82D6}" type="slidenum">
              <a:rPr lang="en-US" smtClean="0">
                <a:solidFill>
                  <a:srgbClr val="000000">
                    <a:tint val="75000"/>
                  </a:srgbClr>
                </a:solidFill>
              </a:rPr>
              <a:pPr>
                <a:buFontTx/>
                <a:buNone/>
                <a:defRPr/>
              </a:pPr>
              <a:t>‹N°›</a:t>
            </a:fld>
            <a:endParaRPr lang="en-US" dirty="0" smtClean="0">
              <a:solidFill>
                <a:srgbClr val="000000">
                  <a:tint val="75000"/>
                </a:srgbClr>
              </a:solidFill>
            </a:endParaRPr>
          </a:p>
        </p:txBody>
      </p:sp>
    </p:spTree>
  </p:cSld>
  <p:clrMap bg1="lt1" tx1="dk1" bg2="lt2" tx2="dk2" accent1="accent1" accent2="accent2" accent3="accent3" accent4="accent4" accent5="accent5" accent6="accent6" hlink="hlink" folHlink="folHlink"/>
  <p:sldLayoutIdLst>
    <p:sldLayoutId id="2147483660" r:id="rId1"/>
    <p:sldLayoutId id="2147483665" r:id="rId2"/>
    <p:sldLayoutId id="2147483666" r:id="rId3"/>
    <p:sldLayoutId id="2147483650" r:id="rId4"/>
    <p:sldLayoutId id="2147483662" r:id="rId5"/>
    <p:sldLayoutId id="2147483663" r:id="rId6"/>
    <p:sldLayoutId id="2147483664" r:id="rId7"/>
    <p:sldLayoutId id="2147483667" r:id="rId8"/>
    <p:sldLayoutId id="2147483668" r:id="rId9"/>
    <p:sldLayoutId id="2147483669" r:id="rId10"/>
    <p:sldLayoutId id="2147483670" r:id="rId11"/>
    <p:sldLayoutId id="2147483671" r:id="rId12"/>
  </p:sldLayoutIdLst>
  <p:timing>
    <p:tnLst>
      <p:par>
        <p:cTn id="1" dur="indefinite" restart="never" nodeType="tmRoot"/>
      </p:par>
    </p:tnLst>
  </p:timing>
  <p:hf hdr="0" dt="0"/>
  <p:txStyles>
    <p:titleStyle>
      <a:lvl1pPr algn="l" defTabSz="914400" rtl="0" eaLnBrk="1" latinLnBrk="0" hangingPunct="1">
        <a:spcBef>
          <a:spcPct val="0"/>
        </a:spcBef>
        <a:buNone/>
        <a:defRPr sz="2200" b="1" kern="1200" cap="all" baseline="0">
          <a:solidFill>
            <a:schemeClr val="bg1"/>
          </a:solidFill>
          <a:latin typeface="+mj-lt"/>
          <a:ea typeface="+mj-ea"/>
          <a:cs typeface="+mj-cs"/>
        </a:defRPr>
      </a:lvl1pPr>
    </p:titleStyle>
    <p:bodyStyle>
      <a:lvl1pPr marL="923925" indent="0" algn="l" defTabSz="914400" rtl="0" eaLnBrk="1" latinLnBrk="0" hangingPunct="1">
        <a:lnSpc>
          <a:spcPct val="100000"/>
        </a:lnSpc>
        <a:spcBef>
          <a:spcPts val="0"/>
        </a:spcBef>
        <a:spcAft>
          <a:spcPts val="400"/>
        </a:spcAft>
        <a:buFont typeface="Arial" pitchFamily="34" charset="0"/>
        <a:buNone/>
        <a:defRPr sz="2200" kern="1200">
          <a:solidFill>
            <a:schemeClr val="tx2"/>
          </a:solidFill>
          <a:latin typeface="+mn-lt"/>
          <a:ea typeface="+mn-ea"/>
          <a:cs typeface="+mn-cs"/>
        </a:defRPr>
      </a:lvl1pPr>
      <a:lvl2pPr marL="360363" indent="-360363" algn="l" defTabSz="914400" rtl="0" eaLnBrk="1" latinLnBrk="0" hangingPunct="1">
        <a:lnSpc>
          <a:spcPts val="2000"/>
        </a:lnSpc>
        <a:spcBef>
          <a:spcPts val="0"/>
        </a:spcBef>
        <a:buSzPct val="90000"/>
        <a:buFontTx/>
        <a:buBlip>
          <a:blip r:embed="rId16"/>
        </a:buBlip>
        <a:defRPr sz="1600" kern="1200">
          <a:solidFill>
            <a:srgbClr val="666666"/>
          </a:solidFill>
          <a:latin typeface="+mn-lt"/>
          <a:ea typeface="+mn-ea"/>
          <a:cs typeface="+mn-cs"/>
        </a:defRPr>
      </a:lvl2pPr>
      <a:lvl3pPr marL="361950" indent="0" algn="l" defTabSz="914400" rtl="0" eaLnBrk="1" latinLnBrk="0" hangingPunct="1">
        <a:lnSpc>
          <a:spcPts val="2000"/>
        </a:lnSpc>
        <a:spcBef>
          <a:spcPts val="0"/>
        </a:spcBef>
        <a:buSzPct val="36000"/>
        <a:buFont typeface="Arial" pitchFamily="34" charset="0"/>
        <a:buNone/>
        <a:defRPr sz="1600" kern="1200">
          <a:solidFill>
            <a:srgbClr val="666666"/>
          </a:solidFill>
          <a:latin typeface="+mn-lt"/>
          <a:ea typeface="+mn-ea"/>
          <a:cs typeface="+mn-cs"/>
        </a:defRPr>
      </a:lvl3pPr>
      <a:lvl4pPr marL="1009650" indent="-238125" algn="l" defTabSz="914400" rtl="0" eaLnBrk="1" latinLnBrk="0" hangingPunct="1">
        <a:lnSpc>
          <a:spcPts val="2000"/>
        </a:lnSpc>
        <a:spcBef>
          <a:spcPts val="0"/>
        </a:spcBef>
        <a:buClr>
          <a:srgbClr val="666666"/>
        </a:buClr>
        <a:buSzPct val="36000"/>
        <a:buFontTx/>
        <a:buBlip>
          <a:blip r:embed="rId17"/>
        </a:buBlip>
        <a:defRPr sz="1600" kern="1200">
          <a:solidFill>
            <a:srgbClr val="666666"/>
          </a:solidFill>
          <a:latin typeface="+mn-lt"/>
          <a:ea typeface="+mn-ea"/>
          <a:cs typeface="+mn-cs"/>
        </a:defRPr>
      </a:lvl4pPr>
      <a:lvl5pPr marL="1133475" indent="-114300" algn="l" defTabSz="914400" rtl="0" eaLnBrk="1" latinLnBrk="0" hangingPunct="1">
        <a:lnSpc>
          <a:spcPts val="2000"/>
        </a:lnSpc>
        <a:spcBef>
          <a:spcPts val="0"/>
        </a:spcBef>
        <a:buClr>
          <a:srgbClr val="666666"/>
        </a:buClr>
        <a:buFont typeface="Arial" pitchFamily="34" charset="0"/>
        <a:buChar char="-"/>
        <a:defRPr sz="1600" kern="120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1.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1.xml"/><Relationship Id="rId6" Type="http://schemas.openxmlformats.org/officeDocument/2006/relationships/image" Target="../media/image36.emf"/><Relationship Id="rId5" Type="http://schemas.openxmlformats.org/officeDocument/2006/relationships/image" Target="../media/image36.png"/><Relationship Id="rId4" Type="http://schemas.openxmlformats.org/officeDocument/2006/relationships/image" Target="../media/image35.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39.png"/><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re 16"/>
          <p:cNvSpPr>
            <a:spLocks noGrp="1"/>
          </p:cNvSpPr>
          <p:nvPr>
            <p:ph type="title" idx="4294967295"/>
          </p:nvPr>
        </p:nvSpPr>
        <p:spPr>
          <a:xfrm>
            <a:off x="1512000" y="52752"/>
            <a:ext cx="7236464" cy="908720"/>
          </a:xfrm>
        </p:spPr>
        <p:txBody>
          <a:bodyPr/>
          <a:lstStyle/>
          <a:p>
            <a:r>
              <a:rPr lang="en-US" dirty="0" smtClean="0"/>
              <a:t>Q4 update</a:t>
            </a:r>
            <a:endParaRPr lang="fr-FR" dirty="0"/>
          </a:p>
        </p:txBody>
      </p:sp>
      <p:pic>
        <p:nvPicPr>
          <p:cNvPr id="8" name="Picture 2" descr="SmallHiLumi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4774" y="980848"/>
            <a:ext cx="2243090" cy="10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0" y="980848"/>
            <a:ext cx="1104154" cy="10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ZoneTexte 12"/>
          <p:cNvSpPr txBox="1"/>
          <p:nvPr/>
        </p:nvSpPr>
        <p:spPr>
          <a:xfrm>
            <a:off x="952714" y="4149080"/>
            <a:ext cx="7579726" cy="584775"/>
          </a:xfrm>
          <a:prstGeom prst="rect">
            <a:avLst/>
          </a:prstGeom>
          <a:noFill/>
        </p:spPr>
        <p:txBody>
          <a:bodyPr wrap="square" rtlCol="0">
            <a:spAutoFit/>
          </a:bodyPr>
          <a:lstStyle/>
          <a:p>
            <a:pPr algn="ctr"/>
            <a:r>
              <a:rPr lang="en-US" sz="1600" dirty="0" smtClean="0"/>
              <a:t>02/06/2016</a:t>
            </a:r>
          </a:p>
          <a:p>
            <a:pPr algn="ctr"/>
            <a:r>
              <a:rPr lang="en-US" sz="1600" dirty="0" smtClean="0"/>
              <a:t>H. Felice</a:t>
            </a:r>
            <a:r>
              <a:rPr lang="en-US" sz="1600" dirty="0"/>
              <a:t>, M. </a:t>
            </a:r>
            <a:r>
              <a:rPr lang="en-US" sz="1600" dirty="0" err="1"/>
              <a:t>Segreti</a:t>
            </a:r>
            <a:r>
              <a:rPr lang="en-US" sz="1600" dirty="0"/>
              <a:t>, D</a:t>
            </a:r>
            <a:r>
              <a:rPr lang="en-US" sz="1600" dirty="0" smtClean="0"/>
              <a:t>. Simon</a:t>
            </a:r>
          </a:p>
        </p:txBody>
      </p:sp>
      <p:sp>
        <p:nvSpPr>
          <p:cNvPr id="3" name="Rectangle 2"/>
          <p:cNvSpPr/>
          <p:nvPr/>
        </p:nvSpPr>
        <p:spPr>
          <a:xfrm>
            <a:off x="1164014" y="2852936"/>
            <a:ext cx="7161128" cy="1200329"/>
          </a:xfrm>
          <a:prstGeom prst="rect">
            <a:avLst/>
          </a:prstGeom>
        </p:spPr>
        <p:txBody>
          <a:bodyPr wrap="none">
            <a:spAutoFit/>
          </a:bodyPr>
          <a:lstStyle/>
          <a:p>
            <a:pPr algn="ctr"/>
            <a:r>
              <a:rPr lang="en-US" sz="3600" dirty="0" smtClean="0"/>
              <a:t>Q4 cold mass</a:t>
            </a:r>
          </a:p>
          <a:p>
            <a:pPr algn="ctr"/>
            <a:r>
              <a:rPr lang="en-US" sz="3600" dirty="0" smtClean="0"/>
              <a:t>CERN CEA Collaboration meeting</a:t>
            </a:r>
          </a:p>
        </p:txBody>
      </p:sp>
      <p:sp>
        <p:nvSpPr>
          <p:cNvPr id="2" name="Espace réservé du pied de page 1"/>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4" name="Espace réservé du numéro de diapositive 3"/>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1</a:t>
            </a:fld>
            <a:endParaRPr lang="en-US" dirty="0" smtClean="0">
              <a:solidFill>
                <a:srgbClr val="000000">
                  <a:tint val="75000"/>
                </a:srgb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6"/>
          <p:cNvSpPr txBox="1">
            <a:spLocks/>
          </p:cNvSpPr>
          <p:nvPr/>
        </p:nvSpPr>
        <p:spPr>
          <a:xfrm>
            <a:off x="1512000" y="52752"/>
            <a:ext cx="7236464" cy="908720"/>
          </a:xfrm>
          <a:prstGeom prst="rect">
            <a:avLst/>
          </a:prstGeom>
        </p:spPr>
        <p:txBody>
          <a:bodyPr vert="horz" lIns="0" tIns="0" rIns="0" bIns="0" rtlCol="0" anchor="ctr" anchorCtr="0">
            <a:noAutofit/>
          </a:bodyPr>
          <a:lstStyle>
            <a:lvl1pPr algn="l" defTabSz="914400" rtl="0" eaLnBrk="1" latinLnBrk="0" hangingPunct="1">
              <a:spcBef>
                <a:spcPct val="0"/>
              </a:spcBef>
              <a:buNone/>
              <a:defRPr sz="2200" b="1" kern="1200" cap="all" baseline="0">
                <a:solidFill>
                  <a:schemeClr val="bg1"/>
                </a:solidFill>
                <a:latin typeface="+mj-lt"/>
                <a:ea typeface="+mj-ea"/>
                <a:cs typeface="+mj-cs"/>
              </a:defRPr>
            </a:lvl1pPr>
          </a:lstStyle>
          <a:p>
            <a:r>
              <a:rPr lang="en-US" dirty="0" smtClean="0"/>
              <a:t>CAD STATUS</a:t>
            </a:r>
            <a:endParaRPr lang="fr-FR" dirty="0"/>
          </a:p>
        </p:txBody>
      </p:sp>
      <p:sp>
        <p:nvSpPr>
          <p:cNvPr id="3" name="ZoneTexte 2"/>
          <p:cNvSpPr txBox="1"/>
          <p:nvPr/>
        </p:nvSpPr>
        <p:spPr>
          <a:xfrm>
            <a:off x="19066" y="1124744"/>
            <a:ext cx="7073214" cy="5355312"/>
          </a:xfrm>
          <a:prstGeom prst="rect">
            <a:avLst/>
          </a:prstGeom>
          <a:noFill/>
        </p:spPr>
        <p:txBody>
          <a:bodyPr wrap="square" rtlCol="0">
            <a:spAutoFit/>
          </a:bodyPr>
          <a:lstStyle/>
          <a:p>
            <a:r>
              <a:rPr lang="fr-FR" b="1" u="sng" dirty="0" smtClean="0"/>
              <a:t>MQYYM</a:t>
            </a:r>
          </a:p>
          <a:p>
            <a:pPr marL="285750" indent="-285750">
              <a:buFont typeface="Arial" panose="020B0604020202020204" pitchFamily="34" charset="0"/>
              <a:buChar char="•"/>
            </a:pPr>
            <a:r>
              <a:rPr lang="fr-FR" dirty="0" err="1" smtClean="0"/>
              <a:t>Coil</a:t>
            </a:r>
            <a:r>
              <a:rPr lang="fr-FR" dirty="0" smtClean="0"/>
              <a:t> fabrication </a:t>
            </a:r>
            <a:r>
              <a:rPr lang="fr-FR" dirty="0" err="1" smtClean="0"/>
              <a:t>Tooling</a:t>
            </a:r>
            <a:r>
              <a:rPr lang="fr-FR" dirty="0" smtClean="0"/>
              <a:t> (</a:t>
            </a:r>
            <a:r>
              <a:rPr lang="fr-FR" dirty="0" err="1" smtClean="0"/>
              <a:t>mandrel</a:t>
            </a:r>
            <a:r>
              <a:rPr lang="fr-FR" dirty="0" smtClean="0"/>
              <a:t>, </a:t>
            </a:r>
            <a:r>
              <a:rPr lang="fr-FR" dirty="0" err="1" smtClean="0"/>
              <a:t>side</a:t>
            </a:r>
            <a:r>
              <a:rPr lang="fr-FR" dirty="0" smtClean="0"/>
              <a:t> </a:t>
            </a:r>
            <a:r>
              <a:rPr lang="fr-FR" dirty="0" err="1" smtClean="0"/>
              <a:t>pushers</a:t>
            </a:r>
            <a:r>
              <a:rPr lang="fr-FR" dirty="0" smtClean="0"/>
              <a:t>, </a:t>
            </a:r>
            <a:r>
              <a:rPr lang="fr-FR" dirty="0" err="1" smtClean="0"/>
              <a:t>curing</a:t>
            </a:r>
            <a:r>
              <a:rPr lang="fr-FR" dirty="0" smtClean="0"/>
              <a:t> </a:t>
            </a:r>
            <a:r>
              <a:rPr lang="fr-FR" dirty="0" err="1" smtClean="0"/>
              <a:t>cavity</a:t>
            </a:r>
            <a:r>
              <a:rPr lang="fr-FR" dirty="0" smtClean="0"/>
              <a:t>…)</a:t>
            </a:r>
          </a:p>
          <a:p>
            <a:pPr marL="742950" lvl="1" indent="-285750">
              <a:buFont typeface="Arial" panose="020B0604020202020204" pitchFamily="34" charset="0"/>
              <a:buChar char="•"/>
            </a:pPr>
            <a:r>
              <a:rPr lang="fr-FR" dirty="0" smtClean="0"/>
              <a:t>2D </a:t>
            </a:r>
            <a:r>
              <a:rPr lang="fr-FR" dirty="0" err="1" smtClean="0"/>
              <a:t>drawings</a:t>
            </a:r>
            <a:r>
              <a:rPr lang="fr-FR" dirty="0" smtClean="0"/>
              <a:t> are </a:t>
            </a:r>
            <a:r>
              <a:rPr lang="fr-FR" dirty="0" err="1" smtClean="0"/>
              <a:t>ready</a:t>
            </a:r>
            <a:endParaRPr lang="fr-FR" dirty="0" smtClean="0"/>
          </a:p>
          <a:p>
            <a:pPr marL="742950" lvl="1" indent="-285750">
              <a:buFont typeface="Arial" panose="020B0604020202020204" pitchFamily="34" charset="0"/>
              <a:buChar char="•"/>
            </a:pPr>
            <a:r>
              <a:rPr lang="fr-FR" dirty="0" smtClean="0"/>
              <a:t>Layer jump </a:t>
            </a:r>
            <a:r>
              <a:rPr lang="fr-FR" dirty="0" err="1" smtClean="0"/>
              <a:t>is</a:t>
            </a:r>
            <a:r>
              <a:rPr lang="fr-FR" dirty="0" smtClean="0"/>
              <a:t> </a:t>
            </a:r>
            <a:r>
              <a:rPr lang="fr-FR" dirty="0" err="1" smtClean="0"/>
              <a:t>being</a:t>
            </a:r>
            <a:r>
              <a:rPr lang="fr-FR" dirty="0" smtClean="0"/>
              <a:t> </a:t>
            </a:r>
            <a:r>
              <a:rPr lang="fr-FR" dirty="0" err="1" smtClean="0"/>
              <a:t>updated</a:t>
            </a:r>
            <a:endParaRPr lang="fr-FR" dirty="0" smtClean="0"/>
          </a:p>
          <a:p>
            <a:pPr marL="742950" lvl="1" indent="-285750">
              <a:buFont typeface="Arial" panose="020B0604020202020204" pitchFamily="34" charset="0"/>
              <a:buChar char="•"/>
            </a:pPr>
            <a:r>
              <a:rPr lang="fr-FR" dirty="0" err="1" smtClean="0">
                <a:solidFill>
                  <a:srgbClr val="FF0000"/>
                </a:solidFill>
              </a:rPr>
              <a:t>Waiting</a:t>
            </a:r>
            <a:r>
              <a:rPr lang="fr-FR" dirty="0" smtClean="0">
                <a:solidFill>
                  <a:srgbClr val="FF0000"/>
                </a:solidFill>
              </a:rPr>
              <a:t> to </a:t>
            </a:r>
            <a:r>
              <a:rPr lang="fr-FR" dirty="0" err="1" smtClean="0">
                <a:solidFill>
                  <a:srgbClr val="FF0000"/>
                </a:solidFill>
              </a:rPr>
              <a:t>hear</a:t>
            </a:r>
            <a:r>
              <a:rPr lang="fr-FR" dirty="0" smtClean="0">
                <a:solidFill>
                  <a:srgbClr val="FF0000"/>
                </a:solidFill>
              </a:rPr>
              <a:t> </a:t>
            </a:r>
            <a:r>
              <a:rPr lang="fr-FR" dirty="0" err="1" smtClean="0">
                <a:solidFill>
                  <a:srgbClr val="FF0000"/>
                </a:solidFill>
              </a:rPr>
              <a:t>from</a:t>
            </a:r>
            <a:r>
              <a:rPr lang="fr-FR" dirty="0" smtClean="0">
                <a:solidFill>
                  <a:srgbClr val="FF0000"/>
                </a:solidFill>
              </a:rPr>
              <a:t> CERN about the </a:t>
            </a:r>
            <a:r>
              <a:rPr lang="fr-FR" dirty="0" err="1" smtClean="0">
                <a:solidFill>
                  <a:srgbClr val="FF0000"/>
                </a:solidFill>
              </a:rPr>
              <a:t>procurement</a:t>
            </a:r>
            <a:r>
              <a:rPr lang="fr-FR" dirty="0" smtClean="0">
                <a:solidFill>
                  <a:srgbClr val="FF0000"/>
                </a:solidFill>
              </a:rPr>
              <a:t> of the components (</a:t>
            </a:r>
            <a:r>
              <a:rPr lang="fr-FR" dirty="0" err="1" smtClean="0">
                <a:solidFill>
                  <a:srgbClr val="FF0000"/>
                </a:solidFill>
              </a:rPr>
              <a:t>who</a:t>
            </a:r>
            <a:r>
              <a:rPr lang="fr-FR" dirty="0" smtClean="0">
                <a:solidFill>
                  <a:srgbClr val="FF0000"/>
                </a:solidFill>
              </a:rPr>
              <a:t> </a:t>
            </a:r>
            <a:r>
              <a:rPr lang="fr-FR" dirty="0" err="1" smtClean="0">
                <a:solidFill>
                  <a:srgbClr val="FF0000"/>
                </a:solidFill>
              </a:rPr>
              <a:t>does</a:t>
            </a:r>
            <a:r>
              <a:rPr lang="fr-FR" dirty="0" smtClean="0">
                <a:solidFill>
                  <a:srgbClr val="FF0000"/>
                </a:solidFill>
              </a:rPr>
              <a:t> </a:t>
            </a:r>
            <a:r>
              <a:rPr lang="fr-FR" dirty="0" err="1" smtClean="0">
                <a:solidFill>
                  <a:srgbClr val="FF0000"/>
                </a:solidFill>
              </a:rPr>
              <a:t>what</a:t>
            </a:r>
            <a:r>
              <a:rPr lang="fr-FR" dirty="0" smtClean="0">
                <a:solidFill>
                  <a:srgbClr val="FF0000"/>
                </a:solidFill>
              </a:rPr>
              <a:t> and how)</a:t>
            </a:r>
            <a:endParaRPr lang="fr-FR" dirty="0" smtClean="0"/>
          </a:p>
          <a:p>
            <a:pPr marL="285750" indent="-285750">
              <a:buFont typeface="Arial" panose="020B0604020202020204" pitchFamily="34" charset="0"/>
              <a:buChar char="•"/>
            </a:pPr>
            <a:r>
              <a:rPr lang="fr-FR" dirty="0" err="1" smtClean="0"/>
              <a:t>Collars</a:t>
            </a:r>
            <a:r>
              <a:rPr lang="fr-FR" dirty="0" smtClean="0"/>
              <a:t> are </a:t>
            </a:r>
            <a:r>
              <a:rPr lang="fr-FR" dirty="0" err="1" smtClean="0"/>
              <a:t>updated</a:t>
            </a:r>
            <a:r>
              <a:rPr lang="fr-FR" dirty="0" smtClean="0"/>
              <a:t> </a:t>
            </a:r>
            <a:r>
              <a:rPr lang="fr-FR" dirty="0" err="1" smtClean="0"/>
              <a:t>with</a:t>
            </a:r>
            <a:r>
              <a:rPr lang="fr-FR" dirty="0" smtClean="0"/>
              <a:t> MQM </a:t>
            </a:r>
            <a:r>
              <a:rPr lang="fr-FR" dirty="0" err="1" smtClean="0"/>
              <a:t>cable</a:t>
            </a:r>
            <a:r>
              <a:rPr lang="fr-FR" dirty="0" smtClean="0"/>
              <a:t> </a:t>
            </a:r>
            <a:r>
              <a:rPr lang="fr-FR" dirty="0" err="1" smtClean="0"/>
              <a:t>based</a:t>
            </a:r>
            <a:r>
              <a:rPr lang="fr-FR" dirty="0" smtClean="0"/>
              <a:t> design</a:t>
            </a:r>
          </a:p>
          <a:p>
            <a:pPr marL="742950" lvl="1" indent="-285750">
              <a:buFont typeface="Symbol" panose="05050102010706020507" pitchFamily="18" charset="2"/>
              <a:buChar char="Þ"/>
            </a:pPr>
            <a:r>
              <a:rPr lang="fr-FR" dirty="0" err="1" smtClean="0"/>
              <a:t>Need</a:t>
            </a:r>
            <a:r>
              <a:rPr lang="fr-FR" dirty="0" smtClean="0"/>
              <a:t> to check the compatibility </a:t>
            </a:r>
            <a:r>
              <a:rPr lang="fr-FR" dirty="0" err="1" smtClean="0"/>
              <a:t>with</a:t>
            </a:r>
            <a:r>
              <a:rPr lang="fr-FR" dirty="0" smtClean="0"/>
              <a:t> the </a:t>
            </a:r>
            <a:r>
              <a:rPr lang="fr-FR" dirty="0" err="1" smtClean="0"/>
              <a:t>press</a:t>
            </a:r>
            <a:r>
              <a:rPr lang="fr-FR" dirty="0" smtClean="0"/>
              <a:t> (</a:t>
            </a:r>
            <a:r>
              <a:rPr lang="fr-FR" dirty="0" err="1" smtClean="0"/>
              <a:t>drawings</a:t>
            </a:r>
            <a:r>
              <a:rPr lang="fr-FR" dirty="0" smtClean="0"/>
              <a:t> </a:t>
            </a:r>
            <a:r>
              <a:rPr lang="fr-FR" dirty="0" err="1" smtClean="0"/>
              <a:t>received</a:t>
            </a:r>
            <a:r>
              <a:rPr lang="fr-FR" dirty="0" smtClean="0"/>
              <a:t> 02/06)</a:t>
            </a:r>
          </a:p>
          <a:p>
            <a:pPr marL="285750" indent="-285750">
              <a:buFont typeface="Arial" panose="020B0604020202020204" pitchFamily="34" charset="0"/>
              <a:buChar char="•"/>
            </a:pPr>
            <a:r>
              <a:rPr lang="fr-FR" dirty="0" err="1" smtClean="0"/>
              <a:t>Coil</a:t>
            </a:r>
            <a:r>
              <a:rPr lang="fr-FR" dirty="0" smtClean="0"/>
              <a:t> V3 </a:t>
            </a:r>
            <a:r>
              <a:rPr lang="fr-FR" dirty="0" err="1" smtClean="0"/>
              <a:t>is</a:t>
            </a:r>
            <a:r>
              <a:rPr lang="fr-FR" dirty="0" smtClean="0"/>
              <a:t> </a:t>
            </a:r>
            <a:r>
              <a:rPr lang="fr-FR" dirty="0" err="1" smtClean="0"/>
              <a:t>being</a:t>
            </a:r>
            <a:r>
              <a:rPr lang="fr-FR" dirty="0" smtClean="0"/>
              <a:t> </a:t>
            </a:r>
            <a:r>
              <a:rPr lang="fr-FR" dirty="0" err="1" smtClean="0"/>
              <a:t>worked</a:t>
            </a:r>
            <a:r>
              <a:rPr lang="fr-FR" dirty="0" smtClean="0"/>
              <a:t> on right </a:t>
            </a:r>
            <a:r>
              <a:rPr lang="fr-FR" dirty="0" err="1" smtClean="0"/>
              <a:t>now</a:t>
            </a:r>
            <a:endParaRPr lang="fr-FR" dirty="0" smtClean="0"/>
          </a:p>
          <a:p>
            <a:pPr marL="285750" indent="-285750">
              <a:buFont typeface="Arial" panose="020B0604020202020204" pitchFamily="34" charset="0"/>
              <a:buChar char="•"/>
            </a:pPr>
            <a:r>
              <a:rPr lang="fr-FR" dirty="0" smtClean="0"/>
              <a:t>Connection box </a:t>
            </a:r>
            <a:r>
              <a:rPr lang="fr-FR" dirty="0" err="1" smtClean="0"/>
              <a:t>is</a:t>
            </a:r>
            <a:r>
              <a:rPr lang="fr-FR" dirty="0" smtClean="0"/>
              <a:t> </a:t>
            </a:r>
            <a:r>
              <a:rPr lang="fr-FR" dirty="0" err="1" smtClean="0"/>
              <a:t>next</a:t>
            </a:r>
            <a:endParaRPr lang="fr-FR" dirty="0" smtClean="0"/>
          </a:p>
          <a:p>
            <a:pPr marL="285750" indent="-285750">
              <a:buFont typeface="Arial" panose="020B0604020202020204" pitchFamily="34" charset="0"/>
              <a:buChar char="•"/>
            </a:pPr>
            <a:r>
              <a:rPr lang="fr-FR" dirty="0" err="1" smtClean="0"/>
              <a:t>Yoke</a:t>
            </a:r>
            <a:r>
              <a:rPr lang="fr-FR" dirty="0" smtClean="0"/>
              <a:t>: to </a:t>
            </a:r>
            <a:r>
              <a:rPr lang="fr-FR" dirty="0" err="1" smtClean="0"/>
              <a:t>be</a:t>
            </a:r>
            <a:r>
              <a:rPr lang="fr-FR" dirty="0" smtClean="0"/>
              <a:t> </a:t>
            </a:r>
            <a:r>
              <a:rPr lang="fr-FR" dirty="0" err="1" smtClean="0"/>
              <a:t>done</a:t>
            </a:r>
            <a:r>
              <a:rPr lang="fr-FR" dirty="0" smtClean="0"/>
              <a:t>. </a:t>
            </a:r>
            <a:r>
              <a:rPr lang="fr-FR" dirty="0" err="1" smtClean="0"/>
              <a:t>Assembly</a:t>
            </a:r>
            <a:r>
              <a:rPr lang="fr-FR" dirty="0" smtClean="0"/>
              <a:t> concept to </a:t>
            </a:r>
            <a:r>
              <a:rPr lang="fr-FR" dirty="0" err="1" smtClean="0"/>
              <a:t>be</a:t>
            </a:r>
            <a:r>
              <a:rPr lang="fr-FR" dirty="0" smtClean="0"/>
              <a:t> </a:t>
            </a:r>
            <a:r>
              <a:rPr lang="fr-FR" dirty="0" err="1" smtClean="0"/>
              <a:t>worked</a:t>
            </a:r>
            <a:r>
              <a:rPr lang="fr-FR" dirty="0" smtClean="0"/>
              <a:t> on.</a:t>
            </a:r>
          </a:p>
          <a:p>
            <a:pPr marL="285750" indent="-285750">
              <a:buFont typeface="Arial" panose="020B0604020202020204" pitchFamily="34" charset="0"/>
              <a:buChar char="•"/>
            </a:pPr>
            <a:endParaRPr lang="fr-FR" dirty="0"/>
          </a:p>
          <a:p>
            <a:r>
              <a:rPr lang="fr-FR" b="1" u="sng" dirty="0" smtClean="0"/>
              <a:t>Prototype CAD model</a:t>
            </a:r>
          </a:p>
          <a:p>
            <a:pPr marL="285750" indent="-285750">
              <a:buFont typeface="Arial" panose="020B0604020202020204" pitchFamily="34" charset="0"/>
              <a:buChar char="•"/>
            </a:pPr>
            <a:r>
              <a:rPr lang="fr-FR" dirty="0" smtClean="0"/>
              <a:t>DRAFT model of the double aperture for </a:t>
            </a:r>
            <a:r>
              <a:rPr lang="fr-FR" dirty="0" err="1" smtClean="0"/>
              <a:t>integration</a:t>
            </a:r>
            <a:r>
              <a:rPr lang="fr-FR" dirty="0" smtClean="0"/>
              <a:t> </a:t>
            </a:r>
            <a:r>
              <a:rPr lang="fr-FR" dirty="0" err="1" smtClean="0"/>
              <a:t>study</a:t>
            </a:r>
            <a:r>
              <a:rPr lang="fr-FR" dirty="0" smtClean="0"/>
              <a:t> </a:t>
            </a:r>
            <a:r>
              <a:rPr lang="fr-FR" dirty="0" err="1" smtClean="0"/>
              <a:t>purpose</a:t>
            </a:r>
            <a:r>
              <a:rPr lang="fr-FR" dirty="0" smtClean="0"/>
              <a:t> </a:t>
            </a:r>
            <a:r>
              <a:rPr lang="fr-FR" dirty="0" err="1" smtClean="0"/>
              <a:t>should</a:t>
            </a:r>
            <a:r>
              <a:rPr lang="fr-FR" dirty="0" smtClean="0"/>
              <a:t> </a:t>
            </a:r>
            <a:r>
              <a:rPr lang="fr-FR" dirty="0" err="1" smtClean="0"/>
              <a:t>be</a:t>
            </a:r>
            <a:r>
              <a:rPr lang="fr-FR" dirty="0" smtClean="0"/>
              <a:t> </a:t>
            </a:r>
            <a:r>
              <a:rPr lang="fr-FR" dirty="0" err="1" smtClean="0"/>
              <a:t>ready</a:t>
            </a:r>
            <a:r>
              <a:rPr lang="fr-FR" dirty="0" smtClean="0"/>
              <a:t> by the end of </a:t>
            </a:r>
            <a:r>
              <a:rPr lang="fr-FR" dirty="0" err="1" smtClean="0"/>
              <a:t>June</a:t>
            </a:r>
            <a:endParaRPr lang="fr-FR" dirty="0"/>
          </a:p>
          <a:p>
            <a:pPr marL="285750" indent="-285750">
              <a:buFont typeface="Arial" panose="020B0604020202020204" pitchFamily="34" charset="0"/>
              <a:buChar char="•"/>
            </a:pPr>
            <a:endParaRPr lang="fr-FR" dirty="0"/>
          </a:p>
          <a:p>
            <a:pPr marL="285750" indent="-285750">
              <a:buFont typeface="Arial" panose="020B0604020202020204" pitchFamily="34" charset="0"/>
              <a:buChar char="•"/>
            </a:pPr>
            <a:endParaRPr lang="fr-FR" dirty="0"/>
          </a:p>
          <a:p>
            <a:pPr marL="285750" indent="-285750">
              <a:buFont typeface="Arial" panose="020B0604020202020204" pitchFamily="34" charset="0"/>
              <a:buChar char="•"/>
            </a:pPr>
            <a:r>
              <a:rPr lang="fr-FR" dirty="0" smtClean="0"/>
              <a:t>Action item CEA: </a:t>
            </a:r>
            <a:r>
              <a:rPr lang="fr-FR" dirty="0" err="1" smtClean="0"/>
              <a:t>Review</a:t>
            </a:r>
            <a:r>
              <a:rPr lang="fr-FR" dirty="0" smtClean="0"/>
              <a:t> and </a:t>
            </a:r>
            <a:r>
              <a:rPr lang="fr-FR" dirty="0" err="1" smtClean="0"/>
              <a:t>approval</a:t>
            </a:r>
            <a:r>
              <a:rPr lang="fr-FR" dirty="0" smtClean="0"/>
              <a:t> </a:t>
            </a:r>
            <a:r>
              <a:rPr lang="fr-FR" dirty="0" err="1" smtClean="0"/>
              <a:t>process</a:t>
            </a:r>
            <a:r>
              <a:rPr lang="fr-FR" dirty="0"/>
              <a:t> </a:t>
            </a:r>
            <a:r>
              <a:rPr lang="fr-FR" dirty="0" smtClean="0"/>
              <a:t>to </a:t>
            </a:r>
            <a:r>
              <a:rPr lang="fr-FR" dirty="0" err="1" smtClean="0"/>
              <a:t>be</a:t>
            </a:r>
            <a:r>
              <a:rPr lang="fr-FR" dirty="0" smtClean="0"/>
              <a:t> </a:t>
            </a:r>
            <a:r>
              <a:rPr lang="fr-FR" dirty="0" err="1" smtClean="0"/>
              <a:t>defined</a:t>
            </a:r>
            <a:endParaRPr lang="fr-FR" dirty="0" smtClean="0"/>
          </a:p>
        </p:txBody>
      </p:sp>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50995" y="3933056"/>
            <a:ext cx="3497469" cy="1406264"/>
          </a:xfrm>
          <a:prstGeom prst="rect">
            <a:avLst/>
          </a:prstGeom>
        </p:spPr>
      </p:pic>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76256" y="1058471"/>
            <a:ext cx="2383580" cy="2359701"/>
          </a:xfrm>
          <a:prstGeom prst="rect">
            <a:avLst/>
          </a:prstGeom>
        </p:spPr>
      </p:pic>
    </p:spTree>
    <p:extLst>
      <p:ext uri="{BB962C8B-B14F-4D97-AF65-F5344CB8AC3E}">
        <p14:creationId xmlns:p14="http://schemas.microsoft.com/office/powerpoint/2010/main" val="34811678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915816" y="2348880"/>
            <a:ext cx="3600400" cy="1846659"/>
          </a:xfrm>
          <a:prstGeom prst="rect">
            <a:avLst/>
          </a:prstGeom>
          <a:noFill/>
        </p:spPr>
        <p:txBody>
          <a:bodyPr wrap="square" rtlCol="0">
            <a:spAutoFit/>
          </a:bodyPr>
          <a:lstStyle/>
          <a:p>
            <a:pPr algn="ctr"/>
            <a:r>
              <a:rPr lang="fr-FR" sz="3200" dirty="0" err="1" smtClean="0"/>
              <a:t>Status</a:t>
            </a:r>
            <a:r>
              <a:rPr lang="fr-FR" sz="3200" dirty="0" smtClean="0"/>
              <a:t> on </a:t>
            </a:r>
            <a:r>
              <a:rPr lang="fr-FR" sz="3200" dirty="0" err="1" smtClean="0"/>
              <a:t>Magnet</a:t>
            </a:r>
            <a:r>
              <a:rPr lang="fr-FR" sz="3200" dirty="0" smtClean="0"/>
              <a:t> Protection </a:t>
            </a:r>
            <a:r>
              <a:rPr lang="fr-FR" sz="3200" dirty="0" err="1" smtClean="0"/>
              <a:t>Study</a:t>
            </a:r>
            <a:endParaRPr lang="fr-FR" sz="3200" dirty="0" smtClean="0"/>
          </a:p>
          <a:p>
            <a:pPr algn="ctr"/>
            <a:endParaRPr lang="fr-FR" sz="3200" dirty="0"/>
          </a:p>
          <a:p>
            <a:pPr algn="ctr"/>
            <a:r>
              <a:rPr lang="fr-FR" dirty="0" smtClean="0"/>
              <a:t>D. Simon</a:t>
            </a:r>
            <a:endParaRPr lang="fr-FR" dirty="0"/>
          </a:p>
        </p:txBody>
      </p:sp>
    </p:spTree>
    <p:extLst>
      <p:ext uri="{BB962C8B-B14F-4D97-AF65-F5344CB8AC3E}">
        <p14:creationId xmlns:p14="http://schemas.microsoft.com/office/powerpoint/2010/main" val="38116568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5"/>
          <p:cNvSpPr>
            <a:spLocks noGrp="1"/>
          </p:cNvSpPr>
          <p:nvPr>
            <p:ph type="ftr" sz="quarter" idx="3"/>
          </p:nvPr>
        </p:nvSpPr>
        <p:spPr/>
        <p:txBody>
          <a:bodyPr/>
          <a:lstStyle/>
          <a:p>
            <a:r>
              <a:rPr lang="fr-FR" smtClean="0">
                <a:solidFill>
                  <a:srgbClr val="000000"/>
                </a:solidFill>
              </a:rPr>
              <a:t>CEA-CERN collaboration meeting - 02/06/2016</a:t>
            </a:r>
            <a:endParaRPr lang="fr-FR" dirty="0">
              <a:solidFill>
                <a:srgbClr val="000000"/>
              </a:solidFill>
            </a:endParaRPr>
          </a:p>
        </p:txBody>
      </p:sp>
      <p:sp>
        <p:nvSpPr>
          <p:cNvPr id="7" name="Espace réservé du numéro de diapositive 6"/>
          <p:cNvSpPr>
            <a:spLocks noGrp="1"/>
          </p:cNvSpPr>
          <p:nvPr>
            <p:ph type="sldNum" sz="quarter" idx="4"/>
          </p:nvPr>
        </p:nvSpPr>
        <p:spPr/>
        <p:txBody>
          <a:bodyPr/>
          <a:lstStyle/>
          <a:p>
            <a:r>
              <a:rPr lang="fr-FR" smtClean="0">
                <a:solidFill>
                  <a:srgbClr val="000000"/>
                </a:solidFill>
              </a:rPr>
              <a:t>|  PAGE </a:t>
            </a:r>
            <a:fld id="{AEFB9B6D-867A-40B8-ACB0-35CC9F272C9C}" type="slidenum">
              <a:rPr lang="fr-FR" smtClean="0">
                <a:solidFill>
                  <a:srgbClr val="000000"/>
                </a:solidFill>
              </a:rPr>
              <a:pPr/>
              <a:t>12</a:t>
            </a:fld>
            <a:endParaRPr lang="fr-FR" dirty="0">
              <a:solidFill>
                <a:srgbClr val="000000"/>
              </a:solidFill>
            </a:endParaRPr>
          </a:p>
        </p:txBody>
      </p:sp>
      <p:sp>
        <p:nvSpPr>
          <p:cNvPr id="4" name="Titre 3"/>
          <p:cNvSpPr>
            <a:spLocks noGrp="1"/>
          </p:cNvSpPr>
          <p:nvPr>
            <p:ph type="title"/>
          </p:nvPr>
        </p:nvSpPr>
        <p:spPr/>
        <p:txBody>
          <a:bodyPr/>
          <a:lstStyle/>
          <a:p>
            <a:r>
              <a:rPr lang="fr-FR" dirty="0" smtClean="0"/>
              <a:t>Introduction</a:t>
            </a:r>
            <a:endParaRPr lang="fr-FR" dirty="0"/>
          </a:p>
        </p:txBody>
      </p:sp>
      <p:sp>
        <p:nvSpPr>
          <p:cNvPr id="2" name="Espace réservé du contenu 1"/>
          <p:cNvSpPr>
            <a:spLocks noGrp="1"/>
          </p:cNvSpPr>
          <p:nvPr>
            <p:ph idx="4294967295"/>
          </p:nvPr>
        </p:nvSpPr>
        <p:spPr>
          <a:xfrm>
            <a:off x="-540568" y="1268760"/>
            <a:ext cx="9112250" cy="4968875"/>
          </a:xfrm>
        </p:spPr>
        <p:txBody>
          <a:bodyPr/>
          <a:lstStyle/>
          <a:p>
            <a:pPr marL="1209675" indent="-285750">
              <a:buFont typeface="Arial" panose="020B0604020202020204" pitchFamily="34" charset="0"/>
              <a:buChar char="•"/>
            </a:pPr>
            <a:r>
              <a:rPr lang="en-US" sz="1800" dirty="0" smtClean="0">
                <a:solidFill>
                  <a:schemeClr val="tx1"/>
                </a:solidFill>
              </a:rPr>
              <a:t>This presentation talks about the protection of the Q4 quadrupole.</a:t>
            </a:r>
          </a:p>
          <a:p>
            <a:pPr marL="1209675" indent="-285750" algn="just">
              <a:buFont typeface="Arial" panose="020B0604020202020204" pitchFamily="34" charset="0"/>
              <a:buChar char="•"/>
            </a:pPr>
            <a:r>
              <a:rPr lang="en-US" sz="1800" dirty="0" smtClean="0">
                <a:solidFill>
                  <a:schemeClr val="tx1"/>
                </a:solidFill>
              </a:rPr>
              <a:t>A first study of the quench protection for the current design of the quadrupole is proposed. Results are shown for </a:t>
            </a:r>
            <a:r>
              <a:rPr lang="en-US" sz="1800" b="1" u="sng" dirty="0" smtClean="0">
                <a:solidFill>
                  <a:schemeClr val="tx1"/>
                </a:solidFill>
              </a:rPr>
              <a:t>one aperture</a:t>
            </a:r>
          </a:p>
          <a:p>
            <a:pPr marL="1209675" indent="-285750" algn="just">
              <a:buFont typeface="Arial" panose="020B0604020202020204" pitchFamily="34" charset="0"/>
              <a:buChar char="•"/>
            </a:pPr>
            <a:r>
              <a:rPr lang="en-US" sz="1800" dirty="0" smtClean="0">
                <a:solidFill>
                  <a:schemeClr val="tx1"/>
                </a:solidFill>
              </a:rPr>
              <a:t>The study is performed with the </a:t>
            </a:r>
            <a:r>
              <a:rPr lang="fr-FR" sz="1800" dirty="0" smtClean="0">
                <a:solidFill>
                  <a:schemeClr val="tx1"/>
                </a:solidFill>
              </a:rPr>
              <a:t>ROXIE and </a:t>
            </a:r>
            <a:r>
              <a:rPr lang="fr-FR" sz="1800" dirty="0" err="1" smtClean="0">
                <a:solidFill>
                  <a:schemeClr val="tx1"/>
                </a:solidFill>
              </a:rPr>
              <a:t>Qtransit</a:t>
            </a:r>
            <a:r>
              <a:rPr lang="fr-FR" sz="1800" dirty="0" smtClean="0">
                <a:solidFill>
                  <a:schemeClr val="tx1"/>
                </a:solidFill>
              </a:rPr>
              <a:t> </a:t>
            </a:r>
            <a:r>
              <a:rPr lang="en-US" sz="1800" dirty="0" err="1">
                <a:solidFill>
                  <a:schemeClr val="tx1"/>
                </a:solidFill>
              </a:rPr>
              <a:t>softwares</a:t>
            </a:r>
            <a:r>
              <a:rPr lang="en-US" sz="1800" dirty="0">
                <a:solidFill>
                  <a:schemeClr val="tx1"/>
                </a:solidFill>
              </a:rPr>
              <a:t> </a:t>
            </a:r>
            <a:endParaRPr lang="fr-FR" sz="1800" dirty="0" smtClean="0">
              <a:solidFill>
                <a:schemeClr val="tx1"/>
              </a:solidFill>
            </a:endParaRPr>
          </a:p>
          <a:p>
            <a:pPr marL="1209675" indent="-285750" algn="just">
              <a:buFont typeface="Arial" panose="020B0604020202020204" pitchFamily="34" charset="0"/>
              <a:buChar char="•"/>
            </a:pPr>
            <a:r>
              <a:rPr lang="en-US" sz="1800" dirty="0" smtClean="0">
                <a:solidFill>
                  <a:schemeClr val="tx1"/>
                </a:solidFill>
              </a:rPr>
              <a:t>The </a:t>
            </a:r>
            <a:r>
              <a:rPr lang="en-US" sz="1800" dirty="0" err="1" smtClean="0">
                <a:solidFill>
                  <a:schemeClr val="tx1"/>
                </a:solidFill>
              </a:rPr>
              <a:t>Qtransit</a:t>
            </a:r>
            <a:r>
              <a:rPr lang="en-US" sz="1800" dirty="0" smtClean="0">
                <a:solidFill>
                  <a:schemeClr val="tx1"/>
                </a:solidFill>
              </a:rPr>
              <a:t> code is </a:t>
            </a:r>
            <a:r>
              <a:rPr lang="en-US" sz="1800" dirty="0">
                <a:solidFill>
                  <a:schemeClr val="tx1"/>
                </a:solidFill>
              </a:rPr>
              <a:t>based on the </a:t>
            </a:r>
            <a:r>
              <a:rPr lang="en-US" sz="1800" dirty="0" err="1">
                <a:solidFill>
                  <a:schemeClr val="tx1"/>
                </a:solidFill>
              </a:rPr>
              <a:t>M.N.Wilson</a:t>
            </a:r>
            <a:r>
              <a:rPr lang="en-US" sz="1800" dirty="0">
                <a:solidFill>
                  <a:schemeClr val="tx1"/>
                </a:solidFill>
              </a:rPr>
              <a:t> quench code and which have been developed by CEA for performing quench </a:t>
            </a:r>
            <a:r>
              <a:rPr lang="en-US" sz="1800" dirty="0" smtClean="0">
                <a:solidFill>
                  <a:schemeClr val="tx1"/>
                </a:solidFill>
              </a:rPr>
              <a:t>simulation</a:t>
            </a:r>
            <a:endParaRPr lang="en-US" sz="1800" dirty="0">
              <a:solidFill>
                <a:schemeClr val="tx1"/>
              </a:solidFill>
            </a:endParaRPr>
          </a:p>
          <a:p>
            <a:pPr marL="1209675" indent="-285750" algn="just">
              <a:buFont typeface="Arial" panose="020B0604020202020204" pitchFamily="34" charset="0"/>
              <a:buChar char="•"/>
            </a:pPr>
            <a:endParaRPr lang="fr-FR" sz="1800" dirty="0">
              <a:solidFill>
                <a:schemeClr val="tx1"/>
              </a:solidFill>
            </a:endParaRPr>
          </a:p>
        </p:txBody>
      </p:sp>
    </p:spTree>
    <p:extLst>
      <p:ext uri="{BB962C8B-B14F-4D97-AF65-F5344CB8AC3E}">
        <p14:creationId xmlns:p14="http://schemas.microsoft.com/office/powerpoint/2010/main" val="29520621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smtClean="0"/>
              <a:t>INPUTS</a:t>
            </a:r>
            <a:endParaRPr lang="fr-FR" dirty="0"/>
          </a:p>
        </p:txBody>
      </p:sp>
      <p:graphicFrame>
        <p:nvGraphicFramePr>
          <p:cNvPr id="5" name="Tableau 4"/>
          <p:cNvGraphicFramePr>
            <a:graphicFrameLocks noGrp="1"/>
          </p:cNvGraphicFramePr>
          <p:nvPr>
            <p:extLst/>
          </p:nvPr>
        </p:nvGraphicFramePr>
        <p:xfrm>
          <a:off x="611560" y="1124744"/>
          <a:ext cx="8064895" cy="5231832"/>
        </p:xfrm>
        <a:graphic>
          <a:graphicData uri="http://schemas.openxmlformats.org/drawingml/2006/table">
            <a:tbl>
              <a:tblPr firstRow="1" firstCol="1" bandRow="1">
                <a:tableStyleId>{5C22544A-7EE6-4342-B048-85BDC9FD1C3A}</a:tableStyleId>
              </a:tblPr>
              <a:tblGrid>
                <a:gridCol w="1629271"/>
                <a:gridCol w="2440703"/>
                <a:gridCol w="3994921"/>
              </a:tblGrid>
              <a:tr h="259674">
                <a:tc gridSpan="3">
                  <a:txBody>
                    <a:bodyPr/>
                    <a:lstStyle/>
                    <a:p>
                      <a:pPr algn="ctr">
                        <a:lnSpc>
                          <a:spcPct val="115000"/>
                        </a:lnSpc>
                        <a:spcAft>
                          <a:spcPts val="0"/>
                        </a:spcAft>
                      </a:pPr>
                      <a:r>
                        <a:rPr lang="fr-FR" sz="1300" dirty="0">
                          <a:effectLst/>
                        </a:rPr>
                        <a:t>Q4 </a:t>
                      </a:r>
                      <a:r>
                        <a:rPr lang="fr-FR" sz="1300" dirty="0" err="1">
                          <a:effectLst/>
                        </a:rPr>
                        <a:t>Cable</a:t>
                      </a:r>
                      <a:endParaRPr lang="fr-FR" sz="1300" dirty="0">
                        <a:effectLst/>
                        <a:latin typeface="Calibri"/>
                        <a:ea typeface="Calibri"/>
                        <a:cs typeface="Times New Roman"/>
                      </a:endParaRPr>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hMerge="1">
                  <a:txBody>
                    <a:bodyPr/>
                    <a:lstStyle/>
                    <a:p>
                      <a:endParaRPr lang="fr-FR"/>
                    </a:p>
                  </a:txBody>
                  <a:tcPr/>
                </a:tc>
                <a:tc hMerge="1">
                  <a:txBody>
                    <a:bodyPr/>
                    <a:lstStyle/>
                    <a:p>
                      <a:endParaRPr lang="fr-FR"/>
                    </a:p>
                  </a:txBody>
                  <a:tcPr/>
                </a:tc>
              </a:tr>
              <a:tr h="259674">
                <a:tc>
                  <a:txBody>
                    <a:bodyPr/>
                    <a:lstStyle/>
                    <a:p>
                      <a:pPr algn="ctr">
                        <a:lnSpc>
                          <a:spcPct val="115000"/>
                        </a:lnSpc>
                        <a:spcAft>
                          <a:spcPts val="0"/>
                        </a:spcAft>
                      </a:pPr>
                      <a:r>
                        <a:rPr lang="fr-FR" sz="1300" dirty="0">
                          <a:effectLst/>
                        </a:rPr>
                        <a:t>h</a:t>
                      </a:r>
                      <a:endParaRPr lang="fr-FR" sz="1300" dirty="0">
                        <a:effectLst/>
                        <a:latin typeface="Calibri"/>
                        <a:ea typeface="Calibri"/>
                        <a:cs typeface="Times New Roman"/>
                      </a:endParaRPr>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a:lnSpc>
                          <a:spcPct val="115000"/>
                        </a:lnSpc>
                        <a:spcAft>
                          <a:spcPts val="0"/>
                        </a:spcAft>
                      </a:pPr>
                      <a:r>
                        <a:rPr lang="fr-FR" sz="1300" dirty="0">
                          <a:effectLst/>
                        </a:rPr>
                        <a:t>8.8 mm</a:t>
                      </a:r>
                      <a:endParaRPr lang="fr-FR" sz="1300" dirty="0">
                        <a:effectLst/>
                        <a:latin typeface="Calibri"/>
                        <a:ea typeface="Calibri"/>
                        <a:cs typeface="Times New Roman"/>
                      </a:endParaRPr>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8">
                  <a:txBody>
                    <a:bodyPr/>
                    <a:lstStyle/>
                    <a:p>
                      <a:pPr algn="ctr">
                        <a:lnSpc>
                          <a:spcPct val="115000"/>
                        </a:lnSpc>
                        <a:spcAft>
                          <a:spcPts val="0"/>
                        </a:spcAft>
                      </a:pPr>
                      <a:endParaRPr lang="fr-FR" sz="1300" dirty="0">
                        <a:effectLst/>
                        <a:latin typeface="Calibri"/>
                        <a:ea typeface="Calibri"/>
                        <a:cs typeface="Times New Roman"/>
                      </a:endParaRPr>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59674">
                <a:tc>
                  <a:txBody>
                    <a:bodyPr/>
                    <a:lstStyle/>
                    <a:p>
                      <a:pPr algn="ctr">
                        <a:lnSpc>
                          <a:spcPct val="115000"/>
                        </a:lnSpc>
                        <a:spcAft>
                          <a:spcPts val="0"/>
                        </a:spcAft>
                      </a:pPr>
                      <a:r>
                        <a:rPr lang="fr-FR" sz="1300" dirty="0" err="1">
                          <a:effectLst/>
                        </a:rPr>
                        <a:t>wi</a:t>
                      </a:r>
                      <a:endParaRPr lang="fr-FR" sz="1300" dirty="0">
                        <a:effectLst/>
                        <a:latin typeface="Calibri"/>
                        <a:ea typeface="Calibri"/>
                        <a:cs typeface="Times New Roman"/>
                      </a:endParaRPr>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a:lnSpc>
                          <a:spcPct val="115000"/>
                        </a:lnSpc>
                        <a:spcAft>
                          <a:spcPts val="0"/>
                        </a:spcAft>
                      </a:pPr>
                      <a:r>
                        <a:rPr lang="fr-FR" sz="1300" dirty="0" smtClean="0">
                          <a:effectLst/>
                        </a:rPr>
                        <a:t>0.78 mm (V2)</a:t>
                      </a:r>
                      <a:endParaRPr lang="fr-FR" sz="1300" dirty="0">
                        <a:effectLst/>
                        <a:latin typeface="Calibri"/>
                        <a:ea typeface="Calibri"/>
                        <a:cs typeface="Times New Roman"/>
                      </a:endParaRPr>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lang="fr-FR"/>
                    </a:p>
                  </a:txBody>
                  <a:tcPr/>
                </a:tc>
              </a:tr>
              <a:tr h="259674">
                <a:tc>
                  <a:txBody>
                    <a:bodyPr/>
                    <a:lstStyle/>
                    <a:p>
                      <a:pPr algn="ctr">
                        <a:lnSpc>
                          <a:spcPct val="115000"/>
                        </a:lnSpc>
                        <a:spcAft>
                          <a:spcPts val="0"/>
                        </a:spcAft>
                      </a:pPr>
                      <a:r>
                        <a:rPr lang="fr-FR" sz="1300" dirty="0" err="1">
                          <a:effectLst/>
                        </a:rPr>
                        <a:t>wo</a:t>
                      </a:r>
                      <a:endParaRPr lang="fr-FR" sz="1300" dirty="0">
                        <a:effectLst/>
                        <a:latin typeface="Calibri"/>
                        <a:ea typeface="Calibri"/>
                        <a:cs typeface="Times New Roman"/>
                      </a:endParaRPr>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a:lnSpc>
                          <a:spcPct val="115000"/>
                        </a:lnSpc>
                        <a:spcAft>
                          <a:spcPts val="0"/>
                        </a:spcAft>
                      </a:pPr>
                      <a:r>
                        <a:rPr lang="fr-FR" sz="1300" dirty="0">
                          <a:effectLst/>
                        </a:rPr>
                        <a:t>0.91 mm</a:t>
                      </a:r>
                      <a:endParaRPr lang="fr-FR" sz="1300" dirty="0">
                        <a:effectLst/>
                        <a:latin typeface="Calibri"/>
                        <a:ea typeface="Calibri"/>
                        <a:cs typeface="Times New Roman"/>
                      </a:endParaRPr>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lang="fr-FR"/>
                    </a:p>
                  </a:txBody>
                  <a:tcPr/>
                </a:tc>
              </a:tr>
              <a:tr h="519349">
                <a:tc>
                  <a:txBody>
                    <a:bodyPr/>
                    <a:lstStyle/>
                    <a:p>
                      <a:pPr algn="ctr">
                        <a:lnSpc>
                          <a:spcPct val="115000"/>
                        </a:lnSpc>
                        <a:spcAft>
                          <a:spcPts val="0"/>
                        </a:spcAft>
                      </a:pPr>
                      <a:r>
                        <a:rPr lang="fr-FR" sz="1300" dirty="0">
                          <a:effectLst/>
                        </a:rPr>
                        <a:t>Strand </a:t>
                      </a:r>
                      <a:r>
                        <a:rPr lang="fr-FR" sz="1300" dirty="0" err="1">
                          <a:effectLst/>
                        </a:rPr>
                        <a:t>diameter</a:t>
                      </a:r>
                      <a:r>
                        <a:rPr lang="fr-FR" sz="1300" dirty="0">
                          <a:effectLst/>
                        </a:rPr>
                        <a:t> (d)</a:t>
                      </a:r>
                      <a:endParaRPr lang="fr-FR" sz="1300" dirty="0">
                        <a:effectLst/>
                        <a:latin typeface="Calibri"/>
                        <a:ea typeface="Calibri"/>
                        <a:cs typeface="Times New Roman"/>
                      </a:endParaRPr>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a:lnSpc>
                          <a:spcPct val="115000"/>
                        </a:lnSpc>
                        <a:spcAft>
                          <a:spcPts val="0"/>
                        </a:spcAft>
                      </a:pPr>
                      <a:r>
                        <a:rPr lang="fr-FR" sz="1300" dirty="0">
                          <a:effectLst/>
                        </a:rPr>
                        <a:t>0.475 mm</a:t>
                      </a:r>
                      <a:endParaRPr lang="fr-FR" sz="1300" dirty="0">
                        <a:effectLst/>
                        <a:latin typeface="Calibri"/>
                        <a:ea typeface="Calibri"/>
                        <a:cs typeface="Times New Roman"/>
                      </a:endParaRPr>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lang="fr-FR"/>
                    </a:p>
                  </a:txBody>
                  <a:tcPr/>
                </a:tc>
              </a:tr>
              <a:tr h="259674">
                <a:tc>
                  <a:txBody>
                    <a:bodyPr/>
                    <a:lstStyle/>
                    <a:p>
                      <a:pPr algn="ctr">
                        <a:lnSpc>
                          <a:spcPct val="115000"/>
                        </a:lnSpc>
                        <a:spcAft>
                          <a:spcPts val="0"/>
                        </a:spcAft>
                      </a:pPr>
                      <a:r>
                        <a:rPr lang="fr-FR" sz="1300" dirty="0">
                          <a:effectLst/>
                        </a:rPr>
                        <a:t>N </a:t>
                      </a:r>
                      <a:r>
                        <a:rPr lang="fr-FR" sz="1300" dirty="0" err="1">
                          <a:effectLst/>
                        </a:rPr>
                        <a:t>strand</a:t>
                      </a:r>
                      <a:endParaRPr lang="fr-FR" sz="1300" dirty="0">
                        <a:effectLst/>
                        <a:latin typeface="Calibri"/>
                        <a:ea typeface="Calibri"/>
                        <a:cs typeface="Times New Roman"/>
                      </a:endParaRPr>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a:lnSpc>
                          <a:spcPct val="115000"/>
                        </a:lnSpc>
                        <a:spcAft>
                          <a:spcPts val="0"/>
                        </a:spcAft>
                      </a:pPr>
                      <a:r>
                        <a:rPr lang="fr-FR" sz="1300" dirty="0">
                          <a:effectLst/>
                        </a:rPr>
                        <a:t>36</a:t>
                      </a:r>
                      <a:endParaRPr lang="fr-FR" sz="1300" dirty="0">
                        <a:effectLst/>
                        <a:latin typeface="Calibri"/>
                        <a:ea typeface="Calibri"/>
                        <a:cs typeface="Times New Roman"/>
                      </a:endParaRPr>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lang="fr-FR"/>
                    </a:p>
                  </a:txBody>
                  <a:tcPr/>
                </a:tc>
              </a:tr>
              <a:tr h="519349">
                <a:tc>
                  <a:txBody>
                    <a:bodyPr/>
                    <a:lstStyle/>
                    <a:p>
                      <a:pPr algn="ctr">
                        <a:lnSpc>
                          <a:spcPct val="115000"/>
                        </a:lnSpc>
                        <a:spcAft>
                          <a:spcPts val="0"/>
                        </a:spcAft>
                      </a:pPr>
                      <a:r>
                        <a:rPr lang="fr-FR" sz="1300" dirty="0">
                          <a:effectLst/>
                        </a:rPr>
                        <a:t>Radial </a:t>
                      </a:r>
                      <a:r>
                        <a:rPr lang="fr-FR" sz="1300" dirty="0" err="1">
                          <a:effectLst/>
                        </a:rPr>
                        <a:t>insulation</a:t>
                      </a:r>
                      <a:r>
                        <a:rPr lang="fr-FR" sz="1300" dirty="0">
                          <a:effectLst/>
                        </a:rPr>
                        <a:t> (e)</a:t>
                      </a:r>
                      <a:endParaRPr lang="fr-FR" sz="1300" dirty="0">
                        <a:effectLst/>
                        <a:latin typeface="Calibri"/>
                        <a:ea typeface="Calibri"/>
                        <a:cs typeface="Times New Roman"/>
                      </a:endParaRPr>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a:lnSpc>
                          <a:spcPct val="115000"/>
                        </a:lnSpc>
                        <a:spcAft>
                          <a:spcPts val="0"/>
                        </a:spcAft>
                      </a:pPr>
                      <a:r>
                        <a:rPr lang="fr-FR" sz="1300" dirty="0">
                          <a:effectLst/>
                        </a:rPr>
                        <a:t>0.08 mm</a:t>
                      </a:r>
                      <a:endParaRPr lang="fr-FR" sz="1300" dirty="0">
                        <a:effectLst/>
                        <a:latin typeface="Calibri"/>
                        <a:ea typeface="Calibri"/>
                        <a:cs typeface="Times New Roman"/>
                      </a:endParaRPr>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lang="fr-FR"/>
                    </a:p>
                  </a:txBody>
                  <a:tcPr/>
                </a:tc>
              </a:tr>
              <a:tr h="519349">
                <a:tc>
                  <a:txBody>
                    <a:bodyPr/>
                    <a:lstStyle/>
                    <a:p>
                      <a:pPr algn="ctr">
                        <a:lnSpc>
                          <a:spcPct val="115000"/>
                        </a:lnSpc>
                        <a:spcAft>
                          <a:spcPts val="0"/>
                        </a:spcAft>
                      </a:pPr>
                      <a:r>
                        <a:rPr lang="fr-FR" sz="1300" dirty="0" err="1">
                          <a:effectLst/>
                        </a:rPr>
                        <a:t>Azimuthal</a:t>
                      </a:r>
                      <a:r>
                        <a:rPr lang="fr-FR" sz="1300" dirty="0">
                          <a:effectLst/>
                        </a:rPr>
                        <a:t> </a:t>
                      </a:r>
                      <a:r>
                        <a:rPr lang="fr-FR" sz="1300" dirty="0" err="1">
                          <a:effectLst/>
                        </a:rPr>
                        <a:t>inslation</a:t>
                      </a:r>
                      <a:r>
                        <a:rPr lang="fr-FR" sz="1300" dirty="0">
                          <a:effectLst/>
                        </a:rPr>
                        <a:t> (e)</a:t>
                      </a:r>
                      <a:endParaRPr lang="fr-FR" sz="1300" dirty="0">
                        <a:effectLst/>
                        <a:latin typeface="Calibri"/>
                        <a:ea typeface="Calibri"/>
                        <a:cs typeface="Times New Roman"/>
                      </a:endParaRPr>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a:lnSpc>
                          <a:spcPct val="115000"/>
                        </a:lnSpc>
                        <a:spcAft>
                          <a:spcPts val="0"/>
                        </a:spcAft>
                      </a:pPr>
                      <a:r>
                        <a:rPr lang="fr-FR" sz="1300" dirty="0">
                          <a:effectLst/>
                        </a:rPr>
                        <a:t>0.08 mm</a:t>
                      </a:r>
                      <a:endParaRPr lang="fr-FR" sz="1300" dirty="0">
                        <a:effectLst/>
                        <a:latin typeface="Calibri"/>
                        <a:ea typeface="Calibri"/>
                        <a:cs typeface="Times New Roman"/>
                      </a:endParaRPr>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lang="fr-FR"/>
                    </a:p>
                  </a:txBody>
                  <a:tcPr/>
                </a:tc>
              </a:tr>
              <a:tr h="519349">
                <a:tc>
                  <a:txBody>
                    <a:bodyPr/>
                    <a:lstStyle/>
                    <a:p>
                      <a:pPr algn="ctr">
                        <a:lnSpc>
                          <a:spcPct val="115000"/>
                        </a:lnSpc>
                        <a:spcAft>
                          <a:spcPts val="0"/>
                        </a:spcAft>
                      </a:pPr>
                      <a:r>
                        <a:rPr lang="fr-FR" sz="1300" dirty="0" err="1">
                          <a:effectLst/>
                        </a:rPr>
                        <a:t>Insulated</a:t>
                      </a:r>
                      <a:r>
                        <a:rPr lang="fr-FR" sz="1300" dirty="0">
                          <a:effectLst/>
                        </a:rPr>
                        <a:t> </a:t>
                      </a:r>
                      <a:r>
                        <a:rPr lang="fr-FR" sz="1300" dirty="0" err="1">
                          <a:effectLst/>
                        </a:rPr>
                        <a:t>cable</a:t>
                      </a:r>
                      <a:r>
                        <a:rPr lang="fr-FR" sz="1300" dirty="0">
                          <a:effectLst/>
                        </a:rPr>
                        <a:t> </a:t>
                      </a:r>
                      <a:r>
                        <a:rPr lang="fr-FR" sz="1300" dirty="0" err="1">
                          <a:effectLst/>
                        </a:rPr>
                        <a:t>crosss</a:t>
                      </a:r>
                      <a:r>
                        <a:rPr lang="fr-FR" sz="1300" dirty="0">
                          <a:effectLst/>
                        </a:rPr>
                        <a:t> section</a:t>
                      </a:r>
                      <a:endParaRPr lang="fr-FR" sz="1300" dirty="0">
                        <a:effectLst/>
                        <a:latin typeface="Calibri"/>
                        <a:ea typeface="Calibri"/>
                        <a:cs typeface="Times New Roman"/>
                      </a:endParaRPr>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a:lnSpc>
                          <a:spcPct val="115000"/>
                        </a:lnSpc>
                        <a:spcAft>
                          <a:spcPts val="0"/>
                        </a:spcAft>
                      </a:pPr>
                      <a:r>
                        <a:rPr lang="fr-FR" sz="1300" dirty="0">
                          <a:effectLst/>
                        </a:rPr>
                        <a:t>8.960 mm</a:t>
                      </a:r>
                      <a:r>
                        <a:rPr lang="fr-FR" sz="1300" baseline="30000" dirty="0">
                          <a:effectLst/>
                        </a:rPr>
                        <a:t>2</a:t>
                      </a:r>
                      <a:endParaRPr lang="fr-FR" sz="1300" dirty="0">
                        <a:effectLst/>
                        <a:latin typeface="Calibri"/>
                        <a:ea typeface="Calibri"/>
                        <a:cs typeface="Times New Roman"/>
                      </a:endParaRPr>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lang="fr-FR"/>
                    </a:p>
                  </a:txBody>
                  <a:tcPr/>
                </a:tc>
              </a:tr>
              <a:tr h="296642">
                <a:tc gridSpan="3">
                  <a:txBody>
                    <a:bodyPr/>
                    <a:lstStyle/>
                    <a:p>
                      <a:pPr algn="ctr">
                        <a:lnSpc>
                          <a:spcPct val="115000"/>
                        </a:lnSpc>
                        <a:spcAft>
                          <a:spcPts val="0"/>
                        </a:spcAft>
                      </a:pPr>
                      <a:endParaRPr lang="fr-FR" sz="1300" dirty="0" smtClean="0">
                        <a:effectLst/>
                        <a:latin typeface="Calibri"/>
                        <a:ea typeface="Calibri"/>
                        <a:cs typeface="Times New Roman"/>
                      </a:endParaRPr>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hMerge="1">
                  <a:txBody>
                    <a:bodyPr/>
                    <a:lstStyle/>
                    <a:p>
                      <a:pPr algn="ctr">
                        <a:lnSpc>
                          <a:spcPct val="115000"/>
                        </a:lnSpc>
                        <a:spcAft>
                          <a:spcPts val="0"/>
                        </a:spcAft>
                      </a:pPr>
                      <a:endParaRPr lang="fr-FR" sz="1400" dirty="0">
                        <a:effectLst/>
                        <a:latin typeface="Calibri"/>
                        <a:ea typeface="Calibri"/>
                        <a:cs typeface="Times New Roman"/>
                      </a:endParaRPr>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lnSpc>
                          <a:spcPct val="115000"/>
                        </a:lnSpc>
                        <a:spcAft>
                          <a:spcPts val="0"/>
                        </a:spcAft>
                      </a:pPr>
                      <a:endParaRPr lang="fr-FR" sz="1400" dirty="0">
                        <a:effectLst/>
                        <a:latin typeface="Calibri"/>
                        <a:ea typeface="Calibri"/>
                        <a:cs typeface="Times New Roman"/>
                      </a:endParaRPr>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60040">
                <a:tc>
                  <a:txBody>
                    <a:bodyPr/>
                    <a:lstStyle/>
                    <a:p>
                      <a:pPr algn="ctr">
                        <a:lnSpc>
                          <a:spcPct val="115000"/>
                        </a:lnSpc>
                        <a:spcAft>
                          <a:spcPts val="0"/>
                        </a:spcAft>
                      </a:pPr>
                      <a:r>
                        <a:rPr lang="fr-FR" sz="1300" dirty="0" err="1" smtClean="0">
                          <a:effectLst/>
                          <a:latin typeface="Calibri"/>
                          <a:ea typeface="Calibri"/>
                          <a:cs typeface="Times New Roman"/>
                        </a:rPr>
                        <a:t>Detection</a:t>
                      </a:r>
                      <a:r>
                        <a:rPr lang="fr-FR" sz="1300" dirty="0" smtClean="0">
                          <a:effectLst/>
                          <a:latin typeface="Calibri"/>
                          <a:ea typeface="Calibri"/>
                          <a:cs typeface="Times New Roman"/>
                        </a:rPr>
                        <a:t> </a:t>
                      </a:r>
                      <a:r>
                        <a:rPr lang="fr-FR" sz="1300" dirty="0" err="1" smtClean="0">
                          <a:effectLst/>
                          <a:latin typeface="Calibri"/>
                          <a:ea typeface="Calibri"/>
                          <a:cs typeface="Times New Roman"/>
                        </a:rPr>
                        <a:t>threshold</a:t>
                      </a:r>
                      <a:r>
                        <a:rPr lang="fr-FR" sz="1300" baseline="0" dirty="0" smtClean="0">
                          <a:effectLst/>
                          <a:latin typeface="Calibri"/>
                          <a:ea typeface="Calibri"/>
                          <a:cs typeface="Times New Roman"/>
                        </a:rPr>
                        <a:t> </a:t>
                      </a:r>
                      <a:endParaRPr lang="fr-FR" sz="1300" dirty="0">
                        <a:effectLst/>
                        <a:latin typeface="Calibri"/>
                        <a:ea typeface="Calibri"/>
                        <a:cs typeface="Times New Roman"/>
                      </a:endParaRPr>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C0000"/>
                    </a:solidFill>
                  </a:tcPr>
                </a:tc>
                <a:tc>
                  <a:txBody>
                    <a:bodyPr/>
                    <a:lstStyle/>
                    <a:p>
                      <a:pPr algn="ctr"/>
                      <a:r>
                        <a:rPr lang="fr-FR" sz="1300" dirty="0" smtClean="0"/>
                        <a:t>0,1 V</a:t>
                      </a:r>
                      <a:endParaRPr lang="fr-FR" sz="1300" dirty="0"/>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r>
                        <a:rPr lang="en-US" sz="1300" noProof="0" dirty="0" smtClean="0"/>
                        <a:t>These values have been confirmed by CERN (Email from </a:t>
                      </a:r>
                      <a:r>
                        <a:rPr lang="en-US" sz="1300" noProof="0" dirty="0" err="1" smtClean="0"/>
                        <a:t>E.Todesco</a:t>
                      </a:r>
                      <a:r>
                        <a:rPr lang="en-US" sz="1300" baseline="0" noProof="0" dirty="0" smtClean="0"/>
                        <a:t> 08/03/2016)</a:t>
                      </a:r>
                      <a:endParaRPr lang="en-US" sz="1300" noProof="0" dirty="0"/>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88032">
                <a:tc>
                  <a:txBody>
                    <a:bodyPr/>
                    <a:lstStyle/>
                    <a:p>
                      <a:pPr algn="ctr">
                        <a:lnSpc>
                          <a:spcPct val="115000"/>
                        </a:lnSpc>
                        <a:spcAft>
                          <a:spcPts val="0"/>
                        </a:spcAft>
                      </a:pPr>
                      <a:r>
                        <a:rPr lang="fr-FR" sz="1300" dirty="0" smtClean="0">
                          <a:effectLst/>
                          <a:latin typeface="Calibri"/>
                          <a:ea typeface="Calibri"/>
                          <a:cs typeface="Times New Roman"/>
                        </a:rPr>
                        <a:t>Validation</a:t>
                      </a:r>
                      <a:r>
                        <a:rPr lang="fr-FR" sz="1300" baseline="0" dirty="0" smtClean="0">
                          <a:effectLst/>
                          <a:latin typeface="Calibri"/>
                          <a:ea typeface="Calibri"/>
                          <a:cs typeface="Times New Roman"/>
                        </a:rPr>
                        <a:t> time </a:t>
                      </a:r>
                      <a:endParaRPr lang="fr-FR" sz="1300" dirty="0">
                        <a:effectLst/>
                        <a:latin typeface="Calibri"/>
                        <a:ea typeface="Calibri"/>
                        <a:cs typeface="Times New Roman"/>
                      </a:endParaRPr>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C0000"/>
                    </a:solidFill>
                  </a:tcPr>
                </a:tc>
                <a:tc>
                  <a:txBody>
                    <a:bodyPr/>
                    <a:lstStyle/>
                    <a:p>
                      <a:pPr algn="ctr"/>
                      <a:r>
                        <a:rPr lang="fr-FR" sz="1300" dirty="0" smtClean="0"/>
                        <a:t>10 ms</a:t>
                      </a:r>
                      <a:endParaRPr lang="fr-FR" sz="1300" dirty="0"/>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fr-FR" sz="1300" dirty="0"/>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88032">
                <a:tc>
                  <a:txBody>
                    <a:bodyPr/>
                    <a:lstStyle/>
                    <a:p>
                      <a:pPr algn="ctr">
                        <a:lnSpc>
                          <a:spcPct val="115000"/>
                        </a:lnSpc>
                        <a:spcAft>
                          <a:spcPts val="0"/>
                        </a:spcAft>
                      </a:pPr>
                      <a:r>
                        <a:rPr lang="fr-FR" sz="1300" dirty="0" smtClean="0">
                          <a:effectLst/>
                          <a:latin typeface="Calibri"/>
                          <a:ea typeface="Calibri"/>
                          <a:cs typeface="Times New Roman"/>
                        </a:rPr>
                        <a:t>Maximum</a:t>
                      </a:r>
                      <a:r>
                        <a:rPr lang="fr-FR" sz="1300" baseline="0" dirty="0" smtClean="0">
                          <a:effectLst/>
                          <a:latin typeface="Calibri"/>
                          <a:ea typeface="Calibri"/>
                          <a:cs typeface="Times New Roman"/>
                        </a:rPr>
                        <a:t> </a:t>
                      </a:r>
                      <a:r>
                        <a:rPr lang="fr-FR" sz="1300" dirty="0" err="1" smtClean="0">
                          <a:effectLst/>
                          <a:latin typeface="Calibri"/>
                          <a:ea typeface="Calibri"/>
                          <a:cs typeface="Times New Roman"/>
                        </a:rPr>
                        <a:t>Hotspot</a:t>
                      </a:r>
                      <a:r>
                        <a:rPr lang="fr-FR" sz="1300" dirty="0" smtClean="0">
                          <a:effectLst/>
                          <a:latin typeface="Calibri"/>
                          <a:ea typeface="Calibri"/>
                          <a:cs typeface="Times New Roman"/>
                        </a:rPr>
                        <a:t> </a:t>
                      </a:r>
                      <a:r>
                        <a:rPr lang="fr-FR" sz="1300" dirty="0" err="1" smtClean="0">
                          <a:effectLst/>
                          <a:latin typeface="Calibri"/>
                          <a:ea typeface="Calibri"/>
                          <a:cs typeface="Times New Roman"/>
                        </a:rPr>
                        <a:t>temperature</a:t>
                      </a:r>
                      <a:r>
                        <a:rPr lang="fr-FR" sz="1300" dirty="0" smtClean="0">
                          <a:effectLst/>
                          <a:latin typeface="Calibri"/>
                          <a:ea typeface="Calibri"/>
                          <a:cs typeface="Times New Roman"/>
                        </a:rPr>
                        <a:t> </a:t>
                      </a:r>
                      <a:r>
                        <a:rPr lang="fr-FR" sz="1300" dirty="0" err="1" smtClean="0">
                          <a:effectLst/>
                          <a:latin typeface="Calibri"/>
                          <a:ea typeface="Calibri"/>
                          <a:cs typeface="Times New Roman"/>
                        </a:rPr>
                        <a:t>allowed</a:t>
                      </a:r>
                      <a:endParaRPr lang="fr-FR" sz="1300" dirty="0">
                        <a:effectLst/>
                        <a:latin typeface="Calibri"/>
                        <a:ea typeface="Calibri"/>
                        <a:cs typeface="Times New Roman"/>
                      </a:endParaRPr>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C0000"/>
                    </a:solidFill>
                  </a:tcPr>
                </a:tc>
                <a:tc>
                  <a:txBody>
                    <a:bodyPr/>
                    <a:lstStyle/>
                    <a:p>
                      <a:pPr algn="ctr"/>
                      <a:r>
                        <a:rPr lang="fr-FR" sz="1300" dirty="0" smtClean="0"/>
                        <a:t>&lt; 250K</a:t>
                      </a:r>
                      <a:endParaRPr lang="fr-FR" sz="1300" dirty="0"/>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r>
                        <a:rPr lang="en-US" sz="1300" noProof="0" dirty="0" smtClean="0"/>
                        <a:t>These values are conservatives (Email from</a:t>
                      </a:r>
                      <a:r>
                        <a:rPr lang="en-US" sz="1300" baseline="0" noProof="0" dirty="0" smtClean="0"/>
                        <a:t> B. </a:t>
                      </a:r>
                      <a:r>
                        <a:rPr lang="en-US" sz="1300" baseline="0" noProof="0" dirty="0" err="1" smtClean="0"/>
                        <a:t>Auchmann</a:t>
                      </a:r>
                      <a:r>
                        <a:rPr lang="en-US" sz="1300" baseline="0" noProof="0" dirty="0" smtClean="0"/>
                        <a:t> 09/03/2016)</a:t>
                      </a:r>
                      <a:endParaRPr lang="en-US" sz="1300" noProof="0" dirty="0"/>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88032">
                <a:tc>
                  <a:txBody>
                    <a:bodyPr/>
                    <a:lstStyle/>
                    <a:p>
                      <a:pPr algn="ctr">
                        <a:lnSpc>
                          <a:spcPct val="115000"/>
                        </a:lnSpc>
                        <a:spcAft>
                          <a:spcPts val="0"/>
                        </a:spcAft>
                      </a:pPr>
                      <a:r>
                        <a:rPr lang="fr-FR" sz="1300" dirty="0" smtClean="0">
                          <a:effectLst/>
                          <a:latin typeface="Calibri"/>
                          <a:ea typeface="Calibri"/>
                          <a:cs typeface="Times New Roman"/>
                        </a:rPr>
                        <a:t>Maximum voltage to </a:t>
                      </a:r>
                      <a:r>
                        <a:rPr lang="fr-FR" sz="1300" dirty="0" err="1" smtClean="0">
                          <a:effectLst/>
                          <a:latin typeface="Calibri"/>
                          <a:ea typeface="Calibri"/>
                          <a:cs typeface="Times New Roman"/>
                        </a:rPr>
                        <a:t>ground</a:t>
                      </a:r>
                      <a:r>
                        <a:rPr lang="fr-FR" sz="1300" dirty="0" smtClean="0">
                          <a:effectLst/>
                          <a:latin typeface="Calibri"/>
                          <a:ea typeface="Calibri"/>
                          <a:cs typeface="Times New Roman"/>
                        </a:rPr>
                        <a:t> </a:t>
                      </a:r>
                      <a:r>
                        <a:rPr lang="fr-FR" sz="1300" dirty="0" err="1" smtClean="0">
                          <a:effectLst/>
                          <a:latin typeface="Calibri"/>
                          <a:ea typeface="Calibri"/>
                          <a:cs typeface="Times New Roman"/>
                        </a:rPr>
                        <a:t>allowed</a:t>
                      </a:r>
                      <a:endParaRPr lang="fr-FR" sz="1300" dirty="0">
                        <a:effectLst/>
                        <a:latin typeface="Calibri"/>
                        <a:ea typeface="Calibri"/>
                        <a:cs typeface="Times New Roman"/>
                      </a:endParaRPr>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0000"/>
                    </a:solidFill>
                  </a:tcPr>
                </a:tc>
                <a:tc>
                  <a:txBody>
                    <a:bodyPr/>
                    <a:lstStyle/>
                    <a:p>
                      <a:pPr algn="ctr"/>
                      <a:r>
                        <a:rPr lang="fr-FR" sz="1300" dirty="0" smtClean="0"/>
                        <a:t>800</a:t>
                      </a:r>
                      <a:r>
                        <a:rPr lang="fr-FR" sz="1300" baseline="0" dirty="0" smtClean="0"/>
                        <a:t> V</a:t>
                      </a:r>
                      <a:endParaRPr lang="fr-FR" sz="1300" dirty="0"/>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fr-FR" sz="1300" dirty="0"/>
                    </a:p>
                  </a:txBody>
                  <a:tcPr marL="32364" marR="3236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pic>
        <p:nvPicPr>
          <p:cNvPr id="1025" name="Image 1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04048" y="1988840"/>
            <a:ext cx="3334362" cy="2232248"/>
          </a:xfrm>
          <a:prstGeom prst="rect">
            <a:avLst/>
          </a:prstGeom>
          <a:noFill/>
          <a:extLst>
            <a:ext uri="{909E8E84-426E-40DD-AFC4-6F175D3DCCD1}">
              <a14:hiddenFill xmlns:a14="http://schemas.microsoft.com/office/drawing/2010/main">
                <a:solidFill>
                  <a:srgbClr val="FFFFFF"/>
                </a:solidFill>
              </a14:hiddenFill>
            </a:ext>
          </a:extLst>
        </p:spPr>
      </p:pic>
      <p:sp>
        <p:nvSpPr>
          <p:cNvPr id="6" name="Espace réservé du pied de page 5"/>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7" name="Espace réservé du numéro de diapositive 6"/>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13</a:t>
            </a:fld>
            <a:endParaRPr lang="en-US" dirty="0" smtClean="0">
              <a:solidFill>
                <a:srgbClr val="000000">
                  <a:tint val="75000"/>
                </a:srgbClr>
              </a:solidFill>
            </a:endParaRPr>
          </a:p>
        </p:txBody>
      </p:sp>
    </p:spTree>
    <p:extLst>
      <p:ext uri="{BB962C8B-B14F-4D97-AF65-F5344CB8AC3E}">
        <p14:creationId xmlns:p14="http://schemas.microsoft.com/office/powerpoint/2010/main" val="26804608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smtClean="0"/>
              <a:t>2D Cross section </a:t>
            </a:r>
            <a:r>
              <a:rPr lang="fr-FR" dirty="0" err="1" smtClean="0"/>
              <a:t>With</a:t>
            </a:r>
            <a:r>
              <a:rPr lang="fr-FR" dirty="0" smtClean="0"/>
              <a:t> </a:t>
            </a:r>
            <a:r>
              <a:rPr lang="fr-FR" dirty="0" err="1" smtClean="0"/>
              <a:t>roxie</a:t>
            </a:r>
            <a:endParaRPr lang="fr-FR" dirty="0"/>
          </a:p>
        </p:txBody>
      </p:sp>
      <p:sp>
        <p:nvSpPr>
          <p:cNvPr id="6" name="Espace réservé du contenu 1"/>
          <p:cNvSpPr txBox="1">
            <a:spLocks/>
          </p:cNvSpPr>
          <p:nvPr/>
        </p:nvSpPr>
        <p:spPr>
          <a:xfrm>
            <a:off x="576000" y="1268760"/>
            <a:ext cx="8172464" cy="4968552"/>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just">
              <a:lnSpc>
                <a:spcPct val="100000"/>
              </a:lnSpc>
              <a:buNone/>
            </a:pPr>
            <a:endParaRPr lang="fr-FR" sz="2800" kern="0" dirty="0"/>
          </a:p>
        </p:txBody>
      </p:sp>
      <p:sp>
        <p:nvSpPr>
          <p:cNvPr id="7" name="Espace réservé du contenu 1"/>
          <p:cNvSpPr txBox="1">
            <a:spLocks/>
          </p:cNvSpPr>
          <p:nvPr/>
        </p:nvSpPr>
        <p:spPr>
          <a:xfrm>
            <a:off x="395536" y="1196752"/>
            <a:ext cx="8352928" cy="1979948"/>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lnSpc>
                <a:spcPct val="100000"/>
              </a:lnSpc>
            </a:pPr>
            <a:r>
              <a:rPr lang="en-US" sz="2000" kern="0" dirty="0" smtClean="0"/>
              <a:t>The ROXIE software has a module that allows the quench simulation. To perform the “2D” quench simulation on ROXIE the cross section of the magnet has to be built in order to describe the quench propagation in the coil (</a:t>
            </a:r>
            <a:r>
              <a:rPr lang="en-US" sz="2000" kern="0" dirty="0" err="1" smtClean="0"/>
              <a:t>ie</a:t>
            </a:r>
            <a:r>
              <a:rPr lang="en-US" sz="2000" kern="0" dirty="0" smtClean="0"/>
              <a:t> the number of the blocks and the conductor that follow the winding)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72442" y="2852936"/>
            <a:ext cx="3399115" cy="3297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Espace réservé du pied de page 4"/>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8" name="Espace réservé du numéro de diapositive 7"/>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14</a:t>
            </a:fld>
            <a:endParaRPr lang="en-US" dirty="0" smtClean="0">
              <a:solidFill>
                <a:srgbClr val="000000">
                  <a:tint val="75000"/>
                </a:srgbClr>
              </a:solidFill>
            </a:endParaRPr>
          </a:p>
        </p:txBody>
      </p:sp>
    </p:spTree>
    <p:extLst>
      <p:ext uri="{BB962C8B-B14F-4D97-AF65-F5344CB8AC3E}">
        <p14:creationId xmlns:p14="http://schemas.microsoft.com/office/powerpoint/2010/main" val="42435181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smtClean="0"/>
              <a:t>HYPOthesis</a:t>
            </a:r>
            <a:endParaRPr lang="fr-FR" dirty="0"/>
          </a:p>
        </p:txBody>
      </p:sp>
      <p:sp>
        <p:nvSpPr>
          <p:cNvPr id="7" name="Espace réservé du contenu 1"/>
          <p:cNvSpPr txBox="1">
            <a:spLocks/>
          </p:cNvSpPr>
          <p:nvPr/>
        </p:nvSpPr>
        <p:spPr>
          <a:xfrm>
            <a:off x="395536" y="1268760"/>
            <a:ext cx="8352928" cy="3240360"/>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lnSpc>
                <a:spcPct val="100000"/>
              </a:lnSpc>
            </a:pPr>
            <a:r>
              <a:rPr lang="en-US" sz="2400" dirty="0" smtClean="0"/>
              <a:t>The ROXIE quench’s simulations </a:t>
            </a:r>
            <a:r>
              <a:rPr lang="en-US" sz="2400" dirty="0"/>
              <a:t>have been made </a:t>
            </a:r>
            <a:r>
              <a:rPr lang="en-US" sz="2400" dirty="0" smtClean="0"/>
              <a:t>for </a:t>
            </a:r>
            <a:r>
              <a:rPr lang="en-US" sz="2400" b="1" dirty="0" smtClean="0"/>
              <a:t>two different cases</a:t>
            </a:r>
            <a:r>
              <a:rPr lang="en-US" sz="2400" dirty="0" smtClean="0"/>
              <a:t>. The first case simulate a the behavior of the magnet if a quench occur in the magnet </a:t>
            </a:r>
            <a:r>
              <a:rPr lang="en-US" sz="2400" b="1" dirty="0" smtClean="0"/>
              <a:t>without protection</a:t>
            </a:r>
            <a:r>
              <a:rPr lang="en-US" sz="2400" dirty="0" smtClean="0"/>
              <a:t> (</a:t>
            </a:r>
            <a:r>
              <a:rPr lang="en-US" sz="2400" dirty="0" err="1" smtClean="0"/>
              <a:t>ie</a:t>
            </a:r>
            <a:r>
              <a:rPr lang="en-US" sz="2400" dirty="0" smtClean="0"/>
              <a:t> without </a:t>
            </a:r>
            <a:r>
              <a:rPr lang="en-US" sz="2400" dirty="0"/>
              <a:t>quench </a:t>
            </a:r>
            <a:r>
              <a:rPr lang="en-US" sz="2400" dirty="0" smtClean="0"/>
              <a:t>heaters). The second case </a:t>
            </a:r>
            <a:r>
              <a:rPr lang="en-US" sz="2400" dirty="0"/>
              <a:t>simulate  the behavior of the </a:t>
            </a:r>
            <a:r>
              <a:rPr lang="en-US" sz="2400" dirty="0" smtClean="0"/>
              <a:t>magnet with </a:t>
            </a:r>
            <a:r>
              <a:rPr lang="en-US" sz="2400" b="1" dirty="0" smtClean="0"/>
              <a:t>quench heaters</a:t>
            </a:r>
            <a:r>
              <a:rPr lang="en-US" sz="2400" dirty="0" smtClean="0"/>
              <a:t>.</a:t>
            </a:r>
          </a:p>
          <a:p>
            <a:pPr algn="just">
              <a:lnSpc>
                <a:spcPct val="100000"/>
              </a:lnSpc>
            </a:pPr>
            <a:endParaRPr lang="en-US" sz="2400" dirty="0"/>
          </a:p>
          <a:p>
            <a:pPr algn="just">
              <a:lnSpc>
                <a:spcPct val="100000"/>
              </a:lnSpc>
            </a:pPr>
            <a:r>
              <a:rPr lang="en-US" sz="2400" dirty="0" smtClean="0"/>
              <a:t>The </a:t>
            </a:r>
            <a:r>
              <a:rPr lang="en-US" sz="2400" dirty="0" err="1" smtClean="0"/>
              <a:t>Qtransit’s</a:t>
            </a:r>
            <a:r>
              <a:rPr lang="en-US" sz="2400" dirty="0" smtClean="0"/>
              <a:t> simulation have been made for the two past cases in order to check the ROXIE results </a:t>
            </a:r>
          </a:p>
        </p:txBody>
      </p:sp>
      <p:sp>
        <p:nvSpPr>
          <p:cNvPr id="5" name="Espace réservé du pied de page 4"/>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6" name="Espace réservé du numéro de diapositive 5"/>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15</a:t>
            </a:fld>
            <a:endParaRPr lang="en-US" dirty="0" smtClean="0">
              <a:solidFill>
                <a:srgbClr val="000000">
                  <a:tint val="75000"/>
                </a:srgbClr>
              </a:solidFill>
            </a:endParaRPr>
          </a:p>
        </p:txBody>
      </p:sp>
    </p:spTree>
    <p:extLst>
      <p:ext uri="{BB962C8B-B14F-4D97-AF65-F5344CB8AC3E}">
        <p14:creationId xmlns:p14="http://schemas.microsoft.com/office/powerpoint/2010/main" val="16163837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smtClean="0"/>
              <a:t>HYPOthesis</a:t>
            </a:r>
            <a:endParaRPr lang="fr-FR" dirty="0"/>
          </a:p>
        </p:txBody>
      </p:sp>
      <p:sp>
        <p:nvSpPr>
          <p:cNvPr id="7" name="Espace réservé du contenu 1"/>
          <p:cNvSpPr txBox="1">
            <a:spLocks/>
          </p:cNvSpPr>
          <p:nvPr/>
        </p:nvSpPr>
        <p:spPr>
          <a:xfrm>
            <a:off x="395536" y="1268760"/>
            <a:ext cx="8352928" cy="1872208"/>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lnSpc>
                <a:spcPct val="100000"/>
              </a:lnSpc>
            </a:pPr>
            <a:r>
              <a:rPr lang="en-US" sz="2000" dirty="0" smtClean="0"/>
              <a:t>To be in agreement with operating condition in LHC, the protection system of the MQYY will be carried out with Protection Heaters (and no dump resistor)</a:t>
            </a:r>
          </a:p>
          <a:p>
            <a:pPr algn="just">
              <a:lnSpc>
                <a:spcPct val="100000"/>
              </a:lnSpc>
            </a:pPr>
            <a:r>
              <a:rPr lang="en-US" sz="2000" dirty="0" smtClean="0"/>
              <a:t> The design of the Protection Heaters will be inspired by the MQ Protection Heaters: outer layer</a:t>
            </a:r>
          </a:p>
        </p:txBody>
      </p:sp>
      <p:sp>
        <p:nvSpPr>
          <p:cNvPr id="2" name="Rectangle 1"/>
          <p:cNvSpPr/>
          <p:nvPr/>
        </p:nvSpPr>
        <p:spPr>
          <a:xfrm>
            <a:off x="3131840" y="2780928"/>
            <a:ext cx="1080120" cy="720080"/>
          </a:xfrm>
          <a:prstGeom prst="rect">
            <a:avLst/>
          </a:prstGeom>
        </p:spPr>
        <p:txBody>
          <a:bodyPr wrap="square" rtlCol="0" anchor="ctr">
            <a:spAutoFit/>
          </a:bodyPr>
          <a:lstStyle/>
          <a:p>
            <a:pPr algn="ctr">
              <a:buNone/>
            </a:pPr>
            <a:endParaRPr lang="fr-FR" dirty="0" smtClean="0">
              <a:solidFill>
                <a:srgbClr val="FF0000"/>
              </a:solidFill>
            </a:endParaRPr>
          </a:p>
        </p:txBody>
      </p:sp>
      <p:grpSp>
        <p:nvGrpSpPr>
          <p:cNvPr id="12" name="Groupe 11"/>
          <p:cNvGrpSpPr/>
          <p:nvPr/>
        </p:nvGrpSpPr>
        <p:grpSpPr>
          <a:xfrm>
            <a:off x="4029690" y="2852936"/>
            <a:ext cx="4901044" cy="3600400"/>
            <a:chOff x="3203848" y="2564904"/>
            <a:chExt cx="5261084" cy="4176464"/>
          </a:xfrm>
        </p:grpSpPr>
        <p:grpSp>
          <p:nvGrpSpPr>
            <p:cNvPr id="10" name="Groupe 9"/>
            <p:cNvGrpSpPr/>
            <p:nvPr/>
          </p:nvGrpSpPr>
          <p:grpSpPr>
            <a:xfrm>
              <a:off x="3203848" y="2564904"/>
              <a:ext cx="5261084" cy="4122458"/>
              <a:chOff x="3203848" y="2564904"/>
              <a:chExt cx="5261084" cy="4122458"/>
            </a:xfrm>
          </p:grpSpPr>
          <p:grpSp>
            <p:nvGrpSpPr>
              <p:cNvPr id="8" name="Groupe 7"/>
              <p:cNvGrpSpPr/>
              <p:nvPr/>
            </p:nvGrpSpPr>
            <p:grpSpPr>
              <a:xfrm>
                <a:off x="3203848" y="2564904"/>
                <a:ext cx="5040560" cy="4122458"/>
                <a:chOff x="3203848" y="2564904"/>
                <a:chExt cx="5040560" cy="4122458"/>
              </a:xfrm>
            </p:grpSpPr>
            <p:grpSp>
              <p:nvGrpSpPr>
                <p:cNvPr id="6" name="Groupe 5"/>
                <p:cNvGrpSpPr/>
                <p:nvPr/>
              </p:nvGrpSpPr>
              <p:grpSpPr>
                <a:xfrm>
                  <a:off x="3203848" y="2564904"/>
                  <a:ext cx="5040560" cy="4122458"/>
                  <a:chOff x="3203848" y="2564904"/>
                  <a:chExt cx="5040560" cy="4122458"/>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848" y="2780928"/>
                    <a:ext cx="5040560" cy="39064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flipH="1">
                    <a:off x="3203848" y="2564904"/>
                    <a:ext cx="1080120" cy="864096"/>
                  </a:xfrm>
                  <a:prstGeom prst="rect">
                    <a:avLst/>
                  </a:prstGeom>
                  <a:solidFill>
                    <a:schemeClr val="bg1"/>
                  </a:solidFill>
                  <a:ln>
                    <a:solidFill>
                      <a:schemeClr val="bg1"/>
                    </a:solidFill>
                  </a:ln>
                </p:spPr>
                <p:txBody>
                  <a:bodyPr wrap="square" rtlCol="0" anchor="ctr">
                    <a:spAutoFit/>
                  </a:bodyPr>
                  <a:lstStyle/>
                  <a:p>
                    <a:pPr algn="ctr">
                      <a:buNone/>
                    </a:pPr>
                    <a:endParaRPr lang="fr-FR" dirty="0" smtClean="0">
                      <a:solidFill>
                        <a:srgbClr val="FF0000"/>
                      </a:solidFill>
                    </a:endParaRPr>
                  </a:p>
                </p:txBody>
              </p:sp>
            </p:grpSp>
            <p:sp>
              <p:nvSpPr>
                <p:cNvPr id="9" name="Rectangle 8"/>
                <p:cNvSpPr/>
                <p:nvPr/>
              </p:nvSpPr>
              <p:spPr>
                <a:xfrm flipH="1">
                  <a:off x="7452320" y="4509120"/>
                  <a:ext cx="792088" cy="2178242"/>
                </a:xfrm>
                <a:prstGeom prst="rect">
                  <a:avLst/>
                </a:prstGeom>
                <a:solidFill>
                  <a:schemeClr val="bg1"/>
                </a:solidFill>
                <a:ln>
                  <a:solidFill>
                    <a:schemeClr val="bg1"/>
                  </a:solidFill>
                </a:ln>
              </p:spPr>
              <p:txBody>
                <a:bodyPr wrap="square" rtlCol="0" anchor="ctr">
                  <a:spAutoFit/>
                </a:bodyPr>
                <a:lstStyle/>
                <a:p>
                  <a:pPr algn="ctr">
                    <a:buNone/>
                  </a:pPr>
                  <a:endParaRPr lang="fr-FR" dirty="0" smtClean="0">
                    <a:solidFill>
                      <a:srgbClr val="FF0000"/>
                    </a:solidFill>
                  </a:endParaRPr>
                </a:p>
              </p:txBody>
            </p:sp>
          </p:grpSp>
          <p:sp>
            <p:nvSpPr>
              <p:cNvPr id="11" name="Rectangle 10"/>
              <p:cNvSpPr/>
              <p:nvPr/>
            </p:nvSpPr>
            <p:spPr>
              <a:xfrm rot="18433256" flipH="1">
                <a:off x="7688442" y="2664663"/>
                <a:ext cx="319844" cy="1233137"/>
              </a:xfrm>
              <a:prstGeom prst="rect">
                <a:avLst/>
              </a:prstGeom>
              <a:solidFill>
                <a:schemeClr val="bg1"/>
              </a:solidFill>
              <a:ln>
                <a:solidFill>
                  <a:schemeClr val="bg1"/>
                </a:solidFill>
              </a:ln>
            </p:spPr>
            <p:txBody>
              <a:bodyPr wrap="square" rtlCol="0" anchor="ctr">
                <a:spAutoFit/>
              </a:bodyPr>
              <a:lstStyle/>
              <a:p>
                <a:pPr algn="ctr">
                  <a:buNone/>
                </a:pPr>
                <a:endParaRPr lang="fr-FR" dirty="0" smtClean="0">
                  <a:solidFill>
                    <a:srgbClr val="FF0000"/>
                  </a:solidFill>
                </a:endParaRPr>
              </a:p>
            </p:txBody>
          </p:sp>
        </p:grpSp>
        <p:sp>
          <p:nvSpPr>
            <p:cNvPr id="13" name="Rectangle 12"/>
            <p:cNvSpPr/>
            <p:nvPr/>
          </p:nvSpPr>
          <p:spPr>
            <a:xfrm flipH="1">
              <a:off x="3203848" y="6309320"/>
              <a:ext cx="1008112" cy="432048"/>
            </a:xfrm>
            <a:prstGeom prst="rect">
              <a:avLst/>
            </a:prstGeom>
            <a:solidFill>
              <a:schemeClr val="bg1"/>
            </a:solidFill>
            <a:ln>
              <a:solidFill>
                <a:schemeClr val="bg1"/>
              </a:solidFill>
            </a:ln>
          </p:spPr>
          <p:txBody>
            <a:bodyPr wrap="square" rtlCol="0" anchor="ctr">
              <a:spAutoFit/>
            </a:bodyPr>
            <a:lstStyle/>
            <a:p>
              <a:pPr algn="ctr">
                <a:buNone/>
              </a:pPr>
              <a:endParaRPr lang="fr-FR" dirty="0" smtClean="0">
                <a:solidFill>
                  <a:srgbClr val="FF0000"/>
                </a:solidFill>
              </a:endParaRPr>
            </a:p>
          </p:txBody>
        </p:sp>
      </p:grpSp>
      <p:sp>
        <p:nvSpPr>
          <p:cNvPr id="14" name="ZoneTexte 13"/>
          <p:cNvSpPr txBox="1"/>
          <p:nvPr/>
        </p:nvSpPr>
        <p:spPr>
          <a:xfrm>
            <a:off x="7269414" y="5716545"/>
            <a:ext cx="1368152" cy="288032"/>
          </a:xfrm>
          <a:prstGeom prst="rect">
            <a:avLst/>
          </a:prstGeom>
          <a:noFill/>
          <a:ln w="9525">
            <a:solidFill>
              <a:srgbClr val="FF0000"/>
            </a:solidFill>
          </a:ln>
        </p:spPr>
        <p:txBody>
          <a:bodyPr wrap="square" rtlCol="0">
            <a:noAutofit/>
          </a:bodyPr>
          <a:lstStyle/>
          <a:p>
            <a:pPr algn="ctr" fontAlgn="auto">
              <a:lnSpc>
                <a:spcPct val="100000"/>
              </a:lnSpc>
              <a:spcBef>
                <a:spcPts val="0"/>
              </a:spcBef>
              <a:spcAft>
                <a:spcPts val="0"/>
              </a:spcAft>
              <a:buFontTx/>
              <a:buNone/>
            </a:pPr>
            <a:r>
              <a:rPr lang="fr-FR" sz="1000" dirty="0" smtClean="0">
                <a:latin typeface="Arial"/>
              </a:rPr>
              <a:t>LHCMQ_CS0021</a:t>
            </a:r>
          </a:p>
        </p:txBody>
      </p:sp>
      <p:sp>
        <p:nvSpPr>
          <p:cNvPr id="16" name="Espace réservé du pied de page 15"/>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17" name="Espace réservé du numéro de diapositive 16"/>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16</a:t>
            </a:fld>
            <a:endParaRPr lang="en-US" dirty="0" smtClean="0">
              <a:solidFill>
                <a:srgbClr val="000000">
                  <a:tint val="75000"/>
                </a:srgbClr>
              </a:solidFill>
            </a:endParaRPr>
          </a:p>
        </p:txBody>
      </p:sp>
    </p:spTree>
    <p:extLst>
      <p:ext uri="{BB962C8B-B14F-4D97-AF65-F5344CB8AC3E}">
        <p14:creationId xmlns:p14="http://schemas.microsoft.com/office/powerpoint/2010/main" val="37816904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smtClean="0"/>
              <a:t>quench</a:t>
            </a:r>
            <a:r>
              <a:rPr lang="fr-FR" dirty="0" smtClean="0"/>
              <a:t> </a:t>
            </a:r>
            <a:r>
              <a:rPr lang="fr-FR" dirty="0" err="1" smtClean="0"/>
              <a:t>heaters</a:t>
            </a:r>
            <a:r>
              <a:rPr lang="fr-FR" dirty="0" smtClean="0"/>
              <a:t> of the MQ</a:t>
            </a:r>
            <a:endParaRPr lang="fr-FR" dirty="0"/>
          </a:p>
        </p:txBody>
      </p:sp>
      <p:sp>
        <p:nvSpPr>
          <p:cNvPr id="7" name="Espace réservé du contenu 1"/>
          <p:cNvSpPr txBox="1">
            <a:spLocks/>
          </p:cNvSpPr>
          <p:nvPr/>
        </p:nvSpPr>
        <p:spPr>
          <a:xfrm>
            <a:off x="395536" y="1268760"/>
            <a:ext cx="8352928" cy="3240360"/>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lnSpc>
                <a:spcPct val="100000"/>
              </a:lnSpc>
            </a:pPr>
            <a:endParaRPr lang="en-US" sz="2400" dirty="0" smtClean="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046042"/>
            <a:ext cx="8078434" cy="56953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Espace réservé du pied de page 4"/>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6" name="Espace réservé du numéro de diapositive 5"/>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17</a:t>
            </a:fld>
            <a:endParaRPr lang="en-US" dirty="0" smtClean="0">
              <a:solidFill>
                <a:srgbClr val="000000">
                  <a:tint val="75000"/>
                </a:srgbClr>
              </a:solidFill>
            </a:endParaRPr>
          </a:p>
        </p:txBody>
      </p:sp>
    </p:spTree>
    <p:extLst>
      <p:ext uri="{BB962C8B-B14F-4D97-AF65-F5344CB8AC3E}">
        <p14:creationId xmlns:p14="http://schemas.microsoft.com/office/powerpoint/2010/main" val="10107751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1403648" y="36004"/>
            <a:ext cx="6552727" cy="908720"/>
          </a:xfrm>
        </p:spPr>
        <p:txBody>
          <a:bodyPr/>
          <a:lstStyle/>
          <a:p>
            <a:r>
              <a:rPr lang="fr-FR" dirty="0" err="1" smtClean="0"/>
              <a:t>Preliminary</a:t>
            </a:r>
            <a:r>
              <a:rPr lang="fr-FR" dirty="0" smtClean="0"/>
              <a:t> DESIGN OF THE </a:t>
            </a:r>
            <a:r>
              <a:rPr lang="fr-FR" dirty="0" err="1" smtClean="0"/>
              <a:t>Quench</a:t>
            </a:r>
            <a:r>
              <a:rPr lang="fr-FR" dirty="0" smtClean="0"/>
              <a:t> </a:t>
            </a:r>
            <a:r>
              <a:rPr lang="fr-FR" dirty="0" err="1" smtClean="0"/>
              <a:t>heaters</a:t>
            </a:r>
            <a:r>
              <a:rPr lang="fr-FR" dirty="0" smtClean="0"/>
              <a:t> for THE MQYY</a:t>
            </a:r>
            <a:endParaRPr lang="fr-FR" dirty="0"/>
          </a:p>
        </p:txBody>
      </p:sp>
      <p:sp>
        <p:nvSpPr>
          <p:cNvPr id="7" name="Espace réservé du contenu 1"/>
          <p:cNvSpPr txBox="1">
            <a:spLocks/>
          </p:cNvSpPr>
          <p:nvPr/>
        </p:nvSpPr>
        <p:spPr>
          <a:xfrm>
            <a:off x="395536" y="1268760"/>
            <a:ext cx="8352928" cy="4176464"/>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lnSpc>
                <a:spcPct val="100000"/>
              </a:lnSpc>
            </a:pPr>
            <a:endParaRPr lang="en-US" sz="2400" dirty="0" smtClean="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455" y="1052736"/>
            <a:ext cx="7908049" cy="57142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Espace réservé du pied de page 4"/>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6" name="Espace réservé du numéro de diapositive 5"/>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18</a:t>
            </a:fld>
            <a:endParaRPr lang="en-US" dirty="0" smtClean="0">
              <a:solidFill>
                <a:srgbClr val="000000">
                  <a:tint val="75000"/>
                </a:srgbClr>
              </a:solidFill>
            </a:endParaRPr>
          </a:p>
        </p:txBody>
      </p:sp>
    </p:spTree>
    <p:extLst>
      <p:ext uri="{BB962C8B-B14F-4D97-AF65-F5344CB8AC3E}">
        <p14:creationId xmlns:p14="http://schemas.microsoft.com/office/powerpoint/2010/main" val="9859575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1454215" y="20089"/>
            <a:ext cx="6552727" cy="908720"/>
          </a:xfrm>
        </p:spPr>
        <p:txBody>
          <a:bodyPr/>
          <a:lstStyle/>
          <a:p>
            <a:r>
              <a:rPr lang="fr-FR" dirty="0" err="1" smtClean="0"/>
              <a:t>Comparison</a:t>
            </a:r>
            <a:r>
              <a:rPr lang="fr-FR" dirty="0" smtClean="0"/>
              <a:t> of </a:t>
            </a:r>
            <a:r>
              <a:rPr lang="fr-FR" dirty="0" err="1" smtClean="0"/>
              <a:t>Mq</a:t>
            </a:r>
            <a:r>
              <a:rPr lang="fr-FR" dirty="0" smtClean="0"/>
              <a:t> and </a:t>
            </a:r>
            <a:r>
              <a:rPr lang="fr-FR" dirty="0" err="1" smtClean="0"/>
              <a:t>mqyy</a:t>
            </a:r>
            <a:r>
              <a:rPr lang="fr-FR" dirty="0" smtClean="0"/>
              <a:t> Protection </a:t>
            </a:r>
            <a:r>
              <a:rPr lang="fr-FR" dirty="0" err="1" smtClean="0"/>
              <a:t>heaters</a:t>
            </a:r>
            <a:endParaRPr lang="fr-FR" dirty="0"/>
          </a:p>
        </p:txBody>
      </p:sp>
      <p:sp>
        <p:nvSpPr>
          <p:cNvPr id="7" name="Espace réservé du contenu 1"/>
          <p:cNvSpPr txBox="1">
            <a:spLocks/>
          </p:cNvSpPr>
          <p:nvPr/>
        </p:nvSpPr>
        <p:spPr>
          <a:xfrm>
            <a:off x="395536" y="1268760"/>
            <a:ext cx="8352928" cy="3240360"/>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lnSpc>
                <a:spcPct val="100000"/>
              </a:lnSpc>
            </a:pPr>
            <a:endParaRPr lang="en-US" sz="2400" dirty="0" smtClean="0"/>
          </a:p>
        </p:txBody>
      </p:sp>
      <p:graphicFrame>
        <p:nvGraphicFramePr>
          <p:cNvPr id="2" name="Tableau 1"/>
          <p:cNvGraphicFramePr>
            <a:graphicFrameLocks noGrp="1"/>
          </p:cNvGraphicFramePr>
          <p:nvPr>
            <p:extLst>
              <p:ext uri="{D42A27DB-BD31-4B8C-83A1-F6EECF244321}">
                <p14:modId xmlns:p14="http://schemas.microsoft.com/office/powerpoint/2010/main" val="1670194635"/>
              </p:ext>
            </p:extLst>
          </p:nvPr>
        </p:nvGraphicFramePr>
        <p:xfrm>
          <a:off x="251520" y="1052736"/>
          <a:ext cx="8352929" cy="2989596"/>
        </p:xfrm>
        <a:graphic>
          <a:graphicData uri="http://schemas.openxmlformats.org/drawingml/2006/table">
            <a:tbl>
              <a:tblPr firstRow="1" bandRow="1">
                <a:tableStyleId>{93296810-A885-4BE3-A3E7-6D5BEEA58F35}</a:tableStyleId>
              </a:tblPr>
              <a:tblGrid>
                <a:gridCol w="4032448"/>
                <a:gridCol w="1584176"/>
                <a:gridCol w="1368152"/>
                <a:gridCol w="1368153"/>
              </a:tblGrid>
              <a:tr h="601705">
                <a:tc>
                  <a:txBody>
                    <a:bodyPr/>
                    <a:lstStyle/>
                    <a:p>
                      <a:endParaRPr lang="fr-FR" dirty="0"/>
                    </a:p>
                  </a:txBody>
                  <a:tcPr>
                    <a:solidFill>
                      <a:srgbClr val="C00000"/>
                    </a:solidFill>
                  </a:tcPr>
                </a:tc>
                <a:tc>
                  <a:txBody>
                    <a:bodyPr/>
                    <a:lstStyle/>
                    <a:p>
                      <a:r>
                        <a:rPr lang="fr-FR" dirty="0" smtClean="0"/>
                        <a:t>MQ</a:t>
                      </a:r>
                      <a:endParaRPr lang="fr-FR" dirty="0"/>
                    </a:p>
                  </a:txBody>
                  <a:tcPr>
                    <a:solidFill>
                      <a:srgbClr val="C00000"/>
                    </a:solidFill>
                  </a:tcPr>
                </a:tc>
                <a:tc>
                  <a:txBody>
                    <a:bodyPr/>
                    <a:lstStyle/>
                    <a:p>
                      <a:r>
                        <a:rPr lang="fr-FR" dirty="0" smtClean="0"/>
                        <a:t>MQYY LF v1</a:t>
                      </a:r>
                      <a:endParaRPr lang="fr-FR" dirty="0"/>
                    </a:p>
                  </a:txBody>
                  <a:tcPr>
                    <a:solidFill>
                      <a:srgbClr val="C00000"/>
                    </a:solidFill>
                  </a:tcPr>
                </a:tc>
                <a:tc>
                  <a:txBody>
                    <a:bodyPr/>
                    <a:lstStyle/>
                    <a:p>
                      <a:r>
                        <a:rPr lang="fr-FR" dirty="0" smtClean="0"/>
                        <a:t>MQYY HF v1</a:t>
                      </a:r>
                      <a:endParaRPr lang="fr-FR" dirty="0"/>
                    </a:p>
                  </a:txBody>
                  <a:tcPr>
                    <a:solidFill>
                      <a:srgbClr val="C00000"/>
                    </a:solidFill>
                  </a:tcPr>
                </a:tc>
              </a:tr>
              <a:tr h="315179">
                <a:tc>
                  <a:txBody>
                    <a:bodyPr/>
                    <a:lstStyle/>
                    <a:p>
                      <a:r>
                        <a:rPr lang="fr-FR" sz="1400" dirty="0" smtClean="0"/>
                        <a:t>I</a:t>
                      </a:r>
                      <a:r>
                        <a:rPr lang="fr-FR" sz="1400" baseline="0" dirty="0" smtClean="0"/>
                        <a:t> (A)</a:t>
                      </a:r>
                      <a:endParaRPr lang="fr-FR" sz="1400" dirty="0" smtClean="0"/>
                    </a:p>
                  </a:txBody>
                  <a:tcPr/>
                </a:tc>
                <a:tc>
                  <a:txBody>
                    <a:bodyPr/>
                    <a:lstStyle/>
                    <a:p>
                      <a:r>
                        <a:rPr lang="fr-FR" sz="1400" dirty="0" smtClean="0"/>
                        <a:t>80</a:t>
                      </a:r>
                      <a:endParaRPr lang="fr-FR" sz="1400" dirty="0"/>
                    </a:p>
                  </a:txBody>
                  <a:tcPr/>
                </a:tc>
                <a:tc>
                  <a:txBody>
                    <a:bodyPr/>
                    <a:lstStyle/>
                    <a:p>
                      <a:r>
                        <a:rPr lang="fr-FR" sz="1400" dirty="0" smtClean="0"/>
                        <a:t>80</a:t>
                      </a:r>
                      <a:endParaRPr lang="fr-FR" sz="1400" dirty="0"/>
                    </a:p>
                  </a:txBody>
                  <a:tcPr/>
                </a:tc>
                <a:tc>
                  <a:txBody>
                    <a:bodyPr/>
                    <a:lstStyle/>
                    <a:p>
                      <a:r>
                        <a:rPr lang="fr-FR" sz="1400" dirty="0" smtClean="0"/>
                        <a:t>80</a:t>
                      </a:r>
                      <a:endParaRPr lang="fr-FR" sz="1400" dirty="0"/>
                    </a:p>
                  </a:txBody>
                  <a:tcPr/>
                </a:tc>
              </a:tr>
              <a:tr h="315179">
                <a:tc>
                  <a:txBody>
                    <a:bodyPr/>
                    <a:lstStyle/>
                    <a:p>
                      <a:r>
                        <a:rPr lang="fr-FR" sz="1400" dirty="0" smtClean="0"/>
                        <a:t>U (V) (for 4 QH)</a:t>
                      </a:r>
                      <a:endParaRPr lang="fr-FR" sz="1400" dirty="0"/>
                    </a:p>
                  </a:txBody>
                  <a:tcPr/>
                </a:tc>
                <a:tc>
                  <a:txBody>
                    <a:bodyPr/>
                    <a:lstStyle/>
                    <a:p>
                      <a:r>
                        <a:rPr lang="fr-FR" sz="1400" dirty="0" smtClean="0"/>
                        <a:t>900</a:t>
                      </a:r>
                      <a:endParaRPr lang="fr-FR" sz="1400" dirty="0"/>
                    </a:p>
                  </a:txBody>
                  <a:tcPr/>
                </a:tc>
                <a:tc>
                  <a:txBody>
                    <a:bodyPr/>
                    <a:lstStyle/>
                    <a:p>
                      <a:r>
                        <a:rPr lang="fr-FR" sz="1400" dirty="0" smtClean="0"/>
                        <a:t>900</a:t>
                      </a:r>
                      <a:endParaRPr lang="fr-FR" sz="1400" dirty="0"/>
                    </a:p>
                  </a:txBody>
                  <a:tcPr/>
                </a:tc>
                <a:tc>
                  <a:txBody>
                    <a:bodyPr/>
                    <a:lstStyle/>
                    <a:p>
                      <a:r>
                        <a:rPr lang="fr-FR" sz="1400" dirty="0" smtClean="0"/>
                        <a:t>900</a:t>
                      </a:r>
                      <a:endParaRPr lang="fr-FR" sz="1400" dirty="0"/>
                    </a:p>
                  </a:txBody>
                  <a:tcPr/>
                </a:tc>
              </a:tr>
              <a:tr h="544400">
                <a:tc>
                  <a:txBody>
                    <a:bodyPr/>
                    <a:lstStyle/>
                    <a:p>
                      <a:r>
                        <a:rPr lang="fr-FR" sz="1400" dirty="0" smtClean="0"/>
                        <a:t>R1/m (no </a:t>
                      </a:r>
                      <a:r>
                        <a:rPr lang="fr-FR" sz="1400" dirty="0" err="1" smtClean="0"/>
                        <a:t>copper</a:t>
                      </a:r>
                      <a:r>
                        <a:rPr lang="fr-FR" sz="1400" dirty="0" smtClean="0"/>
                        <a:t> = </a:t>
                      </a:r>
                      <a:r>
                        <a:rPr lang="fr-FR" sz="1400" dirty="0" err="1" smtClean="0"/>
                        <a:t>stainless</a:t>
                      </a:r>
                      <a:r>
                        <a:rPr lang="fr-FR" sz="1400" baseline="0" dirty="0" smtClean="0"/>
                        <a:t> </a:t>
                      </a:r>
                      <a:r>
                        <a:rPr lang="fr-FR" sz="1400" baseline="0" dirty="0" err="1" smtClean="0"/>
                        <a:t>steel</a:t>
                      </a:r>
                      <a:r>
                        <a:rPr lang="fr-FR" sz="1400" dirty="0" smtClean="0"/>
                        <a:t>) à 1,9K (Ω/m)</a:t>
                      </a:r>
                      <a:endParaRPr lang="fr-FR" sz="1400" dirty="0"/>
                    </a:p>
                  </a:txBody>
                  <a:tcPr/>
                </a:tc>
                <a:tc>
                  <a:txBody>
                    <a:bodyPr/>
                    <a:lstStyle/>
                    <a:p>
                      <a:r>
                        <a:rPr lang="fr-FR" sz="1400" dirty="0" smtClean="0"/>
                        <a:t>1,5</a:t>
                      </a:r>
                      <a:endParaRPr lang="fr-FR" sz="1400" dirty="0"/>
                    </a:p>
                  </a:txBody>
                  <a:tcPr/>
                </a:tc>
                <a:tc>
                  <a:txBody>
                    <a:bodyPr/>
                    <a:lstStyle/>
                    <a:p>
                      <a:r>
                        <a:rPr lang="fr-FR" sz="1400" dirty="0" smtClean="0"/>
                        <a:t>1,5</a:t>
                      </a:r>
                      <a:endParaRPr lang="fr-FR" sz="1400" dirty="0"/>
                    </a:p>
                  </a:txBody>
                  <a:tcPr/>
                </a:tc>
                <a:tc>
                  <a:txBody>
                    <a:bodyPr/>
                    <a:lstStyle/>
                    <a:p>
                      <a:r>
                        <a:rPr lang="fr-FR" sz="1400" dirty="0" smtClean="0"/>
                        <a:t>1,5</a:t>
                      </a:r>
                      <a:endParaRPr lang="fr-FR" sz="1400" dirty="0"/>
                    </a:p>
                  </a:txBody>
                  <a:tcPr/>
                </a:tc>
              </a:tr>
              <a:tr h="315179">
                <a:tc>
                  <a:txBody>
                    <a:bodyPr/>
                    <a:lstStyle/>
                    <a:p>
                      <a:r>
                        <a:rPr lang="fr-FR" sz="1400" dirty="0" smtClean="0"/>
                        <a:t>R2/m (</a:t>
                      </a:r>
                      <a:r>
                        <a:rPr lang="fr-FR" sz="1400" dirty="0" err="1" smtClean="0"/>
                        <a:t>copper</a:t>
                      </a:r>
                      <a:r>
                        <a:rPr lang="fr-FR" sz="1400" dirty="0" smtClean="0"/>
                        <a:t> </a:t>
                      </a:r>
                      <a:r>
                        <a:rPr lang="fr-FR" sz="1400" dirty="0" err="1" smtClean="0"/>
                        <a:t>plated</a:t>
                      </a:r>
                      <a:r>
                        <a:rPr lang="fr-FR" sz="1400" dirty="0" smtClean="0"/>
                        <a:t>) à 1,9K (Ω/m)</a:t>
                      </a:r>
                    </a:p>
                  </a:txBody>
                  <a:tcPr/>
                </a:tc>
                <a:tc>
                  <a:txBody>
                    <a:bodyPr/>
                    <a:lstStyle/>
                    <a:p>
                      <a:r>
                        <a:rPr lang="fr-FR" sz="1400" dirty="0" smtClean="0"/>
                        <a:t>0,43</a:t>
                      </a:r>
                      <a:endParaRPr lang="fr-FR" sz="1400" dirty="0"/>
                    </a:p>
                  </a:txBody>
                  <a:tcPr/>
                </a:tc>
                <a:tc>
                  <a:txBody>
                    <a:bodyPr/>
                    <a:lstStyle/>
                    <a:p>
                      <a:r>
                        <a:rPr lang="fr-FR" sz="1400" dirty="0" smtClean="0"/>
                        <a:t>0,38</a:t>
                      </a:r>
                      <a:endParaRPr lang="fr-FR" sz="1400" dirty="0"/>
                    </a:p>
                  </a:txBody>
                  <a:tcPr/>
                </a:tc>
                <a:tc>
                  <a:txBody>
                    <a:bodyPr/>
                    <a:lstStyle/>
                    <a:p>
                      <a:r>
                        <a:rPr lang="fr-FR" sz="1400" dirty="0" smtClean="0"/>
                        <a:t>0,38</a:t>
                      </a:r>
                      <a:endParaRPr lang="fr-FR" sz="1400" dirty="0"/>
                    </a:p>
                  </a:txBody>
                  <a:tcPr/>
                </a:tc>
              </a:tr>
              <a:tr h="544400">
                <a:tc>
                  <a:txBody>
                    <a:bodyPr/>
                    <a:lstStyle/>
                    <a:p>
                      <a:r>
                        <a:rPr lang="fr-FR" sz="1400" dirty="0" smtClean="0"/>
                        <a:t>Local power of the </a:t>
                      </a:r>
                      <a:r>
                        <a:rPr lang="fr-FR" sz="1400" dirty="0" err="1" smtClean="0"/>
                        <a:t>heating</a:t>
                      </a:r>
                      <a:r>
                        <a:rPr lang="fr-FR" sz="1400" dirty="0" smtClean="0"/>
                        <a:t> stations (W/cm</a:t>
                      </a:r>
                      <a:r>
                        <a:rPr lang="fr-FR" sz="1400" baseline="30000" dirty="0" smtClean="0"/>
                        <a:t>2</a:t>
                      </a:r>
                      <a:r>
                        <a:rPr lang="fr-FR" sz="1400" dirty="0" smtClean="0"/>
                        <a:t>)</a:t>
                      </a:r>
                      <a:endParaRPr lang="fr-FR" sz="1400" dirty="0"/>
                    </a:p>
                  </a:txBody>
                  <a:tcPr/>
                </a:tc>
                <a:tc>
                  <a:txBody>
                    <a:bodyPr/>
                    <a:lstStyle/>
                    <a:p>
                      <a:r>
                        <a:rPr lang="fr-FR" sz="1400" dirty="0" smtClean="0"/>
                        <a:t>64</a:t>
                      </a:r>
                      <a:endParaRPr lang="fr-FR" sz="1400" dirty="0"/>
                    </a:p>
                  </a:txBody>
                  <a:tcPr/>
                </a:tc>
                <a:tc>
                  <a:txBody>
                    <a:bodyPr/>
                    <a:lstStyle/>
                    <a:p>
                      <a:r>
                        <a:rPr lang="fr-FR" sz="1400" dirty="0" smtClean="0"/>
                        <a:t>63</a:t>
                      </a:r>
                      <a:endParaRPr lang="fr-FR" sz="1400" dirty="0"/>
                    </a:p>
                  </a:txBody>
                  <a:tcPr/>
                </a:tc>
                <a:tc>
                  <a:txBody>
                    <a:bodyPr/>
                    <a:lstStyle/>
                    <a:p>
                      <a:r>
                        <a:rPr lang="fr-FR" sz="1400" dirty="0" smtClean="0"/>
                        <a:t>125</a:t>
                      </a:r>
                      <a:endParaRPr lang="fr-FR" sz="1400" dirty="0"/>
                    </a:p>
                  </a:txBody>
                  <a:tcPr/>
                </a:tc>
              </a:tr>
              <a:tr h="315179">
                <a:tc>
                  <a:txBody>
                    <a:bodyPr/>
                    <a:lstStyle/>
                    <a:p>
                      <a:r>
                        <a:rPr lang="fr-FR" sz="1400" dirty="0" smtClean="0"/>
                        <a:t>Surface of the </a:t>
                      </a:r>
                      <a:r>
                        <a:rPr lang="fr-FR" sz="1400" dirty="0" err="1" smtClean="0"/>
                        <a:t>heating</a:t>
                      </a:r>
                      <a:r>
                        <a:rPr lang="fr-FR" sz="1400" dirty="0" smtClean="0"/>
                        <a:t> stations (mm</a:t>
                      </a:r>
                      <a:r>
                        <a:rPr lang="fr-FR" sz="1400" baseline="30000" dirty="0" smtClean="0"/>
                        <a:t>2</a:t>
                      </a:r>
                      <a:r>
                        <a:rPr lang="fr-FR" sz="1400" dirty="0" smtClean="0"/>
                        <a:t>)</a:t>
                      </a:r>
                      <a:endParaRPr lang="fr-FR" sz="1400" dirty="0"/>
                    </a:p>
                  </a:txBody>
                  <a:tcPr/>
                </a:tc>
                <a:tc>
                  <a:txBody>
                    <a:bodyPr/>
                    <a:lstStyle/>
                    <a:p>
                      <a:r>
                        <a:rPr lang="fr-FR" sz="1400" dirty="0" smtClean="0"/>
                        <a:t>1800</a:t>
                      </a:r>
                      <a:endParaRPr lang="fr-FR" sz="1400" dirty="0"/>
                    </a:p>
                  </a:txBody>
                  <a:tcPr/>
                </a:tc>
                <a:tc>
                  <a:txBody>
                    <a:bodyPr/>
                    <a:lstStyle/>
                    <a:p>
                      <a:r>
                        <a:rPr lang="fr-FR" sz="1400" dirty="0" smtClean="0"/>
                        <a:t>2003</a:t>
                      </a:r>
                      <a:endParaRPr lang="fr-FR" sz="1400" dirty="0"/>
                    </a:p>
                  </a:txBody>
                  <a:tcPr/>
                </a:tc>
                <a:tc>
                  <a:txBody>
                    <a:bodyPr/>
                    <a:lstStyle/>
                    <a:p>
                      <a:r>
                        <a:rPr lang="fr-FR" sz="1400" dirty="0" smtClean="0"/>
                        <a:t>998</a:t>
                      </a:r>
                      <a:endParaRPr lang="fr-FR" sz="1400" dirty="0"/>
                    </a:p>
                  </a:txBody>
                  <a:tcPr/>
                </a:tc>
              </a:tr>
            </a:tbl>
          </a:graphicData>
        </a:graphic>
      </p:graphicFrame>
      <p:pic>
        <p:nvPicPr>
          <p:cNvPr id="5" name="Image 4"/>
          <p:cNvPicPr>
            <a:picLocks noChangeAspect="1"/>
          </p:cNvPicPr>
          <p:nvPr/>
        </p:nvPicPr>
        <p:blipFill rotWithShape="1">
          <a:blip r:embed="rId2" cstate="print">
            <a:extLst>
              <a:ext uri="{28A0092B-C50C-407E-A947-70E740481C1C}">
                <a14:useLocalDpi xmlns:a14="http://schemas.microsoft.com/office/drawing/2010/main" val="0"/>
              </a:ext>
            </a:extLst>
          </a:blip>
          <a:srcRect l="30092" t="8519" r="24658" b="10333"/>
          <a:stretch/>
        </p:blipFill>
        <p:spPr>
          <a:xfrm>
            <a:off x="5076056" y="4054428"/>
            <a:ext cx="3024336" cy="2717519"/>
          </a:xfrm>
          <a:prstGeom prst="rect">
            <a:avLst/>
          </a:prstGeom>
        </p:spPr>
      </p:pic>
      <p:pic>
        <p:nvPicPr>
          <p:cNvPr id="8"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0" y="4251954"/>
            <a:ext cx="2106012" cy="21234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2209" y="4252106"/>
            <a:ext cx="2095363" cy="2123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5" name="Connecteur droit 14"/>
          <p:cNvCxnSpPr/>
          <p:nvPr/>
        </p:nvCxnSpPr>
        <p:spPr>
          <a:xfrm>
            <a:off x="1454215" y="4455114"/>
            <a:ext cx="1533609" cy="450050"/>
          </a:xfrm>
          <a:prstGeom prst="line">
            <a:avLst/>
          </a:prstGeom>
          <a:ln w="28575">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a:off x="911243" y="4305622"/>
            <a:ext cx="3107411" cy="491530"/>
          </a:xfrm>
          <a:prstGeom prst="straightConnector1">
            <a:avLst/>
          </a:prstGeom>
          <a:ln w="28575">
            <a:solidFill>
              <a:srgbClr val="FF6600"/>
            </a:solidFill>
            <a:tailEnd type="arrow"/>
          </a:ln>
        </p:spPr>
        <p:style>
          <a:lnRef idx="1">
            <a:schemeClr val="accent1"/>
          </a:lnRef>
          <a:fillRef idx="0">
            <a:schemeClr val="accent1"/>
          </a:fillRef>
          <a:effectRef idx="0">
            <a:schemeClr val="accent1"/>
          </a:effectRef>
          <a:fontRef idx="minor">
            <a:schemeClr val="tx1"/>
          </a:fontRef>
        </p:style>
      </p:cxnSp>
      <p:sp>
        <p:nvSpPr>
          <p:cNvPr id="17" name="ZoneTexte 16"/>
          <p:cNvSpPr txBox="1"/>
          <p:nvPr/>
        </p:nvSpPr>
        <p:spPr>
          <a:xfrm>
            <a:off x="3992691" y="4797152"/>
            <a:ext cx="852445" cy="360040"/>
          </a:xfrm>
          <a:prstGeom prst="rect">
            <a:avLst/>
          </a:prstGeom>
          <a:noFill/>
          <a:ln w="50800">
            <a:noFill/>
          </a:ln>
        </p:spPr>
        <p:txBody>
          <a:bodyPr wrap="square" rtlCol="0">
            <a:noAutofit/>
          </a:bodyPr>
          <a:lstStyle/>
          <a:p>
            <a:pPr algn="ctr" fontAlgn="auto">
              <a:lnSpc>
                <a:spcPct val="100000"/>
              </a:lnSpc>
              <a:spcBef>
                <a:spcPts val="0"/>
              </a:spcBef>
              <a:spcAft>
                <a:spcPts val="0"/>
              </a:spcAft>
              <a:buFontTx/>
              <a:buNone/>
            </a:pPr>
            <a:r>
              <a:rPr lang="fr-FR" sz="1000" dirty="0" smtClean="0">
                <a:latin typeface="Arial"/>
              </a:rPr>
              <a:t>QH </a:t>
            </a:r>
            <a:r>
              <a:rPr lang="fr-FR" sz="1000" dirty="0" err="1" smtClean="0">
                <a:latin typeface="Arial"/>
              </a:rPr>
              <a:t>Low</a:t>
            </a:r>
            <a:r>
              <a:rPr lang="fr-FR" sz="1000" dirty="0" smtClean="0">
                <a:latin typeface="Arial"/>
              </a:rPr>
              <a:t> Field</a:t>
            </a:r>
          </a:p>
        </p:txBody>
      </p:sp>
      <p:sp>
        <p:nvSpPr>
          <p:cNvPr id="18" name="ZoneTexte 17"/>
          <p:cNvSpPr txBox="1"/>
          <p:nvPr/>
        </p:nvSpPr>
        <p:spPr>
          <a:xfrm>
            <a:off x="2843808" y="4797152"/>
            <a:ext cx="852445" cy="360040"/>
          </a:xfrm>
          <a:prstGeom prst="rect">
            <a:avLst/>
          </a:prstGeom>
          <a:noFill/>
          <a:ln w="50800">
            <a:noFill/>
          </a:ln>
        </p:spPr>
        <p:txBody>
          <a:bodyPr wrap="square" rtlCol="0">
            <a:noAutofit/>
          </a:bodyPr>
          <a:lstStyle/>
          <a:p>
            <a:pPr algn="ctr" fontAlgn="auto">
              <a:lnSpc>
                <a:spcPct val="100000"/>
              </a:lnSpc>
              <a:spcBef>
                <a:spcPts val="0"/>
              </a:spcBef>
              <a:spcAft>
                <a:spcPts val="0"/>
              </a:spcAft>
              <a:buFontTx/>
              <a:buNone/>
            </a:pPr>
            <a:r>
              <a:rPr lang="fr-FR" sz="1000" dirty="0" smtClean="0">
                <a:latin typeface="Arial"/>
              </a:rPr>
              <a:t>QH High </a:t>
            </a:r>
            <a:r>
              <a:rPr lang="fr-FR" sz="1000" dirty="0" err="1" smtClean="0">
                <a:latin typeface="Arial"/>
              </a:rPr>
              <a:t>field</a:t>
            </a:r>
            <a:endParaRPr lang="fr-FR" sz="1000" dirty="0" smtClean="0">
              <a:latin typeface="Arial"/>
            </a:endParaRPr>
          </a:p>
        </p:txBody>
      </p:sp>
      <p:cxnSp>
        <p:nvCxnSpPr>
          <p:cNvPr id="23" name="Connecteur droit 22"/>
          <p:cNvCxnSpPr/>
          <p:nvPr/>
        </p:nvCxnSpPr>
        <p:spPr>
          <a:xfrm flipV="1">
            <a:off x="2497358" y="5013176"/>
            <a:ext cx="490466" cy="480542"/>
          </a:xfrm>
          <a:prstGeom prst="line">
            <a:avLst/>
          </a:prstGeom>
          <a:ln w="28575">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29" name="Connecteur droit avec flèche 28"/>
          <p:cNvCxnSpPr/>
          <p:nvPr/>
        </p:nvCxnSpPr>
        <p:spPr>
          <a:xfrm flipV="1">
            <a:off x="2650502" y="5085184"/>
            <a:ext cx="1460393" cy="959581"/>
          </a:xfrm>
          <a:prstGeom prst="straightConnector1">
            <a:avLst/>
          </a:prstGeom>
          <a:ln w="28575">
            <a:solidFill>
              <a:srgbClr val="FF6600"/>
            </a:solidFill>
            <a:tailEnd type="arrow"/>
          </a:ln>
        </p:spPr>
        <p:style>
          <a:lnRef idx="1">
            <a:schemeClr val="accent1"/>
          </a:lnRef>
          <a:fillRef idx="0">
            <a:schemeClr val="accent1"/>
          </a:fillRef>
          <a:effectRef idx="0">
            <a:schemeClr val="accent1"/>
          </a:effectRef>
          <a:fontRef idx="minor">
            <a:schemeClr val="tx1"/>
          </a:fontRef>
        </p:style>
      </p:cxnSp>
      <p:sp>
        <p:nvSpPr>
          <p:cNvPr id="1029" name="ZoneTexte 1028"/>
          <p:cNvSpPr txBox="1"/>
          <p:nvPr/>
        </p:nvSpPr>
        <p:spPr>
          <a:xfrm>
            <a:off x="5796136" y="5189023"/>
            <a:ext cx="1296144" cy="428185"/>
          </a:xfrm>
          <a:prstGeom prst="rect">
            <a:avLst/>
          </a:prstGeom>
          <a:noFill/>
          <a:ln w="9525">
            <a:solidFill>
              <a:srgbClr val="FF0000"/>
            </a:solidFill>
          </a:ln>
        </p:spPr>
        <p:txBody>
          <a:bodyPr wrap="square" rtlCol="0">
            <a:noAutofit/>
          </a:bodyPr>
          <a:lstStyle/>
          <a:p>
            <a:pPr algn="ctr" fontAlgn="auto">
              <a:lnSpc>
                <a:spcPct val="100000"/>
              </a:lnSpc>
              <a:spcBef>
                <a:spcPts val="0"/>
              </a:spcBef>
              <a:spcAft>
                <a:spcPts val="0"/>
              </a:spcAft>
              <a:buFontTx/>
              <a:buNone/>
            </a:pPr>
            <a:r>
              <a:rPr lang="fr-FR" sz="1000" dirty="0" smtClean="0">
                <a:latin typeface="Arial"/>
              </a:rPr>
              <a:t>Local  Power of the protection </a:t>
            </a:r>
            <a:r>
              <a:rPr lang="fr-FR" sz="1000" dirty="0" err="1" smtClean="0">
                <a:latin typeface="Arial"/>
              </a:rPr>
              <a:t>heaters</a:t>
            </a:r>
            <a:endParaRPr lang="fr-FR" sz="1000" dirty="0" smtClean="0">
              <a:latin typeface="Arial"/>
            </a:endParaRPr>
          </a:p>
        </p:txBody>
      </p:sp>
      <p:sp>
        <p:nvSpPr>
          <p:cNvPr id="38" name="ZoneTexte 37"/>
          <p:cNvSpPr txBox="1"/>
          <p:nvPr/>
        </p:nvSpPr>
        <p:spPr>
          <a:xfrm>
            <a:off x="7847856" y="4026929"/>
            <a:ext cx="1296144" cy="428185"/>
          </a:xfrm>
          <a:prstGeom prst="rect">
            <a:avLst/>
          </a:prstGeom>
          <a:noFill/>
          <a:ln w="9525">
            <a:noFill/>
          </a:ln>
        </p:spPr>
        <p:txBody>
          <a:bodyPr wrap="square" rtlCol="0">
            <a:noAutofit/>
          </a:bodyPr>
          <a:lstStyle/>
          <a:p>
            <a:pPr algn="ctr" fontAlgn="auto">
              <a:lnSpc>
                <a:spcPct val="100000"/>
              </a:lnSpc>
              <a:spcBef>
                <a:spcPts val="0"/>
              </a:spcBef>
              <a:spcAft>
                <a:spcPts val="0"/>
              </a:spcAft>
              <a:buFontTx/>
              <a:buNone/>
            </a:pPr>
            <a:r>
              <a:rPr lang="fr-FR" sz="1000" dirty="0" smtClean="0">
                <a:latin typeface="Arial"/>
              </a:rPr>
              <a:t>Power </a:t>
            </a:r>
            <a:r>
              <a:rPr lang="fr-FR" sz="1000" dirty="0" err="1" smtClean="0">
                <a:latin typeface="Arial"/>
              </a:rPr>
              <a:t>density</a:t>
            </a:r>
            <a:r>
              <a:rPr lang="fr-FR" sz="1000" dirty="0" smtClean="0">
                <a:latin typeface="Arial"/>
              </a:rPr>
              <a:t> in W/cm</a:t>
            </a:r>
            <a:r>
              <a:rPr lang="fr-FR" sz="1000" baseline="30000" dirty="0" smtClean="0">
                <a:latin typeface="Arial"/>
              </a:rPr>
              <a:t>2</a:t>
            </a:r>
          </a:p>
        </p:txBody>
      </p:sp>
      <p:sp>
        <p:nvSpPr>
          <p:cNvPr id="9" name="Espace réservé du pied de page 8"/>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10" name="Espace réservé du numéro de diapositive 9"/>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19</a:t>
            </a:fld>
            <a:endParaRPr lang="en-US" dirty="0" smtClean="0">
              <a:solidFill>
                <a:srgbClr val="000000">
                  <a:tint val="75000"/>
                </a:srgbClr>
              </a:solidFill>
            </a:endParaRPr>
          </a:p>
        </p:txBody>
      </p:sp>
    </p:spTree>
    <p:extLst>
      <p:ext uri="{BB962C8B-B14F-4D97-AF65-F5344CB8AC3E}">
        <p14:creationId xmlns:p14="http://schemas.microsoft.com/office/powerpoint/2010/main" val="40750206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6"/>
          <p:cNvSpPr txBox="1">
            <a:spLocks/>
          </p:cNvSpPr>
          <p:nvPr/>
        </p:nvSpPr>
        <p:spPr>
          <a:xfrm>
            <a:off x="1512000" y="52752"/>
            <a:ext cx="7236464" cy="908720"/>
          </a:xfrm>
          <a:prstGeom prst="rect">
            <a:avLst/>
          </a:prstGeom>
        </p:spPr>
        <p:txBody>
          <a:bodyPr vert="horz" lIns="0" tIns="0" rIns="0" bIns="0" rtlCol="0" anchor="ctr" anchorCtr="0">
            <a:noAutofit/>
          </a:bodyPr>
          <a:lstStyle>
            <a:lvl1pPr algn="l" defTabSz="914400" rtl="0" eaLnBrk="1" latinLnBrk="0" hangingPunct="1">
              <a:spcBef>
                <a:spcPct val="0"/>
              </a:spcBef>
              <a:buNone/>
              <a:defRPr sz="2200" b="1" kern="1200" cap="all" baseline="0">
                <a:solidFill>
                  <a:schemeClr val="bg1"/>
                </a:solidFill>
                <a:latin typeface="+mj-lt"/>
                <a:ea typeface="+mj-ea"/>
                <a:cs typeface="+mj-cs"/>
              </a:defRPr>
            </a:lvl1pPr>
          </a:lstStyle>
          <a:p>
            <a:r>
              <a:rPr lang="en-US" dirty="0" smtClean="0"/>
              <a:t>Status of the MQYY development</a:t>
            </a:r>
            <a:endParaRPr lang="fr-FR" dirty="0"/>
          </a:p>
        </p:txBody>
      </p:sp>
      <p:sp>
        <p:nvSpPr>
          <p:cNvPr id="3" name="ZoneTexte 2"/>
          <p:cNvSpPr txBox="1"/>
          <p:nvPr/>
        </p:nvSpPr>
        <p:spPr>
          <a:xfrm>
            <a:off x="-2029" y="1052736"/>
            <a:ext cx="8352928" cy="5386090"/>
          </a:xfrm>
          <a:prstGeom prst="rect">
            <a:avLst/>
          </a:prstGeom>
          <a:noFill/>
        </p:spPr>
        <p:txBody>
          <a:bodyPr wrap="square" rtlCol="0">
            <a:spAutoFit/>
          </a:bodyPr>
          <a:lstStyle/>
          <a:p>
            <a:pPr marL="285750" indent="-285750">
              <a:buFont typeface="Arial" panose="020B0604020202020204" pitchFamily="34" charset="0"/>
              <a:buChar char="•"/>
            </a:pPr>
            <a:r>
              <a:rPr lang="fr-FR" b="1" dirty="0" smtClean="0"/>
              <a:t>MQYYM: 1 short model, single aperture, 1,2 m </a:t>
            </a:r>
            <a:r>
              <a:rPr lang="fr-FR" b="1" dirty="0" err="1" smtClean="0"/>
              <a:t>magn</a:t>
            </a:r>
            <a:r>
              <a:rPr lang="fr-FR" b="1" dirty="0" smtClean="0"/>
              <a:t> </a:t>
            </a:r>
            <a:r>
              <a:rPr lang="fr-FR" b="1" dirty="0" err="1" smtClean="0"/>
              <a:t>length</a:t>
            </a:r>
            <a:r>
              <a:rPr lang="fr-FR" b="1" dirty="0" smtClean="0"/>
              <a:t>, 1,4m phys. </a:t>
            </a:r>
            <a:r>
              <a:rPr lang="fr-FR" b="1" dirty="0" err="1" smtClean="0"/>
              <a:t>length</a:t>
            </a:r>
            <a:endParaRPr lang="fr-FR" b="1" dirty="0" smtClean="0"/>
          </a:p>
          <a:p>
            <a:pPr marL="742950" lvl="1" indent="-285750">
              <a:buFont typeface="Arial" panose="020B0604020202020204" pitchFamily="34" charset="0"/>
              <a:buChar char="•"/>
            </a:pPr>
            <a:r>
              <a:rPr lang="fr-FR" sz="1600" dirty="0" smtClean="0"/>
              <a:t>Design at CEA</a:t>
            </a:r>
          </a:p>
          <a:p>
            <a:pPr marL="742950" lvl="1" indent="-285750">
              <a:buFont typeface="Arial" panose="020B0604020202020204" pitchFamily="34" charset="0"/>
              <a:buChar char="•"/>
            </a:pPr>
            <a:r>
              <a:rPr lang="fr-FR" sz="1600" dirty="0" smtClean="0"/>
              <a:t>MQM </a:t>
            </a:r>
            <a:r>
              <a:rPr lang="fr-FR" sz="1600" dirty="0" err="1" smtClean="0"/>
              <a:t>cable</a:t>
            </a:r>
            <a:r>
              <a:rPr lang="fr-FR" sz="1600" dirty="0" smtClean="0"/>
              <a:t> </a:t>
            </a:r>
            <a:r>
              <a:rPr lang="fr-FR" sz="1600" dirty="0" err="1" smtClean="0"/>
              <a:t>provided</a:t>
            </a:r>
            <a:r>
              <a:rPr lang="fr-FR" sz="1600" dirty="0" smtClean="0"/>
              <a:t> by CERN</a:t>
            </a:r>
          </a:p>
          <a:p>
            <a:pPr marL="742950" lvl="1" indent="-285750">
              <a:buFont typeface="Arial" panose="020B0604020202020204" pitchFamily="34" charset="0"/>
              <a:buChar char="•"/>
            </a:pPr>
            <a:r>
              <a:rPr lang="fr-FR" sz="1600" dirty="0" err="1" smtClean="0"/>
              <a:t>Coil</a:t>
            </a:r>
            <a:r>
              <a:rPr lang="fr-FR" sz="1600" dirty="0" smtClean="0"/>
              <a:t> fabrication at CEA</a:t>
            </a:r>
          </a:p>
          <a:p>
            <a:pPr marL="742950" lvl="1" indent="-285750">
              <a:buFont typeface="Arial" panose="020B0604020202020204" pitchFamily="34" charset="0"/>
              <a:buChar char="•"/>
            </a:pPr>
            <a:r>
              <a:rPr lang="fr-FR" sz="1600" dirty="0" err="1" smtClean="0"/>
              <a:t>Mechanical</a:t>
            </a:r>
            <a:r>
              <a:rPr lang="fr-FR" sz="1600" dirty="0" smtClean="0"/>
              <a:t> </a:t>
            </a:r>
            <a:r>
              <a:rPr lang="fr-FR" sz="1600" dirty="0" err="1" smtClean="0"/>
              <a:t>measurements</a:t>
            </a:r>
            <a:r>
              <a:rPr lang="fr-FR" sz="1600" dirty="0" smtClean="0"/>
              <a:t> on </a:t>
            </a:r>
            <a:r>
              <a:rPr lang="fr-FR" sz="1600" dirty="0" err="1" smtClean="0"/>
              <a:t>conductor</a:t>
            </a:r>
            <a:r>
              <a:rPr lang="fr-FR" sz="1600" dirty="0" smtClean="0"/>
              <a:t> (location TBD)</a:t>
            </a:r>
          </a:p>
          <a:p>
            <a:pPr marL="742950" lvl="1" indent="-285750">
              <a:buFont typeface="Arial" panose="020B0604020202020204" pitchFamily="34" charset="0"/>
              <a:buChar char="•"/>
            </a:pPr>
            <a:r>
              <a:rPr lang="fr-FR" sz="1600" dirty="0" err="1" smtClean="0"/>
              <a:t>Collaring</a:t>
            </a:r>
            <a:r>
              <a:rPr lang="fr-FR" sz="1600" dirty="0" smtClean="0"/>
              <a:t> at CERN (vertical </a:t>
            </a:r>
            <a:r>
              <a:rPr lang="fr-FR" sz="1600" dirty="0" err="1" smtClean="0"/>
              <a:t>press</a:t>
            </a:r>
            <a:r>
              <a:rPr lang="fr-FR" sz="1600" dirty="0" smtClean="0"/>
              <a:t> in 927)</a:t>
            </a:r>
          </a:p>
          <a:p>
            <a:pPr marL="742950" lvl="1" indent="-285750">
              <a:buFont typeface="Arial" panose="020B0604020202020204" pitchFamily="34" charset="0"/>
              <a:buChar char="•"/>
            </a:pPr>
            <a:r>
              <a:rPr lang="fr-FR" sz="1600" dirty="0" err="1" smtClean="0"/>
              <a:t>Yoking</a:t>
            </a:r>
            <a:r>
              <a:rPr lang="fr-FR" sz="1600" dirty="0" smtClean="0"/>
              <a:t> to </a:t>
            </a:r>
            <a:r>
              <a:rPr lang="fr-FR" sz="1600" dirty="0" err="1" smtClean="0"/>
              <a:t>be</a:t>
            </a:r>
            <a:r>
              <a:rPr lang="fr-FR" sz="1600" dirty="0" smtClean="0"/>
              <a:t> </a:t>
            </a:r>
            <a:r>
              <a:rPr lang="fr-FR" sz="1600" dirty="0" err="1" smtClean="0"/>
              <a:t>defined</a:t>
            </a:r>
            <a:endParaRPr lang="fr-FR" sz="1600" dirty="0" smtClean="0"/>
          </a:p>
          <a:p>
            <a:pPr marL="742950" lvl="1" indent="-285750">
              <a:buFont typeface="Arial" panose="020B0604020202020204" pitchFamily="34" charset="0"/>
              <a:buChar char="•"/>
            </a:pPr>
            <a:r>
              <a:rPr lang="fr-FR" sz="1600" dirty="0" smtClean="0"/>
              <a:t>Warm </a:t>
            </a:r>
            <a:r>
              <a:rPr lang="fr-FR" sz="1600" dirty="0" err="1" smtClean="0"/>
              <a:t>magnetic</a:t>
            </a:r>
            <a:r>
              <a:rPr lang="fr-FR" sz="1600" dirty="0" smtClean="0"/>
              <a:t> </a:t>
            </a:r>
            <a:r>
              <a:rPr lang="fr-FR" sz="1600" dirty="0" err="1" smtClean="0"/>
              <a:t>measurements</a:t>
            </a:r>
            <a:r>
              <a:rPr lang="fr-FR" sz="1600" dirty="0" smtClean="0"/>
              <a:t> to </a:t>
            </a:r>
            <a:r>
              <a:rPr lang="fr-FR" sz="1600" dirty="0" err="1" smtClean="0"/>
              <a:t>be</a:t>
            </a:r>
            <a:r>
              <a:rPr lang="fr-FR" sz="1600" dirty="0" smtClean="0"/>
              <a:t> </a:t>
            </a:r>
            <a:r>
              <a:rPr lang="fr-FR" sz="1600" dirty="0" err="1" smtClean="0"/>
              <a:t>defined</a:t>
            </a:r>
            <a:endParaRPr lang="fr-FR" sz="1600" dirty="0" smtClean="0"/>
          </a:p>
          <a:p>
            <a:pPr marL="742950" lvl="1" indent="-285750">
              <a:buFont typeface="Arial" panose="020B0604020202020204" pitchFamily="34" charset="0"/>
              <a:buChar char="•"/>
            </a:pPr>
            <a:r>
              <a:rPr lang="fr-FR" sz="1600" dirty="0" smtClean="0"/>
              <a:t>Cold test at CEA Saclay</a:t>
            </a:r>
          </a:p>
          <a:p>
            <a:pPr marL="285750" indent="-285750">
              <a:buFont typeface="Arial" panose="020B0604020202020204" pitchFamily="34" charset="0"/>
              <a:buChar char="•"/>
            </a:pPr>
            <a:endParaRPr lang="fr-FR" dirty="0"/>
          </a:p>
          <a:p>
            <a:pPr marL="285750" indent="-285750">
              <a:buFont typeface="Arial" panose="020B0604020202020204" pitchFamily="34" charset="0"/>
              <a:buChar char="•"/>
            </a:pPr>
            <a:r>
              <a:rPr lang="fr-FR" b="1" dirty="0" smtClean="0"/>
              <a:t>2 prototypes </a:t>
            </a:r>
            <a:r>
              <a:rPr lang="fr-FR" dirty="0" smtClean="0"/>
              <a:t>(double aperture) </a:t>
            </a:r>
            <a:r>
              <a:rPr lang="fr-FR" b="1" u="sng" dirty="0" err="1" smtClean="0"/>
              <a:t>designed</a:t>
            </a:r>
            <a:r>
              <a:rPr lang="fr-FR" b="1" u="sng" dirty="0" smtClean="0"/>
              <a:t> </a:t>
            </a:r>
            <a:r>
              <a:rPr lang="fr-FR" dirty="0" smtClean="0"/>
              <a:t>and </a:t>
            </a:r>
            <a:r>
              <a:rPr lang="fr-FR" dirty="0" err="1" smtClean="0"/>
              <a:t>built</a:t>
            </a:r>
            <a:r>
              <a:rPr lang="fr-FR" dirty="0" smtClean="0"/>
              <a:t> in </a:t>
            </a:r>
            <a:r>
              <a:rPr lang="fr-FR" dirty="0" err="1" smtClean="0"/>
              <a:t>industry</a:t>
            </a:r>
            <a:r>
              <a:rPr lang="fr-FR" dirty="0" smtClean="0"/>
              <a:t> (2016-2020)</a:t>
            </a:r>
          </a:p>
          <a:p>
            <a:pPr marL="742950" lvl="1" indent="-285750">
              <a:buFont typeface="Arial" panose="020B0604020202020204" pitchFamily="34" charset="0"/>
              <a:buChar char="•"/>
            </a:pPr>
            <a:r>
              <a:rPr lang="fr-FR" dirty="0" err="1" smtClean="0"/>
              <a:t>QuaCo</a:t>
            </a:r>
            <a:r>
              <a:rPr lang="fr-FR" dirty="0" smtClean="0"/>
              <a:t> </a:t>
            </a:r>
            <a:r>
              <a:rPr lang="fr-FR" dirty="0" err="1" smtClean="0"/>
              <a:t>project</a:t>
            </a:r>
            <a:r>
              <a:rPr lang="fr-FR" dirty="0" smtClean="0"/>
              <a:t> (EU PCP): </a:t>
            </a:r>
            <a:r>
              <a:rPr lang="fr-FR" dirty="0" err="1" smtClean="0"/>
              <a:t>firms</a:t>
            </a:r>
            <a:r>
              <a:rPr lang="fr-FR" dirty="0" smtClean="0"/>
              <a:t> in </a:t>
            </a:r>
            <a:r>
              <a:rPr lang="fr-FR" dirty="0" err="1" smtClean="0"/>
              <a:t>competition</a:t>
            </a:r>
            <a:r>
              <a:rPr lang="fr-FR" dirty="0" smtClean="0"/>
              <a:t> (4/3/2), 2 prototypes </a:t>
            </a:r>
            <a:r>
              <a:rPr lang="fr-FR" dirty="0" err="1" smtClean="0"/>
              <a:t>from</a:t>
            </a:r>
            <a:r>
              <a:rPr lang="fr-FR" dirty="0" smtClean="0"/>
              <a:t> </a:t>
            </a:r>
            <a:r>
              <a:rPr lang="fr-FR" dirty="0" err="1" smtClean="0"/>
              <a:t>industry</a:t>
            </a:r>
            <a:r>
              <a:rPr lang="fr-FR" dirty="0" smtClean="0"/>
              <a:t>, </a:t>
            </a:r>
          </a:p>
          <a:p>
            <a:pPr marL="285750" indent="-285750">
              <a:buFont typeface="Arial" panose="020B0604020202020204" pitchFamily="34" charset="0"/>
              <a:buChar char="•"/>
            </a:pPr>
            <a:endParaRPr lang="fr-FR" dirty="0"/>
          </a:p>
          <a:p>
            <a:pPr marL="285750" indent="-285750">
              <a:buFont typeface="Arial" panose="020B0604020202020204" pitchFamily="34" charset="0"/>
              <a:buChar char="•"/>
            </a:pPr>
            <a:r>
              <a:rPr lang="fr-FR" b="1" dirty="0" smtClean="0"/>
              <a:t>1 </a:t>
            </a:r>
            <a:r>
              <a:rPr lang="fr-FR" b="1" dirty="0" err="1" smtClean="0"/>
              <a:t>serie</a:t>
            </a:r>
            <a:r>
              <a:rPr lang="fr-FR" b="1" dirty="0" smtClean="0"/>
              <a:t> of 4 </a:t>
            </a:r>
            <a:r>
              <a:rPr lang="fr-FR" b="1" dirty="0" err="1" smtClean="0"/>
              <a:t>magnets</a:t>
            </a:r>
            <a:r>
              <a:rPr lang="fr-FR" b="1" dirty="0" smtClean="0"/>
              <a:t> + 2 </a:t>
            </a:r>
            <a:r>
              <a:rPr lang="fr-FR" b="1" dirty="0" err="1" smtClean="0"/>
              <a:t>spares</a:t>
            </a:r>
            <a:r>
              <a:rPr lang="fr-FR" b="1" dirty="0" smtClean="0"/>
              <a:t> </a:t>
            </a:r>
            <a:r>
              <a:rPr lang="fr-FR" b="1" dirty="0" err="1" smtClean="0"/>
              <a:t>built</a:t>
            </a:r>
            <a:r>
              <a:rPr lang="fr-FR" b="1" dirty="0" smtClean="0"/>
              <a:t> in </a:t>
            </a:r>
            <a:r>
              <a:rPr lang="fr-FR" b="1" dirty="0" err="1" smtClean="0"/>
              <a:t>industry</a:t>
            </a:r>
            <a:endParaRPr lang="fr-FR" b="1" dirty="0" smtClean="0"/>
          </a:p>
          <a:p>
            <a:pPr marL="742950" lvl="1" indent="-285750">
              <a:buFont typeface="Arial" panose="020B0604020202020204" pitchFamily="34" charset="0"/>
              <a:buChar char="•"/>
            </a:pPr>
            <a:r>
              <a:rPr lang="fr-FR" dirty="0" err="1" smtClean="0"/>
              <a:t>After</a:t>
            </a:r>
            <a:r>
              <a:rPr lang="fr-FR" dirty="0" smtClean="0"/>
              <a:t> </a:t>
            </a:r>
            <a:r>
              <a:rPr lang="fr-FR" dirty="0" err="1" smtClean="0"/>
              <a:t>Quaco</a:t>
            </a:r>
            <a:endParaRPr lang="fr-FR" dirty="0" smtClean="0"/>
          </a:p>
          <a:p>
            <a:pPr marL="742950" lvl="1" indent="-285750">
              <a:buFont typeface="Arial" panose="020B0604020202020204" pitchFamily="34" charset="0"/>
              <a:buChar char="•"/>
            </a:pPr>
            <a:r>
              <a:rPr lang="fr-FR" dirty="0" smtClean="0"/>
              <a:t>Or </a:t>
            </a:r>
            <a:r>
              <a:rPr lang="fr-FR" dirty="0" err="1" smtClean="0"/>
              <a:t>started</a:t>
            </a:r>
            <a:r>
              <a:rPr lang="fr-FR" dirty="0" smtClean="0"/>
              <a:t> </a:t>
            </a:r>
            <a:r>
              <a:rPr lang="fr-FR" dirty="0" err="1" smtClean="0"/>
              <a:t>earlier</a:t>
            </a:r>
            <a:r>
              <a:rPr lang="fr-FR" dirty="0" smtClean="0"/>
              <a:t> </a:t>
            </a:r>
            <a:r>
              <a:rPr lang="fr-FR" dirty="0" err="1" smtClean="0"/>
              <a:t>than</a:t>
            </a:r>
            <a:r>
              <a:rPr lang="fr-FR" dirty="0" smtClean="0"/>
              <a:t> </a:t>
            </a:r>
            <a:r>
              <a:rPr lang="fr-FR" dirty="0" err="1" smtClean="0"/>
              <a:t>QuaCo</a:t>
            </a:r>
            <a:endParaRPr lang="fr-FR" dirty="0" smtClean="0"/>
          </a:p>
          <a:p>
            <a:pPr marL="742950" lvl="1" indent="-285750">
              <a:buFont typeface="Arial" panose="020B0604020202020204" pitchFamily="34" charset="0"/>
              <a:buChar char="•"/>
            </a:pPr>
            <a:endParaRPr lang="fr-FR" dirty="0"/>
          </a:p>
          <a:p>
            <a:pPr marL="742950" lvl="1" indent="-285750">
              <a:buFont typeface="Arial" panose="020B0604020202020204" pitchFamily="34" charset="0"/>
              <a:buChar char="•"/>
            </a:pPr>
            <a:endParaRPr lang="fr-FR" dirty="0"/>
          </a:p>
        </p:txBody>
      </p:sp>
      <p:sp>
        <p:nvSpPr>
          <p:cNvPr id="5" name="Espace réservé du pied de page 4"/>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6" name="Espace réservé du numéro de diapositive 5"/>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2</a:t>
            </a:fld>
            <a:endParaRPr lang="en-US" dirty="0" smtClean="0">
              <a:solidFill>
                <a:srgbClr val="000000">
                  <a:tint val="75000"/>
                </a:srgbClr>
              </a:solidFill>
            </a:endParaRPr>
          </a:p>
        </p:txBody>
      </p:sp>
    </p:spTree>
    <p:extLst>
      <p:ext uri="{BB962C8B-B14F-4D97-AF65-F5344CB8AC3E}">
        <p14:creationId xmlns:p14="http://schemas.microsoft.com/office/powerpoint/2010/main" val="30419550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smtClean="0"/>
              <a:t>Hypothesis</a:t>
            </a:r>
            <a:endParaRPr lang="fr-FR" dirty="0"/>
          </a:p>
        </p:txBody>
      </p:sp>
      <p:sp>
        <p:nvSpPr>
          <p:cNvPr id="6" name="Espace réservé du contenu 1"/>
          <p:cNvSpPr txBox="1">
            <a:spLocks/>
          </p:cNvSpPr>
          <p:nvPr/>
        </p:nvSpPr>
        <p:spPr>
          <a:xfrm>
            <a:off x="547936" y="1292695"/>
            <a:ext cx="8172464" cy="4968552"/>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just">
              <a:lnSpc>
                <a:spcPct val="100000"/>
              </a:lnSpc>
              <a:buNone/>
            </a:pPr>
            <a:endParaRPr lang="fr-FR" sz="2800" kern="0" dirty="0"/>
          </a:p>
        </p:txBody>
      </p:sp>
      <p:graphicFrame>
        <p:nvGraphicFramePr>
          <p:cNvPr id="5" name="Tableau 4"/>
          <p:cNvGraphicFramePr>
            <a:graphicFrameLocks noGrp="1"/>
          </p:cNvGraphicFramePr>
          <p:nvPr>
            <p:extLst>
              <p:ext uri="{D42A27DB-BD31-4B8C-83A1-F6EECF244321}">
                <p14:modId xmlns:p14="http://schemas.microsoft.com/office/powerpoint/2010/main" val="795932660"/>
              </p:ext>
            </p:extLst>
          </p:nvPr>
        </p:nvGraphicFramePr>
        <p:xfrm>
          <a:off x="1763688" y="1052736"/>
          <a:ext cx="5616624" cy="3528936"/>
        </p:xfrm>
        <a:graphic>
          <a:graphicData uri="http://schemas.openxmlformats.org/drawingml/2006/table">
            <a:tbl>
              <a:tblPr firstRow="1" bandRow="1">
                <a:tableStyleId>{93296810-A885-4BE3-A3E7-6D5BEEA58F35}</a:tableStyleId>
              </a:tblPr>
              <a:tblGrid>
                <a:gridCol w="4032448"/>
                <a:gridCol w="1584176"/>
              </a:tblGrid>
              <a:tr h="368727">
                <a:tc>
                  <a:txBody>
                    <a:bodyPr/>
                    <a:lstStyle/>
                    <a:p>
                      <a:pPr algn="ctr"/>
                      <a:endParaRPr lang="fr-FR" dirty="0"/>
                    </a:p>
                  </a:txBody>
                  <a:tcPr>
                    <a:solidFill>
                      <a:srgbClr val="C00000"/>
                    </a:solidFill>
                  </a:tcPr>
                </a:tc>
                <a:tc>
                  <a:txBody>
                    <a:bodyPr/>
                    <a:lstStyle/>
                    <a:p>
                      <a:pPr algn="ctr"/>
                      <a:r>
                        <a:rPr lang="fr-FR" dirty="0" smtClean="0"/>
                        <a:t>MQYY</a:t>
                      </a:r>
                      <a:endParaRPr lang="fr-FR" dirty="0"/>
                    </a:p>
                  </a:txBody>
                  <a:tcPr>
                    <a:solidFill>
                      <a:srgbClr val="C00000"/>
                    </a:solidFill>
                  </a:tcPr>
                </a:tc>
              </a:tr>
              <a:tr h="368727">
                <a:tc>
                  <a:txBody>
                    <a:bodyPr/>
                    <a:lstStyle/>
                    <a:p>
                      <a:pPr algn="ctr"/>
                      <a:r>
                        <a:rPr lang="fr-FR" sz="1600" dirty="0" smtClean="0"/>
                        <a:t>I</a:t>
                      </a:r>
                      <a:r>
                        <a:rPr lang="fr-FR" sz="1600" baseline="-25000" dirty="0" smtClean="0"/>
                        <a:t>0</a:t>
                      </a:r>
                      <a:endParaRPr lang="fr-FR" sz="1600" dirty="0" smtClean="0"/>
                    </a:p>
                  </a:txBody>
                  <a:tcPr/>
                </a:tc>
                <a:tc>
                  <a:txBody>
                    <a:bodyPr/>
                    <a:lstStyle/>
                    <a:p>
                      <a:pPr algn="ctr"/>
                      <a:r>
                        <a:rPr lang="fr-FR" sz="1600" dirty="0" smtClean="0"/>
                        <a:t>4590A</a:t>
                      </a:r>
                      <a:endParaRPr lang="fr-FR" sz="1600" dirty="0"/>
                    </a:p>
                  </a:txBody>
                  <a:tcPr/>
                </a:tc>
              </a:tr>
              <a:tr h="368727">
                <a:tc>
                  <a:txBody>
                    <a:bodyPr/>
                    <a:lstStyle/>
                    <a:p>
                      <a:pPr algn="ctr"/>
                      <a:r>
                        <a:rPr lang="fr-FR" sz="1600" dirty="0" smtClean="0"/>
                        <a:t>QMDCC </a:t>
                      </a:r>
                    </a:p>
                  </a:txBody>
                  <a:tcPr/>
                </a:tc>
                <a:tc>
                  <a:txBody>
                    <a:bodyPr/>
                    <a:lstStyle/>
                    <a:p>
                      <a:pPr algn="ctr"/>
                      <a:r>
                        <a:rPr lang="fr-FR" sz="1600" smtClean="0"/>
                        <a:t>0,00085m</a:t>
                      </a:r>
                      <a:endParaRPr lang="fr-FR" sz="1600" dirty="0"/>
                    </a:p>
                  </a:txBody>
                  <a:tcPr/>
                </a:tc>
              </a:tr>
              <a:tr h="368727">
                <a:tc>
                  <a:txBody>
                    <a:bodyPr/>
                    <a:lstStyle/>
                    <a:p>
                      <a:pPr algn="ctr"/>
                      <a:r>
                        <a:rPr lang="fr-FR" sz="1600" dirty="0" smtClean="0"/>
                        <a:t>MAGLEN </a:t>
                      </a:r>
                    </a:p>
                  </a:txBody>
                  <a:tcPr/>
                </a:tc>
                <a:tc>
                  <a:txBody>
                    <a:bodyPr/>
                    <a:lstStyle/>
                    <a:p>
                      <a:pPr algn="ctr"/>
                      <a:r>
                        <a:rPr lang="fr-FR" sz="1600" dirty="0" smtClean="0"/>
                        <a:t>3,744m</a:t>
                      </a:r>
                      <a:endParaRPr lang="fr-FR" sz="1600" dirty="0"/>
                    </a:p>
                  </a:txBody>
                  <a:tcPr/>
                </a:tc>
              </a:tr>
              <a:tr h="368727">
                <a:tc>
                  <a:txBody>
                    <a:bodyPr/>
                    <a:lstStyle/>
                    <a:p>
                      <a:pPr algn="ctr"/>
                      <a:r>
                        <a:rPr lang="fr-FR" sz="1600" dirty="0" smtClean="0"/>
                        <a:t>MAGMLE </a:t>
                      </a:r>
                    </a:p>
                  </a:txBody>
                  <a:tcPr/>
                </a:tc>
                <a:tc>
                  <a:txBody>
                    <a:bodyPr/>
                    <a:lstStyle/>
                    <a:p>
                      <a:pPr algn="ctr"/>
                      <a:r>
                        <a:rPr lang="fr-FR" sz="1600" dirty="0" smtClean="0"/>
                        <a:t>3,671m</a:t>
                      </a:r>
                      <a:endParaRPr lang="fr-FR" sz="1600" dirty="0"/>
                    </a:p>
                  </a:txBody>
                  <a:tcPr/>
                </a:tc>
              </a:tr>
              <a:tr h="368727">
                <a:tc>
                  <a:txBody>
                    <a:bodyPr/>
                    <a:lstStyle/>
                    <a:p>
                      <a:pPr algn="ctr"/>
                      <a:r>
                        <a:rPr lang="fr-FR" sz="1600" dirty="0" smtClean="0"/>
                        <a:t>WARMDIO</a:t>
                      </a:r>
                    </a:p>
                  </a:txBody>
                  <a:tcPr anchor="ctr"/>
                </a:tc>
                <a:tc>
                  <a:txBody>
                    <a:bodyPr/>
                    <a:lstStyle/>
                    <a:p>
                      <a:pPr algn="ctr"/>
                      <a:r>
                        <a:rPr lang="fr-FR" sz="1600" dirty="0" err="1" smtClean="0"/>
                        <a:t>U</a:t>
                      </a:r>
                      <a:r>
                        <a:rPr lang="fr-FR" sz="1600" baseline="-25000" dirty="0" err="1" smtClean="0"/>
                        <a:t>threshold</a:t>
                      </a:r>
                      <a:r>
                        <a:rPr lang="fr-FR" sz="1600" baseline="-25000" dirty="0" smtClean="0"/>
                        <a:t> </a:t>
                      </a:r>
                      <a:r>
                        <a:rPr lang="fr-FR" sz="1600" baseline="0" dirty="0" smtClean="0"/>
                        <a:t>= 1V; </a:t>
                      </a:r>
                    </a:p>
                    <a:p>
                      <a:pPr algn="ctr"/>
                      <a:r>
                        <a:rPr lang="fr-FR" sz="1600" baseline="0" dirty="0" err="1" smtClean="0"/>
                        <a:t>R</a:t>
                      </a:r>
                      <a:r>
                        <a:rPr lang="fr-FR" sz="1600" baseline="-25000" dirty="0" err="1" smtClean="0"/>
                        <a:t>diff</a:t>
                      </a:r>
                      <a:r>
                        <a:rPr lang="fr-FR" sz="1600" baseline="0" dirty="0" smtClean="0"/>
                        <a:t> = 0</a:t>
                      </a:r>
                      <a:endParaRPr lang="fr-FR" sz="1600" baseline="-25000" dirty="0"/>
                    </a:p>
                  </a:txBody>
                  <a:tcPr/>
                </a:tc>
              </a:tr>
              <a:tr h="368727">
                <a:tc>
                  <a:txBody>
                    <a:bodyPr/>
                    <a:lstStyle/>
                    <a:p>
                      <a:pPr algn="ctr"/>
                      <a:r>
                        <a:rPr lang="fr-FR" sz="1600" dirty="0" smtClean="0"/>
                        <a:t>PCREGUL</a:t>
                      </a:r>
                    </a:p>
                  </a:txBody>
                  <a:tcPr/>
                </a:tc>
                <a:tc>
                  <a:txBody>
                    <a:bodyPr/>
                    <a:lstStyle/>
                    <a:p>
                      <a:pPr algn="ctr"/>
                      <a:r>
                        <a:rPr lang="fr-FR" sz="1600" dirty="0" err="1" smtClean="0"/>
                        <a:t>V</a:t>
                      </a:r>
                      <a:r>
                        <a:rPr lang="fr-FR" sz="1600" baseline="-25000" dirty="0" err="1" smtClean="0"/>
                        <a:t>max</a:t>
                      </a:r>
                      <a:r>
                        <a:rPr lang="fr-FR" sz="1600" dirty="0" smtClean="0"/>
                        <a:t> = 8V</a:t>
                      </a:r>
                      <a:endParaRPr lang="fr-FR" sz="1600" dirty="0"/>
                    </a:p>
                  </a:txBody>
                  <a:tcPr/>
                </a:tc>
              </a:tr>
              <a:tr h="368727">
                <a:tc>
                  <a:txBody>
                    <a:bodyPr/>
                    <a:lstStyle/>
                    <a:p>
                      <a:pPr algn="ctr"/>
                      <a:r>
                        <a:rPr lang="el-GR" sz="1600" dirty="0" smtClean="0"/>
                        <a:t>Δ</a:t>
                      </a:r>
                      <a:r>
                        <a:rPr lang="fr-FR" sz="1600" dirty="0" smtClean="0"/>
                        <a:t>t (BLINDTIME)</a:t>
                      </a:r>
                    </a:p>
                  </a:txBody>
                  <a:tcPr/>
                </a:tc>
                <a:tc>
                  <a:txBody>
                    <a:bodyPr/>
                    <a:lstStyle/>
                    <a:p>
                      <a:pPr algn="ctr"/>
                      <a:r>
                        <a:rPr lang="fr-FR" sz="1600" dirty="0" smtClean="0"/>
                        <a:t>6 ms</a:t>
                      </a:r>
                      <a:endParaRPr lang="fr-FR" sz="1600" dirty="0"/>
                    </a:p>
                  </a:txBody>
                  <a:tcPr/>
                </a:tc>
              </a:tr>
              <a:tr h="368727">
                <a:tc>
                  <a:txBody>
                    <a:bodyPr/>
                    <a:lstStyle/>
                    <a:p>
                      <a:pPr algn="ctr"/>
                      <a:r>
                        <a:rPr lang="el-GR" sz="1600" dirty="0" smtClean="0"/>
                        <a:t>Δ</a:t>
                      </a:r>
                      <a:r>
                        <a:rPr lang="fr-FR" sz="1600" dirty="0" err="1" smtClean="0"/>
                        <a:t>t</a:t>
                      </a:r>
                      <a:r>
                        <a:rPr lang="fr-FR" sz="1600" baseline="-25000" dirty="0" err="1" smtClean="0"/>
                        <a:t>val</a:t>
                      </a:r>
                      <a:endParaRPr lang="fr-FR" sz="1600" baseline="-25000" dirty="0" smtClean="0"/>
                    </a:p>
                  </a:txBody>
                  <a:tcPr/>
                </a:tc>
                <a:tc>
                  <a:txBody>
                    <a:bodyPr/>
                    <a:lstStyle/>
                    <a:p>
                      <a:pPr algn="ctr"/>
                      <a:r>
                        <a:rPr lang="fr-FR" sz="1600" dirty="0" smtClean="0"/>
                        <a:t>10 ms</a:t>
                      </a:r>
                      <a:endParaRPr lang="fr-FR" sz="1600" dirty="0"/>
                    </a:p>
                  </a:txBody>
                  <a:tcPr/>
                </a:tc>
              </a:tr>
            </a:tbl>
          </a:graphicData>
        </a:graphic>
      </p:graphicFrame>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4672936"/>
            <a:ext cx="3590560" cy="21463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4591887"/>
            <a:ext cx="3914527" cy="20005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Espace réservé du pied de page 7"/>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9" name="Espace réservé du numéro de diapositive 8"/>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20</a:t>
            </a:fld>
            <a:endParaRPr lang="en-US" dirty="0" smtClean="0">
              <a:solidFill>
                <a:srgbClr val="000000">
                  <a:tint val="75000"/>
                </a:srgbClr>
              </a:solidFill>
            </a:endParaRPr>
          </a:p>
        </p:txBody>
      </p:sp>
    </p:spTree>
    <p:extLst>
      <p:ext uri="{BB962C8B-B14F-4D97-AF65-F5344CB8AC3E}">
        <p14:creationId xmlns:p14="http://schemas.microsoft.com/office/powerpoint/2010/main" val="4144083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smtClean="0"/>
              <a:t>Thermal contact</a:t>
            </a:r>
            <a:endParaRPr lang="fr-FR" dirty="0"/>
          </a:p>
        </p:txBody>
      </p:sp>
      <mc:AlternateContent xmlns:mc="http://schemas.openxmlformats.org/markup-compatibility/2006" xmlns:a14="http://schemas.microsoft.com/office/drawing/2010/main">
        <mc:Choice Requires="a14">
          <p:sp>
            <p:nvSpPr>
              <p:cNvPr id="19" name="Espace réservé du contenu 1"/>
              <p:cNvSpPr txBox="1">
                <a:spLocks/>
              </p:cNvSpPr>
              <p:nvPr/>
            </p:nvSpPr>
            <p:spPr>
              <a:xfrm>
                <a:off x="395536" y="1268760"/>
                <a:ext cx="8352928" cy="1872208"/>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lnSpc>
                    <a:spcPct val="100000"/>
                  </a:lnSpc>
                </a:pPr>
                <a:r>
                  <a:rPr lang="en-US" sz="2400" dirty="0" smtClean="0"/>
                  <a:t>Transversal heat transfer</a:t>
                </a:r>
              </a:p>
              <a:p>
                <a:pPr lvl="1" algn="just">
                  <a:lnSpc>
                    <a:spcPct val="100000"/>
                  </a:lnSpc>
                </a:pPr>
                <a:r>
                  <a:rPr lang="en-US" sz="2000" dirty="0" smtClean="0"/>
                  <a:t>QMDCC: </a:t>
                </a:r>
                <a14:m>
                  <m:oMath xmlns:m="http://schemas.openxmlformats.org/officeDocument/2006/math">
                    <m:sSub>
                      <m:sSubPr>
                        <m:ctrlPr>
                          <a:rPr lang="en-US" sz="2000" i="1" smtClean="0">
                            <a:latin typeface="Cambria Math" panose="02040503050406030204" pitchFamily="18" charset="0"/>
                          </a:rPr>
                        </m:ctrlPr>
                      </m:sSubPr>
                      <m:e>
                        <m:sSubSup>
                          <m:sSubSupPr>
                            <m:ctrlPr>
                              <a:rPr lang="en-US" sz="2000" i="1">
                                <a:latin typeface="Cambria Math" panose="02040503050406030204" pitchFamily="18" charset="0"/>
                              </a:rPr>
                            </m:ctrlPr>
                          </m:sSubSupPr>
                          <m:e>
                            <m:r>
                              <a:rPr lang="fr-FR" sz="2000" i="1">
                                <a:latin typeface="Cambria Math"/>
                              </a:rPr>
                              <m:t>𝑑</m:t>
                            </m:r>
                          </m:e>
                          <m:sub>
                            <m:r>
                              <a:rPr lang="en-US" sz="2000" i="1">
                                <a:latin typeface="Cambria Math"/>
                                <a:ea typeface="Cambria Math"/>
                              </a:rPr>
                              <m:t>𝛼</m:t>
                            </m:r>
                            <m:r>
                              <a:rPr lang="fr-FR" sz="2000" i="1">
                                <a:latin typeface="Cambria Math"/>
                                <a:ea typeface="Cambria Math"/>
                              </a:rPr>
                              <m:t>,</m:t>
                            </m:r>
                            <m:r>
                              <a:rPr lang="fr-FR" sz="2000" i="1">
                                <a:latin typeface="Cambria Math"/>
                                <a:ea typeface="Cambria Math"/>
                              </a:rPr>
                              <m:t>𝛽</m:t>
                            </m:r>
                          </m:sub>
                          <m:sup>
                            <m:r>
                              <a:rPr lang="fr-FR" sz="2000" i="1">
                                <a:latin typeface="Cambria Math"/>
                              </a:rPr>
                              <m:t>𝑖</m:t>
                            </m:r>
                            <m:r>
                              <a:rPr lang="fr-FR" sz="2000" i="1">
                                <a:latin typeface="Cambria Math"/>
                              </a:rPr>
                              <m:t>,</m:t>
                            </m:r>
                            <m:r>
                              <a:rPr lang="fr-FR" sz="2000" i="1">
                                <a:latin typeface="Cambria Math"/>
                              </a:rPr>
                              <m:t>𝑛</m:t>
                            </m:r>
                          </m:sup>
                        </m:sSubSup>
                      </m:e>
                      <m:sub/>
                    </m:sSub>
                    <m:r>
                      <a:rPr lang="fr-FR" sz="2000" b="0" i="0" smtClean="0">
                        <a:latin typeface="Cambria Math"/>
                      </a:rPr>
                      <m:t>=</m:t>
                    </m:r>
                    <m:d>
                      <m:dPr>
                        <m:begChr m:val="|"/>
                        <m:endChr m:val="|"/>
                        <m:ctrlPr>
                          <a:rPr lang="fr-FR" sz="2000" b="0" i="1" smtClean="0">
                            <a:latin typeface="Cambria Math" panose="02040503050406030204" pitchFamily="18" charset="0"/>
                          </a:rPr>
                        </m:ctrlPr>
                      </m:dPr>
                      <m:e>
                        <m:sSub>
                          <m:sSubPr>
                            <m:ctrlPr>
                              <a:rPr lang="fr-FR" sz="2000" b="0" i="1" smtClean="0">
                                <a:latin typeface="Cambria Math" panose="02040503050406030204" pitchFamily="18" charset="0"/>
                              </a:rPr>
                            </m:ctrlPr>
                          </m:sSubPr>
                          <m:e>
                            <m:sSubSup>
                              <m:sSubSupPr>
                                <m:ctrlPr>
                                  <a:rPr lang="fr-FR" sz="2000" i="1">
                                    <a:latin typeface="Cambria Math" panose="02040503050406030204" pitchFamily="18" charset="0"/>
                                  </a:rPr>
                                </m:ctrlPr>
                              </m:sSubSupPr>
                              <m:e>
                                <m:r>
                                  <a:rPr lang="fr-FR" sz="2000" i="1" smtClean="0">
                                    <a:latin typeface="Cambria Math"/>
                                  </a:rPr>
                                  <m:t>𝑟</m:t>
                                </m:r>
                              </m:e>
                              <m:sub>
                                <m:r>
                                  <a:rPr lang="fr-FR" sz="2000" i="1">
                                    <a:latin typeface="Cambria Math"/>
                                  </a:rPr>
                                  <m:t>𝑐𝑒𝑛𝑡𝑒𝑟</m:t>
                                </m:r>
                                <m:r>
                                  <a:rPr lang="fr-FR" sz="2000" i="1">
                                    <a:latin typeface="Cambria Math"/>
                                  </a:rPr>
                                  <m:t>,</m:t>
                                </m:r>
                                <m:r>
                                  <a:rPr lang="fr-FR" sz="2000" i="1">
                                    <a:latin typeface="Cambria Math"/>
                                    <a:ea typeface="Cambria Math"/>
                                  </a:rPr>
                                  <m:t>𝛼</m:t>
                                </m:r>
                              </m:sub>
                              <m:sup>
                                <m:r>
                                  <a:rPr lang="fr-FR" sz="2000" i="1">
                                    <a:latin typeface="Cambria Math"/>
                                  </a:rPr>
                                  <m:t>𝑖</m:t>
                                </m:r>
                              </m:sup>
                            </m:sSubSup>
                          </m:e>
                          <m:sub/>
                        </m:sSub>
                        <m:r>
                          <a:rPr lang="fr-FR" sz="2000" b="0" i="1" smtClean="0">
                            <a:latin typeface="Cambria Math"/>
                          </a:rPr>
                          <m:t>−</m:t>
                        </m:r>
                        <m:sSub>
                          <m:sSubPr>
                            <m:ctrlPr>
                              <a:rPr lang="fr-FR" sz="2000" i="1" smtClean="0">
                                <a:latin typeface="Cambria Math" panose="02040503050406030204" pitchFamily="18" charset="0"/>
                              </a:rPr>
                            </m:ctrlPr>
                          </m:sSubPr>
                          <m:e>
                            <m:sSubSup>
                              <m:sSubSupPr>
                                <m:ctrlPr>
                                  <a:rPr lang="fr-FR" sz="2000" i="1">
                                    <a:latin typeface="Cambria Math" panose="02040503050406030204" pitchFamily="18" charset="0"/>
                                  </a:rPr>
                                </m:ctrlPr>
                              </m:sSubSupPr>
                              <m:e>
                                <m:r>
                                  <a:rPr lang="fr-FR" sz="2000" i="1">
                                    <a:latin typeface="Cambria Math"/>
                                  </a:rPr>
                                  <m:t>𝑟</m:t>
                                </m:r>
                              </m:e>
                              <m:sub>
                                <m:r>
                                  <a:rPr lang="fr-FR" sz="2000" i="1">
                                    <a:latin typeface="Cambria Math"/>
                                  </a:rPr>
                                  <m:t>𝑐𝑒𝑛𝑡𝑒𝑟</m:t>
                                </m:r>
                                <m:r>
                                  <a:rPr lang="fr-FR" sz="2000" i="1">
                                    <a:latin typeface="Cambria Math"/>
                                  </a:rPr>
                                  <m:t>,</m:t>
                                </m:r>
                                <m:r>
                                  <a:rPr lang="fr-FR" sz="2000" i="1">
                                    <a:latin typeface="Cambria Math"/>
                                    <a:ea typeface="Cambria Math"/>
                                  </a:rPr>
                                  <m:t>𝛽</m:t>
                                </m:r>
                              </m:sub>
                              <m:sup>
                                <m:r>
                                  <a:rPr lang="fr-FR" sz="2000" b="0" i="1" smtClean="0">
                                    <a:latin typeface="Cambria Math"/>
                                  </a:rPr>
                                  <m:t>𝑛</m:t>
                                </m:r>
                              </m:sup>
                            </m:sSubSup>
                          </m:e>
                          <m:sub/>
                        </m:sSub>
                      </m:e>
                    </m:d>
                  </m:oMath>
                </a14:m>
                <a:r>
                  <a:rPr lang="en-US" sz="2000" dirty="0" smtClean="0"/>
                  <a:t>           </a:t>
                </a:r>
                <a:r>
                  <a:rPr lang="en-US" sz="2000" i="1" dirty="0" smtClean="0"/>
                  <a:t>(0,00085 m)</a:t>
                </a:r>
              </a:p>
              <a:p>
                <a:pPr marL="457200" lvl="1" indent="0" algn="just">
                  <a:lnSpc>
                    <a:spcPct val="100000"/>
                  </a:lnSpc>
                  <a:buNone/>
                </a:pPr>
                <a:endParaRPr lang="en-US" sz="2000" dirty="0"/>
              </a:p>
              <a:p>
                <a:pPr marL="457200" lvl="1" indent="0" algn="just">
                  <a:lnSpc>
                    <a:spcPct val="100000"/>
                  </a:lnSpc>
                  <a:buNone/>
                </a:pPr>
                <a:endParaRPr lang="en-US" sz="2000" dirty="0" smtClean="0"/>
              </a:p>
              <a:p>
                <a:pPr marL="457200" lvl="1" indent="0" algn="just">
                  <a:lnSpc>
                    <a:spcPct val="100000"/>
                  </a:lnSpc>
                  <a:buNone/>
                </a:pPr>
                <a:endParaRPr lang="en-US" sz="2000" dirty="0"/>
              </a:p>
              <a:p>
                <a:pPr marL="457200" lvl="1" indent="0" algn="just">
                  <a:lnSpc>
                    <a:spcPct val="100000"/>
                  </a:lnSpc>
                  <a:buNone/>
                </a:pPr>
                <a:endParaRPr lang="en-US" sz="2000" dirty="0" smtClean="0"/>
              </a:p>
              <a:p>
                <a:pPr marL="457200" lvl="1" indent="0" algn="just">
                  <a:lnSpc>
                    <a:spcPct val="100000"/>
                  </a:lnSpc>
                  <a:buNone/>
                </a:pPr>
                <a:endParaRPr lang="en-US" sz="2000" dirty="0" smtClean="0"/>
              </a:p>
              <a:p>
                <a:pPr lvl="1" algn="just">
                  <a:lnSpc>
                    <a:spcPct val="100000"/>
                  </a:lnSpc>
                </a:pPr>
                <a:r>
                  <a:rPr lang="en-US" sz="2000" dirty="0"/>
                  <a:t>HETRTR: Scaling of </a:t>
                </a:r>
                <a:r>
                  <a:rPr lang="en-US" sz="2000" dirty="0" smtClean="0"/>
                  <a:t>transversal heat </a:t>
                </a:r>
                <a:r>
                  <a:rPr lang="en-US" sz="2000" dirty="0"/>
                  <a:t>transfer coefficient </a:t>
                </a:r>
                <a:r>
                  <a:rPr lang="en-US" sz="2000" i="1" dirty="0"/>
                  <a:t>(</a:t>
                </a:r>
                <a:r>
                  <a:rPr lang="en-US" sz="2000" i="1" dirty="0" smtClean="0"/>
                  <a:t>20 based on Bernhard </a:t>
                </a:r>
                <a:r>
                  <a:rPr lang="en-US" sz="2000" i="1" dirty="0" err="1" smtClean="0"/>
                  <a:t>Auchman’s</a:t>
                </a:r>
                <a:r>
                  <a:rPr lang="en-US" sz="2000" i="1" dirty="0" smtClean="0"/>
                  <a:t> input)</a:t>
                </a:r>
              </a:p>
              <a:p>
                <a:pPr lvl="1" algn="just">
                  <a:lnSpc>
                    <a:spcPct val="100000"/>
                  </a:lnSpc>
                </a:pPr>
                <a:endParaRPr lang="en-US" sz="2000" i="1" dirty="0" smtClean="0"/>
              </a:p>
              <a:p>
                <a:pPr algn="just">
                  <a:lnSpc>
                    <a:spcPct val="100000"/>
                  </a:lnSpc>
                </a:pPr>
                <a:r>
                  <a:rPr lang="en-US" sz="2400" dirty="0" smtClean="0"/>
                  <a:t>Longitudinal heat transfer</a:t>
                </a:r>
              </a:p>
              <a:p>
                <a:pPr lvl="1" algn="just">
                  <a:lnSpc>
                    <a:spcPct val="100000"/>
                  </a:lnSpc>
                </a:pPr>
                <a:r>
                  <a:rPr lang="en-US" sz="2000" dirty="0"/>
                  <a:t>HETRLO: Scaling of </a:t>
                </a:r>
                <a:r>
                  <a:rPr lang="en-US" sz="2000" dirty="0" smtClean="0"/>
                  <a:t>longitudinal heat </a:t>
                </a:r>
                <a:r>
                  <a:rPr lang="en-US" sz="2000" dirty="0"/>
                  <a:t>transfer coefficient </a:t>
                </a:r>
                <a:r>
                  <a:rPr lang="en-US" sz="2000" i="1" dirty="0"/>
                  <a:t>(2 based on Bernhard </a:t>
                </a:r>
                <a:r>
                  <a:rPr lang="en-US" sz="2000" i="1" dirty="0" err="1"/>
                  <a:t>Auchman’s</a:t>
                </a:r>
                <a:r>
                  <a:rPr lang="en-US" sz="2000" i="1" dirty="0"/>
                  <a:t> input)</a:t>
                </a:r>
              </a:p>
              <a:p>
                <a:pPr marL="457200" lvl="1" indent="0" algn="just">
                  <a:lnSpc>
                    <a:spcPct val="100000"/>
                  </a:lnSpc>
                  <a:buNone/>
                </a:pPr>
                <a:endParaRPr lang="en-US" sz="2000" dirty="0" smtClean="0"/>
              </a:p>
            </p:txBody>
          </p:sp>
        </mc:Choice>
        <mc:Fallback xmlns="">
          <p:sp>
            <p:nvSpPr>
              <p:cNvPr id="19" name="Espace réservé du contenu 1"/>
              <p:cNvSpPr txBox="1">
                <a:spLocks noRot="1" noChangeAspect="1" noMove="1" noResize="1" noEditPoints="1" noAdjustHandles="1" noChangeArrowheads="1" noChangeShapeType="1" noTextEdit="1"/>
              </p:cNvSpPr>
              <p:nvPr/>
            </p:nvSpPr>
            <p:spPr>
              <a:xfrm>
                <a:off x="395536" y="1268760"/>
                <a:ext cx="8352928" cy="1872208"/>
              </a:xfrm>
              <a:prstGeom prst="rect">
                <a:avLst/>
              </a:prstGeom>
              <a:blipFill rotWithShape="0">
                <a:blip r:embed="rId2"/>
                <a:stretch>
                  <a:fillRect l="-1022" t="-2280" r="-730" b="-173290"/>
                </a:stretch>
              </a:blipFill>
            </p:spPr>
            <p:txBody>
              <a:bodyPr/>
              <a:lstStyle/>
              <a:p>
                <a:r>
                  <a:rPr lang="fr-FR">
                    <a:noFill/>
                  </a:rPr>
                  <a:t> </a:t>
                </a:r>
              </a:p>
            </p:txBody>
          </p:sp>
        </mc:Fallback>
      </mc:AlternateContent>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99792" y="2348880"/>
            <a:ext cx="3744416" cy="1382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ZoneTexte 19"/>
          <p:cNvSpPr txBox="1"/>
          <p:nvPr/>
        </p:nvSpPr>
        <p:spPr>
          <a:xfrm>
            <a:off x="6444208" y="2824133"/>
            <a:ext cx="1584176" cy="432048"/>
          </a:xfrm>
          <a:prstGeom prst="rect">
            <a:avLst/>
          </a:prstGeom>
          <a:noFill/>
          <a:ln w="9525">
            <a:solidFill>
              <a:srgbClr val="FF0000"/>
            </a:solidFill>
          </a:ln>
        </p:spPr>
        <p:txBody>
          <a:bodyPr wrap="square" rtlCol="0">
            <a:noAutofit/>
          </a:bodyPr>
          <a:lstStyle/>
          <a:p>
            <a:pPr algn="ctr" fontAlgn="auto">
              <a:lnSpc>
                <a:spcPct val="100000"/>
              </a:lnSpc>
              <a:spcBef>
                <a:spcPts val="0"/>
              </a:spcBef>
              <a:spcAft>
                <a:spcPts val="0"/>
              </a:spcAft>
              <a:buFontTx/>
              <a:buNone/>
            </a:pPr>
            <a:r>
              <a:rPr lang="fr-FR" sz="1000" dirty="0" err="1" smtClean="0">
                <a:latin typeface="Arial"/>
              </a:rPr>
              <a:t>Extracted</a:t>
            </a:r>
            <a:r>
              <a:rPr lang="fr-FR" sz="1000" dirty="0" smtClean="0">
                <a:latin typeface="Arial"/>
              </a:rPr>
              <a:t> </a:t>
            </a:r>
            <a:r>
              <a:rPr lang="fr-FR" sz="1000" dirty="0" err="1" smtClean="0">
                <a:latin typeface="Arial"/>
              </a:rPr>
              <a:t>from</a:t>
            </a:r>
            <a:r>
              <a:rPr lang="fr-FR" sz="1000" dirty="0" smtClean="0">
                <a:latin typeface="Arial"/>
              </a:rPr>
              <a:t> </a:t>
            </a:r>
            <a:r>
              <a:rPr lang="fr-FR" sz="1000" dirty="0" err="1" smtClean="0">
                <a:latin typeface="Arial"/>
              </a:rPr>
              <a:t>Juljan</a:t>
            </a:r>
            <a:r>
              <a:rPr lang="fr-FR" sz="1000" dirty="0" smtClean="0">
                <a:latin typeface="Arial"/>
              </a:rPr>
              <a:t> </a:t>
            </a:r>
            <a:r>
              <a:rPr lang="fr-FR" sz="1000" dirty="0" err="1" smtClean="0">
                <a:latin typeface="Arial"/>
              </a:rPr>
              <a:t>Nikolai</a:t>
            </a:r>
            <a:r>
              <a:rPr lang="fr-FR" sz="1000" dirty="0" smtClean="0">
                <a:latin typeface="Arial"/>
              </a:rPr>
              <a:t> </a:t>
            </a:r>
            <a:r>
              <a:rPr lang="fr-FR" sz="1000" dirty="0" err="1" smtClean="0">
                <a:latin typeface="Arial"/>
              </a:rPr>
              <a:t>Schwerg’s</a:t>
            </a:r>
            <a:r>
              <a:rPr lang="fr-FR" sz="1000" dirty="0" smtClean="0">
                <a:latin typeface="Arial"/>
              </a:rPr>
              <a:t> </a:t>
            </a:r>
            <a:r>
              <a:rPr lang="fr-FR" sz="1000" dirty="0" err="1" smtClean="0">
                <a:latin typeface="Arial"/>
              </a:rPr>
              <a:t>thesis</a:t>
            </a:r>
            <a:endParaRPr lang="fr-FR" sz="1000" dirty="0" smtClean="0">
              <a:latin typeface="Arial"/>
            </a:endParaRPr>
          </a:p>
        </p:txBody>
      </p:sp>
      <p:sp>
        <p:nvSpPr>
          <p:cNvPr id="5" name="Espace réservé du pied de page 4"/>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6" name="Espace réservé du numéro de diapositive 5"/>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21</a:t>
            </a:fld>
            <a:endParaRPr lang="en-US" dirty="0" smtClean="0">
              <a:solidFill>
                <a:srgbClr val="000000">
                  <a:tint val="75000"/>
                </a:srgbClr>
              </a:solidFill>
            </a:endParaRPr>
          </a:p>
        </p:txBody>
      </p:sp>
    </p:spTree>
    <p:extLst>
      <p:ext uri="{BB962C8B-B14F-4D97-AF65-F5344CB8AC3E}">
        <p14:creationId xmlns:p14="http://schemas.microsoft.com/office/powerpoint/2010/main" val="16375418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smtClean="0"/>
              <a:t>SIMULATIONS</a:t>
            </a:r>
            <a:endParaRPr lang="fr-FR" dirty="0"/>
          </a:p>
        </p:txBody>
      </p:sp>
      <p:sp>
        <p:nvSpPr>
          <p:cNvPr id="7" name="Espace réservé du contenu 1"/>
          <p:cNvSpPr txBox="1">
            <a:spLocks/>
          </p:cNvSpPr>
          <p:nvPr/>
        </p:nvSpPr>
        <p:spPr>
          <a:xfrm>
            <a:off x="395536" y="1268760"/>
            <a:ext cx="8352928" cy="3240360"/>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lnSpc>
                <a:spcPct val="100000"/>
              </a:lnSpc>
            </a:pPr>
            <a:endParaRPr lang="en-US" sz="2400" dirty="0" smtClean="0"/>
          </a:p>
        </p:txBody>
      </p:sp>
      <p:sp>
        <p:nvSpPr>
          <p:cNvPr id="6" name="Espace réservé du contenu 1"/>
          <p:cNvSpPr txBox="1">
            <a:spLocks/>
          </p:cNvSpPr>
          <p:nvPr/>
        </p:nvSpPr>
        <p:spPr>
          <a:xfrm>
            <a:off x="547936" y="1052286"/>
            <a:ext cx="8352928" cy="720530"/>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lnSpc>
                <a:spcPct val="100000"/>
              </a:lnSpc>
            </a:pPr>
            <a:r>
              <a:rPr lang="en-US" sz="2400" dirty="0" smtClean="0"/>
              <a:t>Case n°1: Without QH</a:t>
            </a: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8515" y="1656598"/>
            <a:ext cx="4950772" cy="49918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p:cNvSpPr/>
          <p:nvPr/>
        </p:nvSpPr>
        <p:spPr>
          <a:xfrm rot="19899081">
            <a:off x="5437879" y="4511087"/>
            <a:ext cx="666028" cy="85073"/>
          </a:xfrm>
          <a:prstGeom prst="rect">
            <a:avLst/>
          </a:prstGeom>
          <a:ln w="19050">
            <a:solidFill>
              <a:srgbClr val="00B0F0"/>
            </a:solidFill>
          </a:ln>
        </p:spPr>
        <p:txBody>
          <a:bodyPr wrap="square" rtlCol="0" anchor="ctr">
            <a:spAutoFit/>
          </a:bodyPr>
          <a:lstStyle/>
          <a:p>
            <a:pPr algn="ctr">
              <a:buNone/>
            </a:pPr>
            <a:endParaRPr lang="fr-FR" dirty="0" smtClean="0">
              <a:solidFill>
                <a:srgbClr val="FF0000"/>
              </a:solidFill>
            </a:endParaRPr>
          </a:p>
        </p:txBody>
      </p:sp>
      <p:cxnSp>
        <p:nvCxnSpPr>
          <p:cNvPr id="10" name="Connecteur droit avec flèche 9"/>
          <p:cNvCxnSpPr>
            <a:stCxn id="9" idx="3"/>
            <a:endCxn id="11" idx="1"/>
          </p:cNvCxnSpPr>
          <p:nvPr/>
        </p:nvCxnSpPr>
        <p:spPr>
          <a:xfrm flipV="1">
            <a:off x="6063970" y="3952944"/>
            <a:ext cx="1676382" cy="442553"/>
          </a:xfrm>
          <a:prstGeom prst="straightConnector1">
            <a:avLst/>
          </a:prstGeom>
          <a:ln w="1905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7740352" y="3830241"/>
            <a:ext cx="944488" cy="245406"/>
          </a:xfrm>
          <a:prstGeom prst="rect">
            <a:avLst/>
          </a:prstGeom>
          <a:noFill/>
          <a:ln w="50800">
            <a:noFill/>
          </a:ln>
        </p:spPr>
        <p:txBody>
          <a:bodyPr wrap="square" rtlCol="0">
            <a:noAutofit/>
          </a:bodyPr>
          <a:lstStyle/>
          <a:p>
            <a:pPr algn="ctr" fontAlgn="auto">
              <a:lnSpc>
                <a:spcPct val="100000"/>
              </a:lnSpc>
              <a:spcBef>
                <a:spcPts val="0"/>
              </a:spcBef>
              <a:spcAft>
                <a:spcPts val="0"/>
              </a:spcAft>
              <a:buFontTx/>
              <a:buNone/>
            </a:pPr>
            <a:r>
              <a:rPr lang="fr-FR" sz="1000" dirty="0" smtClean="0">
                <a:solidFill>
                  <a:sysClr val="windowText" lastClr="000000"/>
                </a:solidFill>
                <a:latin typeface="Arial"/>
              </a:rPr>
              <a:t>« Hot spot»</a:t>
            </a:r>
          </a:p>
        </p:txBody>
      </p:sp>
      <p:sp>
        <p:nvSpPr>
          <p:cNvPr id="5" name="Espace réservé du pied de page 4"/>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12" name="Espace réservé du numéro de diapositive 11"/>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22</a:t>
            </a:fld>
            <a:endParaRPr lang="en-US" dirty="0" smtClean="0">
              <a:solidFill>
                <a:srgbClr val="000000">
                  <a:tint val="75000"/>
                </a:srgbClr>
              </a:solidFill>
            </a:endParaRPr>
          </a:p>
        </p:txBody>
      </p:sp>
    </p:spTree>
    <p:extLst>
      <p:ext uri="{BB962C8B-B14F-4D97-AF65-F5344CB8AC3E}">
        <p14:creationId xmlns:p14="http://schemas.microsoft.com/office/powerpoint/2010/main" val="405565655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smtClean="0"/>
              <a:t>Preliminary</a:t>
            </a:r>
            <a:r>
              <a:rPr lang="fr-FR" dirty="0" smtClean="0"/>
              <a:t> RESULTS</a:t>
            </a:r>
            <a:endParaRPr lang="fr-FR" dirty="0"/>
          </a:p>
        </p:txBody>
      </p:sp>
      <p:sp>
        <p:nvSpPr>
          <p:cNvPr id="6" name="Espace réservé du contenu 1"/>
          <p:cNvSpPr txBox="1">
            <a:spLocks/>
          </p:cNvSpPr>
          <p:nvPr/>
        </p:nvSpPr>
        <p:spPr>
          <a:xfrm>
            <a:off x="547936" y="1292695"/>
            <a:ext cx="8172464" cy="4968552"/>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just">
              <a:lnSpc>
                <a:spcPct val="100000"/>
              </a:lnSpc>
              <a:buNone/>
            </a:pPr>
            <a:endParaRPr lang="fr-FR" sz="2800" kern="0" dirty="0"/>
          </a:p>
        </p:txBody>
      </p:sp>
      <p:sp>
        <p:nvSpPr>
          <p:cNvPr id="8" name="Espace réservé du contenu 1"/>
          <p:cNvSpPr txBox="1">
            <a:spLocks/>
          </p:cNvSpPr>
          <p:nvPr/>
        </p:nvSpPr>
        <p:spPr>
          <a:xfrm>
            <a:off x="395536" y="1268760"/>
            <a:ext cx="8352928" cy="1728192"/>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lnSpc>
                <a:spcPct val="100000"/>
              </a:lnSpc>
            </a:pPr>
            <a:r>
              <a:rPr lang="en-US" sz="2400" dirty="0" smtClean="0"/>
              <a:t>Temperature Maximum: 450 K</a:t>
            </a:r>
          </a:p>
          <a:p>
            <a:pPr lvl="1" algn="just">
              <a:lnSpc>
                <a:spcPct val="100000"/>
              </a:lnSpc>
            </a:pPr>
            <a:r>
              <a:rPr lang="en-US" sz="2000" dirty="0" smtClean="0"/>
              <a:t>Anomaly in the temperature distribution (absence of longitudinal propagation in the symmetric block of the coil)</a:t>
            </a:r>
          </a:p>
          <a:p>
            <a:pPr algn="just">
              <a:lnSpc>
                <a:spcPct val="100000"/>
              </a:lnSpc>
            </a:pPr>
            <a:r>
              <a:rPr lang="en-US" sz="2400" dirty="0" smtClean="0"/>
              <a:t>Max Voltage to ground: 600 V</a:t>
            </a:r>
          </a:p>
          <a:p>
            <a:pPr algn="just">
              <a:lnSpc>
                <a:spcPct val="100000"/>
              </a:lnSpc>
            </a:pPr>
            <a:r>
              <a:rPr lang="en-US" sz="2400" dirty="0" smtClean="0"/>
              <a:t>Max voltage in the coil: 700 V</a:t>
            </a:r>
          </a:p>
        </p:txBody>
      </p:sp>
      <p:pic>
        <p:nvPicPr>
          <p:cNvPr id="7" name="Image 6"/>
          <p:cNvPicPr>
            <a:picLocks noChangeAspect="1"/>
          </p:cNvPicPr>
          <p:nvPr/>
        </p:nvPicPr>
        <p:blipFill rotWithShape="1">
          <a:blip r:embed="rId2" cstate="print">
            <a:extLst>
              <a:ext uri="{28A0092B-C50C-407E-A947-70E740481C1C}">
                <a14:useLocalDpi xmlns:a14="http://schemas.microsoft.com/office/drawing/2010/main" val="0"/>
              </a:ext>
            </a:extLst>
          </a:blip>
          <a:srcRect l="24553" t="9014" r="33750" b="12756"/>
          <a:stretch/>
        </p:blipFill>
        <p:spPr>
          <a:xfrm>
            <a:off x="643874" y="3501008"/>
            <a:ext cx="3064030" cy="2880320"/>
          </a:xfrm>
          <a:prstGeom prst="rect">
            <a:avLst/>
          </a:prstGeom>
        </p:spPr>
      </p:pic>
      <p:pic>
        <p:nvPicPr>
          <p:cNvPr id="9" name="Image 8"/>
          <p:cNvPicPr>
            <a:picLocks noChangeAspect="1"/>
          </p:cNvPicPr>
          <p:nvPr/>
        </p:nvPicPr>
        <p:blipFill rotWithShape="1">
          <a:blip r:embed="rId3" cstate="print">
            <a:extLst>
              <a:ext uri="{28A0092B-C50C-407E-A947-70E740481C1C}">
                <a14:useLocalDpi xmlns:a14="http://schemas.microsoft.com/office/drawing/2010/main" val="0"/>
              </a:ext>
            </a:extLst>
          </a:blip>
          <a:srcRect l="9035" t="8065" r="876" b="8180"/>
          <a:stretch/>
        </p:blipFill>
        <p:spPr>
          <a:xfrm>
            <a:off x="3707904" y="3501008"/>
            <a:ext cx="5255974" cy="2773677"/>
          </a:xfrm>
          <a:prstGeom prst="rect">
            <a:avLst/>
          </a:prstGeom>
        </p:spPr>
      </p:pic>
      <p:sp>
        <p:nvSpPr>
          <p:cNvPr id="5" name="Espace réservé du pied de page 4"/>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10" name="Espace réservé du numéro de diapositive 9"/>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23</a:t>
            </a:fld>
            <a:endParaRPr lang="en-US" dirty="0" smtClean="0">
              <a:solidFill>
                <a:srgbClr val="000000">
                  <a:tint val="75000"/>
                </a:srgbClr>
              </a:solidFill>
            </a:endParaRPr>
          </a:p>
        </p:txBody>
      </p:sp>
    </p:spTree>
    <p:extLst>
      <p:ext uri="{BB962C8B-B14F-4D97-AF65-F5344CB8AC3E}">
        <p14:creationId xmlns:p14="http://schemas.microsoft.com/office/powerpoint/2010/main" val="32623719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smtClean="0"/>
              <a:t>RESULTS</a:t>
            </a:r>
            <a:endParaRPr lang="fr-FR" dirty="0"/>
          </a:p>
        </p:txBody>
      </p:sp>
      <p:sp>
        <p:nvSpPr>
          <p:cNvPr id="6" name="Espace réservé du contenu 1"/>
          <p:cNvSpPr txBox="1">
            <a:spLocks/>
          </p:cNvSpPr>
          <p:nvPr/>
        </p:nvSpPr>
        <p:spPr>
          <a:xfrm>
            <a:off x="547936" y="1292695"/>
            <a:ext cx="8172464" cy="4968552"/>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just">
              <a:lnSpc>
                <a:spcPct val="100000"/>
              </a:lnSpc>
              <a:buNone/>
            </a:pPr>
            <a:endParaRPr lang="fr-FR" sz="2800" kern="0" dirty="0"/>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292695"/>
            <a:ext cx="8766711" cy="4656585"/>
          </a:xfrm>
          <a:prstGeom prst="rect">
            <a:avLst/>
          </a:prstGeom>
        </p:spPr>
      </p:pic>
      <p:sp>
        <p:nvSpPr>
          <p:cNvPr id="7" name="Espace réservé du pied de page 6"/>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8" name="Espace réservé du numéro de diapositive 7"/>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24</a:t>
            </a:fld>
            <a:endParaRPr lang="en-US" dirty="0" smtClean="0">
              <a:solidFill>
                <a:srgbClr val="000000">
                  <a:tint val="75000"/>
                </a:srgbClr>
              </a:solidFill>
            </a:endParaRPr>
          </a:p>
        </p:txBody>
      </p:sp>
    </p:spTree>
    <p:extLst>
      <p:ext uri="{BB962C8B-B14F-4D97-AF65-F5344CB8AC3E}">
        <p14:creationId xmlns:p14="http://schemas.microsoft.com/office/powerpoint/2010/main" val="27810657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smtClean="0"/>
              <a:t>2D Cross section </a:t>
            </a:r>
            <a:r>
              <a:rPr lang="fr-FR" dirty="0" err="1" smtClean="0"/>
              <a:t>With</a:t>
            </a:r>
            <a:r>
              <a:rPr lang="fr-FR" dirty="0" smtClean="0"/>
              <a:t> </a:t>
            </a:r>
            <a:r>
              <a:rPr lang="fr-FR" dirty="0" err="1"/>
              <a:t>qh</a:t>
            </a:r>
            <a:endParaRPr lang="fr-FR" dirty="0"/>
          </a:p>
        </p:txBody>
      </p:sp>
      <p:sp>
        <p:nvSpPr>
          <p:cNvPr id="6" name="Espace réservé du contenu 1"/>
          <p:cNvSpPr txBox="1">
            <a:spLocks/>
          </p:cNvSpPr>
          <p:nvPr/>
        </p:nvSpPr>
        <p:spPr>
          <a:xfrm>
            <a:off x="576000" y="1268760"/>
            <a:ext cx="8172464" cy="4968552"/>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just">
              <a:lnSpc>
                <a:spcPct val="100000"/>
              </a:lnSpc>
              <a:buNone/>
            </a:pPr>
            <a:endParaRPr lang="fr-FR" sz="2800" kern="0" dirty="0"/>
          </a:p>
        </p:txBody>
      </p:sp>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7916" y="1052736"/>
            <a:ext cx="5688632" cy="57358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rot="20021739">
            <a:off x="5110785" y="4356397"/>
            <a:ext cx="801443" cy="82912"/>
          </a:xfrm>
          <a:prstGeom prst="rect">
            <a:avLst/>
          </a:prstGeom>
          <a:ln w="19050">
            <a:solidFill>
              <a:srgbClr val="00B0F0"/>
            </a:solidFill>
          </a:ln>
        </p:spPr>
        <p:txBody>
          <a:bodyPr wrap="square" rtlCol="0" anchor="ctr">
            <a:spAutoFit/>
          </a:bodyPr>
          <a:lstStyle/>
          <a:p>
            <a:pPr algn="ctr">
              <a:buNone/>
            </a:pPr>
            <a:endParaRPr lang="fr-FR" dirty="0" smtClean="0">
              <a:solidFill>
                <a:srgbClr val="FF0000"/>
              </a:solidFill>
            </a:endParaRPr>
          </a:p>
        </p:txBody>
      </p:sp>
      <p:cxnSp>
        <p:nvCxnSpPr>
          <p:cNvPr id="9" name="Connecteur droit avec flèche 8"/>
          <p:cNvCxnSpPr>
            <a:stCxn id="2" idx="3"/>
            <a:endCxn id="10" idx="1"/>
          </p:cNvCxnSpPr>
          <p:nvPr/>
        </p:nvCxnSpPr>
        <p:spPr>
          <a:xfrm flipV="1">
            <a:off x="5870734" y="3212976"/>
            <a:ext cx="2187827" cy="1007302"/>
          </a:xfrm>
          <a:prstGeom prst="straightConnector1">
            <a:avLst/>
          </a:prstGeom>
          <a:ln w="1905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10" name="ZoneTexte 9"/>
          <p:cNvSpPr txBox="1"/>
          <p:nvPr/>
        </p:nvSpPr>
        <p:spPr>
          <a:xfrm>
            <a:off x="8058561" y="3075160"/>
            <a:ext cx="936104" cy="275632"/>
          </a:xfrm>
          <a:prstGeom prst="rect">
            <a:avLst/>
          </a:prstGeom>
          <a:noFill/>
          <a:ln w="50800">
            <a:noFill/>
          </a:ln>
        </p:spPr>
        <p:txBody>
          <a:bodyPr wrap="square" rtlCol="0">
            <a:noAutofit/>
          </a:bodyPr>
          <a:lstStyle/>
          <a:p>
            <a:pPr algn="ctr" fontAlgn="auto">
              <a:lnSpc>
                <a:spcPct val="100000"/>
              </a:lnSpc>
              <a:spcBef>
                <a:spcPts val="0"/>
              </a:spcBef>
              <a:spcAft>
                <a:spcPts val="0"/>
              </a:spcAft>
              <a:buFontTx/>
              <a:buNone/>
            </a:pPr>
            <a:r>
              <a:rPr lang="fr-FR" sz="1000" dirty="0" smtClean="0">
                <a:solidFill>
                  <a:sysClr val="windowText" lastClr="000000"/>
                </a:solidFill>
                <a:latin typeface="Arial"/>
              </a:rPr>
              <a:t>« Hot spot »</a:t>
            </a:r>
          </a:p>
        </p:txBody>
      </p:sp>
      <p:sp>
        <p:nvSpPr>
          <p:cNvPr id="30" name="Forme libre 29"/>
          <p:cNvSpPr/>
          <p:nvPr/>
        </p:nvSpPr>
        <p:spPr>
          <a:xfrm>
            <a:off x="1817916" y="1093694"/>
            <a:ext cx="1568824" cy="206188"/>
          </a:xfrm>
          <a:custGeom>
            <a:avLst/>
            <a:gdLst>
              <a:gd name="connsiteX0" fmla="*/ 0 w 1568824"/>
              <a:gd name="connsiteY0" fmla="*/ 0 h 206188"/>
              <a:gd name="connsiteX1" fmla="*/ 1568824 w 1568824"/>
              <a:gd name="connsiteY1" fmla="*/ 206188 h 206188"/>
              <a:gd name="connsiteX2" fmla="*/ 1568824 w 1568824"/>
              <a:gd name="connsiteY2" fmla="*/ 206188 h 206188"/>
            </a:gdLst>
            <a:ahLst/>
            <a:cxnLst>
              <a:cxn ang="0">
                <a:pos x="connsiteX0" y="connsiteY0"/>
              </a:cxn>
              <a:cxn ang="0">
                <a:pos x="connsiteX1" y="connsiteY1"/>
              </a:cxn>
              <a:cxn ang="0">
                <a:pos x="connsiteX2" y="connsiteY2"/>
              </a:cxn>
            </a:cxnLst>
            <a:rect l="l" t="t" r="r" b="b"/>
            <a:pathLst>
              <a:path w="1568824" h="206188">
                <a:moveTo>
                  <a:pt x="0" y="0"/>
                </a:moveTo>
                <a:lnTo>
                  <a:pt x="1568824" y="206188"/>
                </a:lnTo>
                <a:lnTo>
                  <a:pt x="1568824" y="206188"/>
                </a:lnTo>
              </a:path>
            </a:pathLst>
          </a:custGeom>
          <a:noFill/>
          <a:ln w="57150">
            <a:solidFill>
              <a:srgbClr val="FF6600"/>
            </a:solidFill>
          </a:ln>
        </p:spPr>
        <p:txBody>
          <a:bodyPr rtlCol="0" anchor="ctr"/>
          <a:lstStyle/>
          <a:p>
            <a:pPr algn="ctr"/>
            <a:endParaRPr lang="fr-FR">
              <a:ln w="57150">
                <a:solidFill>
                  <a:schemeClr val="tx1"/>
                </a:solidFill>
              </a:ln>
            </a:endParaRPr>
          </a:p>
        </p:txBody>
      </p:sp>
      <p:sp>
        <p:nvSpPr>
          <p:cNvPr id="31" name="Forme libre 30"/>
          <p:cNvSpPr/>
          <p:nvPr/>
        </p:nvSpPr>
        <p:spPr>
          <a:xfrm>
            <a:off x="3707904" y="1412776"/>
            <a:ext cx="864096" cy="432048"/>
          </a:xfrm>
          <a:custGeom>
            <a:avLst/>
            <a:gdLst>
              <a:gd name="connsiteX0" fmla="*/ 0 w 1568824"/>
              <a:gd name="connsiteY0" fmla="*/ 0 h 206188"/>
              <a:gd name="connsiteX1" fmla="*/ 1568824 w 1568824"/>
              <a:gd name="connsiteY1" fmla="*/ 206188 h 206188"/>
              <a:gd name="connsiteX2" fmla="*/ 1568824 w 1568824"/>
              <a:gd name="connsiteY2" fmla="*/ 206188 h 206188"/>
            </a:gdLst>
            <a:ahLst/>
            <a:cxnLst>
              <a:cxn ang="0">
                <a:pos x="connsiteX0" y="connsiteY0"/>
              </a:cxn>
              <a:cxn ang="0">
                <a:pos x="connsiteX1" y="connsiteY1"/>
              </a:cxn>
              <a:cxn ang="0">
                <a:pos x="connsiteX2" y="connsiteY2"/>
              </a:cxn>
            </a:cxnLst>
            <a:rect l="l" t="t" r="r" b="b"/>
            <a:pathLst>
              <a:path w="1568824" h="206188">
                <a:moveTo>
                  <a:pt x="0" y="0"/>
                </a:moveTo>
                <a:lnTo>
                  <a:pt x="1568824" y="206188"/>
                </a:lnTo>
                <a:lnTo>
                  <a:pt x="1568824" y="206188"/>
                </a:lnTo>
              </a:path>
            </a:pathLst>
          </a:custGeom>
          <a:noFill/>
          <a:ln w="57150">
            <a:solidFill>
              <a:srgbClr val="FFC000"/>
            </a:solidFill>
          </a:ln>
        </p:spPr>
        <p:txBody>
          <a:bodyPr rtlCol="0" anchor="ctr"/>
          <a:lstStyle/>
          <a:p>
            <a:pPr algn="ctr"/>
            <a:endParaRPr lang="fr-FR">
              <a:ln w="57150">
                <a:solidFill>
                  <a:schemeClr val="tx1"/>
                </a:solidFill>
              </a:ln>
            </a:endParaRPr>
          </a:p>
        </p:txBody>
      </p:sp>
      <p:sp>
        <p:nvSpPr>
          <p:cNvPr id="32" name="Forme libre 31"/>
          <p:cNvSpPr/>
          <p:nvPr/>
        </p:nvSpPr>
        <p:spPr>
          <a:xfrm>
            <a:off x="6784062" y="4005064"/>
            <a:ext cx="380226" cy="889107"/>
          </a:xfrm>
          <a:custGeom>
            <a:avLst/>
            <a:gdLst>
              <a:gd name="connsiteX0" fmla="*/ 0 w 1568824"/>
              <a:gd name="connsiteY0" fmla="*/ 0 h 206188"/>
              <a:gd name="connsiteX1" fmla="*/ 1568824 w 1568824"/>
              <a:gd name="connsiteY1" fmla="*/ 206188 h 206188"/>
              <a:gd name="connsiteX2" fmla="*/ 1568824 w 1568824"/>
              <a:gd name="connsiteY2" fmla="*/ 206188 h 206188"/>
            </a:gdLst>
            <a:ahLst/>
            <a:cxnLst>
              <a:cxn ang="0">
                <a:pos x="connsiteX0" y="connsiteY0"/>
              </a:cxn>
              <a:cxn ang="0">
                <a:pos x="connsiteX1" y="connsiteY1"/>
              </a:cxn>
              <a:cxn ang="0">
                <a:pos x="connsiteX2" y="connsiteY2"/>
              </a:cxn>
            </a:cxnLst>
            <a:rect l="l" t="t" r="r" b="b"/>
            <a:pathLst>
              <a:path w="1568824" h="206188">
                <a:moveTo>
                  <a:pt x="0" y="0"/>
                </a:moveTo>
                <a:lnTo>
                  <a:pt x="1568824" y="206188"/>
                </a:lnTo>
                <a:lnTo>
                  <a:pt x="1568824" y="206188"/>
                </a:lnTo>
              </a:path>
            </a:pathLst>
          </a:custGeom>
          <a:noFill/>
          <a:ln w="57150">
            <a:solidFill>
              <a:srgbClr val="FFC000"/>
            </a:solidFill>
          </a:ln>
        </p:spPr>
        <p:txBody>
          <a:bodyPr rtlCol="0" anchor="ctr"/>
          <a:lstStyle/>
          <a:p>
            <a:pPr algn="ctr"/>
            <a:endParaRPr lang="fr-FR">
              <a:ln w="57150">
                <a:solidFill>
                  <a:schemeClr val="tx1"/>
                </a:solidFill>
              </a:ln>
            </a:endParaRPr>
          </a:p>
        </p:txBody>
      </p:sp>
      <p:sp>
        <p:nvSpPr>
          <p:cNvPr id="33" name="Forme libre 32"/>
          <p:cNvSpPr/>
          <p:nvPr/>
        </p:nvSpPr>
        <p:spPr>
          <a:xfrm>
            <a:off x="7252114" y="5229200"/>
            <a:ext cx="254434" cy="1559376"/>
          </a:xfrm>
          <a:custGeom>
            <a:avLst/>
            <a:gdLst>
              <a:gd name="connsiteX0" fmla="*/ 0 w 1568824"/>
              <a:gd name="connsiteY0" fmla="*/ 0 h 206188"/>
              <a:gd name="connsiteX1" fmla="*/ 1568824 w 1568824"/>
              <a:gd name="connsiteY1" fmla="*/ 206188 h 206188"/>
              <a:gd name="connsiteX2" fmla="*/ 1568824 w 1568824"/>
              <a:gd name="connsiteY2" fmla="*/ 206188 h 206188"/>
            </a:gdLst>
            <a:ahLst/>
            <a:cxnLst>
              <a:cxn ang="0">
                <a:pos x="connsiteX0" y="connsiteY0"/>
              </a:cxn>
              <a:cxn ang="0">
                <a:pos x="connsiteX1" y="connsiteY1"/>
              </a:cxn>
              <a:cxn ang="0">
                <a:pos x="connsiteX2" y="connsiteY2"/>
              </a:cxn>
            </a:cxnLst>
            <a:rect l="l" t="t" r="r" b="b"/>
            <a:pathLst>
              <a:path w="1568824" h="206188">
                <a:moveTo>
                  <a:pt x="0" y="0"/>
                </a:moveTo>
                <a:lnTo>
                  <a:pt x="1568824" y="206188"/>
                </a:lnTo>
                <a:lnTo>
                  <a:pt x="1568824" y="206188"/>
                </a:lnTo>
              </a:path>
            </a:pathLst>
          </a:custGeom>
          <a:noFill/>
          <a:ln w="57150">
            <a:solidFill>
              <a:srgbClr val="FF6600"/>
            </a:solidFill>
          </a:ln>
        </p:spPr>
        <p:txBody>
          <a:bodyPr rtlCol="0" anchor="ctr"/>
          <a:lstStyle/>
          <a:p>
            <a:pPr algn="ctr"/>
            <a:endParaRPr lang="fr-FR">
              <a:ln w="57150">
                <a:solidFill>
                  <a:schemeClr val="tx1"/>
                </a:solidFill>
              </a:ln>
            </a:endParaRPr>
          </a:p>
        </p:txBody>
      </p:sp>
      <p:cxnSp>
        <p:nvCxnSpPr>
          <p:cNvPr id="35" name="Connecteur droit 34"/>
          <p:cNvCxnSpPr/>
          <p:nvPr/>
        </p:nvCxnSpPr>
        <p:spPr>
          <a:xfrm>
            <a:off x="4139952" y="1628800"/>
            <a:ext cx="4020797" cy="576064"/>
          </a:xfrm>
          <a:prstGeom prst="line">
            <a:avLst/>
          </a:prstGeom>
          <a:ln w="28575">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40" name="Connecteur droit avec flèche 39"/>
          <p:cNvCxnSpPr/>
          <p:nvPr/>
        </p:nvCxnSpPr>
        <p:spPr>
          <a:xfrm>
            <a:off x="2771800" y="1196788"/>
            <a:ext cx="5328592" cy="103094"/>
          </a:xfrm>
          <a:prstGeom prst="straightConnector1">
            <a:avLst/>
          </a:prstGeom>
          <a:ln w="28575">
            <a:solidFill>
              <a:srgbClr val="FF6600"/>
            </a:solidFill>
            <a:tailEnd type="arrow"/>
          </a:ln>
        </p:spPr>
        <p:style>
          <a:lnRef idx="1">
            <a:schemeClr val="accent1"/>
          </a:lnRef>
          <a:fillRef idx="0">
            <a:schemeClr val="accent1"/>
          </a:fillRef>
          <a:effectRef idx="0">
            <a:schemeClr val="accent1"/>
          </a:effectRef>
          <a:fontRef idx="minor">
            <a:schemeClr val="tx1"/>
          </a:fontRef>
        </p:style>
      </p:cxnSp>
      <p:sp>
        <p:nvSpPr>
          <p:cNvPr id="45" name="ZoneTexte 44"/>
          <p:cNvSpPr txBox="1"/>
          <p:nvPr/>
        </p:nvSpPr>
        <p:spPr>
          <a:xfrm>
            <a:off x="8100391" y="1124744"/>
            <a:ext cx="852445" cy="360040"/>
          </a:xfrm>
          <a:prstGeom prst="rect">
            <a:avLst/>
          </a:prstGeom>
          <a:noFill/>
          <a:ln w="50800">
            <a:noFill/>
          </a:ln>
        </p:spPr>
        <p:txBody>
          <a:bodyPr wrap="square" rtlCol="0">
            <a:noAutofit/>
          </a:bodyPr>
          <a:lstStyle/>
          <a:p>
            <a:pPr algn="ctr" fontAlgn="auto">
              <a:lnSpc>
                <a:spcPct val="100000"/>
              </a:lnSpc>
              <a:spcBef>
                <a:spcPts val="0"/>
              </a:spcBef>
              <a:spcAft>
                <a:spcPts val="0"/>
              </a:spcAft>
              <a:buFontTx/>
              <a:buNone/>
            </a:pPr>
            <a:r>
              <a:rPr lang="fr-FR" sz="1000" dirty="0" smtClean="0">
                <a:latin typeface="Arial"/>
              </a:rPr>
              <a:t>QH </a:t>
            </a:r>
            <a:r>
              <a:rPr lang="fr-FR" sz="1000" dirty="0" err="1" smtClean="0">
                <a:latin typeface="Arial"/>
              </a:rPr>
              <a:t>low</a:t>
            </a:r>
            <a:r>
              <a:rPr lang="fr-FR" sz="1000" dirty="0" smtClean="0">
                <a:latin typeface="Arial"/>
              </a:rPr>
              <a:t> </a:t>
            </a:r>
            <a:r>
              <a:rPr lang="fr-FR" sz="1000" dirty="0" err="1" smtClean="0">
                <a:latin typeface="Arial"/>
              </a:rPr>
              <a:t>field</a:t>
            </a:r>
            <a:endParaRPr lang="fr-FR" sz="1000" dirty="0" smtClean="0">
              <a:latin typeface="Arial"/>
            </a:endParaRPr>
          </a:p>
        </p:txBody>
      </p:sp>
      <p:sp>
        <p:nvSpPr>
          <p:cNvPr id="46" name="ZoneTexte 45"/>
          <p:cNvSpPr txBox="1"/>
          <p:nvPr/>
        </p:nvSpPr>
        <p:spPr>
          <a:xfrm>
            <a:off x="8100390" y="2024844"/>
            <a:ext cx="852445" cy="360040"/>
          </a:xfrm>
          <a:prstGeom prst="rect">
            <a:avLst/>
          </a:prstGeom>
          <a:noFill/>
          <a:ln w="50800">
            <a:noFill/>
          </a:ln>
        </p:spPr>
        <p:txBody>
          <a:bodyPr wrap="square" rtlCol="0">
            <a:noAutofit/>
          </a:bodyPr>
          <a:lstStyle/>
          <a:p>
            <a:pPr algn="ctr" fontAlgn="auto">
              <a:lnSpc>
                <a:spcPct val="100000"/>
              </a:lnSpc>
              <a:spcBef>
                <a:spcPts val="0"/>
              </a:spcBef>
              <a:spcAft>
                <a:spcPts val="0"/>
              </a:spcAft>
              <a:buFontTx/>
              <a:buNone/>
            </a:pPr>
            <a:r>
              <a:rPr lang="fr-FR" sz="1000" dirty="0" smtClean="0">
                <a:latin typeface="Arial"/>
              </a:rPr>
              <a:t>QH high </a:t>
            </a:r>
            <a:r>
              <a:rPr lang="fr-FR" sz="1000" dirty="0" err="1" smtClean="0">
                <a:latin typeface="Arial"/>
              </a:rPr>
              <a:t>field</a:t>
            </a:r>
            <a:endParaRPr lang="fr-FR" sz="1000" dirty="0" smtClean="0">
              <a:latin typeface="Arial"/>
            </a:endParaRPr>
          </a:p>
        </p:txBody>
      </p:sp>
      <p:sp>
        <p:nvSpPr>
          <p:cNvPr id="7" name="Espace réservé du pied de page 6"/>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11" name="Espace réservé du numéro de diapositive 10"/>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25</a:t>
            </a:fld>
            <a:endParaRPr lang="en-US" dirty="0" smtClean="0">
              <a:solidFill>
                <a:srgbClr val="000000">
                  <a:tint val="75000"/>
                </a:srgbClr>
              </a:solidFill>
            </a:endParaRPr>
          </a:p>
        </p:txBody>
      </p:sp>
    </p:spTree>
    <p:extLst>
      <p:ext uri="{BB962C8B-B14F-4D97-AF65-F5344CB8AC3E}">
        <p14:creationId xmlns:p14="http://schemas.microsoft.com/office/powerpoint/2010/main" val="8442939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smtClean="0"/>
              <a:t>RESULTS</a:t>
            </a:r>
            <a:endParaRPr lang="fr-FR" dirty="0"/>
          </a:p>
        </p:txBody>
      </p:sp>
      <p:sp>
        <p:nvSpPr>
          <p:cNvPr id="6" name="Espace réservé du contenu 1"/>
          <p:cNvSpPr txBox="1">
            <a:spLocks/>
          </p:cNvSpPr>
          <p:nvPr/>
        </p:nvSpPr>
        <p:spPr>
          <a:xfrm>
            <a:off x="547936" y="1292695"/>
            <a:ext cx="8172464" cy="4968552"/>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just">
              <a:lnSpc>
                <a:spcPct val="100000"/>
              </a:lnSpc>
              <a:buNone/>
            </a:pPr>
            <a:endParaRPr lang="fr-FR" sz="2800" kern="0" dirty="0"/>
          </a:p>
        </p:txBody>
      </p:sp>
      <p:sp>
        <p:nvSpPr>
          <p:cNvPr id="8" name="Espace réservé du contenu 1"/>
          <p:cNvSpPr txBox="1">
            <a:spLocks/>
          </p:cNvSpPr>
          <p:nvPr/>
        </p:nvSpPr>
        <p:spPr>
          <a:xfrm>
            <a:off x="395536" y="1268760"/>
            <a:ext cx="8352928" cy="1728192"/>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lnSpc>
                <a:spcPct val="100000"/>
              </a:lnSpc>
            </a:pPr>
            <a:r>
              <a:rPr lang="en-US" sz="2400" dirty="0" smtClean="0"/>
              <a:t>Maximum Temperature : 130K</a:t>
            </a:r>
          </a:p>
          <a:p>
            <a:pPr lvl="1" algn="just"/>
            <a:r>
              <a:rPr lang="en-US" sz="2000" dirty="0"/>
              <a:t>Anomaly in the temperature distribution </a:t>
            </a:r>
            <a:r>
              <a:rPr lang="en-US" sz="2000" dirty="0" smtClean="0"/>
              <a:t>(absence </a:t>
            </a:r>
            <a:r>
              <a:rPr lang="en-US" sz="2000" dirty="0"/>
              <a:t>of longitudinal propagation in the symmetric block of the coil</a:t>
            </a:r>
            <a:r>
              <a:rPr lang="en-US" sz="2000" dirty="0" smtClean="0"/>
              <a:t>)</a:t>
            </a:r>
          </a:p>
          <a:p>
            <a:pPr algn="just">
              <a:lnSpc>
                <a:spcPct val="100000"/>
              </a:lnSpc>
            </a:pPr>
            <a:r>
              <a:rPr lang="en-US" sz="2400" dirty="0" smtClean="0"/>
              <a:t>Max voltage to ground: 100 V</a:t>
            </a:r>
          </a:p>
        </p:txBody>
      </p:sp>
      <p:pic>
        <p:nvPicPr>
          <p:cNvPr id="2" name="Image 1"/>
          <p:cNvPicPr>
            <a:picLocks noChangeAspect="1"/>
          </p:cNvPicPr>
          <p:nvPr/>
        </p:nvPicPr>
        <p:blipFill rotWithShape="1">
          <a:blip r:embed="rId2" cstate="print">
            <a:extLst>
              <a:ext uri="{28A0092B-C50C-407E-A947-70E740481C1C}">
                <a14:useLocalDpi xmlns:a14="http://schemas.microsoft.com/office/drawing/2010/main" val="0"/>
              </a:ext>
            </a:extLst>
          </a:blip>
          <a:srcRect l="29108" t="7588" r="25714" b="7766"/>
          <a:stretch/>
        </p:blipFill>
        <p:spPr>
          <a:xfrm>
            <a:off x="389863" y="3020887"/>
            <a:ext cx="2991592" cy="2808312"/>
          </a:xfrm>
          <a:prstGeom prst="rect">
            <a:avLst/>
          </a:prstGeom>
        </p:spPr>
      </p:pic>
      <p:pic>
        <p:nvPicPr>
          <p:cNvPr id="5" name="Image 4"/>
          <p:cNvPicPr>
            <a:picLocks noChangeAspect="1"/>
          </p:cNvPicPr>
          <p:nvPr/>
        </p:nvPicPr>
        <p:blipFill rotWithShape="1">
          <a:blip r:embed="rId3" cstate="print">
            <a:extLst>
              <a:ext uri="{28A0092B-C50C-407E-A947-70E740481C1C}">
                <a14:useLocalDpi xmlns:a14="http://schemas.microsoft.com/office/drawing/2010/main" val="0"/>
              </a:ext>
            </a:extLst>
          </a:blip>
          <a:srcRect l="8732" t="9256" r="2607" b="7346"/>
          <a:stretch/>
        </p:blipFill>
        <p:spPr>
          <a:xfrm>
            <a:off x="3646932" y="3272796"/>
            <a:ext cx="5248348" cy="2473541"/>
          </a:xfrm>
          <a:prstGeom prst="rect">
            <a:avLst/>
          </a:prstGeom>
        </p:spPr>
      </p:pic>
      <p:sp>
        <p:nvSpPr>
          <p:cNvPr id="9" name="Espace réservé du pied de page 8"/>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10" name="Espace réservé du numéro de diapositive 9"/>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26</a:t>
            </a:fld>
            <a:endParaRPr lang="en-US" dirty="0" smtClean="0">
              <a:solidFill>
                <a:srgbClr val="000000">
                  <a:tint val="75000"/>
                </a:srgbClr>
              </a:solidFill>
            </a:endParaRPr>
          </a:p>
        </p:txBody>
      </p:sp>
    </p:spTree>
    <p:extLst>
      <p:ext uri="{BB962C8B-B14F-4D97-AF65-F5344CB8AC3E}">
        <p14:creationId xmlns:p14="http://schemas.microsoft.com/office/powerpoint/2010/main" val="21966801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smtClean="0"/>
              <a:t>RESULTS</a:t>
            </a:r>
            <a:endParaRPr lang="fr-FR" dirty="0"/>
          </a:p>
        </p:txBody>
      </p:sp>
      <p:sp>
        <p:nvSpPr>
          <p:cNvPr id="6" name="Espace réservé du contenu 1"/>
          <p:cNvSpPr txBox="1">
            <a:spLocks/>
          </p:cNvSpPr>
          <p:nvPr/>
        </p:nvSpPr>
        <p:spPr>
          <a:xfrm>
            <a:off x="547936" y="1292695"/>
            <a:ext cx="8172464" cy="4968552"/>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just">
              <a:lnSpc>
                <a:spcPct val="100000"/>
              </a:lnSpc>
              <a:buNone/>
            </a:pPr>
            <a:endParaRPr lang="fr-FR" sz="2800" kern="0" dirty="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154" y="1340768"/>
            <a:ext cx="8978028" cy="4752527"/>
          </a:xfrm>
          <a:prstGeom prst="rect">
            <a:avLst/>
          </a:prstGeom>
        </p:spPr>
      </p:pic>
      <p:sp>
        <p:nvSpPr>
          <p:cNvPr id="7" name="Espace réservé du pied de page 6"/>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8" name="Espace réservé du numéro de diapositive 7"/>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27</a:t>
            </a:fld>
            <a:endParaRPr lang="en-US" dirty="0" smtClean="0">
              <a:solidFill>
                <a:srgbClr val="000000">
                  <a:tint val="75000"/>
                </a:srgbClr>
              </a:solidFill>
            </a:endParaRPr>
          </a:p>
        </p:txBody>
      </p:sp>
    </p:spTree>
    <p:extLst>
      <p:ext uri="{BB962C8B-B14F-4D97-AF65-F5344CB8AC3E}">
        <p14:creationId xmlns:p14="http://schemas.microsoft.com/office/powerpoint/2010/main" val="15333268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smtClean="0"/>
              <a:t>Quench</a:t>
            </a:r>
            <a:r>
              <a:rPr lang="fr-FR" dirty="0" smtClean="0"/>
              <a:t> </a:t>
            </a:r>
            <a:r>
              <a:rPr lang="fr-FR" dirty="0" err="1" smtClean="0"/>
              <a:t>heaters</a:t>
            </a:r>
            <a:r>
              <a:rPr lang="fr-FR" dirty="0" smtClean="0"/>
              <a:t> CONNECTION</a:t>
            </a:r>
            <a:endParaRPr lang="fr-FR" dirty="0"/>
          </a:p>
        </p:txBody>
      </p:sp>
      <p:sp>
        <p:nvSpPr>
          <p:cNvPr id="6" name="Espace réservé du contenu 1"/>
          <p:cNvSpPr txBox="1">
            <a:spLocks/>
          </p:cNvSpPr>
          <p:nvPr/>
        </p:nvSpPr>
        <p:spPr>
          <a:xfrm>
            <a:off x="576000" y="1268760"/>
            <a:ext cx="8172464" cy="4968552"/>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just">
              <a:lnSpc>
                <a:spcPct val="100000"/>
              </a:lnSpc>
              <a:buNone/>
            </a:pPr>
            <a:endParaRPr lang="fr-FR" sz="2800" kern="0" dirty="0"/>
          </a:p>
        </p:txBody>
      </p:sp>
      <p:pic>
        <p:nvPicPr>
          <p:cNvPr id="5" name="Image 4"/>
          <p:cNvPicPr>
            <a:picLocks noChangeAspect="1"/>
          </p:cNvPicPr>
          <p:nvPr/>
        </p:nvPicPr>
        <p:blipFill rotWithShape="1">
          <a:blip r:embed="rId2" cstate="print">
            <a:extLst>
              <a:ext uri="{28A0092B-C50C-407E-A947-70E740481C1C}">
                <a14:useLocalDpi xmlns:a14="http://schemas.microsoft.com/office/drawing/2010/main" val="0"/>
              </a:ext>
            </a:extLst>
          </a:blip>
          <a:srcRect l="30092" t="11512" r="30763" b="10333"/>
          <a:stretch/>
        </p:blipFill>
        <p:spPr>
          <a:xfrm>
            <a:off x="1259632" y="1869411"/>
            <a:ext cx="2616315" cy="2617292"/>
          </a:xfrm>
          <a:prstGeom prst="rect">
            <a:avLst/>
          </a:prstGeom>
        </p:spPr>
      </p:pic>
      <p:sp>
        <p:nvSpPr>
          <p:cNvPr id="8" name="Rectangle 7"/>
          <p:cNvSpPr/>
          <p:nvPr/>
        </p:nvSpPr>
        <p:spPr>
          <a:xfrm>
            <a:off x="6096181" y="1772816"/>
            <a:ext cx="914400" cy="914400"/>
          </a:xfrm>
          <a:prstGeom prst="rect">
            <a:avLst/>
          </a:prstGeom>
        </p:spPr>
        <p:txBody>
          <a:bodyPr wrap="square" rtlCol="0" anchor="ctr">
            <a:spAutoFit/>
          </a:bodyPr>
          <a:lstStyle/>
          <a:p>
            <a:pPr algn="ctr">
              <a:buNone/>
            </a:pPr>
            <a:endParaRPr lang="fr-FR" dirty="0" smtClean="0">
              <a:solidFill>
                <a:srgbClr val="FF0000"/>
              </a:solidFill>
            </a:endParaRPr>
          </a:p>
        </p:txBody>
      </p:sp>
      <p:sp>
        <p:nvSpPr>
          <p:cNvPr id="9" name="Ellipse 8"/>
          <p:cNvSpPr/>
          <p:nvPr/>
        </p:nvSpPr>
        <p:spPr>
          <a:xfrm>
            <a:off x="6444208" y="1844824"/>
            <a:ext cx="914400" cy="914400"/>
          </a:xfrm>
          <a:prstGeom prst="ellipse">
            <a:avLst/>
          </a:prstGeom>
        </p:spPr>
        <p:txBody>
          <a:bodyPr wrap="square" rtlCol="0" anchor="ctr">
            <a:spAutoFit/>
          </a:bodyPr>
          <a:lstStyle/>
          <a:p>
            <a:pPr algn="ctr">
              <a:buNone/>
            </a:pPr>
            <a:endParaRPr lang="fr-FR" dirty="0" smtClean="0">
              <a:solidFill>
                <a:srgbClr val="FF0000"/>
              </a:solidFill>
            </a:endParaRPr>
          </a:p>
        </p:txBody>
      </p:sp>
      <p:grpSp>
        <p:nvGrpSpPr>
          <p:cNvPr id="16" name="Groupe 15"/>
          <p:cNvGrpSpPr/>
          <p:nvPr/>
        </p:nvGrpSpPr>
        <p:grpSpPr>
          <a:xfrm>
            <a:off x="4788024" y="1370276"/>
            <a:ext cx="3960440" cy="3566388"/>
            <a:chOff x="4211960" y="1340641"/>
            <a:chExt cx="3960440" cy="3566388"/>
          </a:xfrm>
        </p:grpSpPr>
        <p:pic>
          <p:nvPicPr>
            <p:cNvPr id="7" name="Image 6"/>
            <p:cNvPicPr>
              <a:picLocks noChangeAspect="1"/>
            </p:cNvPicPr>
            <p:nvPr/>
          </p:nvPicPr>
          <p:blipFill rotWithShape="1">
            <a:blip r:embed="rId2" cstate="print">
              <a:extLst>
                <a:ext uri="{28A0092B-C50C-407E-A947-70E740481C1C}">
                  <a14:useLocalDpi xmlns:a14="http://schemas.microsoft.com/office/drawing/2010/main" val="0"/>
                </a:ext>
              </a:extLst>
            </a:blip>
            <a:srcRect l="30092" t="11512" r="30763" b="10333"/>
            <a:stretch/>
          </p:blipFill>
          <p:spPr>
            <a:xfrm>
              <a:off x="4788024" y="1844824"/>
              <a:ext cx="2616315" cy="2617292"/>
            </a:xfrm>
            <a:prstGeom prst="rect">
              <a:avLst/>
            </a:prstGeom>
          </p:spPr>
        </p:pic>
        <p:sp>
          <p:nvSpPr>
            <p:cNvPr id="11" name="Ellipse 10"/>
            <p:cNvSpPr/>
            <p:nvPr/>
          </p:nvSpPr>
          <p:spPr>
            <a:xfrm>
              <a:off x="5808149" y="1340641"/>
              <a:ext cx="576064" cy="441448"/>
            </a:xfrm>
            <a:prstGeom prst="ellipse">
              <a:avLst/>
            </a:prstGeom>
            <a:ln>
              <a:solidFill>
                <a:schemeClr val="tx1"/>
              </a:solidFill>
            </a:ln>
          </p:spPr>
          <p:txBody>
            <a:bodyPr wrap="square" rtlCol="0" anchor="ctr">
              <a:spAutoFit/>
            </a:bodyPr>
            <a:lstStyle/>
            <a:p>
              <a:pPr algn="ctr">
                <a:buNone/>
              </a:pPr>
              <a:r>
                <a:rPr lang="fr-FR" b="1" dirty="0" smtClean="0"/>
                <a:t>5</a:t>
              </a:r>
            </a:p>
          </p:txBody>
        </p:sp>
        <p:sp>
          <p:nvSpPr>
            <p:cNvPr id="13" name="Ellipse 12"/>
            <p:cNvSpPr/>
            <p:nvPr/>
          </p:nvSpPr>
          <p:spPr>
            <a:xfrm>
              <a:off x="7596336" y="2932746"/>
              <a:ext cx="576064" cy="441448"/>
            </a:xfrm>
            <a:prstGeom prst="ellipse">
              <a:avLst/>
            </a:prstGeom>
            <a:ln>
              <a:solidFill>
                <a:schemeClr val="tx1"/>
              </a:solidFill>
            </a:ln>
          </p:spPr>
          <p:txBody>
            <a:bodyPr wrap="square" rtlCol="0" anchor="ctr">
              <a:spAutoFit/>
            </a:bodyPr>
            <a:lstStyle/>
            <a:p>
              <a:pPr algn="ctr">
                <a:buNone/>
              </a:pPr>
              <a:r>
                <a:rPr lang="fr-FR" b="1" dirty="0" smtClean="0"/>
                <a:t>6</a:t>
              </a:r>
            </a:p>
          </p:txBody>
        </p:sp>
        <p:sp>
          <p:nvSpPr>
            <p:cNvPr id="14" name="Ellipse 13"/>
            <p:cNvSpPr/>
            <p:nvPr/>
          </p:nvSpPr>
          <p:spPr>
            <a:xfrm>
              <a:off x="5808149" y="4465581"/>
              <a:ext cx="576064" cy="441448"/>
            </a:xfrm>
            <a:prstGeom prst="ellipse">
              <a:avLst/>
            </a:prstGeom>
            <a:ln>
              <a:solidFill>
                <a:schemeClr val="tx1"/>
              </a:solidFill>
            </a:ln>
          </p:spPr>
          <p:txBody>
            <a:bodyPr wrap="square" rtlCol="0" anchor="ctr">
              <a:spAutoFit/>
            </a:bodyPr>
            <a:lstStyle/>
            <a:p>
              <a:pPr algn="ctr">
                <a:buNone/>
              </a:pPr>
              <a:r>
                <a:rPr lang="fr-FR" b="1" dirty="0" smtClean="0"/>
                <a:t>7</a:t>
              </a:r>
            </a:p>
          </p:txBody>
        </p:sp>
        <p:sp>
          <p:nvSpPr>
            <p:cNvPr id="15" name="Ellipse 14"/>
            <p:cNvSpPr/>
            <p:nvPr/>
          </p:nvSpPr>
          <p:spPr>
            <a:xfrm>
              <a:off x="4211960" y="2932746"/>
              <a:ext cx="576064" cy="441448"/>
            </a:xfrm>
            <a:prstGeom prst="ellipse">
              <a:avLst/>
            </a:prstGeom>
            <a:ln>
              <a:solidFill>
                <a:schemeClr val="tx1"/>
              </a:solidFill>
            </a:ln>
          </p:spPr>
          <p:txBody>
            <a:bodyPr wrap="square" rtlCol="0" anchor="ctr">
              <a:spAutoFit/>
            </a:bodyPr>
            <a:lstStyle/>
            <a:p>
              <a:pPr algn="ctr">
                <a:buNone/>
              </a:pPr>
              <a:r>
                <a:rPr lang="fr-FR" b="1" dirty="0" smtClean="0"/>
                <a:t>8</a:t>
              </a:r>
            </a:p>
          </p:txBody>
        </p:sp>
      </p:grpSp>
      <p:sp>
        <p:nvSpPr>
          <p:cNvPr id="17" name="Ellipse 16"/>
          <p:cNvSpPr/>
          <p:nvPr/>
        </p:nvSpPr>
        <p:spPr>
          <a:xfrm>
            <a:off x="2279757" y="1370276"/>
            <a:ext cx="576064" cy="441448"/>
          </a:xfrm>
          <a:prstGeom prst="ellipse">
            <a:avLst/>
          </a:prstGeom>
          <a:ln>
            <a:solidFill>
              <a:schemeClr val="tx1"/>
            </a:solidFill>
          </a:ln>
        </p:spPr>
        <p:txBody>
          <a:bodyPr wrap="square" rtlCol="0" anchor="ctr">
            <a:spAutoFit/>
          </a:bodyPr>
          <a:lstStyle/>
          <a:p>
            <a:pPr algn="ctr">
              <a:buNone/>
            </a:pPr>
            <a:r>
              <a:rPr lang="fr-FR" b="1" dirty="0" smtClean="0"/>
              <a:t>1</a:t>
            </a:r>
          </a:p>
        </p:txBody>
      </p:sp>
      <p:sp>
        <p:nvSpPr>
          <p:cNvPr id="18" name="Ellipse 17"/>
          <p:cNvSpPr/>
          <p:nvPr/>
        </p:nvSpPr>
        <p:spPr>
          <a:xfrm>
            <a:off x="3995936" y="2957333"/>
            <a:ext cx="576064" cy="441448"/>
          </a:xfrm>
          <a:prstGeom prst="ellipse">
            <a:avLst/>
          </a:prstGeom>
          <a:ln>
            <a:solidFill>
              <a:schemeClr val="tx1"/>
            </a:solidFill>
          </a:ln>
        </p:spPr>
        <p:txBody>
          <a:bodyPr wrap="square" rtlCol="0" anchor="ctr">
            <a:spAutoFit/>
          </a:bodyPr>
          <a:lstStyle/>
          <a:p>
            <a:pPr algn="ctr">
              <a:buNone/>
            </a:pPr>
            <a:r>
              <a:rPr lang="fr-FR" b="1" dirty="0" smtClean="0"/>
              <a:t>2</a:t>
            </a:r>
          </a:p>
        </p:txBody>
      </p:sp>
      <p:sp>
        <p:nvSpPr>
          <p:cNvPr id="19" name="Ellipse 18"/>
          <p:cNvSpPr/>
          <p:nvPr/>
        </p:nvSpPr>
        <p:spPr>
          <a:xfrm>
            <a:off x="2279757" y="4486703"/>
            <a:ext cx="576064" cy="441448"/>
          </a:xfrm>
          <a:prstGeom prst="ellipse">
            <a:avLst/>
          </a:prstGeom>
          <a:ln>
            <a:solidFill>
              <a:schemeClr val="tx1"/>
            </a:solidFill>
          </a:ln>
        </p:spPr>
        <p:txBody>
          <a:bodyPr wrap="square" rtlCol="0" anchor="ctr">
            <a:spAutoFit/>
          </a:bodyPr>
          <a:lstStyle/>
          <a:p>
            <a:pPr algn="ctr">
              <a:buNone/>
            </a:pPr>
            <a:r>
              <a:rPr lang="fr-FR" b="1" dirty="0" smtClean="0"/>
              <a:t>3</a:t>
            </a:r>
          </a:p>
        </p:txBody>
      </p:sp>
      <p:sp>
        <p:nvSpPr>
          <p:cNvPr id="20" name="Ellipse 19"/>
          <p:cNvSpPr/>
          <p:nvPr/>
        </p:nvSpPr>
        <p:spPr>
          <a:xfrm>
            <a:off x="576000" y="2962381"/>
            <a:ext cx="576064" cy="441448"/>
          </a:xfrm>
          <a:prstGeom prst="ellipse">
            <a:avLst/>
          </a:prstGeom>
          <a:ln>
            <a:solidFill>
              <a:schemeClr val="tx1"/>
            </a:solidFill>
          </a:ln>
        </p:spPr>
        <p:txBody>
          <a:bodyPr wrap="square" rtlCol="0" anchor="ctr">
            <a:spAutoFit/>
          </a:bodyPr>
          <a:lstStyle/>
          <a:p>
            <a:pPr algn="ctr">
              <a:buNone/>
            </a:pPr>
            <a:r>
              <a:rPr lang="fr-FR" b="1" dirty="0" smtClean="0"/>
              <a:t>4</a:t>
            </a:r>
          </a:p>
        </p:txBody>
      </p:sp>
      <p:sp>
        <p:nvSpPr>
          <p:cNvPr id="21" name="ZoneTexte 20"/>
          <p:cNvSpPr txBox="1"/>
          <p:nvPr/>
        </p:nvSpPr>
        <p:spPr>
          <a:xfrm>
            <a:off x="3209759" y="4397092"/>
            <a:ext cx="2868104" cy="1944216"/>
          </a:xfrm>
          <a:prstGeom prst="rect">
            <a:avLst/>
          </a:prstGeom>
          <a:noFill/>
          <a:ln w="28575">
            <a:solidFill>
              <a:srgbClr val="CC0000"/>
            </a:solidFill>
          </a:ln>
        </p:spPr>
        <p:txBody>
          <a:bodyPr wrap="square" rtlCol="0">
            <a:noAutofit/>
          </a:bodyPr>
          <a:lstStyle/>
          <a:p>
            <a:pPr algn="ctr" fontAlgn="auto">
              <a:lnSpc>
                <a:spcPct val="100000"/>
              </a:lnSpc>
              <a:spcBef>
                <a:spcPts val="0"/>
              </a:spcBef>
              <a:spcAft>
                <a:spcPts val="0"/>
              </a:spcAft>
              <a:buFontTx/>
              <a:buNone/>
            </a:pPr>
            <a:r>
              <a:rPr lang="fr-FR" sz="1100" dirty="0" smtClean="0">
                <a:latin typeface="Arial"/>
              </a:rPr>
              <a:t>First power </a:t>
            </a:r>
            <a:r>
              <a:rPr lang="fr-FR" sz="1100" dirty="0" err="1" smtClean="0">
                <a:latin typeface="Arial"/>
              </a:rPr>
              <a:t>supply</a:t>
            </a:r>
            <a:r>
              <a:rPr lang="fr-FR" sz="1100" dirty="0" smtClean="0">
                <a:latin typeface="Arial"/>
              </a:rPr>
              <a:t>: </a:t>
            </a:r>
            <a:r>
              <a:rPr lang="fr-FR" sz="1100" b="1" dirty="0" smtClean="0">
                <a:latin typeface="Arial"/>
              </a:rPr>
              <a:t>1H; 2H; 5H; 6H</a:t>
            </a:r>
          </a:p>
          <a:p>
            <a:pPr algn="ctr" fontAlgn="auto">
              <a:lnSpc>
                <a:spcPct val="100000"/>
              </a:lnSpc>
              <a:spcBef>
                <a:spcPts val="0"/>
              </a:spcBef>
              <a:spcAft>
                <a:spcPts val="0"/>
              </a:spcAft>
              <a:buFontTx/>
              <a:buNone/>
            </a:pPr>
            <a:endParaRPr lang="fr-FR" sz="1100" dirty="0" smtClean="0">
              <a:latin typeface="Arial"/>
            </a:endParaRPr>
          </a:p>
          <a:p>
            <a:pPr algn="ctr" fontAlgn="auto">
              <a:lnSpc>
                <a:spcPct val="100000"/>
              </a:lnSpc>
              <a:spcBef>
                <a:spcPts val="0"/>
              </a:spcBef>
              <a:spcAft>
                <a:spcPts val="0"/>
              </a:spcAft>
              <a:buFontTx/>
              <a:buNone/>
            </a:pPr>
            <a:r>
              <a:rPr lang="fr-FR" sz="1100" dirty="0" smtClean="0">
                <a:latin typeface="Arial"/>
              </a:rPr>
              <a:t>Second power </a:t>
            </a:r>
            <a:r>
              <a:rPr lang="fr-FR" sz="1100" dirty="0" err="1" smtClean="0">
                <a:latin typeface="Arial"/>
              </a:rPr>
              <a:t>supply</a:t>
            </a:r>
            <a:r>
              <a:rPr lang="fr-FR" sz="1100" dirty="0" smtClean="0">
                <a:latin typeface="Arial"/>
              </a:rPr>
              <a:t>: </a:t>
            </a:r>
            <a:r>
              <a:rPr lang="fr-FR" sz="1100" b="1" dirty="0" smtClean="0">
                <a:latin typeface="Arial"/>
              </a:rPr>
              <a:t>1L; 3L; 5L; 7L</a:t>
            </a:r>
          </a:p>
          <a:p>
            <a:pPr algn="ctr" fontAlgn="auto">
              <a:lnSpc>
                <a:spcPct val="100000"/>
              </a:lnSpc>
              <a:spcBef>
                <a:spcPts val="0"/>
              </a:spcBef>
              <a:spcAft>
                <a:spcPts val="0"/>
              </a:spcAft>
              <a:buFontTx/>
              <a:buNone/>
            </a:pPr>
            <a:endParaRPr lang="fr-FR" sz="1100" dirty="0" smtClean="0">
              <a:latin typeface="Arial"/>
            </a:endParaRPr>
          </a:p>
          <a:p>
            <a:pPr algn="ctr" fontAlgn="auto">
              <a:lnSpc>
                <a:spcPct val="100000"/>
              </a:lnSpc>
              <a:spcBef>
                <a:spcPts val="0"/>
              </a:spcBef>
              <a:spcAft>
                <a:spcPts val="0"/>
              </a:spcAft>
              <a:buFontTx/>
              <a:buNone/>
            </a:pPr>
            <a:r>
              <a:rPr lang="fr-FR" sz="1100" dirty="0" err="1" smtClean="0">
                <a:latin typeface="Arial"/>
              </a:rPr>
              <a:t>Third</a:t>
            </a:r>
            <a:r>
              <a:rPr lang="fr-FR" sz="1100" dirty="0" smtClean="0">
                <a:latin typeface="Arial"/>
              </a:rPr>
              <a:t> power </a:t>
            </a:r>
            <a:r>
              <a:rPr lang="fr-FR" sz="1100" dirty="0" err="1" smtClean="0">
                <a:latin typeface="Arial"/>
              </a:rPr>
              <a:t>supply</a:t>
            </a:r>
            <a:r>
              <a:rPr lang="fr-FR" sz="1100" dirty="0" smtClean="0">
                <a:latin typeface="Arial"/>
              </a:rPr>
              <a:t>: </a:t>
            </a:r>
            <a:r>
              <a:rPr lang="fr-FR" sz="1100" b="1" dirty="0" smtClean="0">
                <a:latin typeface="Arial"/>
              </a:rPr>
              <a:t>3H; 4H; 7H; 8H</a:t>
            </a:r>
          </a:p>
          <a:p>
            <a:pPr algn="ctr" fontAlgn="auto">
              <a:lnSpc>
                <a:spcPct val="100000"/>
              </a:lnSpc>
              <a:spcBef>
                <a:spcPts val="0"/>
              </a:spcBef>
              <a:spcAft>
                <a:spcPts val="0"/>
              </a:spcAft>
              <a:buFontTx/>
              <a:buNone/>
            </a:pPr>
            <a:endParaRPr lang="fr-FR" sz="1100" dirty="0" smtClean="0">
              <a:latin typeface="Arial"/>
            </a:endParaRPr>
          </a:p>
          <a:p>
            <a:pPr algn="ctr" fontAlgn="auto">
              <a:lnSpc>
                <a:spcPct val="100000"/>
              </a:lnSpc>
              <a:spcBef>
                <a:spcPts val="0"/>
              </a:spcBef>
              <a:spcAft>
                <a:spcPts val="0"/>
              </a:spcAft>
              <a:buFontTx/>
              <a:buNone/>
            </a:pPr>
            <a:r>
              <a:rPr lang="fr-FR" sz="1100" dirty="0" err="1" smtClean="0">
                <a:latin typeface="Arial"/>
              </a:rPr>
              <a:t>Fourth</a:t>
            </a:r>
            <a:r>
              <a:rPr lang="fr-FR" sz="1100" dirty="0" smtClean="0">
                <a:latin typeface="Arial"/>
              </a:rPr>
              <a:t> power </a:t>
            </a:r>
            <a:r>
              <a:rPr lang="fr-FR" sz="1100" dirty="0" err="1" smtClean="0">
                <a:latin typeface="Arial"/>
              </a:rPr>
              <a:t>supply</a:t>
            </a:r>
            <a:r>
              <a:rPr lang="fr-FR" sz="1100" dirty="0" smtClean="0">
                <a:latin typeface="Arial"/>
              </a:rPr>
              <a:t>: </a:t>
            </a:r>
            <a:r>
              <a:rPr lang="fr-FR" sz="1100" b="1" dirty="0" smtClean="0">
                <a:latin typeface="Arial"/>
              </a:rPr>
              <a:t>2L; 4L; 6L; 8L</a:t>
            </a:r>
          </a:p>
          <a:p>
            <a:pPr algn="ctr" fontAlgn="auto">
              <a:lnSpc>
                <a:spcPct val="100000"/>
              </a:lnSpc>
              <a:spcBef>
                <a:spcPts val="0"/>
              </a:spcBef>
              <a:spcAft>
                <a:spcPts val="0"/>
              </a:spcAft>
              <a:buFontTx/>
              <a:buNone/>
            </a:pPr>
            <a:endParaRPr lang="fr-FR" sz="1100" dirty="0" smtClean="0">
              <a:latin typeface="Arial"/>
            </a:endParaRPr>
          </a:p>
          <a:p>
            <a:pPr algn="ctr" fontAlgn="auto">
              <a:lnSpc>
                <a:spcPct val="100000"/>
              </a:lnSpc>
              <a:spcBef>
                <a:spcPts val="0"/>
              </a:spcBef>
              <a:spcAft>
                <a:spcPts val="0"/>
              </a:spcAft>
              <a:buFontTx/>
              <a:buNone/>
            </a:pPr>
            <a:endParaRPr lang="fr-FR" sz="1100" dirty="0">
              <a:latin typeface="Arial"/>
            </a:endParaRPr>
          </a:p>
          <a:p>
            <a:pPr algn="ctr" fontAlgn="auto">
              <a:lnSpc>
                <a:spcPct val="100000"/>
              </a:lnSpc>
              <a:spcBef>
                <a:spcPts val="0"/>
              </a:spcBef>
              <a:spcAft>
                <a:spcPts val="0"/>
              </a:spcAft>
              <a:buFontTx/>
              <a:buNone/>
            </a:pPr>
            <a:r>
              <a:rPr lang="fr-FR" sz="1100" dirty="0" smtClean="0">
                <a:latin typeface="Arial"/>
              </a:rPr>
              <a:t>H: High </a:t>
            </a:r>
            <a:r>
              <a:rPr lang="fr-FR" sz="1100" dirty="0" err="1" smtClean="0">
                <a:latin typeface="Arial"/>
              </a:rPr>
              <a:t>field</a:t>
            </a:r>
            <a:r>
              <a:rPr lang="fr-FR" sz="1100" dirty="0" smtClean="0">
                <a:latin typeface="Arial"/>
              </a:rPr>
              <a:t> protection </a:t>
            </a:r>
            <a:r>
              <a:rPr lang="fr-FR" sz="1100" dirty="0" err="1" smtClean="0">
                <a:latin typeface="Arial"/>
              </a:rPr>
              <a:t>heaters</a:t>
            </a:r>
            <a:endParaRPr lang="fr-FR" sz="1100" dirty="0" smtClean="0">
              <a:latin typeface="Arial"/>
            </a:endParaRPr>
          </a:p>
          <a:p>
            <a:pPr algn="ctr" fontAlgn="auto">
              <a:lnSpc>
                <a:spcPct val="100000"/>
              </a:lnSpc>
              <a:spcBef>
                <a:spcPts val="0"/>
              </a:spcBef>
              <a:spcAft>
                <a:spcPts val="0"/>
              </a:spcAft>
              <a:buFontTx/>
              <a:buNone/>
            </a:pPr>
            <a:r>
              <a:rPr lang="fr-FR" sz="1100" dirty="0" smtClean="0">
                <a:latin typeface="Arial"/>
              </a:rPr>
              <a:t>L: </a:t>
            </a:r>
            <a:r>
              <a:rPr lang="fr-FR" sz="1100" dirty="0" err="1" smtClean="0">
                <a:latin typeface="Arial"/>
              </a:rPr>
              <a:t>low</a:t>
            </a:r>
            <a:r>
              <a:rPr lang="fr-FR" sz="1100" dirty="0" smtClean="0">
                <a:latin typeface="Arial"/>
              </a:rPr>
              <a:t> </a:t>
            </a:r>
            <a:r>
              <a:rPr lang="fr-FR" sz="1100" dirty="0" err="1" smtClean="0">
                <a:latin typeface="Arial"/>
              </a:rPr>
              <a:t>field</a:t>
            </a:r>
            <a:r>
              <a:rPr lang="fr-FR" sz="1100" dirty="0" smtClean="0">
                <a:latin typeface="Arial"/>
              </a:rPr>
              <a:t> protection </a:t>
            </a:r>
            <a:r>
              <a:rPr lang="fr-FR" sz="1100" dirty="0" err="1" smtClean="0">
                <a:latin typeface="Arial"/>
              </a:rPr>
              <a:t>heaters</a:t>
            </a:r>
            <a:endParaRPr lang="fr-FR" sz="1100" dirty="0" smtClean="0">
              <a:latin typeface="Arial"/>
            </a:endParaRPr>
          </a:p>
        </p:txBody>
      </p:sp>
      <p:sp>
        <p:nvSpPr>
          <p:cNvPr id="23" name="ZoneTexte 22"/>
          <p:cNvSpPr txBox="1"/>
          <p:nvPr/>
        </p:nvSpPr>
        <p:spPr>
          <a:xfrm>
            <a:off x="3209955" y="1059265"/>
            <a:ext cx="2724089" cy="815194"/>
          </a:xfrm>
          <a:prstGeom prst="rect">
            <a:avLst/>
          </a:prstGeom>
          <a:noFill/>
          <a:ln w="28575">
            <a:solidFill>
              <a:srgbClr val="CC0000"/>
            </a:solidFill>
          </a:ln>
        </p:spPr>
        <p:txBody>
          <a:bodyPr wrap="square" rtlCol="0">
            <a:noAutofit/>
          </a:bodyPr>
          <a:lstStyle/>
          <a:p>
            <a:pPr algn="ctr" fontAlgn="auto">
              <a:lnSpc>
                <a:spcPct val="100000"/>
              </a:lnSpc>
              <a:spcBef>
                <a:spcPts val="0"/>
              </a:spcBef>
              <a:spcAft>
                <a:spcPts val="0"/>
              </a:spcAft>
              <a:buFontTx/>
              <a:buNone/>
            </a:pPr>
            <a:r>
              <a:rPr lang="fr-FR" sz="1200" dirty="0" smtClean="0">
                <a:latin typeface="Arial"/>
              </a:rPr>
              <a:t>Main </a:t>
            </a:r>
            <a:r>
              <a:rPr lang="fr-FR" sz="1200" dirty="0" err="1" smtClean="0">
                <a:latin typeface="Arial"/>
              </a:rPr>
              <a:t>principle</a:t>
            </a:r>
            <a:r>
              <a:rPr lang="fr-FR" sz="1200" dirty="0" smtClean="0">
                <a:latin typeface="Arial"/>
              </a:rPr>
              <a:t>: </a:t>
            </a:r>
            <a:r>
              <a:rPr lang="fr-FR" sz="1200" dirty="0" err="1" smtClean="0">
                <a:latin typeface="Arial"/>
              </a:rPr>
              <a:t>Make</a:t>
            </a:r>
            <a:r>
              <a:rPr lang="fr-FR" sz="1200" dirty="0" smtClean="0">
                <a:latin typeface="Arial"/>
              </a:rPr>
              <a:t> the system </a:t>
            </a:r>
            <a:r>
              <a:rPr lang="fr-FR" sz="1200" b="1" dirty="0" err="1" smtClean="0">
                <a:latin typeface="Arial"/>
              </a:rPr>
              <a:t>redundant</a:t>
            </a:r>
            <a:endParaRPr lang="fr-FR" sz="1200" b="1" dirty="0" smtClean="0">
              <a:latin typeface="Arial"/>
            </a:endParaRPr>
          </a:p>
          <a:p>
            <a:pPr algn="ctr" fontAlgn="auto">
              <a:lnSpc>
                <a:spcPct val="100000"/>
              </a:lnSpc>
              <a:spcBef>
                <a:spcPts val="0"/>
              </a:spcBef>
              <a:spcAft>
                <a:spcPts val="0"/>
              </a:spcAft>
              <a:buFontTx/>
              <a:buNone/>
            </a:pPr>
            <a:r>
              <a:rPr lang="fr-FR" sz="1200" dirty="0" smtClean="0">
                <a:latin typeface="Arial"/>
              </a:rPr>
              <a:t>=&gt; </a:t>
            </a:r>
            <a:r>
              <a:rPr lang="fr-FR" sz="1200" dirty="0" err="1" smtClean="0">
                <a:latin typeface="Arial"/>
              </a:rPr>
              <a:t>Next</a:t>
            </a:r>
            <a:r>
              <a:rPr lang="fr-FR" sz="1200" dirty="0" smtClean="0">
                <a:latin typeface="Arial"/>
              </a:rPr>
              <a:t> </a:t>
            </a:r>
            <a:r>
              <a:rPr lang="fr-FR" sz="1200" dirty="0" err="1" smtClean="0">
                <a:latin typeface="Arial"/>
              </a:rPr>
              <a:t>steps</a:t>
            </a:r>
            <a:r>
              <a:rPr lang="fr-FR" sz="1200" dirty="0" smtClean="0">
                <a:latin typeface="Arial"/>
              </a:rPr>
              <a:t>: </a:t>
            </a:r>
            <a:r>
              <a:rPr lang="fr-FR" sz="1200" dirty="0" err="1" smtClean="0">
                <a:latin typeface="Arial"/>
              </a:rPr>
              <a:t>study</a:t>
            </a:r>
            <a:r>
              <a:rPr lang="fr-FR" sz="1200" dirty="0" smtClean="0">
                <a:latin typeface="Arial"/>
              </a:rPr>
              <a:t> </a:t>
            </a:r>
            <a:r>
              <a:rPr lang="fr-FR" sz="1200" dirty="0" err="1" smtClean="0">
                <a:latin typeface="Arial"/>
              </a:rPr>
              <a:t>different</a:t>
            </a:r>
            <a:r>
              <a:rPr lang="fr-FR" sz="1200" dirty="0" smtClean="0">
                <a:latin typeface="Arial"/>
              </a:rPr>
              <a:t> </a:t>
            </a:r>
            <a:r>
              <a:rPr lang="fr-FR" sz="1200" dirty="0" err="1" smtClean="0">
                <a:latin typeface="Arial"/>
              </a:rPr>
              <a:t>failure</a:t>
            </a:r>
            <a:r>
              <a:rPr lang="fr-FR" sz="1200" dirty="0" smtClean="0">
                <a:latin typeface="Arial"/>
              </a:rPr>
              <a:t>  cases of the protection </a:t>
            </a:r>
            <a:r>
              <a:rPr lang="fr-FR" sz="1200" dirty="0" err="1" smtClean="0">
                <a:latin typeface="Arial"/>
              </a:rPr>
              <a:t>heaters</a:t>
            </a:r>
            <a:r>
              <a:rPr lang="fr-FR" sz="1200" dirty="0" smtClean="0">
                <a:latin typeface="Arial"/>
              </a:rPr>
              <a:t> </a:t>
            </a:r>
          </a:p>
        </p:txBody>
      </p:sp>
      <p:sp>
        <p:nvSpPr>
          <p:cNvPr id="10" name="Espace réservé du pied de page 9"/>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12" name="Espace réservé du numéro de diapositive 11"/>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28</a:t>
            </a:fld>
            <a:endParaRPr lang="en-US" dirty="0" smtClean="0">
              <a:solidFill>
                <a:srgbClr val="000000">
                  <a:tint val="75000"/>
                </a:srgbClr>
              </a:solidFill>
            </a:endParaRPr>
          </a:p>
        </p:txBody>
      </p:sp>
      <p:sp>
        <p:nvSpPr>
          <p:cNvPr id="2" name="ZoneTexte 1"/>
          <p:cNvSpPr txBox="1"/>
          <p:nvPr/>
        </p:nvSpPr>
        <p:spPr>
          <a:xfrm>
            <a:off x="6300192" y="5229200"/>
            <a:ext cx="2304256" cy="338554"/>
          </a:xfrm>
          <a:prstGeom prst="rect">
            <a:avLst/>
          </a:prstGeom>
          <a:noFill/>
          <a:ln>
            <a:solidFill>
              <a:schemeClr val="tx1"/>
            </a:solidFill>
          </a:ln>
        </p:spPr>
        <p:txBody>
          <a:bodyPr wrap="square" rtlCol="0">
            <a:spAutoFit/>
          </a:bodyPr>
          <a:lstStyle/>
          <a:p>
            <a:r>
              <a:rPr lang="fr-FR" sz="1600" dirty="0" smtClean="0"/>
              <a:t>Under discussion </a:t>
            </a:r>
            <a:endParaRPr lang="fr-FR" sz="1600" dirty="0"/>
          </a:p>
        </p:txBody>
      </p:sp>
    </p:spTree>
    <p:extLst>
      <p:ext uri="{BB962C8B-B14F-4D97-AF65-F5344CB8AC3E}">
        <p14:creationId xmlns:p14="http://schemas.microsoft.com/office/powerpoint/2010/main" val="12683308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smtClean="0"/>
              <a:t>COMPARISON </a:t>
            </a:r>
            <a:r>
              <a:rPr lang="fr-FR" dirty="0" err="1" smtClean="0"/>
              <a:t>With</a:t>
            </a:r>
            <a:r>
              <a:rPr lang="fr-FR" dirty="0" smtClean="0"/>
              <a:t> </a:t>
            </a:r>
            <a:r>
              <a:rPr lang="fr-FR" dirty="0" err="1" smtClean="0"/>
              <a:t>qtransit</a:t>
            </a:r>
            <a:endParaRPr lang="fr-FR" dirty="0"/>
          </a:p>
        </p:txBody>
      </p:sp>
      <p:sp>
        <p:nvSpPr>
          <p:cNvPr id="6" name="Espace réservé du contenu 1"/>
          <p:cNvSpPr txBox="1">
            <a:spLocks/>
          </p:cNvSpPr>
          <p:nvPr/>
        </p:nvSpPr>
        <p:spPr>
          <a:xfrm>
            <a:off x="576000" y="1268760"/>
            <a:ext cx="8172464" cy="4968552"/>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lnSpc>
                <a:spcPct val="100000"/>
              </a:lnSpc>
            </a:pPr>
            <a:r>
              <a:rPr lang="en-US" sz="2000" kern="0" dirty="0" smtClean="0"/>
              <a:t>To simulate the quench propagation for the Q4 magnets we used a model of two coils where the first coils represent the inner layer of the 4 coils and the second coils represent the outer layers.</a:t>
            </a:r>
          </a:p>
          <a:p>
            <a:pPr algn="just">
              <a:lnSpc>
                <a:spcPct val="100000"/>
              </a:lnSpc>
            </a:pPr>
            <a:r>
              <a:rPr lang="en-US" sz="2000" kern="0" dirty="0" smtClean="0"/>
              <a:t>The two layers are separated by a G10 shim of 0,5 mm which delays </a:t>
            </a:r>
            <a:r>
              <a:rPr lang="en-US" sz="2000" kern="0" dirty="0"/>
              <a:t>t</a:t>
            </a:r>
            <a:r>
              <a:rPr lang="en-US" sz="2000" kern="0" dirty="0" smtClean="0"/>
              <a:t>he thermal conduction between the two layers.</a:t>
            </a:r>
          </a:p>
          <a:p>
            <a:pPr algn="just">
              <a:lnSpc>
                <a:spcPct val="100000"/>
              </a:lnSpc>
            </a:pPr>
            <a:r>
              <a:rPr lang="en-US" sz="2000" kern="0" dirty="0" smtClean="0"/>
              <a:t>The total volume of the 4 coils and the total energy are accounted for. QH are fired on all coils.</a:t>
            </a:r>
          </a:p>
          <a:p>
            <a:pPr algn="just">
              <a:lnSpc>
                <a:spcPct val="100000"/>
              </a:lnSpc>
            </a:pPr>
            <a:endParaRPr lang="en-US" sz="2800" kern="0" dirty="0" smtClean="0"/>
          </a:p>
          <a:p>
            <a:pPr marL="0" indent="0" algn="just">
              <a:lnSpc>
                <a:spcPct val="100000"/>
              </a:lnSpc>
              <a:buNone/>
            </a:pPr>
            <a:endParaRPr lang="fr-FR" sz="2800" kern="0" dirty="0"/>
          </a:p>
        </p:txBody>
      </p:sp>
      <p:grpSp>
        <p:nvGrpSpPr>
          <p:cNvPr id="7" name="Groupe 6"/>
          <p:cNvGrpSpPr/>
          <p:nvPr/>
        </p:nvGrpSpPr>
        <p:grpSpPr>
          <a:xfrm>
            <a:off x="7241381" y="3587732"/>
            <a:ext cx="1552575" cy="2038350"/>
            <a:chOff x="3971925" y="333375"/>
            <a:chExt cx="1552575" cy="2038350"/>
          </a:xfrm>
        </p:grpSpPr>
        <p:grpSp>
          <p:nvGrpSpPr>
            <p:cNvPr id="8" name="Groupe 7"/>
            <p:cNvGrpSpPr/>
            <p:nvPr/>
          </p:nvGrpSpPr>
          <p:grpSpPr>
            <a:xfrm>
              <a:off x="3971925" y="333375"/>
              <a:ext cx="1495425" cy="2038350"/>
              <a:chOff x="3971925" y="333375"/>
              <a:chExt cx="1495425" cy="2038350"/>
            </a:xfrm>
          </p:grpSpPr>
          <p:pic>
            <p:nvPicPr>
              <p:cNvPr id="13" name="Imag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86225" y="333375"/>
                <a:ext cx="1381125" cy="2038350"/>
              </a:xfrm>
              <a:prstGeom prst="rect">
                <a:avLst/>
              </a:prstGeom>
            </p:spPr>
          </p:pic>
          <p:sp>
            <p:nvSpPr>
              <p:cNvPr id="11" name="Rectangle 10"/>
              <p:cNvSpPr/>
              <p:nvPr/>
            </p:nvSpPr>
            <p:spPr>
              <a:xfrm>
                <a:off x="3971925" y="1409700"/>
                <a:ext cx="114300" cy="2286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grpSp>
        <p:sp>
          <p:nvSpPr>
            <p:cNvPr id="9" name="Rectangle 8"/>
            <p:cNvSpPr/>
            <p:nvPr/>
          </p:nvSpPr>
          <p:spPr>
            <a:xfrm>
              <a:off x="5238750" y="428625"/>
              <a:ext cx="285750" cy="3714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grpSp>
      <p:sp>
        <p:nvSpPr>
          <p:cNvPr id="2" name="ZoneTexte 1"/>
          <p:cNvSpPr txBox="1"/>
          <p:nvPr/>
        </p:nvSpPr>
        <p:spPr>
          <a:xfrm>
            <a:off x="2245541" y="4606907"/>
            <a:ext cx="504056" cy="698934"/>
          </a:xfrm>
          <a:prstGeom prst="rect">
            <a:avLst/>
          </a:prstGeom>
          <a:noFill/>
          <a:ln w="50800">
            <a:noFill/>
          </a:ln>
        </p:spPr>
        <p:txBody>
          <a:bodyPr wrap="square" rtlCol="0">
            <a:noAutofit/>
          </a:bodyPr>
          <a:lstStyle/>
          <a:p>
            <a:pPr algn="ctr" fontAlgn="auto">
              <a:lnSpc>
                <a:spcPct val="100000"/>
              </a:lnSpc>
              <a:spcBef>
                <a:spcPts val="0"/>
              </a:spcBef>
              <a:spcAft>
                <a:spcPts val="0"/>
              </a:spcAft>
              <a:buFontTx/>
              <a:buNone/>
            </a:pPr>
            <a:r>
              <a:rPr lang="fr-FR" sz="4000" dirty="0" smtClean="0">
                <a:solidFill>
                  <a:sysClr val="windowText" lastClr="000000"/>
                </a:solidFill>
                <a:latin typeface="Arial"/>
              </a:rPr>
              <a:t>=</a:t>
            </a:r>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4470" y="3789040"/>
            <a:ext cx="1998499" cy="22075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1" name="Groupe 20"/>
          <p:cNvGrpSpPr/>
          <p:nvPr/>
        </p:nvGrpSpPr>
        <p:grpSpPr>
          <a:xfrm>
            <a:off x="873851" y="3827753"/>
            <a:ext cx="1538189" cy="1918004"/>
            <a:chOff x="996487" y="2556434"/>
            <a:chExt cx="2095500" cy="2805113"/>
          </a:xfrm>
        </p:grpSpPr>
        <p:pic>
          <p:nvPicPr>
            <p:cNvPr id="205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b="9385"/>
            <a:stretch/>
          </p:blipFill>
          <p:spPr bwMode="auto">
            <a:xfrm>
              <a:off x="996487" y="2556434"/>
              <a:ext cx="2095500" cy="2805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Flèche courbée vers le haut 14"/>
            <p:cNvSpPr/>
            <p:nvPr/>
          </p:nvSpPr>
          <p:spPr>
            <a:xfrm>
              <a:off x="1560000" y="4334866"/>
              <a:ext cx="968474" cy="383958"/>
            </a:xfrm>
            <a:prstGeom prst="curvedUpArrow">
              <a:avLst/>
            </a:prstGeom>
            <a:ln w="12700">
              <a:solidFill>
                <a:schemeClr val="tx1"/>
              </a:solidFill>
            </a:ln>
          </p:spPr>
          <p:txBody>
            <a:bodyPr wrap="square" rtlCol="0" anchor="ctr">
              <a:spAutoFit/>
            </a:bodyPr>
            <a:lstStyle/>
            <a:p>
              <a:pPr algn="ctr">
                <a:buNone/>
              </a:pPr>
              <a:endParaRPr lang="fr-FR" dirty="0" smtClean="0">
                <a:solidFill>
                  <a:srgbClr val="FF0000"/>
                </a:solidFill>
              </a:endParaRPr>
            </a:p>
          </p:txBody>
        </p:sp>
        <p:sp>
          <p:nvSpPr>
            <p:cNvPr id="19" name="Flèche courbée vers le haut 18"/>
            <p:cNvSpPr/>
            <p:nvPr/>
          </p:nvSpPr>
          <p:spPr>
            <a:xfrm rot="10800000">
              <a:off x="1495035" y="3787183"/>
              <a:ext cx="968474" cy="383958"/>
            </a:xfrm>
            <a:prstGeom prst="curvedUpArrow">
              <a:avLst/>
            </a:prstGeom>
            <a:ln w="12700">
              <a:solidFill>
                <a:schemeClr val="tx1"/>
              </a:solidFill>
            </a:ln>
          </p:spPr>
          <p:txBody>
            <a:bodyPr wrap="square" rtlCol="0" anchor="ctr">
              <a:spAutoFit/>
            </a:bodyPr>
            <a:lstStyle/>
            <a:p>
              <a:pPr algn="ctr">
                <a:buNone/>
              </a:pPr>
              <a:endParaRPr lang="fr-FR" dirty="0" smtClean="0">
                <a:solidFill>
                  <a:srgbClr val="FF0000"/>
                </a:solidFill>
              </a:endParaRPr>
            </a:p>
          </p:txBody>
        </p:sp>
        <p:sp>
          <p:nvSpPr>
            <p:cNvPr id="16" name="ZoneTexte 15"/>
            <p:cNvSpPr txBox="1"/>
            <p:nvPr/>
          </p:nvSpPr>
          <p:spPr>
            <a:xfrm>
              <a:off x="1674287" y="4077071"/>
              <a:ext cx="739900" cy="515593"/>
            </a:xfrm>
            <a:prstGeom prst="rect">
              <a:avLst/>
            </a:prstGeom>
            <a:noFill/>
            <a:ln w="50800">
              <a:noFill/>
            </a:ln>
          </p:spPr>
          <p:txBody>
            <a:bodyPr wrap="square" rtlCol="0">
              <a:noAutofit/>
            </a:bodyPr>
            <a:lstStyle/>
            <a:p>
              <a:pPr algn="ctr" fontAlgn="auto">
                <a:lnSpc>
                  <a:spcPct val="100000"/>
                </a:lnSpc>
                <a:spcBef>
                  <a:spcPts val="0"/>
                </a:spcBef>
                <a:spcAft>
                  <a:spcPts val="0"/>
                </a:spcAft>
                <a:buFontTx/>
                <a:buNone/>
              </a:pPr>
              <a:r>
                <a:rPr lang="fr-FR" sz="1400" b="1" dirty="0" smtClean="0">
                  <a:latin typeface="Arial"/>
                </a:rPr>
                <a:t>M12</a:t>
              </a:r>
            </a:p>
          </p:txBody>
        </p:sp>
      </p:grpSp>
      <mc:AlternateContent xmlns:mc="http://schemas.openxmlformats.org/markup-compatibility/2006" xmlns:a14="http://schemas.microsoft.com/office/drawing/2010/main">
        <mc:Choice Requires="a14">
          <p:sp>
            <p:nvSpPr>
              <p:cNvPr id="20" name="ZoneTexte 19"/>
              <p:cNvSpPr txBox="1"/>
              <p:nvPr/>
            </p:nvSpPr>
            <p:spPr>
              <a:xfrm>
                <a:off x="2582941" y="5602235"/>
                <a:ext cx="2376264" cy="360040"/>
              </a:xfrm>
              <a:prstGeom prst="rect">
                <a:avLst/>
              </a:prstGeom>
              <a:noFill/>
              <a:ln w="50800">
                <a:noFill/>
              </a:ln>
            </p:spPr>
            <p:txBody>
              <a:bodyPr wrap="none" rtlCol="0">
                <a:noAutofit/>
              </a:bodyPr>
              <a:lstStyle/>
              <a:p>
                <a:pPr algn="ctr" fontAlgn="auto">
                  <a:lnSpc>
                    <a:spcPct val="100000"/>
                  </a:lnSpc>
                  <a:spcBef>
                    <a:spcPts val="0"/>
                  </a:spcBef>
                  <a:spcAft>
                    <a:spcPts val="0"/>
                  </a:spcAft>
                  <a:buFontTx/>
                  <a:buNone/>
                </a:pPr>
                <a14:m>
                  <m:oMathPara xmlns:m="http://schemas.openxmlformats.org/officeDocument/2006/math">
                    <m:oMathParaPr>
                      <m:jc m:val="centerGroup"/>
                    </m:oMathParaPr>
                    <m:oMath xmlns:m="http://schemas.openxmlformats.org/officeDocument/2006/math">
                      <m:sSub>
                        <m:sSubPr>
                          <m:ctrlPr>
                            <a:rPr lang="fr-FR" b="1" i="1" smtClean="0">
                              <a:solidFill>
                                <a:schemeClr val="tx1"/>
                              </a:solidFill>
                              <a:latin typeface="Cambria Math" panose="02040503050406030204" pitchFamily="18" charset="0"/>
                            </a:rPr>
                          </m:ctrlPr>
                        </m:sSubPr>
                        <m:e>
                          <m:r>
                            <a:rPr lang="fr-FR" b="1" i="1" smtClean="0">
                              <a:solidFill>
                                <a:schemeClr val="tx1"/>
                              </a:solidFill>
                              <a:latin typeface="Cambria Math"/>
                            </a:rPr>
                            <m:t>𝑳</m:t>
                          </m:r>
                        </m:e>
                        <m:sub>
                          <m:r>
                            <a:rPr lang="fr-FR" b="1" i="1" smtClean="0">
                              <a:solidFill>
                                <a:schemeClr val="tx1"/>
                              </a:solidFill>
                              <a:latin typeface="Cambria Math"/>
                            </a:rPr>
                            <m:t>𝒆𝒒</m:t>
                          </m:r>
                          <m:r>
                            <a:rPr lang="fr-FR" b="1" i="1" smtClean="0">
                              <a:solidFill>
                                <a:schemeClr val="tx1"/>
                              </a:solidFill>
                              <a:latin typeface="Cambria Math"/>
                            </a:rPr>
                            <m:t>𝟏</m:t>
                          </m:r>
                        </m:sub>
                      </m:sSub>
                      <m:r>
                        <a:rPr lang="fr-FR" b="1" i="1" smtClean="0">
                          <a:solidFill>
                            <a:schemeClr val="tx1"/>
                          </a:solidFill>
                          <a:latin typeface="Cambria Math"/>
                          <a:ea typeface="Cambria Math"/>
                        </a:rPr>
                        <m:t>≈</m:t>
                      </m:r>
                      <m:sSub>
                        <m:sSubPr>
                          <m:ctrlPr>
                            <a:rPr lang="fr-FR" b="1" i="1" smtClean="0">
                              <a:solidFill>
                                <a:schemeClr val="tx1"/>
                              </a:solidFill>
                              <a:latin typeface="Cambria Math" panose="02040503050406030204" pitchFamily="18" charset="0"/>
                            </a:rPr>
                          </m:ctrlPr>
                        </m:sSubPr>
                        <m:e>
                          <m:r>
                            <a:rPr lang="fr-FR" b="1" i="1" smtClean="0">
                              <a:solidFill>
                                <a:schemeClr val="tx1"/>
                              </a:solidFill>
                              <a:latin typeface="Cambria Math"/>
                            </a:rPr>
                            <m:t>𝑳</m:t>
                          </m:r>
                        </m:e>
                        <m:sub>
                          <m:r>
                            <a:rPr lang="fr-FR" b="1" i="1" smtClean="0">
                              <a:solidFill>
                                <a:schemeClr val="tx1"/>
                              </a:solidFill>
                              <a:latin typeface="Cambria Math"/>
                            </a:rPr>
                            <m:t>𝟏</m:t>
                          </m:r>
                        </m:sub>
                      </m:sSub>
                      <m:r>
                        <a:rPr lang="fr-FR" b="1" i="1" smtClean="0">
                          <a:solidFill>
                            <a:schemeClr val="tx1"/>
                          </a:solidFill>
                          <a:latin typeface="Cambria Math"/>
                        </a:rPr>
                        <m:t>+</m:t>
                      </m:r>
                      <m:sSub>
                        <m:sSubPr>
                          <m:ctrlPr>
                            <a:rPr lang="fr-FR" b="1" i="1" smtClean="0">
                              <a:solidFill>
                                <a:schemeClr val="tx1"/>
                              </a:solidFill>
                              <a:latin typeface="Cambria Math" panose="02040503050406030204" pitchFamily="18" charset="0"/>
                            </a:rPr>
                          </m:ctrlPr>
                        </m:sSubPr>
                        <m:e>
                          <m:r>
                            <a:rPr lang="fr-FR" b="1" i="1" smtClean="0">
                              <a:solidFill>
                                <a:schemeClr val="tx1"/>
                              </a:solidFill>
                              <a:latin typeface="Cambria Math"/>
                            </a:rPr>
                            <m:t>𝑳</m:t>
                          </m:r>
                        </m:e>
                        <m:sub>
                          <m:r>
                            <a:rPr lang="fr-FR" b="1" i="1" smtClean="0">
                              <a:solidFill>
                                <a:schemeClr val="tx1"/>
                              </a:solidFill>
                              <a:latin typeface="Cambria Math"/>
                            </a:rPr>
                            <m:t>𝟐</m:t>
                          </m:r>
                        </m:sub>
                      </m:sSub>
                      <m:r>
                        <a:rPr lang="fr-FR" b="1" i="1" smtClean="0">
                          <a:solidFill>
                            <a:schemeClr val="tx1"/>
                          </a:solidFill>
                          <a:latin typeface="Cambria Math"/>
                        </a:rPr>
                        <m:t>+</m:t>
                      </m:r>
                      <m:r>
                        <a:rPr lang="fr-FR" b="1" i="1" smtClean="0">
                          <a:solidFill>
                            <a:schemeClr val="tx1"/>
                          </a:solidFill>
                          <a:latin typeface="Cambria Math"/>
                        </a:rPr>
                        <m:t>𝟐</m:t>
                      </m:r>
                      <m:sSub>
                        <m:sSubPr>
                          <m:ctrlPr>
                            <a:rPr lang="fr-FR" b="1" i="1" smtClean="0">
                              <a:solidFill>
                                <a:schemeClr val="tx1"/>
                              </a:solidFill>
                              <a:latin typeface="Cambria Math" panose="02040503050406030204" pitchFamily="18" charset="0"/>
                            </a:rPr>
                          </m:ctrlPr>
                        </m:sSubPr>
                        <m:e>
                          <m:r>
                            <a:rPr lang="fr-FR" b="1" i="1" smtClean="0">
                              <a:solidFill>
                                <a:schemeClr val="tx1"/>
                              </a:solidFill>
                              <a:latin typeface="Cambria Math"/>
                            </a:rPr>
                            <m:t>𝑴</m:t>
                          </m:r>
                        </m:e>
                        <m:sub>
                          <m:r>
                            <a:rPr lang="fr-FR" b="1" i="1" smtClean="0">
                              <a:solidFill>
                                <a:schemeClr val="tx1"/>
                              </a:solidFill>
                              <a:latin typeface="Cambria Math"/>
                            </a:rPr>
                            <m:t>𝟏𝟐</m:t>
                          </m:r>
                        </m:sub>
                      </m:sSub>
                    </m:oMath>
                  </m:oMathPara>
                </a14:m>
                <a:endParaRPr lang="fr-FR" b="1" dirty="0" smtClean="0">
                  <a:solidFill>
                    <a:prstClr val="white"/>
                  </a:solidFill>
                  <a:latin typeface="Arial"/>
                </a:endParaRPr>
              </a:p>
            </p:txBody>
          </p:sp>
        </mc:Choice>
        <mc:Fallback xmlns="">
          <p:sp>
            <p:nvSpPr>
              <p:cNvPr id="20" name="ZoneTexte 19"/>
              <p:cNvSpPr txBox="1">
                <a:spLocks noRot="1" noChangeAspect="1" noMove="1" noResize="1" noEditPoints="1" noAdjustHandles="1" noChangeArrowheads="1" noChangeShapeType="1" noTextEdit="1"/>
              </p:cNvSpPr>
              <p:nvPr/>
            </p:nvSpPr>
            <p:spPr>
              <a:xfrm>
                <a:off x="2582941" y="5602235"/>
                <a:ext cx="2376264" cy="360040"/>
              </a:xfrm>
              <a:prstGeom prst="rect">
                <a:avLst/>
              </a:prstGeom>
              <a:blipFill rotWithShape="0">
                <a:blip r:embed="rId5"/>
                <a:stretch>
                  <a:fillRect l="-3333" b="-20339"/>
                </a:stretch>
              </a:blipFill>
              <a:ln w="50800">
                <a:noFill/>
              </a:ln>
            </p:spPr>
            <p:txBody>
              <a:bodyPr/>
              <a:lstStyle/>
              <a:p>
                <a:r>
                  <a:rPr lang="fr-FR">
                    <a:noFill/>
                  </a:rPr>
                  <a:t> </a:t>
                </a:r>
              </a:p>
            </p:txBody>
          </p:sp>
        </mc:Fallback>
      </mc:AlternateContent>
      <p:sp>
        <p:nvSpPr>
          <p:cNvPr id="25" name="ZoneTexte 24"/>
          <p:cNvSpPr txBox="1"/>
          <p:nvPr/>
        </p:nvSpPr>
        <p:spPr>
          <a:xfrm>
            <a:off x="7360566" y="5026394"/>
            <a:ext cx="562694" cy="417197"/>
          </a:xfrm>
          <a:prstGeom prst="rect">
            <a:avLst/>
          </a:prstGeom>
          <a:noFill/>
          <a:ln w="50800">
            <a:noFill/>
          </a:ln>
        </p:spPr>
        <p:txBody>
          <a:bodyPr wrap="square" rtlCol="0">
            <a:noAutofit/>
          </a:bodyPr>
          <a:lstStyle/>
          <a:p>
            <a:pPr algn="ctr" fontAlgn="auto">
              <a:lnSpc>
                <a:spcPct val="100000"/>
              </a:lnSpc>
              <a:spcBef>
                <a:spcPts val="0"/>
              </a:spcBef>
              <a:spcAft>
                <a:spcPts val="0"/>
              </a:spcAft>
              <a:buFontTx/>
              <a:buNone/>
            </a:pPr>
            <a:r>
              <a:rPr lang="fr-FR" sz="1400" b="1" dirty="0" smtClean="0">
                <a:latin typeface="Arial"/>
              </a:rPr>
              <a:t>L1</a:t>
            </a:r>
          </a:p>
        </p:txBody>
      </p:sp>
      <p:sp>
        <p:nvSpPr>
          <p:cNvPr id="26" name="ZoneTexte 25"/>
          <p:cNvSpPr txBox="1"/>
          <p:nvPr/>
        </p:nvSpPr>
        <p:spPr>
          <a:xfrm>
            <a:off x="8117145" y="5034781"/>
            <a:ext cx="562694" cy="417197"/>
          </a:xfrm>
          <a:prstGeom prst="rect">
            <a:avLst/>
          </a:prstGeom>
          <a:noFill/>
          <a:ln w="50800">
            <a:noFill/>
          </a:ln>
        </p:spPr>
        <p:txBody>
          <a:bodyPr wrap="square" rtlCol="0">
            <a:noAutofit/>
          </a:bodyPr>
          <a:lstStyle/>
          <a:p>
            <a:pPr algn="ctr" fontAlgn="auto">
              <a:lnSpc>
                <a:spcPct val="100000"/>
              </a:lnSpc>
              <a:spcBef>
                <a:spcPts val="0"/>
              </a:spcBef>
              <a:spcAft>
                <a:spcPts val="0"/>
              </a:spcAft>
              <a:buFontTx/>
              <a:buNone/>
            </a:pPr>
            <a:r>
              <a:rPr lang="fr-FR" sz="1400" b="1" dirty="0" smtClean="0">
                <a:latin typeface="Arial"/>
              </a:rPr>
              <a:t>L2</a:t>
            </a:r>
          </a:p>
        </p:txBody>
      </p:sp>
      <p:grpSp>
        <p:nvGrpSpPr>
          <p:cNvPr id="10" name="Groupe 9"/>
          <p:cNvGrpSpPr/>
          <p:nvPr/>
        </p:nvGrpSpPr>
        <p:grpSpPr>
          <a:xfrm>
            <a:off x="5166719" y="4091753"/>
            <a:ext cx="2091713" cy="1500065"/>
            <a:chOff x="5138816" y="4247756"/>
            <a:chExt cx="2091713" cy="1500065"/>
          </a:xfrm>
        </p:grpSpPr>
        <p:pic>
          <p:nvPicPr>
            <p:cNvPr id="27" name="Image 26"/>
            <p:cNvPicPr>
              <a:picLocks noChangeAspect="1"/>
            </p:cNvPicPr>
            <p:nvPr/>
          </p:nvPicPr>
          <p:blipFill>
            <a:blip r:embed="rId6"/>
            <a:stretch>
              <a:fillRect/>
            </a:stretch>
          </p:blipFill>
          <p:spPr>
            <a:xfrm>
              <a:off x="5138816" y="4247756"/>
              <a:ext cx="2018061" cy="1500065"/>
            </a:xfrm>
            <a:prstGeom prst="rect">
              <a:avLst/>
            </a:prstGeom>
          </p:spPr>
        </p:pic>
        <p:sp>
          <p:nvSpPr>
            <p:cNvPr id="28" name="Rectangle 27"/>
            <p:cNvSpPr/>
            <p:nvPr/>
          </p:nvSpPr>
          <p:spPr>
            <a:xfrm>
              <a:off x="6361548" y="4663766"/>
              <a:ext cx="483872" cy="631241"/>
            </a:xfrm>
            <a:prstGeom prst="rect">
              <a:avLst/>
            </a:prstGeom>
            <a:ln>
              <a:solidFill>
                <a:schemeClr val="tx1"/>
              </a:solidFill>
            </a:ln>
          </p:spPr>
          <p:txBody>
            <a:bodyPr wrap="square" rtlCol="0" anchor="ctr">
              <a:spAutoFit/>
            </a:bodyPr>
            <a:lstStyle/>
            <a:p>
              <a:pPr algn="ctr">
                <a:buNone/>
              </a:pPr>
              <a:endParaRPr lang="fr-FR" dirty="0" smtClean="0"/>
            </a:p>
          </p:txBody>
        </p:sp>
        <p:cxnSp>
          <p:nvCxnSpPr>
            <p:cNvPr id="29" name="Connecteur droit avec flèche 28"/>
            <p:cNvCxnSpPr/>
            <p:nvPr/>
          </p:nvCxnSpPr>
          <p:spPr>
            <a:xfrm>
              <a:off x="6845420" y="4979387"/>
              <a:ext cx="385109" cy="0"/>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12" name="Espace réservé du pied de page 11"/>
          <p:cNvSpPr>
            <a:spLocks noGrp="1"/>
          </p:cNvSpPr>
          <p:nvPr>
            <p:ph type="ftr" sz="quarter" idx="3"/>
          </p:nvPr>
        </p:nvSpPr>
        <p:spPr/>
        <p:txBody>
          <a:bodyPr/>
          <a:lstStyle/>
          <a:p>
            <a:pPr>
              <a:defRPr/>
            </a:pPr>
            <a:r>
              <a:rPr lang="fr-FR" dirty="0" smtClean="0">
                <a:solidFill>
                  <a:srgbClr val="000000">
                    <a:tint val="75000"/>
                  </a:srgbClr>
                </a:solidFill>
              </a:rPr>
              <a:t>CEA-CERN collaboration meeting - 02/06/2016</a:t>
            </a:r>
          </a:p>
        </p:txBody>
      </p:sp>
      <p:sp>
        <p:nvSpPr>
          <p:cNvPr id="14" name="Espace réservé du numéro de diapositive 13"/>
          <p:cNvSpPr>
            <a:spLocks noGrp="1"/>
          </p:cNvSpPr>
          <p:nvPr>
            <p:ph type="sldNum" sz="quarter" idx="4"/>
          </p:nvPr>
        </p:nvSpPr>
        <p:spPr>
          <a:xfrm>
            <a:off x="6555815" y="6339706"/>
            <a:ext cx="2133600" cy="365125"/>
          </a:xfrm>
        </p:spPr>
        <p:txBody>
          <a:bodyPr/>
          <a:lstStyle/>
          <a:p>
            <a:pPr>
              <a:buFontTx/>
              <a:buNone/>
              <a:defRPr/>
            </a:pPr>
            <a:fld id="{03A18B84-9EFD-41B6-A5E4-D37CFBDD82D6}" type="slidenum">
              <a:rPr lang="en-US" smtClean="0">
                <a:solidFill>
                  <a:srgbClr val="000000">
                    <a:tint val="75000"/>
                  </a:srgbClr>
                </a:solidFill>
              </a:rPr>
              <a:pPr>
                <a:buFontTx/>
                <a:buNone/>
                <a:defRPr/>
              </a:pPr>
              <a:t>29</a:t>
            </a:fld>
            <a:endParaRPr lang="en-US" dirty="0" smtClean="0">
              <a:solidFill>
                <a:srgbClr val="000000">
                  <a:tint val="75000"/>
                </a:srgbClr>
              </a:solidFill>
            </a:endParaRPr>
          </a:p>
        </p:txBody>
      </p:sp>
    </p:spTree>
    <p:extLst>
      <p:ext uri="{BB962C8B-B14F-4D97-AF65-F5344CB8AC3E}">
        <p14:creationId xmlns:p14="http://schemas.microsoft.com/office/powerpoint/2010/main" val="42673770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6"/>
          <p:cNvSpPr txBox="1">
            <a:spLocks/>
          </p:cNvSpPr>
          <p:nvPr/>
        </p:nvSpPr>
        <p:spPr>
          <a:xfrm>
            <a:off x="1512000" y="52752"/>
            <a:ext cx="7236464" cy="908720"/>
          </a:xfrm>
          <a:prstGeom prst="rect">
            <a:avLst/>
          </a:prstGeom>
        </p:spPr>
        <p:txBody>
          <a:bodyPr vert="horz" lIns="0" tIns="0" rIns="0" bIns="0" rtlCol="0" anchor="ctr" anchorCtr="0">
            <a:noAutofit/>
          </a:bodyPr>
          <a:lstStyle>
            <a:lvl1pPr algn="l" defTabSz="914400" rtl="0" eaLnBrk="1" latinLnBrk="0" hangingPunct="1">
              <a:spcBef>
                <a:spcPct val="0"/>
              </a:spcBef>
              <a:buNone/>
              <a:defRPr sz="2200" b="1" kern="1200" cap="all" baseline="0">
                <a:solidFill>
                  <a:schemeClr val="bg1"/>
                </a:solidFill>
                <a:latin typeface="+mj-lt"/>
                <a:ea typeface="+mj-ea"/>
                <a:cs typeface="+mj-cs"/>
              </a:defRPr>
            </a:lvl1pPr>
          </a:lstStyle>
          <a:p>
            <a:r>
              <a:rPr lang="en-US" dirty="0" smtClean="0"/>
              <a:t>Update of the cross-section (V3)</a:t>
            </a:r>
            <a:endParaRPr lang="fr-FR" dirty="0"/>
          </a:p>
        </p:txBody>
      </p:sp>
      <p:sp>
        <p:nvSpPr>
          <p:cNvPr id="3" name="ZoneTexte 2"/>
          <p:cNvSpPr txBox="1"/>
          <p:nvPr/>
        </p:nvSpPr>
        <p:spPr>
          <a:xfrm>
            <a:off x="107504" y="1196752"/>
            <a:ext cx="8568952" cy="1200329"/>
          </a:xfrm>
          <a:prstGeom prst="rect">
            <a:avLst/>
          </a:prstGeom>
          <a:noFill/>
        </p:spPr>
        <p:txBody>
          <a:bodyPr wrap="square" rtlCol="0">
            <a:spAutoFit/>
          </a:bodyPr>
          <a:lstStyle/>
          <a:p>
            <a:pPr marL="285750" indent="-285750">
              <a:buFont typeface="Arial" panose="020B0604020202020204" pitchFamily="34" charset="0"/>
              <a:buChar char="•"/>
            </a:pPr>
            <a:r>
              <a:rPr lang="fr-FR" dirty="0" err="1" smtClean="0"/>
              <a:t>Different</a:t>
            </a:r>
            <a:r>
              <a:rPr lang="fr-FR" dirty="0" smtClean="0"/>
              <a:t> sources </a:t>
            </a:r>
            <a:r>
              <a:rPr lang="fr-FR" dirty="0" err="1" smtClean="0"/>
              <a:t>showed</a:t>
            </a:r>
            <a:r>
              <a:rPr lang="fr-FR" dirty="0" smtClean="0"/>
              <a:t> a </a:t>
            </a:r>
            <a:r>
              <a:rPr lang="fr-FR" dirty="0" err="1" smtClean="0"/>
              <a:t>slight</a:t>
            </a:r>
            <a:r>
              <a:rPr lang="fr-FR" dirty="0" smtClean="0"/>
              <a:t> </a:t>
            </a:r>
            <a:r>
              <a:rPr lang="fr-FR" dirty="0" err="1" smtClean="0"/>
              <a:t>difference</a:t>
            </a:r>
            <a:r>
              <a:rPr lang="fr-FR" dirty="0" smtClean="0"/>
              <a:t> in MQM </a:t>
            </a:r>
            <a:r>
              <a:rPr lang="fr-FR" dirty="0" err="1" smtClean="0"/>
              <a:t>conductor</a:t>
            </a:r>
            <a:r>
              <a:rPr lang="fr-FR" dirty="0" smtClean="0"/>
              <a:t> dimension</a:t>
            </a:r>
          </a:p>
          <a:p>
            <a:pPr marL="285750" indent="-285750">
              <a:buFont typeface="Arial" panose="020B0604020202020204" pitchFamily="34" charset="0"/>
              <a:buChar char="•"/>
            </a:pPr>
            <a:r>
              <a:rPr lang="fr-FR" b="1" dirty="0" err="1" smtClean="0"/>
              <a:t>Cable</a:t>
            </a:r>
            <a:r>
              <a:rPr lang="fr-FR" b="1" dirty="0" smtClean="0"/>
              <a:t> </a:t>
            </a:r>
            <a:r>
              <a:rPr lang="fr-FR" b="1" dirty="0" err="1" smtClean="0"/>
              <a:t>Specification</a:t>
            </a:r>
            <a:r>
              <a:rPr lang="fr-FR" b="1" dirty="0" smtClean="0"/>
              <a:t> IT-2631</a:t>
            </a:r>
          </a:p>
          <a:p>
            <a:pPr marL="742950" lvl="1" indent="-285750">
              <a:buFont typeface="Arial" panose="020B0604020202020204" pitchFamily="34" charset="0"/>
              <a:buChar char="•"/>
            </a:pPr>
            <a:r>
              <a:rPr lang="fr-FR" b="1" dirty="0" smtClean="0"/>
              <a:t>8,8 mm x 0,77 / 0,91 mm </a:t>
            </a:r>
            <a:r>
              <a:rPr lang="fr-FR" dirty="0" smtClean="0"/>
              <a:t>(</a:t>
            </a:r>
            <a:r>
              <a:rPr lang="fr-FR" dirty="0" err="1" smtClean="0"/>
              <a:t>instead</a:t>
            </a:r>
            <a:r>
              <a:rPr lang="fr-FR" dirty="0" smtClean="0"/>
              <a:t> of 0,78/0,91 </a:t>
            </a:r>
            <a:r>
              <a:rPr lang="fr-FR" dirty="0" err="1" smtClean="0"/>
              <a:t>used</a:t>
            </a:r>
            <a:r>
              <a:rPr lang="fr-FR" dirty="0" smtClean="0"/>
              <a:t> </a:t>
            </a:r>
            <a:r>
              <a:rPr lang="fr-FR" dirty="0" err="1" smtClean="0"/>
              <a:t>so</a:t>
            </a:r>
            <a:r>
              <a:rPr lang="fr-FR" dirty="0" smtClean="0"/>
              <a:t> far)</a:t>
            </a:r>
          </a:p>
          <a:p>
            <a:pPr marL="285750" indent="-285750">
              <a:buFont typeface="Arial" panose="020B0604020202020204" pitchFamily="34" charset="0"/>
              <a:buChar char="•"/>
            </a:pPr>
            <a:endParaRPr lang="fr-FR" b="1" dirty="0"/>
          </a:p>
        </p:txBody>
      </p:sp>
      <p:pic>
        <p:nvPicPr>
          <p:cNvPr id="4" name="Image 3"/>
          <p:cNvPicPr>
            <a:picLocks noChangeAspect="1"/>
          </p:cNvPicPr>
          <p:nvPr/>
        </p:nvPicPr>
        <p:blipFill rotWithShape="1">
          <a:blip r:embed="rId2"/>
          <a:srcRect l="13890" t="22510" r="51017" b="27284"/>
          <a:stretch/>
        </p:blipFill>
        <p:spPr>
          <a:xfrm>
            <a:off x="12973" y="2386963"/>
            <a:ext cx="4278489" cy="3443112"/>
          </a:xfrm>
          <a:prstGeom prst="rect">
            <a:avLst/>
          </a:prstGeom>
        </p:spPr>
      </p:pic>
      <p:pic>
        <p:nvPicPr>
          <p:cNvPr id="5" name="Image 4"/>
          <p:cNvPicPr>
            <a:picLocks noChangeAspect="1"/>
          </p:cNvPicPr>
          <p:nvPr/>
        </p:nvPicPr>
        <p:blipFill rotWithShape="1">
          <a:blip r:embed="rId3"/>
          <a:srcRect l="12963" t="47037" r="53889" b="8848"/>
          <a:stretch/>
        </p:blipFill>
        <p:spPr>
          <a:xfrm>
            <a:off x="4396646" y="3429000"/>
            <a:ext cx="4041423" cy="3025422"/>
          </a:xfrm>
          <a:prstGeom prst="rect">
            <a:avLst/>
          </a:prstGeom>
        </p:spPr>
      </p:pic>
      <p:cxnSp>
        <p:nvCxnSpPr>
          <p:cNvPr id="7" name="Connecteur droit avec flèche 6"/>
          <p:cNvCxnSpPr/>
          <p:nvPr/>
        </p:nvCxnSpPr>
        <p:spPr>
          <a:xfrm flipH="1">
            <a:off x="2339752" y="2701741"/>
            <a:ext cx="1368152" cy="36721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ZoneTexte 7"/>
          <p:cNvSpPr txBox="1"/>
          <p:nvPr/>
        </p:nvSpPr>
        <p:spPr>
          <a:xfrm>
            <a:off x="3707904" y="2289703"/>
            <a:ext cx="2592288" cy="954107"/>
          </a:xfrm>
          <a:prstGeom prst="rect">
            <a:avLst/>
          </a:prstGeom>
          <a:noFill/>
          <a:ln>
            <a:solidFill>
              <a:schemeClr val="tx1"/>
            </a:solidFill>
          </a:ln>
        </p:spPr>
        <p:txBody>
          <a:bodyPr wrap="square" rtlCol="0">
            <a:spAutoFit/>
          </a:bodyPr>
          <a:lstStyle/>
          <a:p>
            <a:r>
              <a:rPr lang="fr-FR" sz="1400" dirty="0" smtClean="0"/>
              <a:t>HEX position in agreement </a:t>
            </a:r>
            <a:r>
              <a:rPr lang="fr-FR" sz="1400" dirty="0" err="1" smtClean="0"/>
              <a:t>with</a:t>
            </a:r>
            <a:r>
              <a:rPr lang="fr-FR" sz="1400" dirty="0" smtClean="0"/>
              <a:t> corrector (180 mm, 60 mm in </a:t>
            </a:r>
            <a:r>
              <a:rPr lang="fr-FR" sz="1400" dirty="0" err="1" smtClean="0"/>
              <a:t>diameter</a:t>
            </a:r>
            <a:r>
              <a:rPr lang="fr-FR" sz="1400" dirty="0" smtClean="0"/>
              <a:t>)</a:t>
            </a:r>
          </a:p>
          <a:p>
            <a:r>
              <a:rPr lang="fr-FR" sz="1400" dirty="0" err="1" smtClean="0"/>
              <a:t>Yoke</a:t>
            </a:r>
            <a:r>
              <a:rPr lang="fr-FR" sz="1400" dirty="0" smtClean="0"/>
              <a:t> </a:t>
            </a:r>
            <a:r>
              <a:rPr lang="fr-FR" sz="1400" dirty="0" err="1" smtClean="0"/>
              <a:t>diameter</a:t>
            </a:r>
            <a:r>
              <a:rPr lang="fr-FR" sz="1400" dirty="0" smtClean="0"/>
              <a:t> = 614 mm</a:t>
            </a:r>
            <a:endParaRPr lang="fr-FR" sz="1400" dirty="0"/>
          </a:p>
        </p:txBody>
      </p:sp>
      <p:sp>
        <p:nvSpPr>
          <p:cNvPr id="9" name="Ellipse 8"/>
          <p:cNvSpPr/>
          <p:nvPr/>
        </p:nvSpPr>
        <p:spPr>
          <a:xfrm rot="18830316">
            <a:off x="2681770" y="4779700"/>
            <a:ext cx="1131773" cy="57606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p:cNvSpPr txBox="1"/>
          <p:nvPr/>
        </p:nvSpPr>
        <p:spPr>
          <a:xfrm>
            <a:off x="1670979" y="5648019"/>
            <a:ext cx="2592288" cy="307777"/>
          </a:xfrm>
          <a:prstGeom prst="rect">
            <a:avLst/>
          </a:prstGeom>
          <a:noFill/>
          <a:ln>
            <a:solidFill>
              <a:schemeClr val="tx1"/>
            </a:solidFill>
          </a:ln>
        </p:spPr>
        <p:txBody>
          <a:bodyPr wrap="square" rtlCol="0">
            <a:spAutoFit/>
          </a:bodyPr>
          <a:lstStyle/>
          <a:p>
            <a:r>
              <a:rPr lang="fr-FR" sz="1400" dirty="0" smtClean="0"/>
              <a:t>To </a:t>
            </a:r>
            <a:r>
              <a:rPr lang="fr-FR" sz="1400" dirty="0" err="1" smtClean="0"/>
              <a:t>be</a:t>
            </a:r>
            <a:r>
              <a:rPr lang="fr-FR" sz="1400" dirty="0" smtClean="0"/>
              <a:t> </a:t>
            </a:r>
            <a:r>
              <a:rPr lang="fr-FR" sz="1400" dirty="0" err="1" smtClean="0"/>
              <a:t>updated</a:t>
            </a:r>
            <a:r>
              <a:rPr lang="fr-FR" sz="1400" dirty="0" smtClean="0"/>
              <a:t> </a:t>
            </a:r>
            <a:r>
              <a:rPr lang="fr-FR" sz="1400" dirty="0" err="1" smtClean="0"/>
              <a:t>after</a:t>
            </a:r>
            <a:r>
              <a:rPr lang="fr-FR" sz="1400" dirty="0" smtClean="0"/>
              <a:t> discussion</a:t>
            </a:r>
            <a:endParaRPr lang="fr-FR" sz="1400" dirty="0"/>
          </a:p>
        </p:txBody>
      </p:sp>
      <p:cxnSp>
        <p:nvCxnSpPr>
          <p:cNvPr id="11" name="Connecteur droit avec flèche 10"/>
          <p:cNvCxnSpPr/>
          <p:nvPr/>
        </p:nvCxnSpPr>
        <p:spPr>
          <a:xfrm flipH="1" flipV="1">
            <a:off x="3456182" y="5231202"/>
            <a:ext cx="107706" cy="41681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ZoneTexte 12"/>
          <p:cNvSpPr txBox="1"/>
          <p:nvPr/>
        </p:nvSpPr>
        <p:spPr>
          <a:xfrm>
            <a:off x="5268434" y="3951426"/>
            <a:ext cx="3207360" cy="523220"/>
          </a:xfrm>
          <a:prstGeom prst="rect">
            <a:avLst/>
          </a:prstGeom>
          <a:noFill/>
        </p:spPr>
        <p:txBody>
          <a:bodyPr wrap="square" rtlCol="0">
            <a:spAutoFit/>
          </a:bodyPr>
          <a:lstStyle/>
          <a:p>
            <a:r>
              <a:rPr lang="fr-FR" sz="1400" dirty="0" smtClean="0"/>
              <a:t>All </a:t>
            </a:r>
            <a:r>
              <a:rPr lang="fr-FR" sz="1400" dirty="0" err="1" smtClean="0"/>
              <a:t>b</a:t>
            </a:r>
            <a:r>
              <a:rPr lang="fr-FR" sz="1400" baseline="-25000" dirty="0" err="1" smtClean="0"/>
              <a:t>n</a:t>
            </a:r>
            <a:r>
              <a:rPr lang="fr-FR" sz="1400" dirty="0" smtClean="0"/>
              <a:t> </a:t>
            </a:r>
            <a:r>
              <a:rPr lang="fr-FR" sz="1400" dirty="0" err="1" smtClean="0"/>
              <a:t>harmonics</a:t>
            </a:r>
            <a:r>
              <a:rPr lang="fr-FR" sz="1400" dirty="0" smtClean="0"/>
              <a:t> &lt; 1 unit</a:t>
            </a:r>
          </a:p>
          <a:p>
            <a:r>
              <a:rPr lang="fr-FR" sz="1400" dirty="0" smtClean="0"/>
              <a:t>b</a:t>
            </a:r>
            <a:r>
              <a:rPr lang="fr-FR" sz="1400" baseline="-25000" dirty="0" smtClean="0"/>
              <a:t>14</a:t>
            </a:r>
            <a:r>
              <a:rPr lang="fr-FR" sz="1400" dirty="0" smtClean="0"/>
              <a:t> = 1,32</a:t>
            </a:r>
            <a:endParaRPr lang="fr-FR" sz="1400" dirty="0"/>
          </a:p>
        </p:txBody>
      </p:sp>
      <p:sp>
        <p:nvSpPr>
          <p:cNvPr id="12" name="Espace réservé du pied de page 11"/>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14" name="Espace réservé du numéro de diapositive 13"/>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3</a:t>
            </a:fld>
            <a:endParaRPr lang="en-US" dirty="0" smtClean="0">
              <a:solidFill>
                <a:srgbClr val="000000">
                  <a:tint val="75000"/>
                </a:srgbClr>
              </a:solidFill>
            </a:endParaRPr>
          </a:p>
        </p:txBody>
      </p:sp>
    </p:spTree>
    <p:extLst>
      <p:ext uri="{BB962C8B-B14F-4D97-AF65-F5344CB8AC3E}">
        <p14:creationId xmlns:p14="http://schemas.microsoft.com/office/powerpoint/2010/main" val="2034162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smtClean="0"/>
              <a:t>COMparison</a:t>
            </a:r>
            <a:r>
              <a:rPr lang="fr-FR" dirty="0" smtClean="0"/>
              <a:t> </a:t>
            </a:r>
            <a:r>
              <a:rPr lang="fr-FR" dirty="0" err="1" smtClean="0"/>
              <a:t>With</a:t>
            </a:r>
            <a:r>
              <a:rPr lang="fr-FR" dirty="0" smtClean="0"/>
              <a:t> </a:t>
            </a:r>
            <a:r>
              <a:rPr lang="fr-FR" dirty="0" err="1" smtClean="0"/>
              <a:t>qtransit</a:t>
            </a:r>
            <a:endParaRPr lang="fr-FR" dirty="0"/>
          </a:p>
        </p:txBody>
      </p:sp>
      <p:sp>
        <p:nvSpPr>
          <p:cNvPr id="6" name="Espace réservé du contenu 1"/>
          <p:cNvSpPr txBox="1">
            <a:spLocks/>
          </p:cNvSpPr>
          <p:nvPr/>
        </p:nvSpPr>
        <p:spPr>
          <a:xfrm>
            <a:off x="576000" y="1268760"/>
            <a:ext cx="8172464" cy="4968552"/>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just">
              <a:lnSpc>
                <a:spcPct val="100000"/>
              </a:lnSpc>
              <a:buNone/>
            </a:pPr>
            <a:endParaRPr lang="fr-FR" sz="2800" kern="0" dirty="0"/>
          </a:p>
        </p:txBody>
      </p:sp>
      <p:graphicFrame>
        <p:nvGraphicFramePr>
          <p:cNvPr id="5" name="Tableau 4"/>
          <p:cNvGraphicFramePr>
            <a:graphicFrameLocks noGrp="1"/>
          </p:cNvGraphicFramePr>
          <p:nvPr>
            <p:extLst>
              <p:ext uri="{D42A27DB-BD31-4B8C-83A1-F6EECF244321}">
                <p14:modId xmlns:p14="http://schemas.microsoft.com/office/powerpoint/2010/main" val="3367404002"/>
              </p:ext>
            </p:extLst>
          </p:nvPr>
        </p:nvGraphicFramePr>
        <p:xfrm>
          <a:off x="1763688" y="2132856"/>
          <a:ext cx="5616624" cy="2581089"/>
        </p:xfrm>
        <a:graphic>
          <a:graphicData uri="http://schemas.openxmlformats.org/drawingml/2006/table">
            <a:tbl>
              <a:tblPr firstRow="1" bandRow="1">
                <a:tableStyleId>{93296810-A885-4BE3-A3E7-6D5BEEA58F35}</a:tableStyleId>
              </a:tblPr>
              <a:tblGrid>
                <a:gridCol w="2088232"/>
                <a:gridCol w="2016224"/>
                <a:gridCol w="1512168"/>
              </a:tblGrid>
              <a:tr h="368727">
                <a:tc>
                  <a:txBody>
                    <a:bodyPr/>
                    <a:lstStyle/>
                    <a:p>
                      <a:pPr algn="ctr"/>
                      <a:endParaRPr lang="fr-FR" dirty="0"/>
                    </a:p>
                  </a:txBody>
                  <a:tcPr>
                    <a:solidFill>
                      <a:srgbClr val="C00000"/>
                    </a:solidFill>
                  </a:tcPr>
                </a:tc>
                <a:tc>
                  <a:txBody>
                    <a:bodyPr/>
                    <a:lstStyle/>
                    <a:p>
                      <a:pPr algn="ctr"/>
                      <a:r>
                        <a:rPr lang="fr-FR" dirty="0" smtClean="0"/>
                        <a:t>ROXIE</a:t>
                      </a:r>
                      <a:endParaRPr lang="fr-FR" dirty="0"/>
                    </a:p>
                  </a:txBody>
                  <a:tcPr>
                    <a:solidFill>
                      <a:srgbClr val="C00000"/>
                    </a:solidFill>
                  </a:tcPr>
                </a:tc>
                <a:tc>
                  <a:txBody>
                    <a:bodyPr/>
                    <a:lstStyle/>
                    <a:p>
                      <a:pPr algn="ctr"/>
                      <a:r>
                        <a:rPr lang="fr-FR" dirty="0" err="1" smtClean="0"/>
                        <a:t>Qtransit</a:t>
                      </a:r>
                      <a:endParaRPr lang="fr-FR" dirty="0"/>
                    </a:p>
                  </a:txBody>
                  <a:tcPr>
                    <a:solidFill>
                      <a:srgbClr val="C00000"/>
                    </a:solidFill>
                  </a:tcPr>
                </a:tc>
              </a:tr>
              <a:tr h="368727">
                <a:tc gridSpan="3">
                  <a:txBody>
                    <a:bodyPr/>
                    <a:lstStyle/>
                    <a:p>
                      <a:pPr algn="ctr"/>
                      <a:r>
                        <a:rPr lang="fr-FR" dirty="0" err="1" smtClean="0"/>
                        <a:t>Without</a:t>
                      </a:r>
                      <a:r>
                        <a:rPr lang="fr-FR" dirty="0" smtClean="0"/>
                        <a:t> protection </a:t>
                      </a:r>
                      <a:r>
                        <a:rPr lang="fr-FR" dirty="0" err="1" smtClean="0"/>
                        <a:t>heaters</a:t>
                      </a:r>
                      <a:endParaRPr lang="fr-FR" dirty="0" smtClean="0"/>
                    </a:p>
                  </a:txBody>
                  <a:tcPr/>
                </a:tc>
                <a:tc hMerge="1">
                  <a:txBody>
                    <a:bodyPr/>
                    <a:lstStyle/>
                    <a:p>
                      <a:endParaRPr lang="fr-FR"/>
                    </a:p>
                  </a:txBody>
                  <a:tcPr/>
                </a:tc>
                <a:tc hMerge="1">
                  <a:txBody>
                    <a:bodyPr/>
                    <a:lstStyle/>
                    <a:p>
                      <a:endParaRPr lang="fr-FR"/>
                    </a:p>
                  </a:txBody>
                  <a:tcPr/>
                </a:tc>
              </a:tr>
              <a:tr h="368727">
                <a:tc>
                  <a:txBody>
                    <a:bodyPr/>
                    <a:lstStyle/>
                    <a:p>
                      <a:pPr algn="ctr"/>
                      <a:r>
                        <a:rPr lang="fr-FR" dirty="0" smtClean="0"/>
                        <a:t>Hot</a:t>
                      </a:r>
                      <a:r>
                        <a:rPr lang="fr-FR" baseline="0" dirty="0" smtClean="0"/>
                        <a:t> Spot</a:t>
                      </a:r>
                      <a:endParaRPr lang="fr-FR" dirty="0" smtClean="0"/>
                    </a:p>
                  </a:txBody>
                  <a:tcPr/>
                </a:tc>
                <a:tc>
                  <a:txBody>
                    <a:bodyPr/>
                    <a:lstStyle/>
                    <a:p>
                      <a:pPr algn="ctr"/>
                      <a:r>
                        <a:rPr lang="fr-FR" dirty="0" smtClean="0"/>
                        <a:t>≈445K</a:t>
                      </a:r>
                      <a:endParaRPr lang="fr-FR" dirty="0"/>
                    </a:p>
                  </a:txBody>
                  <a:tcPr/>
                </a:tc>
                <a:tc>
                  <a:txBody>
                    <a:bodyPr/>
                    <a:lstStyle/>
                    <a:p>
                      <a:pPr algn="ctr"/>
                      <a:r>
                        <a:rPr lang="fr-FR" dirty="0" smtClean="0"/>
                        <a:t>≈300K</a:t>
                      </a:r>
                      <a:endParaRPr lang="fr-FR" dirty="0"/>
                    </a:p>
                  </a:txBody>
                  <a:tcPr/>
                </a:tc>
              </a:tr>
              <a:tr h="368727">
                <a:tc>
                  <a:txBody>
                    <a:bodyPr/>
                    <a:lstStyle/>
                    <a:p>
                      <a:pPr algn="ctr"/>
                      <a:r>
                        <a:rPr lang="fr-FR" dirty="0" smtClean="0"/>
                        <a:t>Voltage to </a:t>
                      </a:r>
                      <a:r>
                        <a:rPr lang="fr-FR" dirty="0" err="1" smtClean="0"/>
                        <a:t>ground</a:t>
                      </a:r>
                      <a:endParaRPr lang="fr-FR" dirty="0" smtClean="0"/>
                    </a:p>
                  </a:txBody>
                  <a:tcPr/>
                </a:tc>
                <a:tc>
                  <a:txBody>
                    <a:bodyPr/>
                    <a:lstStyle/>
                    <a:p>
                      <a:pPr algn="ctr"/>
                      <a:r>
                        <a:rPr lang="fr-FR" dirty="0" smtClean="0"/>
                        <a:t>≈600V</a:t>
                      </a:r>
                      <a:endParaRPr lang="fr-FR" dirty="0"/>
                    </a:p>
                  </a:txBody>
                  <a:tcPr/>
                </a:tc>
                <a:tc>
                  <a:txBody>
                    <a:bodyPr/>
                    <a:lstStyle/>
                    <a:p>
                      <a:pPr algn="ctr"/>
                      <a:r>
                        <a:rPr lang="fr-FR" dirty="0" smtClean="0"/>
                        <a:t>≈634V</a:t>
                      </a:r>
                      <a:endParaRPr lang="fr-FR" dirty="0"/>
                    </a:p>
                  </a:txBody>
                  <a:tcPr/>
                </a:tc>
              </a:tr>
              <a:tr h="368727">
                <a:tc gridSpan="3">
                  <a:txBody>
                    <a:bodyPr/>
                    <a:lstStyle/>
                    <a:p>
                      <a:pPr algn="ctr"/>
                      <a:r>
                        <a:rPr lang="fr-FR" dirty="0" err="1" smtClean="0"/>
                        <a:t>With</a:t>
                      </a:r>
                      <a:r>
                        <a:rPr lang="fr-FR" dirty="0" smtClean="0"/>
                        <a:t> protection </a:t>
                      </a:r>
                      <a:r>
                        <a:rPr lang="fr-FR" dirty="0" err="1" smtClean="0"/>
                        <a:t>heaters</a:t>
                      </a:r>
                      <a:r>
                        <a:rPr lang="fr-FR" baseline="0" dirty="0" smtClean="0"/>
                        <a:t> </a:t>
                      </a:r>
                      <a:endParaRPr lang="fr-FR" dirty="0" smtClean="0"/>
                    </a:p>
                  </a:txBody>
                  <a:tcPr/>
                </a:tc>
                <a:tc hMerge="1">
                  <a:txBody>
                    <a:bodyPr/>
                    <a:lstStyle/>
                    <a:p>
                      <a:endParaRPr lang="fr-FR"/>
                    </a:p>
                  </a:txBody>
                  <a:tcPr/>
                </a:tc>
                <a:tc hMerge="1">
                  <a:txBody>
                    <a:bodyPr/>
                    <a:lstStyle/>
                    <a:p>
                      <a:endParaRPr lang="fr-FR"/>
                    </a:p>
                  </a:txBody>
                  <a:tcPr/>
                </a:tc>
              </a:tr>
              <a:tr h="368727">
                <a:tc>
                  <a:txBody>
                    <a:bodyPr/>
                    <a:lstStyle/>
                    <a:p>
                      <a:pPr algn="ctr"/>
                      <a:r>
                        <a:rPr lang="fr-FR" dirty="0" smtClean="0"/>
                        <a:t>Hot</a:t>
                      </a:r>
                      <a:r>
                        <a:rPr lang="fr-FR" baseline="0" dirty="0" smtClean="0"/>
                        <a:t> Spot</a:t>
                      </a:r>
                      <a:endParaRPr lang="fr-FR" dirty="0" smtClean="0"/>
                    </a:p>
                  </a:txBody>
                  <a:tcPr/>
                </a:tc>
                <a:tc>
                  <a:txBody>
                    <a:bodyPr/>
                    <a:lstStyle/>
                    <a:p>
                      <a:pPr algn="ctr"/>
                      <a:r>
                        <a:rPr lang="fr-FR" dirty="0" smtClean="0"/>
                        <a:t>≈130K</a:t>
                      </a:r>
                      <a:endParaRPr lang="fr-FR"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dirty="0" smtClean="0"/>
                        <a:t>≈180K</a:t>
                      </a:r>
                    </a:p>
                  </a:txBody>
                  <a:tcPr/>
                </a:tc>
              </a:tr>
              <a:tr h="368727">
                <a:tc>
                  <a:txBody>
                    <a:bodyPr/>
                    <a:lstStyle/>
                    <a:p>
                      <a:pPr algn="ctr"/>
                      <a:r>
                        <a:rPr lang="fr-FR" dirty="0" smtClean="0"/>
                        <a:t>Voltage to </a:t>
                      </a:r>
                      <a:r>
                        <a:rPr lang="fr-FR" dirty="0" err="1" smtClean="0"/>
                        <a:t>ground</a:t>
                      </a:r>
                      <a:endParaRPr lang="fr-FR" dirty="0" smtClean="0"/>
                    </a:p>
                  </a:txBody>
                  <a:tcPr/>
                </a:tc>
                <a:tc>
                  <a:txBody>
                    <a:bodyPr/>
                    <a:lstStyle/>
                    <a:p>
                      <a:pPr algn="ctr"/>
                      <a:r>
                        <a:rPr lang="fr-FR" dirty="0" smtClean="0"/>
                        <a:t>≈100V</a:t>
                      </a:r>
                      <a:endParaRPr lang="fr-FR"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dirty="0" smtClean="0"/>
                        <a:t>≈340V</a:t>
                      </a:r>
                    </a:p>
                  </a:txBody>
                  <a:tcPr/>
                </a:tc>
              </a:tr>
            </a:tbl>
          </a:graphicData>
        </a:graphic>
      </p:graphicFrame>
      <p:sp>
        <p:nvSpPr>
          <p:cNvPr id="7" name="Espace réservé du pied de page 6"/>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8" name="Espace réservé du numéro de diapositive 7"/>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30</a:t>
            </a:fld>
            <a:endParaRPr lang="en-US" dirty="0" smtClean="0">
              <a:solidFill>
                <a:srgbClr val="000000">
                  <a:tint val="75000"/>
                </a:srgbClr>
              </a:solidFill>
            </a:endParaRPr>
          </a:p>
        </p:txBody>
      </p:sp>
    </p:spTree>
    <p:extLst>
      <p:ext uri="{BB962C8B-B14F-4D97-AF65-F5344CB8AC3E}">
        <p14:creationId xmlns:p14="http://schemas.microsoft.com/office/powerpoint/2010/main" val="373048601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smtClean="0"/>
              <a:t>Conclusion</a:t>
            </a:r>
            <a:endParaRPr lang="fr-FR" dirty="0"/>
          </a:p>
        </p:txBody>
      </p:sp>
      <p:sp>
        <p:nvSpPr>
          <p:cNvPr id="6" name="Espace réservé du contenu 1"/>
          <p:cNvSpPr txBox="1">
            <a:spLocks/>
          </p:cNvSpPr>
          <p:nvPr/>
        </p:nvSpPr>
        <p:spPr>
          <a:xfrm>
            <a:off x="576000" y="1268760"/>
            <a:ext cx="8172464" cy="4968552"/>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just">
              <a:lnSpc>
                <a:spcPct val="100000"/>
              </a:lnSpc>
              <a:buNone/>
            </a:pPr>
            <a:endParaRPr lang="fr-FR" sz="2800" kern="0" dirty="0"/>
          </a:p>
        </p:txBody>
      </p:sp>
      <p:sp>
        <p:nvSpPr>
          <p:cNvPr id="5" name="Espace réservé du contenu 1"/>
          <p:cNvSpPr txBox="1">
            <a:spLocks/>
          </p:cNvSpPr>
          <p:nvPr/>
        </p:nvSpPr>
        <p:spPr>
          <a:xfrm>
            <a:off x="395536" y="1268760"/>
            <a:ext cx="8352928" cy="2016224"/>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lnSpc>
                <a:spcPct val="100000"/>
              </a:lnSpc>
            </a:pPr>
            <a:endParaRPr lang="en-US" sz="2400" dirty="0" smtClean="0"/>
          </a:p>
        </p:txBody>
      </p:sp>
      <p:sp>
        <p:nvSpPr>
          <p:cNvPr id="7" name="ZoneTexte 6"/>
          <p:cNvSpPr txBox="1"/>
          <p:nvPr/>
        </p:nvSpPr>
        <p:spPr>
          <a:xfrm>
            <a:off x="395536" y="1196752"/>
            <a:ext cx="8208912" cy="5040560"/>
          </a:xfrm>
          <a:prstGeom prst="rect">
            <a:avLst/>
          </a:prstGeom>
          <a:noFill/>
          <a:ln w="50800">
            <a:noFill/>
          </a:ln>
        </p:spPr>
        <p:txBody>
          <a:bodyPr wrap="square" rtlCol="0">
            <a:noAutofit/>
          </a:bodyPr>
          <a:lstStyle/>
          <a:p>
            <a:pPr marL="171450" indent="-171450" fontAlgn="auto">
              <a:lnSpc>
                <a:spcPct val="100000"/>
              </a:lnSpc>
              <a:spcBef>
                <a:spcPts val="0"/>
              </a:spcBef>
              <a:spcAft>
                <a:spcPts val="0"/>
              </a:spcAft>
            </a:pPr>
            <a:r>
              <a:rPr lang="fr-FR" sz="2300" dirty="0" smtClean="0">
                <a:latin typeface="+mn-lt"/>
              </a:rPr>
              <a:t> The </a:t>
            </a:r>
            <a:r>
              <a:rPr lang="fr-FR" sz="2300" b="1" dirty="0">
                <a:latin typeface="+mn-lt"/>
              </a:rPr>
              <a:t>QTRANSIT </a:t>
            </a:r>
            <a:r>
              <a:rPr lang="fr-FR" sz="2300" b="1" dirty="0" smtClean="0">
                <a:latin typeface="+mn-lt"/>
              </a:rPr>
              <a:t>and ROXIE </a:t>
            </a:r>
            <a:r>
              <a:rPr lang="fr-FR" sz="2300" dirty="0" smtClean="0">
                <a:latin typeface="+mn-lt"/>
              </a:rPr>
              <a:t>codes have </a:t>
            </a:r>
            <a:r>
              <a:rPr lang="fr-FR" sz="2300" dirty="0">
                <a:latin typeface="+mn-lt"/>
              </a:rPr>
              <a:t>been </a:t>
            </a:r>
            <a:r>
              <a:rPr lang="fr-FR" sz="2300" dirty="0" err="1">
                <a:latin typeface="+mn-lt"/>
              </a:rPr>
              <a:t>used</a:t>
            </a:r>
            <a:r>
              <a:rPr lang="fr-FR" sz="2300" dirty="0">
                <a:latin typeface="+mn-lt"/>
              </a:rPr>
              <a:t> </a:t>
            </a:r>
            <a:r>
              <a:rPr lang="fr-FR" sz="2300" dirty="0" smtClean="0">
                <a:latin typeface="+mn-lt"/>
              </a:rPr>
              <a:t>to </a:t>
            </a:r>
            <a:r>
              <a:rPr lang="fr-FR" sz="2300" dirty="0" err="1" smtClean="0">
                <a:latin typeface="+mn-lt"/>
              </a:rPr>
              <a:t>perform</a:t>
            </a:r>
            <a:r>
              <a:rPr lang="fr-FR" sz="2300" dirty="0" smtClean="0">
                <a:latin typeface="+mn-lt"/>
              </a:rPr>
              <a:t> </a:t>
            </a:r>
            <a:r>
              <a:rPr lang="fr-FR" sz="2300" dirty="0" err="1" smtClean="0">
                <a:latin typeface="+mn-lt"/>
              </a:rPr>
              <a:t>preliminary</a:t>
            </a:r>
            <a:r>
              <a:rPr lang="fr-FR" sz="2300" dirty="0" smtClean="0">
                <a:latin typeface="+mn-lt"/>
              </a:rPr>
              <a:t> </a:t>
            </a:r>
            <a:r>
              <a:rPr lang="fr-FR" sz="2300" dirty="0" err="1" smtClean="0">
                <a:latin typeface="+mn-lt"/>
              </a:rPr>
              <a:t>Quench</a:t>
            </a:r>
            <a:r>
              <a:rPr lang="fr-FR" sz="2300" dirty="0" smtClean="0">
                <a:latin typeface="+mn-lt"/>
              </a:rPr>
              <a:t> simulation.</a:t>
            </a:r>
          </a:p>
          <a:p>
            <a:pPr fontAlgn="auto">
              <a:lnSpc>
                <a:spcPct val="100000"/>
              </a:lnSpc>
              <a:spcBef>
                <a:spcPts val="0"/>
              </a:spcBef>
              <a:spcAft>
                <a:spcPts val="0"/>
              </a:spcAft>
              <a:buNone/>
            </a:pPr>
            <a:endParaRPr lang="fr-FR" sz="2300" dirty="0">
              <a:latin typeface="+mn-lt"/>
            </a:endParaRPr>
          </a:p>
          <a:p>
            <a:pPr marL="171450" indent="-171450" fontAlgn="auto">
              <a:lnSpc>
                <a:spcPct val="100000"/>
              </a:lnSpc>
              <a:spcBef>
                <a:spcPts val="0"/>
              </a:spcBef>
              <a:spcAft>
                <a:spcPts val="0"/>
              </a:spcAft>
            </a:pPr>
            <a:r>
              <a:rPr lang="fr-FR" sz="2300" dirty="0" smtClean="0">
                <a:latin typeface="+mn-lt"/>
              </a:rPr>
              <a:t> Simulations </a:t>
            </a:r>
            <a:r>
              <a:rPr lang="fr-FR" sz="2300" b="1" dirty="0" err="1">
                <a:latin typeface="+mn-lt"/>
              </a:rPr>
              <a:t>with</a:t>
            </a:r>
            <a:r>
              <a:rPr lang="fr-FR" sz="2300" b="1" dirty="0">
                <a:latin typeface="+mn-lt"/>
              </a:rPr>
              <a:t> and </a:t>
            </a:r>
            <a:r>
              <a:rPr lang="fr-FR" sz="2300" b="1" dirty="0" err="1">
                <a:latin typeface="+mn-lt"/>
              </a:rPr>
              <a:t>without</a:t>
            </a:r>
            <a:r>
              <a:rPr lang="fr-FR" sz="2300" b="1" dirty="0">
                <a:latin typeface="+mn-lt"/>
              </a:rPr>
              <a:t> </a:t>
            </a:r>
            <a:r>
              <a:rPr lang="fr-FR" sz="2300" b="1" dirty="0" smtClean="0">
                <a:latin typeface="+mn-lt"/>
              </a:rPr>
              <a:t>protection </a:t>
            </a:r>
            <a:r>
              <a:rPr lang="fr-FR" sz="2300" b="1" dirty="0" err="1" smtClean="0">
                <a:latin typeface="+mn-lt"/>
              </a:rPr>
              <a:t>heaters</a:t>
            </a:r>
            <a:r>
              <a:rPr lang="fr-FR" sz="2300" b="1" dirty="0" smtClean="0">
                <a:latin typeface="+mn-lt"/>
              </a:rPr>
              <a:t> </a:t>
            </a:r>
            <a:r>
              <a:rPr lang="fr-FR" sz="2300" dirty="0">
                <a:latin typeface="+mn-lt"/>
              </a:rPr>
              <a:t>have been </a:t>
            </a:r>
            <a:r>
              <a:rPr lang="fr-FR" sz="2300" dirty="0" err="1">
                <a:latin typeface="+mn-lt"/>
              </a:rPr>
              <a:t>carried</a:t>
            </a:r>
            <a:r>
              <a:rPr lang="fr-FR" sz="2300" dirty="0">
                <a:latin typeface="+mn-lt"/>
              </a:rPr>
              <a:t> </a:t>
            </a:r>
            <a:r>
              <a:rPr lang="fr-FR" sz="2300" dirty="0" smtClean="0">
                <a:latin typeface="+mn-lt"/>
              </a:rPr>
              <a:t>out.</a:t>
            </a:r>
            <a:endParaRPr lang="fr-FR" sz="2300" dirty="0">
              <a:latin typeface="+mn-lt"/>
            </a:endParaRPr>
          </a:p>
          <a:p>
            <a:pPr marL="171450" indent="-171450" fontAlgn="auto">
              <a:lnSpc>
                <a:spcPct val="100000"/>
              </a:lnSpc>
              <a:spcBef>
                <a:spcPts val="0"/>
              </a:spcBef>
              <a:spcAft>
                <a:spcPts val="0"/>
              </a:spcAft>
            </a:pPr>
            <a:endParaRPr lang="fr-FR" sz="2300" dirty="0">
              <a:latin typeface="+mn-lt"/>
            </a:endParaRPr>
          </a:p>
          <a:p>
            <a:pPr marL="171450" indent="-171450" fontAlgn="auto">
              <a:lnSpc>
                <a:spcPct val="100000"/>
              </a:lnSpc>
              <a:spcBef>
                <a:spcPts val="0"/>
              </a:spcBef>
              <a:spcAft>
                <a:spcPts val="0"/>
              </a:spcAft>
            </a:pPr>
            <a:r>
              <a:rPr lang="fr-FR" sz="2300" dirty="0">
                <a:latin typeface="+mn-lt"/>
              </a:rPr>
              <a:t>The </a:t>
            </a:r>
            <a:r>
              <a:rPr lang="fr-FR" sz="2300" dirty="0" err="1">
                <a:latin typeface="+mn-lt"/>
              </a:rPr>
              <a:t>highest</a:t>
            </a:r>
            <a:r>
              <a:rPr lang="fr-FR" sz="2300" dirty="0">
                <a:latin typeface="+mn-lt"/>
              </a:rPr>
              <a:t> hot spot </a:t>
            </a:r>
            <a:r>
              <a:rPr lang="fr-FR" sz="2300" dirty="0" err="1">
                <a:latin typeface="+mn-lt"/>
              </a:rPr>
              <a:t>temperature</a:t>
            </a:r>
            <a:r>
              <a:rPr lang="fr-FR" sz="2300" dirty="0">
                <a:latin typeface="+mn-lt"/>
              </a:rPr>
              <a:t> </a:t>
            </a:r>
            <a:r>
              <a:rPr lang="fr-FR" sz="2300" dirty="0" smtClean="0">
                <a:latin typeface="+mn-lt"/>
              </a:rPr>
              <a:t>in </a:t>
            </a:r>
            <a:r>
              <a:rPr lang="fr-FR" sz="2300" dirty="0">
                <a:latin typeface="+mn-lt"/>
              </a:rPr>
              <a:t>absence of </a:t>
            </a:r>
            <a:r>
              <a:rPr lang="fr-FR" sz="2300" dirty="0" smtClean="0">
                <a:latin typeface="+mn-lt"/>
              </a:rPr>
              <a:t>protection </a:t>
            </a:r>
            <a:r>
              <a:rPr lang="fr-FR" sz="2300" dirty="0" err="1" smtClean="0">
                <a:latin typeface="+mn-lt"/>
              </a:rPr>
              <a:t>heaters</a:t>
            </a:r>
            <a:r>
              <a:rPr lang="fr-FR" sz="2300" dirty="0" smtClean="0">
                <a:latin typeface="+mn-lt"/>
              </a:rPr>
              <a:t> </a:t>
            </a:r>
            <a:r>
              <a:rPr lang="fr-FR" sz="2300" dirty="0" err="1" smtClean="0">
                <a:latin typeface="+mn-lt"/>
              </a:rPr>
              <a:t>is</a:t>
            </a:r>
            <a:r>
              <a:rPr lang="fr-FR" sz="2300" dirty="0" smtClean="0">
                <a:latin typeface="+mn-lt"/>
              </a:rPr>
              <a:t> </a:t>
            </a:r>
            <a:r>
              <a:rPr lang="fr-FR" sz="2300" dirty="0" err="1" smtClean="0">
                <a:latin typeface="+mn-lt"/>
              </a:rPr>
              <a:t>around</a:t>
            </a:r>
            <a:r>
              <a:rPr lang="fr-FR" sz="2300" dirty="0" smtClean="0">
                <a:latin typeface="+mn-lt"/>
              </a:rPr>
              <a:t> 450K </a:t>
            </a:r>
            <a:r>
              <a:rPr lang="fr-FR" sz="2300" dirty="0" err="1" smtClean="0">
                <a:latin typeface="+mn-lt"/>
              </a:rPr>
              <a:t>with</a:t>
            </a:r>
            <a:r>
              <a:rPr lang="fr-FR" sz="2300" dirty="0" smtClean="0">
                <a:latin typeface="+mn-lt"/>
              </a:rPr>
              <a:t> ROXIE (conservative).</a:t>
            </a:r>
          </a:p>
          <a:p>
            <a:pPr marL="171450" indent="-171450" fontAlgn="auto">
              <a:lnSpc>
                <a:spcPct val="100000"/>
              </a:lnSpc>
              <a:spcBef>
                <a:spcPts val="0"/>
              </a:spcBef>
              <a:spcAft>
                <a:spcPts val="0"/>
              </a:spcAft>
            </a:pPr>
            <a:endParaRPr lang="fr-FR" sz="2300" dirty="0">
              <a:latin typeface="+mn-lt"/>
            </a:endParaRPr>
          </a:p>
          <a:p>
            <a:pPr marL="171450" indent="-171450" fontAlgn="auto">
              <a:lnSpc>
                <a:spcPct val="100000"/>
              </a:lnSpc>
              <a:spcBef>
                <a:spcPts val="0"/>
              </a:spcBef>
              <a:spcAft>
                <a:spcPts val="0"/>
              </a:spcAft>
            </a:pPr>
            <a:r>
              <a:rPr lang="fr-FR" sz="2300" dirty="0" err="1" smtClean="0">
                <a:latin typeface="+mn-lt"/>
              </a:rPr>
              <a:t>With</a:t>
            </a:r>
            <a:r>
              <a:rPr lang="fr-FR" sz="2300" dirty="0" smtClean="0">
                <a:latin typeface="+mn-lt"/>
              </a:rPr>
              <a:t> </a:t>
            </a:r>
            <a:r>
              <a:rPr lang="fr-FR" sz="2300" dirty="0">
                <a:latin typeface="+mn-lt"/>
              </a:rPr>
              <a:t>QH:</a:t>
            </a:r>
          </a:p>
          <a:p>
            <a:pPr marL="628650" lvl="1" indent="-171450" fontAlgn="auto">
              <a:lnSpc>
                <a:spcPct val="100000"/>
              </a:lnSpc>
              <a:spcBef>
                <a:spcPts val="0"/>
              </a:spcBef>
              <a:spcAft>
                <a:spcPts val="0"/>
              </a:spcAft>
            </a:pPr>
            <a:r>
              <a:rPr lang="fr-FR" sz="2300" dirty="0">
                <a:latin typeface="+mn-lt"/>
              </a:rPr>
              <a:t> the </a:t>
            </a:r>
            <a:r>
              <a:rPr lang="fr-FR" sz="2300" dirty="0" err="1">
                <a:latin typeface="+mn-lt"/>
              </a:rPr>
              <a:t>hotspot</a:t>
            </a:r>
            <a:r>
              <a:rPr lang="fr-FR" sz="2300" dirty="0">
                <a:latin typeface="+mn-lt"/>
              </a:rPr>
              <a:t> </a:t>
            </a:r>
            <a:r>
              <a:rPr lang="fr-FR" sz="2300" dirty="0" err="1">
                <a:latin typeface="+mn-lt"/>
              </a:rPr>
              <a:t>is</a:t>
            </a:r>
            <a:r>
              <a:rPr lang="fr-FR" sz="2300" dirty="0">
                <a:latin typeface="+mn-lt"/>
              </a:rPr>
              <a:t> </a:t>
            </a:r>
            <a:r>
              <a:rPr lang="fr-FR" sz="2300" dirty="0" err="1">
                <a:latin typeface="+mn-lt"/>
              </a:rPr>
              <a:t>limited</a:t>
            </a:r>
            <a:r>
              <a:rPr lang="fr-FR" sz="2300" dirty="0">
                <a:latin typeface="+mn-lt"/>
              </a:rPr>
              <a:t> to ~</a:t>
            </a:r>
            <a:r>
              <a:rPr lang="fr-FR" sz="2300" dirty="0" smtClean="0">
                <a:latin typeface="+mn-lt"/>
              </a:rPr>
              <a:t>180K </a:t>
            </a:r>
            <a:r>
              <a:rPr lang="fr-FR" sz="2300" dirty="0" err="1" smtClean="0">
                <a:latin typeface="+mn-lt"/>
              </a:rPr>
              <a:t>with</a:t>
            </a:r>
            <a:r>
              <a:rPr lang="fr-FR" sz="2300" dirty="0" smtClean="0">
                <a:latin typeface="+mn-lt"/>
              </a:rPr>
              <a:t> ROXIE.</a:t>
            </a:r>
            <a:endParaRPr lang="fr-FR" sz="2300" dirty="0">
              <a:latin typeface="+mn-lt"/>
            </a:endParaRPr>
          </a:p>
          <a:p>
            <a:pPr marL="628650" lvl="1" indent="-171450" fontAlgn="auto">
              <a:lnSpc>
                <a:spcPct val="100000"/>
              </a:lnSpc>
              <a:spcBef>
                <a:spcPts val="0"/>
              </a:spcBef>
              <a:spcAft>
                <a:spcPts val="0"/>
              </a:spcAft>
            </a:pPr>
            <a:r>
              <a:rPr lang="fr-FR" sz="2300" dirty="0">
                <a:latin typeface="+mn-lt"/>
              </a:rPr>
              <a:t>The max V to </a:t>
            </a:r>
            <a:r>
              <a:rPr lang="fr-FR" sz="2300" dirty="0" err="1">
                <a:latin typeface="+mn-lt"/>
              </a:rPr>
              <a:t>ground</a:t>
            </a:r>
            <a:r>
              <a:rPr lang="fr-FR" sz="2300" dirty="0">
                <a:latin typeface="+mn-lt"/>
              </a:rPr>
              <a:t> </a:t>
            </a:r>
            <a:r>
              <a:rPr lang="fr-FR" sz="2300" dirty="0" err="1">
                <a:latin typeface="+mn-lt"/>
              </a:rPr>
              <a:t>is</a:t>
            </a:r>
            <a:r>
              <a:rPr lang="fr-FR" sz="2300" dirty="0">
                <a:latin typeface="+mn-lt"/>
              </a:rPr>
              <a:t> </a:t>
            </a:r>
            <a:r>
              <a:rPr lang="fr-FR" sz="2300" dirty="0" smtClean="0">
                <a:latin typeface="+mn-lt"/>
              </a:rPr>
              <a:t>~100 V </a:t>
            </a:r>
            <a:r>
              <a:rPr lang="fr-FR" sz="2300" dirty="0" err="1" smtClean="0">
                <a:latin typeface="+mn-lt"/>
              </a:rPr>
              <a:t>with</a:t>
            </a:r>
            <a:r>
              <a:rPr lang="fr-FR" sz="2300" dirty="0" smtClean="0">
                <a:latin typeface="+mn-lt"/>
              </a:rPr>
              <a:t> ROXIE.</a:t>
            </a:r>
          </a:p>
          <a:p>
            <a:pPr marL="628650" lvl="1" indent="-171450" fontAlgn="auto">
              <a:lnSpc>
                <a:spcPct val="100000"/>
              </a:lnSpc>
              <a:spcBef>
                <a:spcPts val="0"/>
              </a:spcBef>
              <a:spcAft>
                <a:spcPts val="0"/>
              </a:spcAft>
            </a:pPr>
            <a:endParaRPr lang="fr-FR" sz="2300" dirty="0">
              <a:latin typeface="+mn-lt"/>
            </a:endParaRPr>
          </a:p>
          <a:p>
            <a:pPr marL="171450" lvl="1" indent="-171450" fontAlgn="auto">
              <a:lnSpc>
                <a:spcPct val="100000"/>
              </a:lnSpc>
              <a:spcBef>
                <a:spcPts val="0"/>
              </a:spcBef>
              <a:spcAft>
                <a:spcPts val="0"/>
              </a:spcAft>
            </a:pPr>
            <a:r>
              <a:rPr lang="fr-FR" sz="2300" dirty="0" smtClean="0">
                <a:latin typeface="+mn-lt"/>
              </a:rPr>
              <a:t> A </a:t>
            </a:r>
            <a:r>
              <a:rPr lang="fr-FR" sz="2300" dirty="0" err="1">
                <a:latin typeface="+mn-lt"/>
              </a:rPr>
              <a:t>preliminary</a:t>
            </a:r>
            <a:r>
              <a:rPr lang="fr-FR" sz="2300" dirty="0">
                <a:latin typeface="+mn-lt"/>
              </a:rPr>
              <a:t> design of the protection </a:t>
            </a:r>
            <a:r>
              <a:rPr lang="fr-FR" sz="2300" dirty="0" err="1">
                <a:latin typeface="+mn-lt"/>
              </a:rPr>
              <a:t>heaters</a:t>
            </a:r>
            <a:r>
              <a:rPr lang="fr-FR" sz="2300" dirty="0">
                <a:latin typeface="+mn-lt"/>
              </a:rPr>
              <a:t> for </a:t>
            </a:r>
            <a:r>
              <a:rPr lang="fr-FR" sz="2300" dirty="0" smtClean="0">
                <a:latin typeface="+mn-lt"/>
              </a:rPr>
              <a:t>the MQYY </a:t>
            </a:r>
            <a:r>
              <a:rPr lang="fr-FR" sz="2300" dirty="0">
                <a:latin typeface="+mn-lt"/>
              </a:rPr>
              <a:t>have been </a:t>
            </a:r>
            <a:r>
              <a:rPr lang="fr-FR" sz="2300" dirty="0" smtClean="0">
                <a:latin typeface="+mn-lt"/>
              </a:rPr>
              <a:t>made.</a:t>
            </a:r>
            <a:endParaRPr lang="fr-FR" sz="2300" dirty="0">
              <a:latin typeface="+mn-lt"/>
            </a:endParaRPr>
          </a:p>
          <a:p>
            <a:pPr lvl="1" fontAlgn="auto">
              <a:lnSpc>
                <a:spcPct val="100000"/>
              </a:lnSpc>
              <a:spcBef>
                <a:spcPts val="0"/>
              </a:spcBef>
              <a:spcAft>
                <a:spcPts val="0"/>
              </a:spcAft>
              <a:buNone/>
            </a:pPr>
            <a:endParaRPr lang="fr-FR" sz="2300" dirty="0">
              <a:latin typeface="+mn-lt"/>
            </a:endParaRPr>
          </a:p>
          <a:p>
            <a:pPr fontAlgn="auto">
              <a:lnSpc>
                <a:spcPct val="100000"/>
              </a:lnSpc>
              <a:spcBef>
                <a:spcPts val="0"/>
              </a:spcBef>
              <a:spcAft>
                <a:spcPts val="0"/>
              </a:spcAft>
              <a:buNone/>
            </a:pPr>
            <a:endParaRPr lang="fr-FR" dirty="0" smtClean="0">
              <a:latin typeface="Arial"/>
            </a:endParaRPr>
          </a:p>
        </p:txBody>
      </p:sp>
      <p:sp>
        <p:nvSpPr>
          <p:cNvPr id="8" name="Espace réservé du pied de page 7"/>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9" name="Espace réservé du numéro de diapositive 8"/>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31</a:t>
            </a:fld>
            <a:endParaRPr lang="en-US" dirty="0" smtClean="0">
              <a:solidFill>
                <a:srgbClr val="000000">
                  <a:tint val="75000"/>
                </a:srgbClr>
              </a:solidFill>
            </a:endParaRPr>
          </a:p>
        </p:txBody>
      </p:sp>
    </p:spTree>
    <p:extLst>
      <p:ext uri="{BB962C8B-B14F-4D97-AF65-F5344CB8AC3E}">
        <p14:creationId xmlns:p14="http://schemas.microsoft.com/office/powerpoint/2010/main" val="244784754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smtClean="0"/>
              <a:t>next</a:t>
            </a:r>
            <a:r>
              <a:rPr lang="fr-FR" dirty="0" smtClean="0"/>
              <a:t> </a:t>
            </a:r>
            <a:r>
              <a:rPr lang="fr-FR" dirty="0" err="1" smtClean="0"/>
              <a:t>steps</a:t>
            </a:r>
            <a:endParaRPr lang="fr-FR" dirty="0"/>
          </a:p>
        </p:txBody>
      </p:sp>
      <p:sp>
        <p:nvSpPr>
          <p:cNvPr id="6" name="Espace réservé du contenu 1"/>
          <p:cNvSpPr txBox="1">
            <a:spLocks/>
          </p:cNvSpPr>
          <p:nvPr/>
        </p:nvSpPr>
        <p:spPr>
          <a:xfrm>
            <a:off x="576000" y="1268760"/>
            <a:ext cx="8172464" cy="4968552"/>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just">
              <a:lnSpc>
                <a:spcPct val="100000"/>
              </a:lnSpc>
              <a:buNone/>
            </a:pPr>
            <a:endParaRPr lang="fr-FR" sz="2800" kern="0" dirty="0"/>
          </a:p>
        </p:txBody>
      </p:sp>
      <p:sp>
        <p:nvSpPr>
          <p:cNvPr id="5" name="Espace réservé du contenu 1"/>
          <p:cNvSpPr txBox="1">
            <a:spLocks/>
          </p:cNvSpPr>
          <p:nvPr/>
        </p:nvSpPr>
        <p:spPr>
          <a:xfrm>
            <a:off x="395536" y="1268760"/>
            <a:ext cx="8352928" cy="2016224"/>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lnSpc>
                <a:spcPct val="100000"/>
              </a:lnSpc>
            </a:pPr>
            <a:endParaRPr lang="en-US" sz="2400" dirty="0" smtClean="0"/>
          </a:p>
        </p:txBody>
      </p:sp>
      <p:sp>
        <p:nvSpPr>
          <p:cNvPr id="7" name="ZoneTexte 6"/>
          <p:cNvSpPr txBox="1"/>
          <p:nvPr/>
        </p:nvSpPr>
        <p:spPr>
          <a:xfrm>
            <a:off x="395536" y="1196752"/>
            <a:ext cx="8208912" cy="5040560"/>
          </a:xfrm>
          <a:prstGeom prst="rect">
            <a:avLst/>
          </a:prstGeom>
          <a:noFill/>
          <a:ln w="50800">
            <a:noFill/>
          </a:ln>
        </p:spPr>
        <p:txBody>
          <a:bodyPr wrap="square" rtlCol="0">
            <a:noAutofit/>
          </a:bodyPr>
          <a:lstStyle/>
          <a:p>
            <a:pPr marL="171450" indent="-171450" fontAlgn="auto">
              <a:lnSpc>
                <a:spcPct val="100000"/>
              </a:lnSpc>
              <a:spcBef>
                <a:spcPts val="0"/>
              </a:spcBef>
              <a:spcAft>
                <a:spcPts val="0"/>
              </a:spcAft>
            </a:pPr>
            <a:r>
              <a:rPr lang="fr-FR" sz="2300" dirty="0" smtClean="0">
                <a:latin typeface="+mn-lt"/>
              </a:rPr>
              <a:t>Continue to </a:t>
            </a:r>
            <a:r>
              <a:rPr lang="fr-FR" sz="2300" b="1" dirty="0" smtClean="0">
                <a:latin typeface="+mn-lt"/>
              </a:rPr>
              <a:t>fine tune </a:t>
            </a:r>
            <a:r>
              <a:rPr lang="fr-FR" sz="2300" dirty="0" smtClean="0">
                <a:latin typeface="+mn-lt"/>
              </a:rPr>
              <a:t>the ROXIE inputs.</a:t>
            </a:r>
          </a:p>
          <a:p>
            <a:pPr marL="171450" indent="-171450" fontAlgn="auto">
              <a:lnSpc>
                <a:spcPct val="100000"/>
              </a:lnSpc>
              <a:spcBef>
                <a:spcPts val="0"/>
              </a:spcBef>
              <a:spcAft>
                <a:spcPts val="0"/>
              </a:spcAft>
            </a:pPr>
            <a:endParaRPr lang="fr-FR" sz="2300" dirty="0">
              <a:latin typeface="+mn-lt"/>
            </a:endParaRPr>
          </a:p>
          <a:p>
            <a:pPr marL="171450" indent="-171450" fontAlgn="auto">
              <a:lnSpc>
                <a:spcPct val="100000"/>
              </a:lnSpc>
              <a:spcBef>
                <a:spcPts val="0"/>
              </a:spcBef>
              <a:spcAft>
                <a:spcPts val="0"/>
              </a:spcAft>
            </a:pPr>
            <a:r>
              <a:rPr lang="fr-FR" sz="2300" dirty="0" err="1" smtClean="0">
                <a:latin typeface="+mn-lt"/>
              </a:rPr>
              <a:t>Study</a:t>
            </a:r>
            <a:r>
              <a:rPr lang="fr-FR" sz="2300" dirty="0" smtClean="0">
                <a:latin typeface="+mn-lt"/>
              </a:rPr>
              <a:t> </a:t>
            </a:r>
            <a:r>
              <a:rPr lang="fr-FR" sz="2300" dirty="0" err="1" smtClean="0">
                <a:latin typeface="+mn-lt"/>
              </a:rPr>
              <a:t>different</a:t>
            </a:r>
            <a:r>
              <a:rPr lang="fr-FR" sz="2300" dirty="0" smtClean="0">
                <a:latin typeface="+mn-lt"/>
              </a:rPr>
              <a:t> </a:t>
            </a:r>
            <a:r>
              <a:rPr lang="fr-FR" sz="2300" b="1" dirty="0" err="1" smtClean="0">
                <a:latin typeface="+mn-lt"/>
              </a:rPr>
              <a:t>failure</a:t>
            </a:r>
            <a:r>
              <a:rPr lang="fr-FR" sz="2300" b="1" dirty="0" smtClean="0">
                <a:latin typeface="+mn-lt"/>
              </a:rPr>
              <a:t> cases of the protection </a:t>
            </a:r>
            <a:r>
              <a:rPr lang="fr-FR" sz="2300" b="1" dirty="0" err="1" smtClean="0">
                <a:latin typeface="+mn-lt"/>
              </a:rPr>
              <a:t>heaters</a:t>
            </a:r>
            <a:r>
              <a:rPr lang="fr-FR" sz="2300" dirty="0" smtClean="0">
                <a:latin typeface="+mn-lt"/>
              </a:rPr>
              <a:t>.</a:t>
            </a:r>
          </a:p>
          <a:p>
            <a:pPr marL="171450" indent="-171450" fontAlgn="auto">
              <a:lnSpc>
                <a:spcPct val="100000"/>
              </a:lnSpc>
              <a:spcBef>
                <a:spcPts val="0"/>
              </a:spcBef>
              <a:spcAft>
                <a:spcPts val="0"/>
              </a:spcAft>
            </a:pPr>
            <a:endParaRPr lang="fr-FR" sz="2300" dirty="0">
              <a:latin typeface="+mn-lt"/>
            </a:endParaRPr>
          </a:p>
          <a:p>
            <a:pPr marL="171450" indent="-171450" fontAlgn="auto">
              <a:lnSpc>
                <a:spcPct val="100000"/>
              </a:lnSpc>
              <a:spcBef>
                <a:spcPts val="0"/>
              </a:spcBef>
              <a:spcAft>
                <a:spcPts val="0"/>
              </a:spcAft>
            </a:pPr>
            <a:r>
              <a:rPr lang="fr-FR" sz="2300" dirty="0" smtClean="0">
                <a:latin typeface="+mn-lt"/>
              </a:rPr>
              <a:t> </a:t>
            </a:r>
            <a:r>
              <a:rPr lang="fr-FR" sz="2300" dirty="0" err="1" smtClean="0">
                <a:latin typeface="+mn-lt"/>
              </a:rPr>
              <a:t>Perform</a:t>
            </a:r>
            <a:r>
              <a:rPr lang="fr-FR" sz="2300" dirty="0" smtClean="0">
                <a:latin typeface="+mn-lt"/>
              </a:rPr>
              <a:t> </a:t>
            </a:r>
            <a:r>
              <a:rPr lang="fr-FR" sz="2300" b="1" dirty="0" smtClean="0">
                <a:latin typeface="+mn-lt"/>
              </a:rPr>
              <a:t>2+1D simulation </a:t>
            </a:r>
            <a:r>
              <a:rPr lang="fr-FR" sz="2300" dirty="0" err="1" smtClean="0">
                <a:latin typeface="+mn-lt"/>
              </a:rPr>
              <a:t>with</a:t>
            </a:r>
            <a:r>
              <a:rPr lang="fr-FR" sz="2300" dirty="0" smtClean="0">
                <a:latin typeface="+mn-lt"/>
              </a:rPr>
              <a:t> ROXIE (</a:t>
            </a:r>
            <a:r>
              <a:rPr lang="fr-FR" sz="2300" dirty="0" err="1" smtClean="0">
                <a:latin typeface="+mn-lt"/>
              </a:rPr>
              <a:t>discretisation</a:t>
            </a:r>
            <a:r>
              <a:rPr lang="fr-FR" sz="2300" dirty="0" smtClean="0">
                <a:latin typeface="+mn-lt"/>
              </a:rPr>
              <a:t> of MAGLEN).</a:t>
            </a:r>
          </a:p>
          <a:p>
            <a:pPr marL="171450" indent="-171450" fontAlgn="auto">
              <a:lnSpc>
                <a:spcPct val="100000"/>
              </a:lnSpc>
              <a:spcBef>
                <a:spcPts val="0"/>
              </a:spcBef>
              <a:spcAft>
                <a:spcPts val="0"/>
              </a:spcAft>
            </a:pPr>
            <a:endParaRPr lang="fr-FR" sz="2300" dirty="0">
              <a:latin typeface="+mn-lt"/>
            </a:endParaRPr>
          </a:p>
          <a:p>
            <a:pPr marL="171450" indent="-171450" fontAlgn="auto">
              <a:lnSpc>
                <a:spcPct val="100000"/>
              </a:lnSpc>
              <a:spcBef>
                <a:spcPts val="0"/>
              </a:spcBef>
              <a:spcAft>
                <a:spcPts val="0"/>
              </a:spcAft>
            </a:pPr>
            <a:r>
              <a:rPr lang="en-US" sz="2300" dirty="0" smtClean="0">
                <a:latin typeface="+mn-lt"/>
              </a:rPr>
              <a:t> Perform ROXIE simulation </a:t>
            </a:r>
            <a:r>
              <a:rPr lang="en-US" sz="2300" dirty="0">
                <a:latin typeface="+mn-lt"/>
              </a:rPr>
              <a:t>with </a:t>
            </a:r>
            <a:r>
              <a:rPr lang="en-US" sz="2300" b="1" dirty="0" smtClean="0">
                <a:latin typeface="+mn-lt"/>
              </a:rPr>
              <a:t>coupling-current </a:t>
            </a:r>
            <a:r>
              <a:rPr lang="en-US" sz="2300" b="1" dirty="0">
                <a:latin typeface="+mn-lt"/>
              </a:rPr>
              <a:t>losses </a:t>
            </a:r>
            <a:r>
              <a:rPr lang="en-US" sz="2300" dirty="0">
                <a:latin typeface="+mn-lt"/>
              </a:rPr>
              <a:t>in the </a:t>
            </a:r>
            <a:r>
              <a:rPr lang="en-US" sz="2300" dirty="0" smtClean="0">
                <a:latin typeface="+mn-lt"/>
              </a:rPr>
              <a:t>coil.</a:t>
            </a:r>
          </a:p>
          <a:p>
            <a:pPr marL="171450" indent="-171450" fontAlgn="auto">
              <a:lnSpc>
                <a:spcPct val="100000"/>
              </a:lnSpc>
              <a:spcBef>
                <a:spcPts val="0"/>
              </a:spcBef>
              <a:spcAft>
                <a:spcPts val="0"/>
              </a:spcAft>
            </a:pPr>
            <a:endParaRPr lang="en-US" sz="2300" dirty="0">
              <a:latin typeface="+mn-lt"/>
            </a:endParaRPr>
          </a:p>
          <a:p>
            <a:pPr marL="171450" indent="-171450" fontAlgn="auto">
              <a:lnSpc>
                <a:spcPct val="100000"/>
              </a:lnSpc>
              <a:spcBef>
                <a:spcPts val="0"/>
              </a:spcBef>
              <a:spcAft>
                <a:spcPts val="0"/>
              </a:spcAft>
            </a:pPr>
            <a:r>
              <a:rPr lang="en-US" sz="2300" dirty="0" smtClean="0">
                <a:latin typeface="+mn-lt"/>
              </a:rPr>
              <a:t> Perform simulation for the </a:t>
            </a:r>
            <a:r>
              <a:rPr lang="en-US" sz="2300" b="1" dirty="0" smtClean="0">
                <a:latin typeface="+mn-lt"/>
              </a:rPr>
              <a:t>2 apertures with the yoke</a:t>
            </a:r>
            <a:r>
              <a:rPr lang="en-US" sz="2300" dirty="0" smtClean="0">
                <a:latin typeface="+mn-lt"/>
              </a:rPr>
              <a:t>.</a:t>
            </a:r>
            <a:endParaRPr lang="fr-FR" sz="2300" dirty="0">
              <a:latin typeface="+mn-lt"/>
            </a:endParaRPr>
          </a:p>
        </p:txBody>
      </p:sp>
      <p:sp>
        <p:nvSpPr>
          <p:cNvPr id="8" name="Espace réservé du pied de page 7"/>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9" name="Espace réservé du numéro de diapositive 8"/>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32</a:t>
            </a:fld>
            <a:endParaRPr lang="en-US" dirty="0" smtClean="0">
              <a:solidFill>
                <a:srgbClr val="000000">
                  <a:tint val="75000"/>
                </a:srgbClr>
              </a:solidFill>
            </a:endParaRPr>
          </a:p>
        </p:txBody>
      </p:sp>
    </p:spTree>
    <p:extLst>
      <p:ext uri="{BB962C8B-B14F-4D97-AF65-F5344CB8AC3E}">
        <p14:creationId xmlns:p14="http://schemas.microsoft.com/office/powerpoint/2010/main" val="9781374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pPr marL="1209675" indent="-285750">
              <a:buFont typeface="Arial" panose="020B0604020202020204" pitchFamily="34" charset="0"/>
              <a:buChar char="•"/>
            </a:pPr>
            <a:endParaRPr lang="fr-FR" sz="1800" dirty="0">
              <a:solidFill>
                <a:schemeClr val="tx1"/>
              </a:solidFill>
            </a:endParaRPr>
          </a:p>
          <a:p>
            <a:pPr marL="1209675" indent="-285750">
              <a:buFont typeface="Arial" panose="020B0604020202020204" pitchFamily="34" charset="0"/>
              <a:buChar char="•"/>
            </a:pPr>
            <a:r>
              <a:rPr lang="fr-FR" sz="1800" b="1" dirty="0" smtClean="0">
                <a:solidFill>
                  <a:schemeClr val="tx1"/>
                </a:solidFill>
              </a:rPr>
              <a:t>ROXIE </a:t>
            </a:r>
            <a:r>
              <a:rPr lang="fr-FR" sz="1800" b="1" dirty="0">
                <a:solidFill>
                  <a:schemeClr val="tx1"/>
                </a:solidFill>
              </a:rPr>
              <a:t>USER CASE: </a:t>
            </a:r>
            <a:r>
              <a:rPr lang="fr-FR" sz="1800" b="1" dirty="0" smtClean="0">
                <a:solidFill>
                  <a:schemeClr val="tx1"/>
                </a:solidFill>
              </a:rPr>
              <a:t>QUENCH </a:t>
            </a:r>
            <a:r>
              <a:rPr lang="fr-FR" sz="1800" b="1" dirty="0">
                <a:solidFill>
                  <a:schemeClr val="tx1"/>
                </a:solidFill>
              </a:rPr>
              <a:t>SIMULATIONS </a:t>
            </a:r>
            <a:r>
              <a:rPr lang="fr-FR" sz="1800" dirty="0" smtClean="0">
                <a:solidFill>
                  <a:schemeClr val="tx1"/>
                </a:solidFill>
              </a:rPr>
              <a:t>« Susana </a:t>
            </a:r>
            <a:r>
              <a:rPr lang="fr-FR" sz="1800" dirty="0">
                <a:solidFill>
                  <a:schemeClr val="tx1"/>
                </a:solidFill>
              </a:rPr>
              <a:t>Izquierdo </a:t>
            </a:r>
            <a:r>
              <a:rPr lang="fr-FR" sz="1800" dirty="0" smtClean="0">
                <a:solidFill>
                  <a:schemeClr val="tx1"/>
                </a:solidFill>
              </a:rPr>
              <a:t>Bermudez »</a:t>
            </a:r>
          </a:p>
          <a:p>
            <a:pPr marL="1209675" indent="-285750">
              <a:buFont typeface="Arial" panose="020B0604020202020204" pitchFamily="34" charset="0"/>
              <a:buChar char="•"/>
            </a:pPr>
            <a:r>
              <a:rPr lang="en-US" sz="1800" b="1" dirty="0">
                <a:solidFill>
                  <a:schemeClr val="tx1"/>
                </a:solidFill>
              </a:rPr>
              <a:t>Numerical Calculation of </a:t>
            </a:r>
            <a:r>
              <a:rPr lang="en-US" sz="1800" b="1" dirty="0" smtClean="0">
                <a:solidFill>
                  <a:schemeClr val="tx1"/>
                </a:solidFill>
              </a:rPr>
              <a:t>Transient Field </a:t>
            </a:r>
            <a:r>
              <a:rPr lang="en-US" sz="1800" b="1" dirty="0">
                <a:solidFill>
                  <a:schemeClr val="tx1"/>
                </a:solidFill>
              </a:rPr>
              <a:t>Effects in </a:t>
            </a:r>
            <a:r>
              <a:rPr lang="en-US" sz="1800" b="1" dirty="0" smtClean="0">
                <a:solidFill>
                  <a:schemeClr val="tx1"/>
                </a:solidFill>
              </a:rPr>
              <a:t>Quenching Superconducting Magnets </a:t>
            </a:r>
            <a:r>
              <a:rPr lang="fr-FR" sz="1800" dirty="0">
                <a:solidFill>
                  <a:schemeClr val="tx1"/>
                </a:solidFill>
              </a:rPr>
              <a:t>« </a:t>
            </a:r>
            <a:r>
              <a:rPr lang="fr-FR" sz="1800" dirty="0" err="1" smtClean="0">
                <a:solidFill>
                  <a:schemeClr val="tx1"/>
                </a:solidFill>
              </a:rPr>
              <a:t>Juljan</a:t>
            </a:r>
            <a:r>
              <a:rPr lang="fr-FR" sz="1800" dirty="0" smtClean="0">
                <a:solidFill>
                  <a:schemeClr val="tx1"/>
                </a:solidFill>
              </a:rPr>
              <a:t> </a:t>
            </a:r>
            <a:r>
              <a:rPr lang="fr-FR" sz="1800" dirty="0" err="1">
                <a:solidFill>
                  <a:schemeClr val="tx1"/>
                </a:solidFill>
              </a:rPr>
              <a:t>Nikolai</a:t>
            </a:r>
            <a:r>
              <a:rPr lang="fr-FR" sz="1800" dirty="0">
                <a:solidFill>
                  <a:schemeClr val="tx1"/>
                </a:solidFill>
              </a:rPr>
              <a:t> </a:t>
            </a:r>
            <a:r>
              <a:rPr lang="fr-FR" sz="1800" dirty="0" err="1" smtClean="0">
                <a:solidFill>
                  <a:schemeClr val="tx1"/>
                </a:solidFill>
              </a:rPr>
              <a:t>Schwerg</a:t>
            </a:r>
            <a:r>
              <a:rPr lang="fr-FR" sz="1800" dirty="0" smtClean="0">
                <a:solidFill>
                  <a:schemeClr val="tx1"/>
                </a:solidFill>
              </a:rPr>
              <a:t> »</a:t>
            </a:r>
          </a:p>
          <a:p>
            <a:pPr marL="1209675" indent="-285750">
              <a:buFont typeface="Arial" panose="020B0604020202020204" pitchFamily="34" charset="0"/>
              <a:buChar char="•"/>
            </a:pPr>
            <a:r>
              <a:rPr lang="fr-FR" sz="1800" b="1" dirty="0" smtClean="0">
                <a:solidFill>
                  <a:schemeClr val="tx1"/>
                </a:solidFill>
              </a:rPr>
              <a:t>ROXIE </a:t>
            </a:r>
            <a:r>
              <a:rPr lang="fr-FR" sz="1800" b="1" dirty="0" err="1" smtClean="0">
                <a:solidFill>
                  <a:schemeClr val="tx1"/>
                </a:solidFill>
              </a:rPr>
              <a:t>User’s</a:t>
            </a:r>
            <a:r>
              <a:rPr lang="fr-FR" sz="1800" b="1" dirty="0" smtClean="0">
                <a:solidFill>
                  <a:schemeClr val="tx1"/>
                </a:solidFill>
              </a:rPr>
              <a:t> Documentation </a:t>
            </a:r>
            <a:r>
              <a:rPr lang="fr-FR" sz="1800" dirty="0">
                <a:solidFill>
                  <a:schemeClr val="tx1"/>
                </a:solidFill>
              </a:rPr>
              <a:t>« Bernhard Auchmann »</a:t>
            </a:r>
          </a:p>
        </p:txBody>
      </p:sp>
      <p:sp>
        <p:nvSpPr>
          <p:cNvPr id="4" name="Titre 3"/>
          <p:cNvSpPr>
            <a:spLocks noGrp="1"/>
          </p:cNvSpPr>
          <p:nvPr>
            <p:ph type="title"/>
          </p:nvPr>
        </p:nvSpPr>
        <p:spPr/>
        <p:txBody>
          <a:bodyPr/>
          <a:lstStyle/>
          <a:p>
            <a:r>
              <a:rPr lang="fr-FR" dirty="0" smtClean="0"/>
              <a:t>Reference</a:t>
            </a:r>
            <a:endParaRPr lang="fr-FR" dirty="0"/>
          </a:p>
        </p:txBody>
      </p:sp>
      <p:sp>
        <p:nvSpPr>
          <p:cNvPr id="6" name="Espace réservé du pied de page 5"/>
          <p:cNvSpPr>
            <a:spLocks noGrp="1"/>
          </p:cNvSpPr>
          <p:nvPr>
            <p:ph type="ftr" sz="quarter" idx="12"/>
          </p:nvPr>
        </p:nvSpPr>
        <p:spPr/>
        <p:txBody>
          <a:bodyPr/>
          <a:lstStyle/>
          <a:p>
            <a:r>
              <a:rPr lang="fr-FR" smtClean="0">
                <a:solidFill>
                  <a:srgbClr val="000000"/>
                </a:solidFill>
              </a:rPr>
              <a:t>CEA-CERN collaboration meeting - 02/06/2016</a:t>
            </a:r>
            <a:endParaRPr lang="fr-FR" dirty="0">
              <a:solidFill>
                <a:srgbClr val="000000"/>
              </a:solidFill>
            </a:endParaRPr>
          </a:p>
        </p:txBody>
      </p:sp>
      <p:sp>
        <p:nvSpPr>
          <p:cNvPr id="7" name="Espace réservé du numéro de diapositive 6"/>
          <p:cNvSpPr>
            <a:spLocks noGrp="1"/>
          </p:cNvSpPr>
          <p:nvPr>
            <p:ph type="sldNum" sz="quarter" idx="11"/>
          </p:nvPr>
        </p:nvSpPr>
        <p:spPr/>
        <p:txBody>
          <a:bodyPr/>
          <a:lstStyle/>
          <a:p>
            <a:r>
              <a:rPr lang="fr-FR" smtClean="0">
                <a:solidFill>
                  <a:srgbClr val="000000"/>
                </a:solidFill>
              </a:rPr>
              <a:t>|  PAGE </a:t>
            </a:r>
            <a:fld id="{AEFB9B6D-867A-40B8-ACB0-35CC9F272C9C}" type="slidenum">
              <a:rPr lang="fr-FR" smtClean="0">
                <a:solidFill>
                  <a:srgbClr val="000000"/>
                </a:solidFill>
              </a:rPr>
              <a:pPr/>
              <a:t>33</a:t>
            </a:fld>
            <a:endParaRPr lang="fr-FR" dirty="0">
              <a:solidFill>
                <a:srgbClr val="000000"/>
              </a:solidFill>
            </a:endParaRPr>
          </a:p>
        </p:txBody>
      </p:sp>
    </p:spTree>
    <p:extLst>
      <p:ext uri="{BB962C8B-B14F-4D97-AF65-F5344CB8AC3E}">
        <p14:creationId xmlns:p14="http://schemas.microsoft.com/office/powerpoint/2010/main" val="130960160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smtClean="0"/>
              <a:t>HYPOthesis</a:t>
            </a:r>
            <a:endParaRPr lang="fr-FR" dirty="0"/>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1425" y="4437112"/>
            <a:ext cx="5851781" cy="10972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7" name="Espace réservé du contenu 1"/>
          <p:cNvSpPr txBox="1">
            <a:spLocks/>
          </p:cNvSpPr>
          <p:nvPr/>
        </p:nvSpPr>
        <p:spPr>
          <a:xfrm>
            <a:off x="395535" y="1196752"/>
            <a:ext cx="8352928" cy="3096344"/>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lnSpc>
                <a:spcPct val="100000"/>
              </a:lnSpc>
            </a:pPr>
            <a:r>
              <a:rPr lang="fr-FR" sz="2000" kern="0" dirty="0" smtClean="0"/>
              <a:t>MAGLEN: </a:t>
            </a:r>
            <a:r>
              <a:rPr lang="en-US" sz="2000" kern="0" dirty="0"/>
              <a:t>Average half-turn length (m), i.e. length of the windings (electrical, thermal and </a:t>
            </a:r>
            <a:r>
              <a:rPr lang="en-US" sz="2000" kern="0" dirty="0" err="1"/>
              <a:t>magnetical</a:t>
            </a:r>
            <a:r>
              <a:rPr lang="en-US" sz="2000" kern="0" dirty="0"/>
              <a:t>)</a:t>
            </a:r>
            <a:r>
              <a:rPr lang="fr-FR" sz="2000" kern="0" dirty="0"/>
              <a:t>	</a:t>
            </a:r>
          </a:p>
          <a:p>
            <a:pPr algn="just">
              <a:lnSpc>
                <a:spcPct val="100000"/>
              </a:lnSpc>
            </a:pPr>
            <a:r>
              <a:rPr lang="fr-FR" sz="2000" kern="0" dirty="0" smtClean="0"/>
              <a:t>MAGMLE: </a:t>
            </a:r>
            <a:r>
              <a:rPr lang="en-US" sz="2000" kern="0" dirty="0"/>
              <a:t>Magnetic length of the magnet at nominal current (m) (used for inductance voltages and inductance)</a:t>
            </a:r>
            <a:r>
              <a:rPr lang="fr-FR" sz="2000" kern="0" dirty="0" smtClean="0"/>
              <a:t>	</a:t>
            </a:r>
            <a:endParaRPr lang="en-US" sz="2000" kern="0" dirty="0" smtClean="0"/>
          </a:p>
          <a:p>
            <a:pPr algn="just">
              <a:lnSpc>
                <a:spcPct val="100000"/>
              </a:lnSpc>
            </a:pPr>
            <a:r>
              <a:rPr lang="en-US" sz="2000" kern="0" dirty="0" smtClean="0"/>
              <a:t>QUENCH: </a:t>
            </a:r>
          </a:p>
          <a:p>
            <a:pPr lvl="2" algn="just">
              <a:lnSpc>
                <a:spcPct val="100000"/>
              </a:lnSpc>
            </a:pPr>
            <a:r>
              <a:rPr lang="en-US" sz="1600" dirty="0" smtClean="0"/>
              <a:t>Time</a:t>
            </a:r>
            <a:r>
              <a:rPr lang="en-US" sz="1600" dirty="0"/>
              <a:t>: Time when a conductor quenches</a:t>
            </a:r>
          </a:p>
          <a:p>
            <a:pPr lvl="2" algn="just">
              <a:lnSpc>
                <a:spcPct val="100000"/>
              </a:lnSpc>
            </a:pPr>
            <a:r>
              <a:rPr lang="en-US" sz="1600" dirty="0"/>
              <a:t>Cond: Conductor where quench starts</a:t>
            </a:r>
          </a:p>
          <a:p>
            <a:pPr lvl="2" algn="just">
              <a:lnSpc>
                <a:spcPct val="100000"/>
              </a:lnSpc>
            </a:pPr>
            <a:r>
              <a:rPr lang="en-US" sz="1600" dirty="0"/>
              <a:t>Piece: Longitudinal position where quench starts for 3D </a:t>
            </a:r>
            <a:r>
              <a:rPr lang="en-US" sz="1600" dirty="0" smtClean="0"/>
              <a:t>simulations</a:t>
            </a:r>
            <a:endParaRPr lang="en-US" kern="0" dirty="0"/>
          </a:p>
        </p:txBody>
      </p:sp>
      <p:sp>
        <p:nvSpPr>
          <p:cNvPr id="38" name="Espace réservé du contenu 1"/>
          <p:cNvSpPr txBox="1">
            <a:spLocks/>
          </p:cNvSpPr>
          <p:nvPr/>
        </p:nvSpPr>
        <p:spPr>
          <a:xfrm>
            <a:off x="395535" y="5805264"/>
            <a:ext cx="8352928" cy="711696"/>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lnSpc>
                <a:spcPct val="100000"/>
              </a:lnSpc>
            </a:pPr>
            <a:r>
              <a:rPr lang="en-US" sz="2000" kern="0" dirty="0" smtClean="0"/>
              <a:t>The magnetic length have been made determined with ROXIE by the CEA team (Michel </a:t>
            </a:r>
            <a:r>
              <a:rPr lang="en-US" sz="2000" kern="0" dirty="0" err="1" smtClean="0"/>
              <a:t>Segreti</a:t>
            </a:r>
            <a:r>
              <a:rPr lang="en-US" sz="2000" kern="0" dirty="0" smtClean="0"/>
              <a:t> &amp; Hélène Felice)</a:t>
            </a:r>
            <a:endParaRPr lang="en-US" sz="2000" kern="0" dirty="0"/>
          </a:p>
        </p:txBody>
      </p:sp>
      <p:sp>
        <p:nvSpPr>
          <p:cNvPr id="5" name="Espace réservé du pied de page 4"/>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6" name="Espace réservé du numéro de diapositive 5"/>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34</a:t>
            </a:fld>
            <a:endParaRPr lang="en-US" dirty="0" smtClean="0">
              <a:solidFill>
                <a:srgbClr val="000000">
                  <a:tint val="75000"/>
                </a:srgbClr>
              </a:solidFill>
            </a:endParaRPr>
          </a:p>
        </p:txBody>
      </p:sp>
    </p:spTree>
    <p:extLst>
      <p:ext uri="{BB962C8B-B14F-4D97-AF65-F5344CB8AC3E}">
        <p14:creationId xmlns:p14="http://schemas.microsoft.com/office/powerpoint/2010/main" val="365546501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smtClean="0"/>
              <a:t>HYPOthesis</a:t>
            </a:r>
            <a:endParaRPr lang="fr-FR" dirty="0"/>
          </a:p>
        </p:txBody>
      </p:sp>
      <p:sp>
        <p:nvSpPr>
          <p:cNvPr id="35" name="Espace réservé du contenu 1"/>
          <p:cNvSpPr txBox="1">
            <a:spLocks/>
          </p:cNvSpPr>
          <p:nvPr/>
        </p:nvSpPr>
        <p:spPr>
          <a:xfrm>
            <a:off x="395536" y="1268759"/>
            <a:ext cx="8352928" cy="2935687"/>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lnSpc>
                <a:spcPct val="100000"/>
              </a:lnSpc>
            </a:pPr>
            <a:r>
              <a:rPr lang="en-US" sz="2400" kern="0" dirty="0" smtClean="0"/>
              <a:t>QMDCC: </a:t>
            </a:r>
            <a:r>
              <a:rPr lang="en-US" sz="2400" dirty="0"/>
              <a:t>Max. radius of effective inter-cable heat </a:t>
            </a:r>
            <a:r>
              <a:rPr lang="en-US" sz="2400" dirty="0" smtClean="0"/>
              <a:t>transfer </a:t>
            </a:r>
            <a:r>
              <a:rPr lang="en-US" sz="2400" dirty="0"/>
              <a:t>(m) (default: 0.0005</a:t>
            </a:r>
            <a:r>
              <a:rPr lang="en-US" sz="2400" dirty="0" smtClean="0"/>
              <a:t>). The QMDCC plays an important role on the results of the quench simulation </a:t>
            </a:r>
            <a:endParaRPr lang="fr-FR" sz="2400" dirty="0"/>
          </a:p>
          <a:p>
            <a:pPr algn="just">
              <a:lnSpc>
                <a:spcPct val="100000"/>
              </a:lnSpc>
            </a:pPr>
            <a:r>
              <a:rPr lang="en-US" sz="2400" dirty="0" smtClean="0"/>
              <a:t>HETRQC: Scaling </a:t>
            </a:r>
            <a:r>
              <a:rPr lang="en-US" sz="2400" dirty="0"/>
              <a:t>of radial transfer coefficient from the quench heater to conductor (default: 1) </a:t>
            </a:r>
            <a:endParaRPr lang="en-US" sz="2400" dirty="0" smtClean="0"/>
          </a:p>
          <a:p>
            <a:pPr algn="just">
              <a:lnSpc>
                <a:spcPct val="100000"/>
              </a:lnSpc>
            </a:pPr>
            <a:r>
              <a:rPr lang="en-US" sz="2400" dirty="0" smtClean="0"/>
              <a:t>HETRTR: Scaling </a:t>
            </a:r>
            <a:r>
              <a:rPr lang="en-US" sz="2400" dirty="0"/>
              <a:t>of transversal transfer </a:t>
            </a:r>
            <a:r>
              <a:rPr lang="en-US" sz="2400" dirty="0" smtClean="0"/>
              <a:t>coefficient (20)</a:t>
            </a:r>
            <a:endParaRPr lang="en-US" sz="2400" dirty="0"/>
          </a:p>
          <a:p>
            <a:pPr algn="just">
              <a:lnSpc>
                <a:spcPct val="100000"/>
              </a:lnSpc>
            </a:pPr>
            <a:r>
              <a:rPr lang="en-US" sz="2400" dirty="0" smtClean="0"/>
              <a:t>HETRLO</a:t>
            </a:r>
            <a:r>
              <a:rPr lang="en-US" sz="2400" dirty="0"/>
              <a:t>: Scaling of longitudinal transfer </a:t>
            </a:r>
            <a:r>
              <a:rPr lang="en-US" sz="2400" dirty="0" smtClean="0"/>
              <a:t>coefficient (2)</a:t>
            </a:r>
            <a:endParaRPr lang="en-US" sz="2400" dirty="0"/>
          </a:p>
          <a:p>
            <a:pPr marL="0" indent="0" algn="just">
              <a:lnSpc>
                <a:spcPct val="100000"/>
              </a:lnSpc>
              <a:buNone/>
            </a:pPr>
            <a:endParaRPr lang="en-US" sz="2400" dirty="0"/>
          </a:p>
        </p:txBody>
      </p:sp>
      <p:sp>
        <p:nvSpPr>
          <p:cNvPr id="37" name="Espace réservé du contenu 1"/>
          <p:cNvSpPr txBox="1">
            <a:spLocks/>
          </p:cNvSpPr>
          <p:nvPr/>
        </p:nvSpPr>
        <p:spPr>
          <a:xfrm>
            <a:off x="395536" y="1052736"/>
            <a:ext cx="8352928" cy="1656184"/>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lnSpc>
                <a:spcPct val="100000"/>
              </a:lnSpc>
            </a:pPr>
            <a:endParaRPr lang="en-US" kern="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6325" y="4437112"/>
            <a:ext cx="6991350" cy="1333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Espace réservé du pied de page 4"/>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6" name="Espace réservé du numéro de diapositive 5"/>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35</a:t>
            </a:fld>
            <a:endParaRPr lang="en-US" dirty="0" smtClean="0">
              <a:solidFill>
                <a:srgbClr val="000000">
                  <a:tint val="75000"/>
                </a:srgbClr>
              </a:solidFill>
            </a:endParaRPr>
          </a:p>
        </p:txBody>
      </p:sp>
    </p:spTree>
    <p:extLst>
      <p:ext uri="{BB962C8B-B14F-4D97-AF65-F5344CB8AC3E}">
        <p14:creationId xmlns:p14="http://schemas.microsoft.com/office/powerpoint/2010/main" val="92702862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smtClean="0"/>
              <a:t>HYPOthesis</a:t>
            </a:r>
            <a:endParaRPr lang="fr-FR" dirty="0"/>
          </a:p>
        </p:txBody>
      </p:sp>
      <p:sp>
        <p:nvSpPr>
          <p:cNvPr id="35" name="Espace réservé du contenu 1"/>
          <p:cNvSpPr txBox="1">
            <a:spLocks/>
          </p:cNvSpPr>
          <p:nvPr/>
        </p:nvSpPr>
        <p:spPr>
          <a:xfrm>
            <a:off x="395536" y="1268760"/>
            <a:ext cx="8352928" cy="1656184"/>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lnSpc>
                <a:spcPct val="100000"/>
              </a:lnSpc>
            </a:pPr>
            <a:r>
              <a:rPr lang="en-US" sz="2400" kern="0" dirty="0" smtClean="0"/>
              <a:t>WARMDIO: </a:t>
            </a:r>
            <a:r>
              <a:rPr lang="fr-FR" sz="2400" dirty="0"/>
              <a:t>Warm diode </a:t>
            </a:r>
            <a:r>
              <a:rPr lang="fr-FR" sz="2400" dirty="0" err="1" smtClean="0"/>
              <a:t>definition</a:t>
            </a:r>
            <a:r>
              <a:rPr lang="en-US" sz="2400" kern="0" dirty="0" smtClean="0"/>
              <a:t>  </a:t>
            </a:r>
          </a:p>
          <a:p>
            <a:pPr algn="just">
              <a:lnSpc>
                <a:spcPct val="100000"/>
              </a:lnSpc>
            </a:pPr>
            <a:r>
              <a:rPr lang="en-US" sz="2400" dirty="0" smtClean="0"/>
              <a:t>PCREGUL: </a:t>
            </a:r>
            <a:r>
              <a:rPr lang="en-US" sz="2400" dirty="0"/>
              <a:t>Maximum output voltage for the power </a:t>
            </a:r>
            <a:r>
              <a:rPr lang="en-US" sz="2400" dirty="0" smtClean="0"/>
              <a:t>converter</a:t>
            </a:r>
            <a:endParaRPr lang="en-US" sz="2400" dirty="0"/>
          </a:p>
        </p:txBody>
      </p:sp>
      <p:sp>
        <p:nvSpPr>
          <p:cNvPr id="37" name="Espace réservé du contenu 1"/>
          <p:cNvSpPr txBox="1">
            <a:spLocks/>
          </p:cNvSpPr>
          <p:nvPr/>
        </p:nvSpPr>
        <p:spPr>
          <a:xfrm>
            <a:off x="395536" y="1052736"/>
            <a:ext cx="8352928" cy="1656184"/>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lnSpc>
                <a:spcPct val="100000"/>
              </a:lnSpc>
            </a:pPr>
            <a:endParaRPr lang="en-US" kern="0" dirty="0"/>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0979" y="4941168"/>
            <a:ext cx="6191250" cy="962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1" y="2680168"/>
            <a:ext cx="3914527" cy="20005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Espace réservé du pied de page 4"/>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6" name="Espace réservé du numéro de diapositive 5"/>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36</a:t>
            </a:fld>
            <a:endParaRPr lang="en-US" dirty="0" smtClean="0">
              <a:solidFill>
                <a:srgbClr val="000000">
                  <a:tint val="75000"/>
                </a:srgbClr>
              </a:solidFill>
            </a:endParaRPr>
          </a:p>
        </p:txBody>
      </p:sp>
    </p:spTree>
    <p:extLst>
      <p:ext uri="{BB962C8B-B14F-4D97-AF65-F5344CB8AC3E}">
        <p14:creationId xmlns:p14="http://schemas.microsoft.com/office/powerpoint/2010/main" val="9747218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smtClean="0"/>
              <a:t>HYPOthesis</a:t>
            </a:r>
            <a:r>
              <a:rPr lang="fr-FR" dirty="0" smtClean="0"/>
              <a:t> WITHOUT QH</a:t>
            </a:r>
            <a:endParaRPr lang="fr-FR" dirty="0"/>
          </a:p>
        </p:txBody>
      </p:sp>
      <p:sp>
        <p:nvSpPr>
          <p:cNvPr id="35" name="Espace réservé du contenu 1"/>
          <p:cNvSpPr txBox="1">
            <a:spLocks/>
          </p:cNvSpPr>
          <p:nvPr/>
        </p:nvSpPr>
        <p:spPr>
          <a:xfrm>
            <a:off x="395536" y="1196752"/>
            <a:ext cx="8352928" cy="1656184"/>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lnSpc>
                <a:spcPct val="100000"/>
              </a:lnSpc>
            </a:pPr>
            <a:endParaRPr lang="en-US" sz="2400" dirty="0"/>
          </a:p>
        </p:txBody>
      </p:sp>
      <p:sp>
        <p:nvSpPr>
          <p:cNvPr id="8" name="Espace réservé du contenu 1"/>
          <p:cNvSpPr txBox="1">
            <a:spLocks/>
          </p:cNvSpPr>
          <p:nvPr/>
        </p:nvSpPr>
        <p:spPr>
          <a:xfrm>
            <a:off x="251520" y="1268760"/>
            <a:ext cx="8640960" cy="1656184"/>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fr-FR" sz="2400" dirty="0" smtClean="0"/>
              <a:t>DETECT: </a:t>
            </a:r>
            <a:r>
              <a:rPr lang="fr-FR" sz="2400" dirty="0" err="1"/>
              <a:t>Detection</a:t>
            </a:r>
            <a:r>
              <a:rPr lang="fr-FR" sz="2400" dirty="0"/>
              <a:t> voltage (LHC circuits 0.1V-0.5V) </a:t>
            </a:r>
            <a:r>
              <a:rPr lang="fr-FR" sz="2400" dirty="0" smtClean="0"/>
              <a:t>and validation </a:t>
            </a:r>
            <a:r>
              <a:rPr lang="fr-FR" sz="2400" dirty="0" err="1"/>
              <a:t>delay</a:t>
            </a:r>
            <a:r>
              <a:rPr lang="fr-FR" sz="2400" dirty="0"/>
              <a:t> </a:t>
            </a:r>
            <a:r>
              <a:rPr lang="el-GR" sz="2400" dirty="0"/>
              <a:t>Δ</a:t>
            </a:r>
            <a:r>
              <a:rPr lang="fr-FR" sz="2400" dirty="0" err="1"/>
              <a:t>tval</a:t>
            </a:r>
            <a:r>
              <a:rPr lang="fr-FR" sz="2400" dirty="0"/>
              <a:t> (LHC circuits 10 ms) </a:t>
            </a:r>
            <a:endParaRPr lang="fr-FR" sz="2400" dirty="0" smtClean="0"/>
          </a:p>
          <a:p>
            <a:pPr marL="0" indent="0">
              <a:buNone/>
            </a:pPr>
            <a:r>
              <a:rPr lang="fr-FR" sz="2400" dirty="0"/>
              <a:t>	</a:t>
            </a:r>
            <a:r>
              <a:rPr lang="fr-FR" sz="2400" dirty="0" smtClean="0"/>
              <a:t> </a:t>
            </a:r>
            <a:r>
              <a:rPr lang="fr-FR" sz="2400" dirty="0"/>
              <a:t>	</a:t>
            </a:r>
          </a:p>
          <a:p>
            <a:r>
              <a:rPr lang="fr-FR" sz="2400" dirty="0" smtClean="0"/>
              <a:t>BLINDTIM:</a:t>
            </a:r>
            <a:r>
              <a:rPr lang="en-US" sz="2400" dirty="0"/>
              <a:t>Time to get over the threshold (</a:t>
            </a:r>
            <a:r>
              <a:rPr lang="en-US" sz="2400" dirty="0" err="1"/>
              <a:t>Δtblind</a:t>
            </a:r>
            <a:r>
              <a:rPr lang="en-US" sz="2400" dirty="0"/>
              <a:t>). Delay of detection blindness after quench start (s), useful in case of 2D simulations to account for the initial growth of the resistive zone</a:t>
            </a:r>
            <a:r>
              <a:rPr lang="en-US" sz="2400" dirty="0" smtClean="0"/>
              <a:t>.</a:t>
            </a:r>
          </a:p>
          <a:p>
            <a:pPr marL="0" indent="0">
              <a:buNone/>
            </a:pPr>
            <a:endParaRPr lang="fr-FR" sz="2400" dirty="0" smtClean="0"/>
          </a:p>
          <a:p>
            <a:pPr marL="0" indent="0">
              <a:buNone/>
            </a:pPr>
            <a:r>
              <a:rPr lang="fr-FR" sz="2400" dirty="0"/>
              <a:t>	</a:t>
            </a: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3157" y="3281173"/>
            <a:ext cx="7637685" cy="34992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Espace réservé du pied de page 4"/>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6" name="Espace réservé du numéro de diapositive 5"/>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37</a:t>
            </a:fld>
            <a:endParaRPr lang="en-US" dirty="0" smtClean="0">
              <a:solidFill>
                <a:srgbClr val="000000">
                  <a:tint val="75000"/>
                </a:srgbClr>
              </a:solidFill>
            </a:endParaRPr>
          </a:p>
        </p:txBody>
      </p:sp>
    </p:spTree>
    <p:extLst>
      <p:ext uri="{BB962C8B-B14F-4D97-AF65-F5344CB8AC3E}">
        <p14:creationId xmlns:p14="http://schemas.microsoft.com/office/powerpoint/2010/main" val="128812769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smtClean="0"/>
              <a:t>HYPOthesis</a:t>
            </a:r>
            <a:r>
              <a:rPr lang="fr-FR" dirty="0" smtClean="0"/>
              <a:t> </a:t>
            </a:r>
            <a:r>
              <a:rPr lang="fr-FR" dirty="0" err="1" smtClean="0"/>
              <a:t>With</a:t>
            </a:r>
            <a:r>
              <a:rPr lang="fr-FR" dirty="0" smtClean="0"/>
              <a:t> </a:t>
            </a:r>
            <a:r>
              <a:rPr lang="fr-FR" dirty="0" err="1" smtClean="0"/>
              <a:t>qh</a:t>
            </a:r>
            <a:endParaRPr lang="fr-FR" dirty="0"/>
          </a:p>
        </p:txBody>
      </p:sp>
      <p:pic>
        <p:nvPicPr>
          <p:cNvPr id="103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634" y="2924944"/>
            <a:ext cx="7970640" cy="36479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201760" y="978384"/>
            <a:ext cx="8942240" cy="1650901"/>
          </a:xfrm>
          <a:prstGeom prst="rect">
            <a:avLst/>
          </a:prstGeom>
        </p:spPr>
        <p:txBody>
          <a:bodyPr wrap="square">
            <a:spAutoFit/>
          </a:bodyPr>
          <a:lstStyle/>
          <a:p>
            <a:pPr marL="342900" lvl="1" indent="-342900"/>
            <a:r>
              <a:rPr lang="en-US" sz="2400" dirty="0" smtClean="0">
                <a:latin typeface="+mn-lt"/>
              </a:rPr>
              <a:t>HEATDEF</a:t>
            </a:r>
            <a:r>
              <a:rPr lang="en-US" sz="2400" dirty="0">
                <a:latin typeface="+mn-lt"/>
              </a:rPr>
              <a:t>: Definition of the heater geometry and placing in the coil 	</a:t>
            </a:r>
          </a:p>
          <a:p>
            <a:pPr marL="342900" indent="-342900"/>
            <a:r>
              <a:rPr lang="en-US" sz="2400" dirty="0" smtClean="0">
                <a:latin typeface="+mn-lt"/>
              </a:rPr>
              <a:t>HEATLO</a:t>
            </a:r>
            <a:r>
              <a:rPr lang="en-US" sz="2400" dirty="0">
                <a:latin typeface="+mn-lt"/>
              </a:rPr>
              <a:t>: Heater layout. In case of heater stations, defines the length covered by the heating station (</a:t>
            </a:r>
            <a:r>
              <a:rPr lang="en-US" sz="2400" dirty="0" err="1">
                <a:latin typeface="+mn-lt"/>
              </a:rPr>
              <a:t>cov</a:t>
            </a:r>
            <a:r>
              <a:rPr lang="en-US" sz="2400" dirty="0">
                <a:latin typeface="+mn-lt"/>
              </a:rPr>
              <a:t>) and the distance between heater stations (</a:t>
            </a:r>
            <a:r>
              <a:rPr lang="en-US" sz="2400" dirty="0" err="1">
                <a:latin typeface="+mn-lt"/>
              </a:rPr>
              <a:t>dist</a:t>
            </a:r>
            <a:r>
              <a:rPr lang="en-US" sz="2400" dirty="0">
                <a:latin typeface="+mn-lt"/>
              </a:rPr>
              <a:t>).</a:t>
            </a: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1146" y="2353366"/>
            <a:ext cx="2592288" cy="5114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Espace réservé du pied de page 5"/>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7" name="Espace réservé du numéro de diapositive 6"/>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38</a:t>
            </a:fld>
            <a:endParaRPr lang="en-US" dirty="0" smtClean="0">
              <a:solidFill>
                <a:srgbClr val="000000">
                  <a:tint val="75000"/>
                </a:srgbClr>
              </a:solidFill>
            </a:endParaRPr>
          </a:p>
        </p:txBody>
      </p:sp>
    </p:spTree>
    <p:extLst>
      <p:ext uri="{BB962C8B-B14F-4D97-AF65-F5344CB8AC3E}">
        <p14:creationId xmlns:p14="http://schemas.microsoft.com/office/powerpoint/2010/main" val="102149981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smtClean="0"/>
              <a:t>Definitions</a:t>
            </a:r>
            <a:r>
              <a:rPr lang="fr-FR" dirty="0" smtClean="0"/>
              <a:t> of the </a:t>
            </a:r>
            <a:r>
              <a:rPr lang="fr-FR" dirty="0" err="1" smtClean="0"/>
              <a:t>various</a:t>
            </a:r>
            <a:r>
              <a:rPr lang="fr-FR" dirty="0" smtClean="0"/>
              <a:t> time </a:t>
            </a:r>
            <a:r>
              <a:rPr lang="fr-FR" dirty="0" err="1" smtClean="0"/>
              <a:t>delays</a:t>
            </a:r>
            <a:endParaRPr lang="fr-FR" dirty="0"/>
          </a:p>
        </p:txBody>
      </p:sp>
      <p:sp>
        <p:nvSpPr>
          <p:cNvPr id="47" name="ZoneTexte 46"/>
          <p:cNvSpPr txBox="1"/>
          <p:nvPr/>
        </p:nvSpPr>
        <p:spPr>
          <a:xfrm>
            <a:off x="107504" y="2780928"/>
            <a:ext cx="1389754" cy="288031"/>
          </a:xfrm>
          <a:prstGeom prst="rect">
            <a:avLst/>
          </a:prstGeom>
          <a:noFill/>
          <a:ln w="50800">
            <a:noFill/>
          </a:ln>
        </p:spPr>
        <p:txBody>
          <a:bodyPr wrap="square" rtlCol="0">
            <a:noAutofit/>
          </a:bodyPr>
          <a:lstStyle/>
          <a:p>
            <a:pPr algn="ctr" fontAlgn="auto">
              <a:lnSpc>
                <a:spcPct val="100000"/>
              </a:lnSpc>
              <a:spcBef>
                <a:spcPts val="0"/>
              </a:spcBef>
              <a:spcAft>
                <a:spcPts val="0"/>
              </a:spcAft>
              <a:buFontTx/>
              <a:buNone/>
            </a:pPr>
            <a:r>
              <a:rPr lang="fr-FR" sz="1600" b="1" u="sng" dirty="0" err="1" smtClean="0">
                <a:latin typeface="Arial"/>
              </a:rPr>
              <a:t>Inner</a:t>
            </a:r>
            <a:r>
              <a:rPr lang="fr-FR" sz="1600" b="1" u="sng" dirty="0" smtClean="0">
                <a:latin typeface="Arial"/>
              </a:rPr>
              <a:t> layer</a:t>
            </a:r>
          </a:p>
        </p:txBody>
      </p:sp>
      <p:sp>
        <p:nvSpPr>
          <p:cNvPr id="77" name="ZoneTexte 76"/>
          <p:cNvSpPr txBox="1"/>
          <p:nvPr/>
        </p:nvSpPr>
        <p:spPr>
          <a:xfrm>
            <a:off x="165872" y="4725144"/>
            <a:ext cx="1389754" cy="288031"/>
          </a:xfrm>
          <a:prstGeom prst="rect">
            <a:avLst/>
          </a:prstGeom>
          <a:noFill/>
          <a:ln w="50800">
            <a:noFill/>
          </a:ln>
        </p:spPr>
        <p:txBody>
          <a:bodyPr wrap="square" rtlCol="0">
            <a:noAutofit/>
          </a:bodyPr>
          <a:lstStyle/>
          <a:p>
            <a:pPr algn="ctr" fontAlgn="auto">
              <a:lnSpc>
                <a:spcPct val="100000"/>
              </a:lnSpc>
              <a:spcBef>
                <a:spcPts val="0"/>
              </a:spcBef>
              <a:spcAft>
                <a:spcPts val="0"/>
              </a:spcAft>
              <a:buFontTx/>
              <a:buNone/>
            </a:pPr>
            <a:r>
              <a:rPr lang="fr-FR" sz="1600" b="1" u="sng" dirty="0" smtClean="0">
                <a:latin typeface="Arial"/>
              </a:rPr>
              <a:t>Outer layer</a:t>
            </a:r>
          </a:p>
        </p:txBody>
      </p:sp>
      <p:sp>
        <p:nvSpPr>
          <p:cNvPr id="89" name="Rectangle 88"/>
          <p:cNvSpPr/>
          <p:nvPr/>
        </p:nvSpPr>
        <p:spPr>
          <a:xfrm>
            <a:off x="2630775" y="1124744"/>
            <a:ext cx="576064" cy="288032"/>
          </a:xfrm>
          <a:prstGeom prst="rect">
            <a:avLst/>
          </a:prstGeom>
          <a:solidFill>
            <a:schemeClr val="bg1"/>
          </a:solidFill>
          <a:ln>
            <a:noFill/>
            <a:prstDash val="solid"/>
          </a:ln>
        </p:spPr>
        <p:txBody>
          <a:bodyPr wrap="square" rtlCol="0" anchor="ctr">
            <a:spAutoFit/>
          </a:bodyPr>
          <a:lstStyle/>
          <a:p>
            <a:pPr algn="ctr">
              <a:buNone/>
            </a:pPr>
            <a:endParaRPr lang="fr-FR" dirty="0" smtClean="0">
              <a:solidFill>
                <a:srgbClr val="FF0000"/>
              </a:solidFill>
            </a:endParaRPr>
          </a:p>
        </p:txBody>
      </p:sp>
      <p:grpSp>
        <p:nvGrpSpPr>
          <p:cNvPr id="104" name="Groupe 103"/>
          <p:cNvGrpSpPr/>
          <p:nvPr/>
        </p:nvGrpSpPr>
        <p:grpSpPr>
          <a:xfrm>
            <a:off x="1555626" y="1844824"/>
            <a:ext cx="6912768" cy="4170113"/>
            <a:chOff x="1547664" y="1224074"/>
            <a:chExt cx="6912768" cy="4170113"/>
          </a:xfrm>
        </p:grpSpPr>
        <p:grpSp>
          <p:nvGrpSpPr>
            <p:cNvPr id="95" name="Groupe 94"/>
            <p:cNvGrpSpPr/>
            <p:nvPr/>
          </p:nvGrpSpPr>
          <p:grpSpPr>
            <a:xfrm>
              <a:off x="1547664" y="1224074"/>
              <a:ext cx="6912768" cy="4170113"/>
              <a:chOff x="1547664" y="1224074"/>
              <a:chExt cx="6912768" cy="4170113"/>
            </a:xfrm>
          </p:grpSpPr>
          <p:grpSp>
            <p:nvGrpSpPr>
              <p:cNvPr id="87" name="Groupe 86"/>
              <p:cNvGrpSpPr/>
              <p:nvPr/>
            </p:nvGrpSpPr>
            <p:grpSpPr>
              <a:xfrm>
                <a:off x="1547664" y="1224074"/>
                <a:ext cx="6912768" cy="4170113"/>
                <a:chOff x="1547664" y="969521"/>
                <a:chExt cx="6912768" cy="4170113"/>
              </a:xfrm>
            </p:grpSpPr>
            <p:grpSp>
              <p:nvGrpSpPr>
                <p:cNvPr id="83" name="Groupe 82"/>
                <p:cNvGrpSpPr/>
                <p:nvPr/>
              </p:nvGrpSpPr>
              <p:grpSpPr>
                <a:xfrm>
                  <a:off x="1547664" y="969521"/>
                  <a:ext cx="6912768" cy="4170113"/>
                  <a:chOff x="1547664" y="969521"/>
                  <a:chExt cx="6912768" cy="4170113"/>
                </a:xfrm>
              </p:grpSpPr>
              <p:grpSp>
                <p:nvGrpSpPr>
                  <p:cNvPr id="81" name="Groupe 80"/>
                  <p:cNvGrpSpPr/>
                  <p:nvPr/>
                </p:nvGrpSpPr>
                <p:grpSpPr>
                  <a:xfrm>
                    <a:off x="1547664" y="969521"/>
                    <a:ext cx="6912768" cy="4170113"/>
                    <a:chOff x="1547664" y="969521"/>
                    <a:chExt cx="6912768" cy="4170113"/>
                  </a:xfrm>
                </p:grpSpPr>
                <p:grpSp>
                  <p:nvGrpSpPr>
                    <p:cNvPr id="54" name="Groupe 53"/>
                    <p:cNvGrpSpPr/>
                    <p:nvPr/>
                  </p:nvGrpSpPr>
                  <p:grpSpPr>
                    <a:xfrm>
                      <a:off x="1547664" y="3095366"/>
                      <a:ext cx="6912768" cy="2044268"/>
                      <a:chOff x="1547664" y="1110241"/>
                      <a:chExt cx="6912768" cy="2044268"/>
                    </a:xfrm>
                  </p:grpSpPr>
                  <p:grpSp>
                    <p:nvGrpSpPr>
                      <p:cNvPr id="55" name="Groupe 54"/>
                      <p:cNvGrpSpPr/>
                      <p:nvPr/>
                    </p:nvGrpSpPr>
                    <p:grpSpPr>
                      <a:xfrm>
                        <a:off x="1547664" y="1110241"/>
                        <a:ext cx="6912768" cy="1742697"/>
                        <a:chOff x="323528" y="1110241"/>
                        <a:chExt cx="6912768" cy="1742697"/>
                      </a:xfrm>
                    </p:grpSpPr>
                    <p:cxnSp>
                      <p:nvCxnSpPr>
                        <p:cNvPr id="60" name="Connecteur droit avec flèche 59"/>
                        <p:cNvCxnSpPr/>
                        <p:nvPr/>
                      </p:nvCxnSpPr>
                      <p:spPr>
                        <a:xfrm>
                          <a:off x="323528" y="2060848"/>
                          <a:ext cx="6912768" cy="0"/>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61" name="Groupe 60"/>
                        <p:cNvGrpSpPr/>
                        <p:nvPr/>
                      </p:nvGrpSpPr>
                      <p:grpSpPr>
                        <a:xfrm>
                          <a:off x="395536" y="1124744"/>
                          <a:ext cx="576064" cy="936104"/>
                          <a:chOff x="395536" y="1124744"/>
                          <a:chExt cx="576064" cy="936104"/>
                        </a:xfrm>
                      </p:grpSpPr>
                      <p:cxnSp>
                        <p:nvCxnSpPr>
                          <p:cNvPr id="75" name="Connecteur droit avec flèche 74"/>
                          <p:cNvCxnSpPr/>
                          <p:nvPr/>
                        </p:nvCxnSpPr>
                        <p:spPr>
                          <a:xfrm flipV="1">
                            <a:off x="683568" y="1124744"/>
                            <a:ext cx="0" cy="936104"/>
                          </a:xfrm>
                          <a:prstGeom prst="straightConnector1">
                            <a:avLst/>
                          </a:prstGeom>
                          <a:ln w="127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76" name="Rectangle 75"/>
                          <p:cNvSpPr/>
                          <p:nvPr/>
                        </p:nvSpPr>
                        <p:spPr>
                          <a:xfrm>
                            <a:off x="395536" y="1124744"/>
                            <a:ext cx="576064" cy="288032"/>
                          </a:xfrm>
                          <a:prstGeom prst="rect">
                            <a:avLst/>
                          </a:prstGeom>
                          <a:solidFill>
                            <a:schemeClr val="bg1"/>
                          </a:solidFill>
                        </p:spPr>
                        <p:txBody>
                          <a:bodyPr wrap="square" rtlCol="0" anchor="ctr">
                            <a:spAutoFit/>
                          </a:bodyPr>
                          <a:lstStyle/>
                          <a:p>
                            <a:pPr algn="ctr">
                              <a:buNone/>
                            </a:pPr>
                            <a:endParaRPr lang="fr-FR" dirty="0" smtClean="0">
                              <a:solidFill>
                                <a:srgbClr val="FF0000"/>
                              </a:solidFill>
                            </a:endParaRPr>
                          </a:p>
                        </p:txBody>
                      </p:sp>
                    </p:grpSp>
                    <p:sp>
                      <p:nvSpPr>
                        <p:cNvPr id="74" name="Rectangle 73"/>
                        <p:cNvSpPr/>
                        <p:nvPr/>
                      </p:nvSpPr>
                      <p:spPr>
                        <a:xfrm>
                          <a:off x="683568" y="1124744"/>
                          <a:ext cx="576064" cy="288032"/>
                        </a:xfrm>
                        <a:prstGeom prst="rect">
                          <a:avLst/>
                        </a:prstGeom>
                        <a:solidFill>
                          <a:schemeClr val="bg1"/>
                        </a:solidFill>
                      </p:spPr>
                      <p:txBody>
                        <a:bodyPr wrap="square" rtlCol="0" anchor="ctr">
                          <a:spAutoFit/>
                        </a:bodyPr>
                        <a:lstStyle/>
                        <a:p>
                          <a:pPr algn="ctr">
                            <a:buNone/>
                          </a:pPr>
                          <a:endParaRPr lang="fr-FR" dirty="0" smtClean="0">
                            <a:solidFill>
                              <a:srgbClr val="FF0000"/>
                            </a:solidFill>
                          </a:endParaRPr>
                        </a:p>
                      </p:txBody>
                    </p:sp>
                    <p:grpSp>
                      <p:nvGrpSpPr>
                        <p:cNvPr id="63" name="Groupe 62"/>
                        <p:cNvGrpSpPr/>
                        <p:nvPr/>
                      </p:nvGrpSpPr>
                      <p:grpSpPr>
                        <a:xfrm>
                          <a:off x="1369887" y="1482275"/>
                          <a:ext cx="576064" cy="578573"/>
                          <a:chOff x="358784" y="1482275"/>
                          <a:chExt cx="576064" cy="578573"/>
                        </a:xfrm>
                      </p:grpSpPr>
                      <p:cxnSp>
                        <p:nvCxnSpPr>
                          <p:cNvPr id="71" name="Connecteur droit avec flèche 70"/>
                          <p:cNvCxnSpPr/>
                          <p:nvPr/>
                        </p:nvCxnSpPr>
                        <p:spPr>
                          <a:xfrm flipV="1">
                            <a:off x="683568" y="1592796"/>
                            <a:ext cx="0" cy="468052"/>
                          </a:xfrm>
                          <a:prstGeom prst="straightConnector1">
                            <a:avLst/>
                          </a:prstGeom>
                          <a:ln w="127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72" name="Rectangle 71"/>
                          <p:cNvSpPr/>
                          <p:nvPr/>
                        </p:nvSpPr>
                        <p:spPr>
                          <a:xfrm>
                            <a:off x="358784" y="1482275"/>
                            <a:ext cx="576064" cy="288032"/>
                          </a:xfrm>
                          <a:prstGeom prst="rect">
                            <a:avLst/>
                          </a:prstGeom>
                          <a:solidFill>
                            <a:schemeClr val="bg1"/>
                          </a:solidFill>
                          <a:ln>
                            <a:noFill/>
                            <a:prstDash val="solid"/>
                          </a:ln>
                        </p:spPr>
                        <p:txBody>
                          <a:bodyPr wrap="square" rtlCol="0" anchor="ctr">
                            <a:spAutoFit/>
                          </a:bodyPr>
                          <a:lstStyle/>
                          <a:p>
                            <a:pPr algn="ctr">
                              <a:buNone/>
                            </a:pPr>
                            <a:endParaRPr lang="fr-FR" dirty="0" smtClean="0">
                              <a:solidFill>
                                <a:srgbClr val="FF0000"/>
                              </a:solidFill>
                            </a:endParaRPr>
                          </a:p>
                        </p:txBody>
                      </p:sp>
                    </p:grpSp>
                    <p:grpSp>
                      <p:nvGrpSpPr>
                        <p:cNvPr id="64" name="Groupe 63"/>
                        <p:cNvGrpSpPr/>
                        <p:nvPr/>
                      </p:nvGrpSpPr>
                      <p:grpSpPr>
                        <a:xfrm>
                          <a:off x="2105726" y="1248155"/>
                          <a:ext cx="756084" cy="812693"/>
                          <a:chOff x="449542" y="1248155"/>
                          <a:chExt cx="756084" cy="812693"/>
                        </a:xfrm>
                      </p:grpSpPr>
                      <p:cxnSp>
                        <p:nvCxnSpPr>
                          <p:cNvPr id="69" name="Connecteur droit avec flèche 68"/>
                          <p:cNvCxnSpPr/>
                          <p:nvPr/>
                        </p:nvCxnSpPr>
                        <p:spPr>
                          <a:xfrm flipH="1" flipV="1">
                            <a:off x="819622" y="1398273"/>
                            <a:ext cx="7962" cy="662575"/>
                          </a:xfrm>
                          <a:prstGeom prst="straightConnector1">
                            <a:avLst/>
                          </a:prstGeom>
                          <a:ln w="127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70" name="Rectangle 69"/>
                          <p:cNvSpPr/>
                          <p:nvPr/>
                        </p:nvSpPr>
                        <p:spPr>
                          <a:xfrm>
                            <a:off x="449542" y="1248155"/>
                            <a:ext cx="756084" cy="530460"/>
                          </a:xfrm>
                          <a:prstGeom prst="rect">
                            <a:avLst/>
                          </a:prstGeom>
                          <a:solidFill>
                            <a:schemeClr val="bg1"/>
                          </a:solidFill>
                        </p:spPr>
                        <p:txBody>
                          <a:bodyPr wrap="square" rtlCol="0" anchor="ctr">
                            <a:spAutoFit/>
                          </a:bodyPr>
                          <a:lstStyle/>
                          <a:p>
                            <a:pPr algn="ctr">
                              <a:buNone/>
                            </a:pPr>
                            <a:endParaRPr lang="fr-FR" dirty="0" smtClean="0">
                              <a:solidFill>
                                <a:srgbClr val="FF0000"/>
                              </a:solidFill>
                            </a:endParaRPr>
                          </a:p>
                        </p:txBody>
                      </p:sp>
                    </p:grpSp>
                    <p:grpSp>
                      <p:nvGrpSpPr>
                        <p:cNvPr id="65" name="Groupe 64"/>
                        <p:cNvGrpSpPr/>
                        <p:nvPr/>
                      </p:nvGrpSpPr>
                      <p:grpSpPr>
                        <a:xfrm>
                          <a:off x="3869548" y="1110241"/>
                          <a:ext cx="576064" cy="950607"/>
                          <a:chOff x="1493284" y="1110241"/>
                          <a:chExt cx="576064" cy="950607"/>
                        </a:xfrm>
                      </p:grpSpPr>
                      <p:cxnSp>
                        <p:nvCxnSpPr>
                          <p:cNvPr id="67" name="Connecteur droit avec flèche 66"/>
                          <p:cNvCxnSpPr/>
                          <p:nvPr/>
                        </p:nvCxnSpPr>
                        <p:spPr>
                          <a:xfrm flipV="1">
                            <a:off x="1781316" y="1124744"/>
                            <a:ext cx="0" cy="936104"/>
                          </a:xfrm>
                          <a:prstGeom prst="straightConnector1">
                            <a:avLst/>
                          </a:prstGeom>
                          <a:ln w="127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68" name="Rectangle 67"/>
                          <p:cNvSpPr/>
                          <p:nvPr/>
                        </p:nvSpPr>
                        <p:spPr>
                          <a:xfrm>
                            <a:off x="1493284" y="1110241"/>
                            <a:ext cx="576064" cy="288032"/>
                          </a:xfrm>
                          <a:prstGeom prst="rect">
                            <a:avLst/>
                          </a:prstGeom>
                          <a:solidFill>
                            <a:schemeClr val="bg1"/>
                          </a:solidFill>
                          <a:ln>
                            <a:noFill/>
                            <a:prstDash val="solid"/>
                          </a:ln>
                        </p:spPr>
                        <p:txBody>
                          <a:bodyPr wrap="square" rtlCol="0" anchor="ctr">
                            <a:spAutoFit/>
                          </a:bodyPr>
                          <a:lstStyle/>
                          <a:p>
                            <a:pPr algn="ctr">
                              <a:buNone/>
                            </a:pPr>
                            <a:endParaRPr lang="fr-FR" dirty="0" smtClean="0">
                              <a:solidFill>
                                <a:srgbClr val="FF0000"/>
                              </a:solidFill>
                            </a:endParaRPr>
                          </a:p>
                        </p:txBody>
                      </p:sp>
                    </p:grpSp>
                    <p:sp>
                      <p:nvSpPr>
                        <p:cNvPr id="66" name="ZoneTexte 65"/>
                        <p:cNvSpPr txBox="1"/>
                        <p:nvPr/>
                      </p:nvSpPr>
                      <p:spPr>
                        <a:xfrm rot="16200000">
                          <a:off x="251519" y="2275376"/>
                          <a:ext cx="864098" cy="291025"/>
                        </a:xfrm>
                        <a:prstGeom prst="rect">
                          <a:avLst/>
                        </a:prstGeom>
                        <a:noFill/>
                        <a:ln w="50800">
                          <a:noFill/>
                        </a:ln>
                      </p:spPr>
                      <p:txBody>
                        <a:bodyPr wrap="square" rtlCol="0">
                          <a:noAutofit/>
                        </a:bodyPr>
                        <a:lstStyle/>
                        <a:p>
                          <a:pPr algn="ctr" fontAlgn="auto">
                            <a:lnSpc>
                              <a:spcPct val="100000"/>
                            </a:lnSpc>
                            <a:spcBef>
                              <a:spcPts val="0"/>
                            </a:spcBef>
                            <a:spcAft>
                              <a:spcPts val="0"/>
                            </a:spcAft>
                            <a:buFontTx/>
                            <a:buNone/>
                          </a:pPr>
                          <a:r>
                            <a:rPr lang="fr-FR" sz="1000" dirty="0" smtClean="0">
                              <a:latin typeface="Arial"/>
                            </a:rPr>
                            <a:t>T=0s</a:t>
                          </a:r>
                        </a:p>
                      </p:txBody>
                    </p:sp>
                  </p:grpSp>
                  <p:sp>
                    <p:nvSpPr>
                      <p:cNvPr id="57" name="ZoneTexte 56"/>
                      <p:cNvSpPr txBox="1"/>
                      <p:nvPr/>
                    </p:nvSpPr>
                    <p:spPr>
                      <a:xfrm rot="16200000">
                        <a:off x="2371976" y="2356398"/>
                        <a:ext cx="1093661" cy="502561"/>
                      </a:xfrm>
                      <a:prstGeom prst="rect">
                        <a:avLst/>
                      </a:prstGeom>
                      <a:noFill/>
                      <a:ln w="50800">
                        <a:noFill/>
                      </a:ln>
                    </p:spPr>
                    <p:txBody>
                      <a:bodyPr wrap="square" rtlCol="0">
                        <a:noAutofit/>
                      </a:bodyPr>
                      <a:lstStyle/>
                      <a:p>
                        <a:pPr algn="ctr" fontAlgn="auto">
                          <a:lnSpc>
                            <a:spcPct val="100000"/>
                          </a:lnSpc>
                          <a:spcBef>
                            <a:spcPts val="0"/>
                          </a:spcBef>
                          <a:spcAft>
                            <a:spcPts val="0"/>
                          </a:spcAft>
                          <a:buFontTx/>
                          <a:buNone/>
                        </a:pPr>
                        <a:r>
                          <a:rPr lang="fr-FR" sz="1000" dirty="0" smtClean="0">
                            <a:latin typeface="Arial"/>
                          </a:rPr>
                          <a:t>VALIDATION &amp;</a:t>
                        </a:r>
                      </a:p>
                      <a:p>
                        <a:pPr algn="ctr" fontAlgn="auto">
                          <a:lnSpc>
                            <a:spcPct val="100000"/>
                          </a:lnSpc>
                          <a:spcBef>
                            <a:spcPts val="0"/>
                          </a:spcBef>
                          <a:spcAft>
                            <a:spcPts val="0"/>
                          </a:spcAft>
                          <a:buFontTx/>
                          <a:buNone/>
                        </a:pPr>
                        <a:r>
                          <a:rPr lang="fr-FR" sz="1000" dirty="0" smtClean="0">
                            <a:latin typeface="Arial"/>
                          </a:rPr>
                          <a:t>POWER SUPPLY OFF</a:t>
                        </a:r>
                      </a:p>
                    </p:txBody>
                  </p:sp>
                  <p:sp>
                    <p:nvSpPr>
                      <p:cNvPr id="58" name="ZoneTexte 57"/>
                      <p:cNvSpPr txBox="1"/>
                      <p:nvPr/>
                    </p:nvSpPr>
                    <p:spPr>
                      <a:xfrm rot="16200000">
                        <a:off x="3161073" y="2356398"/>
                        <a:ext cx="1093661" cy="502561"/>
                      </a:xfrm>
                      <a:prstGeom prst="rect">
                        <a:avLst/>
                      </a:prstGeom>
                      <a:noFill/>
                      <a:ln w="50800">
                        <a:noFill/>
                      </a:ln>
                    </p:spPr>
                    <p:txBody>
                      <a:bodyPr wrap="square" rtlCol="0">
                        <a:noAutofit/>
                      </a:bodyPr>
                      <a:lstStyle/>
                      <a:p>
                        <a:pPr algn="ctr" fontAlgn="auto">
                          <a:lnSpc>
                            <a:spcPct val="100000"/>
                          </a:lnSpc>
                          <a:spcBef>
                            <a:spcPts val="0"/>
                          </a:spcBef>
                          <a:spcAft>
                            <a:spcPts val="0"/>
                          </a:spcAft>
                          <a:buFontTx/>
                          <a:buNone/>
                        </a:pPr>
                        <a:r>
                          <a:rPr lang="fr-FR" sz="1000" dirty="0" smtClean="0">
                            <a:latin typeface="Arial"/>
                          </a:rPr>
                          <a:t>QUENCH HEATERS  FIRED</a:t>
                        </a:r>
                        <a:endParaRPr lang="fr-FR" sz="1000" dirty="0">
                          <a:latin typeface="Arial"/>
                        </a:endParaRPr>
                      </a:p>
                    </p:txBody>
                  </p:sp>
                  <p:sp>
                    <p:nvSpPr>
                      <p:cNvPr id="59" name="ZoneTexte 58"/>
                      <p:cNvSpPr txBox="1"/>
                      <p:nvPr/>
                    </p:nvSpPr>
                    <p:spPr>
                      <a:xfrm rot="16200000">
                        <a:off x="4834886" y="2103623"/>
                        <a:ext cx="1093661" cy="1008112"/>
                      </a:xfrm>
                      <a:prstGeom prst="rect">
                        <a:avLst/>
                      </a:prstGeom>
                      <a:noFill/>
                      <a:ln w="50800">
                        <a:noFill/>
                      </a:ln>
                    </p:spPr>
                    <p:txBody>
                      <a:bodyPr wrap="square" rtlCol="0">
                        <a:noAutofit/>
                      </a:bodyPr>
                      <a:lstStyle/>
                      <a:p>
                        <a:pPr algn="ctr" fontAlgn="auto">
                          <a:lnSpc>
                            <a:spcPct val="100000"/>
                          </a:lnSpc>
                          <a:spcBef>
                            <a:spcPts val="0"/>
                          </a:spcBef>
                          <a:spcAft>
                            <a:spcPts val="0"/>
                          </a:spcAft>
                          <a:buFontTx/>
                          <a:buNone/>
                        </a:pPr>
                        <a:r>
                          <a:rPr lang="fr-FR" sz="1000" dirty="0" smtClean="0">
                            <a:latin typeface="Arial"/>
                          </a:rPr>
                          <a:t>QUENCH HEATERS  PROVOKED THE QUENCH OF THE OUTER LAYER</a:t>
                        </a:r>
                      </a:p>
                    </p:txBody>
                  </p:sp>
                </p:grpSp>
                <p:grpSp>
                  <p:nvGrpSpPr>
                    <p:cNvPr id="80" name="Groupe 79"/>
                    <p:cNvGrpSpPr/>
                    <p:nvPr/>
                  </p:nvGrpSpPr>
                  <p:grpSpPr>
                    <a:xfrm>
                      <a:off x="1547664" y="1096589"/>
                      <a:ext cx="6912768" cy="2286809"/>
                      <a:chOff x="1547664" y="1096589"/>
                      <a:chExt cx="6912768" cy="2286809"/>
                    </a:xfrm>
                  </p:grpSpPr>
                  <p:grpSp>
                    <p:nvGrpSpPr>
                      <p:cNvPr id="48" name="Groupe 47"/>
                      <p:cNvGrpSpPr/>
                      <p:nvPr/>
                    </p:nvGrpSpPr>
                    <p:grpSpPr>
                      <a:xfrm>
                        <a:off x="1547664" y="1096589"/>
                        <a:ext cx="6912768" cy="2040869"/>
                        <a:chOff x="1547664" y="1096589"/>
                        <a:chExt cx="6912768" cy="2040869"/>
                      </a:xfrm>
                    </p:grpSpPr>
                    <p:grpSp>
                      <p:nvGrpSpPr>
                        <p:cNvPr id="45" name="Groupe 44"/>
                        <p:cNvGrpSpPr/>
                        <p:nvPr/>
                      </p:nvGrpSpPr>
                      <p:grpSpPr>
                        <a:xfrm>
                          <a:off x="1547664" y="1096589"/>
                          <a:ext cx="6912768" cy="1785505"/>
                          <a:chOff x="323528" y="1096589"/>
                          <a:chExt cx="6912768" cy="1785505"/>
                        </a:xfrm>
                      </p:grpSpPr>
                      <p:cxnSp>
                        <p:nvCxnSpPr>
                          <p:cNvPr id="23" name="Connecteur droit avec flèche 22"/>
                          <p:cNvCxnSpPr/>
                          <p:nvPr/>
                        </p:nvCxnSpPr>
                        <p:spPr>
                          <a:xfrm>
                            <a:off x="323528" y="2060848"/>
                            <a:ext cx="6912768" cy="0"/>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31" name="Groupe 30"/>
                          <p:cNvGrpSpPr/>
                          <p:nvPr/>
                        </p:nvGrpSpPr>
                        <p:grpSpPr>
                          <a:xfrm>
                            <a:off x="395536" y="1124744"/>
                            <a:ext cx="576064" cy="936104"/>
                            <a:chOff x="395536" y="1124744"/>
                            <a:chExt cx="576064" cy="936104"/>
                          </a:xfrm>
                        </p:grpSpPr>
                        <p:cxnSp>
                          <p:nvCxnSpPr>
                            <p:cNvPr id="25" name="Connecteur droit avec flèche 24"/>
                            <p:cNvCxnSpPr/>
                            <p:nvPr/>
                          </p:nvCxnSpPr>
                          <p:spPr>
                            <a:xfrm flipV="1">
                              <a:off x="683568" y="1124744"/>
                              <a:ext cx="0" cy="936104"/>
                            </a:xfrm>
                            <a:prstGeom prst="straightConnector1">
                              <a:avLst/>
                            </a:prstGeom>
                            <a:ln w="127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395536" y="1124744"/>
                              <a:ext cx="576064" cy="288032"/>
                            </a:xfrm>
                            <a:prstGeom prst="rect">
                              <a:avLst/>
                            </a:prstGeom>
                            <a:solidFill>
                              <a:schemeClr val="bg1"/>
                            </a:solidFill>
                          </p:spPr>
                          <p:txBody>
                            <a:bodyPr wrap="square" rtlCol="0" anchor="ctr">
                              <a:spAutoFit/>
                            </a:bodyPr>
                            <a:lstStyle/>
                            <a:p>
                              <a:pPr algn="ctr">
                                <a:buNone/>
                              </a:pPr>
                              <a:endParaRPr lang="fr-FR" dirty="0" smtClean="0">
                                <a:solidFill>
                                  <a:srgbClr val="FF0000"/>
                                </a:solidFill>
                              </a:endParaRPr>
                            </a:p>
                          </p:txBody>
                        </p:sp>
                      </p:grpSp>
                      <p:grpSp>
                        <p:nvGrpSpPr>
                          <p:cNvPr id="33" name="Groupe 32"/>
                          <p:cNvGrpSpPr/>
                          <p:nvPr/>
                        </p:nvGrpSpPr>
                        <p:grpSpPr>
                          <a:xfrm>
                            <a:off x="811950" y="1096589"/>
                            <a:ext cx="576064" cy="947208"/>
                            <a:chOff x="523918" y="1096589"/>
                            <a:chExt cx="576064" cy="947208"/>
                          </a:xfrm>
                        </p:grpSpPr>
                        <p:cxnSp>
                          <p:nvCxnSpPr>
                            <p:cNvPr id="34" name="Connecteur droit avec flèche 33"/>
                            <p:cNvCxnSpPr/>
                            <p:nvPr/>
                          </p:nvCxnSpPr>
                          <p:spPr>
                            <a:xfrm flipV="1">
                              <a:off x="846508" y="1107693"/>
                              <a:ext cx="0" cy="936104"/>
                            </a:xfrm>
                            <a:prstGeom prst="straightConnector1">
                              <a:avLst/>
                            </a:prstGeom>
                            <a:ln w="12700">
                              <a:solidFill>
                                <a:schemeClr val="tx1"/>
                              </a:solidFill>
                              <a:prstDash val="dashDot"/>
                              <a:tailEnd type="arrow"/>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523918" y="1096589"/>
                              <a:ext cx="576064" cy="288032"/>
                            </a:xfrm>
                            <a:prstGeom prst="rect">
                              <a:avLst/>
                            </a:prstGeom>
                            <a:solidFill>
                              <a:schemeClr val="bg1"/>
                            </a:solidFill>
                          </p:spPr>
                          <p:txBody>
                            <a:bodyPr wrap="square" rtlCol="0" anchor="ctr">
                              <a:spAutoFit/>
                            </a:bodyPr>
                            <a:lstStyle/>
                            <a:p>
                              <a:pPr algn="ctr">
                                <a:buNone/>
                              </a:pPr>
                              <a:endParaRPr lang="fr-FR" dirty="0" smtClean="0">
                                <a:solidFill>
                                  <a:srgbClr val="FF0000"/>
                                </a:solidFill>
                              </a:endParaRPr>
                            </a:p>
                          </p:txBody>
                        </p:sp>
                      </p:grpSp>
                      <p:grpSp>
                        <p:nvGrpSpPr>
                          <p:cNvPr id="36" name="Groupe 35"/>
                          <p:cNvGrpSpPr/>
                          <p:nvPr/>
                        </p:nvGrpSpPr>
                        <p:grpSpPr>
                          <a:xfrm>
                            <a:off x="1406639" y="1124744"/>
                            <a:ext cx="576064" cy="936104"/>
                            <a:chOff x="395536" y="1124744"/>
                            <a:chExt cx="576064" cy="936104"/>
                          </a:xfrm>
                        </p:grpSpPr>
                        <p:cxnSp>
                          <p:nvCxnSpPr>
                            <p:cNvPr id="37" name="Connecteur droit avec flèche 36"/>
                            <p:cNvCxnSpPr/>
                            <p:nvPr/>
                          </p:nvCxnSpPr>
                          <p:spPr>
                            <a:xfrm flipV="1">
                              <a:off x="683568" y="1124744"/>
                              <a:ext cx="0" cy="936104"/>
                            </a:xfrm>
                            <a:prstGeom prst="straightConnector1">
                              <a:avLst/>
                            </a:prstGeom>
                            <a:ln w="127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a:off x="395536" y="1124744"/>
                              <a:ext cx="576064" cy="288032"/>
                            </a:xfrm>
                            <a:prstGeom prst="rect">
                              <a:avLst/>
                            </a:prstGeom>
                            <a:solidFill>
                              <a:schemeClr val="bg1"/>
                            </a:solidFill>
                            <a:ln>
                              <a:noFill/>
                              <a:prstDash val="solid"/>
                            </a:ln>
                          </p:spPr>
                          <p:txBody>
                            <a:bodyPr wrap="square" rtlCol="0" anchor="ctr">
                              <a:spAutoFit/>
                            </a:bodyPr>
                            <a:lstStyle/>
                            <a:p>
                              <a:pPr algn="ctr">
                                <a:buNone/>
                              </a:pPr>
                              <a:endParaRPr lang="fr-FR" dirty="0" smtClean="0">
                                <a:solidFill>
                                  <a:srgbClr val="FF0000"/>
                                </a:solidFill>
                              </a:endParaRPr>
                            </a:p>
                          </p:txBody>
                        </p:sp>
                      </p:grpSp>
                      <p:sp>
                        <p:nvSpPr>
                          <p:cNvPr id="41" name="Rectangle 40"/>
                          <p:cNvSpPr/>
                          <p:nvPr/>
                        </p:nvSpPr>
                        <p:spPr>
                          <a:xfrm>
                            <a:off x="2051720" y="1124744"/>
                            <a:ext cx="576064" cy="288032"/>
                          </a:xfrm>
                          <a:prstGeom prst="rect">
                            <a:avLst/>
                          </a:prstGeom>
                          <a:solidFill>
                            <a:schemeClr val="bg1"/>
                          </a:solidFill>
                        </p:spPr>
                        <p:txBody>
                          <a:bodyPr wrap="square" rtlCol="0" anchor="ctr">
                            <a:spAutoFit/>
                          </a:bodyPr>
                          <a:lstStyle/>
                          <a:p>
                            <a:pPr algn="ctr">
                              <a:buNone/>
                            </a:pPr>
                            <a:endParaRPr lang="fr-FR" dirty="0" smtClean="0">
                              <a:solidFill>
                                <a:srgbClr val="FF0000"/>
                              </a:solidFill>
                            </a:endParaRPr>
                          </a:p>
                        </p:txBody>
                      </p:sp>
                      <p:grpSp>
                        <p:nvGrpSpPr>
                          <p:cNvPr id="42" name="Groupe 41"/>
                          <p:cNvGrpSpPr/>
                          <p:nvPr/>
                        </p:nvGrpSpPr>
                        <p:grpSpPr>
                          <a:xfrm>
                            <a:off x="3869548" y="1110241"/>
                            <a:ext cx="2646668" cy="950608"/>
                            <a:chOff x="1493284" y="1110241"/>
                            <a:chExt cx="2646668" cy="950608"/>
                          </a:xfrm>
                        </p:grpSpPr>
                        <p:cxnSp>
                          <p:nvCxnSpPr>
                            <p:cNvPr id="43" name="Connecteur droit avec flèche 42"/>
                            <p:cNvCxnSpPr/>
                            <p:nvPr/>
                          </p:nvCxnSpPr>
                          <p:spPr>
                            <a:xfrm flipV="1">
                              <a:off x="4139952" y="1124745"/>
                              <a:ext cx="0" cy="936104"/>
                            </a:xfrm>
                            <a:prstGeom prst="straightConnector1">
                              <a:avLst/>
                            </a:prstGeom>
                            <a:ln w="127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44" name="Rectangle 43"/>
                            <p:cNvSpPr/>
                            <p:nvPr/>
                          </p:nvSpPr>
                          <p:spPr>
                            <a:xfrm>
                              <a:off x="1493284" y="1110241"/>
                              <a:ext cx="576064" cy="288032"/>
                            </a:xfrm>
                            <a:prstGeom prst="rect">
                              <a:avLst/>
                            </a:prstGeom>
                            <a:solidFill>
                              <a:schemeClr val="bg1"/>
                            </a:solidFill>
                            <a:ln>
                              <a:noFill/>
                              <a:prstDash val="solid"/>
                            </a:ln>
                          </p:spPr>
                          <p:txBody>
                            <a:bodyPr wrap="square" rtlCol="0" anchor="ctr">
                              <a:spAutoFit/>
                            </a:bodyPr>
                            <a:lstStyle/>
                            <a:p>
                              <a:pPr algn="ctr">
                                <a:buNone/>
                              </a:pPr>
                              <a:endParaRPr lang="fr-FR" dirty="0" smtClean="0">
                                <a:solidFill>
                                  <a:srgbClr val="FF0000"/>
                                </a:solidFill>
                              </a:endParaRPr>
                            </a:p>
                          </p:txBody>
                        </p:sp>
                      </p:grpSp>
                      <p:sp>
                        <p:nvSpPr>
                          <p:cNvPr id="32" name="ZoneTexte 31"/>
                          <p:cNvSpPr txBox="1"/>
                          <p:nvPr/>
                        </p:nvSpPr>
                        <p:spPr>
                          <a:xfrm rot="16200000">
                            <a:off x="121938" y="2304532"/>
                            <a:ext cx="864098" cy="291025"/>
                          </a:xfrm>
                          <a:prstGeom prst="rect">
                            <a:avLst/>
                          </a:prstGeom>
                          <a:noFill/>
                          <a:ln w="50800">
                            <a:noFill/>
                          </a:ln>
                        </p:spPr>
                        <p:txBody>
                          <a:bodyPr wrap="square" rtlCol="0">
                            <a:noAutofit/>
                          </a:bodyPr>
                          <a:lstStyle/>
                          <a:p>
                            <a:pPr algn="ctr" fontAlgn="auto">
                              <a:lnSpc>
                                <a:spcPct val="100000"/>
                              </a:lnSpc>
                              <a:spcBef>
                                <a:spcPts val="0"/>
                              </a:spcBef>
                              <a:spcAft>
                                <a:spcPts val="0"/>
                              </a:spcAft>
                              <a:buFontTx/>
                              <a:buNone/>
                            </a:pPr>
                            <a:r>
                              <a:rPr lang="fr-FR" sz="1000" dirty="0" smtClean="0">
                                <a:latin typeface="Arial"/>
                              </a:rPr>
                              <a:t>QUENCH</a:t>
                            </a:r>
                          </a:p>
                          <a:p>
                            <a:pPr algn="ctr" fontAlgn="auto">
                              <a:lnSpc>
                                <a:spcPct val="100000"/>
                              </a:lnSpc>
                              <a:spcBef>
                                <a:spcPts val="0"/>
                              </a:spcBef>
                              <a:spcAft>
                                <a:spcPts val="0"/>
                              </a:spcAft>
                              <a:buFontTx/>
                              <a:buNone/>
                            </a:pPr>
                            <a:r>
                              <a:rPr lang="fr-FR" sz="1000" dirty="0" smtClean="0">
                                <a:solidFill>
                                  <a:srgbClr val="FF0000"/>
                                </a:solidFill>
                                <a:latin typeface="Arial"/>
                              </a:rPr>
                              <a:t>T</a:t>
                            </a:r>
                            <a:r>
                              <a:rPr lang="fr-FR" sz="1000" baseline="-25000" dirty="0" smtClean="0">
                                <a:solidFill>
                                  <a:srgbClr val="FF0000"/>
                                </a:solidFill>
                                <a:latin typeface="Arial"/>
                              </a:rPr>
                              <a:t>Quenchcoil1</a:t>
                            </a:r>
                          </a:p>
                        </p:txBody>
                      </p:sp>
                    </p:grpSp>
                    <p:sp>
                      <p:nvSpPr>
                        <p:cNvPr id="49" name="ZoneTexte 48"/>
                        <p:cNvSpPr txBox="1"/>
                        <p:nvPr/>
                      </p:nvSpPr>
                      <p:spPr>
                        <a:xfrm rot="16200000">
                          <a:off x="1890624" y="2384706"/>
                          <a:ext cx="936104" cy="291025"/>
                        </a:xfrm>
                        <a:prstGeom prst="rect">
                          <a:avLst/>
                        </a:prstGeom>
                        <a:noFill/>
                        <a:ln w="50800">
                          <a:noFill/>
                        </a:ln>
                      </p:spPr>
                      <p:txBody>
                        <a:bodyPr wrap="square" rtlCol="0">
                          <a:noAutofit/>
                        </a:bodyPr>
                        <a:lstStyle/>
                        <a:p>
                          <a:pPr algn="ctr" fontAlgn="auto">
                            <a:lnSpc>
                              <a:spcPct val="100000"/>
                            </a:lnSpc>
                            <a:spcBef>
                              <a:spcPts val="0"/>
                            </a:spcBef>
                            <a:spcAft>
                              <a:spcPts val="0"/>
                            </a:spcAft>
                            <a:buFontTx/>
                            <a:buNone/>
                          </a:pPr>
                          <a:r>
                            <a:rPr lang="fr-FR" sz="1000" dirty="0" smtClean="0">
                              <a:latin typeface="Arial"/>
                            </a:rPr>
                            <a:t>DETECTION</a:t>
                          </a:r>
                        </a:p>
                      </p:txBody>
                    </p:sp>
                    <p:sp>
                      <p:nvSpPr>
                        <p:cNvPr id="52" name="ZoneTexte 51"/>
                        <p:cNvSpPr txBox="1"/>
                        <p:nvPr/>
                      </p:nvSpPr>
                      <p:spPr>
                        <a:xfrm rot="16200000">
                          <a:off x="7193522" y="2086572"/>
                          <a:ext cx="1093661" cy="1008112"/>
                        </a:xfrm>
                        <a:prstGeom prst="rect">
                          <a:avLst/>
                        </a:prstGeom>
                        <a:noFill/>
                        <a:ln w="50800">
                          <a:noFill/>
                        </a:ln>
                      </p:spPr>
                      <p:txBody>
                        <a:bodyPr wrap="square" rtlCol="0">
                          <a:noAutofit/>
                        </a:bodyPr>
                        <a:lstStyle/>
                        <a:p>
                          <a:pPr algn="ctr" fontAlgn="auto">
                            <a:lnSpc>
                              <a:spcPct val="100000"/>
                            </a:lnSpc>
                            <a:spcBef>
                              <a:spcPts val="0"/>
                            </a:spcBef>
                            <a:spcAft>
                              <a:spcPts val="0"/>
                            </a:spcAft>
                            <a:buFontTx/>
                            <a:buNone/>
                          </a:pPr>
                          <a:r>
                            <a:rPr lang="fr-FR" sz="1000" dirty="0" smtClean="0">
                              <a:latin typeface="Arial"/>
                            </a:rPr>
                            <a:t>QUENCH HEATERS  PROVOKED </a:t>
                          </a:r>
                          <a:r>
                            <a:rPr lang="fr-FR" sz="1000" dirty="0">
                              <a:latin typeface="Arial"/>
                            </a:rPr>
                            <a:t>THE QUENCH OF THE </a:t>
                          </a:r>
                          <a:r>
                            <a:rPr lang="fr-FR" sz="1000" dirty="0" smtClean="0">
                              <a:latin typeface="Arial"/>
                            </a:rPr>
                            <a:t>INNER </a:t>
                          </a:r>
                          <a:r>
                            <a:rPr lang="fr-FR" sz="1000" dirty="0">
                              <a:latin typeface="Arial"/>
                            </a:rPr>
                            <a:t>LAYER</a:t>
                          </a:r>
                          <a:endParaRPr lang="fr-FR" sz="1000" dirty="0" smtClean="0">
                            <a:latin typeface="Arial"/>
                          </a:endParaRPr>
                        </a:p>
                      </p:txBody>
                    </p:sp>
                  </p:grpSp>
                  <p:cxnSp>
                    <p:nvCxnSpPr>
                      <p:cNvPr id="79" name="Connecteur droit 78"/>
                      <p:cNvCxnSpPr>
                        <a:stCxn id="68" idx="2"/>
                        <a:endCxn id="44" idx="0"/>
                      </p:cNvCxnSpPr>
                      <p:nvPr/>
                    </p:nvCxnSpPr>
                    <p:spPr>
                      <a:xfrm flipV="1">
                        <a:off x="5381716" y="1110241"/>
                        <a:ext cx="0" cy="2273157"/>
                      </a:xfrm>
                      <a:prstGeom prst="line">
                        <a:avLst/>
                      </a:prstGeom>
                      <a:ln w="1905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grpSp>
                <p:sp>
                  <p:nvSpPr>
                    <p:cNvPr id="82" name="Rectangle 81"/>
                    <p:cNvSpPr/>
                    <p:nvPr/>
                  </p:nvSpPr>
                  <p:spPr>
                    <a:xfrm>
                      <a:off x="5093684" y="969521"/>
                      <a:ext cx="576064" cy="288032"/>
                    </a:xfrm>
                    <a:prstGeom prst="rect">
                      <a:avLst/>
                    </a:prstGeom>
                    <a:solidFill>
                      <a:schemeClr val="bg1"/>
                    </a:solidFill>
                    <a:ln>
                      <a:noFill/>
                      <a:prstDash val="solid"/>
                    </a:ln>
                  </p:spPr>
                  <p:txBody>
                    <a:bodyPr wrap="square" rtlCol="0" anchor="ctr">
                      <a:spAutoFit/>
                    </a:bodyPr>
                    <a:lstStyle/>
                    <a:p>
                      <a:pPr algn="ctr">
                        <a:buNone/>
                      </a:pPr>
                      <a:endParaRPr lang="fr-FR" dirty="0" smtClean="0">
                        <a:solidFill>
                          <a:srgbClr val="FF0000"/>
                        </a:solidFill>
                      </a:endParaRPr>
                    </a:p>
                  </p:txBody>
                </p:sp>
              </p:grpSp>
              <p:sp>
                <p:nvSpPr>
                  <p:cNvPr id="78" name="Rectangle 77"/>
                  <p:cNvSpPr/>
                  <p:nvPr/>
                </p:nvSpPr>
                <p:spPr>
                  <a:xfrm>
                    <a:off x="7461359" y="1110241"/>
                    <a:ext cx="576064" cy="288032"/>
                  </a:xfrm>
                  <a:prstGeom prst="rect">
                    <a:avLst/>
                  </a:prstGeom>
                  <a:solidFill>
                    <a:schemeClr val="bg1"/>
                  </a:solidFill>
                  <a:ln>
                    <a:noFill/>
                    <a:prstDash val="solid"/>
                  </a:ln>
                </p:spPr>
                <p:txBody>
                  <a:bodyPr wrap="square" rtlCol="0" anchor="ctr">
                    <a:spAutoFit/>
                  </a:bodyPr>
                  <a:lstStyle/>
                  <a:p>
                    <a:pPr algn="ctr">
                      <a:buNone/>
                    </a:pPr>
                    <a:endParaRPr lang="fr-FR" dirty="0" smtClean="0">
                      <a:solidFill>
                        <a:srgbClr val="FF0000"/>
                      </a:solidFill>
                    </a:endParaRPr>
                  </a:p>
                </p:txBody>
              </p:sp>
            </p:grpSp>
            <p:cxnSp>
              <p:nvCxnSpPr>
                <p:cNvPr id="85" name="Connecteur droit avec flèche 84"/>
                <p:cNvCxnSpPr/>
                <p:nvPr/>
              </p:nvCxnSpPr>
              <p:spPr>
                <a:xfrm>
                  <a:off x="5381716" y="1592796"/>
                  <a:ext cx="2367675" cy="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86" name="ZoneTexte 85"/>
                <p:cNvSpPr txBox="1"/>
                <p:nvPr/>
              </p:nvSpPr>
              <p:spPr>
                <a:xfrm>
                  <a:off x="6087566" y="1348324"/>
                  <a:ext cx="1065669" cy="165922"/>
                </a:xfrm>
                <a:prstGeom prst="rect">
                  <a:avLst/>
                </a:prstGeom>
                <a:noFill/>
                <a:ln w="50800">
                  <a:solidFill>
                    <a:schemeClr val="bg1"/>
                  </a:solidFill>
                </a:ln>
              </p:spPr>
              <p:txBody>
                <a:bodyPr wrap="none" rtlCol="0">
                  <a:noAutofit/>
                </a:bodyPr>
                <a:lstStyle/>
                <a:p>
                  <a:pPr algn="ctr" fontAlgn="auto">
                    <a:lnSpc>
                      <a:spcPct val="100000"/>
                    </a:lnSpc>
                    <a:spcBef>
                      <a:spcPts val="0"/>
                    </a:spcBef>
                    <a:spcAft>
                      <a:spcPts val="0"/>
                    </a:spcAft>
                    <a:buFontTx/>
                    <a:buNone/>
                  </a:pPr>
                  <a:r>
                    <a:rPr lang="fr-FR" sz="1000" dirty="0" smtClean="0">
                      <a:latin typeface="Arial"/>
                    </a:rPr>
                    <a:t>Time </a:t>
                  </a:r>
                  <a:r>
                    <a:rPr lang="fr-FR" sz="1000" dirty="0" err="1" smtClean="0">
                      <a:latin typeface="Arial"/>
                    </a:rPr>
                    <a:t>delay</a:t>
                  </a:r>
                  <a:endParaRPr lang="fr-FR" sz="1000" dirty="0" smtClean="0">
                    <a:latin typeface="Arial"/>
                  </a:endParaRPr>
                </a:p>
              </p:txBody>
            </p:sp>
          </p:grpSp>
          <p:sp>
            <p:nvSpPr>
              <p:cNvPr id="90" name="ZoneTexte 89"/>
              <p:cNvSpPr txBox="1"/>
              <p:nvPr/>
            </p:nvSpPr>
            <p:spPr>
              <a:xfrm>
                <a:off x="2002811" y="1571075"/>
                <a:ext cx="264933" cy="229526"/>
              </a:xfrm>
              <a:prstGeom prst="rect">
                <a:avLst/>
              </a:prstGeom>
              <a:noFill/>
              <a:ln w="50800">
                <a:solidFill>
                  <a:schemeClr val="bg1"/>
                </a:solidFill>
              </a:ln>
            </p:spPr>
            <p:txBody>
              <a:bodyPr wrap="none" rtlCol="0">
                <a:noAutofit/>
              </a:bodyPr>
              <a:lstStyle/>
              <a:p>
                <a:pPr algn="ctr" fontAlgn="auto">
                  <a:lnSpc>
                    <a:spcPct val="100000"/>
                  </a:lnSpc>
                  <a:spcBef>
                    <a:spcPts val="0"/>
                  </a:spcBef>
                  <a:spcAft>
                    <a:spcPts val="0"/>
                  </a:spcAft>
                  <a:buFontTx/>
                  <a:buNone/>
                </a:pPr>
                <a:r>
                  <a:rPr lang="fr-FR" sz="1000" dirty="0" err="1" smtClean="0">
                    <a:latin typeface="Arial"/>
                  </a:rPr>
                  <a:t>T</a:t>
                </a:r>
                <a:r>
                  <a:rPr lang="fr-FR" sz="1000" baseline="-25000" dirty="0" err="1">
                    <a:latin typeface="Arial"/>
                  </a:rPr>
                  <a:t>blind</a:t>
                </a:r>
                <a:endParaRPr lang="fr-FR" sz="1000" baseline="-25000" dirty="0">
                  <a:latin typeface="Arial"/>
                </a:endParaRPr>
              </a:p>
            </p:txBody>
          </p:sp>
          <p:cxnSp>
            <p:nvCxnSpPr>
              <p:cNvPr id="91" name="Connecteur droit avec flèche 90"/>
              <p:cNvCxnSpPr/>
              <p:nvPr/>
            </p:nvCxnSpPr>
            <p:spPr>
              <a:xfrm>
                <a:off x="1907704" y="1916832"/>
                <a:ext cx="450972" cy="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94" name="Connecteur droit avec flèche 93"/>
              <p:cNvCxnSpPr/>
              <p:nvPr/>
            </p:nvCxnSpPr>
            <p:spPr>
              <a:xfrm>
                <a:off x="2368100" y="2097393"/>
                <a:ext cx="550706" cy="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96" name="ZoneTexte 95"/>
              <p:cNvSpPr txBox="1"/>
              <p:nvPr/>
            </p:nvSpPr>
            <p:spPr>
              <a:xfrm>
                <a:off x="2481827" y="1830298"/>
                <a:ext cx="361981" cy="165922"/>
              </a:xfrm>
              <a:prstGeom prst="rect">
                <a:avLst/>
              </a:prstGeom>
              <a:noFill/>
              <a:ln w="50800">
                <a:solidFill>
                  <a:schemeClr val="bg1"/>
                </a:solidFill>
              </a:ln>
            </p:spPr>
            <p:txBody>
              <a:bodyPr wrap="none" rtlCol="0">
                <a:noAutofit/>
              </a:bodyPr>
              <a:lstStyle/>
              <a:p>
                <a:pPr algn="ctr" fontAlgn="auto">
                  <a:lnSpc>
                    <a:spcPct val="100000"/>
                  </a:lnSpc>
                  <a:spcBef>
                    <a:spcPts val="0"/>
                  </a:spcBef>
                  <a:spcAft>
                    <a:spcPts val="0"/>
                  </a:spcAft>
                  <a:buFontTx/>
                  <a:buNone/>
                </a:pPr>
                <a:r>
                  <a:rPr lang="fr-FR" sz="1000" dirty="0" err="1" smtClean="0">
                    <a:latin typeface="Arial"/>
                  </a:rPr>
                  <a:t>T</a:t>
                </a:r>
                <a:r>
                  <a:rPr lang="fr-FR" sz="1000" baseline="-25000" dirty="0" err="1" smtClean="0">
                    <a:latin typeface="Arial"/>
                  </a:rPr>
                  <a:t>validation</a:t>
                </a:r>
                <a:endParaRPr lang="fr-FR" sz="1000" baseline="-25000" dirty="0">
                  <a:latin typeface="Arial"/>
                </a:endParaRPr>
              </a:p>
            </p:txBody>
          </p:sp>
        </p:grpSp>
        <p:cxnSp>
          <p:nvCxnSpPr>
            <p:cNvPr id="99" name="Connecteur droit avec flèche 98"/>
            <p:cNvCxnSpPr/>
            <p:nvPr/>
          </p:nvCxnSpPr>
          <p:spPr>
            <a:xfrm>
              <a:off x="2910845" y="4027286"/>
              <a:ext cx="789097" cy="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00" name="ZoneTexte 99"/>
            <p:cNvSpPr txBox="1"/>
            <p:nvPr/>
          </p:nvSpPr>
          <p:spPr>
            <a:xfrm>
              <a:off x="3032534" y="3776296"/>
              <a:ext cx="531354" cy="165922"/>
            </a:xfrm>
            <a:prstGeom prst="rect">
              <a:avLst/>
            </a:prstGeom>
            <a:noFill/>
            <a:ln w="50800">
              <a:solidFill>
                <a:schemeClr val="bg1"/>
              </a:solidFill>
            </a:ln>
          </p:spPr>
          <p:txBody>
            <a:bodyPr wrap="none" rtlCol="0">
              <a:noAutofit/>
            </a:bodyPr>
            <a:lstStyle/>
            <a:p>
              <a:pPr algn="ctr" fontAlgn="auto">
                <a:lnSpc>
                  <a:spcPct val="100000"/>
                </a:lnSpc>
                <a:spcBef>
                  <a:spcPts val="0"/>
                </a:spcBef>
                <a:spcAft>
                  <a:spcPts val="0"/>
                </a:spcAft>
                <a:buFontTx/>
                <a:buNone/>
              </a:pPr>
              <a:r>
                <a:rPr lang="fr-FR" sz="1000" dirty="0" err="1" smtClean="0">
                  <a:latin typeface="Arial"/>
                </a:rPr>
                <a:t>T</a:t>
              </a:r>
              <a:r>
                <a:rPr lang="fr-FR" sz="1000" baseline="-25000" dirty="0" err="1" smtClean="0">
                  <a:latin typeface="Arial"/>
                </a:rPr>
                <a:t>QHdelay</a:t>
              </a:r>
              <a:r>
                <a:rPr lang="fr-FR" sz="1000" dirty="0" smtClean="0">
                  <a:latin typeface="Arial"/>
                </a:rPr>
                <a:t> </a:t>
              </a:r>
              <a:endParaRPr lang="fr-FR" sz="1000" baseline="-25000" dirty="0">
                <a:latin typeface="Arial"/>
              </a:endParaRPr>
            </a:p>
          </p:txBody>
        </p:sp>
        <p:cxnSp>
          <p:nvCxnSpPr>
            <p:cNvPr id="102" name="Connecteur droit avec flèche 101"/>
            <p:cNvCxnSpPr/>
            <p:nvPr/>
          </p:nvCxnSpPr>
          <p:spPr>
            <a:xfrm flipV="1">
              <a:off x="3699942" y="4022586"/>
              <a:ext cx="1673812" cy="940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03" name="ZoneTexte 102"/>
            <p:cNvSpPr txBox="1"/>
            <p:nvPr/>
          </p:nvSpPr>
          <p:spPr>
            <a:xfrm>
              <a:off x="4127291" y="3770903"/>
              <a:ext cx="966393" cy="165922"/>
            </a:xfrm>
            <a:prstGeom prst="rect">
              <a:avLst/>
            </a:prstGeom>
            <a:noFill/>
            <a:ln w="50800">
              <a:solidFill>
                <a:schemeClr val="bg1"/>
              </a:solidFill>
            </a:ln>
          </p:spPr>
          <p:txBody>
            <a:bodyPr wrap="none" rtlCol="0">
              <a:noAutofit/>
            </a:bodyPr>
            <a:lstStyle/>
            <a:p>
              <a:pPr algn="ctr" fontAlgn="auto">
                <a:lnSpc>
                  <a:spcPct val="100000"/>
                </a:lnSpc>
                <a:spcBef>
                  <a:spcPts val="0"/>
                </a:spcBef>
                <a:spcAft>
                  <a:spcPts val="0"/>
                </a:spcAft>
                <a:buFontTx/>
                <a:buNone/>
              </a:pPr>
              <a:r>
                <a:rPr lang="fr-FR" sz="1000" dirty="0" smtClean="0">
                  <a:latin typeface="Arial"/>
                </a:rPr>
                <a:t>T</a:t>
              </a:r>
              <a:r>
                <a:rPr lang="fr-FR" sz="1000" baseline="-25000" dirty="0" smtClean="0">
                  <a:latin typeface="Arial"/>
                </a:rPr>
                <a:t>QH</a:t>
              </a:r>
              <a:r>
                <a:rPr lang="fr-FR" sz="1000" dirty="0" smtClean="0">
                  <a:latin typeface="Arial"/>
                </a:rPr>
                <a:t> </a:t>
              </a:r>
              <a:endParaRPr lang="fr-FR" sz="1000" baseline="-25000" dirty="0">
                <a:latin typeface="Arial"/>
              </a:endParaRPr>
            </a:p>
          </p:txBody>
        </p:sp>
      </p:grpSp>
      <p:sp>
        <p:nvSpPr>
          <p:cNvPr id="105" name="ZoneTexte 104"/>
          <p:cNvSpPr txBox="1"/>
          <p:nvPr/>
        </p:nvSpPr>
        <p:spPr>
          <a:xfrm>
            <a:off x="395536" y="1124743"/>
            <a:ext cx="8136904" cy="861241"/>
          </a:xfrm>
          <a:prstGeom prst="rect">
            <a:avLst/>
          </a:prstGeom>
          <a:noFill/>
          <a:ln w="50800">
            <a:solidFill>
              <a:srgbClr val="C00000"/>
            </a:solidFill>
          </a:ln>
        </p:spPr>
        <p:txBody>
          <a:bodyPr wrap="square" rtlCol="0">
            <a:noAutofit/>
          </a:bodyPr>
          <a:lstStyle/>
          <a:p>
            <a:pPr algn="ctr" fontAlgn="auto">
              <a:lnSpc>
                <a:spcPct val="100000"/>
              </a:lnSpc>
              <a:spcBef>
                <a:spcPts val="0"/>
              </a:spcBef>
              <a:spcAft>
                <a:spcPts val="0"/>
              </a:spcAft>
              <a:buFontTx/>
              <a:buNone/>
            </a:pPr>
            <a:r>
              <a:rPr lang="fr-FR" sz="2400" dirty="0" smtClean="0">
                <a:ln>
                  <a:solidFill>
                    <a:schemeClr val="tx1"/>
                  </a:solidFill>
                </a:ln>
                <a:latin typeface="Arial"/>
              </a:rPr>
              <a:t>Case 1:The </a:t>
            </a:r>
            <a:r>
              <a:rPr lang="fr-FR" sz="2400" dirty="0" err="1" smtClean="0">
                <a:ln>
                  <a:solidFill>
                    <a:schemeClr val="tx1"/>
                  </a:solidFill>
                </a:ln>
                <a:latin typeface="Arial"/>
              </a:rPr>
              <a:t>outer</a:t>
            </a:r>
            <a:r>
              <a:rPr lang="fr-FR" sz="2400" dirty="0" smtClean="0">
                <a:ln>
                  <a:solidFill>
                    <a:schemeClr val="tx1"/>
                  </a:solidFill>
                </a:ln>
                <a:latin typeface="Arial"/>
              </a:rPr>
              <a:t> layer </a:t>
            </a:r>
            <a:r>
              <a:rPr lang="fr-FR" sz="2400" dirty="0" err="1" smtClean="0">
                <a:ln>
                  <a:solidFill>
                    <a:schemeClr val="tx1"/>
                  </a:solidFill>
                </a:ln>
                <a:latin typeface="Arial"/>
              </a:rPr>
              <a:t>quenches</a:t>
            </a:r>
            <a:r>
              <a:rPr lang="fr-FR" sz="2400" dirty="0" smtClean="0">
                <a:ln>
                  <a:solidFill>
                    <a:schemeClr val="tx1"/>
                  </a:solidFill>
                </a:ln>
                <a:latin typeface="Arial"/>
              </a:rPr>
              <a:t> </a:t>
            </a:r>
            <a:r>
              <a:rPr lang="fr-FR" sz="2400" dirty="0" err="1" smtClean="0">
                <a:ln>
                  <a:solidFill>
                    <a:schemeClr val="tx1"/>
                  </a:solidFill>
                </a:ln>
                <a:latin typeface="Arial"/>
              </a:rPr>
              <a:t>before</a:t>
            </a:r>
            <a:r>
              <a:rPr lang="fr-FR" sz="2400" dirty="0" smtClean="0">
                <a:ln>
                  <a:solidFill>
                    <a:schemeClr val="tx1"/>
                  </a:solidFill>
                </a:ln>
                <a:latin typeface="Arial"/>
              </a:rPr>
              <a:t> the </a:t>
            </a:r>
            <a:r>
              <a:rPr lang="fr-FR" sz="2400" dirty="0" err="1" smtClean="0">
                <a:ln>
                  <a:solidFill>
                    <a:schemeClr val="tx1"/>
                  </a:solidFill>
                </a:ln>
                <a:latin typeface="Arial"/>
              </a:rPr>
              <a:t>quench</a:t>
            </a:r>
            <a:r>
              <a:rPr lang="fr-FR" sz="2400" dirty="0" smtClean="0">
                <a:ln>
                  <a:solidFill>
                    <a:schemeClr val="tx1"/>
                  </a:solidFill>
                </a:ln>
                <a:latin typeface="Arial"/>
              </a:rPr>
              <a:t> </a:t>
            </a:r>
            <a:r>
              <a:rPr lang="fr-FR" sz="2400" dirty="0" err="1" smtClean="0">
                <a:ln>
                  <a:solidFill>
                    <a:schemeClr val="tx1"/>
                  </a:solidFill>
                </a:ln>
                <a:latin typeface="Arial"/>
              </a:rPr>
              <a:t>heaters</a:t>
            </a:r>
            <a:r>
              <a:rPr lang="fr-FR" sz="2400" dirty="0" smtClean="0">
                <a:ln>
                  <a:solidFill>
                    <a:schemeClr val="tx1"/>
                  </a:solidFill>
                </a:ln>
                <a:latin typeface="Arial"/>
              </a:rPr>
              <a:t> </a:t>
            </a:r>
            <a:r>
              <a:rPr lang="fr-FR" sz="2400" dirty="0" err="1" smtClean="0">
                <a:ln>
                  <a:solidFill>
                    <a:schemeClr val="tx1"/>
                  </a:solidFill>
                </a:ln>
                <a:latin typeface="Arial"/>
              </a:rPr>
              <a:t>provok</a:t>
            </a:r>
            <a:r>
              <a:rPr lang="fr-FR" sz="2400" dirty="0" smtClean="0">
                <a:ln>
                  <a:solidFill>
                    <a:schemeClr val="tx1"/>
                  </a:solidFill>
                </a:ln>
                <a:latin typeface="Arial"/>
              </a:rPr>
              <a:t> a </a:t>
            </a:r>
            <a:r>
              <a:rPr lang="fr-FR" sz="2400" dirty="0" err="1" smtClean="0">
                <a:ln>
                  <a:solidFill>
                    <a:schemeClr val="tx1"/>
                  </a:solidFill>
                </a:ln>
                <a:latin typeface="Arial"/>
              </a:rPr>
              <a:t>quench</a:t>
            </a:r>
            <a:r>
              <a:rPr lang="fr-FR" sz="2400" dirty="0" smtClean="0">
                <a:ln>
                  <a:solidFill>
                    <a:schemeClr val="tx1"/>
                  </a:solidFill>
                </a:ln>
                <a:latin typeface="Arial"/>
              </a:rPr>
              <a:t>   </a:t>
            </a:r>
          </a:p>
        </p:txBody>
      </p:sp>
      <p:sp>
        <p:nvSpPr>
          <p:cNvPr id="84" name="ZoneTexte 83"/>
          <p:cNvSpPr txBox="1"/>
          <p:nvPr/>
        </p:nvSpPr>
        <p:spPr>
          <a:xfrm>
            <a:off x="2910877" y="4077072"/>
            <a:ext cx="790591" cy="165922"/>
          </a:xfrm>
          <a:prstGeom prst="rect">
            <a:avLst/>
          </a:prstGeom>
          <a:noFill/>
          <a:ln w="50800">
            <a:solidFill>
              <a:schemeClr val="bg1"/>
            </a:solidFill>
          </a:ln>
        </p:spPr>
        <p:txBody>
          <a:bodyPr wrap="none" rtlCol="0">
            <a:noAutofit/>
          </a:bodyPr>
          <a:lstStyle/>
          <a:p>
            <a:pPr algn="ctr" fontAlgn="auto">
              <a:lnSpc>
                <a:spcPct val="100000"/>
              </a:lnSpc>
              <a:spcBef>
                <a:spcPts val="0"/>
              </a:spcBef>
              <a:spcAft>
                <a:spcPts val="0"/>
              </a:spcAft>
              <a:buFontTx/>
              <a:buNone/>
            </a:pPr>
            <a:r>
              <a:rPr lang="fr-FR" sz="1000" dirty="0" smtClean="0">
                <a:latin typeface="Arial"/>
              </a:rPr>
              <a:t>Time </a:t>
            </a:r>
            <a:r>
              <a:rPr lang="fr-FR" sz="1000" dirty="0" err="1" smtClean="0">
                <a:latin typeface="Arial"/>
              </a:rPr>
              <a:t>delay</a:t>
            </a:r>
            <a:endParaRPr lang="fr-FR" sz="1000" dirty="0" smtClean="0">
              <a:latin typeface="Arial"/>
            </a:endParaRPr>
          </a:p>
        </p:txBody>
      </p:sp>
      <p:cxnSp>
        <p:nvCxnSpPr>
          <p:cNvPr id="88" name="Connecteur droit avec flèche 87"/>
          <p:cNvCxnSpPr/>
          <p:nvPr/>
        </p:nvCxnSpPr>
        <p:spPr>
          <a:xfrm flipV="1">
            <a:off x="4283341" y="4015163"/>
            <a:ext cx="0" cy="936104"/>
          </a:xfrm>
          <a:prstGeom prst="straightConnector1">
            <a:avLst/>
          </a:prstGeom>
          <a:ln w="127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92" name="Rectangle 91"/>
          <p:cNvSpPr/>
          <p:nvPr/>
        </p:nvSpPr>
        <p:spPr>
          <a:xfrm>
            <a:off x="3995309" y="4003253"/>
            <a:ext cx="576064" cy="288032"/>
          </a:xfrm>
          <a:prstGeom prst="rect">
            <a:avLst/>
          </a:prstGeom>
          <a:solidFill>
            <a:schemeClr val="bg1"/>
          </a:solidFill>
        </p:spPr>
        <p:txBody>
          <a:bodyPr wrap="square" rtlCol="0" anchor="ctr">
            <a:spAutoFit/>
          </a:bodyPr>
          <a:lstStyle/>
          <a:p>
            <a:pPr algn="ctr">
              <a:buNone/>
            </a:pPr>
            <a:endParaRPr lang="fr-FR" dirty="0" smtClean="0">
              <a:solidFill>
                <a:srgbClr val="FF0000"/>
              </a:solidFill>
            </a:endParaRPr>
          </a:p>
        </p:txBody>
      </p:sp>
      <p:cxnSp>
        <p:nvCxnSpPr>
          <p:cNvPr id="73" name="Connecteur droit avec flèche 72"/>
          <p:cNvCxnSpPr/>
          <p:nvPr/>
        </p:nvCxnSpPr>
        <p:spPr>
          <a:xfrm>
            <a:off x="1915666" y="4298891"/>
            <a:ext cx="2367675" cy="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rot="16200000">
            <a:off x="3912085" y="5359088"/>
            <a:ext cx="742511" cy="246221"/>
          </a:xfrm>
          <a:prstGeom prst="rect">
            <a:avLst/>
          </a:prstGeom>
        </p:spPr>
        <p:txBody>
          <a:bodyPr wrap="none">
            <a:spAutoFit/>
          </a:bodyPr>
          <a:lstStyle/>
          <a:p>
            <a:pPr algn="ctr" fontAlgn="auto">
              <a:lnSpc>
                <a:spcPct val="100000"/>
              </a:lnSpc>
              <a:spcBef>
                <a:spcPts val="0"/>
              </a:spcBef>
              <a:spcAft>
                <a:spcPts val="0"/>
              </a:spcAft>
              <a:buFontTx/>
              <a:buNone/>
            </a:pPr>
            <a:r>
              <a:rPr lang="fr-FR" sz="1000" dirty="0" smtClean="0">
                <a:solidFill>
                  <a:srgbClr val="FF0000"/>
                </a:solidFill>
                <a:latin typeface="Arial"/>
              </a:rPr>
              <a:t>T</a:t>
            </a:r>
            <a:r>
              <a:rPr lang="fr-FR" sz="1000" baseline="-25000" dirty="0" smtClean="0">
                <a:solidFill>
                  <a:srgbClr val="FF0000"/>
                </a:solidFill>
                <a:latin typeface="Arial"/>
              </a:rPr>
              <a:t>Quenchcoil2</a:t>
            </a:r>
            <a:endParaRPr lang="fr-FR" sz="1000" baseline="-25000" dirty="0">
              <a:solidFill>
                <a:srgbClr val="FF0000"/>
              </a:solidFill>
              <a:latin typeface="Arial"/>
            </a:endParaRPr>
          </a:p>
        </p:txBody>
      </p:sp>
      <p:sp>
        <p:nvSpPr>
          <p:cNvPr id="93" name="Rectangle 92"/>
          <p:cNvSpPr/>
          <p:nvPr/>
        </p:nvSpPr>
        <p:spPr>
          <a:xfrm rot="16200000">
            <a:off x="5516844" y="5359089"/>
            <a:ext cx="925254" cy="246221"/>
          </a:xfrm>
          <a:prstGeom prst="rect">
            <a:avLst/>
          </a:prstGeom>
        </p:spPr>
        <p:txBody>
          <a:bodyPr wrap="none">
            <a:spAutoFit/>
          </a:bodyPr>
          <a:lstStyle/>
          <a:p>
            <a:pPr algn="ctr" fontAlgn="auto">
              <a:lnSpc>
                <a:spcPct val="100000"/>
              </a:lnSpc>
              <a:spcBef>
                <a:spcPts val="0"/>
              </a:spcBef>
              <a:spcAft>
                <a:spcPts val="0"/>
              </a:spcAft>
              <a:buFontTx/>
              <a:buNone/>
            </a:pPr>
            <a:r>
              <a:rPr lang="fr-FR" sz="1000" dirty="0" smtClean="0">
                <a:solidFill>
                  <a:srgbClr val="FF0000"/>
                </a:solidFill>
                <a:latin typeface="Arial"/>
              </a:rPr>
              <a:t>T</a:t>
            </a:r>
            <a:r>
              <a:rPr lang="fr-FR" sz="1000" baseline="-25000" dirty="0" smtClean="0">
                <a:solidFill>
                  <a:srgbClr val="FF0000"/>
                </a:solidFill>
                <a:latin typeface="Arial"/>
              </a:rPr>
              <a:t>Quenchbackcoil2</a:t>
            </a:r>
            <a:endParaRPr lang="fr-FR" sz="1000" baseline="-25000" dirty="0">
              <a:solidFill>
                <a:srgbClr val="FF0000"/>
              </a:solidFill>
              <a:latin typeface="Arial"/>
            </a:endParaRPr>
          </a:p>
        </p:txBody>
      </p:sp>
      <p:sp>
        <p:nvSpPr>
          <p:cNvPr id="97" name="Rectangle 96"/>
          <p:cNvSpPr/>
          <p:nvPr/>
        </p:nvSpPr>
        <p:spPr>
          <a:xfrm rot="16200000">
            <a:off x="7799939" y="3356913"/>
            <a:ext cx="925254" cy="246221"/>
          </a:xfrm>
          <a:prstGeom prst="rect">
            <a:avLst/>
          </a:prstGeom>
        </p:spPr>
        <p:txBody>
          <a:bodyPr wrap="none">
            <a:spAutoFit/>
          </a:bodyPr>
          <a:lstStyle/>
          <a:p>
            <a:pPr algn="ctr" fontAlgn="auto">
              <a:lnSpc>
                <a:spcPct val="100000"/>
              </a:lnSpc>
              <a:spcBef>
                <a:spcPts val="0"/>
              </a:spcBef>
              <a:spcAft>
                <a:spcPts val="0"/>
              </a:spcAft>
              <a:buFontTx/>
              <a:buNone/>
            </a:pPr>
            <a:r>
              <a:rPr lang="fr-FR" sz="1000" dirty="0" smtClean="0">
                <a:solidFill>
                  <a:srgbClr val="FF0000"/>
                </a:solidFill>
                <a:latin typeface="Arial"/>
              </a:rPr>
              <a:t>T</a:t>
            </a:r>
            <a:r>
              <a:rPr lang="fr-FR" sz="1000" baseline="-25000" dirty="0" smtClean="0">
                <a:solidFill>
                  <a:srgbClr val="FF0000"/>
                </a:solidFill>
                <a:latin typeface="Arial"/>
              </a:rPr>
              <a:t>Quenchbackcoil1</a:t>
            </a:r>
            <a:endParaRPr lang="fr-FR" sz="1000" baseline="-25000" dirty="0">
              <a:solidFill>
                <a:srgbClr val="FF0000"/>
              </a:solidFill>
              <a:latin typeface="Arial"/>
            </a:endParaRPr>
          </a:p>
        </p:txBody>
      </p:sp>
      <p:cxnSp>
        <p:nvCxnSpPr>
          <p:cNvPr id="98" name="Connecteur droit 97"/>
          <p:cNvCxnSpPr/>
          <p:nvPr/>
        </p:nvCxnSpPr>
        <p:spPr>
          <a:xfrm flipV="1">
            <a:off x="2918807" y="2115908"/>
            <a:ext cx="0" cy="2546799"/>
          </a:xfrm>
          <a:prstGeom prst="line">
            <a:avLst/>
          </a:prstGeom>
          <a:ln w="1905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101" name="Rectangle 100"/>
          <p:cNvSpPr/>
          <p:nvPr/>
        </p:nvSpPr>
        <p:spPr>
          <a:xfrm>
            <a:off x="2627784" y="2016973"/>
            <a:ext cx="576064" cy="288032"/>
          </a:xfrm>
          <a:prstGeom prst="rect">
            <a:avLst/>
          </a:prstGeom>
          <a:solidFill>
            <a:schemeClr val="bg1"/>
          </a:solidFill>
          <a:ln>
            <a:noFill/>
            <a:prstDash val="solid"/>
          </a:ln>
        </p:spPr>
        <p:txBody>
          <a:bodyPr wrap="square" rtlCol="0" anchor="ctr">
            <a:spAutoFit/>
          </a:bodyPr>
          <a:lstStyle/>
          <a:p>
            <a:pPr algn="ctr">
              <a:buNone/>
            </a:pPr>
            <a:endParaRPr lang="fr-FR" dirty="0" smtClean="0">
              <a:solidFill>
                <a:srgbClr val="FF0000"/>
              </a:solidFill>
            </a:endParaRPr>
          </a:p>
        </p:txBody>
      </p:sp>
      <p:sp>
        <p:nvSpPr>
          <p:cNvPr id="5" name="Espace réservé du pied de page 4"/>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6" name="Espace réservé du numéro de diapositive 5"/>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39</a:t>
            </a:fld>
            <a:endParaRPr lang="en-US" dirty="0" smtClean="0">
              <a:solidFill>
                <a:srgbClr val="000000">
                  <a:tint val="75000"/>
                </a:srgbClr>
              </a:solidFill>
            </a:endParaRPr>
          </a:p>
        </p:txBody>
      </p:sp>
    </p:spTree>
    <p:extLst>
      <p:ext uri="{BB962C8B-B14F-4D97-AF65-F5344CB8AC3E}">
        <p14:creationId xmlns:p14="http://schemas.microsoft.com/office/powerpoint/2010/main" val="13110888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6"/>
          <p:cNvSpPr txBox="1">
            <a:spLocks/>
          </p:cNvSpPr>
          <p:nvPr/>
        </p:nvSpPr>
        <p:spPr>
          <a:xfrm>
            <a:off x="1512000" y="52752"/>
            <a:ext cx="7236464" cy="908720"/>
          </a:xfrm>
          <a:prstGeom prst="rect">
            <a:avLst/>
          </a:prstGeom>
        </p:spPr>
        <p:txBody>
          <a:bodyPr vert="horz" lIns="0" tIns="0" rIns="0" bIns="0" rtlCol="0" anchor="ctr" anchorCtr="0">
            <a:noAutofit/>
          </a:bodyPr>
          <a:lstStyle>
            <a:lvl1pPr algn="l" defTabSz="914400" rtl="0" eaLnBrk="1" latinLnBrk="0" hangingPunct="1">
              <a:spcBef>
                <a:spcPct val="0"/>
              </a:spcBef>
              <a:buNone/>
              <a:defRPr sz="2200" b="1" kern="1200" cap="all" baseline="0">
                <a:solidFill>
                  <a:schemeClr val="bg1"/>
                </a:solidFill>
                <a:latin typeface="+mj-lt"/>
                <a:ea typeface="+mj-ea"/>
                <a:cs typeface="+mj-cs"/>
              </a:defRPr>
            </a:lvl1pPr>
          </a:lstStyle>
          <a:p>
            <a:r>
              <a:rPr lang="en-US" dirty="0" smtClean="0"/>
              <a:t>Update of the coil ends (V3)</a:t>
            </a:r>
            <a:endParaRPr lang="fr-FR" dirty="0"/>
          </a:p>
        </p:txBody>
      </p:sp>
      <p:pic>
        <p:nvPicPr>
          <p:cNvPr id="3" name="Image 2"/>
          <p:cNvPicPr>
            <a:picLocks noChangeAspect="1"/>
          </p:cNvPicPr>
          <p:nvPr/>
        </p:nvPicPr>
        <p:blipFill rotWithShape="1">
          <a:blip r:embed="rId2"/>
          <a:srcRect l="24806" t="45755" r="46254" b="27551"/>
          <a:stretch/>
        </p:blipFill>
        <p:spPr>
          <a:xfrm>
            <a:off x="107504" y="1052736"/>
            <a:ext cx="5412766" cy="2808312"/>
          </a:xfrm>
          <a:prstGeom prst="rect">
            <a:avLst/>
          </a:prstGeom>
        </p:spPr>
      </p:pic>
      <p:sp>
        <p:nvSpPr>
          <p:cNvPr id="4" name="ZoneTexte 3"/>
          <p:cNvSpPr txBox="1"/>
          <p:nvPr/>
        </p:nvSpPr>
        <p:spPr>
          <a:xfrm>
            <a:off x="5652120" y="1268760"/>
            <a:ext cx="2592288" cy="2893100"/>
          </a:xfrm>
          <a:prstGeom prst="rect">
            <a:avLst/>
          </a:prstGeom>
          <a:noFill/>
          <a:ln>
            <a:solidFill>
              <a:schemeClr val="tx1"/>
            </a:solidFill>
          </a:ln>
        </p:spPr>
        <p:txBody>
          <a:bodyPr wrap="square" rtlCol="0">
            <a:spAutoFit/>
          </a:bodyPr>
          <a:lstStyle/>
          <a:p>
            <a:pPr marL="285750" indent="-285750">
              <a:buFont typeface="Arial" panose="020B0604020202020204" pitchFamily="34" charset="0"/>
              <a:buChar char="•"/>
            </a:pPr>
            <a:r>
              <a:rPr lang="fr-FR" sz="1400" dirty="0" smtClean="0"/>
              <a:t>End optimisation on single aperture to </a:t>
            </a:r>
            <a:r>
              <a:rPr lang="fr-FR" sz="1400" dirty="0" err="1" smtClean="0"/>
              <a:t>minimize</a:t>
            </a:r>
            <a:r>
              <a:rPr lang="fr-FR" sz="1400" dirty="0" smtClean="0"/>
              <a:t> </a:t>
            </a:r>
            <a:r>
              <a:rPr lang="fr-FR" sz="1400" dirty="0" err="1" smtClean="0"/>
              <a:t>integrated</a:t>
            </a:r>
            <a:r>
              <a:rPr lang="fr-FR" sz="1400" dirty="0" smtClean="0"/>
              <a:t> b6</a:t>
            </a:r>
          </a:p>
          <a:p>
            <a:pPr marL="285750" indent="-285750">
              <a:buFont typeface="Arial" panose="020B0604020202020204" pitchFamily="34" charset="0"/>
              <a:buChar char="•"/>
            </a:pPr>
            <a:endParaRPr lang="fr-FR" sz="1400" dirty="0"/>
          </a:p>
          <a:p>
            <a:pPr marL="285750" lvl="1" indent="-285750">
              <a:buFont typeface="Arial" panose="020B0604020202020204" pitchFamily="34" charset="0"/>
              <a:buChar char="•"/>
            </a:pPr>
            <a:r>
              <a:rPr lang="fr-FR" sz="1400" dirty="0"/>
              <a:t>Layer jump </a:t>
            </a:r>
            <a:r>
              <a:rPr lang="fr-FR" sz="1400" dirty="0" err="1"/>
              <a:t>with</a:t>
            </a:r>
            <a:r>
              <a:rPr lang="fr-FR" sz="1400" dirty="0"/>
              <a:t> </a:t>
            </a:r>
            <a:r>
              <a:rPr lang="fr-FR" sz="1400" dirty="0" err="1"/>
              <a:t>bending</a:t>
            </a:r>
            <a:r>
              <a:rPr lang="fr-FR" sz="1400" dirty="0"/>
              <a:t> radius of 300 </a:t>
            </a:r>
            <a:r>
              <a:rPr lang="fr-FR" sz="1400" dirty="0" smtClean="0"/>
              <a:t>mm (</a:t>
            </a:r>
            <a:r>
              <a:rPr lang="fr-FR" sz="1400" dirty="0" err="1" smtClean="0"/>
              <a:t>based</a:t>
            </a:r>
            <a:r>
              <a:rPr lang="fr-FR" sz="1400" dirty="0" smtClean="0"/>
              <a:t> on practice </a:t>
            </a:r>
            <a:r>
              <a:rPr lang="fr-FR" sz="1400" dirty="0" err="1" smtClean="0"/>
              <a:t>winding</a:t>
            </a:r>
            <a:r>
              <a:rPr lang="fr-FR" sz="1400" dirty="0" smtClean="0"/>
              <a:t>)</a:t>
            </a:r>
            <a:endParaRPr lang="fr-FR" sz="1400" dirty="0"/>
          </a:p>
          <a:p>
            <a:pPr marL="285750" indent="-285750">
              <a:buFont typeface="Arial" panose="020B0604020202020204" pitchFamily="34" charset="0"/>
              <a:buChar char="•"/>
            </a:pPr>
            <a:endParaRPr lang="fr-FR" sz="1400" dirty="0" smtClean="0"/>
          </a:p>
          <a:p>
            <a:pPr marL="285750" indent="-285750">
              <a:buFont typeface="Arial" panose="020B0604020202020204" pitchFamily="34" charset="0"/>
              <a:buChar char="•"/>
            </a:pPr>
            <a:endParaRPr lang="fr-FR" sz="1400" dirty="0"/>
          </a:p>
          <a:p>
            <a:pPr marL="285750" indent="-285750">
              <a:buFont typeface="Arial" panose="020B0604020202020204" pitchFamily="34" charset="0"/>
              <a:buChar char="•"/>
            </a:pPr>
            <a:r>
              <a:rPr lang="fr-FR" sz="1400" dirty="0" smtClean="0"/>
              <a:t>Model </a:t>
            </a:r>
            <a:r>
              <a:rPr lang="fr-FR" sz="1400" dirty="0" err="1" smtClean="0"/>
              <a:t>Opera</a:t>
            </a:r>
            <a:r>
              <a:rPr lang="fr-FR" sz="1400" dirty="0" smtClean="0"/>
              <a:t> 3D </a:t>
            </a:r>
            <a:r>
              <a:rPr lang="fr-FR" sz="1400" dirty="0" err="1" smtClean="0"/>
              <a:t>started</a:t>
            </a:r>
            <a:endParaRPr lang="fr-FR" sz="1400" dirty="0" smtClean="0"/>
          </a:p>
          <a:p>
            <a:pPr marL="742950" lvl="1" indent="-285750">
              <a:buFont typeface="Arial" panose="020B0604020202020204" pitchFamily="34" charset="0"/>
              <a:buChar char="•"/>
            </a:pPr>
            <a:r>
              <a:rPr lang="fr-FR" sz="1400" dirty="0" smtClean="0"/>
              <a:t>Question on </a:t>
            </a:r>
            <a:r>
              <a:rPr lang="fr-FR" sz="1400" dirty="0" err="1" smtClean="0"/>
              <a:t>coil</a:t>
            </a:r>
            <a:r>
              <a:rPr lang="fr-FR" sz="1400" dirty="0" smtClean="0"/>
              <a:t> export </a:t>
            </a:r>
            <a:r>
              <a:rPr lang="fr-FR" sz="1400" dirty="0" err="1" smtClean="0"/>
              <a:t>from</a:t>
            </a:r>
            <a:r>
              <a:rPr lang="fr-FR" sz="1400" dirty="0" smtClean="0"/>
              <a:t> </a:t>
            </a:r>
            <a:r>
              <a:rPr lang="fr-FR" sz="1400" dirty="0" err="1" smtClean="0"/>
              <a:t>roxie</a:t>
            </a:r>
            <a:r>
              <a:rPr lang="fr-FR" sz="1400" dirty="0" smtClean="0"/>
              <a:t> to opera3D</a:t>
            </a:r>
            <a:endParaRPr lang="fr-FR" sz="1400" dirty="0"/>
          </a:p>
        </p:txBody>
      </p:sp>
      <p:sp>
        <p:nvSpPr>
          <p:cNvPr id="6" name="Espace réservé du pied de page 5"/>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7" name="Espace réservé du numéro de diapositive 6"/>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4</a:t>
            </a:fld>
            <a:endParaRPr lang="en-US" dirty="0" smtClean="0">
              <a:solidFill>
                <a:srgbClr val="000000">
                  <a:tint val="75000"/>
                </a:srgbClr>
              </a:solidFill>
            </a:endParaRPr>
          </a:p>
        </p:txBody>
      </p:sp>
      <p:pic>
        <p:nvPicPr>
          <p:cNvPr id="5" name="Image 4"/>
          <p:cNvPicPr>
            <a:picLocks noChangeAspect="1"/>
          </p:cNvPicPr>
          <p:nvPr/>
        </p:nvPicPr>
        <p:blipFill>
          <a:blip r:embed="rId3"/>
          <a:stretch>
            <a:fillRect/>
          </a:stretch>
        </p:blipFill>
        <p:spPr>
          <a:xfrm>
            <a:off x="107098" y="3861048"/>
            <a:ext cx="3443880" cy="2374258"/>
          </a:xfrm>
          <a:prstGeom prst="rect">
            <a:avLst/>
          </a:prstGeom>
        </p:spPr>
      </p:pic>
      <p:pic>
        <p:nvPicPr>
          <p:cNvPr id="8" name="Imag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75672" y="4309954"/>
            <a:ext cx="3471915" cy="1745584"/>
          </a:xfrm>
          <a:prstGeom prst="rect">
            <a:avLst/>
          </a:prstGeom>
          <a:ln>
            <a:solidFill>
              <a:schemeClr val="accent4">
                <a:lumMod val="75000"/>
              </a:schemeClr>
            </a:solidFill>
          </a:ln>
        </p:spPr>
      </p:pic>
    </p:spTree>
    <p:extLst>
      <p:ext uri="{BB962C8B-B14F-4D97-AF65-F5344CB8AC3E}">
        <p14:creationId xmlns:p14="http://schemas.microsoft.com/office/powerpoint/2010/main" val="204788218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smtClean="0"/>
              <a:t>Definitions</a:t>
            </a:r>
            <a:r>
              <a:rPr lang="fr-FR" dirty="0" smtClean="0"/>
              <a:t> of the </a:t>
            </a:r>
            <a:r>
              <a:rPr lang="fr-FR" dirty="0" err="1" smtClean="0"/>
              <a:t>various</a:t>
            </a:r>
            <a:r>
              <a:rPr lang="fr-FR" dirty="0" smtClean="0"/>
              <a:t> time </a:t>
            </a:r>
            <a:r>
              <a:rPr lang="fr-FR" dirty="0" err="1" smtClean="0"/>
              <a:t>delays</a:t>
            </a:r>
            <a:endParaRPr lang="fr-FR" dirty="0"/>
          </a:p>
        </p:txBody>
      </p:sp>
      <p:sp>
        <p:nvSpPr>
          <p:cNvPr id="47" name="ZoneTexte 46"/>
          <p:cNvSpPr txBox="1"/>
          <p:nvPr/>
        </p:nvSpPr>
        <p:spPr>
          <a:xfrm>
            <a:off x="107504" y="2780928"/>
            <a:ext cx="1389754" cy="288031"/>
          </a:xfrm>
          <a:prstGeom prst="rect">
            <a:avLst/>
          </a:prstGeom>
          <a:noFill/>
          <a:ln w="50800">
            <a:noFill/>
          </a:ln>
        </p:spPr>
        <p:txBody>
          <a:bodyPr wrap="square" rtlCol="0">
            <a:noAutofit/>
          </a:bodyPr>
          <a:lstStyle/>
          <a:p>
            <a:pPr algn="ctr" fontAlgn="auto">
              <a:lnSpc>
                <a:spcPct val="100000"/>
              </a:lnSpc>
              <a:spcBef>
                <a:spcPts val="0"/>
              </a:spcBef>
              <a:spcAft>
                <a:spcPts val="0"/>
              </a:spcAft>
              <a:buFontTx/>
              <a:buNone/>
            </a:pPr>
            <a:r>
              <a:rPr lang="fr-FR" sz="1600" b="1" u="sng" dirty="0" err="1" smtClean="0">
                <a:latin typeface="Arial"/>
              </a:rPr>
              <a:t>Inner</a:t>
            </a:r>
            <a:r>
              <a:rPr lang="fr-FR" sz="1600" b="1" u="sng" dirty="0" smtClean="0">
                <a:latin typeface="Arial"/>
              </a:rPr>
              <a:t> layer</a:t>
            </a:r>
          </a:p>
        </p:txBody>
      </p:sp>
      <p:sp>
        <p:nvSpPr>
          <p:cNvPr id="77" name="ZoneTexte 76"/>
          <p:cNvSpPr txBox="1"/>
          <p:nvPr/>
        </p:nvSpPr>
        <p:spPr>
          <a:xfrm>
            <a:off x="165872" y="4725144"/>
            <a:ext cx="1389754" cy="288031"/>
          </a:xfrm>
          <a:prstGeom prst="rect">
            <a:avLst/>
          </a:prstGeom>
          <a:noFill/>
          <a:ln w="50800">
            <a:noFill/>
          </a:ln>
        </p:spPr>
        <p:txBody>
          <a:bodyPr wrap="square" rtlCol="0">
            <a:noAutofit/>
          </a:bodyPr>
          <a:lstStyle/>
          <a:p>
            <a:pPr algn="ctr" fontAlgn="auto">
              <a:lnSpc>
                <a:spcPct val="100000"/>
              </a:lnSpc>
              <a:spcBef>
                <a:spcPts val="0"/>
              </a:spcBef>
              <a:spcAft>
                <a:spcPts val="0"/>
              </a:spcAft>
              <a:buFontTx/>
              <a:buNone/>
            </a:pPr>
            <a:r>
              <a:rPr lang="fr-FR" sz="1600" b="1" u="sng" dirty="0" smtClean="0">
                <a:latin typeface="Arial"/>
              </a:rPr>
              <a:t>Outer layer</a:t>
            </a:r>
          </a:p>
        </p:txBody>
      </p:sp>
      <p:sp>
        <p:nvSpPr>
          <p:cNvPr id="89" name="Rectangle 88"/>
          <p:cNvSpPr/>
          <p:nvPr/>
        </p:nvSpPr>
        <p:spPr>
          <a:xfrm>
            <a:off x="2630775" y="1124744"/>
            <a:ext cx="576064" cy="288032"/>
          </a:xfrm>
          <a:prstGeom prst="rect">
            <a:avLst/>
          </a:prstGeom>
          <a:solidFill>
            <a:schemeClr val="bg1"/>
          </a:solidFill>
          <a:ln>
            <a:noFill/>
            <a:prstDash val="solid"/>
          </a:ln>
        </p:spPr>
        <p:txBody>
          <a:bodyPr wrap="square" rtlCol="0" anchor="ctr">
            <a:spAutoFit/>
          </a:bodyPr>
          <a:lstStyle/>
          <a:p>
            <a:pPr algn="ctr">
              <a:buNone/>
            </a:pPr>
            <a:endParaRPr lang="fr-FR" dirty="0" smtClean="0">
              <a:solidFill>
                <a:srgbClr val="FF0000"/>
              </a:solidFill>
            </a:endParaRPr>
          </a:p>
        </p:txBody>
      </p:sp>
      <p:grpSp>
        <p:nvGrpSpPr>
          <p:cNvPr id="104" name="Groupe 103"/>
          <p:cNvGrpSpPr/>
          <p:nvPr/>
        </p:nvGrpSpPr>
        <p:grpSpPr>
          <a:xfrm>
            <a:off x="1555626" y="1858917"/>
            <a:ext cx="6943093" cy="4170113"/>
            <a:chOff x="1547664" y="1224074"/>
            <a:chExt cx="6943093" cy="4170113"/>
          </a:xfrm>
        </p:grpSpPr>
        <p:grpSp>
          <p:nvGrpSpPr>
            <p:cNvPr id="95" name="Groupe 94"/>
            <p:cNvGrpSpPr/>
            <p:nvPr/>
          </p:nvGrpSpPr>
          <p:grpSpPr>
            <a:xfrm>
              <a:off x="1547664" y="1224074"/>
              <a:ext cx="6943093" cy="4170113"/>
              <a:chOff x="1547664" y="1224074"/>
              <a:chExt cx="6943093" cy="4170113"/>
            </a:xfrm>
          </p:grpSpPr>
          <p:grpSp>
            <p:nvGrpSpPr>
              <p:cNvPr id="87" name="Groupe 86"/>
              <p:cNvGrpSpPr/>
              <p:nvPr/>
            </p:nvGrpSpPr>
            <p:grpSpPr>
              <a:xfrm>
                <a:off x="1547664" y="1224074"/>
                <a:ext cx="6943093" cy="4170113"/>
                <a:chOff x="1547664" y="969521"/>
                <a:chExt cx="6943093" cy="4170113"/>
              </a:xfrm>
            </p:grpSpPr>
            <p:grpSp>
              <p:nvGrpSpPr>
                <p:cNvPr id="83" name="Groupe 82"/>
                <p:cNvGrpSpPr/>
                <p:nvPr/>
              </p:nvGrpSpPr>
              <p:grpSpPr>
                <a:xfrm>
                  <a:off x="1547664" y="969521"/>
                  <a:ext cx="6943093" cy="4170113"/>
                  <a:chOff x="1547664" y="969521"/>
                  <a:chExt cx="6943093" cy="4170113"/>
                </a:xfrm>
              </p:grpSpPr>
              <p:grpSp>
                <p:nvGrpSpPr>
                  <p:cNvPr id="81" name="Groupe 80"/>
                  <p:cNvGrpSpPr/>
                  <p:nvPr/>
                </p:nvGrpSpPr>
                <p:grpSpPr>
                  <a:xfrm>
                    <a:off x="1547664" y="969521"/>
                    <a:ext cx="6912768" cy="4170113"/>
                    <a:chOff x="1547664" y="969521"/>
                    <a:chExt cx="6912768" cy="4170113"/>
                  </a:xfrm>
                </p:grpSpPr>
                <p:grpSp>
                  <p:nvGrpSpPr>
                    <p:cNvPr id="54" name="Groupe 53"/>
                    <p:cNvGrpSpPr/>
                    <p:nvPr/>
                  </p:nvGrpSpPr>
                  <p:grpSpPr>
                    <a:xfrm>
                      <a:off x="1547664" y="3010493"/>
                      <a:ext cx="6912768" cy="2129141"/>
                      <a:chOff x="1547664" y="1025368"/>
                      <a:chExt cx="6912768" cy="2129141"/>
                    </a:xfrm>
                  </p:grpSpPr>
                  <p:grpSp>
                    <p:nvGrpSpPr>
                      <p:cNvPr id="55" name="Groupe 54"/>
                      <p:cNvGrpSpPr/>
                      <p:nvPr/>
                    </p:nvGrpSpPr>
                    <p:grpSpPr>
                      <a:xfrm>
                        <a:off x="1547664" y="1025368"/>
                        <a:ext cx="6912768" cy="1827570"/>
                        <a:chOff x="323528" y="1025368"/>
                        <a:chExt cx="6912768" cy="1827570"/>
                      </a:xfrm>
                    </p:grpSpPr>
                    <p:cxnSp>
                      <p:nvCxnSpPr>
                        <p:cNvPr id="60" name="Connecteur droit avec flèche 59"/>
                        <p:cNvCxnSpPr/>
                        <p:nvPr/>
                      </p:nvCxnSpPr>
                      <p:spPr>
                        <a:xfrm>
                          <a:off x="323528" y="2060848"/>
                          <a:ext cx="6912768" cy="0"/>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61" name="Groupe 60"/>
                        <p:cNvGrpSpPr/>
                        <p:nvPr/>
                      </p:nvGrpSpPr>
                      <p:grpSpPr>
                        <a:xfrm>
                          <a:off x="395536" y="1124744"/>
                          <a:ext cx="576064" cy="936104"/>
                          <a:chOff x="395536" y="1124744"/>
                          <a:chExt cx="576064" cy="936104"/>
                        </a:xfrm>
                      </p:grpSpPr>
                      <p:cxnSp>
                        <p:nvCxnSpPr>
                          <p:cNvPr id="75" name="Connecteur droit avec flèche 74"/>
                          <p:cNvCxnSpPr/>
                          <p:nvPr/>
                        </p:nvCxnSpPr>
                        <p:spPr>
                          <a:xfrm flipV="1">
                            <a:off x="683568" y="1124744"/>
                            <a:ext cx="0" cy="936104"/>
                          </a:xfrm>
                          <a:prstGeom prst="straightConnector1">
                            <a:avLst/>
                          </a:prstGeom>
                          <a:ln w="127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76" name="Rectangle 75"/>
                          <p:cNvSpPr/>
                          <p:nvPr/>
                        </p:nvSpPr>
                        <p:spPr>
                          <a:xfrm>
                            <a:off x="395536" y="1124744"/>
                            <a:ext cx="576064" cy="288032"/>
                          </a:xfrm>
                          <a:prstGeom prst="rect">
                            <a:avLst/>
                          </a:prstGeom>
                          <a:solidFill>
                            <a:schemeClr val="bg1"/>
                          </a:solidFill>
                        </p:spPr>
                        <p:txBody>
                          <a:bodyPr wrap="square" rtlCol="0" anchor="ctr">
                            <a:spAutoFit/>
                          </a:bodyPr>
                          <a:lstStyle/>
                          <a:p>
                            <a:pPr algn="ctr">
                              <a:buNone/>
                            </a:pPr>
                            <a:endParaRPr lang="fr-FR" dirty="0" smtClean="0">
                              <a:solidFill>
                                <a:srgbClr val="FF0000"/>
                              </a:solidFill>
                            </a:endParaRPr>
                          </a:p>
                        </p:txBody>
                      </p:sp>
                    </p:grpSp>
                    <p:sp>
                      <p:nvSpPr>
                        <p:cNvPr id="74" name="Rectangle 73"/>
                        <p:cNvSpPr/>
                        <p:nvPr/>
                      </p:nvSpPr>
                      <p:spPr>
                        <a:xfrm>
                          <a:off x="683568" y="1124744"/>
                          <a:ext cx="576064" cy="288032"/>
                        </a:xfrm>
                        <a:prstGeom prst="rect">
                          <a:avLst/>
                        </a:prstGeom>
                        <a:solidFill>
                          <a:schemeClr val="bg1"/>
                        </a:solidFill>
                      </p:spPr>
                      <p:txBody>
                        <a:bodyPr wrap="square" rtlCol="0" anchor="ctr">
                          <a:spAutoFit/>
                        </a:bodyPr>
                        <a:lstStyle/>
                        <a:p>
                          <a:pPr algn="ctr">
                            <a:buNone/>
                          </a:pPr>
                          <a:endParaRPr lang="fr-FR" dirty="0" smtClean="0">
                            <a:solidFill>
                              <a:srgbClr val="FF0000"/>
                            </a:solidFill>
                          </a:endParaRPr>
                        </a:p>
                      </p:txBody>
                    </p:sp>
                    <p:grpSp>
                      <p:nvGrpSpPr>
                        <p:cNvPr id="63" name="Groupe 62"/>
                        <p:cNvGrpSpPr/>
                        <p:nvPr/>
                      </p:nvGrpSpPr>
                      <p:grpSpPr>
                        <a:xfrm>
                          <a:off x="1406639" y="1124744"/>
                          <a:ext cx="576064" cy="936104"/>
                          <a:chOff x="395536" y="1124744"/>
                          <a:chExt cx="576064" cy="936104"/>
                        </a:xfrm>
                      </p:grpSpPr>
                      <p:cxnSp>
                        <p:nvCxnSpPr>
                          <p:cNvPr id="71" name="Connecteur droit avec flèche 70"/>
                          <p:cNvCxnSpPr/>
                          <p:nvPr/>
                        </p:nvCxnSpPr>
                        <p:spPr>
                          <a:xfrm flipV="1">
                            <a:off x="683568" y="1169384"/>
                            <a:ext cx="0" cy="891464"/>
                          </a:xfrm>
                          <a:prstGeom prst="straightConnector1">
                            <a:avLst/>
                          </a:prstGeom>
                          <a:ln w="127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72" name="Rectangle 71"/>
                          <p:cNvSpPr/>
                          <p:nvPr/>
                        </p:nvSpPr>
                        <p:spPr>
                          <a:xfrm>
                            <a:off x="395536" y="1124744"/>
                            <a:ext cx="576064" cy="288032"/>
                          </a:xfrm>
                          <a:prstGeom prst="rect">
                            <a:avLst/>
                          </a:prstGeom>
                          <a:solidFill>
                            <a:schemeClr val="bg1"/>
                          </a:solidFill>
                          <a:ln>
                            <a:noFill/>
                            <a:prstDash val="solid"/>
                          </a:ln>
                        </p:spPr>
                        <p:txBody>
                          <a:bodyPr wrap="square" rtlCol="0" anchor="ctr">
                            <a:spAutoFit/>
                          </a:bodyPr>
                          <a:lstStyle/>
                          <a:p>
                            <a:pPr algn="ctr">
                              <a:buNone/>
                            </a:pPr>
                            <a:endParaRPr lang="fr-FR" dirty="0" smtClean="0">
                              <a:solidFill>
                                <a:srgbClr val="FF0000"/>
                              </a:solidFill>
                            </a:endParaRPr>
                          </a:p>
                        </p:txBody>
                      </p:sp>
                    </p:grpSp>
                    <p:grpSp>
                      <p:nvGrpSpPr>
                        <p:cNvPr id="64" name="Groupe 63"/>
                        <p:cNvGrpSpPr/>
                        <p:nvPr/>
                      </p:nvGrpSpPr>
                      <p:grpSpPr>
                        <a:xfrm>
                          <a:off x="2232487" y="1124744"/>
                          <a:ext cx="576064" cy="936104"/>
                          <a:chOff x="576303" y="1124744"/>
                          <a:chExt cx="576064" cy="936104"/>
                        </a:xfrm>
                      </p:grpSpPr>
                      <p:cxnSp>
                        <p:nvCxnSpPr>
                          <p:cNvPr id="69" name="Connecteur droit avec flèche 68"/>
                          <p:cNvCxnSpPr/>
                          <p:nvPr/>
                        </p:nvCxnSpPr>
                        <p:spPr>
                          <a:xfrm flipV="1">
                            <a:off x="827584" y="1124744"/>
                            <a:ext cx="0" cy="936104"/>
                          </a:xfrm>
                          <a:prstGeom prst="straightConnector1">
                            <a:avLst/>
                          </a:prstGeom>
                          <a:ln w="12700">
                            <a:solidFill>
                              <a:schemeClr val="tx1"/>
                            </a:solidFill>
                            <a:prstDash val="dashDot"/>
                            <a:tailEnd type="arrow"/>
                          </a:ln>
                        </p:spPr>
                        <p:style>
                          <a:lnRef idx="1">
                            <a:schemeClr val="accent1"/>
                          </a:lnRef>
                          <a:fillRef idx="0">
                            <a:schemeClr val="accent1"/>
                          </a:fillRef>
                          <a:effectRef idx="0">
                            <a:schemeClr val="accent1"/>
                          </a:effectRef>
                          <a:fontRef idx="minor">
                            <a:schemeClr val="tx1"/>
                          </a:fontRef>
                        </p:style>
                      </p:cxnSp>
                      <p:sp>
                        <p:nvSpPr>
                          <p:cNvPr id="70" name="Rectangle 69"/>
                          <p:cNvSpPr/>
                          <p:nvPr/>
                        </p:nvSpPr>
                        <p:spPr>
                          <a:xfrm>
                            <a:off x="576303" y="1124744"/>
                            <a:ext cx="576064" cy="288032"/>
                          </a:xfrm>
                          <a:prstGeom prst="rect">
                            <a:avLst/>
                          </a:prstGeom>
                          <a:solidFill>
                            <a:schemeClr val="bg1"/>
                          </a:solidFill>
                        </p:spPr>
                        <p:txBody>
                          <a:bodyPr wrap="square" rtlCol="0" anchor="ctr">
                            <a:spAutoFit/>
                          </a:bodyPr>
                          <a:lstStyle/>
                          <a:p>
                            <a:pPr algn="ctr">
                              <a:buNone/>
                            </a:pPr>
                            <a:endParaRPr lang="fr-FR" dirty="0" smtClean="0">
                              <a:solidFill>
                                <a:srgbClr val="FF0000"/>
                              </a:solidFill>
                            </a:endParaRPr>
                          </a:p>
                        </p:txBody>
                      </p:sp>
                    </p:grpSp>
                    <p:grpSp>
                      <p:nvGrpSpPr>
                        <p:cNvPr id="65" name="Groupe 64"/>
                        <p:cNvGrpSpPr/>
                        <p:nvPr/>
                      </p:nvGrpSpPr>
                      <p:grpSpPr>
                        <a:xfrm>
                          <a:off x="3491880" y="1025368"/>
                          <a:ext cx="576064" cy="1058186"/>
                          <a:chOff x="1115616" y="1025368"/>
                          <a:chExt cx="576064" cy="1058186"/>
                        </a:xfrm>
                      </p:grpSpPr>
                      <p:cxnSp>
                        <p:nvCxnSpPr>
                          <p:cNvPr id="67" name="Connecteur droit avec flèche 66"/>
                          <p:cNvCxnSpPr/>
                          <p:nvPr/>
                        </p:nvCxnSpPr>
                        <p:spPr>
                          <a:xfrm flipV="1">
                            <a:off x="1403648" y="1147450"/>
                            <a:ext cx="0" cy="936104"/>
                          </a:xfrm>
                          <a:prstGeom prst="straightConnector1">
                            <a:avLst/>
                          </a:prstGeom>
                          <a:ln w="127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68" name="Rectangle 67"/>
                          <p:cNvSpPr/>
                          <p:nvPr/>
                        </p:nvSpPr>
                        <p:spPr>
                          <a:xfrm>
                            <a:off x="1115616" y="1025368"/>
                            <a:ext cx="576064" cy="288032"/>
                          </a:xfrm>
                          <a:prstGeom prst="rect">
                            <a:avLst/>
                          </a:prstGeom>
                          <a:solidFill>
                            <a:schemeClr val="bg1"/>
                          </a:solidFill>
                          <a:ln>
                            <a:noFill/>
                            <a:prstDash val="solid"/>
                          </a:ln>
                        </p:spPr>
                        <p:txBody>
                          <a:bodyPr wrap="square" rtlCol="0" anchor="ctr">
                            <a:spAutoFit/>
                          </a:bodyPr>
                          <a:lstStyle/>
                          <a:p>
                            <a:pPr algn="ctr">
                              <a:buNone/>
                            </a:pPr>
                            <a:endParaRPr lang="fr-FR" dirty="0" smtClean="0">
                              <a:solidFill>
                                <a:srgbClr val="FF0000"/>
                              </a:solidFill>
                            </a:endParaRPr>
                          </a:p>
                        </p:txBody>
                      </p:sp>
                    </p:grpSp>
                    <p:sp>
                      <p:nvSpPr>
                        <p:cNvPr id="66" name="ZoneTexte 65"/>
                        <p:cNvSpPr txBox="1"/>
                        <p:nvPr/>
                      </p:nvSpPr>
                      <p:spPr>
                        <a:xfrm rot="16200000">
                          <a:off x="251519" y="2275376"/>
                          <a:ext cx="864098" cy="291025"/>
                        </a:xfrm>
                        <a:prstGeom prst="rect">
                          <a:avLst/>
                        </a:prstGeom>
                        <a:noFill/>
                        <a:ln w="50800">
                          <a:noFill/>
                        </a:ln>
                      </p:spPr>
                      <p:txBody>
                        <a:bodyPr wrap="square" rtlCol="0">
                          <a:noAutofit/>
                        </a:bodyPr>
                        <a:lstStyle/>
                        <a:p>
                          <a:pPr algn="ctr" fontAlgn="auto">
                            <a:lnSpc>
                              <a:spcPct val="100000"/>
                            </a:lnSpc>
                            <a:spcBef>
                              <a:spcPts val="0"/>
                            </a:spcBef>
                            <a:spcAft>
                              <a:spcPts val="0"/>
                            </a:spcAft>
                            <a:buFontTx/>
                            <a:buNone/>
                          </a:pPr>
                          <a:r>
                            <a:rPr lang="fr-FR" sz="1000" dirty="0" smtClean="0">
                              <a:latin typeface="Arial"/>
                            </a:rPr>
                            <a:t>T=0s</a:t>
                          </a:r>
                        </a:p>
                      </p:txBody>
                    </p:sp>
                  </p:grpSp>
                  <p:sp>
                    <p:nvSpPr>
                      <p:cNvPr id="57" name="ZoneTexte 56"/>
                      <p:cNvSpPr txBox="1"/>
                      <p:nvPr/>
                    </p:nvSpPr>
                    <p:spPr>
                      <a:xfrm rot="16200000">
                        <a:off x="2371976" y="2356398"/>
                        <a:ext cx="1093661" cy="502561"/>
                      </a:xfrm>
                      <a:prstGeom prst="rect">
                        <a:avLst/>
                      </a:prstGeom>
                      <a:noFill/>
                      <a:ln w="50800">
                        <a:noFill/>
                      </a:ln>
                    </p:spPr>
                    <p:txBody>
                      <a:bodyPr wrap="square" rtlCol="0">
                        <a:noAutofit/>
                      </a:bodyPr>
                      <a:lstStyle/>
                      <a:p>
                        <a:pPr algn="ctr" fontAlgn="auto">
                          <a:lnSpc>
                            <a:spcPct val="100000"/>
                          </a:lnSpc>
                          <a:spcBef>
                            <a:spcPts val="0"/>
                          </a:spcBef>
                          <a:spcAft>
                            <a:spcPts val="0"/>
                          </a:spcAft>
                          <a:buFontTx/>
                          <a:buNone/>
                        </a:pPr>
                        <a:r>
                          <a:rPr lang="fr-FR" sz="1000" dirty="0" smtClean="0">
                            <a:latin typeface="Arial"/>
                          </a:rPr>
                          <a:t>VALIDATION &amp;</a:t>
                        </a:r>
                      </a:p>
                      <a:p>
                        <a:pPr algn="ctr" fontAlgn="auto">
                          <a:lnSpc>
                            <a:spcPct val="100000"/>
                          </a:lnSpc>
                          <a:spcBef>
                            <a:spcPts val="0"/>
                          </a:spcBef>
                          <a:spcAft>
                            <a:spcPts val="0"/>
                          </a:spcAft>
                          <a:buFontTx/>
                          <a:buNone/>
                        </a:pPr>
                        <a:r>
                          <a:rPr lang="fr-FR" sz="1000" dirty="0" smtClean="0">
                            <a:latin typeface="Arial"/>
                          </a:rPr>
                          <a:t>POWER SUPPLY OFF</a:t>
                        </a:r>
                      </a:p>
                    </p:txBody>
                  </p:sp>
                  <p:sp>
                    <p:nvSpPr>
                      <p:cNvPr id="58" name="ZoneTexte 57"/>
                      <p:cNvSpPr txBox="1"/>
                      <p:nvPr/>
                    </p:nvSpPr>
                    <p:spPr>
                      <a:xfrm rot="16200000">
                        <a:off x="3161073" y="2356398"/>
                        <a:ext cx="1093661" cy="502561"/>
                      </a:xfrm>
                      <a:prstGeom prst="rect">
                        <a:avLst/>
                      </a:prstGeom>
                      <a:noFill/>
                      <a:ln w="50800">
                        <a:noFill/>
                      </a:ln>
                    </p:spPr>
                    <p:txBody>
                      <a:bodyPr wrap="square" rtlCol="0">
                        <a:noAutofit/>
                      </a:bodyPr>
                      <a:lstStyle/>
                      <a:p>
                        <a:pPr algn="ctr" fontAlgn="auto">
                          <a:lnSpc>
                            <a:spcPct val="100000"/>
                          </a:lnSpc>
                          <a:spcBef>
                            <a:spcPts val="0"/>
                          </a:spcBef>
                          <a:spcAft>
                            <a:spcPts val="0"/>
                          </a:spcAft>
                          <a:buFontTx/>
                          <a:buNone/>
                        </a:pPr>
                        <a:r>
                          <a:rPr lang="fr-FR" sz="1000" dirty="0" smtClean="0">
                            <a:latin typeface="Arial"/>
                          </a:rPr>
                          <a:t>QUENCH HEATERS  EFECTIVE</a:t>
                        </a:r>
                      </a:p>
                    </p:txBody>
                  </p:sp>
                  <p:sp>
                    <p:nvSpPr>
                      <p:cNvPr id="59" name="ZoneTexte 58"/>
                      <p:cNvSpPr txBox="1"/>
                      <p:nvPr/>
                    </p:nvSpPr>
                    <p:spPr>
                      <a:xfrm rot="16200000">
                        <a:off x="4367019" y="2103623"/>
                        <a:ext cx="1093661" cy="1008112"/>
                      </a:xfrm>
                      <a:prstGeom prst="rect">
                        <a:avLst/>
                      </a:prstGeom>
                      <a:noFill/>
                      <a:ln w="50800">
                        <a:noFill/>
                      </a:ln>
                    </p:spPr>
                    <p:txBody>
                      <a:bodyPr wrap="square" rtlCol="0">
                        <a:noAutofit/>
                      </a:bodyPr>
                      <a:lstStyle/>
                      <a:p>
                        <a:pPr algn="ctr" fontAlgn="auto">
                          <a:lnSpc>
                            <a:spcPct val="100000"/>
                          </a:lnSpc>
                          <a:spcBef>
                            <a:spcPts val="0"/>
                          </a:spcBef>
                          <a:spcAft>
                            <a:spcPts val="0"/>
                          </a:spcAft>
                          <a:buFontTx/>
                          <a:buNone/>
                        </a:pPr>
                        <a:r>
                          <a:rPr lang="fr-FR" sz="1000" dirty="0">
                            <a:latin typeface="Arial"/>
                          </a:rPr>
                          <a:t>QUENCH </a:t>
                        </a:r>
                        <a:r>
                          <a:rPr lang="fr-FR" sz="1000" dirty="0" smtClean="0">
                            <a:latin typeface="Arial"/>
                          </a:rPr>
                          <a:t>HEATERS  </a:t>
                        </a:r>
                        <a:r>
                          <a:rPr lang="fr-FR" sz="1000" dirty="0">
                            <a:latin typeface="Arial"/>
                          </a:rPr>
                          <a:t>PROVOKED THE QUENCH OF </a:t>
                        </a:r>
                        <a:r>
                          <a:rPr lang="fr-FR" sz="1000" dirty="0" smtClean="0">
                            <a:latin typeface="Arial"/>
                          </a:rPr>
                          <a:t>THE OUTER LAYER</a:t>
                        </a:r>
                      </a:p>
                    </p:txBody>
                  </p:sp>
                </p:grpSp>
                <p:grpSp>
                  <p:nvGrpSpPr>
                    <p:cNvPr id="80" name="Groupe 79"/>
                    <p:cNvGrpSpPr/>
                    <p:nvPr/>
                  </p:nvGrpSpPr>
                  <p:grpSpPr>
                    <a:xfrm>
                      <a:off x="1547664" y="1096589"/>
                      <a:ext cx="6912768" cy="2454382"/>
                      <a:chOff x="1547664" y="1096589"/>
                      <a:chExt cx="6912768" cy="2454382"/>
                    </a:xfrm>
                  </p:grpSpPr>
                  <p:cxnSp>
                    <p:nvCxnSpPr>
                      <p:cNvPr id="79" name="Connecteur droit 78"/>
                      <p:cNvCxnSpPr/>
                      <p:nvPr/>
                    </p:nvCxnSpPr>
                    <p:spPr>
                      <a:xfrm flipV="1">
                        <a:off x="5004048" y="1240605"/>
                        <a:ext cx="0" cy="2310366"/>
                      </a:xfrm>
                      <a:prstGeom prst="line">
                        <a:avLst/>
                      </a:prstGeom>
                      <a:ln w="1905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grpSp>
                    <p:nvGrpSpPr>
                      <p:cNvPr id="48" name="Groupe 47"/>
                      <p:cNvGrpSpPr/>
                      <p:nvPr/>
                    </p:nvGrpSpPr>
                    <p:grpSpPr>
                      <a:xfrm>
                        <a:off x="1547664" y="1096589"/>
                        <a:ext cx="6912768" cy="2040869"/>
                        <a:chOff x="1547664" y="1096589"/>
                        <a:chExt cx="6912768" cy="2040869"/>
                      </a:xfrm>
                    </p:grpSpPr>
                    <p:grpSp>
                      <p:nvGrpSpPr>
                        <p:cNvPr id="45" name="Groupe 44"/>
                        <p:cNvGrpSpPr/>
                        <p:nvPr/>
                      </p:nvGrpSpPr>
                      <p:grpSpPr>
                        <a:xfrm>
                          <a:off x="1547664" y="1096589"/>
                          <a:ext cx="6912768" cy="1756349"/>
                          <a:chOff x="323528" y="1096589"/>
                          <a:chExt cx="6912768" cy="1756349"/>
                        </a:xfrm>
                      </p:grpSpPr>
                      <p:cxnSp>
                        <p:nvCxnSpPr>
                          <p:cNvPr id="23" name="Connecteur droit avec flèche 22"/>
                          <p:cNvCxnSpPr/>
                          <p:nvPr/>
                        </p:nvCxnSpPr>
                        <p:spPr>
                          <a:xfrm>
                            <a:off x="323528" y="2060848"/>
                            <a:ext cx="6912768" cy="0"/>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31" name="Groupe 30"/>
                          <p:cNvGrpSpPr/>
                          <p:nvPr/>
                        </p:nvGrpSpPr>
                        <p:grpSpPr>
                          <a:xfrm>
                            <a:off x="395536" y="1124744"/>
                            <a:ext cx="576064" cy="936104"/>
                            <a:chOff x="395536" y="1124744"/>
                            <a:chExt cx="576064" cy="936104"/>
                          </a:xfrm>
                        </p:grpSpPr>
                        <p:cxnSp>
                          <p:nvCxnSpPr>
                            <p:cNvPr id="25" name="Connecteur droit avec flèche 24"/>
                            <p:cNvCxnSpPr/>
                            <p:nvPr/>
                          </p:nvCxnSpPr>
                          <p:spPr>
                            <a:xfrm flipV="1">
                              <a:off x="683568" y="1124744"/>
                              <a:ext cx="0" cy="936104"/>
                            </a:xfrm>
                            <a:prstGeom prst="straightConnector1">
                              <a:avLst/>
                            </a:prstGeom>
                            <a:ln w="127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395536" y="1124744"/>
                              <a:ext cx="576064" cy="288032"/>
                            </a:xfrm>
                            <a:prstGeom prst="rect">
                              <a:avLst/>
                            </a:prstGeom>
                            <a:solidFill>
                              <a:schemeClr val="bg1"/>
                            </a:solidFill>
                          </p:spPr>
                          <p:txBody>
                            <a:bodyPr wrap="square" rtlCol="0" anchor="ctr">
                              <a:spAutoFit/>
                            </a:bodyPr>
                            <a:lstStyle/>
                            <a:p>
                              <a:pPr algn="ctr">
                                <a:buNone/>
                              </a:pPr>
                              <a:endParaRPr lang="fr-FR" dirty="0" smtClean="0">
                                <a:solidFill>
                                  <a:srgbClr val="FF0000"/>
                                </a:solidFill>
                              </a:endParaRPr>
                            </a:p>
                          </p:txBody>
                        </p:sp>
                      </p:grpSp>
                      <p:grpSp>
                        <p:nvGrpSpPr>
                          <p:cNvPr id="33" name="Groupe 32"/>
                          <p:cNvGrpSpPr/>
                          <p:nvPr/>
                        </p:nvGrpSpPr>
                        <p:grpSpPr>
                          <a:xfrm>
                            <a:off x="811950" y="1096589"/>
                            <a:ext cx="576064" cy="947208"/>
                            <a:chOff x="523918" y="1096589"/>
                            <a:chExt cx="576064" cy="947208"/>
                          </a:xfrm>
                        </p:grpSpPr>
                        <p:cxnSp>
                          <p:nvCxnSpPr>
                            <p:cNvPr id="34" name="Connecteur droit avec flèche 33"/>
                            <p:cNvCxnSpPr/>
                            <p:nvPr/>
                          </p:nvCxnSpPr>
                          <p:spPr>
                            <a:xfrm flipV="1">
                              <a:off x="846508" y="1107693"/>
                              <a:ext cx="0" cy="936104"/>
                            </a:xfrm>
                            <a:prstGeom prst="straightConnector1">
                              <a:avLst/>
                            </a:prstGeom>
                            <a:ln w="12700">
                              <a:solidFill>
                                <a:schemeClr val="tx1"/>
                              </a:solidFill>
                              <a:prstDash val="dashDot"/>
                              <a:tailEnd type="arrow"/>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523918" y="1096589"/>
                              <a:ext cx="576064" cy="288032"/>
                            </a:xfrm>
                            <a:prstGeom prst="rect">
                              <a:avLst/>
                            </a:prstGeom>
                            <a:solidFill>
                              <a:schemeClr val="bg1"/>
                            </a:solidFill>
                          </p:spPr>
                          <p:txBody>
                            <a:bodyPr wrap="square" rtlCol="0" anchor="ctr">
                              <a:spAutoFit/>
                            </a:bodyPr>
                            <a:lstStyle/>
                            <a:p>
                              <a:pPr algn="ctr">
                                <a:buNone/>
                              </a:pPr>
                              <a:endParaRPr lang="fr-FR" dirty="0" smtClean="0">
                                <a:solidFill>
                                  <a:srgbClr val="FF0000"/>
                                </a:solidFill>
                              </a:endParaRPr>
                            </a:p>
                          </p:txBody>
                        </p:sp>
                      </p:grpSp>
                      <p:grpSp>
                        <p:nvGrpSpPr>
                          <p:cNvPr id="36" name="Groupe 35"/>
                          <p:cNvGrpSpPr/>
                          <p:nvPr/>
                        </p:nvGrpSpPr>
                        <p:grpSpPr>
                          <a:xfrm>
                            <a:off x="1406639" y="1124744"/>
                            <a:ext cx="576064" cy="936104"/>
                            <a:chOff x="395536" y="1124744"/>
                            <a:chExt cx="576064" cy="936104"/>
                          </a:xfrm>
                        </p:grpSpPr>
                        <p:cxnSp>
                          <p:nvCxnSpPr>
                            <p:cNvPr id="37" name="Connecteur droit avec flèche 36"/>
                            <p:cNvCxnSpPr/>
                            <p:nvPr/>
                          </p:nvCxnSpPr>
                          <p:spPr>
                            <a:xfrm flipV="1">
                              <a:off x="683568" y="1124744"/>
                              <a:ext cx="0" cy="936104"/>
                            </a:xfrm>
                            <a:prstGeom prst="straightConnector1">
                              <a:avLst/>
                            </a:prstGeom>
                            <a:ln w="127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a:off x="395536" y="1124744"/>
                              <a:ext cx="576064" cy="288032"/>
                            </a:xfrm>
                            <a:prstGeom prst="rect">
                              <a:avLst/>
                            </a:prstGeom>
                            <a:solidFill>
                              <a:schemeClr val="bg1"/>
                            </a:solidFill>
                            <a:ln>
                              <a:noFill/>
                              <a:prstDash val="solid"/>
                            </a:ln>
                          </p:spPr>
                          <p:txBody>
                            <a:bodyPr wrap="square" rtlCol="0" anchor="ctr">
                              <a:spAutoFit/>
                            </a:bodyPr>
                            <a:lstStyle/>
                            <a:p>
                              <a:pPr algn="ctr">
                                <a:buNone/>
                              </a:pPr>
                              <a:endParaRPr lang="fr-FR" dirty="0" smtClean="0">
                                <a:solidFill>
                                  <a:srgbClr val="FF0000"/>
                                </a:solidFill>
                              </a:endParaRPr>
                            </a:p>
                          </p:txBody>
                        </p:sp>
                      </p:grpSp>
                      <p:sp>
                        <p:nvSpPr>
                          <p:cNvPr id="41" name="Rectangle 40"/>
                          <p:cNvSpPr/>
                          <p:nvPr/>
                        </p:nvSpPr>
                        <p:spPr>
                          <a:xfrm>
                            <a:off x="2051720" y="1124744"/>
                            <a:ext cx="576064" cy="288032"/>
                          </a:xfrm>
                          <a:prstGeom prst="rect">
                            <a:avLst/>
                          </a:prstGeom>
                          <a:solidFill>
                            <a:schemeClr val="bg1"/>
                          </a:solidFill>
                        </p:spPr>
                        <p:txBody>
                          <a:bodyPr wrap="square" rtlCol="0" anchor="ctr">
                            <a:spAutoFit/>
                          </a:bodyPr>
                          <a:lstStyle/>
                          <a:p>
                            <a:pPr algn="ctr">
                              <a:buNone/>
                            </a:pPr>
                            <a:endParaRPr lang="fr-FR" dirty="0" smtClean="0">
                              <a:solidFill>
                                <a:srgbClr val="FF0000"/>
                              </a:solidFill>
                            </a:endParaRPr>
                          </a:p>
                        </p:txBody>
                      </p:sp>
                      <p:grpSp>
                        <p:nvGrpSpPr>
                          <p:cNvPr id="42" name="Groupe 41"/>
                          <p:cNvGrpSpPr/>
                          <p:nvPr/>
                        </p:nvGrpSpPr>
                        <p:grpSpPr>
                          <a:xfrm>
                            <a:off x="3491880" y="1113537"/>
                            <a:ext cx="3528393" cy="936104"/>
                            <a:chOff x="1115616" y="1113537"/>
                            <a:chExt cx="3528393" cy="936104"/>
                          </a:xfrm>
                        </p:grpSpPr>
                        <p:cxnSp>
                          <p:nvCxnSpPr>
                            <p:cNvPr id="43" name="Connecteur droit avec flèche 42"/>
                            <p:cNvCxnSpPr/>
                            <p:nvPr/>
                          </p:nvCxnSpPr>
                          <p:spPr>
                            <a:xfrm flipV="1">
                              <a:off x="4644009" y="1113537"/>
                              <a:ext cx="0" cy="936104"/>
                            </a:xfrm>
                            <a:prstGeom prst="straightConnector1">
                              <a:avLst/>
                            </a:prstGeom>
                            <a:ln w="127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44" name="Rectangle 43"/>
                            <p:cNvSpPr/>
                            <p:nvPr/>
                          </p:nvSpPr>
                          <p:spPr>
                            <a:xfrm>
                              <a:off x="1115616" y="1192374"/>
                              <a:ext cx="576064" cy="288032"/>
                            </a:xfrm>
                            <a:prstGeom prst="rect">
                              <a:avLst/>
                            </a:prstGeom>
                            <a:solidFill>
                              <a:schemeClr val="bg1"/>
                            </a:solidFill>
                            <a:ln>
                              <a:noFill/>
                              <a:prstDash val="solid"/>
                            </a:ln>
                          </p:spPr>
                          <p:txBody>
                            <a:bodyPr wrap="square" rtlCol="0" anchor="ctr">
                              <a:spAutoFit/>
                            </a:bodyPr>
                            <a:lstStyle/>
                            <a:p>
                              <a:pPr algn="ctr">
                                <a:buNone/>
                              </a:pPr>
                              <a:endParaRPr lang="fr-FR" dirty="0" smtClean="0">
                                <a:solidFill>
                                  <a:srgbClr val="FF0000"/>
                                </a:solidFill>
                              </a:endParaRPr>
                            </a:p>
                          </p:txBody>
                        </p:sp>
                      </p:grpSp>
                      <p:sp>
                        <p:nvSpPr>
                          <p:cNvPr id="32" name="ZoneTexte 31"/>
                          <p:cNvSpPr txBox="1"/>
                          <p:nvPr/>
                        </p:nvSpPr>
                        <p:spPr>
                          <a:xfrm rot="16200000">
                            <a:off x="251519" y="2275376"/>
                            <a:ext cx="864098" cy="291025"/>
                          </a:xfrm>
                          <a:prstGeom prst="rect">
                            <a:avLst/>
                          </a:prstGeom>
                          <a:noFill/>
                          <a:ln w="50800">
                            <a:noFill/>
                          </a:ln>
                        </p:spPr>
                        <p:txBody>
                          <a:bodyPr wrap="square" rtlCol="0">
                            <a:noAutofit/>
                          </a:bodyPr>
                          <a:lstStyle/>
                          <a:p>
                            <a:pPr algn="ctr" fontAlgn="auto">
                              <a:lnSpc>
                                <a:spcPct val="100000"/>
                              </a:lnSpc>
                              <a:spcBef>
                                <a:spcPts val="0"/>
                              </a:spcBef>
                              <a:spcAft>
                                <a:spcPts val="0"/>
                              </a:spcAft>
                              <a:buFontTx/>
                              <a:buNone/>
                            </a:pPr>
                            <a:r>
                              <a:rPr lang="fr-FR" sz="1000" dirty="0" smtClean="0">
                                <a:latin typeface="Arial"/>
                              </a:rPr>
                              <a:t>QUENCH</a:t>
                            </a:r>
                          </a:p>
                        </p:txBody>
                      </p:sp>
                    </p:grpSp>
                    <p:sp>
                      <p:nvSpPr>
                        <p:cNvPr id="49" name="ZoneTexte 48"/>
                        <p:cNvSpPr txBox="1"/>
                        <p:nvPr/>
                      </p:nvSpPr>
                      <p:spPr>
                        <a:xfrm rot="16200000">
                          <a:off x="1890624" y="2384706"/>
                          <a:ext cx="936104" cy="291025"/>
                        </a:xfrm>
                        <a:prstGeom prst="rect">
                          <a:avLst/>
                        </a:prstGeom>
                        <a:noFill/>
                        <a:ln w="50800">
                          <a:noFill/>
                        </a:ln>
                      </p:spPr>
                      <p:txBody>
                        <a:bodyPr wrap="square" rtlCol="0">
                          <a:noAutofit/>
                        </a:bodyPr>
                        <a:lstStyle/>
                        <a:p>
                          <a:pPr algn="ctr" fontAlgn="auto">
                            <a:lnSpc>
                              <a:spcPct val="100000"/>
                            </a:lnSpc>
                            <a:spcBef>
                              <a:spcPts val="0"/>
                            </a:spcBef>
                            <a:spcAft>
                              <a:spcPts val="0"/>
                            </a:spcAft>
                            <a:buFontTx/>
                            <a:buNone/>
                          </a:pPr>
                          <a:r>
                            <a:rPr lang="fr-FR" sz="1000" dirty="0" smtClean="0">
                              <a:latin typeface="Arial"/>
                            </a:rPr>
                            <a:t>DETECTION</a:t>
                          </a:r>
                        </a:p>
                      </p:txBody>
                    </p:sp>
                    <p:sp>
                      <p:nvSpPr>
                        <p:cNvPr id="52" name="ZoneTexte 51"/>
                        <p:cNvSpPr txBox="1"/>
                        <p:nvPr/>
                      </p:nvSpPr>
                      <p:spPr>
                        <a:xfrm rot="16200000">
                          <a:off x="7193522" y="2086572"/>
                          <a:ext cx="1093661" cy="1008112"/>
                        </a:xfrm>
                        <a:prstGeom prst="rect">
                          <a:avLst/>
                        </a:prstGeom>
                        <a:noFill/>
                        <a:ln w="50800">
                          <a:noFill/>
                        </a:ln>
                      </p:spPr>
                      <p:txBody>
                        <a:bodyPr wrap="square" rtlCol="0">
                          <a:noAutofit/>
                        </a:bodyPr>
                        <a:lstStyle/>
                        <a:p>
                          <a:pPr algn="ctr" fontAlgn="auto">
                            <a:lnSpc>
                              <a:spcPct val="100000"/>
                            </a:lnSpc>
                            <a:spcBef>
                              <a:spcPts val="0"/>
                            </a:spcBef>
                            <a:spcAft>
                              <a:spcPts val="0"/>
                            </a:spcAft>
                            <a:buFontTx/>
                            <a:buNone/>
                          </a:pPr>
                          <a:r>
                            <a:rPr lang="fr-FR" sz="1000" dirty="0" smtClean="0">
                              <a:latin typeface="Arial"/>
                            </a:rPr>
                            <a:t>QUENCH HEATERS  PROVOKED </a:t>
                          </a:r>
                          <a:r>
                            <a:rPr lang="fr-FR" sz="1000" dirty="0">
                              <a:latin typeface="Arial"/>
                            </a:rPr>
                            <a:t>THE QUENCH OF THE </a:t>
                          </a:r>
                          <a:r>
                            <a:rPr lang="fr-FR" sz="1000" dirty="0" smtClean="0">
                              <a:latin typeface="Arial"/>
                            </a:rPr>
                            <a:t>INNER </a:t>
                          </a:r>
                          <a:r>
                            <a:rPr lang="fr-FR" sz="1000" dirty="0">
                              <a:latin typeface="Arial"/>
                            </a:rPr>
                            <a:t>LAYER</a:t>
                          </a:r>
                          <a:endParaRPr lang="fr-FR" sz="1000" dirty="0" smtClean="0">
                            <a:latin typeface="Arial"/>
                          </a:endParaRPr>
                        </a:p>
                      </p:txBody>
                    </p:sp>
                  </p:grpSp>
                </p:grpSp>
                <p:sp>
                  <p:nvSpPr>
                    <p:cNvPr id="82" name="Rectangle 81"/>
                    <p:cNvSpPr/>
                    <p:nvPr/>
                  </p:nvSpPr>
                  <p:spPr>
                    <a:xfrm>
                      <a:off x="5093684" y="969521"/>
                      <a:ext cx="576064" cy="288032"/>
                    </a:xfrm>
                    <a:prstGeom prst="rect">
                      <a:avLst/>
                    </a:prstGeom>
                    <a:solidFill>
                      <a:schemeClr val="bg1"/>
                    </a:solidFill>
                    <a:ln>
                      <a:noFill/>
                      <a:prstDash val="solid"/>
                    </a:ln>
                  </p:spPr>
                  <p:txBody>
                    <a:bodyPr wrap="square" rtlCol="0" anchor="ctr">
                      <a:spAutoFit/>
                    </a:bodyPr>
                    <a:lstStyle/>
                    <a:p>
                      <a:pPr algn="ctr">
                        <a:buNone/>
                      </a:pPr>
                      <a:endParaRPr lang="fr-FR" dirty="0" smtClean="0">
                        <a:solidFill>
                          <a:srgbClr val="FF0000"/>
                        </a:solidFill>
                      </a:endParaRPr>
                    </a:p>
                  </p:txBody>
                </p:sp>
              </p:grpSp>
              <p:sp>
                <p:nvSpPr>
                  <p:cNvPr id="78" name="Rectangle 77"/>
                  <p:cNvSpPr/>
                  <p:nvPr/>
                </p:nvSpPr>
                <p:spPr>
                  <a:xfrm>
                    <a:off x="7914693" y="1110241"/>
                    <a:ext cx="576064" cy="288032"/>
                  </a:xfrm>
                  <a:prstGeom prst="rect">
                    <a:avLst/>
                  </a:prstGeom>
                  <a:solidFill>
                    <a:schemeClr val="bg1"/>
                  </a:solidFill>
                  <a:ln>
                    <a:noFill/>
                    <a:prstDash val="solid"/>
                  </a:ln>
                </p:spPr>
                <p:txBody>
                  <a:bodyPr wrap="square" rtlCol="0" anchor="ctr">
                    <a:spAutoFit/>
                  </a:bodyPr>
                  <a:lstStyle/>
                  <a:p>
                    <a:pPr algn="ctr">
                      <a:buNone/>
                    </a:pPr>
                    <a:endParaRPr lang="fr-FR" dirty="0" smtClean="0">
                      <a:solidFill>
                        <a:srgbClr val="FF0000"/>
                      </a:solidFill>
                    </a:endParaRPr>
                  </a:p>
                </p:txBody>
              </p:sp>
            </p:grpSp>
            <p:cxnSp>
              <p:nvCxnSpPr>
                <p:cNvPr id="85" name="Connecteur droit avec flèche 84"/>
                <p:cNvCxnSpPr/>
                <p:nvPr/>
              </p:nvCxnSpPr>
              <p:spPr>
                <a:xfrm>
                  <a:off x="5004048" y="1575745"/>
                  <a:ext cx="3240361" cy="17051"/>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86" name="ZoneTexte 85"/>
                <p:cNvSpPr txBox="1"/>
                <p:nvPr/>
              </p:nvSpPr>
              <p:spPr>
                <a:xfrm>
                  <a:off x="6091393" y="1329815"/>
                  <a:ext cx="1065669" cy="165922"/>
                </a:xfrm>
                <a:prstGeom prst="rect">
                  <a:avLst/>
                </a:prstGeom>
                <a:noFill/>
                <a:ln w="50800">
                  <a:solidFill>
                    <a:schemeClr val="bg1"/>
                  </a:solidFill>
                </a:ln>
              </p:spPr>
              <p:txBody>
                <a:bodyPr wrap="none" rtlCol="0">
                  <a:noAutofit/>
                </a:bodyPr>
                <a:lstStyle/>
                <a:p>
                  <a:pPr algn="ctr" fontAlgn="auto">
                    <a:lnSpc>
                      <a:spcPct val="100000"/>
                    </a:lnSpc>
                    <a:spcBef>
                      <a:spcPts val="0"/>
                    </a:spcBef>
                    <a:spcAft>
                      <a:spcPts val="0"/>
                    </a:spcAft>
                    <a:buFontTx/>
                    <a:buNone/>
                  </a:pPr>
                  <a:r>
                    <a:rPr lang="fr-FR" sz="1000" dirty="0" smtClean="0">
                      <a:latin typeface="Arial"/>
                    </a:rPr>
                    <a:t>Time </a:t>
                  </a:r>
                  <a:r>
                    <a:rPr lang="fr-FR" sz="1000" dirty="0" err="1" smtClean="0">
                      <a:latin typeface="Arial"/>
                    </a:rPr>
                    <a:t>delay</a:t>
                  </a:r>
                  <a:endParaRPr lang="fr-FR" sz="1000" dirty="0" smtClean="0">
                    <a:latin typeface="Arial"/>
                  </a:endParaRPr>
                </a:p>
              </p:txBody>
            </p:sp>
          </p:grpSp>
          <p:sp>
            <p:nvSpPr>
              <p:cNvPr id="90" name="ZoneTexte 89"/>
              <p:cNvSpPr txBox="1"/>
              <p:nvPr/>
            </p:nvSpPr>
            <p:spPr>
              <a:xfrm>
                <a:off x="2002811" y="1571075"/>
                <a:ext cx="264933" cy="229526"/>
              </a:xfrm>
              <a:prstGeom prst="rect">
                <a:avLst/>
              </a:prstGeom>
              <a:noFill/>
              <a:ln w="50800">
                <a:solidFill>
                  <a:schemeClr val="bg1"/>
                </a:solidFill>
              </a:ln>
            </p:spPr>
            <p:txBody>
              <a:bodyPr wrap="none" rtlCol="0">
                <a:noAutofit/>
              </a:bodyPr>
              <a:lstStyle/>
              <a:p>
                <a:pPr algn="ctr" fontAlgn="auto">
                  <a:lnSpc>
                    <a:spcPct val="100000"/>
                  </a:lnSpc>
                  <a:spcBef>
                    <a:spcPts val="0"/>
                  </a:spcBef>
                  <a:spcAft>
                    <a:spcPts val="0"/>
                  </a:spcAft>
                  <a:buFontTx/>
                  <a:buNone/>
                </a:pPr>
                <a:r>
                  <a:rPr lang="fr-FR" sz="1000" dirty="0" err="1" smtClean="0">
                    <a:latin typeface="Arial"/>
                  </a:rPr>
                  <a:t>T</a:t>
                </a:r>
                <a:r>
                  <a:rPr lang="fr-FR" sz="1000" baseline="-25000" dirty="0" err="1">
                    <a:latin typeface="Arial"/>
                  </a:rPr>
                  <a:t>blind</a:t>
                </a:r>
                <a:endParaRPr lang="fr-FR" sz="1000" baseline="-25000" dirty="0">
                  <a:latin typeface="Arial"/>
                </a:endParaRPr>
              </a:p>
            </p:txBody>
          </p:sp>
          <p:cxnSp>
            <p:nvCxnSpPr>
              <p:cNvPr id="91" name="Connecteur droit avec flèche 90"/>
              <p:cNvCxnSpPr/>
              <p:nvPr/>
            </p:nvCxnSpPr>
            <p:spPr>
              <a:xfrm>
                <a:off x="1907704" y="1916832"/>
                <a:ext cx="450972" cy="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94" name="Connecteur droit avec flèche 93"/>
              <p:cNvCxnSpPr/>
              <p:nvPr/>
            </p:nvCxnSpPr>
            <p:spPr>
              <a:xfrm>
                <a:off x="2368100" y="2097393"/>
                <a:ext cx="550706" cy="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96" name="ZoneTexte 95"/>
              <p:cNvSpPr txBox="1"/>
              <p:nvPr/>
            </p:nvSpPr>
            <p:spPr>
              <a:xfrm>
                <a:off x="2481827" y="1830298"/>
                <a:ext cx="361981" cy="165922"/>
              </a:xfrm>
              <a:prstGeom prst="rect">
                <a:avLst/>
              </a:prstGeom>
              <a:noFill/>
              <a:ln w="50800">
                <a:solidFill>
                  <a:schemeClr val="bg1"/>
                </a:solidFill>
              </a:ln>
            </p:spPr>
            <p:txBody>
              <a:bodyPr wrap="none" rtlCol="0">
                <a:noAutofit/>
              </a:bodyPr>
              <a:lstStyle/>
              <a:p>
                <a:pPr algn="ctr" fontAlgn="auto">
                  <a:lnSpc>
                    <a:spcPct val="100000"/>
                  </a:lnSpc>
                  <a:spcBef>
                    <a:spcPts val="0"/>
                  </a:spcBef>
                  <a:spcAft>
                    <a:spcPts val="0"/>
                  </a:spcAft>
                  <a:buFontTx/>
                  <a:buNone/>
                </a:pPr>
                <a:r>
                  <a:rPr lang="fr-FR" sz="1000" dirty="0" err="1" smtClean="0">
                    <a:latin typeface="Arial"/>
                  </a:rPr>
                  <a:t>T</a:t>
                </a:r>
                <a:r>
                  <a:rPr lang="fr-FR" sz="1000" baseline="-25000" dirty="0" err="1" smtClean="0">
                    <a:latin typeface="Arial"/>
                  </a:rPr>
                  <a:t>validation</a:t>
                </a:r>
                <a:endParaRPr lang="fr-FR" sz="1000" baseline="-25000" dirty="0">
                  <a:latin typeface="Arial"/>
                </a:endParaRPr>
              </a:p>
            </p:txBody>
          </p:sp>
        </p:grpSp>
        <p:cxnSp>
          <p:nvCxnSpPr>
            <p:cNvPr id="99" name="Connecteur droit avec flèche 98"/>
            <p:cNvCxnSpPr/>
            <p:nvPr/>
          </p:nvCxnSpPr>
          <p:spPr>
            <a:xfrm>
              <a:off x="2918806" y="3965617"/>
              <a:ext cx="789097" cy="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00" name="ZoneTexte 99"/>
            <p:cNvSpPr txBox="1"/>
            <p:nvPr/>
          </p:nvSpPr>
          <p:spPr>
            <a:xfrm>
              <a:off x="3032534" y="3689258"/>
              <a:ext cx="531354" cy="165922"/>
            </a:xfrm>
            <a:prstGeom prst="rect">
              <a:avLst/>
            </a:prstGeom>
            <a:noFill/>
            <a:ln w="50800">
              <a:solidFill>
                <a:schemeClr val="bg1"/>
              </a:solidFill>
            </a:ln>
          </p:spPr>
          <p:txBody>
            <a:bodyPr wrap="none" rtlCol="0">
              <a:noAutofit/>
            </a:bodyPr>
            <a:lstStyle/>
            <a:p>
              <a:pPr algn="ctr" fontAlgn="auto">
                <a:lnSpc>
                  <a:spcPct val="100000"/>
                </a:lnSpc>
                <a:spcBef>
                  <a:spcPts val="0"/>
                </a:spcBef>
                <a:spcAft>
                  <a:spcPts val="0"/>
                </a:spcAft>
                <a:buFontTx/>
                <a:buNone/>
              </a:pPr>
              <a:r>
                <a:rPr lang="fr-FR" sz="1000" dirty="0" err="1" smtClean="0">
                  <a:latin typeface="Arial"/>
                </a:rPr>
                <a:t>T</a:t>
              </a:r>
              <a:r>
                <a:rPr lang="fr-FR" sz="1000" baseline="-25000" dirty="0" err="1" smtClean="0">
                  <a:latin typeface="Arial"/>
                </a:rPr>
                <a:t>QHdelay</a:t>
              </a:r>
              <a:r>
                <a:rPr lang="fr-FR" sz="1000" dirty="0" smtClean="0">
                  <a:latin typeface="Arial"/>
                </a:rPr>
                <a:t> </a:t>
              </a:r>
              <a:endParaRPr lang="fr-FR" sz="1000" baseline="-25000" dirty="0">
                <a:latin typeface="Arial"/>
              </a:endParaRPr>
            </a:p>
          </p:txBody>
        </p:sp>
        <p:cxnSp>
          <p:nvCxnSpPr>
            <p:cNvPr id="102" name="Connecteur droit avec flèche 101"/>
            <p:cNvCxnSpPr/>
            <p:nvPr/>
          </p:nvCxnSpPr>
          <p:spPr>
            <a:xfrm flipV="1">
              <a:off x="3707904" y="3956353"/>
              <a:ext cx="1296144" cy="940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03" name="ZoneTexte 102"/>
            <p:cNvSpPr txBox="1"/>
            <p:nvPr/>
          </p:nvSpPr>
          <p:spPr>
            <a:xfrm>
              <a:off x="4075779" y="3701531"/>
              <a:ext cx="801881" cy="165922"/>
            </a:xfrm>
            <a:prstGeom prst="rect">
              <a:avLst/>
            </a:prstGeom>
            <a:noFill/>
            <a:ln w="50800">
              <a:solidFill>
                <a:schemeClr val="bg1"/>
              </a:solidFill>
            </a:ln>
          </p:spPr>
          <p:txBody>
            <a:bodyPr wrap="none" rtlCol="0">
              <a:noAutofit/>
            </a:bodyPr>
            <a:lstStyle/>
            <a:p>
              <a:pPr algn="ctr" fontAlgn="auto">
                <a:lnSpc>
                  <a:spcPct val="100000"/>
                </a:lnSpc>
                <a:spcBef>
                  <a:spcPts val="0"/>
                </a:spcBef>
                <a:spcAft>
                  <a:spcPts val="0"/>
                </a:spcAft>
                <a:buFontTx/>
                <a:buNone/>
              </a:pPr>
              <a:r>
                <a:rPr lang="fr-FR" sz="1000" dirty="0" smtClean="0">
                  <a:latin typeface="Arial"/>
                </a:rPr>
                <a:t>T</a:t>
              </a:r>
              <a:r>
                <a:rPr lang="fr-FR" sz="1000" baseline="-25000" dirty="0" smtClean="0">
                  <a:latin typeface="Arial"/>
                </a:rPr>
                <a:t>QH</a:t>
              </a:r>
              <a:r>
                <a:rPr lang="fr-FR" sz="1000" dirty="0" smtClean="0">
                  <a:latin typeface="Arial"/>
                </a:rPr>
                <a:t> </a:t>
              </a:r>
              <a:endParaRPr lang="fr-FR" sz="1000" baseline="-25000" dirty="0">
                <a:latin typeface="Arial"/>
              </a:endParaRPr>
            </a:p>
          </p:txBody>
        </p:sp>
      </p:grpSp>
      <p:sp>
        <p:nvSpPr>
          <p:cNvPr id="105" name="ZoneTexte 104"/>
          <p:cNvSpPr txBox="1"/>
          <p:nvPr/>
        </p:nvSpPr>
        <p:spPr>
          <a:xfrm>
            <a:off x="395536" y="1124743"/>
            <a:ext cx="8136904" cy="861241"/>
          </a:xfrm>
          <a:prstGeom prst="rect">
            <a:avLst/>
          </a:prstGeom>
          <a:noFill/>
          <a:ln w="50800">
            <a:solidFill>
              <a:srgbClr val="C00000"/>
            </a:solidFill>
          </a:ln>
        </p:spPr>
        <p:txBody>
          <a:bodyPr wrap="square" rtlCol="0">
            <a:noAutofit/>
          </a:bodyPr>
          <a:lstStyle/>
          <a:p>
            <a:pPr algn="ctr" fontAlgn="auto">
              <a:lnSpc>
                <a:spcPct val="100000"/>
              </a:lnSpc>
              <a:spcBef>
                <a:spcPts val="0"/>
              </a:spcBef>
              <a:spcAft>
                <a:spcPts val="0"/>
              </a:spcAft>
              <a:buFontTx/>
              <a:buNone/>
            </a:pPr>
            <a:r>
              <a:rPr lang="fr-FR" sz="2400" dirty="0">
                <a:ln>
                  <a:solidFill>
                    <a:schemeClr val="tx1"/>
                  </a:solidFill>
                </a:ln>
                <a:latin typeface="Arial"/>
              </a:rPr>
              <a:t>Case </a:t>
            </a:r>
            <a:r>
              <a:rPr lang="fr-FR" sz="2400" dirty="0" smtClean="0">
                <a:ln>
                  <a:solidFill>
                    <a:schemeClr val="tx1"/>
                  </a:solidFill>
                </a:ln>
                <a:latin typeface="Arial"/>
              </a:rPr>
              <a:t>2: The </a:t>
            </a:r>
            <a:r>
              <a:rPr lang="fr-FR" sz="2400" dirty="0" err="1" smtClean="0">
                <a:ln>
                  <a:solidFill>
                    <a:schemeClr val="tx1"/>
                  </a:solidFill>
                </a:ln>
                <a:latin typeface="Arial"/>
              </a:rPr>
              <a:t>outer</a:t>
            </a:r>
            <a:r>
              <a:rPr lang="fr-FR" sz="2400" dirty="0" smtClean="0">
                <a:ln>
                  <a:solidFill>
                    <a:schemeClr val="tx1"/>
                  </a:solidFill>
                </a:ln>
                <a:latin typeface="Arial"/>
              </a:rPr>
              <a:t> </a:t>
            </a:r>
            <a:r>
              <a:rPr lang="fr-FR" sz="2400" dirty="0">
                <a:ln>
                  <a:solidFill>
                    <a:schemeClr val="tx1"/>
                  </a:solidFill>
                </a:ln>
                <a:latin typeface="Arial"/>
              </a:rPr>
              <a:t>layer </a:t>
            </a:r>
            <a:r>
              <a:rPr lang="fr-FR" sz="2400" dirty="0" err="1" smtClean="0">
                <a:ln>
                  <a:solidFill>
                    <a:schemeClr val="tx1"/>
                  </a:solidFill>
                </a:ln>
                <a:latin typeface="Arial"/>
              </a:rPr>
              <a:t>quenches</a:t>
            </a:r>
            <a:r>
              <a:rPr lang="fr-FR" sz="2400" dirty="0" smtClean="0">
                <a:ln>
                  <a:solidFill>
                    <a:schemeClr val="tx1"/>
                  </a:solidFill>
                </a:ln>
                <a:latin typeface="Arial"/>
              </a:rPr>
              <a:t> </a:t>
            </a:r>
            <a:r>
              <a:rPr lang="fr-FR" sz="2400" dirty="0" err="1" smtClean="0">
                <a:ln>
                  <a:solidFill>
                    <a:schemeClr val="tx1"/>
                  </a:solidFill>
                </a:ln>
                <a:latin typeface="Arial"/>
              </a:rPr>
              <a:t>when</a:t>
            </a:r>
            <a:r>
              <a:rPr lang="fr-FR" sz="2400" dirty="0" smtClean="0">
                <a:ln>
                  <a:solidFill>
                    <a:schemeClr val="tx1"/>
                  </a:solidFill>
                </a:ln>
                <a:latin typeface="Arial"/>
              </a:rPr>
              <a:t> </a:t>
            </a:r>
            <a:r>
              <a:rPr lang="fr-FR" sz="2400" dirty="0">
                <a:ln>
                  <a:solidFill>
                    <a:schemeClr val="tx1"/>
                  </a:solidFill>
                </a:ln>
                <a:latin typeface="Arial"/>
              </a:rPr>
              <a:t>the </a:t>
            </a:r>
            <a:r>
              <a:rPr lang="fr-FR" sz="2400" dirty="0" err="1">
                <a:ln>
                  <a:solidFill>
                    <a:schemeClr val="tx1"/>
                  </a:solidFill>
                </a:ln>
                <a:latin typeface="Arial"/>
              </a:rPr>
              <a:t>quench</a:t>
            </a:r>
            <a:r>
              <a:rPr lang="fr-FR" sz="2400" dirty="0">
                <a:ln>
                  <a:solidFill>
                    <a:schemeClr val="tx1"/>
                  </a:solidFill>
                </a:ln>
                <a:latin typeface="Arial"/>
              </a:rPr>
              <a:t> </a:t>
            </a:r>
            <a:r>
              <a:rPr lang="fr-FR" sz="2400" dirty="0" err="1" smtClean="0">
                <a:ln>
                  <a:solidFill>
                    <a:schemeClr val="tx1"/>
                  </a:solidFill>
                </a:ln>
                <a:latin typeface="Arial"/>
              </a:rPr>
              <a:t>heaters</a:t>
            </a:r>
            <a:r>
              <a:rPr lang="fr-FR" sz="2400" dirty="0" smtClean="0">
                <a:ln>
                  <a:solidFill>
                    <a:schemeClr val="tx1"/>
                  </a:solidFill>
                </a:ln>
                <a:latin typeface="Arial"/>
              </a:rPr>
              <a:t> </a:t>
            </a:r>
            <a:r>
              <a:rPr lang="fr-FR" sz="2400" dirty="0" err="1">
                <a:ln>
                  <a:solidFill>
                    <a:schemeClr val="tx1"/>
                  </a:solidFill>
                </a:ln>
                <a:latin typeface="Arial"/>
              </a:rPr>
              <a:t>provok</a:t>
            </a:r>
            <a:r>
              <a:rPr lang="fr-FR" sz="2400" dirty="0">
                <a:ln>
                  <a:solidFill>
                    <a:schemeClr val="tx1"/>
                  </a:solidFill>
                </a:ln>
                <a:latin typeface="Arial"/>
              </a:rPr>
              <a:t> a </a:t>
            </a:r>
            <a:r>
              <a:rPr lang="fr-FR" sz="2400" dirty="0" err="1">
                <a:ln>
                  <a:solidFill>
                    <a:schemeClr val="tx1"/>
                  </a:solidFill>
                </a:ln>
                <a:latin typeface="Arial"/>
              </a:rPr>
              <a:t>quench</a:t>
            </a:r>
            <a:r>
              <a:rPr lang="fr-FR" sz="2400" dirty="0">
                <a:ln>
                  <a:solidFill>
                    <a:schemeClr val="tx1"/>
                  </a:solidFill>
                </a:ln>
                <a:latin typeface="Arial"/>
              </a:rPr>
              <a:t>   </a:t>
            </a:r>
          </a:p>
        </p:txBody>
      </p:sp>
      <p:sp>
        <p:nvSpPr>
          <p:cNvPr id="114" name="Rectangle 113"/>
          <p:cNvSpPr/>
          <p:nvPr/>
        </p:nvSpPr>
        <p:spPr>
          <a:xfrm rot="16200000">
            <a:off x="1672792" y="3193255"/>
            <a:ext cx="742511" cy="246221"/>
          </a:xfrm>
          <a:prstGeom prst="rect">
            <a:avLst/>
          </a:prstGeom>
        </p:spPr>
        <p:txBody>
          <a:bodyPr wrap="none">
            <a:spAutoFit/>
          </a:bodyPr>
          <a:lstStyle/>
          <a:p>
            <a:pPr algn="ctr" fontAlgn="auto">
              <a:lnSpc>
                <a:spcPct val="100000"/>
              </a:lnSpc>
              <a:spcBef>
                <a:spcPts val="0"/>
              </a:spcBef>
              <a:spcAft>
                <a:spcPts val="0"/>
              </a:spcAft>
              <a:buFontTx/>
              <a:buNone/>
            </a:pPr>
            <a:r>
              <a:rPr lang="fr-FR" sz="1000" dirty="0" smtClean="0">
                <a:solidFill>
                  <a:srgbClr val="FF0000"/>
                </a:solidFill>
                <a:latin typeface="Arial"/>
              </a:rPr>
              <a:t>T</a:t>
            </a:r>
            <a:r>
              <a:rPr lang="fr-FR" sz="1000" baseline="-25000" dirty="0" smtClean="0">
                <a:solidFill>
                  <a:srgbClr val="FF0000"/>
                </a:solidFill>
                <a:latin typeface="Arial"/>
              </a:rPr>
              <a:t>Quenchcoil1</a:t>
            </a:r>
            <a:endParaRPr lang="fr-FR" sz="1000" baseline="-25000" dirty="0">
              <a:solidFill>
                <a:srgbClr val="FF0000"/>
              </a:solidFill>
              <a:latin typeface="Arial"/>
            </a:endParaRPr>
          </a:p>
        </p:txBody>
      </p:sp>
      <p:sp>
        <p:nvSpPr>
          <p:cNvPr id="115" name="Rectangle 114"/>
          <p:cNvSpPr/>
          <p:nvPr/>
        </p:nvSpPr>
        <p:spPr>
          <a:xfrm rot="16200000">
            <a:off x="5024514" y="5359089"/>
            <a:ext cx="925254" cy="246221"/>
          </a:xfrm>
          <a:prstGeom prst="rect">
            <a:avLst/>
          </a:prstGeom>
        </p:spPr>
        <p:txBody>
          <a:bodyPr wrap="none">
            <a:spAutoFit/>
          </a:bodyPr>
          <a:lstStyle/>
          <a:p>
            <a:pPr algn="ctr" fontAlgn="auto">
              <a:lnSpc>
                <a:spcPct val="100000"/>
              </a:lnSpc>
              <a:spcBef>
                <a:spcPts val="0"/>
              </a:spcBef>
              <a:spcAft>
                <a:spcPts val="0"/>
              </a:spcAft>
              <a:buFontTx/>
              <a:buNone/>
            </a:pPr>
            <a:r>
              <a:rPr lang="fr-FR" sz="1000" dirty="0" smtClean="0">
                <a:solidFill>
                  <a:srgbClr val="FF0000"/>
                </a:solidFill>
                <a:latin typeface="Arial"/>
              </a:rPr>
              <a:t>T</a:t>
            </a:r>
            <a:r>
              <a:rPr lang="fr-FR" sz="1000" baseline="-25000" dirty="0" smtClean="0">
                <a:solidFill>
                  <a:srgbClr val="FF0000"/>
                </a:solidFill>
                <a:latin typeface="Arial"/>
              </a:rPr>
              <a:t>Quenchbackcoil2</a:t>
            </a:r>
            <a:endParaRPr lang="fr-FR" sz="1000" baseline="-25000" dirty="0">
              <a:solidFill>
                <a:srgbClr val="FF0000"/>
              </a:solidFill>
              <a:latin typeface="Arial"/>
            </a:endParaRPr>
          </a:p>
        </p:txBody>
      </p:sp>
      <p:sp>
        <p:nvSpPr>
          <p:cNvPr id="116" name="Rectangle 115"/>
          <p:cNvSpPr/>
          <p:nvPr/>
        </p:nvSpPr>
        <p:spPr>
          <a:xfrm rot="16200000">
            <a:off x="7869836" y="3373963"/>
            <a:ext cx="925254" cy="246221"/>
          </a:xfrm>
          <a:prstGeom prst="rect">
            <a:avLst/>
          </a:prstGeom>
        </p:spPr>
        <p:txBody>
          <a:bodyPr wrap="none">
            <a:spAutoFit/>
          </a:bodyPr>
          <a:lstStyle/>
          <a:p>
            <a:pPr algn="ctr" fontAlgn="auto">
              <a:lnSpc>
                <a:spcPct val="100000"/>
              </a:lnSpc>
              <a:spcBef>
                <a:spcPts val="0"/>
              </a:spcBef>
              <a:spcAft>
                <a:spcPts val="0"/>
              </a:spcAft>
              <a:buFontTx/>
              <a:buNone/>
            </a:pPr>
            <a:r>
              <a:rPr lang="fr-FR" sz="1000" dirty="0" smtClean="0">
                <a:solidFill>
                  <a:srgbClr val="FF0000"/>
                </a:solidFill>
                <a:latin typeface="Arial"/>
              </a:rPr>
              <a:t>T</a:t>
            </a:r>
            <a:r>
              <a:rPr lang="fr-FR" sz="1000" baseline="-25000" dirty="0" smtClean="0">
                <a:solidFill>
                  <a:srgbClr val="FF0000"/>
                </a:solidFill>
                <a:latin typeface="Arial"/>
              </a:rPr>
              <a:t>Quenchbackcoil1</a:t>
            </a:r>
            <a:endParaRPr lang="fr-FR" sz="1000" baseline="-25000" dirty="0">
              <a:solidFill>
                <a:srgbClr val="FF0000"/>
              </a:solidFill>
              <a:latin typeface="Arial"/>
            </a:endParaRPr>
          </a:p>
        </p:txBody>
      </p:sp>
      <p:cxnSp>
        <p:nvCxnSpPr>
          <p:cNvPr id="73" name="Connecteur droit 72"/>
          <p:cNvCxnSpPr/>
          <p:nvPr/>
        </p:nvCxnSpPr>
        <p:spPr>
          <a:xfrm flipV="1">
            <a:off x="2918807" y="2115908"/>
            <a:ext cx="0" cy="2546799"/>
          </a:xfrm>
          <a:prstGeom prst="line">
            <a:avLst/>
          </a:prstGeom>
          <a:ln w="1905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84" name="Rectangle 83"/>
          <p:cNvSpPr/>
          <p:nvPr/>
        </p:nvSpPr>
        <p:spPr>
          <a:xfrm>
            <a:off x="2627784" y="2016973"/>
            <a:ext cx="576064" cy="288032"/>
          </a:xfrm>
          <a:prstGeom prst="rect">
            <a:avLst/>
          </a:prstGeom>
          <a:solidFill>
            <a:schemeClr val="bg1"/>
          </a:solidFill>
          <a:ln>
            <a:noFill/>
            <a:prstDash val="solid"/>
          </a:ln>
        </p:spPr>
        <p:txBody>
          <a:bodyPr wrap="square" rtlCol="0" anchor="ctr">
            <a:spAutoFit/>
          </a:bodyPr>
          <a:lstStyle/>
          <a:p>
            <a:pPr algn="ctr">
              <a:buNone/>
            </a:pPr>
            <a:endParaRPr lang="fr-FR" dirty="0" smtClean="0">
              <a:solidFill>
                <a:srgbClr val="FF0000"/>
              </a:solidFill>
            </a:endParaRPr>
          </a:p>
        </p:txBody>
      </p:sp>
      <p:sp>
        <p:nvSpPr>
          <p:cNvPr id="5" name="Espace réservé du pied de page 4"/>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6" name="Espace réservé du numéro de diapositive 5"/>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40</a:t>
            </a:fld>
            <a:endParaRPr lang="en-US" dirty="0" smtClean="0">
              <a:solidFill>
                <a:srgbClr val="000000">
                  <a:tint val="75000"/>
                </a:srgbClr>
              </a:solidFill>
            </a:endParaRPr>
          </a:p>
        </p:txBody>
      </p:sp>
    </p:spTree>
    <p:extLst>
      <p:ext uri="{BB962C8B-B14F-4D97-AF65-F5344CB8AC3E}">
        <p14:creationId xmlns:p14="http://schemas.microsoft.com/office/powerpoint/2010/main" val="24532705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6"/>
          <p:cNvSpPr txBox="1">
            <a:spLocks/>
          </p:cNvSpPr>
          <p:nvPr/>
        </p:nvSpPr>
        <p:spPr>
          <a:xfrm>
            <a:off x="1512000" y="52752"/>
            <a:ext cx="7236464" cy="908720"/>
          </a:xfrm>
          <a:prstGeom prst="rect">
            <a:avLst/>
          </a:prstGeom>
        </p:spPr>
        <p:txBody>
          <a:bodyPr vert="horz" lIns="0" tIns="0" rIns="0" bIns="0" rtlCol="0" anchor="ctr" anchorCtr="0">
            <a:noAutofit/>
          </a:bodyPr>
          <a:lstStyle>
            <a:lvl1pPr algn="l" defTabSz="914400" rtl="0" eaLnBrk="1" latinLnBrk="0" hangingPunct="1">
              <a:spcBef>
                <a:spcPct val="0"/>
              </a:spcBef>
              <a:buNone/>
              <a:defRPr sz="2200" b="1" kern="1200" cap="all" baseline="0">
                <a:solidFill>
                  <a:schemeClr val="bg1"/>
                </a:solidFill>
                <a:latin typeface="+mj-lt"/>
                <a:ea typeface="+mj-ea"/>
                <a:cs typeface="+mj-cs"/>
              </a:defRPr>
            </a:lvl1pPr>
          </a:lstStyle>
          <a:p>
            <a:r>
              <a:rPr lang="en-US" dirty="0" smtClean="0"/>
              <a:t>Conductor needs</a:t>
            </a:r>
            <a:endParaRPr lang="fr-FR" dirty="0"/>
          </a:p>
        </p:txBody>
      </p:sp>
      <p:sp>
        <p:nvSpPr>
          <p:cNvPr id="3" name="ZoneTexte 2"/>
          <p:cNvSpPr txBox="1"/>
          <p:nvPr/>
        </p:nvSpPr>
        <p:spPr>
          <a:xfrm>
            <a:off x="192647" y="948690"/>
            <a:ext cx="8568952" cy="5601533"/>
          </a:xfrm>
          <a:prstGeom prst="rect">
            <a:avLst/>
          </a:prstGeom>
          <a:noFill/>
        </p:spPr>
        <p:txBody>
          <a:bodyPr wrap="square" rtlCol="0">
            <a:spAutoFit/>
          </a:bodyPr>
          <a:lstStyle/>
          <a:p>
            <a:pPr marL="285750" indent="-285750">
              <a:buFont typeface="Arial" panose="020B0604020202020204" pitchFamily="34" charset="0"/>
              <a:buChar char="•"/>
            </a:pPr>
            <a:r>
              <a:rPr lang="fr-FR" sz="1700" b="1" u="sng" dirty="0" smtClean="0"/>
              <a:t>Short model</a:t>
            </a:r>
          </a:p>
          <a:p>
            <a:pPr marL="742950" lvl="1" indent="-285750">
              <a:buFont typeface="Arial" panose="020B0604020202020204" pitchFamily="34" charset="0"/>
              <a:buChar char="•"/>
            </a:pPr>
            <a:r>
              <a:rPr lang="fr-FR" sz="1700" dirty="0" smtClean="0"/>
              <a:t>ULSM = 140 m </a:t>
            </a:r>
            <a:r>
              <a:rPr lang="fr-FR" sz="1700" dirty="0" err="1" smtClean="0"/>
              <a:t>including</a:t>
            </a:r>
            <a:r>
              <a:rPr lang="fr-FR" sz="1700" dirty="0" smtClean="0"/>
              <a:t> 10 m provision</a:t>
            </a:r>
          </a:p>
          <a:p>
            <a:pPr marL="742950" lvl="1" indent="-285750">
              <a:buFont typeface="Arial" panose="020B0604020202020204" pitchFamily="34" charset="0"/>
              <a:buChar char="•"/>
            </a:pPr>
            <a:r>
              <a:rPr lang="fr-FR" sz="1700" dirty="0" smtClean="0">
                <a:solidFill>
                  <a:srgbClr val="00B050"/>
                </a:solidFill>
              </a:rPr>
              <a:t>10  ULSM </a:t>
            </a:r>
            <a:r>
              <a:rPr lang="fr-FR" sz="1700" dirty="0" err="1" smtClean="0"/>
              <a:t>planned</a:t>
            </a:r>
            <a:r>
              <a:rPr lang="fr-FR" sz="1700" dirty="0" smtClean="0"/>
              <a:t> in the collaboration CERN-CEA</a:t>
            </a:r>
          </a:p>
          <a:p>
            <a:pPr marL="742950" lvl="1" indent="-285750">
              <a:buFont typeface="Arial" panose="020B0604020202020204" pitchFamily="34" charset="0"/>
              <a:buChar char="•"/>
            </a:pPr>
            <a:r>
              <a:rPr lang="fr-FR" sz="1700" dirty="0" err="1" smtClean="0"/>
              <a:t>Insulated</a:t>
            </a:r>
            <a:r>
              <a:rPr lang="fr-FR" sz="1700" dirty="0" smtClean="0"/>
              <a:t> </a:t>
            </a:r>
            <a:r>
              <a:rPr lang="fr-FR" sz="1700" dirty="0" err="1" smtClean="0"/>
              <a:t>Conductor</a:t>
            </a:r>
            <a:r>
              <a:rPr lang="fr-FR" sz="1700" dirty="0" smtClean="0"/>
              <a:t> at CEA: </a:t>
            </a:r>
            <a:r>
              <a:rPr lang="fr-FR" sz="1700" dirty="0" err="1" smtClean="0"/>
              <a:t>december</a:t>
            </a:r>
            <a:r>
              <a:rPr lang="fr-FR" sz="1700" dirty="0" smtClean="0"/>
              <a:t> 2016</a:t>
            </a:r>
          </a:p>
          <a:p>
            <a:pPr marL="742950" lvl="1" indent="-285750">
              <a:buFont typeface="Arial" panose="020B0604020202020204" pitchFamily="34" charset="0"/>
              <a:buChar char="•"/>
            </a:pPr>
            <a:endParaRPr lang="fr-FR" sz="1700" dirty="0" smtClean="0"/>
          </a:p>
          <a:p>
            <a:pPr marL="285750" indent="-285750">
              <a:buFont typeface="Arial" panose="020B0604020202020204" pitchFamily="34" charset="0"/>
              <a:buChar char="•"/>
            </a:pPr>
            <a:r>
              <a:rPr lang="fr-FR" sz="1700" b="1" u="sng" dirty="0" smtClean="0"/>
              <a:t>Prototypes</a:t>
            </a:r>
          </a:p>
          <a:p>
            <a:pPr marL="742950" lvl="1" indent="-285750">
              <a:buFont typeface="Arial" panose="020B0604020202020204" pitchFamily="34" charset="0"/>
              <a:buChar char="•"/>
            </a:pPr>
            <a:r>
              <a:rPr lang="fr-FR" sz="1700" dirty="0" smtClean="0"/>
              <a:t>ULP = 400 m </a:t>
            </a:r>
            <a:r>
              <a:rPr lang="fr-FR" sz="1700" dirty="0" err="1" smtClean="0"/>
              <a:t>including</a:t>
            </a:r>
            <a:r>
              <a:rPr lang="fr-FR" sz="1700" dirty="0" smtClean="0"/>
              <a:t> 10 m provision</a:t>
            </a:r>
          </a:p>
          <a:p>
            <a:pPr marL="742950" lvl="1" indent="-285750">
              <a:buFont typeface="Arial" panose="020B0604020202020204" pitchFamily="34" charset="0"/>
              <a:buChar char="•"/>
            </a:pPr>
            <a:r>
              <a:rPr lang="fr-FR" sz="1700" dirty="0" smtClean="0"/>
              <a:t>10 ULP per </a:t>
            </a:r>
            <a:r>
              <a:rPr lang="fr-FR" sz="1700" dirty="0" err="1" smtClean="0"/>
              <a:t>company</a:t>
            </a:r>
            <a:r>
              <a:rPr lang="fr-FR" sz="1700" dirty="0" smtClean="0"/>
              <a:t> (1 practice </a:t>
            </a:r>
            <a:r>
              <a:rPr lang="fr-FR" sz="1700" dirty="0" err="1" smtClean="0"/>
              <a:t>coil</a:t>
            </a:r>
            <a:r>
              <a:rPr lang="fr-FR" sz="1700" dirty="0" smtClean="0"/>
              <a:t>, 9 real </a:t>
            </a:r>
            <a:r>
              <a:rPr lang="fr-FR" sz="1700" dirty="0" err="1" smtClean="0"/>
              <a:t>coils</a:t>
            </a:r>
            <a:r>
              <a:rPr lang="fr-FR" sz="1700" dirty="0" smtClean="0"/>
              <a:t>) </a:t>
            </a:r>
          </a:p>
          <a:p>
            <a:pPr marL="742950" lvl="1" indent="-285750">
              <a:buFont typeface="Arial" panose="020B0604020202020204" pitchFamily="34" charset="0"/>
              <a:buChar char="•"/>
            </a:pPr>
            <a:r>
              <a:rPr lang="fr-FR" sz="1700" dirty="0" smtClean="0"/>
              <a:t>2 ULP for </a:t>
            </a:r>
            <a:r>
              <a:rPr lang="fr-FR" sz="1700" dirty="0" err="1" smtClean="0"/>
              <a:t>additionnal</a:t>
            </a:r>
            <a:r>
              <a:rPr lang="fr-FR" sz="1700" dirty="0" smtClean="0"/>
              <a:t> test (</a:t>
            </a:r>
            <a:r>
              <a:rPr lang="fr-FR" sz="1700" dirty="0" err="1" smtClean="0"/>
              <a:t>winding</a:t>
            </a:r>
            <a:r>
              <a:rPr lang="fr-FR" sz="1700" dirty="0" smtClean="0"/>
              <a:t> test)</a:t>
            </a:r>
          </a:p>
          <a:p>
            <a:pPr marL="742950" lvl="1" indent="-285750">
              <a:buFont typeface="Arial" panose="020B0604020202020204" pitchFamily="34" charset="0"/>
              <a:buChar char="•"/>
            </a:pPr>
            <a:r>
              <a:rPr lang="fr-FR" sz="1700" dirty="0" smtClean="0"/>
              <a:t>4 ULP for 1 aperture back-up</a:t>
            </a:r>
          </a:p>
          <a:p>
            <a:pPr marL="742950" lvl="1" indent="-285750">
              <a:buFont typeface="Symbol" panose="05050102010706020507" pitchFamily="18" charset="2"/>
              <a:buChar char="Þ"/>
            </a:pPr>
            <a:r>
              <a:rPr lang="fr-FR" sz="1700" dirty="0" smtClean="0">
                <a:solidFill>
                  <a:srgbClr val="00B050"/>
                </a:solidFill>
              </a:rPr>
              <a:t>Total of 26 ULP</a:t>
            </a:r>
          </a:p>
          <a:p>
            <a:pPr marL="742950" lvl="1" indent="-285750">
              <a:buFont typeface="Symbol" panose="05050102010706020507" pitchFamily="18" charset="2"/>
              <a:buChar char="Þ"/>
            </a:pPr>
            <a:r>
              <a:rPr lang="fr-FR" sz="1700" dirty="0" err="1" smtClean="0"/>
              <a:t>Insulated</a:t>
            </a:r>
            <a:r>
              <a:rPr lang="fr-FR" sz="1700" dirty="0" smtClean="0"/>
              <a:t> </a:t>
            </a:r>
            <a:r>
              <a:rPr lang="fr-FR" sz="1700" dirty="0" err="1" smtClean="0"/>
              <a:t>conductor</a:t>
            </a:r>
            <a:r>
              <a:rPr lang="fr-FR" sz="1700" dirty="0" smtClean="0"/>
              <a:t> at </a:t>
            </a:r>
            <a:r>
              <a:rPr lang="fr-FR" sz="1700" dirty="0" err="1" smtClean="0"/>
              <a:t>companies</a:t>
            </a:r>
            <a:r>
              <a:rPr lang="fr-FR" sz="1700" dirty="0" smtClean="0"/>
              <a:t> </a:t>
            </a:r>
            <a:r>
              <a:rPr lang="fr-FR" sz="1700" dirty="0" err="1" smtClean="0"/>
              <a:t>spring</a:t>
            </a:r>
            <a:r>
              <a:rPr lang="fr-FR" sz="1700" dirty="0" smtClean="0"/>
              <a:t> 2019 (</a:t>
            </a:r>
            <a:r>
              <a:rPr lang="fr-FR" sz="1700" dirty="0" err="1" smtClean="0"/>
              <a:t>according</a:t>
            </a:r>
            <a:r>
              <a:rPr lang="fr-FR" sz="1700" dirty="0" smtClean="0"/>
              <a:t> to </a:t>
            </a:r>
            <a:r>
              <a:rPr lang="fr-FR" sz="1700" dirty="0" err="1" smtClean="0"/>
              <a:t>preliminary</a:t>
            </a:r>
            <a:r>
              <a:rPr lang="fr-FR" sz="1700" dirty="0" smtClean="0"/>
              <a:t> </a:t>
            </a:r>
            <a:r>
              <a:rPr lang="fr-FR" sz="1700" dirty="0" err="1" smtClean="0"/>
              <a:t>QuaCo</a:t>
            </a:r>
            <a:r>
              <a:rPr lang="fr-FR" sz="1700" dirty="0" smtClean="0"/>
              <a:t> </a:t>
            </a:r>
            <a:r>
              <a:rPr lang="fr-FR" sz="1700" dirty="0" err="1" smtClean="0"/>
              <a:t>schedule</a:t>
            </a:r>
            <a:r>
              <a:rPr lang="fr-FR" sz="1700" dirty="0" smtClean="0"/>
              <a:t>)</a:t>
            </a:r>
          </a:p>
          <a:p>
            <a:pPr marL="742950" lvl="1" indent="-285750">
              <a:buFont typeface="Symbol" panose="05050102010706020507" pitchFamily="18" charset="2"/>
              <a:buChar char="Þ"/>
            </a:pPr>
            <a:endParaRPr lang="fr-FR" sz="1700" dirty="0"/>
          </a:p>
          <a:p>
            <a:pPr marL="285750" indent="-285750">
              <a:buFont typeface="Arial" panose="020B0604020202020204" pitchFamily="34" charset="0"/>
              <a:buChar char="•"/>
            </a:pPr>
            <a:r>
              <a:rPr lang="fr-FR" sz="1700" b="1" u="sng" dirty="0" err="1" smtClean="0"/>
              <a:t>Series</a:t>
            </a:r>
            <a:endParaRPr lang="fr-FR" sz="1700" b="1" u="sng" dirty="0" smtClean="0"/>
          </a:p>
          <a:p>
            <a:pPr marL="742950" lvl="1" indent="-285750">
              <a:buFont typeface="Arial" panose="020B0604020202020204" pitchFamily="34" charset="0"/>
              <a:buChar char="•"/>
            </a:pPr>
            <a:r>
              <a:rPr lang="fr-FR" sz="1700" dirty="0" smtClean="0"/>
              <a:t>ULS=ULP</a:t>
            </a:r>
          </a:p>
          <a:p>
            <a:pPr marL="742950" lvl="1" indent="-285750">
              <a:buFont typeface="Arial" panose="020B0604020202020204" pitchFamily="34" charset="0"/>
              <a:buChar char="•"/>
            </a:pPr>
            <a:r>
              <a:rPr lang="fr-FR" sz="1700" dirty="0" smtClean="0"/>
              <a:t>4 </a:t>
            </a:r>
            <a:r>
              <a:rPr lang="fr-FR" sz="1700" dirty="0" err="1" smtClean="0"/>
              <a:t>magnets</a:t>
            </a:r>
            <a:r>
              <a:rPr lang="fr-FR" sz="1700" dirty="0" smtClean="0"/>
              <a:t> + 2 </a:t>
            </a:r>
            <a:r>
              <a:rPr lang="fr-FR" sz="1700" dirty="0" err="1" smtClean="0"/>
              <a:t>spare</a:t>
            </a:r>
            <a:r>
              <a:rPr lang="fr-FR" sz="1700" dirty="0" smtClean="0"/>
              <a:t> </a:t>
            </a:r>
            <a:r>
              <a:rPr lang="fr-FR" sz="1700" dirty="0" err="1" smtClean="0"/>
              <a:t>magnets</a:t>
            </a:r>
            <a:r>
              <a:rPr lang="fr-FR" sz="1700" dirty="0" smtClean="0"/>
              <a:t> =&gt; 6x8= 48 ULS</a:t>
            </a:r>
          </a:p>
          <a:p>
            <a:pPr marL="742950" lvl="1" indent="-285750">
              <a:buFont typeface="Arial" panose="020B0604020202020204" pitchFamily="34" charset="0"/>
              <a:buChar char="•"/>
            </a:pPr>
            <a:r>
              <a:rPr lang="fr-FR" sz="1700" dirty="0"/>
              <a:t>8</a:t>
            </a:r>
            <a:r>
              <a:rPr lang="fr-FR" sz="1700" dirty="0" smtClean="0"/>
              <a:t> ULS </a:t>
            </a:r>
            <a:r>
              <a:rPr lang="fr-FR" sz="1700" smtClean="0"/>
              <a:t>for </a:t>
            </a:r>
            <a:r>
              <a:rPr lang="fr-FR" sz="1700" smtClean="0"/>
              <a:t>2 </a:t>
            </a:r>
            <a:r>
              <a:rPr lang="fr-FR" sz="1700" dirty="0" smtClean="0"/>
              <a:t>aperture back-up</a:t>
            </a:r>
          </a:p>
          <a:p>
            <a:pPr marL="742950" lvl="1" indent="-285750">
              <a:buFont typeface="Arial" panose="020B0604020202020204" pitchFamily="34" charset="0"/>
              <a:buChar char="•"/>
            </a:pPr>
            <a:r>
              <a:rPr lang="fr-FR" sz="1700" dirty="0" smtClean="0"/>
              <a:t>2 ULS for practice </a:t>
            </a:r>
            <a:r>
              <a:rPr lang="fr-FR" sz="1700" dirty="0" err="1" smtClean="0"/>
              <a:t>coils</a:t>
            </a:r>
            <a:endParaRPr lang="fr-FR" sz="1700" dirty="0" smtClean="0"/>
          </a:p>
          <a:p>
            <a:pPr lvl="1"/>
            <a:r>
              <a:rPr lang="fr-FR" sz="1700" dirty="0" smtClean="0"/>
              <a:t>=&gt; </a:t>
            </a:r>
            <a:r>
              <a:rPr lang="fr-FR" sz="1700" dirty="0" smtClean="0">
                <a:solidFill>
                  <a:srgbClr val="00B050"/>
                </a:solidFill>
              </a:rPr>
              <a:t>Total of 58 ULS</a:t>
            </a:r>
          </a:p>
          <a:p>
            <a:pPr marL="742950" lvl="1" indent="-285750">
              <a:buFont typeface="Arial" panose="020B0604020202020204" pitchFamily="34" charset="0"/>
              <a:buChar char="•"/>
            </a:pPr>
            <a:endParaRPr lang="fr-FR" dirty="0" smtClean="0"/>
          </a:p>
        </p:txBody>
      </p:sp>
      <p:sp>
        <p:nvSpPr>
          <p:cNvPr id="5" name="Espace réservé du pied de page 4"/>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6" name="Espace réservé du numéro de diapositive 5"/>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5</a:t>
            </a:fld>
            <a:endParaRPr lang="en-US" dirty="0" smtClean="0">
              <a:solidFill>
                <a:srgbClr val="000000">
                  <a:tint val="75000"/>
                </a:srgbClr>
              </a:solidFill>
            </a:endParaRPr>
          </a:p>
        </p:txBody>
      </p:sp>
    </p:spTree>
    <p:extLst>
      <p:ext uri="{BB962C8B-B14F-4D97-AF65-F5344CB8AC3E}">
        <p14:creationId xmlns:p14="http://schemas.microsoft.com/office/powerpoint/2010/main" val="21296687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6"/>
          <p:cNvSpPr txBox="1">
            <a:spLocks/>
          </p:cNvSpPr>
          <p:nvPr/>
        </p:nvSpPr>
        <p:spPr>
          <a:xfrm>
            <a:off x="1512000" y="52752"/>
            <a:ext cx="7236464" cy="908720"/>
          </a:xfrm>
          <a:prstGeom prst="rect">
            <a:avLst/>
          </a:prstGeom>
        </p:spPr>
        <p:txBody>
          <a:bodyPr vert="horz" lIns="0" tIns="0" rIns="0" bIns="0" rtlCol="0" anchor="ctr" anchorCtr="0">
            <a:noAutofit/>
          </a:bodyPr>
          <a:lstStyle>
            <a:lvl1pPr algn="l" defTabSz="914400" rtl="0" eaLnBrk="1" latinLnBrk="0" hangingPunct="1">
              <a:spcBef>
                <a:spcPct val="0"/>
              </a:spcBef>
              <a:buNone/>
              <a:defRPr sz="2200" b="1" kern="1200" cap="all" baseline="0">
                <a:solidFill>
                  <a:schemeClr val="bg1"/>
                </a:solidFill>
                <a:latin typeface="+mj-lt"/>
                <a:ea typeface="+mj-ea"/>
                <a:cs typeface="+mj-cs"/>
              </a:defRPr>
            </a:lvl1pPr>
          </a:lstStyle>
          <a:p>
            <a:r>
              <a:rPr lang="en-US" dirty="0" smtClean="0"/>
              <a:t>Collaring of MQYYM</a:t>
            </a:r>
            <a:endParaRPr lang="fr-FR" dirty="0"/>
          </a:p>
        </p:txBody>
      </p:sp>
      <p:sp>
        <p:nvSpPr>
          <p:cNvPr id="3" name="ZoneTexte 2"/>
          <p:cNvSpPr txBox="1"/>
          <p:nvPr/>
        </p:nvSpPr>
        <p:spPr>
          <a:xfrm>
            <a:off x="-2029" y="1052736"/>
            <a:ext cx="8352928" cy="5909310"/>
          </a:xfrm>
          <a:prstGeom prst="rect">
            <a:avLst/>
          </a:prstGeom>
          <a:noFill/>
        </p:spPr>
        <p:txBody>
          <a:bodyPr wrap="square" rtlCol="0">
            <a:spAutoFit/>
          </a:bodyPr>
          <a:lstStyle/>
          <a:p>
            <a:pPr marL="285750" indent="-285750">
              <a:buFont typeface="Arial" panose="020B0604020202020204" pitchFamily="34" charset="0"/>
              <a:buChar char="•"/>
            </a:pPr>
            <a:r>
              <a:rPr lang="fr-FR" b="1" dirty="0" smtClean="0"/>
              <a:t>MQYYM: 1 short model, single aperture, 1,2 m </a:t>
            </a:r>
            <a:r>
              <a:rPr lang="fr-FR" b="1" dirty="0" err="1" smtClean="0"/>
              <a:t>magn</a:t>
            </a:r>
            <a:r>
              <a:rPr lang="fr-FR" b="1" dirty="0" smtClean="0"/>
              <a:t> </a:t>
            </a:r>
            <a:r>
              <a:rPr lang="fr-FR" b="1" dirty="0" err="1" smtClean="0"/>
              <a:t>length</a:t>
            </a:r>
            <a:r>
              <a:rPr lang="fr-FR" b="1" dirty="0" smtClean="0"/>
              <a:t>, 1,4m phys. </a:t>
            </a:r>
            <a:r>
              <a:rPr lang="fr-FR" b="1" dirty="0" err="1" smtClean="0"/>
              <a:t>length</a:t>
            </a:r>
            <a:endParaRPr lang="fr-FR" b="1" dirty="0" smtClean="0"/>
          </a:p>
          <a:p>
            <a:pPr marL="742950" lvl="1" indent="-285750">
              <a:buFont typeface="Arial" panose="020B0604020202020204" pitchFamily="34" charset="0"/>
              <a:buChar char="•"/>
            </a:pPr>
            <a:r>
              <a:rPr lang="fr-FR" sz="1600" dirty="0" smtClean="0"/>
              <a:t>Design at CEA</a:t>
            </a:r>
          </a:p>
          <a:p>
            <a:pPr marL="742950" lvl="1" indent="-285750">
              <a:buFont typeface="Arial" panose="020B0604020202020204" pitchFamily="34" charset="0"/>
              <a:buChar char="•"/>
            </a:pPr>
            <a:r>
              <a:rPr lang="fr-FR" sz="1600" dirty="0" smtClean="0"/>
              <a:t>MQM </a:t>
            </a:r>
            <a:r>
              <a:rPr lang="fr-FR" sz="1600" dirty="0" err="1" smtClean="0"/>
              <a:t>cable</a:t>
            </a:r>
            <a:r>
              <a:rPr lang="fr-FR" sz="1600" dirty="0" smtClean="0"/>
              <a:t> </a:t>
            </a:r>
            <a:r>
              <a:rPr lang="fr-FR" sz="1600" dirty="0" err="1" smtClean="0"/>
              <a:t>provided</a:t>
            </a:r>
            <a:r>
              <a:rPr lang="fr-FR" sz="1600" dirty="0" smtClean="0"/>
              <a:t> by CERN</a:t>
            </a:r>
          </a:p>
          <a:p>
            <a:pPr marL="742950" lvl="1" indent="-285750">
              <a:buFont typeface="Arial" panose="020B0604020202020204" pitchFamily="34" charset="0"/>
              <a:buChar char="•"/>
            </a:pPr>
            <a:r>
              <a:rPr lang="fr-FR" sz="1600" dirty="0" err="1" smtClean="0"/>
              <a:t>Coil</a:t>
            </a:r>
            <a:r>
              <a:rPr lang="fr-FR" sz="1600" dirty="0" smtClean="0"/>
              <a:t> fabrication at CEA</a:t>
            </a:r>
          </a:p>
          <a:p>
            <a:pPr marL="742950" lvl="1" indent="-285750">
              <a:buFont typeface="Arial" panose="020B0604020202020204" pitchFamily="34" charset="0"/>
              <a:buChar char="•"/>
            </a:pPr>
            <a:r>
              <a:rPr lang="fr-FR" sz="1600" dirty="0" err="1"/>
              <a:t>Mechanical</a:t>
            </a:r>
            <a:r>
              <a:rPr lang="fr-FR" sz="1600" dirty="0"/>
              <a:t> </a:t>
            </a:r>
            <a:r>
              <a:rPr lang="fr-FR" sz="1600" dirty="0" err="1"/>
              <a:t>measurements</a:t>
            </a:r>
            <a:r>
              <a:rPr lang="fr-FR" sz="1600" dirty="0"/>
              <a:t> on </a:t>
            </a:r>
            <a:r>
              <a:rPr lang="fr-FR" sz="1600" dirty="0" err="1" smtClean="0"/>
              <a:t>conductor</a:t>
            </a:r>
            <a:r>
              <a:rPr lang="fr-FR" sz="1600" dirty="0" smtClean="0"/>
              <a:t> (location TBD)</a:t>
            </a:r>
          </a:p>
          <a:p>
            <a:pPr marL="742950" lvl="1" indent="-285750">
              <a:buFont typeface="Arial" panose="020B0604020202020204" pitchFamily="34" charset="0"/>
              <a:buChar char="•"/>
            </a:pPr>
            <a:r>
              <a:rPr lang="fr-FR" sz="1600" dirty="0" err="1" smtClean="0">
                <a:solidFill>
                  <a:srgbClr val="FF0000"/>
                </a:solidFill>
              </a:rPr>
              <a:t>Collaring</a:t>
            </a:r>
            <a:r>
              <a:rPr lang="fr-FR" sz="1600" dirty="0" smtClean="0">
                <a:solidFill>
                  <a:srgbClr val="FF0000"/>
                </a:solidFill>
              </a:rPr>
              <a:t> at CERN (vertical </a:t>
            </a:r>
            <a:r>
              <a:rPr lang="fr-FR" sz="1600" dirty="0" err="1" smtClean="0">
                <a:solidFill>
                  <a:srgbClr val="FF0000"/>
                </a:solidFill>
              </a:rPr>
              <a:t>press</a:t>
            </a:r>
            <a:r>
              <a:rPr lang="fr-FR" sz="1600" dirty="0" smtClean="0">
                <a:solidFill>
                  <a:srgbClr val="FF0000"/>
                </a:solidFill>
              </a:rPr>
              <a:t> in 927) </a:t>
            </a:r>
            <a:r>
              <a:rPr lang="fr-FR" sz="1600" dirty="0" err="1" smtClean="0">
                <a:solidFill>
                  <a:srgbClr val="FF0000"/>
                </a:solidFill>
              </a:rPr>
              <a:t>foreseen</a:t>
            </a:r>
            <a:r>
              <a:rPr lang="fr-FR" sz="1600" dirty="0" smtClean="0">
                <a:solidFill>
                  <a:srgbClr val="FF0000"/>
                </a:solidFill>
              </a:rPr>
              <a:t> in </a:t>
            </a:r>
            <a:r>
              <a:rPr lang="fr-FR" sz="1600" dirty="0" err="1" smtClean="0">
                <a:solidFill>
                  <a:srgbClr val="FF0000"/>
                </a:solidFill>
              </a:rPr>
              <a:t>spring</a:t>
            </a:r>
            <a:r>
              <a:rPr lang="fr-FR" sz="1600" dirty="0" smtClean="0">
                <a:solidFill>
                  <a:srgbClr val="FF0000"/>
                </a:solidFill>
              </a:rPr>
              <a:t> 2017</a:t>
            </a:r>
          </a:p>
          <a:p>
            <a:pPr marL="742950" lvl="1" indent="-285750">
              <a:buFont typeface="Arial" panose="020B0604020202020204" pitchFamily="34" charset="0"/>
              <a:buChar char="•"/>
            </a:pPr>
            <a:r>
              <a:rPr lang="fr-FR" sz="1600" dirty="0" err="1" smtClean="0"/>
              <a:t>Yoking</a:t>
            </a:r>
            <a:r>
              <a:rPr lang="fr-FR" sz="1600" dirty="0" smtClean="0"/>
              <a:t> to </a:t>
            </a:r>
            <a:r>
              <a:rPr lang="fr-FR" sz="1600" dirty="0" err="1" smtClean="0"/>
              <a:t>be</a:t>
            </a:r>
            <a:r>
              <a:rPr lang="fr-FR" sz="1600" dirty="0" smtClean="0"/>
              <a:t> </a:t>
            </a:r>
            <a:r>
              <a:rPr lang="fr-FR" sz="1600" dirty="0" err="1" smtClean="0"/>
              <a:t>defined</a:t>
            </a:r>
            <a:endParaRPr lang="fr-FR" sz="1600" dirty="0" smtClean="0"/>
          </a:p>
          <a:p>
            <a:pPr marL="742950" lvl="1" indent="-285750">
              <a:buFont typeface="Arial" panose="020B0604020202020204" pitchFamily="34" charset="0"/>
              <a:buChar char="•"/>
            </a:pPr>
            <a:r>
              <a:rPr lang="fr-FR" sz="1600" dirty="0" smtClean="0"/>
              <a:t>Warm </a:t>
            </a:r>
            <a:r>
              <a:rPr lang="fr-FR" sz="1600" dirty="0" err="1" smtClean="0"/>
              <a:t>magnetic</a:t>
            </a:r>
            <a:r>
              <a:rPr lang="fr-FR" sz="1600" dirty="0" smtClean="0"/>
              <a:t> </a:t>
            </a:r>
            <a:r>
              <a:rPr lang="fr-FR" sz="1600" dirty="0" err="1" smtClean="0"/>
              <a:t>measurements</a:t>
            </a:r>
            <a:r>
              <a:rPr lang="fr-FR" sz="1600" dirty="0" smtClean="0"/>
              <a:t> to </a:t>
            </a:r>
            <a:r>
              <a:rPr lang="fr-FR" sz="1600" dirty="0" err="1" smtClean="0"/>
              <a:t>be</a:t>
            </a:r>
            <a:r>
              <a:rPr lang="fr-FR" sz="1600" dirty="0" smtClean="0"/>
              <a:t> </a:t>
            </a:r>
            <a:r>
              <a:rPr lang="fr-FR" sz="1600" dirty="0" err="1" smtClean="0"/>
              <a:t>defined</a:t>
            </a:r>
            <a:endParaRPr lang="fr-FR" sz="1600" dirty="0" smtClean="0"/>
          </a:p>
          <a:p>
            <a:pPr marL="742950" lvl="1" indent="-285750">
              <a:buFont typeface="Arial" panose="020B0604020202020204" pitchFamily="34" charset="0"/>
              <a:buChar char="•"/>
            </a:pPr>
            <a:r>
              <a:rPr lang="fr-FR" sz="1600" dirty="0" smtClean="0"/>
              <a:t>Cold test at CEA Saclay (</a:t>
            </a:r>
            <a:r>
              <a:rPr lang="fr-FR" sz="1600" dirty="0" err="1" smtClean="0"/>
              <a:t>summer</a:t>
            </a:r>
            <a:r>
              <a:rPr lang="fr-FR" sz="1600" dirty="0" smtClean="0"/>
              <a:t> 2017)</a:t>
            </a:r>
          </a:p>
          <a:p>
            <a:pPr marL="742950" lvl="1" indent="-285750">
              <a:buFont typeface="Arial" panose="020B0604020202020204" pitchFamily="34" charset="0"/>
              <a:buChar char="•"/>
            </a:pPr>
            <a:endParaRPr lang="fr-FR" sz="1600" dirty="0"/>
          </a:p>
          <a:p>
            <a:pPr marL="742950" lvl="1" indent="-285750">
              <a:buFont typeface="Arial" panose="020B0604020202020204" pitchFamily="34" charset="0"/>
              <a:buChar char="•"/>
            </a:pPr>
            <a:endParaRPr lang="fr-FR" sz="1600" dirty="0" smtClean="0"/>
          </a:p>
          <a:p>
            <a:pPr marL="285750" indent="-285750">
              <a:buFont typeface="Arial" panose="020B0604020202020204" pitchFamily="34" charset="0"/>
              <a:buChar char="•"/>
            </a:pPr>
            <a:r>
              <a:rPr lang="fr-FR" sz="1600" b="1" u="sng" dirty="0" err="1" smtClean="0"/>
              <a:t>Collaring</a:t>
            </a:r>
            <a:r>
              <a:rPr lang="fr-FR" sz="1600" dirty="0" smtClean="0"/>
              <a:t>: </a:t>
            </a:r>
            <a:r>
              <a:rPr lang="fr-FR" sz="1600" dirty="0" err="1" smtClean="0"/>
              <a:t>Drawings</a:t>
            </a:r>
            <a:r>
              <a:rPr lang="fr-FR" sz="1600" dirty="0" smtClean="0"/>
              <a:t> of the vertical </a:t>
            </a:r>
            <a:r>
              <a:rPr lang="fr-FR" sz="1600" dirty="0" err="1" smtClean="0"/>
              <a:t>press</a:t>
            </a:r>
            <a:r>
              <a:rPr lang="fr-FR" sz="1600" dirty="0" smtClean="0"/>
              <a:t> </a:t>
            </a:r>
            <a:r>
              <a:rPr lang="fr-FR" sz="1600" dirty="0" err="1"/>
              <a:t>from</a:t>
            </a:r>
            <a:r>
              <a:rPr lang="fr-FR" sz="1600" dirty="0"/>
              <a:t> CERN </a:t>
            </a:r>
            <a:r>
              <a:rPr lang="fr-FR" sz="1600" dirty="0" err="1"/>
              <a:t>received</a:t>
            </a:r>
            <a:r>
              <a:rPr lang="fr-FR" sz="1600" dirty="0"/>
              <a:t> </a:t>
            </a:r>
            <a:r>
              <a:rPr lang="fr-FR" sz="1600" dirty="0" err="1" smtClean="0"/>
              <a:t>today</a:t>
            </a:r>
            <a:endParaRPr lang="fr-FR" sz="1600" dirty="0"/>
          </a:p>
          <a:p>
            <a:pPr marL="285750" indent="-285750">
              <a:buFont typeface="Symbol" panose="05050102010706020507" pitchFamily="18" charset="2"/>
              <a:buChar char="Þ"/>
            </a:pPr>
            <a:r>
              <a:rPr lang="fr-FR" sz="1600" dirty="0" smtClean="0"/>
              <a:t>compatibility </a:t>
            </a:r>
            <a:r>
              <a:rPr lang="fr-FR" sz="1600" dirty="0" err="1" smtClean="0"/>
              <a:t>with</a:t>
            </a:r>
            <a:r>
              <a:rPr lang="fr-FR" sz="1600" dirty="0" smtClean="0"/>
              <a:t> the design of the </a:t>
            </a:r>
            <a:r>
              <a:rPr lang="fr-FR" sz="1600" dirty="0" err="1" smtClean="0"/>
              <a:t>collars</a:t>
            </a:r>
            <a:r>
              <a:rPr lang="fr-FR" sz="1600" dirty="0" smtClean="0"/>
              <a:t> </a:t>
            </a:r>
            <a:r>
              <a:rPr lang="fr-FR" sz="1600" dirty="0" err="1" smtClean="0"/>
              <a:t>will</a:t>
            </a:r>
            <a:r>
              <a:rPr lang="fr-FR" sz="1600" dirty="0" smtClean="0"/>
              <a:t> </a:t>
            </a:r>
            <a:r>
              <a:rPr lang="fr-FR" sz="1600" dirty="0" err="1" smtClean="0"/>
              <a:t>be</a:t>
            </a:r>
            <a:r>
              <a:rPr lang="fr-FR" sz="1600" dirty="0" smtClean="0"/>
              <a:t> </a:t>
            </a:r>
            <a:r>
              <a:rPr lang="fr-FR" sz="1600" dirty="0" err="1" smtClean="0"/>
              <a:t>checked</a:t>
            </a:r>
            <a:r>
              <a:rPr lang="fr-FR" sz="1600" dirty="0" smtClean="0"/>
              <a:t>.</a:t>
            </a:r>
          </a:p>
          <a:p>
            <a:pPr marL="285750" indent="-285750">
              <a:buFont typeface="Symbol" panose="05050102010706020507" pitchFamily="18" charset="2"/>
              <a:buChar char="Þ"/>
            </a:pPr>
            <a:r>
              <a:rPr lang="fr-FR" sz="1600" dirty="0" smtClean="0"/>
              <a:t>Meeting at CERN </a:t>
            </a:r>
            <a:r>
              <a:rPr lang="fr-FR" sz="1600" dirty="0" err="1" smtClean="0"/>
              <a:t>will</a:t>
            </a:r>
            <a:r>
              <a:rPr lang="fr-FR" sz="1600" dirty="0" smtClean="0"/>
              <a:t> </a:t>
            </a:r>
            <a:r>
              <a:rPr lang="fr-FR" sz="1600" dirty="0" err="1" smtClean="0"/>
              <a:t>be</a:t>
            </a:r>
            <a:r>
              <a:rPr lang="fr-FR" sz="1600" dirty="0" smtClean="0"/>
              <a:t> </a:t>
            </a:r>
            <a:r>
              <a:rPr lang="fr-FR" sz="1600" dirty="0" err="1" smtClean="0"/>
              <a:t>planned</a:t>
            </a:r>
            <a:r>
              <a:rPr lang="fr-FR" sz="1600" dirty="0" smtClean="0"/>
              <a:t> as </a:t>
            </a:r>
            <a:r>
              <a:rPr lang="fr-FR" sz="1600" dirty="0" err="1" smtClean="0"/>
              <a:t>soon</a:t>
            </a:r>
            <a:r>
              <a:rPr lang="fr-FR" sz="1600" dirty="0" smtClean="0"/>
              <a:t> as </a:t>
            </a:r>
            <a:r>
              <a:rPr lang="fr-FR" sz="1600" dirty="0" err="1" smtClean="0"/>
              <a:t>strike</a:t>
            </a:r>
            <a:r>
              <a:rPr lang="fr-FR" sz="1600" dirty="0" smtClean="0"/>
              <a:t> </a:t>
            </a:r>
            <a:r>
              <a:rPr lang="fr-FR" sz="1600" dirty="0" err="1" smtClean="0"/>
              <a:t>will</a:t>
            </a:r>
            <a:r>
              <a:rPr lang="fr-FR" sz="1600" dirty="0" smtClean="0"/>
              <a:t> </a:t>
            </a:r>
            <a:r>
              <a:rPr lang="fr-FR" sz="1600" dirty="0" err="1" smtClean="0"/>
              <a:t>be</a:t>
            </a:r>
            <a:r>
              <a:rPr lang="fr-FR" sz="1600" dirty="0" smtClean="0"/>
              <a:t> over… </a:t>
            </a:r>
            <a:r>
              <a:rPr lang="fr-FR" sz="1600" dirty="0" err="1" smtClean="0"/>
              <a:t>so</a:t>
            </a:r>
            <a:r>
              <a:rPr lang="fr-FR" sz="1600" dirty="0" smtClean="0"/>
              <a:t> </a:t>
            </a:r>
            <a:r>
              <a:rPr lang="fr-FR" sz="1600" dirty="0" err="1" smtClean="0"/>
              <a:t>we</a:t>
            </a:r>
            <a:r>
              <a:rPr lang="fr-FR" sz="1600" dirty="0" smtClean="0"/>
              <a:t> </a:t>
            </a:r>
            <a:r>
              <a:rPr lang="fr-FR" sz="1600" dirty="0" err="1" smtClean="0"/>
              <a:t>can</a:t>
            </a:r>
            <a:r>
              <a:rPr lang="fr-FR" sz="1600" dirty="0" smtClean="0"/>
              <a:t> have a face-to-face meeting in 927.</a:t>
            </a:r>
          </a:p>
          <a:p>
            <a:endParaRPr lang="fr-FR" sz="1600" dirty="0"/>
          </a:p>
          <a:p>
            <a:pPr marL="285750" indent="-285750">
              <a:buFont typeface="Arial" panose="020B0604020202020204" pitchFamily="34" charset="0"/>
              <a:buChar char="•"/>
            </a:pPr>
            <a:r>
              <a:rPr lang="fr-FR" sz="1600" b="1" u="sng" dirty="0" err="1" smtClean="0"/>
              <a:t>Yoking</a:t>
            </a:r>
            <a:r>
              <a:rPr lang="fr-FR" sz="1600" b="1" u="sng" dirty="0" smtClean="0"/>
              <a:t>: </a:t>
            </a:r>
            <a:r>
              <a:rPr lang="fr-FR" sz="1600" dirty="0" smtClean="0"/>
              <a:t>discussion to </a:t>
            </a:r>
            <a:r>
              <a:rPr lang="fr-FR" sz="1600" dirty="0" err="1" smtClean="0"/>
              <a:t>be</a:t>
            </a:r>
            <a:r>
              <a:rPr lang="fr-FR" sz="1600" dirty="0" smtClean="0"/>
              <a:t> </a:t>
            </a:r>
            <a:r>
              <a:rPr lang="fr-FR" sz="1600" dirty="0" err="1" smtClean="0"/>
              <a:t>postponed</a:t>
            </a:r>
            <a:r>
              <a:rPr lang="fr-FR" sz="1600" dirty="0" smtClean="0"/>
              <a:t> to </a:t>
            </a:r>
            <a:r>
              <a:rPr lang="fr-FR" sz="1600" dirty="0" err="1" smtClean="0"/>
              <a:t>next</a:t>
            </a:r>
            <a:r>
              <a:rPr lang="fr-FR" sz="1600" dirty="0" smtClean="0"/>
              <a:t> meeting</a:t>
            </a:r>
          </a:p>
          <a:p>
            <a:pPr marL="285750" indent="-285750">
              <a:buFont typeface="Symbol" panose="05050102010706020507" pitchFamily="18" charset="2"/>
              <a:buChar char="Þ"/>
            </a:pPr>
            <a:endParaRPr lang="fr-FR" sz="1600" dirty="0"/>
          </a:p>
          <a:p>
            <a:endParaRPr lang="fr-FR" sz="1600" dirty="0" smtClean="0"/>
          </a:p>
          <a:p>
            <a:pPr marL="285750" indent="-285750">
              <a:buFont typeface="Arial" panose="020B0604020202020204" pitchFamily="34" charset="0"/>
              <a:buChar char="•"/>
            </a:pPr>
            <a:endParaRPr lang="fr-FR" dirty="0"/>
          </a:p>
          <a:p>
            <a:pPr marL="742950" lvl="1" indent="-285750">
              <a:buFont typeface="Arial" panose="020B0604020202020204" pitchFamily="34" charset="0"/>
              <a:buChar char="•"/>
            </a:pPr>
            <a:endParaRPr lang="fr-FR" dirty="0"/>
          </a:p>
          <a:p>
            <a:pPr marL="742950" lvl="1" indent="-285750">
              <a:buFont typeface="Arial" panose="020B0604020202020204" pitchFamily="34" charset="0"/>
              <a:buChar char="•"/>
            </a:pPr>
            <a:endParaRPr lang="fr-FR" dirty="0"/>
          </a:p>
        </p:txBody>
      </p:sp>
      <p:sp>
        <p:nvSpPr>
          <p:cNvPr id="5" name="Espace réservé du pied de page 4"/>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6" name="Espace réservé du numéro de diapositive 5"/>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6</a:t>
            </a:fld>
            <a:endParaRPr lang="en-US" dirty="0" smtClean="0">
              <a:solidFill>
                <a:srgbClr val="000000">
                  <a:tint val="75000"/>
                </a:srgbClr>
              </a:solidFill>
            </a:endParaRPr>
          </a:p>
        </p:txBody>
      </p:sp>
    </p:spTree>
    <p:extLst>
      <p:ext uri="{BB962C8B-B14F-4D97-AF65-F5344CB8AC3E}">
        <p14:creationId xmlns:p14="http://schemas.microsoft.com/office/powerpoint/2010/main" val="38685182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6"/>
          <p:cNvSpPr txBox="1">
            <a:spLocks/>
          </p:cNvSpPr>
          <p:nvPr/>
        </p:nvSpPr>
        <p:spPr>
          <a:xfrm>
            <a:off x="1512000" y="52752"/>
            <a:ext cx="7236464" cy="908720"/>
          </a:xfrm>
          <a:prstGeom prst="rect">
            <a:avLst/>
          </a:prstGeom>
        </p:spPr>
        <p:txBody>
          <a:bodyPr vert="horz" lIns="0" tIns="0" rIns="0" bIns="0" rtlCol="0" anchor="ctr" anchorCtr="0">
            <a:noAutofit/>
          </a:bodyPr>
          <a:lstStyle>
            <a:lvl1pPr algn="l" defTabSz="914400" rtl="0" eaLnBrk="1" latinLnBrk="0" hangingPunct="1">
              <a:spcBef>
                <a:spcPct val="0"/>
              </a:spcBef>
              <a:buNone/>
              <a:defRPr sz="2200" b="1" kern="1200" cap="all" baseline="0">
                <a:solidFill>
                  <a:schemeClr val="bg1"/>
                </a:solidFill>
                <a:latin typeface="+mj-lt"/>
                <a:ea typeface="+mj-ea"/>
                <a:cs typeface="+mj-cs"/>
              </a:defRPr>
            </a:lvl1pPr>
          </a:lstStyle>
          <a:p>
            <a:r>
              <a:rPr lang="en-US" dirty="0" smtClean="0"/>
              <a:t>Magnetic measurement for MQYYM</a:t>
            </a:r>
            <a:endParaRPr lang="fr-FR" dirty="0"/>
          </a:p>
        </p:txBody>
      </p:sp>
      <p:sp>
        <p:nvSpPr>
          <p:cNvPr id="3" name="ZoneTexte 2"/>
          <p:cNvSpPr txBox="1"/>
          <p:nvPr/>
        </p:nvSpPr>
        <p:spPr>
          <a:xfrm>
            <a:off x="35496" y="1124744"/>
            <a:ext cx="6480720" cy="2308324"/>
          </a:xfrm>
          <a:prstGeom prst="rect">
            <a:avLst/>
          </a:prstGeom>
          <a:noFill/>
        </p:spPr>
        <p:txBody>
          <a:bodyPr wrap="square" rtlCol="0">
            <a:spAutoFit/>
          </a:bodyPr>
          <a:lstStyle/>
          <a:p>
            <a:pPr marL="285750" indent="-285750">
              <a:buFont typeface="Arial" panose="020B0604020202020204" pitchFamily="34" charset="0"/>
              <a:buChar char="•"/>
            </a:pPr>
            <a:r>
              <a:rPr lang="fr-FR" sz="1600" dirty="0" smtClean="0"/>
              <a:t>For the short model: MQYYM</a:t>
            </a:r>
          </a:p>
          <a:p>
            <a:pPr marL="742950" lvl="1" indent="-285750">
              <a:buFont typeface="Arial" panose="020B0604020202020204" pitchFamily="34" charset="0"/>
              <a:buChar char="•"/>
            </a:pPr>
            <a:endParaRPr lang="fr-FR" sz="1600" dirty="0" smtClean="0"/>
          </a:p>
          <a:p>
            <a:pPr marL="742950" lvl="1" indent="-285750">
              <a:buFont typeface="Arial" panose="020B0604020202020204" pitchFamily="34" charset="0"/>
              <a:buChar char="•"/>
            </a:pPr>
            <a:r>
              <a:rPr lang="fr-FR" sz="1600" dirty="0" smtClean="0"/>
              <a:t>Warm </a:t>
            </a:r>
            <a:r>
              <a:rPr lang="fr-FR" sz="1600" dirty="0" err="1" smtClean="0"/>
              <a:t>measurements</a:t>
            </a:r>
            <a:endParaRPr lang="fr-FR" sz="1600" dirty="0" smtClean="0"/>
          </a:p>
          <a:p>
            <a:pPr marL="1200150" lvl="2" indent="-285750">
              <a:buFont typeface="Arial" panose="020B0604020202020204" pitchFamily="34" charset="0"/>
              <a:buChar char="•"/>
            </a:pPr>
            <a:r>
              <a:rPr lang="fr-FR" sz="1600" dirty="0" err="1" smtClean="0"/>
              <a:t>Horizontally</a:t>
            </a:r>
            <a:endParaRPr lang="fr-FR" sz="1600" dirty="0" smtClean="0"/>
          </a:p>
          <a:p>
            <a:pPr marL="1200150" lvl="2" indent="-285750">
              <a:buFont typeface="Arial" panose="020B0604020202020204" pitchFamily="34" charset="0"/>
              <a:buChar char="•"/>
            </a:pPr>
            <a:r>
              <a:rPr lang="fr-FR" sz="1600" dirty="0" smtClean="0"/>
              <a:t>Type of probe: </a:t>
            </a:r>
          </a:p>
          <a:p>
            <a:pPr marL="1657350" lvl="3" indent="-285750">
              <a:buFont typeface="Arial" panose="020B0604020202020204" pitchFamily="34" charset="0"/>
              <a:buChar char="•"/>
            </a:pPr>
            <a:r>
              <a:rPr lang="fr-FR" sz="1600" dirty="0" smtClean="0"/>
              <a:t>Is the warm probe </a:t>
            </a:r>
            <a:r>
              <a:rPr lang="fr-FR" sz="1600" dirty="0" err="1" smtClean="0"/>
              <a:t>different</a:t>
            </a:r>
            <a:r>
              <a:rPr lang="fr-FR" sz="1600" dirty="0" smtClean="0"/>
              <a:t> </a:t>
            </a:r>
            <a:r>
              <a:rPr lang="fr-FR" sz="1600" dirty="0" err="1" smtClean="0"/>
              <a:t>from</a:t>
            </a:r>
            <a:r>
              <a:rPr lang="fr-FR" sz="1600" dirty="0" smtClean="0"/>
              <a:t> the cold </a:t>
            </a:r>
            <a:r>
              <a:rPr lang="fr-FR" sz="1600" dirty="0" err="1" smtClean="0"/>
              <a:t>measurement</a:t>
            </a:r>
            <a:r>
              <a:rPr lang="fr-FR" sz="1600" dirty="0" smtClean="0"/>
              <a:t> probe?</a:t>
            </a:r>
          </a:p>
          <a:p>
            <a:pPr lvl="1"/>
            <a:endParaRPr lang="fr-FR" sz="1600" dirty="0"/>
          </a:p>
          <a:p>
            <a:pPr lvl="1"/>
            <a:endParaRPr lang="fr-FR" sz="1600" dirty="0" smtClean="0"/>
          </a:p>
        </p:txBody>
      </p:sp>
      <p:pic>
        <p:nvPicPr>
          <p:cNvPr id="4" name="Image 3"/>
          <p:cNvPicPr>
            <a:picLocks noChangeAspect="1"/>
          </p:cNvPicPr>
          <p:nvPr/>
        </p:nvPicPr>
        <p:blipFill rotWithShape="1">
          <a:blip r:embed="rId3"/>
          <a:srcRect l="7285" t="12961" r="19815" b="4961"/>
          <a:stretch/>
        </p:blipFill>
        <p:spPr>
          <a:xfrm>
            <a:off x="4606839" y="2819859"/>
            <a:ext cx="4496614" cy="3164284"/>
          </a:xfrm>
          <a:prstGeom prst="rect">
            <a:avLst/>
          </a:prstGeom>
        </p:spPr>
      </p:pic>
      <p:sp>
        <p:nvSpPr>
          <p:cNvPr id="6" name="Espace réservé du pied de page 5"/>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7" name="Espace réservé du numéro de diapositive 6"/>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7</a:t>
            </a:fld>
            <a:endParaRPr lang="en-US" dirty="0" smtClean="0">
              <a:solidFill>
                <a:srgbClr val="000000">
                  <a:tint val="75000"/>
                </a:srgbClr>
              </a:solidFill>
            </a:endParaRPr>
          </a:p>
        </p:txBody>
      </p:sp>
      <p:sp>
        <p:nvSpPr>
          <p:cNvPr id="5" name="Rectangle 4"/>
          <p:cNvSpPr/>
          <p:nvPr/>
        </p:nvSpPr>
        <p:spPr>
          <a:xfrm>
            <a:off x="-180528" y="3675819"/>
            <a:ext cx="4986300" cy="2308324"/>
          </a:xfrm>
          <a:prstGeom prst="rect">
            <a:avLst/>
          </a:prstGeom>
        </p:spPr>
        <p:txBody>
          <a:bodyPr wrap="square">
            <a:spAutoFit/>
          </a:bodyPr>
          <a:lstStyle/>
          <a:p>
            <a:pPr marL="742950" lvl="1" indent="-285750">
              <a:buFont typeface="Arial" panose="020B0604020202020204" pitchFamily="34" charset="0"/>
              <a:buChar char="•"/>
            </a:pPr>
            <a:r>
              <a:rPr lang="fr-FR" sz="1600" dirty="0" err="1"/>
              <a:t>Measurements</a:t>
            </a:r>
            <a:r>
              <a:rPr lang="fr-FR" sz="1600" dirty="0"/>
              <a:t> at cold</a:t>
            </a:r>
          </a:p>
          <a:p>
            <a:pPr marL="1200150" lvl="2" indent="-285750">
              <a:buFont typeface="Arial" panose="020B0604020202020204" pitchFamily="34" charset="0"/>
              <a:buChar char="•"/>
            </a:pPr>
            <a:r>
              <a:rPr lang="fr-FR" sz="1600" dirty="0"/>
              <a:t>Compatibility </a:t>
            </a:r>
            <a:r>
              <a:rPr lang="fr-FR" sz="1600" dirty="0" err="1"/>
              <a:t>with</a:t>
            </a:r>
            <a:r>
              <a:rPr lang="fr-FR" sz="1600" dirty="0"/>
              <a:t> </a:t>
            </a:r>
            <a:r>
              <a:rPr lang="fr-FR" sz="1600" dirty="0" smtClean="0"/>
              <a:t>the vertical </a:t>
            </a:r>
            <a:r>
              <a:rPr lang="fr-FR" sz="1600" dirty="0"/>
              <a:t>test station</a:t>
            </a:r>
          </a:p>
          <a:p>
            <a:pPr marL="1657350" lvl="3" indent="-285750">
              <a:buFont typeface="Arial" panose="020B0604020202020204" pitchFamily="34" charset="0"/>
              <a:buChar char="•"/>
            </a:pPr>
            <a:r>
              <a:rPr lang="fr-FR" sz="1600" dirty="0"/>
              <a:t>Type of probe (</a:t>
            </a:r>
            <a:r>
              <a:rPr lang="fr-FR" sz="1600" dirty="0" err="1"/>
              <a:t>rotating</a:t>
            </a:r>
            <a:r>
              <a:rPr lang="fr-FR" sz="1600" dirty="0"/>
              <a:t> in </a:t>
            </a:r>
            <a:r>
              <a:rPr lang="fr-FR" sz="1600" dirty="0" err="1" smtClean="0"/>
              <a:t>LHe</a:t>
            </a:r>
            <a:r>
              <a:rPr lang="fr-FR" sz="1600" dirty="0"/>
              <a:t>, </a:t>
            </a:r>
            <a:r>
              <a:rPr lang="fr-FR" sz="1600" dirty="0" err="1"/>
              <a:t>need</a:t>
            </a:r>
            <a:r>
              <a:rPr lang="fr-FR" sz="1600" dirty="0"/>
              <a:t> for </a:t>
            </a:r>
            <a:r>
              <a:rPr lang="fr-FR" sz="1600" dirty="0" err="1"/>
              <a:t>anticryostat</a:t>
            </a:r>
            <a:r>
              <a:rPr lang="fr-FR" sz="1600" dirty="0"/>
              <a:t>?)</a:t>
            </a:r>
          </a:p>
          <a:p>
            <a:pPr marL="1657350" lvl="3" indent="-285750">
              <a:buFont typeface="Arial" panose="020B0604020202020204" pitchFamily="34" charset="0"/>
              <a:buChar char="•"/>
            </a:pPr>
            <a:r>
              <a:rPr lang="fr-FR" sz="1600" dirty="0" err="1"/>
              <a:t>Positionning</a:t>
            </a:r>
            <a:r>
              <a:rPr lang="fr-FR" sz="1600" dirty="0"/>
              <a:t> system</a:t>
            </a:r>
          </a:p>
          <a:p>
            <a:pPr marL="1657350" lvl="3" indent="-285750">
              <a:buFont typeface="Arial" panose="020B0604020202020204" pitchFamily="34" charset="0"/>
              <a:buChar char="•"/>
            </a:pPr>
            <a:r>
              <a:rPr lang="fr-FR" sz="1600" dirty="0" err="1"/>
              <a:t>Status</a:t>
            </a:r>
            <a:r>
              <a:rPr lang="fr-FR" sz="1600" dirty="0"/>
              <a:t> of </a:t>
            </a:r>
            <a:r>
              <a:rPr lang="fr-FR" sz="1600" dirty="0" smtClean="0"/>
              <a:t>the </a:t>
            </a:r>
            <a:r>
              <a:rPr lang="fr-FR" sz="1600" dirty="0"/>
              <a:t>design at CERN?</a:t>
            </a:r>
          </a:p>
          <a:p>
            <a:pPr marL="1657350" lvl="3" indent="-285750">
              <a:buFont typeface="Arial" panose="020B0604020202020204" pitchFamily="34" charset="0"/>
              <a:buChar char="•"/>
            </a:pPr>
            <a:r>
              <a:rPr lang="fr-FR" sz="1600" dirty="0"/>
              <a:t>How to move </a:t>
            </a:r>
            <a:r>
              <a:rPr lang="fr-FR" sz="1600" dirty="0" err="1"/>
              <a:t>forward</a:t>
            </a:r>
            <a:r>
              <a:rPr lang="fr-FR" sz="1600" dirty="0"/>
              <a:t>?</a:t>
            </a:r>
          </a:p>
          <a:p>
            <a:pPr lvl="3"/>
            <a:endParaRPr lang="fr-FR" sz="1600" dirty="0"/>
          </a:p>
        </p:txBody>
      </p:sp>
    </p:spTree>
    <p:extLst>
      <p:ext uri="{BB962C8B-B14F-4D97-AF65-F5344CB8AC3E}">
        <p14:creationId xmlns:p14="http://schemas.microsoft.com/office/powerpoint/2010/main" val="39819687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961472"/>
            <a:ext cx="8748464" cy="5416868"/>
          </a:xfrm>
          <a:prstGeom prst="rect">
            <a:avLst/>
          </a:prstGeom>
        </p:spPr>
        <p:txBody>
          <a:bodyPr wrap="square">
            <a:spAutoFit/>
          </a:bodyPr>
          <a:lstStyle/>
          <a:p>
            <a:pPr marL="285750" indent="-285750">
              <a:spcAft>
                <a:spcPts val="0"/>
              </a:spcAft>
              <a:buFont typeface="Arial" panose="020B0604020202020204" pitchFamily="34" charset="0"/>
              <a:buChar char="•"/>
            </a:pPr>
            <a:r>
              <a:rPr lang="en-GB" dirty="0">
                <a:solidFill>
                  <a:srgbClr val="1F497D"/>
                </a:solidFill>
                <a:latin typeface="Calibri" panose="020F0502020204030204" pitchFamily="34" charset="0"/>
                <a:ea typeface="Calibri" panose="020F0502020204030204" pitchFamily="34" charset="0"/>
              </a:rPr>
              <a:t>Name of the engineer at CERN technically in charge of the project: </a:t>
            </a:r>
            <a:r>
              <a:rPr lang="en-GB" dirty="0">
                <a:solidFill>
                  <a:srgbClr val="00B050"/>
                </a:solidFill>
                <a:latin typeface="Calibri" panose="020F0502020204030204" pitchFamily="34" charset="0"/>
                <a:ea typeface="Calibri" panose="020F0502020204030204" pitchFamily="34" charset="0"/>
              </a:rPr>
              <a:t>E. </a:t>
            </a:r>
            <a:r>
              <a:rPr lang="en-GB" dirty="0" err="1" smtClean="0">
                <a:solidFill>
                  <a:srgbClr val="00B050"/>
                </a:solidFill>
                <a:latin typeface="Calibri" panose="020F0502020204030204" pitchFamily="34" charset="0"/>
                <a:ea typeface="Calibri" panose="020F0502020204030204" pitchFamily="34" charset="0"/>
              </a:rPr>
              <a:t>Todesco</a:t>
            </a:r>
            <a:r>
              <a:rPr lang="en-GB" dirty="0" smtClean="0">
                <a:solidFill>
                  <a:srgbClr val="00B050"/>
                </a:solidFill>
                <a:latin typeface="Calibri" panose="020F0502020204030204" pitchFamily="34" charset="0"/>
                <a:ea typeface="Calibri" panose="020F0502020204030204" pitchFamily="34" charset="0"/>
              </a:rPr>
              <a:t>/ A Foussat</a:t>
            </a:r>
          </a:p>
          <a:p>
            <a:pPr marL="285750" indent="-285750">
              <a:spcAft>
                <a:spcPts val="0"/>
              </a:spcAft>
              <a:buFont typeface="Arial" panose="020B0604020202020204" pitchFamily="34" charset="0"/>
              <a:buChar char="•"/>
            </a:pPr>
            <a:r>
              <a:rPr lang="en-GB" dirty="0">
                <a:solidFill>
                  <a:srgbClr val="1F497D"/>
                </a:solidFill>
                <a:latin typeface="Calibri" panose="020F0502020204030204" pitchFamily="34" charset="0"/>
                <a:ea typeface="Calibri" panose="020F0502020204030204" pitchFamily="34" charset="0"/>
              </a:rPr>
              <a:t>Name of the engineer at </a:t>
            </a:r>
            <a:r>
              <a:rPr lang="en-GB" dirty="0" smtClean="0">
                <a:solidFill>
                  <a:srgbClr val="1F497D"/>
                </a:solidFill>
                <a:latin typeface="Calibri" panose="020F0502020204030204" pitchFamily="34" charset="0"/>
                <a:ea typeface="Calibri" panose="020F0502020204030204" pitchFamily="34" charset="0"/>
              </a:rPr>
              <a:t>CEA </a:t>
            </a:r>
            <a:r>
              <a:rPr lang="en-GB" dirty="0">
                <a:solidFill>
                  <a:srgbClr val="1F497D"/>
                </a:solidFill>
                <a:latin typeface="Calibri" panose="020F0502020204030204" pitchFamily="34" charset="0"/>
                <a:ea typeface="Calibri" panose="020F0502020204030204" pitchFamily="34" charset="0"/>
              </a:rPr>
              <a:t>technically in charge of the </a:t>
            </a:r>
            <a:r>
              <a:rPr lang="en-GB" dirty="0" smtClean="0">
                <a:solidFill>
                  <a:srgbClr val="1F497D"/>
                </a:solidFill>
                <a:latin typeface="Calibri" panose="020F0502020204030204" pitchFamily="34" charset="0"/>
                <a:ea typeface="Calibri" panose="020F0502020204030204" pitchFamily="34" charset="0"/>
              </a:rPr>
              <a:t>project: </a:t>
            </a:r>
            <a:r>
              <a:rPr lang="en-GB" dirty="0" smtClean="0">
                <a:solidFill>
                  <a:srgbClr val="00B050"/>
                </a:solidFill>
                <a:latin typeface="Calibri" panose="020F0502020204030204" pitchFamily="34" charset="0"/>
                <a:ea typeface="Calibri" panose="020F0502020204030204" pitchFamily="34" charset="0"/>
              </a:rPr>
              <a:t>H. Felice</a:t>
            </a:r>
          </a:p>
          <a:p>
            <a:pPr marL="285750" indent="-285750">
              <a:spcAft>
                <a:spcPts val="0"/>
              </a:spcAft>
              <a:buFont typeface="Arial" panose="020B0604020202020204" pitchFamily="34" charset="0"/>
              <a:buChar char="•"/>
            </a:pPr>
            <a:r>
              <a:rPr lang="en-GB" dirty="0" smtClean="0">
                <a:solidFill>
                  <a:srgbClr val="1F497D"/>
                </a:solidFill>
                <a:latin typeface="Calibri" panose="020F0502020204030204" pitchFamily="34" charset="0"/>
                <a:ea typeface="Calibri" panose="020F0502020204030204" pitchFamily="34" charset="0"/>
              </a:rPr>
              <a:t>Official </a:t>
            </a:r>
            <a:r>
              <a:rPr lang="en-GB" dirty="0">
                <a:solidFill>
                  <a:srgbClr val="1F497D"/>
                </a:solidFill>
                <a:latin typeface="Calibri" panose="020F0502020204030204" pitchFamily="34" charset="0"/>
                <a:ea typeface="Calibri" panose="020F0502020204030204" pitchFamily="34" charset="0"/>
              </a:rPr>
              <a:t>name of the magnet   : </a:t>
            </a:r>
            <a:r>
              <a:rPr lang="en-GB" dirty="0" smtClean="0">
                <a:solidFill>
                  <a:srgbClr val="00B050"/>
                </a:solidFill>
                <a:latin typeface="Calibri" panose="020F0502020204030204" pitchFamily="34" charset="0"/>
                <a:ea typeface="Calibri" panose="020F0502020204030204" pitchFamily="34" charset="0"/>
              </a:rPr>
              <a:t>MQYYM</a:t>
            </a:r>
            <a:endParaRPr lang="fr-FR" sz="2000" dirty="0">
              <a:solidFill>
                <a:srgbClr val="00B050"/>
              </a:solidFill>
              <a:latin typeface="Times New Roman" panose="02020603050405020304" pitchFamily="18" charset="0"/>
              <a:ea typeface="Calibri" panose="020F0502020204030204" pitchFamily="34" charset="0"/>
            </a:endParaRPr>
          </a:p>
          <a:p>
            <a:pPr marL="285750" indent="-285750">
              <a:spcAft>
                <a:spcPts val="0"/>
              </a:spcAft>
              <a:buFont typeface="Arial" panose="020B0604020202020204" pitchFamily="34" charset="0"/>
              <a:buChar char="•"/>
            </a:pPr>
            <a:r>
              <a:rPr lang="en-GB" dirty="0">
                <a:solidFill>
                  <a:srgbClr val="1F497D"/>
                </a:solidFill>
                <a:latin typeface="Calibri" panose="020F0502020204030204" pitchFamily="34" charset="0"/>
                <a:ea typeface="Calibri" panose="020F0502020204030204" pitchFamily="34" charset="0"/>
              </a:rPr>
              <a:t>Magnet type : </a:t>
            </a:r>
            <a:r>
              <a:rPr lang="en-GB" dirty="0">
                <a:solidFill>
                  <a:srgbClr val="00B050"/>
                </a:solidFill>
                <a:latin typeface="Calibri" panose="020F0502020204030204" pitchFamily="34" charset="0"/>
                <a:ea typeface="Calibri" panose="020F0502020204030204" pitchFamily="34" charset="0"/>
              </a:rPr>
              <a:t>Quadrupole</a:t>
            </a:r>
            <a:endParaRPr lang="fr-FR" sz="2000" dirty="0">
              <a:solidFill>
                <a:srgbClr val="00B050"/>
              </a:solidFill>
              <a:latin typeface="Times New Roman" panose="02020603050405020304" pitchFamily="18" charset="0"/>
              <a:ea typeface="Calibri" panose="020F0502020204030204" pitchFamily="34" charset="0"/>
            </a:endParaRPr>
          </a:p>
          <a:p>
            <a:pPr marL="285750" indent="-285750">
              <a:spcAft>
                <a:spcPts val="0"/>
              </a:spcAft>
              <a:buFont typeface="Arial" panose="020B0604020202020204" pitchFamily="34" charset="0"/>
              <a:buChar char="•"/>
            </a:pPr>
            <a:r>
              <a:rPr lang="en-GB" dirty="0">
                <a:solidFill>
                  <a:srgbClr val="1F497D"/>
                </a:solidFill>
                <a:latin typeface="Calibri" panose="020F0502020204030204" pitchFamily="34" charset="0"/>
                <a:ea typeface="Calibri" panose="020F0502020204030204" pitchFamily="34" charset="0"/>
              </a:rPr>
              <a:t>Number of magnets to be measured </a:t>
            </a:r>
            <a:r>
              <a:rPr lang="en-GB" dirty="0">
                <a:solidFill>
                  <a:srgbClr val="00B050"/>
                </a:solidFill>
                <a:latin typeface="Calibri" panose="020F0502020204030204" pitchFamily="34" charset="0"/>
                <a:ea typeface="Calibri" panose="020F0502020204030204" pitchFamily="34" charset="0"/>
              </a:rPr>
              <a:t>1 single </a:t>
            </a:r>
            <a:r>
              <a:rPr lang="en-GB" dirty="0" smtClean="0">
                <a:solidFill>
                  <a:srgbClr val="00B050"/>
                </a:solidFill>
                <a:latin typeface="Calibri" panose="020F0502020204030204" pitchFamily="34" charset="0"/>
                <a:ea typeface="Calibri" panose="020F0502020204030204" pitchFamily="34" charset="0"/>
              </a:rPr>
              <a:t>aperture</a:t>
            </a:r>
            <a:endParaRPr lang="fr-FR" sz="2000" dirty="0">
              <a:solidFill>
                <a:srgbClr val="00B050"/>
              </a:solidFill>
              <a:latin typeface="Times New Roman" panose="02020603050405020304" pitchFamily="18" charset="0"/>
              <a:ea typeface="Calibri" panose="020F0502020204030204" pitchFamily="34" charset="0"/>
            </a:endParaRPr>
          </a:p>
          <a:p>
            <a:pPr marL="285750" indent="-285750">
              <a:spcAft>
                <a:spcPts val="0"/>
              </a:spcAft>
              <a:buFont typeface="Arial" panose="020B0604020202020204" pitchFamily="34" charset="0"/>
              <a:buChar char="•"/>
            </a:pPr>
            <a:r>
              <a:rPr lang="en-GB" dirty="0">
                <a:solidFill>
                  <a:srgbClr val="1F497D"/>
                </a:solidFill>
                <a:latin typeface="Calibri" panose="020F0502020204030204" pitchFamily="34" charset="0"/>
                <a:ea typeface="Calibri" panose="020F0502020204030204" pitchFamily="34" charset="0"/>
              </a:rPr>
              <a:t>Aperture diameter (total and free) </a:t>
            </a:r>
            <a:r>
              <a:rPr lang="en-GB" dirty="0">
                <a:solidFill>
                  <a:srgbClr val="00B050"/>
                </a:solidFill>
                <a:latin typeface="Calibri" panose="020F0502020204030204" pitchFamily="34" charset="0"/>
                <a:ea typeface="Calibri" panose="020F0502020204030204" pitchFamily="34" charset="0"/>
              </a:rPr>
              <a:t>90 mm, </a:t>
            </a:r>
            <a:r>
              <a:rPr lang="en-GB" i="1" dirty="0">
                <a:solidFill>
                  <a:srgbClr val="00B050"/>
                </a:solidFill>
                <a:latin typeface="Calibri" panose="020F0502020204030204" pitchFamily="34" charset="0"/>
                <a:ea typeface="Calibri" panose="020F0502020204030204" pitchFamily="34" charset="0"/>
              </a:rPr>
              <a:t>70 mm </a:t>
            </a:r>
            <a:r>
              <a:rPr lang="en-GB" i="1" dirty="0" smtClean="0">
                <a:solidFill>
                  <a:srgbClr val="00B050"/>
                </a:solidFill>
                <a:latin typeface="Calibri" panose="020F0502020204030204" pitchFamily="34" charset="0"/>
                <a:ea typeface="Calibri" panose="020F0502020204030204" pitchFamily="34" charset="0"/>
              </a:rPr>
              <a:t>free?</a:t>
            </a:r>
            <a:endParaRPr lang="fr-FR" sz="2000" i="1" dirty="0">
              <a:solidFill>
                <a:srgbClr val="00B050"/>
              </a:solidFill>
              <a:latin typeface="Times New Roman" panose="02020603050405020304" pitchFamily="18" charset="0"/>
              <a:ea typeface="Calibri" panose="020F0502020204030204" pitchFamily="34" charset="0"/>
            </a:endParaRPr>
          </a:p>
          <a:p>
            <a:pPr marL="285750" indent="-285750">
              <a:spcAft>
                <a:spcPts val="0"/>
              </a:spcAft>
              <a:buFont typeface="Arial" panose="020B0604020202020204" pitchFamily="34" charset="0"/>
              <a:buChar char="•"/>
            </a:pPr>
            <a:r>
              <a:rPr lang="en-GB" dirty="0">
                <a:solidFill>
                  <a:srgbClr val="1F497D"/>
                </a:solidFill>
                <a:latin typeface="Calibri" panose="020F0502020204030204" pitchFamily="34" charset="0"/>
                <a:ea typeface="Calibri" panose="020F0502020204030204" pitchFamily="34" charset="0"/>
              </a:rPr>
              <a:t>Length (magnetic and </a:t>
            </a:r>
            <a:r>
              <a:rPr lang="en-GB" dirty="0" smtClean="0">
                <a:solidFill>
                  <a:srgbClr val="1F497D"/>
                </a:solidFill>
                <a:latin typeface="Calibri" panose="020F0502020204030204" pitchFamily="34" charset="0"/>
                <a:ea typeface="Calibri" panose="020F0502020204030204" pitchFamily="34" charset="0"/>
              </a:rPr>
              <a:t>total (physical)) </a:t>
            </a:r>
            <a:r>
              <a:rPr lang="en-GB" dirty="0">
                <a:solidFill>
                  <a:srgbClr val="00B050"/>
                </a:solidFill>
                <a:latin typeface="Calibri" panose="020F0502020204030204" pitchFamily="34" charset="0"/>
                <a:ea typeface="Calibri" panose="020F0502020204030204" pitchFamily="34" charset="0"/>
              </a:rPr>
              <a:t>1.2 m magnetic, </a:t>
            </a:r>
            <a:r>
              <a:rPr lang="en-GB" dirty="0" smtClean="0">
                <a:solidFill>
                  <a:srgbClr val="00B050"/>
                </a:solidFill>
                <a:latin typeface="Calibri" panose="020F0502020204030204" pitchFamily="34" charset="0"/>
                <a:ea typeface="Calibri" panose="020F0502020204030204" pitchFamily="34" charset="0"/>
              </a:rPr>
              <a:t>1.5 </a:t>
            </a:r>
            <a:r>
              <a:rPr lang="en-GB" dirty="0">
                <a:solidFill>
                  <a:srgbClr val="00B050"/>
                </a:solidFill>
                <a:latin typeface="Calibri" panose="020F0502020204030204" pitchFamily="34" charset="0"/>
                <a:ea typeface="Calibri" panose="020F0502020204030204" pitchFamily="34" charset="0"/>
              </a:rPr>
              <a:t>m total</a:t>
            </a:r>
            <a:endParaRPr lang="fr-FR" sz="2000" dirty="0">
              <a:solidFill>
                <a:srgbClr val="00B050"/>
              </a:solidFill>
              <a:latin typeface="Times New Roman" panose="02020603050405020304" pitchFamily="18" charset="0"/>
              <a:ea typeface="Calibri" panose="020F0502020204030204" pitchFamily="34" charset="0"/>
            </a:endParaRPr>
          </a:p>
          <a:p>
            <a:pPr marL="285750" indent="-285750">
              <a:spcAft>
                <a:spcPts val="0"/>
              </a:spcAft>
              <a:buFont typeface="Arial" panose="020B0604020202020204" pitchFamily="34" charset="0"/>
              <a:buChar char="•"/>
            </a:pPr>
            <a:r>
              <a:rPr lang="en-GB" dirty="0">
                <a:solidFill>
                  <a:srgbClr val="1F497D"/>
                </a:solidFill>
                <a:latin typeface="Calibri" panose="020F0502020204030204" pitchFamily="34" charset="0"/>
                <a:ea typeface="Calibri" panose="020F0502020204030204" pitchFamily="34" charset="0"/>
              </a:rPr>
              <a:t>Nominal  and max. field or gradient </a:t>
            </a:r>
            <a:r>
              <a:rPr lang="en-GB" dirty="0" smtClean="0">
                <a:solidFill>
                  <a:srgbClr val="00B050"/>
                </a:solidFill>
                <a:latin typeface="Calibri" panose="020F0502020204030204" pitchFamily="34" charset="0"/>
                <a:ea typeface="Calibri" panose="020F0502020204030204" pitchFamily="34" charset="0"/>
              </a:rPr>
              <a:t>120 </a:t>
            </a:r>
            <a:r>
              <a:rPr lang="en-GB" dirty="0">
                <a:solidFill>
                  <a:srgbClr val="00B050"/>
                </a:solidFill>
                <a:latin typeface="Calibri" panose="020F0502020204030204" pitchFamily="34" charset="0"/>
                <a:ea typeface="Calibri" panose="020F0502020204030204" pitchFamily="34" charset="0"/>
              </a:rPr>
              <a:t>T/m nominal </a:t>
            </a:r>
            <a:endParaRPr lang="en-GB" dirty="0" smtClean="0">
              <a:solidFill>
                <a:srgbClr val="00B050"/>
              </a:solidFill>
              <a:latin typeface="Calibri" panose="020F0502020204030204" pitchFamily="34" charset="0"/>
              <a:ea typeface="Calibri" panose="020F0502020204030204" pitchFamily="34" charset="0"/>
            </a:endParaRPr>
          </a:p>
          <a:p>
            <a:pPr marL="285750" indent="-285750">
              <a:spcAft>
                <a:spcPts val="0"/>
              </a:spcAft>
              <a:buFont typeface="Arial" panose="020B0604020202020204" pitchFamily="34" charset="0"/>
              <a:buChar char="•"/>
            </a:pPr>
            <a:r>
              <a:rPr lang="en-GB" dirty="0" smtClean="0">
                <a:solidFill>
                  <a:srgbClr val="1F497D"/>
                </a:solidFill>
                <a:latin typeface="Calibri" panose="020F0502020204030204" pitchFamily="34" charset="0"/>
                <a:ea typeface="Calibri" panose="020F0502020204030204" pitchFamily="34" charset="0"/>
              </a:rPr>
              <a:t>Location of the measurements: </a:t>
            </a:r>
          </a:p>
          <a:p>
            <a:pPr marL="742950" lvl="1" indent="-285750">
              <a:buFont typeface="Arial" panose="020B0604020202020204" pitchFamily="34" charset="0"/>
              <a:buChar char="•"/>
            </a:pPr>
            <a:r>
              <a:rPr lang="en-GB" dirty="0" smtClean="0">
                <a:solidFill>
                  <a:srgbClr val="00B050"/>
                </a:solidFill>
                <a:latin typeface="Calibri" panose="020F0502020204030204" pitchFamily="34" charset="0"/>
                <a:ea typeface="Calibri" panose="020F0502020204030204" pitchFamily="34" charset="0"/>
              </a:rPr>
              <a:t>To be discussed for the collared coil</a:t>
            </a:r>
          </a:p>
          <a:p>
            <a:pPr marL="742950" lvl="1" indent="-285750">
              <a:buFont typeface="Arial" panose="020B0604020202020204" pitchFamily="34" charset="0"/>
              <a:buChar char="•"/>
            </a:pPr>
            <a:r>
              <a:rPr lang="en-GB" dirty="0" smtClean="0">
                <a:solidFill>
                  <a:srgbClr val="00B050"/>
                </a:solidFill>
                <a:latin typeface="Calibri" panose="020F0502020204030204" pitchFamily="34" charset="0"/>
                <a:ea typeface="Calibri" panose="020F0502020204030204" pitchFamily="34" charset="0"/>
              </a:rPr>
              <a:t>CEA </a:t>
            </a:r>
            <a:r>
              <a:rPr lang="en-GB" dirty="0" err="1" smtClean="0">
                <a:solidFill>
                  <a:srgbClr val="00B050"/>
                </a:solidFill>
                <a:latin typeface="Calibri" panose="020F0502020204030204" pitchFamily="34" charset="0"/>
                <a:ea typeface="Calibri" panose="020F0502020204030204" pitchFamily="34" charset="0"/>
              </a:rPr>
              <a:t>Saclay</a:t>
            </a:r>
            <a:r>
              <a:rPr lang="en-GB" dirty="0" smtClean="0">
                <a:solidFill>
                  <a:srgbClr val="00B050"/>
                </a:solidFill>
                <a:latin typeface="Calibri" panose="020F0502020204030204" pitchFamily="34" charset="0"/>
                <a:ea typeface="Calibri" panose="020F0502020204030204" pitchFamily="34" charset="0"/>
              </a:rPr>
              <a:t>, summer 2017 at room temperature and 1,9 K</a:t>
            </a:r>
          </a:p>
          <a:p>
            <a:pPr marL="285750" indent="-285750">
              <a:spcAft>
                <a:spcPts val="0"/>
              </a:spcAft>
              <a:buFont typeface="Arial" panose="020B0604020202020204" pitchFamily="34" charset="0"/>
              <a:buChar char="•"/>
            </a:pPr>
            <a:r>
              <a:rPr lang="en-GB" dirty="0" smtClean="0">
                <a:solidFill>
                  <a:srgbClr val="1F497D"/>
                </a:solidFill>
                <a:latin typeface="Calibri" panose="020F0502020204030204" pitchFamily="34" charset="0"/>
                <a:ea typeface="Calibri" panose="020F0502020204030204" pitchFamily="34" charset="0"/>
              </a:rPr>
              <a:t>Foreseen </a:t>
            </a:r>
            <a:r>
              <a:rPr lang="en-GB" dirty="0">
                <a:solidFill>
                  <a:srgbClr val="1F497D"/>
                </a:solidFill>
                <a:latin typeface="Calibri" panose="020F0502020204030204" pitchFamily="34" charset="0"/>
                <a:ea typeface="Calibri" panose="020F0502020204030204" pitchFamily="34" charset="0"/>
              </a:rPr>
              <a:t>date of arrival of first magnet at CERN : </a:t>
            </a:r>
            <a:r>
              <a:rPr lang="en-GB" dirty="0" smtClean="0">
                <a:solidFill>
                  <a:srgbClr val="00B050"/>
                </a:solidFill>
                <a:latin typeface="Calibri" panose="020F0502020204030204" pitchFamily="34" charset="0"/>
                <a:ea typeface="Calibri" panose="020F0502020204030204" pitchFamily="34" charset="0"/>
              </a:rPr>
              <a:t>NA</a:t>
            </a:r>
          </a:p>
          <a:p>
            <a:pPr marL="285750" indent="-285750">
              <a:spcAft>
                <a:spcPts val="0"/>
              </a:spcAft>
              <a:buFont typeface="Arial" panose="020B0604020202020204" pitchFamily="34" charset="0"/>
              <a:buChar char="•"/>
            </a:pPr>
            <a:r>
              <a:rPr lang="en-GB" dirty="0" smtClean="0">
                <a:solidFill>
                  <a:srgbClr val="1F497D"/>
                </a:solidFill>
                <a:latin typeface="Calibri" panose="020F0502020204030204" pitchFamily="34" charset="0"/>
                <a:ea typeface="Calibri" panose="020F0502020204030204" pitchFamily="34" charset="0"/>
              </a:rPr>
              <a:t>A </a:t>
            </a:r>
            <a:r>
              <a:rPr lang="en-GB" dirty="0">
                <a:solidFill>
                  <a:srgbClr val="1F497D"/>
                </a:solidFill>
                <a:latin typeface="Calibri" panose="020F0502020204030204" pitchFamily="34" charset="0"/>
                <a:ea typeface="Calibri" panose="020F0502020204030204" pitchFamily="34" charset="0"/>
              </a:rPr>
              <a:t>clear indication in case the magnet should be measured outside of CERN (partner institute) together with information about the measurement equipment to be provided (probe only or complete system) </a:t>
            </a:r>
            <a:r>
              <a:rPr lang="en-GB" dirty="0">
                <a:solidFill>
                  <a:srgbClr val="00B050"/>
                </a:solidFill>
                <a:latin typeface="Calibri" panose="020F0502020204030204" pitchFamily="34" charset="0"/>
                <a:ea typeface="Calibri" panose="020F0502020204030204" pitchFamily="34" charset="0"/>
              </a:rPr>
              <a:t>complete system needed</a:t>
            </a:r>
            <a:endParaRPr lang="fr-FR" sz="2000" dirty="0">
              <a:solidFill>
                <a:srgbClr val="00B050"/>
              </a:solidFill>
              <a:latin typeface="Times New Roman" panose="02020603050405020304" pitchFamily="18" charset="0"/>
              <a:ea typeface="Calibri" panose="020F0502020204030204" pitchFamily="34" charset="0"/>
            </a:endParaRPr>
          </a:p>
          <a:p>
            <a:pPr marL="285750" indent="-285750">
              <a:spcAft>
                <a:spcPts val="0"/>
              </a:spcAft>
              <a:buFont typeface="Arial" panose="020B0604020202020204" pitchFamily="34" charset="0"/>
              <a:buChar char="•"/>
            </a:pPr>
            <a:r>
              <a:rPr lang="en-GB" dirty="0">
                <a:solidFill>
                  <a:srgbClr val="1F497D"/>
                </a:solidFill>
                <a:latin typeface="Calibri" panose="020F0502020204030204" pitchFamily="34" charset="0"/>
                <a:ea typeface="Calibri" panose="020F0502020204030204" pitchFamily="34" charset="0"/>
              </a:rPr>
              <a:t>Measurements at warm and/or at cold: </a:t>
            </a:r>
            <a:r>
              <a:rPr lang="en-GB" dirty="0">
                <a:solidFill>
                  <a:srgbClr val="00B050"/>
                </a:solidFill>
                <a:latin typeface="Calibri" panose="020F0502020204030204" pitchFamily="34" charset="0"/>
                <a:ea typeface="Calibri" panose="020F0502020204030204" pitchFamily="34" charset="0"/>
              </a:rPr>
              <a:t>both room temperature (collared coil and </a:t>
            </a:r>
            <a:r>
              <a:rPr lang="en-GB" dirty="0" smtClean="0">
                <a:solidFill>
                  <a:srgbClr val="00B050"/>
                </a:solidFill>
                <a:latin typeface="Calibri" panose="020F0502020204030204" pitchFamily="34" charset="0"/>
                <a:ea typeface="Calibri" panose="020F0502020204030204" pitchFamily="34" charset="0"/>
              </a:rPr>
              <a:t>magnet) </a:t>
            </a:r>
            <a:r>
              <a:rPr lang="en-GB" dirty="0">
                <a:solidFill>
                  <a:srgbClr val="00B050"/>
                </a:solidFill>
                <a:latin typeface="Calibri" panose="020F0502020204030204" pitchFamily="34" charset="0"/>
                <a:ea typeface="Calibri" panose="020F0502020204030204" pitchFamily="34" charset="0"/>
              </a:rPr>
              <a:t>and 1.9 K</a:t>
            </a:r>
            <a:endParaRPr lang="fr-FR" sz="2000" dirty="0">
              <a:solidFill>
                <a:srgbClr val="00B050"/>
              </a:solidFill>
              <a:latin typeface="Times New Roman" panose="02020603050405020304" pitchFamily="18" charset="0"/>
              <a:ea typeface="Calibri" panose="020F0502020204030204" pitchFamily="34" charset="0"/>
            </a:endParaRPr>
          </a:p>
          <a:p>
            <a:pPr marL="285750" indent="-285750">
              <a:spcAft>
                <a:spcPts val="0"/>
              </a:spcAft>
              <a:buFont typeface="Arial" panose="020B0604020202020204" pitchFamily="34" charset="0"/>
              <a:buChar char="•"/>
            </a:pPr>
            <a:r>
              <a:rPr lang="en-GB" dirty="0">
                <a:solidFill>
                  <a:srgbClr val="1F497D"/>
                </a:solidFill>
                <a:latin typeface="Calibri" panose="020F0502020204030204" pitchFamily="34" charset="0"/>
                <a:ea typeface="Calibri" panose="020F0502020204030204" pitchFamily="34" charset="0"/>
              </a:rPr>
              <a:t>Tests and measurements to be performed: </a:t>
            </a:r>
            <a:r>
              <a:rPr lang="en-GB" dirty="0">
                <a:solidFill>
                  <a:srgbClr val="00B050"/>
                </a:solidFill>
                <a:latin typeface="Calibri" panose="020F0502020204030204" pitchFamily="34" charset="0"/>
                <a:ea typeface="Calibri" panose="020F0502020204030204" pitchFamily="34" charset="0"/>
              </a:rPr>
              <a:t>Gradient and field multipoles</a:t>
            </a:r>
            <a:endParaRPr lang="fr-FR" sz="2000" dirty="0">
              <a:solidFill>
                <a:srgbClr val="00B050"/>
              </a:solidFill>
              <a:latin typeface="Times New Roman" panose="02020603050405020304" pitchFamily="18" charset="0"/>
              <a:ea typeface="Calibri" panose="020F0502020204030204" pitchFamily="34" charset="0"/>
            </a:endParaRPr>
          </a:p>
          <a:p>
            <a:pPr>
              <a:spcAft>
                <a:spcPts val="0"/>
              </a:spcAft>
            </a:pPr>
            <a:endParaRPr lang="fr-FR" sz="2000" dirty="0">
              <a:effectLst/>
              <a:latin typeface="Times New Roman" panose="02020603050405020304" pitchFamily="18" charset="0"/>
              <a:ea typeface="Calibri" panose="020F0502020204030204" pitchFamily="34" charset="0"/>
            </a:endParaRPr>
          </a:p>
        </p:txBody>
      </p:sp>
      <p:sp>
        <p:nvSpPr>
          <p:cNvPr id="3" name="Titre 16"/>
          <p:cNvSpPr txBox="1">
            <a:spLocks/>
          </p:cNvSpPr>
          <p:nvPr/>
        </p:nvSpPr>
        <p:spPr>
          <a:xfrm>
            <a:off x="1512000" y="52752"/>
            <a:ext cx="7236464" cy="908720"/>
          </a:xfrm>
          <a:prstGeom prst="rect">
            <a:avLst/>
          </a:prstGeom>
        </p:spPr>
        <p:txBody>
          <a:bodyPr vert="horz" lIns="0" tIns="0" rIns="0" bIns="0" rtlCol="0" anchor="ctr" anchorCtr="0">
            <a:noAutofit/>
          </a:bodyPr>
          <a:lstStyle>
            <a:lvl1pPr algn="l" defTabSz="914400" rtl="0" eaLnBrk="1" latinLnBrk="0" hangingPunct="1">
              <a:spcBef>
                <a:spcPct val="0"/>
              </a:spcBef>
              <a:buNone/>
              <a:defRPr sz="2200" b="1" kern="1200" cap="all" baseline="0">
                <a:solidFill>
                  <a:schemeClr val="bg1"/>
                </a:solidFill>
                <a:latin typeface="+mj-lt"/>
                <a:ea typeface="+mj-ea"/>
                <a:cs typeface="+mj-cs"/>
              </a:defRPr>
            </a:lvl1pPr>
          </a:lstStyle>
          <a:p>
            <a:r>
              <a:rPr lang="en-US" dirty="0" smtClean="0"/>
              <a:t>Magnetic measurement for MQYYM</a:t>
            </a:r>
            <a:endParaRPr lang="fr-FR" dirty="0"/>
          </a:p>
        </p:txBody>
      </p:sp>
      <p:sp>
        <p:nvSpPr>
          <p:cNvPr id="5" name="Espace réservé du pied de page 4"/>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6" name="Espace réservé du numéro de diapositive 5"/>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8</a:t>
            </a:fld>
            <a:endParaRPr lang="en-US" dirty="0" smtClean="0">
              <a:solidFill>
                <a:srgbClr val="000000">
                  <a:tint val="75000"/>
                </a:srgbClr>
              </a:solidFill>
            </a:endParaRPr>
          </a:p>
        </p:txBody>
      </p:sp>
    </p:spTree>
    <p:extLst>
      <p:ext uri="{BB962C8B-B14F-4D97-AF65-F5344CB8AC3E}">
        <p14:creationId xmlns:p14="http://schemas.microsoft.com/office/powerpoint/2010/main" val="17257587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6"/>
          <p:cNvSpPr txBox="1">
            <a:spLocks/>
          </p:cNvSpPr>
          <p:nvPr/>
        </p:nvSpPr>
        <p:spPr>
          <a:xfrm>
            <a:off x="1512000" y="52752"/>
            <a:ext cx="7236464" cy="908720"/>
          </a:xfrm>
          <a:prstGeom prst="rect">
            <a:avLst/>
          </a:prstGeom>
        </p:spPr>
        <p:txBody>
          <a:bodyPr vert="horz" lIns="0" tIns="0" rIns="0" bIns="0" rtlCol="0" anchor="ctr" anchorCtr="0">
            <a:noAutofit/>
          </a:bodyPr>
          <a:lstStyle>
            <a:lvl1pPr algn="l" defTabSz="914400" rtl="0" eaLnBrk="1" latinLnBrk="0" hangingPunct="1">
              <a:spcBef>
                <a:spcPct val="0"/>
              </a:spcBef>
              <a:buNone/>
              <a:defRPr sz="2200" b="1" kern="1200" cap="all" baseline="0">
                <a:solidFill>
                  <a:schemeClr val="bg1"/>
                </a:solidFill>
                <a:latin typeface="+mj-lt"/>
                <a:ea typeface="+mj-ea"/>
                <a:cs typeface="+mj-cs"/>
              </a:defRPr>
            </a:lvl1pPr>
          </a:lstStyle>
          <a:p>
            <a:r>
              <a:rPr lang="en-US" dirty="0" smtClean="0"/>
              <a:t>Magnetic measurement for MQYY </a:t>
            </a:r>
          </a:p>
          <a:p>
            <a:r>
              <a:rPr lang="en-US" dirty="0" smtClean="0"/>
              <a:t>Prototype (within </a:t>
            </a:r>
            <a:r>
              <a:rPr lang="en-US" dirty="0" err="1" smtClean="0"/>
              <a:t>quaco</a:t>
            </a:r>
            <a:r>
              <a:rPr lang="en-US" dirty="0" smtClean="0"/>
              <a:t>)</a:t>
            </a:r>
            <a:endParaRPr lang="fr-FR" dirty="0"/>
          </a:p>
        </p:txBody>
      </p:sp>
      <p:sp>
        <p:nvSpPr>
          <p:cNvPr id="3" name="Rectangle 2"/>
          <p:cNvSpPr/>
          <p:nvPr/>
        </p:nvSpPr>
        <p:spPr>
          <a:xfrm>
            <a:off x="0" y="961472"/>
            <a:ext cx="8748464" cy="5416868"/>
          </a:xfrm>
          <a:prstGeom prst="rect">
            <a:avLst/>
          </a:prstGeom>
        </p:spPr>
        <p:txBody>
          <a:bodyPr wrap="square">
            <a:spAutoFit/>
          </a:bodyPr>
          <a:lstStyle/>
          <a:p>
            <a:pPr marL="285750" indent="-285750">
              <a:spcAft>
                <a:spcPts val="0"/>
              </a:spcAft>
              <a:buFont typeface="Arial" panose="020B0604020202020204" pitchFamily="34" charset="0"/>
              <a:buChar char="•"/>
            </a:pPr>
            <a:r>
              <a:rPr lang="en-GB" dirty="0">
                <a:solidFill>
                  <a:srgbClr val="1F497D"/>
                </a:solidFill>
                <a:latin typeface="Calibri" panose="020F0502020204030204" pitchFamily="34" charset="0"/>
                <a:ea typeface="Calibri" panose="020F0502020204030204" pitchFamily="34" charset="0"/>
              </a:rPr>
              <a:t>Name of the engineer at CERN technically in charge of the project: </a:t>
            </a:r>
            <a:r>
              <a:rPr lang="en-GB" dirty="0">
                <a:solidFill>
                  <a:srgbClr val="00B050"/>
                </a:solidFill>
                <a:latin typeface="Calibri" panose="020F0502020204030204" pitchFamily="34" charset="0"/>
                <a:ea typeface="Calibri" panose="020F0502020204030204" pitchFamily="34" charset="0"/>
              </a:rPr>
              <a:t>E. </a:t>
            </a:r>
            <a:r>
              <a:rPr lang="en-GB" dirty="0" err="1" smtClean="0">
                <a:solidFill>
                  <a:srgbClr val="00B050"/>
                </a:solidFill>
                <a:latin typeface="Calibri" panose="020F0502020204030204" pitchFamily="34" charset="0"/>
                <a:ea typeface="Calibri" panose="020F0502020204030204" pitchFamily="34" charset="0"/>
              </a:rPr>
              <a:t>Todesco</a:t>
            </a:r>
            <a:r>
              <a:rPr lang="en-GB" dirty="0" smtClean="0">
                <a:solidFill>
                  <a:srgbClr val="00B050"/>
                </a:solidFill>
                <a:latin typeface="Calibri" panose="020F0502020204030204" pitchFamily="34" charset="0"/>
                <a:ea typeface="Calibri" panose="020F0502020204030204" pitchFamily="34" charset="0"/>
              </a:rPr>
              <a:t>/ A Foussat</a:t>
            </a:r>
          </a:p>
          <a:p>
            <a:pPr marL="285750" indent="-285750">
              <a:spcAft>
                <a:spcPts val="0"/>
              </a:spcAft>
              <a:buFont typeface="Arial" panose="020B0604020202020204" pitchFamily="34" charset="0"/>
              <a:buChar char="•"/>
            </a:pPr>
            <a:r>
              <a:rPr lang="en-GB" dirty="0">
                <a:solidFill>
                  <a:srgbClr val="1F497D"/>
                </a:solidFill>
                <a:latin typeface="Calibri" panose="020F0502020204030204" pitchFamily="34" charset="0"/>
                <a:ea typeface="Calibri" panose="020F0502020204030204" pitchFamily="34" charset="0"/>
              </a:rPr>
              <a:t>Name of the engineer at </a:t>
            </a:r>
            <a:r>
              <a:rPr lang="en-GB" dirty="0" smtClean="0">
                <a:solidFill>
                  <a:srgbClr val="1F497D"/>
                </a:solidFill>
                <a:latin typeface="Calibri" panose="020F0502020204030204" pitchFamily="34" charset="0"/>
                <a:ea typeface="Calibri" panose="020F0502020204030204" pitchFamily="34" charset="0"/>
              </a:rPr>
              <a:t>CEA </a:t>
            </a:r>
            <a:r>
              <a:rPr lang="en-GB" dirty="0">
                <a:solidFill>
                  <a:srgbClr val="1F497D"/>
                </a:solidFill>
                <a:latin typeface="Calibri" panose="020F0502020204030204" pitchFamily="34" charset="0"/>
                <a:ea typeface="Calibri" panose="020F0502020204030204" pitchFamily="34" charset="0"/>
              </a:rPr>
              <a:t>technically in charge of the </a:t>
            </a:r>
            <a:r>
              <a:rPr lang="en-GB" dirty="0" smtClean="0">
                <a:solidFill>
                  <a:srgbClr val="1F497D"/>
                </a:solidFill>
                <a:latin typeface="Calibri" panose="020F0502020204030204" pitchFamily="34" charset="0"/>
                <a:ea typeface="Calibri" panose="020F0502020204030204" pitchFamily="34" charset="0"/>
              </a:rPr>
              <a:t>project: </a:t>
            </a:r>
            <a:r>
              <a:rPr lang="en-GB" dirty="0" smtClean="0">
                <a:solidFill>
                  <a:srgbClr val="00B050"/>
                </a:solidFill>
                <a:latin typeface="Calibri" panose="020F0502020204030204" pitchFamily="34" charset="0"/>
                <a:ea typeface="Calibri" panose="020F0502020204030204" pitchFamily="34" charset="0"/>
              </a:rPr>
              <a:t>H. Felice</a:t>
            </a:r>
          </a:p>
          <a:p>
            <a:pPr marL="285750" indent="-285750">
              <a:spcAft>
                <a:spcPts val="0"/>
              </a:spcAft>
              <a:buFont typeface="Arial" panose="020B0604020202020204" pitchFamily="34" charset="0"/>
              <a:buChar char="•"/>
            </a:pPr>
            <a:r>
              <a:rPr lang="en-GB" dirty="0" smtClean="0">
                <a:solidFill>
                  <a:srgbClr val="1F497D"/>
                </a:solidFill>
                <a:latin typeface="Calibri" panose="020F0502020204030204" pitchFamily="34" charset="0"/>
                <a:ea typeface="Calibri" panose="020F0502020204030204" pitchFamily="34" charset="0"/>
              </a:rPr>
              <a:t>Official </a:t>
            </a:r>
            <a:r>
              <a:rPr lang="en-GB" dirty="0">
                <a:solidFill>
                  <a:srgbClr val="1F497D"/>
                </a:solidFill>
                <a:latin typeface="Calibri" panose="020F0502020204030204" pitchFamily="34" charset="0"/>
                <a:ea typeface="Calibri" panose="020F0502020204030204" pitchFamily="34" charset="0"/>
              </a:rPr>
              <a:t>name of the magnet   : </a:t>
            </a:r>
            <a:r>
              <a:rPr lang="en-GB" dirty="0" smtClean="0">
                <a:solidFill>
                  <a:srgbClr val="FF0000"/>
                </a:solidFill>
                <a:latin typeface="Calibri" panose="020F0502020204030204" pitchFamily="34" charset="0"/>
                <a:ea typeface="Calibri" panose="020F0502020204030204" pitchFamily="34" charset="0"/>
              </a:rPr>
              <a:t>MQYY?</a:t>
            </a:r>
            <a:endParaRPr lang="fr-FR" sz="2000" dirty="0">
              <a:solidFill>
                <a:srgbClr val="FF0000"/>
              </a:solidFill>
              <a:latin typeface="Times New Roman" panose="02020603050405020304" pitchFamily="18" charset="0"/>
              <a:ea typeface="Calibri" panose="020F0502020204030204" pitchFamily="34" charset="0"/>
            </a:endParaRPr>
          </a:p>
          <a:p>
            <a:pPr marL="285750" indent="-285750">
              <a:spcAft>
                <a:spcPts val="0"/>
              </a:spcAft>
              <a:buFont typeface="Arial" panose="020B0604020202020204" pitchFamily="34" charset="0"/>
              <a:buChar char="•"/>
            </a:pPr>
            <a:r>
              <a:rPr lang="en-GB" dirty="0">
                <a:solidFill>
                  <a:srgbClr val="1F497D"/>
                </a:solidFill>
                <a:latin typeface="Calibri" panose="020F0502020204030204" pitchFamily="34" charset="0"/>
                <a:ea typeface="Calibri" panose="020F0502020204030204" pitchFamily="34" charset="0"/>
              </a:rPr>
              <a:t>Magnet type : </a:t>
            </a:r>
            <a:r>
              <a:rPr lang="en-GB" dirty="0">
                <a:solidFill>
                  <a:srgbClr val="00B050"/>
                </a:solidFill>
                <a:latin typeface="Calibri" panose="020F0502020204030204" pitchFamily="34" charset="0"/>
                <a:ea typeface="Calibri" panose="020F0502020204030204" pitchFamily="34" charset="0"/>
              </a:rPr>
              <a:t>Quadrupole</a:t>
            </a:r>
            <a:endParaRPr lang="fr-FR" sz="2000" dirty="0">
              <a:solidFill>
                <a:srgbClr val="00B050"/>
              </a:solidFill>
              <a:latin typeface="Times New Roman" panose="02020603050405020304" pitchFamily="18" charset="0"/>
              <a:ea typeface="Calibri" panose="020F0502020204030204" pitchFamily="34" charset="0"/>
            </a:endParaRPr>
          </a:p>
          <a:p>
            <a:pPr marL="285750" indent="-285750">
              <a:spcAft>
                <a:spcPts val="0"/>
              </a:spcAft>
              <a:buFont typeface="Arial" panose="020B0604020202020204" pitchFamily="34" charset="0"/>
              <a:buChar char="•"/>
            </a:pPr>
            <a:r>
              <a:rPr lang="en-GB" dirty="0">
                <a:solidFill>
                  <a:srgbClr val="1F497D"/>
                </a:solidFill>
                <a:latin typeface="Calibri" panose="020F0502020204030204" pitchFamily="34" charset="0"/>
                <a:ea typeface="Calibri" panose="020F0502020204030204" pitchFamily="34" charset="0"/>
              </a:rPr>
              <a:t>Number of magnets to be measured </a:t>
            </a:r>
            <a:r>
              <a:rPr lang="en-GB" dirty="0">
                <a:solidFill>
                  <a:srgbClr val="00B050"/>
                </a:solidFill>
                <a:latin typeface="Calibri" panose="020F0502020204030204" pitchFamily="34" charset="0"/>
                <a:ea typeface="Calibri" panose="020F0502020204030204" pitchFamily="34" charset="0"/>
              </a:rPr>
              <a:t>1 </a:t>
            </a:r>
            <a:r>
              <a:rPr lang="en-GB" dirty="0" smtClean="0">
                <a:solidFill>
                  <a:srgbClr val="FF0000"/>
                </a:solidFill>
                <a:latin typeface="Calibri" panose="020F0502020204030204" pitchFamily="34" charset="0"/>
                <a:ea typeface="Calibri" panose="020F0502020204030204" pitchFamily="34" charset="0"/>
              </a:rPr>
              <a:t>double</a:t>
            </a:r>
            <a:r>
              <a:rPr lang="en-GB" dirty="0" smtClean="0">
                <a:solidFill>
                  <a:srgbClr val="00B050"/>
                </a:solidFill>
                <a:latin typeface="Calibri" panose="020F0502020204030204" pitchFamily="34" charset="0"/>
                <a:ea typeface="Calibri" panose="020F0502020204030204" pitchFamily="34" charset="0"/>
              </a:rPr>
              <a:t> aperture</a:t>
            </a:r>
            <a:endParaRPr lang="fr-FR" sz="2000" dirty="0">
              <a:solidFill>
                <a:srgbClr val="00B050"/>
              </a:solidFill>
              <a:latin typeface="Times New Roman" panose="02020603050405020304" pitchFamily="18" charset="0"/>
              <a:ea typeface="Calibri" panose="020F0502020204030204" pitchFamily="34" charset="0"/>
            </a:endParaRPr>
          </a:p>
          <a:p>
            <a:pPr marL="285750" indent="-285750">
              <a:spcAft>
                <a:spcPts val="0"/>
              </a:spcAft>
              <a:buFont typeface="Arial" panose="020B0604020202020204" pitchFamily="34" charset="0"/>
              <a:buChar char="•"/>
            </a:pPr>
            <a:r>
              <a:rPr lang="en-GB" dirty="0">
                <a:solidFill>
                  <a:srgbClr val="1F497D"/>
                </a:solidFill>
                <a:latin typeface="Calibri" panose="020F0502020204030204" pitchFamily="34" charset="0"/>
                <a:ea typeface="Calibri" panose="020F0502020204030204" pitchFamily="34" charset="0"/>
              </a:rPr>
              <a:t>Aperture diameter (total and free) </a:t>
            </a:r>
            <a:r>
              <a:rPr lang="en-GB" dirty="0">
                <a:solidFill>
                  <a:srgbClr val="00B050"/>
                </a:solidFill>
                <a:latin typeface="Calibri" panose="020F0502020204030204" pitchFamily="34" charset="0"/>
                <a:ea typeface="Calibri" panose="020F0502020204030204" pitchFamily="34" charset="0"/>
              </a:rPr>
              <a:t>90 mm, </a:t>
            </a:r>
            <a:r>
              <a:rPr lang="en-GB" i="1" dirty="0">
                <a:solidFill>
                  <a:srgbClr val="00B050"/>
                </a:solidFill>
                <a:latin typeface="Calibri" panose="020F0502020204030204" pitchFamily="34" charset="0"/>
                <a:ea typeface="Calibri" panose="020F0502020204030204" pitchFamily="34" charset="0"/>
              </a:rPr>
              <a:t>70 mm </a:t>
            </a:r>
            <a:r>
              <a:rPr lang="en-GB" i="1" dirty="0" smtClean="0">
                <a:solidFill>
                  <a:srgbClr val="00B050"/>
                </a:solidFill>
                <a:latin typeface="Calibri" panose="020F0502020204030204" pitchFamily="34" charset="0"/>
                <a:ea typeface="Calibri" panose="020F0502020204030204" pitchFamily="34" charset="0"/>
              </a:rPr>
              <a:t>free?</a:t>
            </a:r>
            <a:endParaRPr lang="fr-FR" sz="2000" i="1" dirty="0">
              <a:solidFill>
                <a:srgbClr val="00B050"/>
              </a:solidFill>
              <a:latin typeface="Times New Roman" panose="02020603050405020304" pitchFamily="18" charset="0"/>
              <a:ea typeface="Calibri" panose="020F0502020204030204" pitchFamily="34" charset="0"/>
            </a:endParaRPr>
          </a:p>
          <a:p>
            <a:pPr marL="285750" indent="-285750">
              <a:spcAft>
                <a:spcPts val="0"/>
              </a:spcAft>
              <a:buFont typeface="Arial" panose="020B0604020202020204" pitchFamily="34" charset="0"/>
              <a:buChar char="•"/>
            </a:pPr>
            <a:r>
              <a:rPr lang="en-GB" dirty="0">
                <a:solidFill>
                  <a:srgbClr val="1F497D"/>
                </a:solidFill>
                <a:latin typeface="Calibri" panose="020F0502020204030204" pitchFamily="34" charset="0"/>
                <a:ea typeface="Calibri" panose="020F0502020204030204" pitchFamily="34" charset="0"/>
              </a:rPr>
              <a:t>Length (magnetic and </a:t>
            </a:r>
            <a:r>
              <a:rPr lang="en-GB" dirty="0" smtClean="0">
                <a:solidFill>
                  <a:srgbClr val="1F497D"/>
                </a:solidFill>
                <a:latin typeface="Calibri" panose="020F0502020204030204" pitchFamily="34" charset="0"/>
                <a:ea typeface="Calibri" panose="020F0502020204030204" pitchFamily="34" charset="0"/>
              </a:rPr>
              <a:t>total (physical)) </a:t>
            </a:r>
            <a:r>
              <a:rPr lang="en-GB" dirty="0" smtClean="0">
                <a:solidFill>
                  <a:srgbClr val="FF0000"/>
                </a:solidFill>
                <a:latin typeface="Calibri" panose="020F0502020204030204" pitchFamily="34" charset="0"/>
                <a:ea typeface="Calibri" panose="020F0502020204030204" pitchFamily="34" charset="0"/>
              </a:rPr>
              <a:t>3,67 </a:t>
            </a:r>
            <a:r>
              <a:rPr lang="en-GB" dirty="0">
                <a:solidFill>
                  <a:srgbClr val="FF0000"/>
                </a:solidFill>
                <a:latin typeface="Calibri" panose="020F0502020204030204" pitchFamily="34" charset="0"/>
                <a:ea typeface="Calibri" panose="020F0502020204030204" pitchFamily="34" charset="0"/>
              </a:rPr>
              <a:t>m magnetic, </a:t>
            </a:r>
            <a:r>
              <a:rPr lang="en-GB" dirty="0" smtClean="0">
                <a:solidFill>
                  <a:srgbClr val="FF0000"/>
                </a:solidFill>
                <a:latin typeface="Calibri" panose="020F0502020204030204" pitchFamily="34" charset="0"/>
                <a:ea typeface="Calibri" panose="020F0502020204030204" pitchFamily="34" charset="0"/>
              </a:rPr>
              <a:t>m </a:t>
            </a:r>
            <a:r>
              <a:rPr lang="en-GB" dirty="0">
                <a:solidFill>
                  <a:srgbClr val="FF0000"/>
                </a:solidFill>
                <a:latin typeface="Calibri" panose="020F0502020204030204" pitchFamily="34" charset="0"/>
                <a:ea typeface="Calibri" panose="020F0502020204030204" pitchFamily="34" charset="0"/>
              </a:rPr>
              <a:t>total</a:t>
            </a:r>
            <a:endParaRPr lang="fr-FR" sz="2000" dirty="0">
              <a:solidFill>
                <a:srgbClr val="FF0000"/>
              </a:solidFill>
              <a:latin typeface="Times New Roman" panose="02020603050405020304" pitchFamily="18" charset="0"/>
              <a:ea typeface="Calibri" panose="020F0502020204030204" pitchFamily="34" charset="0"/>
            </a:endParaRPr>
          </a:p>
          <a:p>
            <a:pPr marL="285750" indent="-285750">
              <a:spcAft>
                <a:spcPts val="0"/>
              </a:spcAft>
              <a:buFont typeface="Arial" panose="020B0604020202020204" pitchFamily="34" charset="0"/>
              <a:buChar char="•"/>
            </a:pPr>
            <a:r>
              <a:rPr lang="en-GB" dirty="0">
                <a:solidFill>
                  <a:srgbClr val="1F497D"/>
                </a:solidFill>
                <a:latin typeface="Calibri" panose="020F0502020204030204" pitchFamily="34" charset="0"/>
                <a:ea typeface="Calibri" panose="020F0502020204030204" pitchFamily="34" charset="0"/>
              </a:rPr>
              <a:t>Nominal  and max. field or gradient </a:t>
            </a:r>
            <a:r>
              <a:rPr lang="en-GB" dirty="0" smtClean="0">
                <a:solidFill>
                  <a:srgbClr val="00B050"/>
                </a:solidFill>
                <a:latin typeface="Calibri" panose="020F0502020204030204" pitchFamily="34" charset="0"/>
                <a:ea typeface="Calibri" panose="020F0502020204030204" pitchFamily="34" charset="0"/>
              </a:rPr>
              <a:t>120 </a:t>
            </a:r>
            <a:r>
              <a:rPr lang="en-GB" dirty="0">
                <a:solidFill>
                  <a:srgbClr val="00B050"/>
                </a:solidFill>
                <a:latin typeface="Calibri" panose="020F0502020204030204" pitchFamily="34" charset="0"/>
                <a:ea typeface="Calibri" panose="020F0502020204030204" pitchFamily="34" charset="0"/>
              </a:rPr>
              <a:t>T/m nominal </a:t>
            </a:r>
            <a:endParaRPr lang="en-GB" dirty="0" smtClean="0">
              <a:solidFill>
                <a:srgbClr val="00B050"/>
              </a:solidFill>
              <a:latin typeface="Calibri" panose="020F0502020204030204" pitchFamily="34" charset="0"/>
              <a:ea typeface="Calibri" panose="020F0502020204030204" pitchFamily="34" charset="0"/>
            </a:endParaRPr>
          </a:p>
          <a:p>
            <a:pPr marL="285750" indent="-285750">
              <a:spcAft>
                <a:spcPts val="0"/>
              </a:spcAft>
              <a:buFont typeface="Arial" panose="020B0604020202020204" pitchFamily="34" charset="0"/>
              <a:buChar char="•"/>
            </a:pPr>
            <a:r>
              <a:rPr lang="en-GB" dirty="0" smtClean="0">
                <a:solidFill>
                  <a:srgbClr val="1F497D"/>
                </a:solidFill>
                <a:latin typeface="Calibri" panose="020F0502020204030204" pitchFamily="34" charset="0"/>
                <a:ea typeface="Calibri" panose="020F0502020204030204" pitchFamily="34" charset="0"/>
              </a:rPr>
              <a:t>Location of the measurements: </a:t>
            </a:r>
          </a:p>
          <a:p>
            <a:pPr marL="742950" lvl="1" indent="-285750">
              <a:buFont typeface="Arial" panose="020B0604020202020204" pitchFamily="34" charset="0"/>
              <a:buChar char="•"/>
            </a:pPr>
            <a:r>
              <a:rPr lang="en-GB" dirty="0" smtClean="0">
                <a:solidFill>
                  <a:srgbClr val="FF0000"/>
                </a:solidFill>
                <a:latin typeface="Calibri" panose="020F0502020204030204" pitchFamily="34" charset="0"/>
                <a:ea typeface="Calibri" panose="020F0502020204030204" pitchFamily="34" charset="0"/>
              </a:rPr>
              <a:t>Warm: At the two company premises</a:t>
            </a:r>
          </a:p>
          <a:p>
            <a:pPr marL="742950" lvl="1" indent="-285750">
              <a:buFont typeface="Arial" panose="020B0604020202020204" pitchFamily="34" charset="0"/>
              <a:buChar char="•"/>
            </a:pPr>
            <a:r>
              <a:rPr lang="en-GB" dirty="0" smtClean="0">
                <a:solidFill>
                  <a:srgbClr val="FF0000"/>
                </a:solidFill>
                <a:latin typeface="Calibri" panose="020F0502020204030204" pitchFamily="34" charset="0"/>
                <a:ea typeface="Calibri" panose="020F0502020204030204" pitchFamily="34" charset="0"/>
              </a:rPr>
              <a:t>Cold: at CERN or CEA </a:t>
            </a:r>
            <a:r>
              <a:rPr lang="en-GB" dirty="0" err="1" smtClean="0">
                <a:solidFill>
                  <a:srgbClr val="FF0000"/>
                </a:solidFill>
                <a:latin typeface="Calibri" panose="020F0502020204030204" pitchFamily="34" charset="0"/>
                <a:ea typeface="Calibri" panose="020F0502020204030204" pitchFamily="34" charset="0"/>
              </a:rPr>
              <a:t>Saclay</a:t>
            </a:r>
            <a:endParaRPr lang="en-GB" dirty="0" smtClean="0">
              <a:solidFill>
                <a:srgbClr val="FF0000"/>
              </a:solidFill>
              <a:latin typeface="Calibri" panose="020F0502020204030204" pitchFamily="34" charset="0"/>
              <a:ea typeface="Calibri" panose="020F0502020204030204" pitchFamily="34" charset="0"/>
            </a:endParaRPr>
          </a:p>
          <a:p>
            <a:pPr marL="285750" indent="-285750">
              <a:spcAft>
                <a:spcPts val="0"/>
              </a:spcAft>
              <a:buFont typeface="Arial" panose="020B0604020202020204" pitchFamily="34" charset="0"/>
              <a:buChar char="•"/>
            </a:pPr>
            <a:r>
              <a:rPr lang="en-GB" dirty="0" smtClean="0">
                <a:solidFill>
                  <a:srgbClr val="1F497D"/>
                </a:solidFill>
                <a:latin typeface="Calibri" panose="020F0502020204030204" pitchFamily="34" charset="0"/>
                <a:ea typeface="Calibri" panose="020F0502020204030204" pitchFamily="34" charset="0"/>
              </a:rPr>
              <a:t>Foreseen </a:t>
            </a:r>
            <a:r>
              <a:rPr lang="en-GB" dirty="0">
                <a:solidFill>
                  <a:srgbClr val="1F497D"/>
                </a:solidFill>
                <a:latin typeface="Calibri" panose="020F0502020204030204" pitchFamily="34" charset="0"/>
                <a:ea typeface="Calibri" panose="020F0502020204030204" pitchFamily="34" charset="0"/>
              </a:rPr>
              <a:t>date of arrival of first magnet at CERN </a:t>
            </a:r>
            <a:r>
              <a:rPr lang="en-GB" dirty="0" smtClean="0">
                <a:solidFill>
                  <a:srgbClr val="FF0000"/>
                </a:solidFill>
                <a:latin typeface="Calibri" panose="020F0502020204030204" pitchFamily="34" charset="0"/>
                <a:ea typeface="Calibri" panose="020F0502020204030204" pitchFamily="34" charset="0"/>
              </a:rPr>
              <a:t>/ CEA</a:t>
            </a:r>
            <a:r>
              <a:rPr lang="en-GB" dirty="0" smtClean="0">
                <a:solidFill>
                  <a:srgbClr val="1F497D"/>
                </a:solidFill>
                <a:latin typeface="Calibri" panose="020F0502020204030204" pitchFamily="34" charset="0"/>
                <a:ea typeface="Calibri" panose="020F0502020204030204" pitchFamily="34" charset="0"/>
              </a:rPr>
              <a:t>: </a:t>
            </a:r>
            <a:r>
              <a:rPr lang="en-GB" dirty="0" smtClean="0">
                <a:solidFill>
                  <a:srgbClr val="FF0000"/>
                </a:solidFill>
                <a:latin typeface="Calibri" panose="020F0502020204030204" pitchFamily="34" charset="0"/>
                <a:ea typeface="Calibri" panose="020F0502020204030204" pitchFamily="34" charset="0"/>
              </a:rPr>
              <a:t>Spring 2020</a:t>
            </a:r>
          </a:p>
          <a:p>
            <a:pPr marL="285750" indent="-285750">
              <a:spcAft>
                <a:spcPts val="0"/>
              </a:spcAft>
              <a:buFont typeface="Arial" panose="020B0604020202020204" pitchFamily="34" charset="0"/>
              <a:buChar char="•"/>
            </a:pPr>
            <a:r>
              <a:rPr lang="en-GB" dirty="0" smtClean="0">
                <a:solidFill>
                  <a:srgbClr val="1F497D"/>
                </a:solidFill>
                <a:latin typeface="Calibri" panose="020F0502020204030204" pitchFamily="34" charset="0"/>
                <a:ea typeface="Calibri" panose="020F0502020204030204" pitchFamily="34" charset="0"/>
              </a:rPr>
              <a:t>A </a:t>
            </a:r>
            <a:r>
              <a:rPr lang="en-GB" dirty="0">
                <a:solidFill>
                  <a:srgbClr val="1F497D"/>
                </a:solidFill>
                <a:latin typeface="Calibri" panose="020F0502020204030204" pitchFamily="34" charset="0"/>
                <a:ea typeface="Calibri" panose="020F0502020204030204" pitchFamily="34" charset="0"/>
              </a:rPr>
              <a:t>clear indication in case the magnet should be measured outside of CERN (partner institute) together with information about the measurement equipment to be provided (probe only or complete system) </a:t>
            </a:r>
            <a:r>
              <a:rPr lang="en-GB" dirty="0" smtClean="0">
                <a:solidFill>
                  <a:srgbClr val="FF0000"/>
                </a:solidFill>
                <a:latin typeface="Calibri" panose="020F0502020204030204" pitchFamily="34" charset="0"/>
                <a:ea typeface="Calibri" panose="020F0502020204030204" pitchFamily="34" charset="0"/>
              </a:rPr>
              <a:t>warm system TBD </a:t>
            </a:r>
            <a:r>
              <a:rPr lang="en-GB" dirty="0" smtClean="0">
                <a:solidFill>
                  <a:srgbClr val="1F497D"/>
                </a:solidFill>
                <a:latin typeface="Calibri" panose="020F0502020204030204" pitchFamily="34" charset="0"/>
                <a:ea typeface="Calibri" panose="020F0502020204030204" pitchFamily="34" charset="0"/>
              </a:rPr>
              <a:t>/ </a:t>
            </a:r>
            <a:r>
              <a:rPr lang="en-GB" dirty="0" smtClean="0">
                <a:solidFill>
                  <a:srgbClr val="FF0000"/>
                </a:solidFill>
                <a:latin typeface="Calibri" panose="020F0502020204030204" pitchFamily="34" charset="0"/>
                <a:ea typeface="Calibri" panose="020F0502020204030204" pitchFamily="34" charset="0"/>
              </a:rPr>
              <a:t>cold </a:t>
            </a:r>
            <a:r>
              <a:rPr lang="en-GB" dirty="0" smtClean="0">
                <a:solidFill>
                  <a:srgbClr val="00B050"/>
                </a:solidFill>
                <a:latin typeface="Calibri" panose="020F0502020204030204" pitchFamily="34" charset="0"/>
                <a:ea typeface="Calibri" panose="020F0502020204030204" pitchFamily="34" charset="0"/>
              </a:rPr>
              <a:t>complete </a:t>
            </a:r>
            <a:r>
              <a:rPr lang="en-GB" dirty="0">
                <a:solidFill>
                  <a:srgbClr val="00B050"/>
                </a:solidFill>
                <a:latin typeface="Calibri" panose="020F0502020204030204" pitchFamily="34" charset="0"/>
                <a:ea typeface="Calibri" panose="020F0502020204030204" pitchFamily="34" charset="0"/>
              </a:rPr>
              <a:t>system needed</a:t>
            </a:r>
            <a:endParaRPr lang="fr-FR" sz="2000" dirty="0">
              <a:solidFill>
                <a:srgbClr val="00B050"/>
              </a:solidFill>
              <a:latin typeface="Times New Roman" panose="02020603050405020304" pitchFamily="18" charset="0"/>
              <a:ea typeface="Calibri" panose="020F0502020204030204" pitchFamily="34" charset="0"/>
            </a:endParaRPr>
          </a:p>
          <a:p>
            <a:pPr marL="285750" indent="-285750">
              <a:spcAft>
                <a:spcPts val="0"/>
              </a:spcAft>
              <a:buFont typeface="Arial" panose="020B0604020202020204" pitchFamily="34" charset="0"/>
              <a:buChar char="•"/>
            </a:pPr>
            <a:r>
              <a:rPr lang="en-GB" dirty="0">
                <a:solidFill>
                  <a:srgbClr val="1F497D"/>
                </a:solidFill>
                <a:latin typeface="Calibri" panose="020F0502020204030204" pitchFamily="34" charset="0"/>
                <a:ea typeface="Calibri" panose="020F0502020204030204" pitchFamily="34" charset="0"/>
              </a:rPr>
              <a:t>Measurements at warm and/or at cold: </a:t>
            </a:r>
            <a:r>
              <a:rPr lang="en-GB" dirty="0">
                <a:solidFill>
                  <a:srgbClr val="00B050"/>
                </a:solidFill>
                <a:latin typeface="Calibri" panose="020F0502020204030204" pitchFamily="34" charset="0"/>
                <a:ea typeface="Calibri" panose="020F0502020204030204" pitchFamily="34" charset="0"/>
              </a:rPr>
              <a:t>both room temperature (collared coil and </a:t>
            </a:r>
            <a:r>
              <a:rPr lang="en-GB" dirty="0" smtClean="0">
                <a:solidFill>
                  <a:srgbClr val="00B050"/>
                </a:solidFill>
                <a:latin typeface="Calibri" panose="020F0502020204030204" pitchFamily="34" charset="0"/>
                <a:ea typeface="Calibri" panose="020F0502020204030204" pitchFamily="34" charset="0"/>
              </a:rPr>
              <a:t>magnet) </a:t>
            </a:r>
            <a:r>
              <a:rPr lang="en-GB" dirty="0">
                <a:solidFill>
                  <a:srgbClr val="00B050"/>
                </a:solidFill>
                <a:latin typeface="Calibri" panose="020F0502020204030204" pitchFamily="34" charset="0"/>
                <a:ea typeface="Calibri" panose="020F0502020204030204" pitchFamily="34" charset="0"/>
              </a:rPr>
              <a:t>and 1.9 K</a:t>
            </a:r>
            <a:endParaRPr lang="fr-FR" sz="2000" dirty="0">
              <a:solidFill>
                <a:srgbClr val="00B050"/>
              </a:solidFill>
              <a:latin typeface="Times New Roman" panose="02020603050405020304" pitchFamily="18" charset="0"/>
              <a:ea typeface="Calibri" panose="020F0502020204030204" pitchFamily="34" charset="0"/>
            </a:endParaRPr>
          </a:p>
          <a:p>
            <a:pPr marL="285750" indent="-285750">
              <a:spcAft>
                <a:spcPts val="0"/>
              </a:spcAft>
              <a:buFont typeface="Arial" panose="020B0604020202020204" pitchFamily="34" charset="0"/>
              <a:buChar char="•"/>
            </a:pPr>
            <a:r>
              <a:rPr lang="en-GB" dirty="0">
                <a:solidFill>
                  <a:srgbClr val="1F497D"/>
                </a:solidFill>
                <a:latin typeface="Calibri" panose="020F0502020204030204" pitchFamily="34" charset="0"/>
                <a:ea typeface="Calibri" panose="020F0502020204030204" pitchFamily="34" charset="0"/>
              </a:rPr>
              <a:t>Tests and measurements to be performed: </a:t>
            </a:r>
            <a:r>
              <a:rPr lang="en-GB" dirty="0">
                <a:solidFill>
                  <a:srgbClr val="00B050"/>
                </a:solidFill>
                <a:latin typeface="Calibri" panose="020F0502020204030204" pitchFamily="34" charset="0"/>
                <a:ea typeface="Calibri" panose="020F0502020204030204" pitchFamily="34" charset="0"/>
              </a:rPr>
              <a:t>Gradient and field multipoles</a:t>
            </a:r>
            <a:endParaRPr lang="fr-FR" sz="2000" dirty="0">
              <a:solidFill>
                <a:srgbClr val="00B050"/>
              </a:solidFill>
              <a:latin typeface="Times New Roman" panose="02020603050405020304" pitchFamily="18" charset="0"/>
              <a:ea typeface="Calibri" panose="020F0502020204030204" pitchFamily="34" charset="0"/>
            </a:endParaRPr>
          </a:p>
          <a:p>
            <a:pPr>
              <a:spcAft>
                <a:spcPts val="0"/>
              </a:spcAft>
            </a:pPr>
            <a:endParaRPr lang="fr-FR" sz="2000" dirty="0">
              <a:effectLst/>
              <a:latin typeface="Times New Roman" panose="02020603050405020304" pitchFamily="18" charset="0"/>
              <a:ea typeface="Calibri" panose="020F0502020204030204" pitchFamily="34" charset="0"/>
            </a:endParaRPr>
          </a:p>
        </p:txBody>
      </p:sp>
      <p:sp>
        <p:nvSpPr>
          <p:cNvPr id="5" name="Espace réservé du pied de page 4"/>
          <p:cNvSpPr>
            <a:spLocks noGrp="1"/>
          </p:cNvSpPr>
          <p:nvPr>
            <p:ph type="ftr" sz="quarter" idx="3"/>
          </p:nvPr>
        </p:nvSpPr>
        <p:spPr/>
        <p:txBody>
          <a:bodyPr/>
          <a:lstStyle/>
          <a:p>
            <a:pPr>
              <a:defRPr/>
            </a:pPr>
            <a:r>
              <a:rPr lang="fr-FR" smtClean="0">
                <a:solidFill>
                  <a:srgbClr val="000000">
                    <a:tint val="75000"/>
                  </a:srgbClr>
                </a:solidFill>
              </a:rPr>
              <a:t>CEA-CERN collaboration meeting - 02/06/2016</a:t>
            </a:r>
            <a:endParaRPr lang="fr-FR" dirty="0" smtClean="0">
              <a:solidFill>
                <a:srgbClr val="000000">
                  <a:tint val="75000"/>
                </a:srgbClr>
              </a:solidFill>
            </a:endParaRPr>
          </a:p>
        </p:txBody>
      </p:sp>
      <p:sp>
        <p:nvSpPr>
          <p:cNvPr id="6" name="Espace réservé du numéro de diapositive 5"/>
          <p:cNvSpPr>
            <a:spLocks noGrp="1"/>
          </p:cNvSpPr>
          <p:nvPr>
            <p:ph type="sldNum" sz="quarter" idx="4"/>
          </p:nvPr>
        </p:nvSpPr>
        <p:spPr/>
        <p:txBody>
          <a:bodyPr/>
          <a:lstStyle/>
          <a:p>
            <a:pPr>
              <a:buFontTx/>
              <a:buNone/>
              <a:defRPr/>
            </a:pPr>
            <a:fld id="{03A18B84-9EFD-41B6-A5E4-D37CFBDD82D6}" type="slidenum">
              <a:rPr lang="en-US" smtClean="0">
                <a:solidFill>
                  <a:srgbClr val="000000">
                    <a:tint val="75000"/>
                  </a:srgbClr>
                </a:solidFill>
              </a:rPr>
              <a:pPr>
                <a:buFontTx/>
                <a:buNone/>
                <a:defRPr/>
              </a:pPr>
              <a:t>9</a:t>
            </a:fld>
            <a:endParaRPr lang="en-US" dirty="0" smtClean="0">
              <a:solidFill>
                <a:srgbClr val="000000">
                  <a:tint val="75000"/>
                </a:srgbClr>
              </a:solidFill>
            </a:endParaRPr>
          </a:p>
        </p:txBody>
      </p:sp>
    </p:spTree>
    <p:extLst>
      <p:ext uri="{BB962C8B-B14F-4D97-AF65-F5344CB8AC3E}">
        <p14:creationId xmlns:p14="http://schemas.microsoft.com/office/powerpoint/2010/main" val="1062322378"/>
      </p:ext>
    </p:extLst>
  </p:cSld>
  <p:clrMapOvr>
    <a:masterClrMapping/>
  </p:clrMapOvr>
  <p:timing>
    <p:tnLst>
      <p:par>
        <p:cTn id="1" dur="indefinite" restart="never" nodeType="tmRoot"/>
      </p:par>
    </p:tnLst>
  </p:timing>
</p:sld>
</file>

<file path=ppt/theme/theme1.xml><?xml version="1.0" encoding="utf-8"?>
<a:theme xmlns:a="http://schemas.openxmlformats.org/drawingml/2006/main" name="Mod_powerpoint_CEA_Irfu">
  <a:themeElements>
    <a:clrScheme name="CEA">
      <a:dk1>
        <a:sysClr val="windowText" lastClr="000000"/>
      </a:dk1>
      <a:lt1>
        <a:sysClr val="window" lastClr="FFFFFF"/>
      </a:lt1>
      <a:dk2>
        <a:srgbClr val="DC0528"/>
      </a:dk2>
      <a:lt2>
        <a:srgbClr val="96C31E"/>
      </a:lt2>
      <a:accent1>
        <a:srgbClr val="781469"/>
      </a:accent1>
      <a:accent2>
        <a:srgbClr val="F08728"/>
      </a:accent2>
      <a:accent3>
        <a:srgbClr val="FAB45F"/>
      </a:accent3>
      <a:accent4>
        <a:srgbClr val="0091C3"/>
      </a:accent4>
      <a:accent5>
        <a:srgbClr val="006937"/>
      </a:accent5>
      <a:accent6>
        <a:srgbClr val="87000A"/>
      </a:accent6>
      <a:hlink>
        <a:srgbClr val="0000FF"/>
      </a:hlink>
      <a:folHlink>
        <a:srgbClr val="800080"/>
      </a:folHlink>
    </a:clrScheme>
    <a:fontScheme name="CE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Mod_powerpoint_CEA_Irfu</Template>
  <TotalTime>14932</TotalTime>
  <Words>2241</Words>
  <Application>Microsoft Office PowerPoint</Application>
  <PresentationFormat>Affichage à l'écran (4:3)</PresentationFormat>
  <Paragraphs>491</Paragraphs>
  <Slides>40</Slides>
  <Notes>4</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40</vt:i4>
      </vt:variant>
    </vt:vector>
  </HeadingPairs>
  <TitlesOfParts>
    <vt:vector size="46" baseType="lpstr">
      <vt:lpstr>Arial</vt:lpstr>
      <vt:lpstr>Calibri</vt:lpstr>
      <vt:lpstr>Cambria Math</vt:lpstr>
      <vt:lpstr>Symbol</vt:lpstr>
      <vt:lpstr>Times New Roman</vt:lpstr>
      <vt:lpstr>Mod_powerpoint_CEA_Irfu</vt:lpstr>
      <vt:lpstr>Q4 update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Introduction</vt:lpstr>
      <vt:lpstr>INPUTS</vt:lpstr>
      <vt:lpstr>2D Cross section With roxie</vt:lpstr>
      <vt:lpstr>HYPOthesis</vt:lpstr>
      <vt:lpstr>HYPOthesis</vt:lpstr>
      <vt:lpstr>quench heaters of the MQ</vt:lpstr>
      <vt:lpstr>Preliminary DESIGN OF THE Quench heaters for THE MQYY</vt:lpstr>
      <vt:lpstr>Comparison of Mq and mqyy Protection heaters</vt:lpstr>
      <vt:lpstr>Hypothesis</vt:lpstr>
      <vt:lpstr>Thermal contact</vt:lpstr>
      <vt:lpstr>SIMULATIONS</vt:lpstr>
      <vt:lpstr>Preliminary RESULTS</vt:lpstr>
      <vt:lpstr>RESULTS</vt:lpstr>
      <vt:lpstr>2D Cross section With qh</vt:lpstr>
      <vt:lpstr>RESULTS</vt:lpstr>
      <vt:lpstr>RESULTS</vt:lpstr>
      <vt:lpstr>Quench heaters CONNECTION</vt:lpstr>
      <vt:lpstr>COMPARISON With qtransit</vt:lpstr>
      <vt:lpstr>COMparison With qtransit</vt:lpstr>
      <vt:lpstr>Conclusion</vt:lpstr>
      <vt:lpstr>next steps</vt:lpstr>
      <vt:lpstr>Reference</vt:lpstr>
      <vt:lpstr>HYPOthesis</vt:lpstr>
      <vt:lpstr>HYPOthesis</vt:lpstr>
      <vt:lpstr>HYPOthesis</vt:lpstr>
      <vt:lpstr>HYPOthesis WITHOUT QH</vt:lpstr>
      <vt:lpstr>HYPOthesis With qh</vt:lpstr>
      <vt:lpstr>Definitions of the various time delays</vt:lpstr>
      <vt:lpstr>Definitions of the various time delays</vt:lpstr>
    </vt:vector>
  </TitlesOfParts>
  <Company>CEA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Titre</dc:title>
  <dc:creator>SEGRETI Michel</dc:creator>
  <cp:lastModifiedBy>FELICE Helene</cp:lastModifiedBy>
  <cp:revision>219</cp:revision>
  <cp:lastPrinted>2015-09-03T13:01:28Z</cp:lastPrinted>
  <dcterms:created xsi:type="dcterms:W3CDTF">2014-07-03T13:28:27Z</dcterms:created>
  <dcterms:modified xsi:type="dcterms:W3CDTF">2016-06-03T06:57:34Z</dcterms:modified>
</cp:coreProperties>
</file>