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65" r:id="rId4"/>
    <p:sldId id="268" r:id="rId5"/>
    <p:sldId id="269" r:id="rId6"/>
    <p:sldId id="270" r:id="rId7"/>
    <p:sldId id="271" r:id="rId8"/>
    <p:sldId id="258" r:id="rId9"/>
    <p:sldId id="259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14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6" name="Shape 29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15.jpeg"/><Relationship Id="rId9" Type="http://schemas.openxmlformats.org/officeDocument/2006/relationships/image" Target="../media/image1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2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1.jpg" descr="stacks_banner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56800" y="4343400"/>
            <a:ext cx="2235200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2.jpg" descr="accelerato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30400" y="4343400"/>
            <a:ext cx="2032000" cy="9144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xfrm>
            <a:off x="1035507" y="1066800"/>
            <a:ext cx="7905293" cy="1470026"/>
          </a:xfrm>
          <a:prstGeom prst="rect">
            <a:avLst/>
          </a:prstGeom>
        </p:spPr>
        <p:txBody>
          <a:bodyPr/>
          <a:lstStyle>
            <a:lvl1pPr algn="l">
              <a:defRPr b="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Principle Title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2327046" y="2590800"/>
            <a:ext cx="3860801" cy="609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</a:lstStyle>
          <a:p>
            <a:r>
              <a:t>Author</a:t>
            </a:r>
          </a:p>
        </p:txBody>
      </p:sp>
      <p:pic>
        <p:nvPicPr>
          <p:cNvPr id="19" name="image3.jpg" descr="HiggsInCMS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4343401"/>
            <a:ext cx="1950721" cy="924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age4.png" descr="01 nyte - globe encounters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94127" y="3773425"/>
            <a:ext cx="1950721" cy="162789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image5.png" descr="0804041_30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75679" y="4343400"/>
            <a:ext cx="1950721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image6.jpg" descr="blueinstall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026400" y="4343400"/>
            <a:ext cx="1950721" cy="914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>
            <a:spLocks noGrp="1"/>
          </p:cNvSpPr>
          <p:nvPr>
            <p:ph type="body" sz="quarter" idx="13"/>
          </p:nvPr>
        </p:nvSpPr>
        <p:spPr>
          <a:xfrm>
            <a:off x="8940800" y="228600"/>
            <a:ext cx="3251200" cy="457200"/>
          </a:xfrm>
          <a:prstGeom prst="rect">
            <a:avLst/>
          </a:prstGeom>
        </p:spPr>
        <p:txBody>
          <a:bodyPr/>
          <a:lstStyle/>
          <a:p>
            <a:pPr marL="267461" indent="-267461" algn="r" defTabSz="713231">
              <a:spcBef>
                <a:spcPts val="500"/>
              </a:spcBef>
              <a:buSzTx/>
              <a:buFontTx/>
              <a:buNone/>
              <a:defRPr sz="2496"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body" sz="quarter" idx="14"/>
          </p:nvPr>
        </p:nvSpPr>
        <p:spPr>
          <a:xfrm>
            <a:off x="2336800" y="3200400"/>
            <a:ext cx="4165600" cy="533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SzTx/>
              <a:buFontTx/>
              <a:buNone/>
              <a:defRPr sz="2400"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28" name="Group 28"/>
          <p:cNvGrpSpPr/>
          <p:nvPr/>
        </p:nvGrpSpPr>
        <p:grpSpPr>
          <a:xfrm>
            <a:off x="101600" y="6248399"/>
            <a:ext cx="2785534" cy="548642"/>
            <a:chOff x="0" y="0"/>
            <a:chExt cx="2785533" cy="548640"/>
          </a:xfrm>
        </p:grpSpPr>
        <p:pic>
          <p:nvPicPr>
            <p:cNvPr id="26" name="image7.tif" descr="WLCG-TextOnly_black.jpg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48733" y="-1"/>
              <a:ext cx="2336801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image8.png"/>
            <p:cNvPicPr>
              <a:picLocks noChangeAspect="1"/>
            </p:cNvPicPr>
            <p:nvPr/>
          </p:nvPicPr>
          <p:blipFill>
            <a:blip r:embed="rId9">
              <a:extLst/>
            </a:blip>
            <a:srcRect l="7323" t="5143" r="5141" b="5666"/>
            <a:stretch>
              <a:fillRect/>
            </a:stretch>
          </p:blipFill>
          <p:spPr>
            <a:xfrm>
              <a:off x="0" y="38360"/>
              <a:ext cx="666843" cy="450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9" name="image9.png" descr="CERN-logo_outline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1277600" y="6313801"/>
            <a:ext cx="634509" cy="46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1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133" name="Shape 13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1219200" indent="-304800">
              <a:defRPr>
                <a:solidFill>
                  <a:srgbClr val="000000"/>
                </a:solidFill>
              </a:defRPr>
            </a:lvl3pPr>
            <a:lvl4pPr marL="1737360" indent="-365760">
              <a:defRPr>
                <a:solidFill>
                  <a:srgbClr val="000000"/>
                </a:solidFill>
              </a:defRPr>
            </a:lvl4pPr>
            <a:lvl5pPr marL="2194560" indent="-365760">
              <a:defRPr>
                <a:solidFill>
                  <a:srgbClr val="000000"/>
                </a:solidFill>
              </a:defRPr>
            </a:lvl5pPr>
          </a:lstStyle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34" name="Shape 134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image1.jpg" descr="stacks_banner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56800" y="4343400"/>
            <a:ext cx="2235200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13.jpg" descr="accelerator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30400" y="4343400"/>
            <a:ext cx="2032000" cy="914400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1035507" y="1066800"/>
            <a:ext cx="7905293" cy="1470026"/>
          </a:xfrm>
          <a:prstGeom prst="rect">
            <a:avLst/>
          </a:prstGeom>
        </p:spPr>
        <p:txBody>
          <a:bodyPr/>
          <a:lstStyle>
            <a:lvl1pPr algn="l">
              <a:defRPr b="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Principle Title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2327046" y="2590800"/>
            <a:ext cx="3860801" cy="609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</a:lstStyle>
          <a:p>
            <a:r>
              <a:t>Author</a:t>
            </a:r>
          </a:p>
        </p:txBody>
      </p:sp>
      <p:pic>
        <p:nvPicPr>
          <p:cNvPr id="145" name="image14.jpg" descr="HiggsInCMS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4343401"/>
            <a:ext cx="1950721" cy="924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4.png" descr="01 nyte - globe encounters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94127" y="3773425"/>
            <a:ext cx="1950721" cy="16278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5.png" descr="0804041_30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075679" y="4343400"/>
            <a:ext cx="1950721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image15.jpg" descr="blueinstall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026400" y="4343400"/>
            <a:ext cx="1950721" cy="9144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1" name="Group 151"/>
          <p:cNvGrpSpPr/>
          <p:nvPr/>
        </p:nvGrpSpPr>
        <p:grpSpPr>
          <a:xfrm>
            <a:off x="101600" y="6270345"/>
            <a:ext cx="2743200" cy="548641"/>
            <a:chOff x="0" y="0"/>
            <a:chExt cx="2743199" cy="548640"/>
          </a:xfrm>
        </p:grpSpPr>
        <p:pic>
          <p:nvPicPr>
            <p:cNvPr id="149" name="image7.tif" descr="WLCG-TextOnly_black.jpg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06399" y="-1"/>
              <a:ext cx="2336802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0" name="image16.jpg" descr="WLCG-logo.jpg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54255"/>
              <a:ext cx="609601" cy="457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2" name="Shape 152"/>
          <p:cNvSpPr>
            <a:spLocks noGrp="1"/>
          </p:cNvSpPr>
          <p:nvPr>
            <p:ph type="body" sz="quarter" idx="13"/>
          </p:nvPr>
        </p:nvSpPr>
        <p:spPr>
          <a:xfrm>
            <a:off x="8940800" y="228600"/>
            <a:ext cx="3251200" cy="457200"/>
          </a:xfrm>
          <a:prstGeom prst="rect">
            <a:avLst/>
          </a:prstGeom>
        </p:spPr>
        <p:txBody>
          <a:bodyPr/>
          <a:lstStyle/>
          <a:p>
            <a:pPr marL="267461" indent="-267461" algn="r" defTabSz="713231">
              <a:spcBef>
                <a:spcPts val="500"/>
              </a:spcBef>
              <a:buSzTx/>
              <a:buFontTx/>
              <a:buNone/>
              <a:defRPr sz="2496">
                <a:solidFill>
                  <a:srgbClr val="808080"/>
                </a:solidFill>
              </a:defRPr>
            </a:pPr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4"/>
          </p:nvPr>
        </p:nvSpPr>
        <p:spPr>
          <a:xfrm>
            <a:off x="2336800" y="3200400"/>
            <a:ext cx="4165600" cy="5334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buSzTx/>
              <a:buFontTx/>
              <a:buNone/>
              <a:defRPr sz="2400">
                <a:solidFill>
                  <a:srgbClr val="808080"/>
                </a:solidFill>
              </a:defRPr>
            </a:pPr>
            <a:endParaRPr/>
          </a:p>
        </p:txBody>
      </p:sp>
      <p:pic>
        <p:nvPicPr>
          <p:cNvPr id="154" name="image17.png" descr="CERN_logo_400x400.gi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1480800" y="6324600"/>
            <a:ext cx="609600" cy="45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hape 155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4" name="Shape 164"/>
          <p:cNvSpPr/>
          <p:nvPr/>
        </p:nvSpPr>
        <p:spPr>
          <a:xfrm rot="16200000">
            <a:off x="-3022600" y="3022600"/>
            <a:ext cx="6858000" cy="812801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65" name="image7.tif" descr="WLCG-TextOnly_black.jpg"/>
          <p:cNvPicPr>
            <a:picLocks noChangeAspect="1"/>
          </p:cNvPicPr>
          <p:nvPr/>
        </p:nvPicPr>
        <p:blipFill>
          <a:blip r:embed="rId2">
            <a:extLst/>
          </a:blip>
          <a:srcRect l="2464" t="16667" r="4984" b="16667"/>
          <a:stretch>
            <a:fillRect/>
          </a:stretch>
        </p:blipFill>
        <p:spPr>
          <a:xfrm rot="16200000">
            <a:off x="-491928" y="5158740"/>
            <a:ext cx="1752602" cy="731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image16.jpg" descr="WLCG-logo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600" y="6324600"/>
            <a:ext cx="609600" cy="457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image18.jpg" descr="01 nyte - globe encounters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02" y="2057400"/>
            <a:ext cx="802199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image19.jpg" descr="stacks_banner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812800" cy="762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image20.png" descr="0804041_30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1371600"/>
            <a:ext cx="812800" cy="685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image21.jpg" descr="blueinstall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762000"/>
            <a:ext cx="812800" cy="609600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hape 171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body" sz="half" idx="1"/>
          </p:nvPr>
        </p:nvSpPr>
        <p:spPr>
          <a:xfrm>
            <a:off x="914400" y="914400"/>
            <a:ext cx="5384800" cy="5211764"/>
          </a:xfrm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80" name="Shape 1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1" name="Shape 181"/>
          <p:cNvSpPr/>
          <p:nvPr/>
        </p:nvSpPr>
        <p:spPr>
          <a:xfrm rot="16200000">
            <a:off x="-3022600" y="3022600"/>
            <a:ext cx="6858000" cy="812801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82" name="image7.tif" descr="WLCG-TextOnly_black.jpg"/>
          <p:cNvPicPr>
            <a:picLocks noChangeAspect="1"/>
          </p:cNvPicPr>
          <p:nvPr/>
        </p:nvPicPr>
        <p:blipFill>
          <a:blip r:embed="rId2">
            <a:extLst/>
          </a:blip>
          <a:srcRect l="2464" t="16667" r="4984" b="16667"/>
          <a:stretch>
            <a:fillRect/>
          </a:stretch>
        </p:blipFill>
        <p:spPr>
          <a:xfrm rot="16200000">
            <a:off x="-491928" y="5158740"/>
            <a:ext cx="1752602" cy="731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image16.jpg" descr="WLCG-logo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600" y="6324600"/>
            <a:ext cx="609600" cy="457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image22.png" descr="01 nyte - globe encounters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02" y="2057400"/>
            <a:ext cx="802199" cy="91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19.jpg" descr="stacks_banner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0"/>
            <a:ext cx="812800" cy="762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image20.png" descr="0804041_30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0" y="1371600"/>
            <a:ext cx="812800" cy="685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image23.jpg" descr="blueinstall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762000"/>
            <a:ext cx="812800" cy="609600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hape 188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/>
        </p:nvSpPr>
        <p:spPr>
          <a:xfrm>
            <a:off x="0" y="0"/>
            <a:ext cx="12192000" cy="990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title"/>
          </p:nvPr>
        </p:nvSpPr>
        <p:spPr>
          <a:xfrm>
            <a:off x="609600" y="-76200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199" name="Shape 199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06964"/>
          </a:xfrm>
          <a:prstGeom prst="rect">
            <a:avLst/>
          </a:prstGeom>
        </p:spPr>
        <p:txBody>
          <a:bodyPr/>
          <a:lstStyle>
            <a:lvl3pPr marL="1219200" indent="-304800"/>
            <a:lvl4pPr marL="1737360" indent="-365760"/>
            <a:lvl5pPr marL="2194560" indent="-365760"/>
          </a:lstStyle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grpSp>
        <p:nvGrpSpPr>
          <p:cNvPr id="202" name="Group 202"/>
          <p:cNvGrpSpPr/>
          <p:nvPr/>
        </p:nvGrpSpPr>
        <p:grpSpPr>
          <a:xfrm>
            <a:off x="101600" y="6270345"/>
            <a:ext cx="2743200" cy="548641"/>
            <a:chOff x="0" y="0"/>
            <a:chExt cx="2743199" cy="548640"/>
          </a:xfrm>
        </p:grpSpPr>
        <p:pic>
          <p:nvPicPr>
            <p:cNvPr id="200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06399" y="-1"/>
              <a:ext cx="2336802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1" name="image16.jpg" descr="WLCG-logo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4255"/>
              <a:ext cx="609601" cy="457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/>
        </p:nvSpPr>
        <p:spPr>
          <a:xfrm>
            <a:off x="0" y="0"/>
            <a:ext cx="12192000" cy="6096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13" name="Group 213"/>
          <p:cNvGrpSpPr/>
          <p:nvPr/>
        </p:nvGrpSpPr>
        <p:grpSpPr>
          <a:xfrm>
            <a:off x="101600" y="-1"/>
            <a:ext cx="2743200" cy="548642"/>
            <a:chOff x="0" y="0"/>
            <a:chExt cx="2743199" cy="548640"/>
          </a:xfrm>
        </p:grpSpPr>
        <p:pic>
          <p:nvPicPr>
            <p:cNvPr id="211" name="image7.tif" descr="WLCG-TextOnly_black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06399" y="-1"/>
              <a:ext cx="2336802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2" name="image16.jpg" descr="WLCG-logo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54255"/>
              <a:ext cx="609601" cy="457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4" name="Shape 214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5" name="Shape 215"/>
          <p:cNvSpPr>
            <a:spLocks noGrp="1"/>
          </p:cNvSpPr>
          <p:nvPr>
            <p:ph type="title"/>
          </p:nvPr>
        </p:nvSpPr>
        <p:spPr>
          <a:xfrm>
            <a:off x="2946400" y="0"/>
            <a:ext cx="8636000" cy="6096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image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"/>
            <a:ext cx="4165600" cy="6846277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hape 223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26" name="Group 226"/>
          <p:cNvGrpSpPr/>
          <p:nvPr/>
        </p:nvGrpSpPr>
        <p:grpSpPr>
          <a:xfrm>
            <a:off x="101600" y="6270345"/>
            <a:ext cx="2743200" cy="548641"/>
            <a:chOff x="0" y="0"/>
            <a:chExt cx="2743199" cy="548640"/>
          </a:xfrm>
        </p:grpSpPr>
        <p:pic>
          <p:nvPicPr>
            <p:cNvPr id="224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06399" y="-1"/>
              <a:ext cx="2336802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5" name="image16.jpg" descr="WLCG-logo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4255"/>
              <a:ext cx="609601" cy="457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4064000" y="609600"/>
            <a:ext cx="7112000" cy="68580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Final Slide Title (EMEA)</a:t>
            </a:r>
          </a:p>
        </p:txBody>
      </p:sp>
      <p:sp>
        <p:nvSpPr>
          <p:cNvPr id="228" name="Shape 228"/>
          <p:cNvSpPr>
            <a:spLocks noGrp="1"/>
          </p:cNvSpPr>
          <p:nvPr>
            <p:ph type="sldNum" sz="quarter" idx="2"/>
          </p:nvPr>
        </p:nvSpPr>
        <p:spPr>
          <a:xfrm>
            <a:off x="112168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image11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"/>
            <a:ext cx="4165600" cy="6846277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hape 236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39" name="Group 239"/>
          <p:cNvGrpSpPr/>
          <p:nvPr/>
        </p:nvGrpSpPr>
        <p:grpSpPr>
          <a:xfrm>
            <a:off x="101600" y="6270345"/>
            <a:ext cx="2743200" cy="548641"/>
            <a:chOff x="0" y="0"/>
            <a:chExt cx="2743199" cy="548640"/>
          </a:xfrm>
        </p:grpSpPr>
        <p:pic>
          <p:nvPicPr>
            <p:cNvPr id="237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06399" y="-1"/>
              <a:ext cx="2336802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8" name="image16.jpg" descr="WLCG-logo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4255"/>
              <a:ext cx="609601" cy="457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xfrm>
            <a:off x="4064000" y="609600"/>
            <a:ext cx="7112000" cy="68580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Final Slide Title (EMEA)</a:t>
            </a:r>
          </a:p>
        </p:txBody>
      </p:sp>
      <p:sp>
        <p:nvSpPr>
          <p:cNvPr id="241" name="Shape 241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image2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4330130" cy="6848857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Shape 249"/>
          <p:cNvSpPr/>
          <p:nvPr/>
        </p:nvSpPr>
        <p:spPr>
          <a:xfrm>
            <a:off x="2844800" y="6172200"/>
            <a:ext cx="1625600" cy="6858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52" name="Group 252"/>
          <p:cNvGrpSpPr/>
          <p:nvPr/>
        </p:nvGrpSpPr>
        <p:grpSpPr>
          <a:xfrm>
            <a:off x="101600" y="6270345"/>
            <a:ext cx="2743200" cy="548641"/>
            <a:chOff x="0" y="0"/>
            <a:chExt cx="2743199" cy="548640"/>
          </a:xfrm>
        </p:grpSpPr>
        <p:pic>
          <p:nvPicPr>
            <p:cNvPr id="250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06399" y="-1"/>
              <a:ext cx="2336802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1" name="image16.jpg" descr="WLCG-logo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4255"/>
              <a:ext cx="609601" cy="457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4064000" y="609600"/>
            <a:ext cx="7112000" cy="68580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Final Slide Title (USA)</a:t>
            </a:r>
          </a:p>
        </p:txBody>
      </p:sp>
      <p:sp>
        <p:nvSpPr>
          <p:cNvPr id="254" name="Shape 254"/>
          <p:cNvSpPr>
            <a:spLocks noGrp="1"/>
          </p:cNvSpPr>
          <p:nvPr>
            <p:ph type="sldNum" sz="quarter" idx="2"/>
          </p:nvPr>
        </p:nvSpPr>
        <p:spPr>
          <a:xfrm>
            <a:off x="112168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>
              <a:defRPr sz="60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262" name="Shape 262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500"/>
              </a:spcBef>
              <a:buSzTx/>
              <a:buFontTx/>
              <a:buNone/>
              <a:defRPr sz="2400">
                <a:solidFill>
                  <a:srgbClr val="000000"/>
                </a:solidFill>
              </a:defRPr>
            </a:lvl1pPr>
          </a:lstStyle>
          <a:p>
            <a:r>
              <a:t>Click to edit Master subtitle style</a:t>
            </a:r>
          </a:p>
        </p:txBody>
      </p:sp>
      <p:sp>
        <p:nvSpPr>
          <p:cNvPr id="263" name="Shape 263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1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271" name="Shape 271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1219200" indent="-304800">
              <a:defRPr>
                <a:solidFill>
                  <a:srgbClr val="000000"/>
                </a:solidFill>
              </a:defRPr>
            </a:lvl3pPr>
            <a:lvl4pPr marL="1737360" indent="-365760">
              <a:defRPr>
                <a:solidFill>
                  <a:srgbClr val="000000"/>
                </a:solidFill>
              </a:defRPr>
            </a:lvl4pPr>
            <a:lvl5pPr marL="2194560" indent="-365760">
              <a:defRPr>
                <a:solidFill>
                  <a:srgbClr val="000000"/>
                </a:solidFill>
              </a:defRPr>
            </a:lvl5pPr>
          </a:lstStyle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272" name="Shape 272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20/09/2016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Kelsey - IPv6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12128" y="6400414"/>
            <a:ext cx="275073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83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body" sz="half" idx="1"/>
          </p:nvPr>
        </p:nvSpPr>
        <p:spPr>
          <a:xfrm>
            <a:off x="914400" y="914400"/>
            <a:ext cx="5384800" cy="5211764"/>
          </a:xfrm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7" name="Shape 47"/>
          <p:cNvSpPr/>
          <p:nvPr/>
        </p:nvSpPr>
        <p:spPr>
          <a:xfrm rot="16200000">
            <a:off x="-3022600" y="3022600"/>
            <a:ext cx="6858000" cy="812801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8" name="image7.tif" descr="WLCG-TextOnly_black.jpg"/>
          <p:cNvPicPr>
            <a:picLocks noChangeAspect="1"/>
          </p:cNvPicPr>
          <p:nvPr/>
        </p:nvPicPr>
        <p:blipFill>
          <a:blip r:embed="rId2">
            <a:extLst/>
          </a:blip>
          <a:srcRect l="2464" t="16667" r="4984" b="16667"/>
          <a:stretch>
            <a:fillRect/>
          </a:stretch>
        </p:blipFill>
        <p:spPr>
          <a:xfrm rot="16200000">
            <a:off x="-491928" y="5158740"/>
            <a:ext cx="1752602" cy="731521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hape 49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pic>
        <p:nvPicPr>
          <p:cNvPr id="51" name="image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248401"/>
            <a:ext cx="812800" cy="5391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>
            <a:off x="0" y="0"/>
            <a:ext cx="12192000" cy="9906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0" y="6248400"/>
            <a:ext cx="12192000" cy="6096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609600" y="-76200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06964"/>
          </a:xfrm>
          <a:prstGeom prst="rect">
            <a:avLst/>
          </a:prstGeom>
        </p:spPr>
        <p:txBody>
          <a:bodyPr/>
          <a:lstStyle>
            <a:lvl3pPr marL="1219200" indent="-304800"/>
            <a:lvl4pPr marL="1737360" indent="-365760"/>
            <a:lvl5pPr marL="2194560" indent="-365760"/>
          </a:lstStyle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65" name="Group 65"/>
          <p:cNvGrpSpPr/>
          <p:nvPr/>
        </p:nvGrpSpPr>
        <p:grpSpPr>
          <a:xfrm>
            <a:off x="84323" y="6267839"/>
            <a:ext cx="2785534" cy="548641"/>
            <a:chOff x="0" y="0"/>
            <a:chExt cx="2785533" cy="548640"/>
          </a:xfrm>
        </p:grpSpPr>
        <p:pic>
          <p:nvPicPr>
            <p:cNvPr id="63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48733" y="-1"/>
              <a:ext cx="2336801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4" name="image8.tif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0" y="38360"/>
              <a:ext cx="666843" cy="450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>
            <a:off x="0" y="0"/>
            <a:ext cx="12192000" cy="6096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xfrm>
            <a:off x="2946400" y="0"/>
            <a:ext cx="8636000" cy="6096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Click to edit Master title style</a:t>
            </a:r>
          </a:p>
        </p:txBody>
      </p:sp>
      <p:grpSp>
        <p:nvGrpSpPr>
          <p:cNvPr id="77" name="Group 77"/>
          <p:cNvGrpSpPr/>
          <p:nvPr/>
        </p:nvGrpSpPr>
        <p:grpSpPr>
          <a:xfrm>
            <a:off x="101600" y="13478"/>
            <a:ext cx="2785534" cy="548642"/>
            <a:chOff x="0" y="0"/>
            <a:chExt cx="2785533" cy="548640"/>
          </a:xfrm>
        </p:grpSpPr>
        <p:pic>
          <p:nvPicPr>
            <p:cNvPr id="75" name="image7.tif" descr="WLCG-TextOnly_black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48733" y="-1"/>
              <a:ext cx="2336801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" name="image8.t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7323" t="5143" r="5141" b="5666"/>
            <a:stretch>
              <a:fillRect/>
            </a:stretch>
          </p:blipFill>
          <p:spPr>
            <a:xfrm>
              <a:off x="0" y="38360"/>
              <a:ext cx="666843" cy="450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1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"/>
            <a:ext cx="4165600" cy="6846277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Shape 85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body" sz="quarter" idx="1"/>
          </p:nvPr>
        </p:nvSpPr>
        <p:spPr>
          <a:xfrm>
            <a:off x="4064000" y="609600"/>
            <a:ext cx="7112000" cy="68580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Final Slide Title (EMEA)</a:t>
            </a:r>
          </a:p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xfrm>
            <a:off x="112168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90" name="Group 90"/>
          <p:cNvGrpSpPr/>
          <p:nvPr/>
        </p:nvGrpSpPr>
        <p:grpSpPr>
          <a:xfrm>
            <a:off x="101600" y="6172199"/>
            <a:ext cx="2785534" cy="548642"/>
            <a:chOff x="0" y="0"/>
            <a:chExt cx="2785533" cy="548640"/>
          </a:xfrm>
        </p:grpSpPr>
        <p:pic>
          <p:nvPicPr>
            <p:cNvPr id="88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48733" y="-1"/>
              <a:ext cx="2336801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" name="image8.tif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0" y="38360"/>
              <a:ext cx="666843" cy="450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image11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"/>
            <a:ext cx="4165600" cy="6846277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Shape 98"/>
          <p:cNvSpPr/>
          <p:nvPr/>
        </p:nvSpPr>
        <p:spPr>
          <a:xfrm>
            <a:off x="2540000" y="6172200"/>
            <a:ext cx="1625600" cy="6858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xfrm>
            <a:off x="4064000" y="609600"/>
            <a:ext cx="7112000" cy="68580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Final Slide Title (EMEA)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103" name="Group 103"/>
          <p:cNvGrpSpPr/>
          <p:nvPr/>
        </p:nvGrpSpPr>
        <p:grpSpPr>
          <a:xfrm>
            <a:off x="101600" y="6172199"/>
            <a:ext cx="2785534" cy="548642"/>
            <a:chOff x="0" y="0"/>
            <a:chExt cx="2785533" cy="548640"/>
          </a:xfrm>
        </p:grpSpPr>
        <p:pic>
          <p:nvPicPr>
            <p:cNvPr id="101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48733" y="-1"/>
              <a:ext cx="2336801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2" name="image8.tif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0" y="38360"/>
              <a:ext cx="666843" cy="450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1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4330130" cy="6848857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/>
        </p:nvSpPr>
        <p:spPr>
          <a:xfrm>
            <a:off x="2844800" y="6172200"/>
            <a:ext cx="1625600" cy="6858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body" sz="quarter" idx="1"/>
          </p:nvPr>
        </p:nvSpPr>
        <p:spPr>
          <a:xfrm>
            <a:off x="4064000" y="609600"/>
            <a:ext cx="7112000" cy="685800"/>
          </a:xfrm>
          <a:prstGeom prst="rect">
            <a:avLst/>
          </a:prstGeom>
        </p:spPr>
        <p:txBody>
          <a:bodyPr/>
          <a:lstStyle>
            <a:lvl1pPr>
              <a:buSz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t>Final Slide Title (USA)</a:t>
            </a:r>
          </a:p>
        </p:txBody>
      </p:sp>
      <p:sp>
        <p:nvSpPr>
          <p:cNvPr id="113" name="Shape 113"/>
          <p:cNvSpPr>
            <a:spLocks noGrp="1"/>
          </p:cNvSpPr>
          <p:nvPr>
            <p:ph type="sldNum" sz="quarter" idx="2"/>
          </p:nvPr>
        </p:nvSpPr>
        <p:spPr>
          <a:xfrm>
            <a:off x="112168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grpSp>
        <p:nvGrpSpPr>
          <p:cNvPr id="116" name="Group 116"/>
          <p:cNvGrpSpPr/>
          <p:nvPr/>
        </p:nvGrpSpPr>
        <p:grpSpPr>
          <a:xfrm>
            <a:off x="101600" y="6172199"/>
            <a:ext cx="2785534" cy="548642"/>
            <a:chOff x="0" y="0"/>
            <a:chExt cx="2785533" cy="548640"/>
          </a:xfrm>
        </p:grpSpPr>
        <p:pic>
          <p:nvPicPr>
            <p:cNvPr id="114" name="image7.tif" descr="WLCG-TextOnly_black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64" t="16667" r="4984" b="16667"/>
            <a:stretch>
              <a:fillRect/>
            </a:stretch>
          </p:blipFill>
          <p:spPr>
            <a:xfrm>
              <a:off x="448733" y="-1"/>
              <a:ext cx="2336801" cy="5486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5" name="image8.tif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7323" t="5143" r="5141" b="5666"/>
            <a:stretch>
              <a:fillRect/>
            </a:stretch>
          </p:blipFill>
          <p:spPr>
            <a:xfrm>
              <a:off x="0" y="38360"/>
              <a:ext cx="666843" cy="450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>
              <a:defRPr sz="6000" b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500"/>
              </a:spcBef>
              <a:buSzTx/>
              <a:buFontTx/>
              <a:buNone/>
              <a:defRPr sz="2400">
                <a:solidFill>
                  <a:srgbClr val="000000"/>
                </a:solidFill>
              </a:defRPr>
            </a:lvl1pPr>
          </a:lstStyle>
          <a:p>
            <a:r>
              <a:t>Click to edit Master subtitle style</a:t>
            </a:r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xfrm>
            <a:off x="11318418" y="6404293"/>
            <a:ext cx="263983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914400" y="914400"/>
            <a:ext cx="11176000" cy="5211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3" name="Shape 3"/>
          <p:cNvSpPr>
            <a:spLocks noGrp="1"/>
          </p:cNvSpPr>
          <p:nvPr>
            <p:ph type="sldNum" sz="quarter" idx="2"/>
          </p:nvPr>
        </p:nvSpPr>
        <p:spPr>
          <a:xfrm>
            <a:off x="11623218" y="6404293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Shape 4"/>
          <p:cNvSpPr/>
          <p:nvPr/>
        </p:nvSpPr>
        <p:spPr>
          <a:xfrm rot="16200000">
            <a:off x="-3022600" y="3022600"/>
            <a:ext cx="6858000" cy="812801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" name="image7.png" descr="WLCG-TextOnly_black.jpg"/>
          <p:cNvPicPr>
            <a:picLocks noChangeAspect="1"/>
          </p:cNvPicPr>
          <p:nvPr/>
        </p:nvPicPr>
        <p:blipFill>
          <a:blip r:embed="rId23">
            <a:extLst/>
          </a:blip>
          <a:srcRect l="2464" t="16667" r="4984" b="16667"/>
          <a:stretch>
            <a:fillRect/>
          </a:stretch>
        </p:blipFill>
        <p:spPr>
          <a:xfrm rot="16200000">
            <a:off x="-491928" y="5158740"/>
            <a:ext cx="1752602" cy="73152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rgbClr val="0D0D0D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Shape 7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Click to edit Master title style</a:t>
            </a:r>
          </a:p>
        </p:txBody>
      </p:sp>
      <p:pic>
        <p:nvPicPr>
          <p:cNvPr id="8" name="image8.png"/>
          <p:cNvPicPr>
            <a:picLocks noChangeAspect="1"/>
          </p:cNvPicPr>
          <p:nvPr/>
        </p:nvPicPr>
        <p:blipFill>
          <a:blip r:embed="rId24">
            <a:extLst/>
          </a:blip>
          <a:stretch>
            <a:fillRect/>
          </a:stretch>
        </p:blipFill>
        <p:spPr>
          <a:xfrm>
            <a:off x="0" y="6248401"/>
            <a:ext cx="812800" cy="539182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70" r:id="rId2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FFFFFF"/>
          </a:solidFill>
          <a:uFillTx/>
          <a:latin typeface="Candara"/>
          <a:ea typeface="Candara"/>
          <a:cs typeface="Candara"/>
          <a:sym typeface="Candara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2pPr>
      <a:lvl3pPr marL="12801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3pPr>
      <a:lvl4pPr marL="1778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3399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>
            <a:spLocks noGrp="1"/>
          </p:cNvSpPr>
          <p:nvPr>
            <p:ph type="title"/>
          </p:nvPr>
        </p:nvSpPr>
        <p:spPr>
          <a:xfrm>
            <a:off x="1035507" y="1066800"/>
            <a:ext cx="7905292" cy="1470026"/>
          </a:xfrm>
          <a:prstGeom prst="rect">
            <a:avLst/>
          </a:prstGeom>
        </p:spPr>
        <p:txBody>
          <a:bodyPr/>
          <a:lstStyle/>
          <a:p>
            <a:r>
              <a:rPr dirty="0"/>
              <a:t>WLCG IPv6 </a:t>
            </a:r>
            <a:r>
              <a:rPr dirty="0" smtClean="0"/>
              <a:t>deployment</a:t>
            </a:r>
            <a:r>
              <a:rPr lang="en-GB" dirty="0" smtClean="0"/>
              <a:t>:plans and next steps</a:t>
            </a:r>
            <a:endParaRPr dirty="0"/>
          </a:p>
        </p:txBody>
      </p:sp>
      <p:sp>
        <p:nvSpPr>
          <p:cNvPr id="299" name="Shape 299"/>
          <p:cNvSpPr>
            <a:spLocks noGrp="1"/>
          </p:cNvSpPr>
          <p:nvPr>
            <p:ph type="body" sz="quarter" idx="1"/>
          </p:nvPr>
        </p:nvSpPr>
        <p:spPr>
          <a:xfrm>
            <a:off x="2327046" y="2701515"/>
            <a:ext cx="3860801" cy="897468"/>
          </a:xfrm>
          <a:prstGeom prst="rect">
            <a:avLst/>
          </a:prstGeom>
        </p:spPr>
        <p:txBody>
          <a:bodyPr/>
          <a:lstStyle/>
          <a:p>
            <a:pPr defTabSz="859536">
              <a:lnSpc>
                <a:spcPct val="80000"/>
              </a:lnSpc>
              <a:spcBef>
                <a:spcPts val="400"/>
              </a:spcBef>
              <a:defRPr sz="2068"/>
            </a:pPr>
            <a:r>
              <a:rPr dirty="0"/>
              <a:t>Alastair Dewhurst</a:t>
            </a:r>
            <a:br>
              <a:rPr dirty="0"/>
            </a:br>
            <a:r>
              <a:rPr dirty="0"/>
              <a:t>Andrea </a:t>
            </a:r>
            <a:r>
              <a:rPr dirty="0" err="1" smtClean="0"/>
              <a:t>Sciabà</a:t>
            </a:r>
            <a:endParaRPr dirty="0"/>
          </a:p>
        </p:txBody>
      </p:sp>
      <p:sp>
        <p:nvSpPr>
          <p:cNvPr id="300" name="Shape 300"/>
          <p:cNvSpPr>
            <a:spLocks noGrp="1"/>
          </p:cNvSpPr>
          <p:nvPr>
            <p:ph type="body" idx="14"/>
          </p:nvPr>
        </p:nvSpPr>
        <p:spPr>
          <a:xfrm>
            <a:off x="2327046" y="3471333"/>
            <a:ext cx="4165601" cy="53340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ts val="500"/>
              </a:spcBef>
              <a:buSzTx/>
              <a:buFontTx/>
              <a:buNone/>
              <a:defRPr sz="2400">
                <a:solidFill>
                  <a:srgbClr val="808080"/>
                </a:solidFill>
              </a:defRPr>
            </a:lvl1pPr>
          </a:lstStyle>
          <a:p>
            <a:r>
              <a:rPr lang="en-GB" dirty="0"/>
              <a:t>2</a:t>
            </a:r>
            <a:r>
              <a:rPr dirty="0" smtClean="0"/>
              <a:t>9/0</a:t>
            </a:r>
            <a:r>
              <a:rPr lang="en-GB" dirty="0" smtClean="0"/>
              <a:t>9</a:t>
            </a:r>
            <a:r>
              <a:rPr dirty="0" smtClean="0"/>
              <a:t>/2016</a:t>
            </a:r>
            <a:r>
              <a:rPr lang="en-GB" dirty="0" smtClean="0"/>
              <a:t>, WLCG </a:t>
            </a:r>
            <a:r>
              <a:rPr lang="en-GB" dirty="0" smtClean="0"/>
              <a:t>Ops </a:t>
            </a:r>
            <a:r>
              <a:rPr lang="en-GB" dirty="0" err="1" smtClean="0"/>
              <a:t>Coord</a:t>
            </a:r>
            <a:endParaRPr dirty="0"/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2"/>
          </p:nvPr>
        </p:nvSpPr>
        <p:spPr>
          <a:xfrm>
            <a:off x="11398339" y="6404293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 the latest MB, WLCG approved the IPv6 deployment plan proposed on July, after receiving </a:t>
            </a:r>
            <a:r>
              <a:rPr lang="en-GB" u="sng" dirty="0" smtClean="0"/>
              <a:t>favourable feedback from the Tier-1 sites</a:t>
            </a:r>
          </a:p>
          <a:p>
            <a:r>
              <a:rPr lang="en-GB" dirty="0" smtClean="0"/>
              <a:t>As a reminder, the main aims are:</a:t>
            </a:r>
          </a:p>
          <a:p>
            <a:pPr marL="704087" lvl="1" indent="-301752" defTabSz="804672">
              <a:spcBef>
                <a:spcPts val="600"/>
              </a:spcBef>
              <a:buChar char="-"/>
              <a:defRPr sz="2816">
                <a:solidFill>
                  <a:schemeClr val="accent5"/>
                </a:solidFill>
              </a:defRPr>
            </a:pPr>
            <a:r>
              <a:rPr lang="en-GB" dirty="0"/>
              <a:t>To provide a viable migration path for sites needing to switch to </a:t>
            </a:r>
            <a:r>
              <a:rPr lang="en-GB" dirty="0" smtClean="0"/>
              <a:t>IPv6</a:t>
            </a:r>
            <a:endParaRPr lang="en-GB" dirty="0"/>
          </a:p>
          <a:p>
            <a:pPr marL="704087" lvl="1" indent="-301752" defTabSz="804672">
              <a:spcBef>
                <a:spcPts val="600"/>
              </a:spcBef>
              <a:buChar char="-"/>
              <a:defRPr sz="2816">
                <a:solidFill>
                  <a:schemeClr val="accent5"/>
                </a:solidFill>
              </a:defRPr>
            </a:pPr>
            <a:r>
              <a:rPr lang="en-GB" dirty="0"/>
              <a:t>To allow sites to make long term planning decisions regarding their network </a:t>
            </a:r>
            <a:r>
              <a:rPr lang="en-GB" dirty="0" smtClean="0"/>
              <a:t>setup</a:t>
            </a:r>
            <a:endParaRPr lang="en-GB" dirty="0"/>
          </a:p>
          <a:p>
            <a:pPr marL="704087" lvl="1" indent="-301752" defTabSz="804672">
              <a:spcBef>
                <a:spcPts val="600"/>
              </a:spcBef>
              <a:buChar char="-"/>
              <a:defRPr sz="2816">
                <a:solidFill>
                  <a:schemeClr val="accent5"/>
                </a:solidFill>
              </a:defRPr>
            </a:pPr>
            <a:r>
              <a:rPr lang="en-GB" dirty="0"/>
              <a:t>To allow VOs to make use of IPv6-only CPU resources should they become available in </a:t>
            </a:r>
            <a:r>
              <a:rPr lang="en-GB" dirty="0" smtClean="0"/>
              <a:t>future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6657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Shape 336"/>
          <p:cNvSpPr>
            <a:spLocks noGrp="1"/>
          </p:cNvSpPr>
          <p:nvPr>
            <p:ph type="body" idx="1"/>
          </p:nvPr>
        </p:nvSpPr>
        <p:spPr>
          <a:xfrm>
            <a:off x="914400" y="914401"/>
            <a:ext cx="11176000" cy="52117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rPr dirty="0"/>
              <a:t>By April 1</a:t>
            </a:r>
            <a:r>
              <a:rPr baseline="30000" dirty="0"/>
              <a:t>st</a:t>
            </a:r>
            <a:r>
              <a:rPr dirty="0"/>
              <a:t> 2017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Sites can provide IPv6-only CPUs if necessary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Tier-1’s must provide dual-stack storage access with sufficient performance and reliability</a:t>
            </a:r>
          </a:p>
          <a:p>
            <a:pPr marL="1143000" lvl="2" indent="-228600">
              <a:lnSpc>
                <a:spcPct val="80000"/>
              </a:lnSpc>
              <a:spcBef>
                <a:spcPts val="300"/>
              </a:spcBef>
              <a:defRPr sz="1400">
                <a:solidFill>
                  <a:srgbClr val="000000"/>
                </a:solidFill>
              </a:defRPr>
            </a:pPr>
            <a:r>
              <a:rPr dirty="0"/>
              <a:t>At least in a testbed </a:t>
            </a:r>
            <a:r>
              <a:rPr dirty="0" smtClean="0"/>
              <a:t>setup</a:t>
            </a:r>
            <a:r>
              <a:rPr lang="en-GB" dirty="0" smtClean="0"/>
              <a:t> or with reduced performance/reliability</a:t>
            </a:r>
            <a:endParaRPr dirty="0"/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Stratum-1 service at CERN must be dual-stack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A dedicated ETF infrastructure to test IPv6 services must be available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ATLAS and CMS must deploy all services interacting with WNs in dual-stack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All the above, without disrupting normal WLCG operations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rPr dirty="0"/>
              <a:t>By April 1</a:t>
            </a:r>
            <a:r>
              <a:rPr baseline="30000" dirty="0"/>
              <a:t>st</a:t>
            </a:r>
            <a:r>
              <a:rPr dirty="0"/>
              <a:t> 2018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Tier-1’s must provide dual-stack storage access in production with increased performance and reliability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Tier-1’s must upgrade their Stratum-1 and FTS to dual-stack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The official ETF infrastructure must be migrated to dual-stack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GOCDB, OIM, GGUS, BDII should be dual-stack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rPr dirty="0"/>
              <a:t>By end of Run2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A large number of sites will have migrated their storage to IPv6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rPr dirty="0"/>
              <a:t>The recommendation to keep IPv4 as a backup will be dropped</a:t>
            </a:r>
          </a:p>
        </p:txBody>
      </p:sp>
      <p:sp>
        <p:nvSpPr>
          <p:cNvPr id="337" name="Shape 3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Proposed timeline</a:t>
            </a:r>
          </a:p>
        </p:txBody>
      </p:sp>
      <p:sp>
        <p:nvSpPr>
          <p:cNvPr id="338" name="Shape 338"/>
          <p:cNvSpPr>
            <a:spLocks noGrp="1"/>
          </p:cNvSpPr>
          <p:nvPr>
            <p:ph type="sldNum" sz="quarter" idx="2"/>
          </p:nvPr>
        </p:nvSpPr>
        <p:spPr>
          <a:xfrm>
            <a:off x="11623218" y="6404293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20/09/2016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Kelsey - IPv6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595" y="914400"/>
            <a:ext cx="7869767" cy="5943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19846" y="5603631"/>
            <a:ext cx="2450123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UPDATE: TRIUMF</a:t>
            </a:r>
            <a:r>
              <a:rPr kumimoji="0" lang="en-GB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now peered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39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Tier-1 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NDGF: plan OK, </a:t>
            </a:r>
            <a:r>
              <a:rPr lang="en-GB" dirty="0" err="1" smtClean="0"/>
              <a:t>dCache</a:t>
            </a:r>
            <a:r>
              <a:rPr lang="en-GB" dirty="0" smtClean="0"/>
              <a:t> already dual-stack</a:t>
            </a:r>
          </a:p>
          <a:p>
            <a:r>
              <a:rPr lang="en-GB" dirty="0" smtClean="0"/>
              <a:t>PIC: pla</a:t>
            </a:r>
            <a:r>
              <a:rPr lang="en-GB" dirty="0"/>
              <a:t>n OK, </a:t>
            </a:r>
            <a:r>
              <a:rPr lang="en-GB" dirty="0" err="1"/>
              <a:t>dCache</a:t>
            </a:r>
            <a:r>
              <a:rPr lang="en-GB" dirty="0"/>
              <a:t> already dual-stack</a:t>
            </a:r>
          </a:p>
          <a:p>
            <a:r>
              <a:rPr lang="en-GB" dirty="0" smtClean="0"/>
              <a:t>IN2P3: plan OK, dual stack storage within proposed timescale</a:t>
            </a:r>
          </a:p>
          <a:p>
            <a:r>
              <a:rPr lang="en-GB" dirty="0" smtClean="0"/>
              <a:t>RAL: plan OK, IPv6 testbed by April 2017, production storage IPv6 well before April 2018</a:t>
            </a:r>
          </a:p>
          <a:p>
            <a:r>
              <a:rPr lang="en-GB" dirty="0" smtClean="0"/>
              <a:t>TRIUMF: still working on timeline</a:t>
            </a:r>
          </a:p>
          <a:p>
            <a:r>
              <a:rPr lang="en-GB" dirty="0" smtClean="0"/>
              <a:t>SARA-MATRIX: postponed after data centre move in October</a:t>
            </a:r>
          </a:p>
          <a:p>
            <a:r>
              <a:rPr lang="en-GB" dirty="0" smtClean="0"/>
              <a:t>FNAL: actively preparing to enable IPv6</a:t>
            </a:r>
          </a:p>
          <a:p>
            <a:r>
              <a:rPr lang="en-GB" dirty="0" smtClean="0"/>
              <a:t>KIT, Taiwan, RRC-KI, NFN, NIKHEF, BNL, KISTI: no official feedback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08142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Task Force will become significantly </a:t>
            </a:r>
            <a:r>
              <a:rPr lang="en-GB" dirty="0"/>
              <a:t>m</a:t>
            </a:r>
            <a:r>
              <a:rPr lang="en-GB" dirty="0" smtClean="0"/>
              <a:t>ore active. Aims:</a:t>
            </a:r>
          </a:p>
          <a:p>
            <a:pPr lvl="1"/>
            <a:r>
              <a:rPr lang="en-GB" dirty="0" smtClean="0"/>
              <a:t>Ensure that approved plan is implemented</a:t>
            </a:r>
          </a:p>
          <a:p>
            <a:pPr lvl="1"/>
            <a:r>
              <a:rPr lang="en-GB" dirty="0" smtClean="0"/>
              <a:t>Regularly follow up with T1s, via GGUS if necessary</a:t>
            </a:r>
          </a:p>
          <a:p>
            <a:pPr lvl="1"/>
            <a:r>
              <a:rPr lang="en-GB" dirty="0" smtClean="0"/>
              <a:t>Alastair, Andrea, </a:t>
            </a:r>
            <a:r>
              <a:rPr lang="en-GB" dirty="0" err="1" smtClean="0"/>
              <a:t>Costin</a:t>
            </a:r>
            <a:r>
              <a:rPr lang="en-GB" dirty="0" smtClean="0"/>
              <a:t>, Raja will follow up with their experiments</a:t>
            </a:r>
          </a:p>
          <a:p>
            <a:pPr lvl="1"/>
            <a:r>
              <a:rPr lang="en-GB" dirty="0" smtClean="0"/>
              <a:t>For T2, aim is “as many as possible by the end of Run2”</a:t>
            </a:r>
          </a:p>
          <a:p>
            <a:pPr lvl="2"/>
            <a:r>
              <a:rPr lang="en-GB" dirty="0" smtClean="0"/>
              <a:t>Still discussing how we are going to achieve it</a:t>
            </a:r>
          </a:p>
          <a:p>
            <a:pPr lvl="3"/>
            <a:r>
              <a:rPr lang="en-GB" dirty="0" smtClean="0"/>
              <a:t>Early adopters by 2017? Everybody else by 2018?</a:t>
            </a:r>
          </a:p>
          <a:p>
            <a:r>
              <a:rPr lang="en-GB" dirty="0" smtClean="0"/>
              <a:t>Interplay between WLCG TF and </a:t>
            </a:r>
            <a:r>
              <a:rPr lang="en-GB" dirty="0" err="1" smtClean="0"/>
              <a:t>HEPiX</a:t>
            </a:r>
            <a:r>
              <a:rPr lang="en-GB" dirty="0" smtClean="0"/>
              <a:t> WG:</a:t>
            </a:r>
          </a:p>
          <a:p>
            <a:pPr lvl="1"/>
            <a:r>
              <a:rPr lang="en-GB" dirty="0" smtClean="0"/>
              <a:t>The TF is </a:t>
            </a:r>
            <a:r>
              <a:rPr lang="en-GB" u="sng" dirty="0" smtClean="0"/>
              <a:t>the</a:t>
            </a:r>
            <a:r>
              <a:rPr lang="en-GB" dirty="0" smtClean="0"/>
              <a:t> contact point for sites which want to deploy IPv6-only CPUs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HEPiX</a:t>
            </a:r>
            <a:r>
              <a:rPr lang="en-GB" dirty="0" smtClean="0"/>
              <a:t> WG is the place for </a:t>
            </a:r>
            <a:r>
              <a:rPr lang="en-GB" u="sng" dirty="0" smtClean="0"/>
              <a:t>technical questions </a:t>
            </a:r>
            <a:r>
              <a:rPr lang="en-GB" dirty="0" smtClean="0"/>
              <a:t>while the TF ensures that things get deployed from the </a:t>
            </a:r>
            <a:r>
              <a:rPr lang="en-GB" u="sng" dirty="0" smtClean="0"/>
              <a:t>WLCG perspective</a:t>
            </a:r>
          </a:p>
          <a:p>
            <a:r>
              <a:rPr lang="en-GB" dirty="0" smtClean="0"/>
              <a:t>Need to review </a:t>
            </a:r>
            <a:r>
              <a:rPr lang="en-GB" dirty="0"/>
              <a:t>the composition of the TF: representatives of </a:t>
            </a:r>
            <a:r>
              <a:rPr lang="en-GB" dirty="0" smtClean="0"/>
              <a:t>OSG/EGI/</a:t>
            </a:r>
            <a:r>
              <a:rPr lang="en-GB" dirty="0" err="1" smtClean="0"/>
              <a:t>NorduGRID</a:t>
            </a:r>
            <a:r>
              <a:rPr lang="en-GB" dirty="0" smtClean="0"/>
              <a:t>/</a:t>
            </a:r>
            <a:r>
              <a:rPr lang="en-GB" dirty="0" err="1" smtClean="0"/>
              <a:t>GridPP</a:t>
            </a:r>
            <a:r>
              <a:rPr lang="en-GB" dirty="0" smtClean="0"/>
              <a:t>, </a:t>
            </a:r>
            <a:r>
              <a:rPr lang="en-GB" dirty="0"/>
              <a:t>regional site representatives are </a:t>
            </a:r>
            <a:r>
              <a:rPr lang="en-GB" dirty="0" smtClean="0"/>
              <a:t>very desirable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for the Task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83318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63624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/>
          </p:cNvSpPr>
          <p:nvPr>
            <p:ph type="body" idx="1"/>
          </p:nvPr>
        </p:nvSpPr>
        <p:spPr>
          <a:xfrm>
            <a:off x="914398" y="914402"/>
            <a:ext cx="10989735" cy="347133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t>Deploy IPv6 on the network infrastructure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t>Deploy a dual-stack perfSONAR instance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t>Make storage dual-stack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t>Applies to all sites, for the sake of allowing others to remotely access data via IPv6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t>Make local services dual stack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t>Eventually it should not be necessary, e.g. IPv4 could be decommissioned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2200"/>
            </a:pPr>
            <a:r>
              <a:t>Make all WNs IPv6-only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t>Allow for a “grace period” during which IPv4 is kept as backup</a:t>
            </a:r>
          </a:p>
          <a:p>
            <a:pPr marL="742950" lvl="1" indent="-285750">
              <a:lnSpc>
                <a:spcPct val="80000"/>
              </a:lnSpc>
              <a:spcBef>
                <a:spcPts val="400"/>
              </a:spcBef>
              <a:defRPr sz="1900">
                <a:solidFill>
                  <a:srgbClr val="31859C"/>
                </a:solidFill>
              </a:defRPr>
            </a:pPr>
            <a:r>
              <a:t>Use IPv4 private addresses if needed (e.g. by batch system)</a:t>
            </a:r>
          </a:p>
        </p:txBody>
      </p:sp>
      <p:sp>
        <p:nvSpPr>
          <p:cNvPr id="308" name="Shape 3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Typical migration path for a site</a:t>
            </a:r>
          </a:p>
        </p:txBody>
      </p:sp>
      <p:pic>
        <p:nvPicPr>
          <p:cNvPr id="309" name="image2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71333" y="4315893"/>
            <a:ext cx="5945629" cy="2542108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xfrm>
            <a:off x="11703139" y="6404293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/>
          </p:cNvSpPr>
          <p:nvPr>
            <p:ph type="body" idx="1"/>
          </p:nvPr>
        </p:nvSpPr>
        <p:spPr>
          <a:xfrm>
            <a:off x="914400" y="914401"/>
            <a:ext cx="11176000" cy="521176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defRPr sz="2900"/>
            </a:pPr>
            <a:r>
              <a:t>Extremely important as they provide access to, and distribute, a lot of data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2900"/>
            </a:pPr>
            <a:r>
              <a:t>They run several central Grid and VO services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2500">
                <a:solidFill>
                  <a:srgbClr val="31859C"/>
                </a:solidFill>
              </a:defRPr>
            </a:pPr>
            <a:r>
              <a:t>FTS, Frontier, Stratum-0/1, VOMS, MyProxy, WM/DM services, ETF, Dashboard monitoring…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2900"/>
            </a:pPr>
            <a:r>
              <a:t>Therefore, critical to make services dual-stack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2500">
                <a:solidFill>
                  <a:srgbClr val="31859C"/>
                </a:solidFill>
              </a:defRPr>
            </a:pPr>
            <a:r>
              <a:t>Even if availability of IPv4 addresses is not an issue at the site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 sz="2900"/>
            </a:pPr>
            <a:r>
              <a:t>Storage performance and reliability should not depend on the IP protocol version used. Proposed targets: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2500">
                <a:solidFill>
                  <a:srgbClr val="31859C"/>
                </a:solidFill>
              </a:defRPr>
            </a:pPr>
            <a:r>
              <a:t>At least 1Gb/s and 90% reliability by April 1st 2017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2500">
                <a:solidFill>
                  <a:srgbClr val="31859C"/>
                </a:solidFill>
              </a:defRPr>
            </a:pPr>
            <a:r>
              <a:t>At least 10 Gb/s and 95% reliability by April 1st 2018</a:t>
            </a:r>
          </a:p>
        </p:txBody>
      </p:sp>
      <p:sp>
        <p:nvSpPr>
          <p:cNvPr id="313" name="Shape 3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Role of Tier-0/1 sites</a:t>
            </a:r>
          </a:p>
        </p:txBody>
      </p:sp>
      <p:sp>
        <p:nvSpPr>
          <p:cNvPr id="314" name="Shape 314"/>
          <p:cNvSpPr>
            <a:spLocks noGrp="1"/>
          </p:cNvSpPr>
          <p:nvPr>
            <p:ph type="sldNum" sz="quarter" idx="2"/>
          </p:nvPr>
        </p:nvSpPr>
        <p:spPr>
          <a:xfrm>
            <a:off x="11703139" y="6404293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WLCG-powerpoint-template_2013">
  <a:themeElements>
    <a:clrScheme name="WLCG-powerpoint-template_201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WLCG-powerpoint-template_201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WLCG-powerpoint-template_201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LCG-powerpoint-template_2013">
  <a:themeElements>
    <a:clrScheme name="WLCG-powerpoint-template_201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WLCG-powerpoint-template_201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WLCG-powerpoint-template_201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671</Words>
  <Application>Microsoft Office PowerPoint</Application>
  <PresentationFormat>Widescreen</PresentationFormat>
  <Paragraphs>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Candara</vt:lpstr>
      <vt:lpstr>WLCG-powerpoint-template_2013</vt:lpstr>
      <vt:lpstr>WLCG IPv6 deployment:plans and next steps</vt:lpstr>
      <vt:lpstr>News</vt:lpstr>
      <vt:lpstr>Proposed timeline</vt:lpstr>
      <vt:lpstr>PowerPoint Presentation</vt:lpstr>
      <vt:lpstr>Tier-1 summary</vt:lpstr>
      <vt:lpstr>Next steps for the Task Force</vt:lpstr>
      <vt:lpstr>PowerPoint Presentation</vt:lpstr>
      <vt:lpstr>Typical migration path for a site</vt:lpstr>
      <vt:lpstr>Role of Tier-0/1 sites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IPv6 deployment strategy</dc:title>
  <dc:creator>Andrea Sciaba</dc:creator>
  <cp:lastModifiedBy>Andrea Sciaba</cp:lastModifiedBy>
  <cp:revision>11</cp:revision>
  <dcterms:modified xsi:type="dcterms:W3CDTF">2016-09-29T12:22:12Z</dcterms:modified>
</cp:coreProperties>
</file>