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703" r:id="rId2"/>
    <p:sldMasterId id="2147483958" r:id="rId3"/>
  </p:sldMasterIdLst>
  <p:notesMasterIdLst>
    <p:notesMasterId r:id="rId31"/>
  </p:notesMasterIdLst>
  <p:sldIdLst>
    <p:sldId id="371" r:id="rId4"/>
    <p:sldId id="411" r:id="rId5"/>
    <p:sldId id="412" r:id="rId6"/>
    <p:sldId id="413" r:id="rId7"/>
    <p:sldId id="414" r:id="rId8"/>
    <p:sldId id="417" r:id="rId9"/>
    <p:sldId id="415" r:id="rId10"/>
    <p:sldId id="416" r:id="rId11"/>
    <p:sldId id="418" r:id="rId12"/>
    <p:sldId id="419" r:id="rId13"/>
    <p:sldId id="420" r:id="rId14"/>
    <p:sldId id="421" r:id="rId15"/>
    <p:sldId id="422" r:id="rId16"/>
    <p:sldId id="423" r:id="rId17"/>
    <p:sldId id="424" r:id="rId18"/>
    <p:sldId id="370" r:id="rId19"/>
    <p:sldId id="372" r:id="rId20"/>
    <p:sldId id="373" r:id="rId21"/>
    <p:sldId id="374" r:id="rId22"/>
    <p:sldId id="378" r:id="rId23"/>
    <p:sldId id="379" r:id="rId24"/>
    <p:sldId id="382" r:id="rId25"/>
    <p:sldId id="383" r:id="rId26"/>
    <p:sldId id="425" r:id="rId27"/>
    <p:sldId id="426" r:id="rId28"/>
    <p:sldId id="428" r:id="rId29"/>
    <p:sldId id="42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05"/>
    <a:srgbClr val="7C7C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7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F0EB52D-63CC-C744-B2F2-DF9E7DB7F20C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AEA30F-F124-0E4D-8DEC-851964C58A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460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6183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2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74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970C2-EA0E-1947-B07A-7ECBEE946466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435A7-7ACA-FF41-819D-4DED658488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514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F3503-F448-C44E-9342-F1DEC08EE9CE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BDD7-EFE1-D648-964B-744CA7E5C3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34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3D728-439D-9843-AE3A-09F9EF5EA3BA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87518-312E-424F-8F8E-110CC7EA55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031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D3125-CE81-9E46-90C0-DD5096368A79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A1998-82F2-7F44-B44D-D0E54A6900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794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177C-8DAA-904B-AB10-53EB172264AF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5263-3AA2-3544-9743-7AD090FE40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759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7CAD7-837B-8846-BB1A-EA455FE8315E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D8029-34DC-9644-8EBF-301661CC27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56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702F1-887C-8D49-BD90-10E78407D53C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3395-0CF2-7745-9169-0A2C8F0198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428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CFAE0-6F1B-2147-BBD9-8305BBF82453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3D59B-4409-4847-8AB5-B9CEDF4675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35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258545" cy="62909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38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0C400-4B4E-DB46-AD21-A61FAB95EF6F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A116-4447-6842-95E5-B204F82204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26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CD09B-0CBC-B240-9F8A-CC443B2D4EF3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53A9-AAC1-1947-A8B5-6B21278C6A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416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C259-B173-F146-A722-60753AFF56AA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96635-5D21-5145-8C9B-55EC28F77B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98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2D98F-35A0-A64C-A745-79D28FDA1A54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C7483-EE56-7C42-A278-F6ECD2A9D3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67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A7C75-A95B-F249-9605-38E37D877367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25AB1-8916-1646-B2DC-5A31CCF907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645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39E09-F7A6-9F47-BE44-3BB05747DB35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C9019-CDEB-8147-8F60-5606AC88BF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0334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321E-2D2B-1642-ABE4-D4DBB63AEDB1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D2BFB-973C-F94F-84D7-89BB70872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926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B9A24-9574-8749-9B01-7F25DEF87F8B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11F0-CBB2-0E47-95BC-1C6A3E11C8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4459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545D8-4CBD-0444-AA5E-424A7129A536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9BDC5-ED5E-8644-A828-5B3843464C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7598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8" name="Freeform 25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EBA35-8808-C04D-B385-A51579914ECD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675EA-A786-9444-AC11-A2E38C945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35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82074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1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7B57C-7061-BF49-85B9-59874CA81095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6D0F8-79D6-A64A-B6CF-42993200D6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984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6" name="Group 15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1" name="Freeform 2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1E67D-DBF1-F747-A1DE-4BA98550CDA7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329D-DF6B-B347-892F-16899FFA7C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780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C8E25-7958-D547-8F00-39FE87AC204F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C77A7-5CEB-324B-90B6-4C450D10D0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37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0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428FD-F995-E94C-B1E9-B434A17F1A1A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F7784-A260-614C-B146-586C3A9569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522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8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7296951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2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9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11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7476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65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62025" y="165100"/>
            <a:ext cx="72580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Outline</a:t>
            </a:r>
          </a:p>
        </p:txBody>
      </p:sp>
      <p:sp>
        <p:nvSpPr>
          <p:cNvPr id="1027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5850"/>
            <a:ext cx="792480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7"/>
          <p:cNvSpPr>
            <a:spLocks noChangeArrowheads="1"/>
          </p:cNvSpPr>
          <p:nvPr/>
        </p:nvSpPr>
        <p:spPr bwMode="auto">
          <a:xfrm>
            <a:off x="615950" y="893763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F3C1C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1029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Text Box 50"/>
          <p:cNvSpPr txBox="1">
            <a:spLocks noChangeArrowheads="1"/>
          </p:cNvSpPr>
          <p:nvPr/>
        </p:nvSpPr>
        <p:spPr bwMode="auto">
          <a:xfrm>
            <a:off x="6915150" y="6232525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smtClean="0">
                <a:solidFill>
                  <a:srgbClr val="000099"/>
                </a:solidFill>
                <a:latin typeface="Times New Roman" charset="0"/>
              </a:rPr>
              <a:t>Page</a:t>
            </a:r>
            <a:r>
              <a:rPr lang="en-US" sz="2400" i="1" smtClean="0">
                <a:solidFill>
                  <a:srgbClr val="000099"/>
                </a:solidFill>
                <a:latin typeface="Times New Roman" charset="0"/>
              </a:rPr>
              <a:t> </a:t>
            </a:r>
            <a:fld id="{C21ECF8F-8725-D142-B126-0FAA0969D91D}" type="slidenum">
              <a:rPr lang="en-US" sz="1200" i="1" smtClean="0">
                <a:solidFill>
                  <a:srgbClr val="000099"/>
                </a:solidFill>
                <a:latin typeface="Times New Roman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smtClean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1031" name="Text Box 51"/>
          <p:cNvSpPr txBox="1">
            <a:spLocks noChangeArrowheads="1"/>
          </p:cNvSpPr>
          <p:nvPr/>
        </p:nvSpPr>
        <p:spPr bwMode="auto">
          <a:xfrm>
            <a:off x="693738" y="6386513"/>
            <a:ext cx="7021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200" i="1" smtClean="0">
                <a:solidFill>
                  <a:srgbClr val="000099"/>
                </a:solidFill>
                <a:latin typeface="Times New Roman" charset="0"/>
              </a:rPr>
              <a:t>The Future of CTF3 – Support of Beam Diagnostics R&amp;D</a:t>
            </a:r>
          </a:p>
        </p:txBody>
      </p:sp>
      <p:sp>
        <p:nvSpPr>
          <p:cNvPr id="1032" name="Line 52"/>
          <p:cNvSpPr>
            <a:spLocks noChangeShapeType="1"/>
          </p:cNvSpPr>
          <p:nvPr/>
        </p:nvSpPr>
        <p:spPr bwMode="auto">
          <a:xfrm>
            <a:off x="615950" y="630872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3" name="Picture 1" descr="Logo_cern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175" y="49213"/>
            <a:ext cx="801688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3" descr="CLIC-Logo-Color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49213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Ø"/>
        <a:defRPr kumimoji="1" sz="1600">
          <a:solidFill>
            <a:srgbClr val="006600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E2E182E2-8CF1-A849-8A5D-FE8F510661B6}" type="datetimeFigureOut">
              <a:rPr lang="en-GB"/>
              <a:pPr>
                <a:defRPr/>
              </a:pPr>
              <a:t>31/08/16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A63AF614-22BB-AC44-AB8C-3F4E91C334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grpSp>
        <p:nvGrpSpPr>
          <p:cNvPr id="266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266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266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73E87"/>
                </a:solidFill>
              </a:defRPr>
            </a:lvl1pPr>
          </a:lstStyle>
          <a:p>
            <a:pPr>
              <a:defRPr/>
            </a:pPr>
            <a:fld id="{31D735D3-85F4-C24D-841D-5BEB99B546D4}" type="datetime1">
              <a:rPr lang="en-US"/>
              <a:pPr>
                <a:defRPr/>
              </a:pPr>
              <a:t>31/08/16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73E8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73E87"/>
                </a:solidFill>
              </a:defRPr>
            </a:lvl1pPr>
          </a:lstStyle>
          <a:p>
            <a:pPr>
              <a:defRPr/>
            </a:pPr>
            <a:fld id="{D770CD1D-8B00-C44B-80E5-650A47EDF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6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charset="0"/>
        <a:buChar char=""/>
        <a:defRPr sz="24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charset="0"/>
        <a:buChar char=""/>
        <a:defRPr sz="22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charset="0"/>
        <a:buChar char="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charset="0"/>
        <a:buChar char="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charset="0"/>
        <a:buChar char=""/>
        <a:defRPr sz="16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4400" dirty="0">
              <a:solidFill>
                <a:srgbClr val="FFFFFF"/>
              </a:solidFill>
              <a:latin typeface="Candara" charset="0"/>
            </a:endParaRPr>
          </a:p>
        </p:txBody>
      </p:sp>
      <p:sp>
        <p:nvSpPr>
          <p:cNvPr id="4" name="Subtitle 4"/>
          <p:cNvSpPr txBox="1">
            <a:spLocks/>
          </p:cNvSpPr>
          <p:nvPr/>
        </p:nvSpPr>
        <p:spPr bwMode="auto">
          <a:xfrm>
            <a:off x="1143000" y="6504396"/>
            <a:ext cx="6858000" cy="3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en-US" sz="1400" dirty="0" smtClean="0">
                <a:latin typeface="Calibri" charset="0"/>
              </a:rPr>
              <a:t>BI Technical Board,  1</a:t>
            </a:r>
            <a:r>
              <a:rPr lang="en-US" sz="1400" baseline="30000" dirty="0" smtClean="0">
                <a:latin typeface="Calibri" charset="0"/>
              </a:rPr>
              <a:t>st</a:t>
            </a:r>
            <a:r>
              <a:rPr lang="en-US" sz="1400" dirty="0" smtClean="0">
                <a:latin typeface="Calibri" charset="0"/>
              </a:rPr>
              <a:t> September 2016</a:t>
            </a:r>
            <a:endParaRPr lang="en-US" sz="1400" dirty="0">
              <a:latin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Candara" charset="0"/>
              </a:rPr>
              <a:t>On the Possible use of </a:t>
            </a:r>
            <a:r>
              <a:rPr lang="en-US" dirty="0" err="1" smtClean="0">
                <a:latin typeface="Candara" charset="0"/>
              </a:rPr>
              <a:t>Califes</a:t>
            </a:r>
            <a:r>
              <a:rPr lang="en-US" dirty="0" smtClean="0">
                <a:latin typeface="Candara" charset="0"/>
              </a:rPr>
              <a:t> for Beam Instrumentation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T. Lefevre on behalf on the BI group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Califes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0" y="2558021"/>
            <a:ext cx="91440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cs typeface="Calibri Light"/>
              </a:rPr>
              <a:t>Achievable Beam parameters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Good 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cs typeface="Calibri Light"/>
              </a:rPr>
              <a:t>emittance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 to reach small beam size (&lt;50um)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Short and long bunches (300fs up to 50ps)</a:t>
            </a:r>
          </a:p>
          <a:p>
            <a:pPr marL="1079500" lvl="2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requiring add. Magnetic chicane 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Easy and full control the beam position over large distance 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Large range of bunch intensity and density</a:t>
            </a:r>
          </a:p>
          <a:p>
            <a:pPr marL="1079500" lvl="2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Possibility to have very weak beams (below 10</a:t>
            </a:r>
            <a:r>
              <a:rPr lang="en-US" baseline="30000" dirty="0" smtClean="0">
                <a:solidFill>
                  <a:srgbClr val="3366FF"/>
                </a:solidFill>
                <a:latin typeface="Calibri Light"/>
                <a:cs typeface="Calibri Light"/>
              </a:rPr>
              <a:t>5</a:t>
            </a: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part/cm</a:t>
            </a:r>
            <a:r>
              <a:rPr lang="en-US" baseline="30000" dirty="0" smtClean="0">
                <a:solidFill>
                  <a:srgbClr val="3366FF"/>
                </a:solidFill>
                <a:latin typeface="Calibri Light"/>
                <a:cs typeface="Calibri Light"/>
              </a:rPr>
              <a:t>2</a:t>
            </a: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) as for SEU study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 smtClean="0">
              <a:solidFill>
                <a:srgbClr val="000000"/>
              </a:solidFill>
              <a:latin typeface="Calibri Light"/>
              <a:ea typeface="+mn-ea"/>
              <a:cs typeface="Calibri Light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Applications requiring high beam current can be performed on 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Hiradmat</a:t>
            </a:r>
            <a:r>
              <a:rPr lang="en-US" dirty="0" err="1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@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SPS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 that has been designed for High intensity beam tests</a:t>
            </a:r>
            <a:endParaRPr lang="en-US" dirty="0">
              <a:solidFill>
                <a:srgbClr val="FF0000"/>
              </a:solidFill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016981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</a:t>
            </a:r>
            <a:r>
              <a:rPr lang="en-US" dirty="0" err="1" smtClean="0"/>
              <a:t>Califes</a:t>
            </a:r>
            <a:endParaRPr lang="en-US" dirty="0"/>
          </a:p>
        </p:txBody>
      </p:sp>
      <p:cxnSp>
        <p:nvCxnSpPr>
          <p:cNvPr id="5" name="Straight Connector 3"/>
          <p:cNvCxnSpPr>
            <a:cxnSpLocks noChangeShapeType="1"/>
          </p:cNvCxnSpPr>
          <p:nvPr/>
        </p:nvCxnSpPr>
        <p:spPr bwMode="auto">
          <a:xfrm flipV="1">
            <a:off x="311150" y="4876658"/>
            <a:ext cx="8891588" cy="444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rapezoid 6"/>
          <p:cNvSpPr/>
          <p:nvPr/>
        </p:nvSpPr>
        <p:spPr bwMode="auto">
          <a:xfrm>
            <a:off x="1498600" y="4598846"/>
            <a:ext cx="328613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Trapezoid 7"/>
          <p:cNvSpPr/>
          <p:nvPr/>
        </p:nvSpPr>
        <p:spPr bwMode="auto">
          <a:xfrm>
            <a:off x="3309938" y="4598846"/>
            <a:ext cx="328612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" name="Trapezoid 8"/>
          <p:cNvSpPr/>
          <p:nvPr/>
        </p:nvSpPr>
        <p:spPr bwMode="auto">
          <a:xfrm rot="10800000">
            <a:off x="2095500" y="4062271"/>
            <a:ext cx="328613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Trapezoid 9"/>
          <p:cNvSpPr/>
          <p:nvPr/>
        </p:nvSpPr>
        <p:spPr bwMode="auto">
          <a:xfrm rot="10800000">
            <a:off x="2703513" y="4062271"/>
            <a:ext cx="328612" cy="642937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cxnSp>
        <p:nvCxnSpPr>
          <p:cNvPr id="11" name="Straight Connector 26"/>
          <p:cNvCxnSpPr>
            <a:cxnSpLocks noChangeShapeType="1"/>
            <a:stCxn id="7" idx="3"/>
            <a:endCxn id="9" idx="3"/>
          </p:cNvCxnSpPr>
          <p:nvPr/>
        </p:nvCxnSpPr>
        <p:spPr bwMode="auto">
          <a:xfrm flipV="1">
            <a:off x="1785938" y="4384533"/>
            <a:ext cx="350837" cy="536575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27"/>
          <p:cNvCxnSpPr>
            <a:cxnSpLocks noChangeShapeType="1"/>
            <a:stCxn id="8" idx="1"/>
            <a:endCxn id="10" idx="1"/>
          </p:cNvCxnSpPr>
          <p:nvPr/>
        </p:nvCxnSpPr>
        <p:spPr bwMode="auto">
          <a:xfrm flipH="1" flipV="1">
            <a:off x="2990850" y="4382946"/>
            <a:ext cx="360363" cy="538162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28"/>
          <p:cNvCxnSpPr>
            <a:cxnSpLocks noChangeShapeType="1"/>
            <a:stCxn id="10" idx="3"/>
            <a:endCxn id="9" idx="1"/>
          </p:cNvCxnSpPr>
          <p:nvPr/>
        </p:nvCxnSpPr>
        <p:spPr bwMode="auto">
          <a:xfrm flipH="1">
            <a:off x="2382838" y="4382946"/>
            <a:ext cx="361950" cy="1587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rapezoid 13"/>
          <p:cNvSpPr/>
          <p:nvPr/>
        </p:nvSpPr>
        <p:spPr bwMode="auto">
          <a:xfrm rot="10800000">
            <a:off x="6086475" y="4613133"/>
            <a:ext cx="328613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4501509" y="4548194"/>
            <a:ext cx="567964" cy="498863"/>
            <a:chOff x="379495" y="4083929"/>
            <a:chExt cx="1120105" cy="730638"/>
          </a:xfrm>
          <a:solidFill>
            <a:srgbClr val="FF6600"/>
          </a:solidFill>
        </p:grpSpPr>
        <p:sp>
          <p:nvSpPr>
            <p:cNvPr id="16" name="Can 15"/>
            <p:cNvSpPr/>
            <p:nvPr/>
          </p:nvSpPr>
          <p:spPr bwMode="auto">
            <a:xfrm>
              <a:off x="885120" y="4083929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7" name="Can 16"/>
            <p:cNvSpPr/>
            <p:nvPr/>
          </p:nvSpPr>
          <p:spPr bwMode="auto">
            <a:xfrm>
              <a:off x="878760" y="4236329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8" name="Can 17"/>
            <p:cNvSpPr/>
            <p:nvPr/>
          </p:nvSpPr>
          <p:spPr bwMode="auto">
            <a:xfrm>
              <a:off x="872400" y="4406370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9" name="Can 18"/>
            <p:cNvSpPr/>
            <p:nvPr/>
          </p:nvSpPr>
          <p:spPr bwMode="auto">
            <a:xfrm>
              <a:off x="866040" y="4576411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85855" y="4626885"/>
              <a:ext cx="499265" cy="170041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79495" y="4108927"/>
              <a:ext cx="499265" cy="170041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sp>
        <p:nvSpPr>
          <p:cNvPr id="22" name="TextBox 112"/>
          <p:cNvSpPr txBox="1">
            <a:spLocks noChangeArrowheads="1"/>
          </p:cNvSpPr>
          <p:nvPr/>
        </p:nvSpPr>
        <p:spPr bwMode="auto">
          <a:xfrm>
            <a:off x="982663" y="3092308"/>
            <a:ext cx="21717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Magnetic chicane</a:t>
            </a:r>
          </a:p>
          <a:p>
            <a:pPr algn="ctr" eaLnBrk="1" hangingPunct="1"/>
            <a:r>
              <a:rPr lang="en-US" sz="1200" b="1">
                <a:solidFill>
                  <a:srgbClr val="FF0000"/>
                </a:solidFill>
              </a:rPr>
              <a:t>Shorten or lenghthen</a:t>
            </a:r>
          </a:p>
        </p:txBody>
      </p:sp>
      <p:sp>
        <p:nvSpPr>
          <p:cNvPr id="23" name="TextBox 160"/>
          <p:cNvSpPr txBox="1">
            <a:spLocks noChangeArrowheads="1"/>
          </p:cNvSpPr>
          <p:nvPr/>
        </p:nvSpPr>
        <p:spPr bwMode="auto">
          <a:xfrm>
            <a:off x="4029075" y="3189146"/>
            <a:ext cx="1587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99CC"/>
                </a:solidFill>
              </a:rPr>
              <a:t>RF deflector</a:t>
            </a:r>
          </a:p>
          <a:p>
            <a:pPr algn="ctr" eaLnBrk="1" hangingPunct="1"/>
            <a:r>
              <a:rPr lang="en-US" sz="1200" b="1">
                <a:solidFill>
                  <a:srgbClr val="0099CC"/>
                </a:solidFill>
              </a:rPr>
              <a:t>for crabbing</a:t>
            </a:r>
          </a:p>
        </p:txBody>
      </p:sp>
      <p:sp>
        <p:nvSpPr>
          <p:cNvPr id="24" name="TextBox 161"/>
          <p:cNvSpPr txBox="1">
            <a:spLocks noChangeArrowheads="1"/>
          </p:cNvSpPr>
          <p:nvPr/>
        </p:nvSpPr>
        <p:spPr bwMode="auto">
          <a:xfrm>
            <a:off x="6527800" y="3189146"/>
            <a:ext cx="25400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Collimator</a:t>
            </a:r>
          </a:p>
          <a:p>
            <a:pPr eaLnBrk="1" hangingPunct="1"/>
            <a:r>
              <a:rPr lang="en-US" sz="1200" b="1">
                <a:solidFill>
                  <a:srgbClr val="000000"/>
                </a:solidFill>
              </a:rPr>
              <a:t>Reducing the bunch intensity</a:t>
            </a:r>
          </a:p>
        </p:txBody>
      </p:sp>
      <p:grpSp>
        <p:nvGrpSpPr>
          <p:cNvPr id="25" name="Group 162"/>
          <p:cNvGrpSpPr>
            <a:grpSpLocks/>
          </p:cNvGrpSpPr>
          <p:nvPr/>
        </p:nvGrpSpPr>
        <p:grpSpPr bwMode="auto">
          <a:xfrm>
            <a:off x="5711825" y="4689333"/>
            <a:ext cx="328613" cy="409575"/>
            <a:chOff x="281372" y="3158278"/>
            <a:chExt cx="422616" cy="644001"/>
          </a:xfrm>
        </p:grpSpPr>
        <p:sp>
          <p:nvSpPr>
            <p:cNvPr id="26" name="Oval 163"/>
            <p:cNvSpPr>
              <a:spLocks noChangeArrowheads="1"/>
            </p:cNvSpPr>
            <p:nvPr/>
          </p:nvSpPr>
          <p:spPr bwMode="auto">
            <a:xfrm>
              <a:off x="281372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27" name="Oval 164"/>
            <p:cNvSpPr>
              <a:spLocks noChangeArrowheads="1"/>
            </p:cNvSpPr>
            <p:nvPr/>
          </p:nvSpPr>
          <p:spPr bwMode="auto">
            <a:xfrm>
              <a:off x="44572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28" name="Oval 165"/>
            <p:cNvSpPr>
              <a:spLocks noChangeArrowheads="1"/>
            </p:cNvSpPr>
            <p:nvPr/>
          </p:nvSpPr>
          <p:spPr bwMode="auto">
            <a:xfrm>
              <a:off x="61007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29" name="Group 166"/>
          <p:cNvGrpSpPr>
            <a:grpSpLocks/>
          </p:cNvGrpSpPr>
          <p:nvPr/>
        </p:nvGrpSpPr>
        <p:grpSpPr bwMode="auto">
          <a:xfrm>
            <a:off x="350838" y="4722671"/>
            <a:ext cx="328612" cy="407987"/>
            <a:chOff x="281372" y="3158278"/>
            <a:chExt cx="422616" cy="644001"/>
          </a:xfrm>
        </p:grpSpPr>
        <p:sp>
          <p:nvSpPr>
            <p:cNvPr id="30" name="Oval 167"/>
            <p:cNvSpPr>
              <a:spLocks noChangeArrowheads="1"/>
            </p:cNvSpPr>
            <p:nvPr/>
          </p:nvSpPr>
          <p:spPr bwMode="auto">
            <a:xfrm>
              <a:off x="281372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31" name="Oval 168"/>
            <p:cNvSpPr>
              <a:spLocks noChangeArrowheads="1"/>
            </p:cNvSpPr>
            <p:nvPr/>
          </p:nvSpPr>
          <p:spPr bwMode="auto">
            <a:xfrm>
              <a:off x="44572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32" name="Oval 169"/>
            <p:cNvSpPr>
              <a:spLocks noChangeArrowheads="1"/>
            </p:cNvSpPr>
            <p:nvPr/>
          </p:nvSpPr>
          <p:spPr bwMode="auto">
            <a:xfrm>
              <a:off x="61007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33" name="Group 170"/>
          <p:cNvGrpSpPr>
            <a:grpSpLocks/>
          </p:cNvGrpSpPr>
          <p:nvPr/>
        </p:nvGrpSpPr>
        <p:grpSpPr bwMode="auto">
          <a:xfrm>
            <a:off x="3894138" y="4694096"/>
            <a:ext cx="328612" cy="409575"/>
            <a:chOff x="281372" y="3158278"/>
            <a:chExt cx="422616" cy="644001"/>
          </a:xfrm>
        </p:grpSpPr>
        <p:sp>
          <p:nvSpPr>
            <p:cNvPr id="34" name="Oval 171"/>
            <p:cNvSpPr>
              <a:spLocks noChangeArrowheads="1"/>
            </p:cNvSpPr>
            <p:nvPr/>
          </p:nvSpPr>
          <p:spPr bwMode="auto">
            <a:xfrm>
              <a:off x="281372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35" name="Oval 172"/>
            <p:cNvSpPr>
              <a:spLocks noChangeArrowheads="1"/>
            </p:cNvSpPr>
            <p:nvPr/>
          </p:nvSpPr>
          <p:spPr bwMode="auto">
            <a:xfrm>
              <a:off x="44572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36" name="Oval 173"/>
            <p:cNvSpPr>
              <a:spLocks noChangeArrowheads="1"/>
            </p:cNvSpPr>
            <p:nvPr/>
          </p:nvSpPr>
          <p:spPr bwMode="auto">
            <a:xfrm>
              <a:off x="61007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37" name="Group 60"/>
          <p:cNvGrpSpPr>
            <a:grpSpLocks/>
          </p:cNvGrpSpPr>
          <p:nvPr/>
        </p:nvGrpSpPr>
        <p:grpSpPr bwMode="auto">
          <a:xfrm>
            <a:off x="1195388" y="4675046"/>
            <a:ext cx="188912" cy="471487"/>
            <a:chOff x="774424" y="3244145"/>
            <a:chExt cx="187829" cy="471585"/>
          </a:xfrm>
        </p:grpSpPr>
        <p:cxnSp>
          <p:nvCxnSpPr>
            <p:cNvPr id="38" name="Straight Connector 61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62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63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64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" name="Group 65"/>
          <p:cNvGrpSpPr>
            <a:grpSpLocks/>
          </p:cNvGrpSpPr>
          <p:nvPr/>
        </p:nvGrpSpPr>
        <p:grpSpPr bwMode="auto">
          <a:xfrm>
            <a:off x="776288" y="4671871"/>
            <a:ext cx="141287" cy="344487"/>
            <a:chOff x="1009212" y="3244145"/>
            <a:chExt cx="140872" cy="343467"/>
          </a:xfrm>
        </p:grpSpPr>
        <p:sp>
          <p:nvSpPr>
            <p:cNvPr id="43" name="Oval 66"/>
            <p:cNvSpPr>
              <a:spLocks noChangeArrowheads="1"/>
            </p:cNvSpPr>
            <p:nvPr/>
          </p:nvSpPr>
          <p:spPr bwMode="auto">
            <a:xfrm>
              <a:off x="1009212" y="3372945"/>
              <a:ext cx="140872" cy="214667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44" name="Straight Connector 67"/>
            <p:cNvCxnSpPr>
              <a:cxnSpLocks noChangeShapeType="1"/>
            </p:cNvCxnSpPr>
            <p:nvPr/>
          </p:nvCxnSpPr>
          <p:spPr bwMode="auto">
            <a:xfrm flipV="1">
              <a:off x="1079647" y="3244145"/>
              <a:ext cx="0" cy="128119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Group 68"/>
          <p:cNvGrpSpPr>
            <a:grpSpLocks/>
          </p:cNvGrpSpPr>
          <p:nvPr/>
        </p:nvGrpSpPr>
        <p:grpSpPr bwMode="auto">
          <a:xfrm>
            <a:off x="957263" y="4567096"/>
            <a:ext cx="188912" cy="750887"/>
            <a:chOff x="1220519" y="2986544"/>
            <a:chExt cx="187830" cy="751335"/>
          </a:xfrm>
        </p:grpSpPr>
        <p:cxnSp>
          <p:nvCxnSpPr>
            <p:cNvPr id="46" name="Straight Connector 69"/>
            <p:cNvCxnSpPr>
              <a:cxnSpLocks noChangeShapeType="1"/>
            </p:cNvCxnSpPr>
            <p:nvPr/>
          </p:nvCxnSpPr>
          <p:spPr bwMode="auto">
            <a:xfrm flipV="1">
              <a:off x="122051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Oval 70"/>
            <p:cNvSpPr>
              <a:spLocks noChangeArrowheads="1"/>
            </p:cNvSpPr>
            <p:nvPr/>
          </p:nvSpPr>
          <p:spPr bwMode="auto">
            <a:xfrm>
              <a:off x="1243998" y="3415878"/>
              <a:ext cx="140872" cy="1288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48" name="Oval 71"/>
            <p:cNvSpPr>
              <a:spLocks noChangeArrowheads="1"/>
            </p:cNvSpPr>
            <p:nvPr/>
          </p:nvSpPr>
          <p:spPr bwMode="auto">
            <a:xfrm>
              <a:off x="1243998" y="3265612"/>
              <a:ext cx="140872" cy="1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49" name="Straight Connector 72"/>
            <p:cNvCxnSpPr>
              <a:cxnSpLocks noChangeShapeType="1"/>
            </p:cNvCxnSpPr>
            <p:nvPr/>
          </p:nvCxnSpPr>
          <p:spPr bwMode="auto">
            <a:xfrm flipV="1">
              <a:off x="140834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Straight Connector 73"/>
            <p:cNvCxnSpPr>
              <a:cxnSpLocks noChangeShapeType="1"/>
            </p:cNvCxnSpPr>
            <p:nvPr/>
          </p:nvCxnSpPr>
          <p:spPr bwMode="auto">
            <a:xfrm flipH="1">
              <a:off x="1220519" y="3158278"/>
              <a:ext cx="18782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Straight Connector 74"/>
            <p:cNvCxnSpPr>
              <a:cxnSpLocks noChangeShapeType="1"/>
            </p:cNvCxnSpPr>
            <p:nvPr/>
          </p:nvCxnSpPr>
          <p:spPr bwMode="auto">
            <a:xfrm flipV="1">
              <a:off x="1314434" y="3394412"/>
              <a:ext cx="0" cy="21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Straight Connector 75"/>
            <p:cNvCxnSpPr>
              <a:cxnSpLocks noChangeShapeType="1"/>
            </p:cNvCxnSpPr>
            <p:nvPr/>
          </p:nvCxnSpPr>
          <p:spPr bwMode="auto">
            <a:xfrm flipV="1">
              <a:off x="1314434" y="2986544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Rectangle 76"/>
            <p:cNvSpPr>
              <a:spLocks noChangeArrowheads="1"/>
            </p:cNvSpPr>
            <p:nvPr/>
          </p:nvSpPr>
          <p:spPr bwMode="auto">
            <a:xfrm>
              <a:off x="1267476" y="3609079"/>
              <a:ext cx="93915" cy="12880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54" name="Rectangle 77"/>
            <p:cNvSpPr>
              <a:spLocks noChangeArrowheads="1"/>
            </p:cNvSpPr>
            <p:nvPr/>
          </p:nvSpPr>
          <p:spPr bwMode="auto">
            <a:xfrm>
              <a:off x="1290955" y="3587612"/>
              <a:ext cx="47703" cy="2555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55" name="Group 78"/>
          <p:cNvGrpSpPr>
            <a:grpSpLocks/>
          </p:cNvGrpSpPr>
          <p:nvPr/>
        </p:nvGrpSpPr>
        <p:grpSpPr bwMode="auto">
          <a:xfrm>
            <a:off x="4276725" y="4663933"/>
            <a:ext cx="139700" cy="344488"/>
            <a:chOff x="1009212" y="3244145"/>
            <a:chExt cx="140872" cy="343467"/>
          </a:xfrm>
        </p:grpSpPr>
        <p:sp>
          <p:nvSpPr>
            <p:cNvPr id="56" name="Oval 86"/>
            <p:cNvSpPr>
              <a:spLocks noChangeArrowheads="1"/>
            </p:cNvSpPr>
            <p:nvPr/>
          </p:nvSpPr>
          <p:spPr bwMode="auto">
            <a:xfrm>
              <a:off x="1009212" y="3372945"/>
              <a:ext cx="140872" cy="214667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57" name="Straight Connector 87"/>
            <p:cNvCxnSpPr>
              <a:cxnSpLocks noChangeShapeType="1"/>
            </p:cNvCxnSpPr>
            <p:nvPr/>
          </p:nvCxnSpPr>
          <p:spPr bwMode="auto">
            <a:xfrm flipV="1">
              <a:off x="1079647" y="3244145"/>
              <a:ext cx="0" cy="128119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8" name="Group 88"/>
          <p:cNvGrpSpPr>
            <a:grpSpLocks/>
          </p:cNvGrpSpPr>
          <p:nvPr/>
        </p:nvGrpSpPr>
        <p:grpSpPr bwMode="auto">
          <a:xfrm>
            <a:off x="3663950" y="4663933"/>
            <a:ext cx="187325" cy="473075"/>
            <a:chOff x="774424" y="3244145"/>
            <a:chExt cx="187829" cy="471585"/>
          </a:xfrm>
        </p:grpSpPr>
        <p:cxnSp>
          <p:nvCxnSpPr>
            <p:cNvPr id="59" name="Straight Connector 89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Straight Connector 90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Straight Connector 91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Straight Connector 92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3" name="Group 93"/>
          <p:cNvGrpSpPr>
            <a:grpSpLocks/>
          </p:cNvGrpSpPr>
          <p:nvPr/>
        </p:nvGrpSpPr>
        <p:grpSpPr bwMode="auto">
          <a:xfrm>
            <a:off x="5510213" y="4652821"/>
            <a:ext cx="187325" cy="471487"/>
            <a:chOff x="774424" y="3244145"/>
            <a:chExt cx="187829" cy="471585"/>
          </a:xfrm>
        </p:grpSpPr>
        <p:cxnSp>
          <p:nvCxnSpPr>
            <p:cNvPr id="64" name="Straight Connector 94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Straight Connector 95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Straight Connector 96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Straight Connector 97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8" name="Group 98"/>
          <p:cNvGrpSpPr>
            <a:grpSpLocks/>
          </p:cNvGrpSpPr>
          <p:nvPr/>
        </p:nvGrpSpPr>
        <p:grpSpPr bwMode="auto">
          <a:xfrm>
            <a:off x="5203825" y="4544871"/>
            <a:ext cx="188913" cy="752475"/>
            <a:chOff x="1220519" y="2986544"/>
            <a:chExt cx="187830" cy="751335"/>
          </a:xfrm>
        </p:grpSpPr>
        <p:cxnSp>
          <p:nvCxnSpPr>
            <p:cNvPr id="69" name="Straight Connector 99"/>
            <p:cNvCxnSpPr>
              <a:cxnSpLocks noChangeShapeType="1"/>
            </p:cNvCxnSpPr>
            <p:nvPr/>
          </p:nvCxnSpPr>
          <p:spPr bwMode="auto">
            <a:xfrm flipV="1">
              <a:off x="122051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Oval 100"/>
            <p:cNvSpPr>
              <a:spLocks noChangeArrowheads="1"/>
            </p:cNvSpPr>
            <p:nvPr/>
          </p:nvSpPr>
          <p:spPr bwMode="auto">
            <a:xfrm>
              <a:off x="1243998" y="3415878"/>
              <a:ext cx="140872" cy="1288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71" name="Oval 101"/>
            <p:cNvSpPr>
              <a:spLocks noChangeArrowheads="1"/>
            </p:cNvSpPr>
            <p:nvPr/>
          </p:nvSpPr>
          <p:spPr bwMode="auto">
            <a:xfrm>
              <a:off x="1243998" y="3265612"/>
              <a:ext cx="140872" cy="1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72" name="Straight Connector 102"/>
            <p:cNvCxnSpPr>
              <a:cxnSpLocks noChangeShapeType="1"/>
            </p:cNvCxnSpPr>
            <p:nvPr/>
          </p:nvCxnSpPr>
          <p:spPr bwMode="auto">
            <a:xfrm flipV="1">
              <a:off x="140834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103"/>
            <p:cNvCxnSpPr>
              <a:cxnSpLocks noChangeShapeType="1"/>
            </p:cNvCxnSpPr>
            <p:nvPr/>
          </p:nvCxnSpPr>
          <p:spPr bwMode="auto">
            <a:xfrm flipH="1">
              <a:off x="1220519" y="3158278"/>
              <a:ext cx="18782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Straight Connector 104"/>
            <p:cNvCxnSpPr>
              <a:cxnSpLocks noChangeShapeType="1"/>
            </p:cNvCxnSpPr>
            <p:nvPr/>
          </p:nvCxnSpPr>
          <p:spPr bwMode="auto">
            <a:xfrm flipV="1">
              <a:off x="1314434" y="3394412"/>
              <a:ext cx="0" cy="21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105"/>
            <p:cNvCxnSpPr>
              <a:cxnSpLocks noChangeShapeType="1"/>
            </p:cNvCxnSpPr>
            <p:nvPr/>
          </p:nvCxnSpPr>
          <p:spPr bwMode="auto">
            <a:xfrm flipV="1">
              <a:off x="1314434" y="2986544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6" name="Rectangle 106"/>
            <p:cNvSpPr>
              <a:spLocks noChangeArrowheads="1"/>
            </p:cNvSpPr>
            <p:nvPr/>
          </p:nvSpPr>
          <p:spPr bwMode="auto">
            <a:xfrm>
              <a:off x="1267476" y="3609079"/>
              <a:ext cx="93915" cy="12880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77" name="Rectangle 107"/>
            <p:cNvSpPr>
              <a:spLocks noChangeArrowheads="1"/>
            </p:cNvSpPr>
            <p:nvPr/>
          </p:nvSpPr>
          <p:spPr bwMode="auto">
            <a:xfrm>
              <a:off x="1290955" y="3587612"/>
              <a:ext cx="47703" cy="2555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78" name="Group 111"/>
          <p:cNvGrpSpPr>
            <a:grpSpLocks/>
          </p:cNvGrpSpPr>
          <p:nvPr/>
        </p:nvGrpSpPr>
        <p:grpSpPr bwMode="auto">
          <a:xfrm>
            <a:off x="2454275" y="4147996"/>
            <a:ext cx="187325" cy="473075"/>
            <a:chOff x="774424" y="3244145"/>
            <a:chExt cx="187829" cy="471585"/>
          </a:xfrm>
        </p:grpSpPr>
        <p:cxnSp>
          <p:nvCxnSpPr>
            <p:cNvPr id="79" name="Straight Connector 113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" name="Straight Connector 114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" name="Straight Connector 118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" name="Straight Connector 122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978150" y="4505183"/>
            <a:ext cx="349250" cy="209550"/>
            <a:chOff x="2819501" y="2088596"/>
            <a:chExt cx="347846" cy="208974"/>
          </a:xfrm>
        </p:grpSpPr>
        <p:cxnSp>
          <p:nvCxnSpPr>
            <p:cNvPr id="84" name="Straight Connector 136"/>
            <p:cNvCxnSpPr>
              <a:cxnSpLocks noChangeShapeType="1"/>
            </p:cNvCxnSpPr>
            <p:nvPr/>
          </p:nvCxnSpPr>
          <p:spPr bwMode="auto">
            <a:xfrm>
              <a:off x="2979226" y="2107912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137"/>
            <p:cNvCxnSpPr>
              <a:cxnSpLocks noChangeShapeType="1"/>
            </p:cNvCxnSpPr>
            <p:nvPr/>
          </p:nvCxnSpPr>
          <p:spPr bwMode="auto">
            <a:xfrm flipV="1">
              <a:off x="3032345" y="2088596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151"/>
            <p:cNvCxnSpPr>
              <a:cxnSpLocks noChangeShapeType="1"/>
            </p:cNvCxnSpPr>
            <p:nvPr/>
          </p:nvCxnSpPr>
          <p:spPr bwMode="auto">
            <a:xfrm>
              <a:off x="2903494" y="2153491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152"/>
            <p:cNvCxnSpPr>
              <a:cxnSpLocks noChangeShapeType="1"/>
            </p:cNvCxnSpPr>
            <p:nvPr/>
          </p:nvCxnSpPr>
          <p:spPr bwMode="auto">
            <a:xfrm flipV="1">
              <a:off x="2819501" y="2216752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8" name="Group 9"/>
          <p:cNvGrpSpPr>
            <a:grpSpLocks/>
          </p:cNvGrpSpPr>
          <p:nvPr/>
        </p:nvGrpSpPr>
        <p:grpSpPr bwMode="auto">
          <a:xfrm rot="-3202746">
            <a:off x="1918494" y="4413902"/>
            <a:ext cx="141287" cy="415925"/>
            <a:chOff x="1841130" y="2268365"/>
            <a:chExt cx="142006" cy="415504"/>
          </a:xfrm>
        </p:grpSpPr>
        <p:cxnSp>
          <p:nvCxnSpPr>
            <p:cNvPr id="89" name="Straight Connector 154"/>
            <p:cNvCxnSpPr>
              <a:cxnSpLocks noChangeShapeType="1"/>
            </p:cNvCxnSpPr>
            <p:nvPr/>
          </p:nvCxnSpPr>
          <p:spPr bwMode="auto">
            <a:xfrm rot="-3438015">
              <a:off x="1866455" y="2354403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Straight Connector 155"/>
            <p:cNvCxnSpPr>
              <a:cxnSpLocks noChangeShapeType="1"/>
            </p:cNvCxnSpPr>
            <p:nvPr/>
          </p:nvCxnSpPr>
          <p:spPr bwMode="auto">
            <a:xfrm rot="18161985" flipV="1">
              <a:off x="1844783" y="2295457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156"/>
            <p:cNvCxnSpPr>
              <a:cxnSpLocks noChangeShapeType="1"/>
            </p:cNvCxnSpPr>
            <p:nvPr/>
          </p:nvCxnSpPr>
          <p:spPr bwMode="auto">
            <a:xfrm rot="-3438015">
              <a:off x="1863897" y="2442756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Straight Connector 157"/>
            <p:cNvCxnSpPr>
              <a:cxnSpLocks noChangeShapeType="1"/>
            </p:cNvCxnSpPr>
            <p:nvPr/>
          </p:nvCxnSpPr>
          <p:spPr bwMode="auto">
            <a:xfrm flipV="1">
              <a:off x="1907389" y="2510408"/>
              <a:ext cx="5044" cy="17346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3" name="Group 174"/>
          <p:cNvGrpSpPr>
            <a:grpSpLocks/>
          </p:cNvGrpSpPr>
          <p:nvPr/>
        </p:nvGrpSpPr>
        <p:grpSpPr bwMode="auto">
          <a:xfrm>
            <a:off x="4738688" y="6115173"/>
            <a:ext cx="187325" cy="471488"/>
            <a:chOff x="774424" y="3244145"/>
            <a:chExt cx="187829" cy="471585"/>
          </a:xfrm>
        </p:grpSpPr>
        <p:cxnSp>
          <p:nvCxnSpPr>
            <p:cNvPr id="94" name="Straight Connector 175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176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Straight Connector 177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178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8" name="Group 179"/>
          <p:cNvGrpSpPr>
            <a:grpSpLocks/>
          </p:cNvGrpSpPr>
          <p:nvPr/>
        </p:nvGrpSpPr>
        <p:grpSpPr bwMode="auto">
          <a:xfrm>
            <a:off x="2608263" y="6143748"/>
            <a:ext cx="141287" cy="342900"/>
            <a:chOff x="1009212" y="3244145"/>
            <a:chExt cx="140872" cy="343467"/>
          </a:xfrm>
        </p:grpSpPr>
        <p:sp>
          <p:nvSpPr>
            <p:cNvPr id="99" name="Oval 180"/>
            <p:cNvSpPr>
              <a:spLocks noChangeArrowheads="1"/>
            </p:cNvSpPr>
            <p:nvPr/>
          </p:nvSpPr>
          <p:spPr bwMode="auto">
            <a:xfrm>
              <a:off x="1009212" y="3372945"/>
              <a:ext cx="140872" cy="214667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100" name="Straight Connector 181"/>
            <p:cNvCxnSpPr>
              <a:cxnSpLocks noChangeShapeType="1"/>
            </p:cNvCxnSpPr>
            <p:nvPr/>
          </p:nvCxnSpPr>
          <p:spPr bwMode="auto">
            <a:xfrm flipV="1">
              <a:off x="1079647" y="3244145"/>
              <a:ext cx="0" cy="128119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1" name="Group 182"/>
          <p:cNvGrpSpPr>
            <a:grpSpLocks/>
          </p:cNvGrpSpPr>
          <p:nvPr/>
        </p:nvGrpSpPr>
        <p:grpSpPr bwMode="auto">
          <a:xfrm>
            <a:off x="6794500" y="5954836"/>
            <a:ext cx="188913" cy="750887"/>
            <a:chOff x="1220519" y="2986544"/>
            <a:chExt cx="187830" cy="751335"/>
          </a:xfrm>
        </p:grpSpPr>
        <p:cxnSp>
          <p:nvCxnSpPr>
            <p:cNvPr id="102" name="Straight Connector 183"/>
            <p:cNvCxnSpPr>
              <a:cxnSpLocks noChangeShapeType="1"/>
            </p:cNvCxnSpPr>
            <p:nvPr/>
          </p:nvCxnSpPr>
          <p:spPr bwMode="auto">
            <a:xfrm flipV="1">
              <a:off x="122051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3" name="Oval 184"/>
            <p:cNvSpPr>
              <a:spLocks noChangeArrowheads="1"/>
            </p:cNvSpPr>
            <p:nvPr/>
          </p:nvSpPr>
          <p:spPr bwMode="auto">
            <a:xfrm>
              <a:off x="1243998" y="3415878"/>
              <a:ext cx="140872" cy="1288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04" name="Oval 185"/>
            <p:cNvSpPr>
              <a:spLocks noChangeArrowheads="1"/>
            </p:cNvSpPr>
            <p:nvPr/>
          </p:nvSpPr>
          <p:spPr bwMode="auto">
            <a:xfrm>
              <a:off x="1243998" y="3265612"/>
              <a:ext cx="140872" cy="1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105" name="Straight Connector 186"/>
            <p:cNvCxnSpPr>
              <a:cxnSpLocks noChangeShapeType="1"/>
            </p:cNvCxnSpPr>
            <p:nvPr/>
          </p:nvCxnSpPr>
          <p:spPr bwMode="auto">
            <a:xfrm flipV="1">
              <a:off x="140834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Straight Connector 187"/>
            <p:cNvCxnSpPr>
              <a:cxnSpLocks noChangeShapeType="1"/>
            </p:cNvCxnSpPr>
            <p:nvPr/>
          </p:nvCxnSpPr>
          <p:spPr bwMode="auto">
            <a:xfrm flipH="1">
              <a:off x="1220519" y="3158278"/>
              <a:ext cx="18782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Straight Connector 188"/>
            <p:cNvCxnSpPr>
              <a:cxnSpLocks noChangeShapeType="1"/>
            </p:cNvCxnSpPr>
            <p:nvPr/>
          </p:nvCxnSpPr>
          <p:spPr bwMode="auto">
            <a:xfrm flipV="1">
              <a:off x="1314434" y="3394412"/>
              <a:ext cx="0" cy="21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" name="Straight Connector 189"/>
            <p:cNvCxnSpPr>
              <a:cxnSpLocks noChangeShapeType="1"/>
            </p:cNvCxnSpPr>
            <p:nvPr/>
          </p:nvCxnSpPr>
          <p:spPr bwMode="auto">
            <a:xfrm flipV="1">
              <a:off x="1314434" y="2986544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9" name="Rectangle 190"/>
            <p:cNvSpPr>
              <a:spLocks noChangeArrowheads="1"/>
            </p:cNvSpPr>
            <p:nvPr/>
          </p:nvSpPr>
          <p:spPr bwMode="auto">
            <a:xfrm>
              <a:off x="1267476" y="3609079"/>
              <a:ext cx="93915" cy="12880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10" name="Rectangle 191"/>
            <p:cNvSpPr>
              <a:spLocks noChangeArrowheads="1"/>
            </p:cNvSpPr>
            <p:nvPr/>
          </p:nvSpPr>
          <p:spPr bwMode="auto">
            <a:xfrm>
              <a:off x="1290955" y="3587612"/>
              <a:ext cx="47703" cy="2555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sp>
        <p:nvSpPr>
          <p:cNvPr id="111" name="TextBox 10"/>
          <p:cNvSpPr txBox="1">
            <a:spLocks noChangeArrowheads="1"/>
          </p:cNvSpPr>
          <p:nvPr/>
        </p:nvSpPr>
        <p:spPr bwMode="auto">
          <a:xfrm>
            <a:off x="917575" y="6210423"/>
            <a:ext cx="1665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Beam current monitor</a:t>
            </a:r>
          </a:p>
        </p:txBody>
      </p:sp>
      <p:sp>
        <p:nvSpPr>
          <p:cNvPr id="112" name="TextBox 192"/>
          <p:cNvSpPr txBox="1">
            <a:spLocks noChangeArrowheads="1"/>
          </p:cNvSpPr>
          <p:nvPr/>
        </p:nvSpPr>
        <p:spPr bwMode="auto">
          <a:xfrm>
            <a:off x="2936875" y="6200898"/>
            <a:ext cx="1716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Beam position monitor</a:t>
            </a:r>
          </a:p>
        </p:txBody>
      </p:sp>
      <p:sp>
        <p:nvSpPr>
          <p:cNvPr id="113" name="TextBox 193"/>
          <p:cNvSpPr txBox="1">
            <a:spLocks noChangeArrowheads="1"/>
          </p:cNvSpPr>
          <p:nvPr/>
        </p:nvSpPr>
        <p:spPr bwMode="auto">
          <a:xfrm>
            <a:off x="5078413" y="6210423"/>
            <a:ext cx="160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Beam profile monitor</a:t>
            </a:r>
          </a:p>
        </p:txBody>
      </p:sp>
      <p:grpSp>
        <p:nvGrpSpPr>
          <p:cNvPr id="114" name="Group 6"/>
          <p:cNvGrpSpPr>
            <a:grpSpLocks/>
          </p:cNvGrpSpPr>
          <p:nvPr/>
        </p:nvGrpSpPr>
        <p:grpSpPr bwMode="auto">
          <a:xfrm rot="-5747444">
            <a:off x="6730207" y="3663014"/>
            <a:ext cx="811212" cy="1552575"/>
            <a:chOff x="6328592" y="4465548"/>
            <a:chExt cx="811995" cy="1552143"/>
          </a:xfrm>
        </p:grpSpPr>
        <p:cxnSp>
          <p:nvCxnSpPr>
            <p:cNvPr id="115" name="Straight Connector 46"/>
            <p:cNvCxnSpPr>
              <a:cxnSpLocks noChangeShapeType="1"/>
            </p:cNvCxnSpPr>
            <p:nvPr/>
          </p:nvCxnSpPr>
          <p:spPr bwMode="auto">
            <a:xfrm flipH="1" flipV="1">
              <a:off x="6368200" y="4465548"/>
              <a:ext cx="590695" cy="1552143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 type="stealth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16" name="Group 47"/>
            <p:cNvGrpSpPr>
              <a:grpSpLocks/>
            </p:cNvGrpSpPr>
            <p:nvPr/>
          </p:nvGrpSpPr>
          <p:grpSpPr bwMode="auto">
            <a:xfrm>
              <a:off x="6443954" y="4879036"/>
              <a:ext cx="372773" cy="476313"/>
              <a:chOff x="6955834" y="5924923"/>
              <a:chExt cx="372773" cy="476313"/>
            </a:xfrm>
          </p:grpSpPr>
          <p:sp>
            <p:nvSpPr>
              <p:cNvPr id="129" name="Rectangle 120"/>
              <p:cNvSpPr>
                <a:spLocks noChangeArrowheads="1"/>
              </p:cNvSpPr>
              <p:nvPr/>
            </p:nvSpPr>
            <p:spPr bwMode="auto">
              <a:xfrm rot="20366834" flipH="1">
                <a:off x="6955834" y="6001855"/>
                <a:ext cx="116729" cy="31133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2400">
                  <a:latin typeface="Comic Sans MS" charset="0"/>
                </a:endParaRPr>
              </a:p>
            </p:txBody>
          </p:sp>
          <p:sp>
            <p:nvSpPr>
              <p:cNvPr id="130" name="Rectangle 121"/>
              <p:cNvSpPr>
                <a:spLocks noChangeArrowheads="1"/>
              </p:cNvSpPr>
              <p:nvPr/>
            </p:nvSpPr>
            <p:spPr bwMode="auto">
              <a:xfrm rot="20366834" flipH="1">
                <a:off x="7143515" y="5924923"/>
                <a:ext cx="116729" cy="31133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2400">
                  <a:latin typeface="Comic Sans MS" charset="0"/>
                </a:endParaRPr>
              </a:p>
            </p:txBody>
          </p:sp>
          <p:cxnSp>
            <p:nvCxnSpPr>
              <p:cNvPr id="131" name="Straight Arrow Connector 123"/>
              <p:cNvCxnSpPr>
                <a:cxnSpLocks noChangeShapeType="1"/>
              </p:cNvCxnSpPr>
              <p:nvPr/>
            </p:nvCxnSpPr>
            <p:spPr bwMode="auto">
              <a:xfrm flipV="1">
                <a:off x="7039928" y="6277058"/>
                <a:ext cx="288679" cy="12417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7" name="Group 14"/>
            <p:cNvGrpSpPr>
              <a:grpSpLocks/>
            </p:cNvGrpSpPr>
            <p:nvPr/>
          </p:nvGrpSpPr>
          <p:grpSpPr bwMode="auto">
            <a:xfrm>
              <a:off x="6629800" y="5393760"/>
              <a:ext cx="329095" cy="183482"/>
              <a:chOff x="6370275" y="3053540"/>
              <a:chExt cx="329095" cy="183482"/>
            </a:xfrm>
          </p:grpSpPr>
          <p:sp>
            <p:nvSpPr>
              <p:cNvPr id="127" name="Oval 109"/>
              <p:cNvSpPr>
                <a:spLocks noChangeArrowheads="1"/>
              </p:cNvSpPr>
              <p:nvPr/>
            </p:nvSpPr>
            <p:spPr bwMode="auto">
              <a:xfrm rot="-1290045">
                <a:off x="6370275" y="3085064"/>
                <a:ext cx="220887" cy="151958"/>
              </a:xfrm>
              <a:prstGeom prst="ellips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Comic Sans MS" charset="0"/>
                </a:endParaRPr>
              </a:p>
            </p:txBody>
          </p:sp>
          <p:cxnSp>
            <p:nvCxnSpPr>
              <p:cNvPr id="128" name="Straight Connector 110"/>
              <p:cNvCxnSpPr>
                <a:cxnSpLocks noChangeShapeType="1"/>
              </p:cNvCxnSpPr>
              <p:nvPr/>
            </p:nvCxnSpPr>
            <p:spPr bwMode="auto">
              <a:xfrm flipV="1">
                <a:off x="6576927" y="3053540"/>
                <a:ext cx="122443" cy="64060"/>
              </a:xfrm>
              <a:prstGeom prst="line">
                <a:avLst/>
              </a:prstGeom>
              <a:noFill/>
              <a:ln w="254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8" name="Group 194"/>
            <p:cNvGrpSpPr>
              <a:grpSpLocks/>
            </p:cNvGrpSpPr>
            <p:nvPr/>
          </p:nvGrpSpPr>
          <p:grpSpPr bwMode="auto">
            <a:xfrm rot="777308">
              <a:off x="6328592" y="4697792"/>
              <a:ext cx="347846" cy="208974"/>
              <a:chOff x="2819501" y="2088596"/>
              <a:chExt cx="347846" cy="208974"/>
            </a:xfrm>
          </p:grpSpPr>
          <p:cxnSp>
            <p:nvCxnSpPr>
              <p:cNvPr id="123" name="Straight Connector 195"/>
              <p:cNvCxnSpPr>
                <a:cxnSpLocks noChangeShapeType="1"/>
              </p:cNvCxnSpPr>
              <p:nvPr/>
            </p:nvCxnSpPr>
            <p:spPr bwMode="auto">
              <a:xfrm>
                <a:off x="2979226" y="2107912"/>
                <a:ext cx="93914" cy="13944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" name="Straight Connector 196"/>
              <p:cNvCxnSpPr>
                <a:cxnSpLocks noChangeShapeType="1"/>
              </p:cNvCxnSpPr>
              <p:nvPr/>
            </p:nvCxnSpPr>
            <p:spPr bwMode="auto">
              <a:xfrm flipV="1">
                <a:off x="3032345" y="2088596"/>
                <a:ext cx="135002" cy="8081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" name="Straight Connector 197"/>
              <p:cNvCxnSpPr>
                <a:cxnSpLocks noChangeShapeType="1"/>
              </p:cNvCxnSpPr>
              <p:nvPr/>
            </p:nvCxnSpPr>
            <p:spPr bwMode="auto">
              <a:xfrm>
                <a:off x="2903494" y="2153491"/>
                <a:ext cx="93914" cy="13944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" name="Straight Connector 198"/>
              <p:cNvCxnSpPr>
                <a:cxnSpLocks noChangeShapeType="1"/>
              </p:cNvCxnSpPr>
              <p:nvPr/>
            </p:nvCxnSpPr>
            <p:spPr bwMode="auto">
              <a:xfrm flipV="1">
                <a:off x="2819501" y="2216752"/>
                <a:ext cx="135002" cy="8081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9" name="Group 19"/>
            <p:cNvGrpSpPr>
              <a:grpSpLocks/>
            </p:cNvGrpSpPr>
            <p:nvPr/>
          </p:nvGrpSpPr>
          <p:grpSpPr bwMode="auto">
            <a:xfrm rot="-5400000">
              <a:off x="6909151" y="5651339"/>
              <a:ext cx="140872" cy="322001"/>
              <a:chOff x="7745800" y="6140687"/>
              <a:chExt cx="140872" cy="322001"/>
            </a:xfrm>
          </p:grpSpPr>
          <p:sp>
            <p:nvSpPr>
              <p:cNvPr id="120" name="Oval 201"/>
              <p:cNvSpPr>
                <a:spLocks noChangeArrowheads="1"/>
              </p:cNvSpPr>
              <p:nvPr/>
            </p:nvSpPr>
            <p:spPr bwMode="auto">
              <a:xfrm>
                <a:off x="7745800" y="6140687"/>
                <a:ext cx="140872" cy="1288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Comic Sans MS" charset="0"/>
                </a:endParaRPr>
              </a:p>
            </p:txBody>
          </p:sp>
          <p:sp>
            <p:nvSpPr>
              <p:cNvPr id="121" name="Rectangle 207"/>
              <p:cNvSpPr>
                <a:spLocks noChangeArrowheads="1"/>
              </p:cNvSpPr>
              <p:nvPr/>
            </p:nvSpPr>
            <p:spPr bwMode="auto">
              <a:xfrm>
                <a:off x="7769278" y="6333888"/>
                <a:ext cx="93915" cy="1288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Comic Sans MS" charset="0"/>
                </a:endParaRPr>
              </a:p>
            </p:txBody>
          </p:sp>
          <p:sp>
            <p:nvSpPr>
              <p:cNvPr id="122" name="Rectangle 208"/>
              <p:cNvSpPr>
                <a:spLocks noChangeArrowheads="1"/>
              </p:cNvSpPr>
              <p:nvPr/>
            </p:nvSpPr>
            <p:spPr bwMode="auto">
              <a:xfrm>
                <a:off x="7792757" y="6312421"/>
                <a:ext cx="47703" cy="25555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2400">
                  <a:solidFill>
                    <a:srgbClr val="000000"/>
                  </a:solidFill>
                  <a:latin typeface="Comic Sans MS" charset="0"/>
                </a:endParaRPr>
              </a:p>
            </p:txBody>
          </p:sp>
        </p:grpSp>
      </p:grpSp>
      <p:sp>
        <p:nvSpPr>
          <p:cNvPr id="132" name="Rectangle 2"/>
          <p:cNvSpPr>
            <a:spLocks noChangeArrowheads="1"/>
          </p:cNvSpPr>
          <p:nvPr/>
        </p:nvSpPr>
        <p:spPr bwMode="auto">
          <a:xfrm>
            <a:off x="755650" y="2453868"/>
            <a:ext cx="2835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Short and long bunches (100fs up to 200ps)</a:t>
            </a:r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6645275" y="2431643"/>
            <a:ext cx="187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/>
              <a:t>Large range of Bunch intensity</a:t>
            </a:r>
          </a:p>
        </p:txBody>
      </p:sp>
      <p:sp>
        <p:nvSpPr>
          <p:cNvPr id="134" name="Rectangle 5"/>
          <p:cNvSpPr>
            <a:spLocks noChangeArrowheads="1"/>
          </p:cNvSpPr>
          <p:nvPr/>
        </p:nvSpPr>
        <p:spPr bwMode="auto">
          <a:xfrm>
            <a:off x="3986213" y="2431643"/>
            <a:ext cx="1831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accent1"/>
                </a:solidFill>
              </a:rPr>
              <a:t>Time to position correlation</a:t>
            </a:r>
          </a:p>
        </p:txBody>
      </p: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957263" y="5511306"/>
            <a:ext cx="701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u="sng"/>
              <a:t>+ Adequate beam monitors for beam tuning and cross-calibration </a:t>
            </a:r>
          </a:p>
        </p:txBody>
      </p:sp>
    </p:spTree>
    <p:extLst>
      <p:ext uri="{BB962C8B-B14F-4D97-AF65-F5344CB8AC3E}">
        <p14:creationId xmlns:p14="http://schemas.microsoft.com/office/powerpoint/2010/main" val="3728259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test stand</a:t>
            </a:r>
            <a:endParaRPr lang="en-US" dirty="0"/>
          </a:p>
        </p:txBody>
      </p:sp>
      <p:sp>
        <p:nvSpPr>
          <p:cNvPr id="136" name="TextBox 117"/>
          <p:cNvSpPr txBox="1">
            <a:spLocks noChangeArrowheads="1"/>
          </p:cNvSpPr>
          <p:nvPr/>
        </p:nvSpPr>
        <p:spPr bwMode="auto">
          <a:xfrm>
            <a:off x="3908426" y="2562656"/>
            <a:ext cx="4121150" cy="368300"/>
          </a:xfrm>
          <a:prstGeom prst="rect">
            <a:avLst/>
          </a:prstGeom>
          <a:solidFill>
            <a:srgbClr val="F2F2F2"/>
          </a:solidFill>
          <a:ln w="9525">
            <a:solidFill>
              <a:srgbClr val="FF0905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3366FF"/>
                </a:solidFill>
              </a:rPr>
              <a:t>Synchrotron radiation test stand</a:t>
            </a:r>
          </a:p>
        </p:txBody>
      </p:sp>
      <p:sp>
        <p:nvSpPr>
          <p:cNvPr id="137" name="TextBox 119"/>
          <p:cNvSpPr txBox="1">
            <a:spLocks noChangeArrowheads="1"/>
          </p:cNvSpPr>
          <p:nvPr/>
        </p:nvSpPr>
        <p:spPr bwMode="auto">
          <a:xfrm rot="20539882">
            <a:off x="6226176" y="4874056"/>
            <a:ext cx="1841500" cy="369887"/>
          </a:xfrm>
          <a:prstGeom prst="rect">
            <a:avLst/>
          </a:prstGeom>
          <a:solidFill>
            <a:srgbClr val="F2F2F2"/>
          </a:solidFill>
          <a:ln w="9525">
            <a:solidFill>
              <a:srgbClr val="FF0905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3366FF"/>
                </a:solidFill>
              </a:rPr>
              <a:t>In-air DUT area</a:t>
            </a:r>
          </a:p>
        </p:txBody>
      </p:sp>
      <p:grpSp>
        <p:nvGrpSpPr>
          <p:cNvPr id="138" name="Group 134"/>
          <p:cNvGrpSpPr>
            <a:grpSpLocks/>
          </p:cNvGrpSpPr>
          <p:nvPr/>
        </p:nvGrpSpPr>
        <p:grpSpPr bwMode="auto">
          <a:xfrm>
            <a:off x="6716713" y="3265918"/>
            <a:ext cx="242888" cy="249238"/>
            <a:chOff x="350648" y="2748079"/>
            <a:chExt cx="243390" cy="249446"/>
          </a:xfrm>
        </p:grpSpPr>
        <p:cxnSp>
          <p:nvCxnSpPr>
            <p:cNvPr id="139" name="Straight Connector 138"/>
            <p:cNvCxnSpPr/>
            <p:nvPr/>
          </p:nvCxnSpPr>
          <p:spPr bwMode="auto">
            <a:xfrm rot="5400000">
              <a:off x="241019" y="2868831"/>
              <a:ext cx="21925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364966" y="2748079"/>
              <a:ext cx="22111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 rot="5400000">
              <a:off x="484409" y="2872008"/>
              <a:ext cx="21925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369737" y="2997525"/>
              <a:ext cx="2195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3" name="Group 138"/>
          <p:cNvGrpSpPr>
            <a:grpSpLocks/>
          </p:cNvGrpSpPr>
          <p:nvPr/>
        </p:nvGrpSpPr>
        <p:grpSpPr bwMode="auto">
          <a:xfrm>
            <a:off x="6592888" y="3669143"/>
            <a:ext cx="242888" cy="249238"/>
            <a:chOff x="350648" y="2748079"/>
            <a:chExt cx="243390" cy="249446"/>
          </a:xfrm>
        </p:grpSpPr>
        <p:cxnSp>
          <p:nvCxnSpPr>
            <p:cNvPr id="144" name="Straight Connector 143"/>
            <p:cNvCxnSpPr/>
            <p:nvPr/>
          </p:nvCxnSpPr>
          <p:spPr bwMode="auto">
            <a:xfrm rot="5400000">
              <a:off x="241019" y="2868831"/>
              <a:ext cx="21925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364966" y="2748079"/>
              <a:ext cx="22111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 rot="5400000">
              <a:off x="484409" y="2872008"/>
              <a:ext cx="21925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369737" y="2997525"/>
              <a:ext cx="2195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8" name="Freeform 144"/>
          <p:cNvSpPr>
            <a:spLocks/>
          </p:cNvSpPr>
          <p:nvPr/>
        </p:nvSpPr>
        <p:spPr bwMode="auto">
          <a:xfrm rot="2646744">
            <a:off x="3373438" y="3742168"/>
            <a:ext cx="896938" cy="84138"/>
          </a:xfrm>
          <a:custGeom>
            <a:avLst/>
            <a:gdLst>
              <a:gd name="T0" fmla="*/ 0 w 4885764"/>
              <a:gd name="T1" fmla="*/ 0 h 1030950"/>
              <a:gd name="T2" fmla="*/ 1 w 4885764"/>
              <a:gd name="T3" fmla="*/ 0 h 1030950"/>
              <a:gd name="T4" fmla="*/ 1 w 4885764"/>
              <a:gd name="T5" fmla="*/ 0 h 1030950"/>
              <a:gd name="T6" fmla="*/ 2 w 4885764"/>
              <a:gd name="T7" fmla="*/ 0 h 1030950"/>
              <a:gd name="T8" fmla="*/ 3 w 4885764"/>
              <a:gd name="T9" fmla="*/ 0 h 1030950"/>
              <a:gd name="T10" fmla="*/ 4 w 4885764"/>
              <a:gd name="T11" fmla="*/ 0 h 1030950"/>
              <a:gd name="T12" fmla="*/ 4 w 4885764"/>
              <a:gd name="T13" fmla="*/ 0 h 1030950"/>
              <a:gd name="T14" fmla="*/ 5 w 4885764"/>
              <a:gd name="T15" fmla="*/ 0 h 1030950"/>
              <a:gd name="T16" fmla="*/ 5 w 4885764"/>
              <a:gd name="T17" fmla="*/ 0 h 1030950"/>
              <a:gd name="T18" fmla="*/ 5 w 4885764"/>
              <a:gd name="T19" fmla="*/ 0 h 1030950"/>
              <a:gd name="T20" fmla="*/ 6 w 4885764"/>
              <a:gd name="T21" fmla="*/ 0 h 1030950"/>
              <a:gd name="T22" fmla="*/ 6 w 4885764"/>
              <a:gd name="T23" fmla="*/ 0 h 10309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85764" h="1030950">
                <a:moveTo>
                  <a:pt x="0" y="941299"/>
                </a:moveTo>
                <a:cubicBezTo>
                  <a:pt x="155637" y="508005"/>
                  <a:pt x="311275" y="74711"/>
                  <a:pt x="493059" y="89652"/>
                </a:cubicBezTo>
                <a:cubicBezTo>
                  <a:pt x="674843" y="104593"/>
                  <a:pt x="889000" y="1033436"/>
                  <a:pt x="1090706" y="1030946"/>
                </a:cubicBezTo>
                <a:cubicBezTo>
                  <a:pt x="1292412" y="1028456"/>
                  <a:pt x="1511549" y="77201"/>
                  <a:pt x="1703294" y="74711"/>
                </a:cubicBezTo>
                <a:cubicBezTo>
                  <a:pt x="1895039" y="72221"/>
                  <a:pt x="2054412" y="1025966"/>
                  <a:pt x="2241176" y="1016005"/>
                </a:cubicBezTo>
                <a:cubicBezTo>
                  <a:pt x="2427940" y="1006044"/>
                  <a:pt x="2667000" y="19926"/>
                  <a:pt x="2823882" y="14946"/>
                </a:cubicBezTo>
                <a:cubicBezTo>
                  <a:pt x="2980764" y="9966"/>
                  <a:pt x="3062941" y="988613"/>
                  <a:pt x="3182470" y="986123"/>
                </a:cubicBezTo>
                <a:cubicBezTo>
                  <a:pt x="3301999" y="983633"/>
                  <a:pt x="3416549" y="2495"/>
                  <a:pt x="3541059" y="5"/>
                </a:cubicBezTo>
                <a:cubicBezTo>
                  <a:pt x="3665569" y="-2485"/>
                  <a:pt x="3824941" y="881534"/>
                  <a:pt x="3929529" y="971181"/>
                </a:cubicBezTo>
                <a:cubicBezTo>
                  <a:pt x="4034117" y="1060828"/>
                  <a:pt x="4009216" y="610103"/>
                  <a:pt x="4168588" y="537887"/>
                </a:cubicBezTo>
                <a:cubicBezTo>
                  <a:pt x="4327961" y="465671"/>
                  <a:pt x="4885764" y="537887"/>
                  <a:pt x="4885764" y="537887"/>
                </a:cubicBezTo>
              </a:path>
            </a:pathLst>
          </a:custGeom>
          <a:noFill/>
          <a:ln w="38100" cmpd="sng">
            <a:solidFill>
              <a:srgbClr val="FF0905"/>
            </a:solidFill>
            <a:round/>
            <a:headEnd type="none" w="med" len="med"/>
            <a:tailEnd type="arrow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Freeform 159"/>
          <p:cNvSpPr>
            <a:spLocks/>
          </p:cNvSpPr>
          <p:nvPr/>
        </p:nvSpPr>
        <p:spPr bwMode="auto">
          <a:xfrm>
            <a:off x="2947988" y="2796018"/>
            <a:ext cx="896938" cy="84138"/>
          </a:xfrm>
          <a:custGeom>
            <a:avLst/>
            <a:gdLst>
              <a:gd name="T0" fmla="*/ 0 w 4885764"/>
              <a:gd name="T1" fmla="*/ 0 h 1030950"/>
              <a:gd name="T2" fmla="*/ 1 w 4885764"/>
              <a:gd name="T3" fmla="*/ 0 h 1030950"/>
              <a:gd name="T4" fmla="*/ 1 w 4885764"/>
              <a:gd name="T5" fmla="*/ 0 h 1030950"/>
              <a:gd name="T6" fmla="*/ 2 w 4885764"/>
              <a:gd name="T7" fmla="*/ 0 h 1030950"/>
              <a:gd name="T8" fmla="*/ 3 w 4885764"/>
              <a:gd name="T9" fmla="*/ 0 h 1030950"/>
              <a:gd name="T10" fmla="*/ 4 w 4885764"/>
              <a:gd name="T11" fmla="*/ 0 h 1030950"/>
              <a:gd name="T12" fmla="*/ 4 w 4885764"/>
              <a:gd name="T13" fmla="*/ 0 h 1030950"/>
              <a:gd name="T14" fmla="*/ 5 w 4885764"/>
              <a:gd name="T15" fmla="*/ 0 h 1030950"/>
              <a:gd name="T16" fmla="*/ 5 w 4885764"/>
              <a:gd name="T17" fmla="*/ 0 h 1030950"/>
              <a:gd name="T18" fmla="*/ 5 w 4885764"/>
              <a:gd name="T19" fmla="*/ 0 h 1030950"/>
              <a:gd name="T20" fmla="*/ 6 w 4885764"/>
              <a:gd name="T21" fmla="*/ 0 h 1030950"/>
              <a:gd name="T22" fmla="*/ 6 w 4885764"/>
              <a:gd name="T23" fmla="*/ 0 h 10309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85764" h="1030950">
                <a:moveTo>
                  <a:pt x="0" y="941299"/>
                </a:moveTo>
                <a:cubicBezTo>
                  <a:pt x="155637" y="508005"/>
                  <a:pt x="311275" y="74711"/>
                  <a:pt x="493059" y="89652"/>
                </a:cubicBezTo>
                <a:cubicBezTo>
                  <a:pt x="674843" y="104593"/>
                  <a:pt x="889000" y="1033436"/>
                  <a:pt x="1090706" y="1030946"/>
                </a:cubicBezTo>
                <a:cubicBezTo>
                  <a:pt x="1292412" y="1028456"/>
                  <a:pt x="1511549" y="77201"/>
                  <a:pt x="1703294" y="74711"/>
                </a:cubicBezTo>
                <a:cubicBezTo>
                  <a:pt x="1895039" y="72221"/>
                  <a:pt x="2054412" y="1025966"/>
                  <a:pt x="2241176" y="1016005"/>
                </a:cubicBezTo>
                <a:cubicBezTo>
                  <a:pt x="2427940" y="1006044"/>
                  <a:pt x="2667000" y="19926"/>
                  <a:pt x="2823882" y="14946"/>
                </a:cubicBezTo>
                <a:cubicBezTo>
                  <a:pt x="2980764" y="9966"/>
                  <a:pt x="3062941" y="988613"/>
                  <a:pt x="3182470" y="986123"/>
                </a:cubicBezTo>
                <a:cubicBezTo>
                  <a:pt x="3301999" y="983633"/>
                  <a:pt x="3416549" y="2495"/>
                  <a:pt x="3541059" y="5"/>
                </a:cubicBezTo>
                <a:cubicBezTo>
                  <a:pt x="3665569" y="-2485"/>
                  <a:pt x="3824941" y="881534"/>
                  <a:pt x="3929529" y="971181"/>
                </a:cubicBezTo>
                <a:cubicBezTo>
                  <a:pt x="4034117" y="1060828"/>
                  <a:pt x="4009216" y="610103"/>
                  <a:pt x="4168588" y="537887"/>
                </a:cubicBezTo>
                <a:cubicBezTo>
                  <a:pt x="4327961" y="465671"/>
                  <a:pt x="4885764" y="537887"/>
                  <a:pt x="4885764" y="537887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arrow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50" name="Straight Connector 174"/>
          <p:cNvCxnSpPr>
            <a:cxnSpLocks noChangeShapeType="1"/>
          </p:cNvCxnSpPr>
          <p:nvPr/>
        </p:nvCxnSpPr>
        <p:spPr bwMode="auto">
          <a:xfrm flipH="1" flipV="1">
            <a:off x="6540501" y="3384981"/>
            <a:ext cx="590550" cy="1552575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1" name="Straight Connector 175"/>
          <p:cNvCxnSpPr>
            <a:cxnSpLocks noChangeShapeType="1"/>
          </p:cNvCxnSpPr>
          <p:nvPr/>
        </p:nvCxnSpPr>
        <p:spPr bwMode="auto">
          <a:xfrm flipV="1">
            <a:off x="141288" y="3378631"/>
            <a:ext cx="8893175" cy="428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" name="Trapezoid 151"/>
          <p:cNvSpPr/>
          <p:nvPr/>
        </p:nvSpPr>
        <p:spPr bwMode="auto">
          <a:xfrm>
            <a:off x="1328738" y="3099231"/>
            <a:ext cx="328613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3" name="Trapezoid 152"/>
          <p:cNvSpPr/>
          <p:nvPr/>
        </p:nvSpPr>
        <p:spPr bwMode="auto">
          <a:xfrm>
            <a:off x="3140076" y="3099231"/>
            <a:ext cx="328612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4" name="Trapezoid 153"/>
          <p:cNvSpPr/>
          <p:nvPr/>
        </p:nvSpPr>
        <p:spPr bwMode="auto">
          <a:xfrm rot="10800000">
            <a:off x="1925638" y="2562656"/>
            <a:ext cx="328613" cy="644525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5" name="Trapezoid 154"/>
          <p:cNvSpPr/>
          <p:nvPr/>
        </p:nvSpPr>
        <p:spPr bwMode="auto">
          <a:xfrm rot="10800000">
            <a:off x="2533651" y="2562656"/>
            <a:ext cx="328612" cy="642937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cxnSp>
        <p:nvCxnSpPr>
          <p:cNvPr id="156" name="Straight Connector 180"/>
          <p:cNvCxnSpPr>
            <a:cxnSpLocks noChangeShapeType="1"/>
            <a:stCxn id="152" idx="3"/>
            <a:endCxn id="154" idx="3"/>
          </p:cNvCxnSpPr>
          <p:nvPr/>
        </p:nvCxnSpPr>
        <p:spPr bwMode="auto">
          <a:xfrm flipV="1">
            <a:off x="1616076" y="2884918"/>
            <a:ext cx="350837" cy="536575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7" name="Straight Connector 181"/>
          <p:cNvCxnSpPr>
            <a:cxnSpLocks noChangeShapeType="1"/>
            <a:stCxn id="153" idx="1"/>
            <a:endCxn id="155" idx="1"/>
          </p:cNvCxnSpPr>
          <p:nvPr/>
        </p:nvCxnSpPr>
        <p:spPr bwMode="auto">
          <a:xfrm flipH="1" flipV="1">
            <a:off x="2820988" y="2884918"/>
            <a:ext cx="360363" cy="536575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8" name="Straight Connector 182"/>
          <p:cNvCxnSpPr>
            <a:cxnSpLocks noChangeShapeType="1"/>
            <a:stCxn id="155" idx="3"/>
            <a:endCxn id="154" idx="1"/>
          </p:cNvCxnSpPr>
          <p:nvPr/>
        </p:nvCxnSpPr>
        <p:spPr bwMode="auto">
          <a:xfrm flipH="1">
            <a:off x="2212976" y="2884918"/>
            <a:ext cx="36195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9" name="Trapezoid 158"/>
          <p:cNvSpPr/>
          <p:nvPr/>
        </p:nvSpPr>
        <p:spPr bwMode="auto">
          <a:xfrm rot="10800000">
            <a:off x="6259513" y="3115106"/>
            <a:ext cx="328613" cy="642937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pSp>
        <p:nvGrpSpPr>
          <p:cNvPr id="160" name="Group 159"/>
          <p:cNvGrpSpPr/>
          <p:nvPr/>
        </p:nvGrpSpPr>
        <p:grpSpPr>
          <a:xfrm rot="5400000">
            <a:off x="4332275" y="3048402"/>
            <a:ext cx="567964" cy="498863"/>
            <a:chOff x="379495" y="4083929"/>
            <a:chExt cx="1120105" cy="730638"/>
          </a:xfrm>
          <a:solidFill>
            <a:srgbClr val="FF6600"/>
          </a:solidFill>
        </p:grpSpPr>
        <p:sp>
          <p:nvSpPr>
            <p:cNvPr id="161" name="Can 160"/>
            <p:cNvSpPr/>
            <p:nvPr/>
          </p:nvSpPr>
          <p:spPr bwMode="auto">
            <a:xfrm>
              <a:off x="885120" y="4083929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62" name="Can 161"/>
            <p:cNvSpPr/>
            <p:nvPr/>
          </p:nvSpPr>
          <p:spPr bwMode="auto">
            <a:xfrm>
              <a:off x="878760" y="4236329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63" name="Can 162"/>
            <p:cNvSpPr/>
            <p:nvPr/>
          </p:nvSpPr>
          <p:spPr bwMode="auto">
            <a:xfrm>
              <a:off x="872400" y="4406370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64" name="Can 163"/>
            <p:cNvSpPr/>
            <p:nvPr/>
          </p:nvSpPr>
          <p:spPr bwMode="auto">
            <a:xfrm>
              <a:off x="866040" y="4576411"/>
              <a:ext cx="614480" cy="238156"/>
            </a:xfrm>
            <a:prstGeom prst="can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385855" y="4626885"/>
              <a:ext cx="499265" cy="170041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379495" y="4108927"/>
              <a:ext cx="499265" cy="170041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67" name="Group 195"/>
          <p:cNvGrpSpPr>
            <a:grpSpLocks/>
          </p:cNvGrpSpPr>
          <p:nvPr/>
        </p:nvGrpSpPr>
        <p:grpSpPr bwMode="auto">
          <a:xfrm>
            <a:off x="5907088" y="3189718"/>
            <a:ext cx="328613" cy="409575"/>
            <a:chOff x="281372" y="3158278"/>
            <a:chExt cx="422616" cy="644001"/>
          </a:xfrm>
        </p:grpSpPr>
        <p:sp>
          <p:nvSpPr>
            <p:cNvPr id="168" name="Oval 196"/>
            <p:cNvSpPr>
              <a:spLocks noChangeArrowheads="1"/>
            </p:cNvSpPr>
            <p:nvPr/>
          </p:nvSpPr>
          <p:spPr bwMode="auto">
            <a:xfrm>
              <a:off x="281372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69" name="Oval 197"/>
            <p:cNvSpPr>
              <a:spLocks noChangeArrowheads="1"/>
            </p:cNvSpPr>
            <p:nvPr/>
          </p:nvSpPr>
          <p:spPr bwMode="auto">
            <a:xfrm>
              <a:off x="44572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70" name="Oval 198"/>
            <p:cNvSpPr>
              <a:spLocks noChangeArrowheads="1"/>
            </p:cNvSpPr>
            <p:nvPr/>
          </p:nvSpPr>
          <p:spPr bwMode="auto">
            <a:xfrm>
              <a:off x="61007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171" name="Group 199"/>
          <p:cNvGrpSpPr>
            <a:grpSpLocks/>
          </p:cNvGrpSpPr>
          <p:nvPr/>
        </p:nvGrpSpPr>
        <p:grpSpPr bwMode="auto">
          <a:xfrm>
            <a:off x="182563" y="3223056"/>
            <a:ext cx="328613" cy="409575"/>
            <a:chOff x="281372" y="3158278"/>
            <a:chExt cx="422616" cy="644001"/>
          </a:xfrm>
        </p:grpSpPr>
        <p:sp>
          <p:nvSpPr>
            <p:cNvPr id="172" name="Oval 200"/>
            <p:cNvSpPr>
              <a:spLocks noChangeArrowheads="1"/>
            </p:cNvSpPr>
            <p:nvPr/>
          </p:nvSpPr>
          <p:spPr bwMode="auto">
            <a:xfrm>
              <a:off x="281372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73" name="Oval 201"/>
            <p:cNvSpPr>
              <a:spLocks noChangeArrowheads="1"/>
            </p:cNvSpPr>
            <p:nvPr/>
          </p:nvSpPr>
          <p:spPr bwMode="auto">
            <a:xfrm>
              <a:off x="44572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74" name="Oval 202"/>
            <p:cNvSpPr>
              <a:spLocks noChangeArrowheads="1"/>
            </p:cNvSpPr>
            <p:nvPr/>
          </p:nvSpPr>
          <p:spPr bwMode="auto">
            <a:xfrm>
              <a:off x="61007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175" name="Group 203"/>
          <p:cNvGrpSpPr>
            <a:grpSpLocks/>
          </p:cNvGrpSpPr>
          <p:nvPr/>
        </p:nvGrpSpPr>
        <p:grpSpPr bwMode="auto">
          <a:xfrm>
            <a:off x="3724276" y="3196068"/>
            <a:ext cx="328612" cy="407988"/>
            <a:chOff x="281372" y="3158278"/>
            <a:chExt cx="422616" cy="644001"/>
          </a:xfrm>
        </p:grpSpPr>
        <p:sp>
          <p:nvSpPr>
            <p:cNvPr id="176" name="Oval 204"/>
            <p:cNvSpPr>
              <a:spLocks noChangeArrowheads="1"/>
            </p:cNvSpPr>
            <p:nvPr/>
          </p:nvSpPr>
          <p:spPr bwMode="auto">
            <a:xfrm>
              <a:off x="281372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77" name="Oval 205"/>
            <p:cNvSpPr>
              <a:spLocks noChangeArrowheads="1"/>
            </p:cNvSpPr>
            <p:nvPr/>
          </p:nvSpPr>
          <p:spPr bwMode="auto">
            <a:xfrm>
              <a:off x="44572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78" name="Oval 206"/>
            <p:cNvSpPr>
              <a:spLocks noChangeArrowheads="1"/>
            </p:cNvSpPr>
            <p:nvPr/>
          </p:nvSpPr>
          <p:spPr bwMode="auto">
            <a:xfrm>
              <a:off x="610073" y="3158278"/>
              <a:ext cx="93915" cy="64400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179" name="Group 207"/>
          <p:cNvGrpSpPr>
            <a:grpSpLocks/>
          </p:cNvGrpSpPr>
          <p:nvPr/>
        </p:nvGrpSpPr>
        <p:grpSpPr bwMode="auto">
          <a:xfrm>
            <a:off x="1027113" y="3175431"/>
            <a:ext cx="187325" cy="471487"/>
            <a:chOff x="774424" y="3244145"/>
            <a:chExt cx="187829" cy="471585"/>
          </a:xfrm>
        </p:grpSpPr>
        <p:cxnSp>
          <p:nvCxnSpPr>
            <p:cNvPr id="180" name="Straight Connector 208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1" name="Straight Connector 209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2" name="Straight Connector 210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3" name="Straight Connector 211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" name="Group 212"/>
          <p:cNvGrpSpPr>
            <a:grpSpLocks/>
          </p:cNvGrpSpPr>
          <p:nvPr/>
        </p:nvGrpSpPr>
        <p:grpSpPr bwMode="auto">
          <a:xfrm>
            <a:off x="608013" y="3173843"/>
            <a:ext cx="139700" cy="342900"/>
            <a:chOff x="1009212" y="3244145"/>
            <a:chExt cx="140872" cy="343467"/>
          </a:xfrm>
        </p:grpSpPr>
        <p:sp>
          <p:nvSpPr>
            <p:cNvPr id="185" name="Oval 213"/>
            <p:cNvSpPr>
              <a:spLocks noChangeArrowheads="1"/>
            </p:cNvSpPr>
            <p:nvPr/>
          </p:nvSpPr>
          <p:spPr bwMode="auto">
            <a:xfrm>
              <a:off x="1009212" y="3372945"/>
              <a:ext cx="140872" cy="214667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186" name="Straight Connector 214"/>
            <p:cNvCxnSpPr>
              <a:cxnSpLocks noChangeShapeType="1"/>
            </p:cNvCxnSpPr>
            <p:nvPr/>
          </p:nvCxnSpPr>
          <p:spPr bwMode="auto">
            <a:xfrm flipV="1">
              <a:off x="1079647" y="3244145"/>
              <a:ext cx="0" cy="128119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7" name="Group 215"/>
          <p:cNvGrpSpPr>
            <a:grpSpLocks/>
          </p:cNvGrpSpPr>
          <p:nvPr/>
        </p:nvGrpSpPr>
        <p:grpSpPr bwMode="auto">
          <a:xfrm>
            <a:off x="788988" y="3067481"/>
            <a:ext cx="187325" cy="750887"/>
            <a:chOff x="1220519" y="2986544"/>
            <a:chExt cx="187830" cy="751335"/>
          </a:xfrm>
        </p:grpSpPr>
        <p:cxnSp>
          <p:nvCxnSpPr>
            <p:cNvPr id="188" name="Straight Connector 216"/>
            <p:cNvCxnSpPr>
              <a:cxnSpLocks noChangeShapeType="1"/>
            </p:cNvCxnSpPr>
            <p:nvPr/>
          </p:nvCxnSpPr>
          <p:spPr bwMode="auto">
            <a:xfrm flipV="1">
              <a:off x="122051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9" name="Oval 217"/>
            <p:cNvSpPr>
              <a:spLocks noChangeArrowheads="1"/>
            </p:cNvSpPr>
            <p:nvPr/>
          </p:nvSpPr>
          <p:spPr bwMode="auto">
            <a:xfrm>
              <a:off x="1243998" y="3415878"/>
              <a:ext cx="140872" cy="1288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90" name="Oval 218"/>
            <p:cNvSpPr>
              <a:spLocks noChangeArrowheads="1"/>
            </p:cNvSpPr>
            <p:nvPr/>
          </p:nvSpPr>
          <p:spPr bwMode="auto">
            <a:xfrm>
              <a:off x="1243998" y="3265612"/>
              <a:ext cx="140872" cy="1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191" name="Straight Connector 219"/>
            <p:cNvCxnSpPr>
              <a:cxnSpLocks noChangeShapeType="1"/>
            </p:cNvCxnSpPr>
            <p:nvPr/>
          </p:nvCxnSpPr>
          <p:spPr bwMode="auto">
            <a:xfrm flipV="1">
              <a:off x="140834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" name="Straight Connector 220"/>
            <p:cNvCxnSpPr>
              <a:cxnSpLocks noChangeShapeType="1"/>
            </p:cNvCxnSpPr>
            <p:nvPr/>
          </p:nvCxnSpPr>
          <p:spPr bwMode="auto">
            <a:xfrm flipH="1">
              <a:off x="1220519" y="3158278"/>
              <a:ext cx="18782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Straight Connector 221"/>
            <p:cNvCxnSpPr>
              <a:cxnSpLocks noChangeShapeType="1"/>
            </p:cNvCxnSpPr>
            <p:nvPr/>
          </p:nvCxnSpPr>
          <p:spPr bwMode="auto">
            <a:xfrm flipV="1">
              <a:off x="1314434" y="3394412"/>
              <a:ext cx="0" cy="21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" name="Straight Connector 222"/>
            <p:cNvCxnSpPr>
              <a:cxnSpLocks noChangeShapeType="1"/>
            </p:cNvCxnSpPr>
            <p:nvPr/>
          </p:nvCxnSpPr>
          <p:spPr bwMode="auto">
            <a:xfrm flipV="1">
              <a:off x="1314434" y="2986544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" name="Rectangle 223"/>
            <p:cNvSpPr>
              <a:spLocks noChangeArrowheads="1"/>
            </p:cNvSpPr>
            <p:nvPr/>
          </p:nvSpPr>
          <p:spPr bwMode="auto">
            <a:xfrm>
              <a:off x="1267476" y="3609079"/>
              <a:ext cx="93915" cy="12880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196" name="Rectangle 224"/>
            <p:cNvSpPr>
              <a:spLocks noChangeArrowheads="1"/>
            </p:cNvSpPr>
            <p:nvPr/>
          </p:nvSpPr>
          <p:spPr bwMode="auto">
            <a:xfrm>
              <a:off x="1290955" y="3587612"/>
              <a:ext cx="47703" cy="2555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197" name="Group 225"/>
          <p:cNvGrpSpPr>
            <a:grpSpLocks/>
          </p:cNvGrpSpPr>
          <p:nvPr/>
        </p:nvGrpSpPr>
        <p:grpSpPr bwMode="auto">
          <a:xfrm>
            <a:off x="4106863" y="3165906"/>
            <a:ext cx="141288" cy="342900"/>
            <a:chOff x="1009212" y="3244145"/>
            <a:chExt cx="140872" cy="343467"/>
          </a:xfrm>
        </p:grpSpPr>
        <p:sp>
          <p:nvSpPr>
            <p:cNvPr id="198" name="Oval 226"/>
            <p:cNvSpPr>
              <a:spLocks noChangeArrowheads="1"/>
            </p:cNvSpPr>
            <p:nvPr/>
          </p:nvSpPr>
          <p:spPr bwMode="auto">
            <a:xfrm>
              <a:off x="1009212" y="3372945"/>
              <a:ext cx="140872" cy="214667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199" name="Straight Connector 227"/>
            <p:cNvCxnSpPr>
              <a:cxnSpLocks noChangeShapeType="1"/>
            </p:cNvCxnSpPr>
            <p:nvPr/>
          </p:nvCxnSpPr>
          <p:spPr bwMode="auto">
            <a:xfrm flipV="1">
              <a:off x="1079647" y="3244145"/>
              <a:ext cx="0" cy="128119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0" name="Group 228"/>
          <p:cNvGrpSpPr>
            <a:grpSpLocks/>
          </p:cNvGrpSpPr>
          <p:nvPr/>
        </p:nvGrpSpPr>
        <p:grpSpPr bwMode="auto">
          <a:xfrm>
            <a:off x="3494088" y="3165906"/>
            <a:ext cx="188913" cy="471487"/>
            <a:chOff x="774424" y="3244145"/>
            <a:chExt cx="187829" cy="471585"/>
          </a:xfrm>
        </p:grpSpPr>
        <p:cxnSp>
          <p:nvCxnSpPr>
            <p:cNvPr id="201" name="Straight Connector 229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2" name="Straight Connector 230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Straight Connector 231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Straight Connector 232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5" name="Group 233"/>
          <p:cNvGrpSpPr>
            <a:grpSpLocks/>
          </p:cNvGrpSpPr>
          <p:nvPr/>
        </p:nvGrpSpPr>
        <p:grpSpPr bwMode="auto">
          <a:xfrm>
            <a:off x="5670551" y="3153206"/>
            <a:ext cx="187325" cy="473075"/>
            <a:chOff x="774424" y="3244145"/>
            <a:chExt cx="187829" cy="471585"/>
          </a:xfrm>
        </p:grpSpPr>
        <p:cxnSp>
          <p:nvCxnSpPr>
            <p:cNvPr id="206" name="Straight Connector 234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7" name="Straight Connector 235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8" name="Straight Connector 236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9" name="Straight Connector 237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10" name="Group 238"/>
          <p:cNvGrpSpPr>
            <a:grpSpLocks/>
          </p:cNvGrpSpPr>
          <p:nvPr/>
        </p:nvGrpSpPr>
        <p:grpSpPr bwMode="auto">
          <a:xfrm>
            <a:off x="4976813" y="3046843"/>
            <a:ext cx="187325" cy="750888"/>
            <a:chOff x="1220519" y="2986544"/>
            <a:chExt cx="187830" cy="751335"/>
          </a:xfrm>
        </p:grpSpPr>
        <p:cxnSp>
          <p:nvCxnSpPr>
            <p:cNvPr id="211" name="Straight Connector 239"/>
            <p:cNvCxnSpPr>
              <a:cxnSpLocks noChangeShapeType="1"/>
            </p:cNvCxnSpPr>
            <p:nvPr/>
          </p:nvCxnSpPr>
          <p:spPr bwMode="auto">
            <a:xfrm flipV="1">
              <a:off x="122051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2" name="Oval 240"/>
            <p:cNvSpPr>
              <a:spLocks noChangeArrowheads="1"/>
            </p:cNvSpPr>
            <p:nvPr/>
          </p:nvSpPr>
          <p:spPr bwMode="auto">
            <a:xfrm>
              <a:off x="1243998" y="3415878"/>
              <a:ext cx="140872" cy="1288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213" name="Oval 241"/>
            <p:cNvSpPr>
              <a:spLocks noChangeArrowheads="1"/>
            </p:cNvSpPr>
            <p:nvPr/>
          </p:nvSpPr>
          <p:spPr bwMode="auto">
            <a:xfrm>
              <a:off x="1243998" y="3265612"/>
              <a:ext cx="140872" cy="1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214" name="Straight Connector 242"/>
            <p:cNvCxnSpPr>
              <a:cxnSpLocks noChangeShapeType="1"/>
            </p:cNvCxnSpPr>
            <p:nvPr/>
          </p:nvCxnSpPr>
          <p:spPr bwMode="auto">
            <a:xfrm flipV="1">
              <a:off x="1408349" y="3158278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" name="Straight Connector 243"/>
            <p:cNvCxnSpPr>
              <a:cxnSpLocks noChangeShapeType="1"/>
            </p:cNvCxnSpPr>
            <p:nvPr/>
          </p:nvCxnSpPr>
          <p:spPr bwMode="auto">
            <a:xfrm flipH="1">
              <a:off x="1220519" y="3158278"/>
              <a:ext cx="18782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6" name="Straight Connector 244"/>
            <p:cNvCxnSpPr>
              <a:cxnSpLocks noChangeShapeType="1"/>
            </p:cNvCxnSpPr>
            <p:nvPr/>
          </p:nvCxnSpPr>
          <p:spPr bwMode="auto">
            <a:xfrm flipV="1">
              <a:off x="1314434" y="3394412"/>
              <a:ext cx="0" cy="21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7" name="Straight Connector 245"/>
            <p:cNvCxnSpPr>
              <a:cxnSpLocks noChangeShapeType="1"/>
            </p:cNvCxnSpPr>
            <p:nvPr/>
          </p:nvCxnSpPr>
          <p:spPr bwMode="auto">
            <a:xfrm flipV="1">
              <a:off x="1314434" y="2986544"/>
              <a:ext cx="0" cy="27838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8" name="Rectangle 246"/>
            <p:cNvSpPr>
              <a:spLocks noChangeArrowheads="1"/>
            </p:cNvSpPr>
            <p:nvPr/>
          </p:nvSpPr>
          <p:spPr bwMode="auto">
            <a:xfrm>
              <a:off x="1267476" y="3609079"/>
              <a:ext cx="93915" cy="12880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219" name="Rectangle 247"/>
            <p:cNvSpPr>
              <a:spLocks noChangeArrowheads="1"/>
            </p:cNvSpPr>
            <p:nvPr/>
          </p:nvSpPr>
          <p:spPr bwMode="auto">
            <a:xfrm>
              <a:off x="1290955" y="3587612"/>
              <a:ext cx="47703" cy="2555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grpSp>
        <p:nvGrpSpPr>
          <p:cNvPr id="220" name="Group 248"/>
          <p:cNvGrpSpPr>
            <a:grpSpLocks/>
          </p:cNvGrpSpPr>
          <p:nvPr/>
        </p:nvGrpSpPr>
        <p:grpSpPr bwMode="auto">
          <a:xfrm>
            <a:off x="6800851" y="4313668"/>
            <a:ext cx="330200" cy="182563"/>
            <a:chOff x="6370275" y="3053540"/>
            <a:chExt cx="329095" cy="183482"/>
          </a:xfrm>
        </p:grpSpPr>
        <p:sp>
          <p:nvSpPr>
            <p:cNvPr id="221" name="Oval 249"/>
            <p:cNvSpPr>
              <a:spLocks noChangeArrowheads="1"/>
            </p:cNvSpPr>
            <p:nvPr/>
          </p:nvSpPr>
          <p:spPr bwMode="auto">
            <a:xfrm rot="-1290045">
              <a:off x="6370275" y="3085064"/>
              <a:ext cx="220887" cy="151958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cxnSp>
          <p:nvCxnSpPr>
            <p:cNvPr id="222" name="Straight Connector 250"/>
            <p:cNvCxnSpPr>
              <a:cxnSpLocks noChangeShapeType="1"/>
            </p:cNvCxnSpPr>
            <p:nvPr/>
          </p:nvCxnSpPr>
          <p:spPr bwMode="auto">
            <a:xfrm flipV="1">
              <a:off x="6576927" y="3053540"/>
              <a:ext cx="122443" cy="6406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3" name="Group 251"/>
          <p:cNvGrpSpPr>
            <a:grpSpLocks/>
          </p:cNvGrpSpPr>
          <p:nvPr/>
        </p:nvGrpSpPr>
        <p:grpSpPr bwMode="auto">
          <a:xfrm>
            <a:off x="2284413" y="2649968"/>
            <a:ext cx="187325" cy="471488"/>
            <a:chOff x="774424" y="3244145"/>
            <a:chExt cx="187829" cy="471585"/>
          </a:xfrm>
        </p:grpSpPr>
        <p:cxnSp>
          <p:nvCxnSpPr>
            <p:cNvPr id="224" name="Straight Connector 252"/>
            <p:cNvCxnSpPr>
              <a:cxnSpLocks noChangeShapeType="1"/>
            </p:cNvCxnSpPr>
            <p:nvPr/>
          </p:nvCxnSpPr>
          <p:spPr bwMode="auto">
            <a:xfrm>
              <a:off x="774424" y="3437345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" name="Straight Connector 253"/>
            <p:cNvCxnSpPr>
              <a:cxnSpLocks noChangeShapeType="1"/>
            </p:cNvCxnSpPr>
            <p:nvPr/>
          </p:nvCxnSpPr>
          <p:spPr bwMode="auto">
            <a:xfrm flipV="1">
              <a:off x="868339" y="3244145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6" name="Straight Connector 254"/>
            <p:cNvCxnSpPr>
              <a:cxnSpLocks noChangeShapeType="1"/>
            </p:cNvCxnSpPr>
            <p:nvPr/>
          </p:nvCxnSpPr>
          <p:spPr bwMode="auto">
            <a:xfrm>
              <a:off x="774424" y="3523212"/>
              <a:ext cx="18782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7" name="Straight Connector 255"/>
            <p:cNvCxnSpPr>
              <a:cxnSpLocks noChangeShapeType="1"/>
            </p:cNvCxnSpPr>
            <p:nvPr/>
          </p:nvCxnSpPr>
          <p:spPr bwMode="auto">
            <a:xfrm flipV="1">
              <a:off x="868339" y="3523212"/>
              <a:ext cx="746" cy="1925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8" name="Group 256"/>
          <p:cNvGrpSpPr>
            <a:grpSpLocks/>
          </p:cNvGrpSpPr>
          <p:nvPr/>
        </p:nvGrpSpPr>
        <p:grpSpPr bwMode="auto">
          <a:xfrm>
            <a:off x="2809876" y="3005568"/>
            <a:ext cx="347662" cy="209550"/>
            <a:chOff x="2819501" y="2088596"/>
            <a:chExt cx="347846" cy="208974"/>
          </a:xfrm>
        </p:grpSpPr>
        <p:cxnSp>
          <p:nvCxnSpPr>
            <p:cNvPr id="229" name="Straight Connector 257"/>
            <p:cNvCxnSpPr>
              <a:cxnSpLocks noChangeShapeType="1"/>
            </p:cNvCxnSpPr>
            <p:nvPr/>
          </p:nvCxnSpPr>
          <p:spPr bwMode="auto">
            <a:xfrm>
              <a:off x="2979226" y="2107912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0" name="Straight Connector 258"/>
            <p:cNvCxnSpPr>
              <a:cxnSpLocks noChangeShapeType="1"/>
            </p:cNvCxnSpPr>
            <p:nvPr/>
          </p:nvCxnSpPr>
          <p:spPr bwMode="auto">
            <a:xfrm flipV="1">
              <a:off x="3032345" y="2088596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1" name="Straight Connector 259"/>
            <p:cNvCxnSpPr>
              <a:cxnSpLocks noChangeShapeType="1"/>
            </p:cNvCxnSpPr>
            <p:nvPr/>
          </p:nvCxnSpPr>
          <p:spPr bwMode="auto">
            <a:xfrm>
              <a:off x="2903494" y="2153491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2" name="Straight Connector 260"/>
            <p:cNvCxnSpPr>
              <a:cxnSpLocks noChangeShapeType="1"/>
            </p:cNvCxnSpPr>
            <p:nvPr/>
          </p:nvCxnSpPr>
          <p:spPr bwMode="auto">
            <a:xfrm flipV="1">
              <a:off x="2819501" y="2216752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3" name="Group 261"/>
          <p:cNvGrpSpPr>
            <a:grpSpLocks/>
          </p:cNvGrpSpPr>
          <p:nvPr/>
        </p:nvGrpSpPr>
        <p:grpSpPr bwMode="auto">
          <a:xfrm rot="-3202746">
            <a:off x="1747838" y="2915081"/>
            <a:ext cx="142875" cy="415925"/>
            <a:chOff x="1841130" y="2268365"/>
            <a:chExt cx="142006" cy="415504"/>
          </a:xfrm>
        </p:grpSpPr>
        <p:cxnSp>
          <p:nvCxnSpPr>
            <p:cNvPr id="234" name="Straight Connector 262"/>
            <p:cNvCxnSpPr>
              <a:cxnSpLocks noChangeShapeType="1"/>
            </p:cNvCxnSpPr>
            <p:nvPr/>
          </p:nvCxnSpPr>
          <p:spPr bwMode="auto">
            <a:xfrm rot="-3438015">
              <a:off x="1866455" y="2354403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" name="Straight Connector 263"/>
            <p:cNvCxnSpPr>
              <a:cxnSpLocks noChangeShapeType="1"/>
            </p:cNvCxnSpPr>
            <p:nvPr/>
          </p:nvCxnSpPr>
          <p:spPr bwMode="auto">
            <a:xfrm rot="18161985" flipV="1">
              <a:off x="1844783" y="2295457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6" name="Straight Connector 264"/>
            <p:cNvCxnSpPr>
              <a:cxnSpLocks noChangeShapeType="1"/>
            </p:cNvCxnSpPr>
            <p:nvPr/>
          </p:nvCxnSpPr>
          <p:spPr bwMode="auto">
            <a:xfrm rot="-3438015">
              <a:off x="1863897" y="2442756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7" name="Straight Connector 265"/>
            <p:cNvCxnSpPr>
              <a:cxnSpLocks noChangeShapeType="1"/>
            </p:cNvCxnSpPr>
            <p:nvPr/>
          </p:nvCxnSpPr>
          <p:spPr bwMode="auto">
            <a:xfrm flipV="1">
              <a:off x="1907389" y="2510408"/>
              <a:ext cx="5044" cy="17346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8" name="Group 266"/>
          <p:cNvGrpSpPr>
            <a:grpSpLocks/>
          </p:cNvGrpSpPr>
          <p:nvPr/>
        </p:nvGrpSpPr>
        <p:grpSpPr bwMode="auto">
          <a:xfrm rot="777308">
            <a:off x="6653213" y="4016806"/>
            <a:ext cx="347663" cy="209550"/>
            <a:chOff x="2819501" y="2088596"/>
            <a:chExt cx="347846" cy="208974"/>
          </a:xfrm>
        </p:grpSpPr>
        <p:cxnSp>
          <p:nvCxnSpPr>
            <p:cNvPr id="239" name="Straight Connector 267"/>
            <p:cNvCxnSpPr>
              <a:cxnSpLocks noChangeShapeType="1"/>
            </p:cNvCxnSpPr>
            <p:nvPr/>
          </p:nvCxnSpPr>
          <p:spPr bwMode="auto">
            <a:xfrm>
              <a:off x="2979226" y="2107912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0" name="Straight Connector 268"/>
            <p:cNvCxnSpPr>
              <a:cxnSpLocks noChangeShapeType="1"/>
            </p:cNvCxnSpPr>
            <p:nvPr/>
          </p:nvCxnSpPr>
          <p:spPr bwMode="auto">
            <a:xfrm flipV="1">
              <a:off x="3032345" y="2088596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1" name="Straight Connector 269"/>
            <p:cNvCxnSpPr>
              <a:cxnSpLocks noChangeShapeType="1"/>
            </p:cNvCxnSpPr>
            <p:nvPr/>
          </p:nvCxnSpPr>
          <p:spPr bwMode="auto">
            <a:xfrm>
              <a:off x="2903494" y="2153491"/>
              <a:ext cx="93914" cy="1394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2" name="Straight Connector 270"/>
            <p:cNvCxnSpPr>
              <a:cxnSpLocks noChangeShapeType="1"/>
            </p:cNvCxnSpPr>
            <p:nvPr/>
          </p:nvCxnSpPr>
          <p:spPr bwMode="auto">
            <a:xfrm flipV="1">
              <a:off x="2819501" y="2216752"/>
              <a:ext cx="135002" cy="8081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43" name="Group 271"/>
          <p:cNvGrpSpPr>
            <a:grpSpLocks/>
          </p:cNvGrpSpPr>
          <p:nvPr/>
        </p:nvGrpSpPr>
        <p:grpSpPr bwMode="auto">
          <a:xfrm rot="-5400000">
            <a:off x="7080251" y="4570843"/>
            <a:ext cx="141287" cy="322263"/>
            <a:chOff x="7745800" y="6140687"/>
            <a:chExt cx="140872" cy="322001"/>
          </a:xfrm>
        </p:grpSpPr>
        <p:sp>
          <p:nvSpPr>
            <p:cNvPr id="244" name="Oval 272"/>
            <p:cNvSpPr>
              <a:spLocks noChangeArrowheads="1"/>
            </p:cNvSpPr>
            <p:nvPr/>
          </p:nvSpPr>
          <p:spPr bwMode="auto">
            <a:xfrm>
              <a:off x="7745800" y="6140687"/>
              <a:ext cx="140872" cy="1288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245" name="Rectangle 273"/>
            <p:cNvSpPr>
              <a:spLocks noChangeArrowheads="1"/>
            </p:cNvSpPr>
            <p:nvPr/>
          </p:nvSpPr>
          <p:spPr bwMode="auto">
            <a:xfrm>
              <a:off x="7769278" y="6333888"/>
              <a:ext cx="93915" cy="12880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246" name="Rectangle 274"/>
            <p:cNvSpPr>
              <a:spLocks noChangeArrowheads="1"/>
            </p:cNvSpPr>
            <p:nvPr/>
          </p:nvSpPr>
          <p:spPr bwMode="auto">
            <a:xfrm>
              <a:off x="7792757" y="6312421"/>
              <a:ext cx="47703" cy="2555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Comic Sans MS" charset="0"/>
              </a:endParaRPr>
            </a:p>
          </p:txBody>
        </p:sp>
      </p:grpSp>
      <p:sp>
        <p:nvSpPr>
          <p:cNvPr id="247" name="TextBox 275"/>
          <p:cNvSpPr txBox="1">
            <a:spLocks noChangeArrowheads="1"/>
          </p:cNvSpPr>
          <p:nvPr/>
        </p:nvSpPr>
        <p:spPr bwMode="auto">
          <a:xfrm>
            <a:off x="3187701" y="4156506"/>
            <a:ext cx="2760662" cy="646112"/>
          </a:xfrm>
          <a:prstGeom prst="rect">
            <a:avLst/>
          </a:prstGeom>
          <a:solidFill>
            <a:srgbClr val="F2F2F2"/>
          </a:solidFill>
          <a:ln w="9525">
            <a:solidFill>
              <a:srgbClr val="FF0905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3366FF"/>
                </a:solidFill>
              </a:rPr>
              <a:t>Synchrotron radiation test stand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7037388" y="3023031"/>
            <a:ext cx="1857375" cy="6461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90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3366FF"/>
                </a:solidFill>
                <a:ea typeface="+mn-ea"/>
                <a:cs typeface="+mn-cs"/>
              </a:rPr>
              <a:t>Under vacuum DUT area</a:t>
            </a:r>
          </a:p>
        </p:txBody>
      </p:sp>
      <p:sp>
        <p:nvSpPr>
          <p:cNvPr id="249" name="TextBox 3"/>
          <p:cNvSpPr txBox="1">
            <a:spLocks noChangeArrowheads="1"/>
          </p:cNvSpPr>
          <p:nvPr/>
        </p:nvSpPr>
        <p:spPr bwMode="auto">
          <a:xfrm>
            <a:off x="301626" y="5175681"/>
            <a:ext cx="2124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i="1"/>
              <a:t>DUT: Device under Test</a:t>
            </a:r>
          </a:p>
        </p:txBody>
      </p:sp>
      <p:grpSp>
        <p:nvGrpSpPr>
          <p:cNvPr id="250" name="Group 123"/>
          <p:cNvGrpSpPr>
            <a:grpSpLocks/>
          </p:cNvGrpSpPr>
          <p:nvPr/>
        </p:nvGrpSpPr>
        <p:grpSpPr bwMode="auto">
          <a:xfrm>
            <a:off x="5243513" y="3227818"/>
            <a:ext cx="347663" cy="317500"/>
            <a:chOff x="5565772" y="4904022"/>
            <a:chExt cx="499906" cy="316652"/>
          </a:xfrm>
        </p:grpSpPr>
        <p:sp>
          <p:nvSpPr>
            <p:cNvPr id="251" name="Rectangle 125"/>
            <p:cNvSpPr>
              <a:spLocks noChangeArrowheads="1"/>
            </p:cNvSpPr>
            <p:nvPr/>
          </p:nvSpPr>
          <p:spPr bwMode="auto">
            <a:xfrm>
              <a:off x="5565772" y="4904022"/>
              <a:ext cx="496523" cy="11889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latin typeface="Comic Sans MS" charset="0"/>
              </a:endParaRPr>
            </a:p>
          </p:txBody>
        </p:sp>
        <p:sp>
          <p:nvSpPr>
            <p:cNvPr id="252" name="Rectangle 126"/>
            <p:cNvSpPr>
              <a:spLocks noChangeArrowheads="1"/>
            </p:cNvSpPr>
            <p:nvPr/>
          </p:nvSpPr>
          <p:spPr bwMode="auto">
            <a:xfrm>
              <a:off x="5569155" y="5101782"/>
              <a:ext cx="496523" cy="11889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latin typeface="Comic Sans MS" charset="0"/>
              </a:endParaRPr>
            </a:p>
          </p:txBody>
        </p:sp>
      </p:grpSp>
      <p:sp>
        <p:nvSpPr>
          <p:cNvPr id="253" name="TextBox 2"/>
          <p:cNvSpPr txBox="1">
            <a:spLocks noChangeArrowheads="1"/>
          </p:cNvSpPr>
          <p:nvPr/>
        </p:nvSpPr>
        <p:spPr bwMode="auto">
          <a:xfrm>
            <a:off x="144463" y="5463283"/>
            <a:ext cx="89995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Courier New"/>
              <a:buChar char="o"/>
              <a:defRPr/>
            </a:pPr>
            <a:r>
              <a:rPr lang="en-US" sz="1400" dirty="0" smtClean="0">
                <a:latin typeface="+mj-lt"/>
              </a:rPr>
              <a:t>Including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SR test stand </a:t>
            </a:r>
            <a:r>
              <a:rPr lang="en-US" sz="1400" dirty="0" smtClean="0">
                <a:latin typeface="+mj-lt"/>
              </a:rPr>
              <a:t>for mm, infrared, visible, UV light, X-ray </a:t>
            </a:r>
            <a:r>
              <a:rPr lang="en-US" sz="1400" dirty="0" smtClean="0">
                <a:latin typeface="+mj-lt"/>
              </a:rPr>
              <a:t>generation</a:t>
            </a:r>
            <a:endParaRPr lang="en-US" sz="1400" dirty="0" smtClean="0">
              <a:latin typeface="+mj-lt"/>
            </a:endParaRPr>
          </a:p>
          <a:p>
            <a:pPr eaLnBrk="1" hangingPunct="1">
              <a:buFont typeface="Courier New"/>
              <a:buChar char="o"/>
              <a:defRPr/>
            </a:pPr>
            <a:r>
              <a:rPr lang="en-US" sz="1400" dirty="0" smtClean="0">
                <a:latin typeface="+mj-lt"/>
              </a:rPr>
              <a:t>Including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Electronic test stand </a:t>
            </a:r>
            <a:r>
              <a:rPr lang="en-US" sz="1400" dirty="0" smtClean="0">
                <a:latin typeface="+mj-lt"/>
              </a:rPr>
              <a:t>using Pick-up (BPM, WCM) and </a:t>
            </a:r>
            <a:r>
              <a:rPr lang="en-US" sz="1400" dirty="0" err="1" smtClean="0">
                <a:latin typeface="+mj-lt"/>
              </a:rPr>
              <a:t>seg</a:t>
            </a:r>
            <a:r>
              <a:rPr lang="en-US" sz="1400" dirty="0" smtClean="0">
                <a:latin typeface="+mj-lt"/>
              </a:rPr>
              <a:t>-Dump for Electrical signal generation (short cable to the location of electronic under test</a:t>
            </a:r>
            <a:r>
              <a:rPr lang="en-US" sz="1400" dirty="0" smtClean="0">
                <a:latin typeface="+mj-lt"/>
              </a:rPr>
              <a:t>)</a:t>
            </a:r>
          </a:p>
          <a:p>
            <a:pPr eaLnBrk="1" hangingPunct="1">
              <a:buFont typeface="Courier New"/>
              <a:buChar char="o"/>
              <a:defRPr/>
            </a:pPr>
            <a:r>
              <a:rPr lang="en-US" sz="1400" dirty="0" smtClean="0">
                <a:latin typeface="+mj-lt"/>
              </a:rPr>
              <a:t>Permanent installation for testing beam screens and EM devices (ceramic vacuum chamber)</a:t>
            </a:r>
            <a:endParaRPr lang="en-US" sz="1400" dirty="0" smtClean="0">
              <a:latin typeface="+mj-lt"/>
            </a:endParaRPr>
          </a:p>
          <a:p>
            <a:pPr eaLnBrk="1" hangingPunct="1">
              <a:buFont typeface="Courier New"/>
              <a:buChar char="o"/>
              <a:defRPr/>
            </a:pPr>
            <a:r>
              <a:rPr lang="en-US" sz="1400" dirty="0" smtClean="0">
                <a:latin typeface="+mj-lt"/>
              </a:rPr>
              <a:t>Including Testing area for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beam instruments </a:t>
            </a:r>
            <a:r>
              <a:rPr lang="en-US" sz="1400" dirty="0" smtClean="0">
                <a:latin typeface="+mj-lt"/>
              </a:rPr>
              <a:t>–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Under Vacuum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DUT - </a:t>
            </a:r>
            <a:endParaRPr lang="en-US" sz="1400" dirty="0" smtClean="0">
              <a:latin typeface="+mj-lt"/>
            </a:endParaRPr>
          </a:p>
          <a:p>
            <a:pPr eaLnBrk="1" hangingPunct="1">
              <a:buFont typeface="Courier New"/>
              <a:buChar char="o"/>
              <a:defRPr/>
            </a:pPr>
            <a:r>
              <a:rPr lang="en-US" sz="1400" dirty="0" smtClean="0">
                <a:latin typeface="+mj-lt"/>
              </a:rPr>
              <a:t>Including Testing area for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particle detectors </a:t>
            </a:r>
            <a:r>
              <a:rPr lang="en-US" sz="1400" dirty="0" smtClean="0">
                <a:latin typeface="+mj-lt"/>
              </a:rPr>
              <a:t>–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In-air DUT </a:t>
            </a:r>
            <a:r>
              <a:rPr lang="en-US" sz="1400" dirty="0" smtClean="0">
                <a:latin typeface="+mj-lt"/>
              </a:rPr>
              <a:t>– low intensity option </a:t>
            </a:r>
            <a:endParaRPr lang="en-US" sz="1400" dirty="0" smtClean="0">
              <a:solidFill>
                <a:srgbClr val="3366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4226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Applications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0" y="2176101"/>
            <a:ext cx="9144000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Courier New"/>
              <a:buChar char="o"/>
              <a:defRPr/>
            </a:pPr>
            <a:r>
              <a:rPr lang="en-US" sz="2400" dirty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Synchrotron radiation Test Stand</a:t>
            </a:r>
          </a:p>
          <a:p>
            <a:pPr marL="800100" lvl="1" indent="-34290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cs typeface="Calibri Light"/>
              </a:rPr>
              <a:t>Imaging system for HL-LHC and FCC (visible, UV, X-ray ?..)</a:t>
            </a:r>
          </a:p>
          <a:p>
            <a:pPr marL="800100" lvl="1" indent="-34290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cs typeface="Calibri Light"/>
              </a:rPr>
              <a:t>Beam halo monitor, longitudinal density monitors, </a:t>
            </a:r>
            <a:r>
              <a:rPr lang="en-US" sz="2000" dirty="0" smtClean="0">
                <a:solidFill>
                  <a:srgbClr val="FF0000"/>
                </a:solidFill>
                <a:latin typeface="Calibri Light"/>
                <a:cs typeface="Calibri Light"/>
              </a:rPr>
              <a:t>…</a:t>
            </a:r>
            <a:endParaRPr lang="en-US" sz="2000" u="sng" dirty="0">
              <a:solidFill>
                <a:srgbClr val="000000"/>
              </a:solidFill>
              <a:latin typeface="Calibri Light"/>
              <a:ea typeface="+mn-ea"/>
              <a:cs typeface="Calibri Light"/>
            </a:endParaRPr>
          </a:p>
          <a:p>
            <a:pPr marL="342900" indent="-342900">
              <a:buFont typeface="Courier New"/>
              <a:buChar char="o"/>
              <a:defRPr/>
            </a:pPr>
            <a:r>
              <a:rPr lang="en-US" sz="2400" dirty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Electrical signal Test Stand</a:t>
            </a:r>
          </a:p>
          <a:p>
            <a:pPr marL="800100" lvl="1" indent="-34290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Electronic for bunch-by-bunch BPM acquisition system of HL-LHC, …</a:t>
            </a:r>
            <a:r>
              <a:rPr lang="en-US" sz="2000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.</a:t>
            </a:r>
            <a:endParaRPr lang="en-US" sz="2000" dirty="0">
              <a:solidFill>
                <a:srgbClr val="000000"/>
              </a:solidFill>
              <a:latin typeface="Calibri Light"/>
              <a:ea typeface="+mn-ea"/>
              <a:cs typeface="Calibri Light"/>
            </a:endParaRPr>
          </a:p>
          <a:p>
            <a:pPr marL="342900" indent="-342900">
              <a:buFont typeface="Courier New"/>
              <a:buChar char="o"/>
              <a:defRPr/>
            </a:pPr>
            <a:r>
              <a:rPr lang="en-US" sz="2400" dirty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Under vacuum DUT area</a:t>
            </a:r>
          </a:p>
          <a:p>
            <a:pPr marL="742950" lvl="1" indent="-28575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Independent vacuum zone with easy access and fast pumping capabilities</a:t>
            </a:r>
          </a:p>
          <a:p>
            <a:pPr marL="742950" lvl="1" indent="-28575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Including steering magnets to move the beam around</a:t>
            </a:r>
          </a:p>
          <a:p>
            <a:pPr marL="742950" lvl="1" indent="-28575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Equipped with a permanent instrumentation test stand</a:t>
            </a:r>
          </a:p>
          <a:p>
            <a:pPr marL="1200150" lvl="2" indent="-285750">
              <a:buFont typeface="Courier New"/>
              <a:buChar char="o"/>
              <a:defRPr/>
            </a:pPr>
            <a:r>
              <a:rPr lang="en-US" dirty="0">
                <a:solidFill>
                  <a:srgbClr val="3366FF"/>
                </a:solidFill>
                <a:latin typeface="Calibri Light"/>
                <a:ea typeface="+mn-ea"/>
                <a:cs typeface="Calibri Light"/>
              </a:rPr>
              <a:t>Used for beam cross calibration: beam size, position and bunch length</a:t>
            </a:r>
          </a:p>
          <a:p>
            <a:pPr marL="1200150" lvl="2" indent="-285750">
              <a:buFont typeface="Courier New"/>
              <a:buChar char="o"/>
              <a:defRPr/>
            </a:pPr>
            <a:r>
              <a:rPr lang="en-US" dirty="0">
                <a:solidFill>
                  <a:srgbClr val="3366FF"/>
                </a:solidFill>
                <a:latin typeface="Calibri Light"/>
                <a:ea typeface="+mn-ea"/>
                <a:cs typeface="Calibri Light"/>
              </a:rPr>
              <a:t>Station for screen and imaging system development</a:t>
            </a:r>
          </a:p>
          <a:p>
            <a:pPr marL="742950" lvl="1" indent="-285750">
              <a:buFont typeface="Courier New"/>
              <a:buChar char="o"/>
              <a:defRPr/>
            </a:pPr>
            <a:r>
              <a:rPr lang="en-US" sz="2000" dirty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Testing </a:t>
            </a:r>
            <a:r>
              <a:rPr lang="en-US" sz="2000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Gas </a:t>
            </a:r>
            <a:r>
              <a:rPr lang="en-US" sz="2000" dirty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ionization monitors for PS and SPS, new LHC IR BPM strip-line, fast BPM for LHC crab cavity monitoring, Longitudinal tomography for LHC, </a:t>
            </a:r>
            <a:r>
              <a:rPr lang="en-US" sz="2000" dirty="0" err="1">
                <a:solidFill>
                  <a:srgbClr val="FF0000"/>
                </a:solidFill>
                <a:latin typeface="Calibri Light"/>
                <a:cs typeface="Calibri Light"/>
              </a:rPr>
              <a:t>Quadrupolar</a:t>
            </a:r>
            <a:r>
              <a:rPr lang="en-US" sz="2000" dirty="0">
                <a:solidFill>
                  <a:srgbClr val="FF0000"/>
                </a:solidFill>
                <a:latin typeface="Calibri Light"/>
                <a:cs typeface="Calibri Light"/>
              </a:rPr>
              <a:t> pick-up, …</a:t>
            </a:r>
            <a:endParaRPr lang="en-US" sz="2000" dirty="0">
              <a:solidFill>
                <a:srgbClr val="FF0000"/>
              </a:solidFill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76293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In-Air DUT Area on </a:t>
            </a:r>
            <a:r>
              <a:rPr lang="en-US" dirty="0" err="1" smtClean="0"/>
              <a:t>Califes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603478"/>
            <a:ext cx="9342438" cy="1262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Possibility to decrease the beam intensity to low or very low values (large beam sizes)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Possible use for developing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Beam Loss monitors and Particle detectors</a:t>
            </a:r>
          </a:p>
          <a:p>
            <a:pPr marL="1257300" marR="0" lvl="2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Study of MIP response, Time response, Signal saturation</a:t>
            </a:r>
          </a:p>
          <a:p>
            <a:pPr marL="1257300" marR="0" lvl="2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Radiation hardness (Total Integrated Dose or Single Event) </a:t>
            </a:r>
          </a:p>
        </p:txBody>
      </p:sp>
      <p:pic>
        <p:nvPicPr>
          <p:cNvPr id="7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4" y="4168809"/>
            <a:ext cx="3185041" cy="2388780"/>
          </a:xfrm>
        </p:spPr>
      </p:pic>
      <p:sp>
        <p:nvSpPr>
          <p:cNvPr id="8" name="TextBox 7"/>
          <p:cNvSpPr txBox="1"/>
          <p:nvPr/>
        </p:nvSpPr>
        <p:spPr>
          <a:xfrm>
            <a:off x="3655108" y="4526264"/>
            <a:ext cx="548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 Light"/>
                <a:cs typeface="Calibri Light"/>
              </a:rPr>
              <a:t>Dark current from gun is used for irradiation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 Light"/>
                <a:cs typeface="Calibri Light"/>
              </a:rPr>
              <a:t>Stability, low bunch charge (&lt; 0.2 pc), long train 600 ns FWHM: 1800 bunches, higher emittance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 Light"/>
                <a:cs typeface="Calibri Light"/>
              </a:rPr>
              <a:t>Rep. rate 5 Hz, 0.3 </a:t>
            </a:r>
            <a:r>
              <a:rPr lang="en-GB" dirty="0" err="1" smtClean="0">
                <a:latin typeface="Calibri Light"/>
                <a:cs typeface="Calibri Light"/>
              </a:rPr>
              <a:t>nC</a:t>
            </a:r>
            <a:r>
              <a:rPr lang="en-GB" dirty="0" smtClean="0">
                <a:latin typeface="Calibri Light"/>
                <a:cs typeface="Calibri Light"/>
              </a:rPr>
              <a:t> per pulse, 16 x 21 mm</a:t>
            </a:r>
            <a:r>
              <a:rPr lang="en-GB" baseline="30000" dirty="0" smtClean="0">
                <a:latin typeface="Calibri Light"/>
                <a:cs typeface="Calibri Light"/>
              </a:rPr>
              <a:t>2</a:t>
            </a:r>
            <a:r>
              <a:rPr lang="en-GB" dirty="0" smtClean="0">
                <a:latin typeface="Calibri Light"/>
                <a:cs typeface="Calibri Light"/>
              </a:rPr>
              <a:t> Gaussian size downstream to scattering screen</a:t>
            </a:r>
            <a:endParaRPr lang="en-GB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90811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0" y="2730620"/>
            <a:ext cx="9144000" cy="379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Strong motivation for having a 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test facility at CERN 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beam instrumentation needs</a:t>
            </a: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i="1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All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 CERN (and outside CERN) projects and studies 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could benefit from such facility</a:t>
            </a: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It should be 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easily accessible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, offering flexible 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set of beam parameters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reliable operation</a:t>
            </a:r>
            <a:endParaRPr lang="en-US" dirty="0" smtClean="0">
              <a:solidFill>
                <a:srgbClr val="000000"/>
              </a:solidFill>
              <a:latin typeface="Calibri Light"/>
              <a:ea typeface="+mn-ea"/>
              <a:cs typeface="Calibri Light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A 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modified version of CALIFES 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could be implemented re-using existing CTF3 hardware (layout and cost have to be worked out in detail)</a:t>
            </a: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Excellent training ground 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for ‘young’ scientists (CERN and collaborators) and students</a:t>
            </a:r>
            <a:endParaRPr lang="en-US" i="1" dirty="0" smtClean="0">
              <a:solidFill>
                <a:srgbClr val="FF0000"/>
              </a:solidFill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348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17677" y="2285912"/>
            <a:ext cx="6400800" cy="14732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4800" dirty="0" smtClean="0"/>
              <a:t>Thanks for your attention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ndara" charset="0"/>
              </a:rPr>
              <a:t>Motivation for Testing screens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871538" y="2674938"/>
            <a:ext cx="7408862" cy="3821112"/>
          </a:xfrm>
        </p:spPr>
        <p:txBody>
          <a:bodyPr/>
          <a:lstStyle/>
          <a:p>
            <a:pPr eaLnBrk="1" hangingPunct="1"/>
            <a:r>
              <a:rPr lang="en-GB">
                <a:latin typeface="Candara" charset="0"/>
              </a:rPr>
              <a:t>To compare </a:t>
            </a:r>
            <a:r>
              <a:rPr lang="en-GB" b="1">
                <a:solidFill>
                  <a:srgbClr val="FF0000"/>
                </a:solidFill>
                <a:latin typeface="Candara" charset="0"/>
              </a:rPr>
              <a:t>light yield/saturation </a:t>
            </a:r>
            <a:r>
              <a:rPr lang="en-GB">
                <a:latin typeface="Candara" charset="0"/>
              </a:rPr>
              <a:t>and </a:t>
            </a:r>
            <a:r>
              <a:rPr lang="en-GB" b="1">
                <a:solidFill>
                  <a:srgbClr val="FF0000"/>
                </a:solidFill>
                <a:latin typeface="Candara" charset="0"/>
              </a:rPr>
              <a:t>spatial resolution</a:t>
            </a:r>
            <a:r>
              <a:rPr lang="en-GB">
                <a:latin typeface="Candara" charset="0"/>
              </a:rPr>
              <a:t> of screens made of different materials (scintillators, Optical Transition Radiation) and thickness;</a:t>
            </a:r>
          </a:p>
          <a:p>
            <a:pPr eaLnBrk="1" hangingPunct="1"/>
            <a:r>
              <a:rPr lang="en-GB">
                <a:latin typeface="Candara" charset="0"/>
              </a:rPr>
              <a:t>To choose an appropriate screen for a beam halo measurement in </a:t>
            </a:r>
            <a:r>
              <a:rPr lang="en-GB">
                <a:solidFill>
                  <a:srgbClr val="FF0000"/>
                </a:solidFill>
                <a:latin typeface="Candara" charset="0"/>
              </a:rPr>
              <a:t>AWAKE </a:t>
            </a:r>
            <a:r>
              <a:rPr lang="en-GB">
                <a:latin typeface="Candara" charset="0"/>
              </a:rPr>
              <a:t>experiment </a:t>
            </a:r>
            <a:r>
              <a:rPr lang="en-GB">
                <a:latin typeface="Calibri" charset="0"/>
              </a:rPr>
              <a:t>→</a:t>
            </a:r>
            <a:r>
              <a:rPr lang="en-GB">
                <a:latin typeface="Candara" charset="0"/>
              </a:rPr>
              <a:t> same beam type (single p</a:t>
            </a:r>
            <a:r>
              <a:rPr lang="en-GB" baseline="30000">
                <a:latin typeface="Candara" charset="0"/>
              </a:rPr>
              <a:t>+</a:t>
            </a:r>
            <a:r>
              <a:rPr lang="en-GB">
                <a:latin typeface="Candara" charset="0"/>
              </a:rPr>
              <a:t> bunch of 400 GeV/c, 5·10</a:t>
            </a:r>
            <a:r>
              <a:rPr lang="en-GB" baseline="30000">
                <a:latin typeface="Candara" charset="0"/>
              </a:rPr>
              <a:t>10</a:t>
            </a:r>
            <a:r>
              <a:rPr lang="en-GB">
                <a:latin typeface="Candara" charset="0"/>
              </a:rPr>
              <a:t>/2·10</a:t>
            </a:r>
            <a:r>
              <a:rPr lang="en-GB" baseline="30000">
                <a:latin typeface="Candara" charset="0"/>
              </a:rPr>
              <a:t>11</a:t>
            </a:r>
            <a:r>
              <a:rPr lang="en-GB">
                <a:latin typeface="Candara" charset="0"/>
              </a:rPr>
              <a:t> protons, RMS ~2 mm);</a:t>
            </a:r>
          </a:p>
          <a:p>
            <a:pPr eaLnBrk="1" hangingPunct="1"/>
            <a:r>
              <a:rPr lang="en-GB">
                <a:latin typeface="Candara" charset="0"/>
              </a:rPr>
              <a:t> One first test in October 2015 – Now HRMT32</a:t>
            </a:r>
          </a:p>
          <a:p>
            <a:pPr eaLnBrk="1" hangingPunct="1"/>
            <a:endParaRPr lang="en-GB">
              <a:latin typeface="Candara" charset="0"/>
            </a:endParaRPr>
          </a:p>
          <a:p>
            <a:pPr eaLnBrk="1" hangingPunct="1"/>
            <a:endParaRPr lang="en-GB">
              <a:latin typeface="Candara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ndara" charset="0"/>
              </a:rPr>
              <a:t>Measurement setup</a:t>
            </a:r>
          </a:p>
        </p:txBody>
      </p:sp>
      <p:pic>
        <p:nvPicPr>
          <p:cNvPr id="4301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8263"/>
            <a:ext cx="4329113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4" r="25664" b="13713"/>
          <a:stretch>
            <a:fillRect/>
          </a:stretch>
        </p:blipFill>
        <p:spPr bwMode="auto">
          <a:xfrm>
            <a:off x="3044825" y="1746250"/>
            <a:ext cx="1722438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3" t="5087" r="18913" b="2452"/>
          <a:stretch>
            <a:fillRect/>
          </a:stretch>
        </p:blipFill>
        <p:spPr bwMode="auto">
          <a:xfrm>
            <a:off x="5548313" y="2955925"/>
            <a:ext cx="2916237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Box 9"/>
          <p:cNvSpPr txBox="1">
            <a:spLocks noChangeArrowheads="1"/>
          </p:cNvSpPr>
          <p:nvPr/>
        </p:nvSpPr>
        <p:spPr bwMode="auto">
          <a:xfrm>
            <a:off x="5586413" y="6410325"/>
            <a:ext cx="12366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000000"/>
                </a:solidFill>
              </a:rPr>
              <a:t>Diaphragm</a:t>
            </a:r>
          </a:p>
        </p:txBody>
      </p:sp>
      <p:cxnSp>
        <p:nvCxnSpPr>
          <p:cNvPr id="10" name="Straight Arrow Connector 9"/>
          <p:cNvCxnSpPr>
            <a:stCxn id="43013" idx="0"/>
          </p:cNvCxnSpPr>
          <p:nvPr/>
        </p:nvCxnSpPr>
        <p:spPr>
          <a:xfrm flipV="1">
            <a:off x="6205538" y="5180013"/>
            <a:ext cx="1584325" cy="1230312"/>
          </a:xfrm>
          <a:prstGeom prst="straightConnector1">
            <a:avLst/>
          </a:prstGeom>
          <a:ln w="254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3013" idx="0"/>
          </p:cNvCxnSpPr>
          <p:nvPr/>
        </p:nvCxnSpPr>
        <p:spPr>
          <a:xfrm flipV="1">
            <a:off x="6205538" y="4837113"/>
            <a:ext cx="1336675" cy="1573212"/>
          </a:xfrm>
          <a:prstGeom prst="straightConnector1">
            <a:avLst/>
          </a:prstGeom>
          <a:ln w="254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3019" idx="0"/>
          </p:cNvCxnSpPr>
          <p:nvPr/>
        </p:nvCxnSpPr>
        <p:spPr>
          <a:xfrm flipH="1" flipV="1">
            <a:off x="7900988" y="5256213"/>
            <a:ext cx="303212" cy="1133475"/>
          </a:xfrm>
          <a:prstGeom prst="straightConnector1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567363" y="4583113"/>
            <a:ext cx="2222500" cy="531812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8" name="TextBox 40"/>
          <p:cNvSpPr txBox="1">
            <a:spLocks noChangeArrowheads="1"/>
          </p:cNvSpPr>
          <p:nvPr/>
        </p:nvSpPr>
        <p:spPr bwMode="auto">
          <a:xfrm rot="-622262">
            <a:off x="5830888" y="4743450"/>
            <a:ext cx="587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43019" name="TextBox 10"/>
          <p:cNvSpPr txBox="1">
            <a:spLocks noChangeArrowheads="1"/>
          </p:cNvSpPr>
          <p:nvPr/>
        </p:nvSpPr>
        <p:spPr bwMode="auto">
          <a:xfrm>
            <a:off x="7785100" y="6389688"/>
            <a:ext cx="838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000000"/>
                </a:solidFill>
              </a:rPr>
              <a:t>Al foils</a:t>
            </a:r>
          </a:p>
        </p:txBody>
      </p:sp>
      <p:sp>
        <p:nvSpPr>
          <p:cNvPr id="43020" name="TextBox 2"/>
          <p:cNvSpPr txBox="1">
            <a:spLocks noChangeArrowheads="1"/>
          </p:cNvSpPr>
          <p:nvPr/>
        </p:nvSpPr>
        <p:spPr bwMode="auto">
          <a:xfrm>
            <a:off x="608013" y="1952625"/>
            <a:ext cx="2355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u="sng">
                <a:solidFill>
                  <a:srgbClr val="000000"/>
                </a:solidFill>
              </a:rPr>
              <a:t>Oct 2015 – HRMT30</a:t>
            </a:r>
          </a:p>
        </p:txBody>
      </p:sp>
      <p:sp>
        <p:nvSpPr>
          <p:cNvPr id="43021" name="TextBox 20"/>
          <p:cNvSpPr txBox="1">
            <a:spLocks noChangeArrowheads="1"/>
          </p:cNvSpPr>
          <p:nvPr/>
        </p:nvSpPr>
        <p:spPr bwMode="auto">
          <a:xfrm>
            <a:off x="5548313" y="2505075"/>
            <a:ext cx="2497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u="sng">
                <a:solidFill>
                  <a:srgbClr val="000000"/>
                </a:solidFill>
              </a:rPr>
              <a:t>June 2016 – HRMT32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ndara" charset="0"/>
              </a:rPr>
              <a:t>Screens tested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80975" y="2216150"/>
            <a:ext cx="8505825" cy="2895600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en-GB" dirty="0" smtClean="0">
                <a:ea typeface="+mn-ea"/>
                <a:cs typeface="+mn-cs"/>
              </a:rPr>
              <a:t>Scintillator:</a:t>
            </a:r>
          </a:p>
          <a:p>
            <a:pPr lvl="1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en-GB" dirty="0" smtClean="0">
                <a:ea typeface="+mn-ea"/>
              </a:rPr>
              <a:t>Alumina (Al</a:t>
            </a:r>
            <a:r>
              <a:rPr lang="en-GB" baseline="-25000" dirty="0" smtClean="0">
                <a:ea typeface="+mn-ea"/>
              </a:rPr>
              <a:t>2</a:t>
            </a:r>
            <a:r>
              <a:rPr lang="en-GB" dirty="0" smtClean="0">
                <a:ea typeface="+mn-ea"/>
              </a:rPr>
              <a:t>O</a:t>
            </a:r>
            <a:r>
              <a:rPr lang="en-GB" baseline="-25000" dirty="0" smtClean="0">
                <a:ea typeface="+mn-ea"/>
              </a:rPr>
              <a:t>3</a:t>
            </a:r>
            <a:r>
              <a:rPr lang="en-GB" dirty="0" smtClean="0">
                <a:ea typeface="+mn-ea"/>
              </a:rPr>
              <a:t>) – Purity: 96% &amp; 99%</a:t>
            </a:r>
          </a:p>
          <a:p>
            <a:pPr lvl="1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pt-BR" dirty="0" smtClean="0">
                <a:ea typeface="+mn-ea"/>
              </a:rPr>
              <a:t>Chromox (Al</a:t>
            </a:r>
            <a:r>
              <a:rPr lang="pt-BR" baseline="-25000" dirty="0" smtClean="0">
                <a:ea typeface="+mn-ea"/>
              </a:rPr>
              <a:t>2</a:t>
            </a:r>
            <a:r>
              <a:rPr lang="pt-BR" dirty="0" smtClean="0">
                <a:ea typeface="+mn-ea"/>
              </a:rPr>
              <a:t>O</a:t>
            </a:r>
            <a:r>
              <a:rPr lang="pt-BR" baseline="-25000" dirty="0" smtClean="0">
                <a:ea typeface="+mn-ea"/>
              </a:rPr>
              <a:t>3</a:t>
            </a:r>
            <a:r>
              <a:rPr lang="pt-BR" dirty="0" smtClean="0">
                <a:ea typeface="+mn-ea"/>
              </a:rPr>
              <a:t>:Cr</a:t>
            </a:r>
            <a:r>
              <a:rPr lang="pt-BR" baseline="-25000" dirty="0" smtClean="0">
                <a:ea typeface="+mn-ea"/>
              </a:rPr>
              <a:t>2</a:t>
            </a:r>
            <a:r>
              <a:rPr lang="pt-BR" dirty="0" smtClean="0">
                <a:ea typeface="+mn-ea"/>
              </a:rPr>
              <a:t>O</a:t>
            </a:r>
            <a:r>
              <a:rPr lang="pt-BR" baseline="-25000" dirty="0" smtClean="0">
                <a:ea typeface="+mn-ea"/>
              </a:rPr>
              <a:t>3</a:t>
            </a:r>
            <a:r>
              <a:rPr lang="pt-BR" dirty="0" smtClean="0">
                <a:ea typeface="+mn-ea"/>
              </a:rPr>
              <a:t>)</a:t>
            </a:r>
          </a:p>
          <a:p>
            <a:pPr marL="301943" lvl="1" indent="0" eaLnBrk="1" fontAlgn="auto" hangingPunct="1">
              <a:spcAft>
                <a:spcPts val="0"/>
              </a:spcAft>
              <a:buFont typeface="Symbol" charset="0"/>
              <a:buNone/>
              <a:defRPr/>
            </a:pPr>
            <a:r>
              <a:rPr lang="pt-BR" dirty="0" smtClean="0">
                <a:ea typeface="+mn-ea"/>
              </a:rPr>
              <a:t> thicknesses: 3 mm, 1 mm, 0.5 mm</a:t>
            </a:r>
          </a:p>
          <a:p>
            <a:pPr lvl="1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en-GB" dirty="0" smtClean="0">
                <a:ea typeface="+mn-ea"/>
              </a:rPr>
              <a:t>YAG – thicknesses: 0.1 mm, 0.5 mm</a:t>
            </a:r>
            <a:endParaRPr lang="en-GB" dirty="0">
              <a:ea typeface="+mn-ea"/>
            </a:endParaRPr>
          </a:p>
          <a:p>
            <a:pPr marL="301943" lvl="1" indent="0" eaLnBrk="1" fontAlgn="auto" hangingPunct="1">
              <a:spcAft>
                <a:spcPts val="0"/>
              </a:spcAft>
              <a:buFont typeface="Symbol" charset="0"/>
              <a:buNone/>
              <a:defRPr/>
            </a:pPr>
            <a:r>
              <a:rPr lang="en-GB" dirty="0" smtClean="0">
                <a:ea typeface="+mn-ea"/>
              </a:rPr>
              <a:t>both coated and uncoated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en-GB" dirty="0" smtClean="0">
                <a:ea typeface="+mn-ea"/>
                <a:cs typeface="+mn-cs"/>
              </a:rPr>
              <a:t>OTR</a:t>
            </a:r>
          </a:p>
          <a:p>
            <a:pPr lvl="1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en-GB" dirty="0" smtClean="0">
                <a:ea typeface="+mn-ea"/>
              </a:rPr>
              <a:t>Titanium, Aluminium, Silicon coated by aluminium &amp; silver</a:t>
            </a:r>
            <a:endParaRPr lang="en-GB" dirty="0">
              <a:ea typeface="+mn-ea"/>
            </a:endParaRPr>
          </a:p>
        </p:txBody>
      </p:sp>
      <p:pic>
        <p:nvPicPr>
          <p:cNvPr id="44035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" t="27927" r="10738" b="-6570"/>
          <a:stretch>
            <a:fillRect/>
          </a:stretch>
        </p:blipFill>
        <p:spPr bwMode="auto">
          <a:xfrm>
            <a:off x="5167313" y="2411413"/>
            <a:ext cx="3519487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045075"/>
            <a:ext cx="72390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1496182" y="2743785"/>
            <a:ext cx="6026815" cy="352968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Motivation for a Beam instrumentation Test Facility on </a:t>
            </a:r>
            <a:r>
              <a:rPr lang="en-US" dirty="0" err="1" smtClean="0">
                <a:latin typeface="+mj-lt"/>
                <a:ea typeface="+mn-ea"/>
                <a:cs typeface="+mn-cs"/>
              </a:rPr>
              <a:t>Califes</a:t>
            </a:r>
            <a:endParaRPr lang="en-US" dirty="0" smtClean="0">
              <a:latin typeface="+mj-lt"/>
              <a:ea typeface="+mn-ea"/>
              <a:cs typeface="+mn-cs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endParaRPr lang="en-US" dirty="0" smtClean="0">
              <a:latin typeface="+mj-lt"/>
              <a:ea typeface="+mn-ea"/>
              <a:cs typeface="+mn-cs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Requirements for the infrastructure</a:t>
            </a:r>
          </a:p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endParaRPr lang="en-US" dirty="0" smtClean="0">
              <a:latin typeface="+mj-lt"/>
              <a:ea typeface="+mn-ea"/>
              <a:cs typeface="+mn-cs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Few examples of possible tests</a:t>
            </a:r>
          </a:p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endParaRPr lang="en-US" dirty="0" smtClean="0">
              <a:latin typeface="+mj-lt"/>
              <a:ea typeface="+mn-ea"/>
              <a:cs typeface="+mn-cs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Conclusions</a:t>
            </a:r>
            <a:endParaRPr lang="en-US" dirty="0">
              <a:solidFill>
                <a:srgbClr val="008000"/>
              </a:solidFill>
              <a:latin typeface="+mj-lt"/>
              <a:ea typeface="+mn-ea"/>
            </a:endParaRPr>
          </a:p>
        </p:txBody>
      </p:sp>
      <p:sp>
        <p:nvSpPr>
          <p:cNvPr id="7" name="Subtitle 4"/>
          <p:cNvSpPr txBox="1">
            <a:spLocks/>
          </p:cNvSpPr>
          <p:nvPr/>
        </p:nvSpPr>
        <p:spPr bwMode="auto">
          <a:xfrm>
            <a:off x="1143000" y="6504396"/>
            <a:ext cx="6858000" cy="3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r>
              <a:rPr lang="en-US" sz="1400" dirty="0" smtClean="0">
                <a:latin typeface="Calibri" charset="0"/>
              </a:rPr>
              <a:t>T. Lefevre, BI Technical Board,  1</a:t>
            </a:r>
            <a:r>
              <a:rPr lang="en-US" sz="1400" baseline="30000" dirty="0" smtClean="0">
                <a:latin typeface="Calibri" charset="0"/>
              </a:rPr>
              <a:t>st</a:t>
            </a:r>
            <a:r>
              <a:rPr lang="en-US" sz="1400" dirty="0" smtClean="0">
                <a:latin typeface="Calibri" charset="0"/>
              </a:rPr>
              <a:t> September 2016</a:t>
            </a:r>
            <a:endParaRPr lang="en-US" sz="1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965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ndara" charset="0"/>
              </a:rPr>
              <a:t>BLM test @ HRMT19-BLM2</a:t>
            </a:r>
          </a:p>
        </p:txBody>
      </p:sp>
      <p:pic>
        <p:nvPicPr>
          <p:cNvPr id="4813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78050"/>
            <a:ext cx="406717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0" y="4011613"/>
            <a:ext cx="4543425" cy="263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43375" y="2619375"/>
            <a:ext cx="5000625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400" dirty="0">
                <a:solidFill>
                  <a:prstClr val="black"/>
                </a:solidFill>
              </a:rPr>
              <a:t>LHC ionization chamber (IC) : 1.5l active vol.@ 1.1bar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400" dirty="0">
                <a:solidFill>
                  <a:srgbClr val="008000"/>
                </a:solidFill>
              </a:rPr>
              <a:t>Little Ionization Chamber (LIC) </a:t>
            </a:r>
            <a:r>
              <a:rPr lang="en-US" sz="1400" dirty="0">
                <a:solidFill>
                  <a:prstClr val="black"/>
                </a:solidFill>
              </a:rPr>
              <a:t>: 0.05l active vol.@ 1.1bar</a:t>
            </a:r>
          </a:p>
          <a:p>
            <a:pPr>
              <a:defRPr/>
            </a:pPr>
            <a:r>
              <a:rPr lang="en-US" sz="1400" dirty="0">
                <a:solidFill>
                  <a:prstClr val="black"/>
                </a:solidFill>
              </a:rPr>
              <a:t> for LHC in high losses region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400" dirty="0">
                <a:solidFill>
                  <a:srgbClr val="FF0000"/>
                </a:solidFill>
              </a:rPr>
              <a:t>Flat Ionization Chamber (FIC) </a:t>
            </a:r>
            <a:r>
              <a:rPr lang="en-US" sz="1400" dirty="0">
                <a:solidFill>
                  <a:prstClr val="black"/>
                </a:solidFill>
              </a:rPr>
              <a:t>: 0.05l active vol.@ 1.1bar</a:t>
            </a:r>
          </a:p>
          <a:p>
            <a:pPr>
              <a:defRPr/>
            </a:pPr>
            <a:r>
              <a:rPr lang="en-US" sz="1400" dirty="0">
                <a:solidFill>
                  <a:prstClr val="black"/>
                </a:solidFill>
              </a:rPr>
              <a:t> new detector for Booster</a:t>
            </a:r>
          </a:p>
        </p:txBody>
      </p:sp>
      <p:sp>
        <p:nvSpPr>
          <p:cNvPr id="38917" name="TextBox 6"/>
          <p:cNvSpPr txBox="1">
            <a:spLocks noChangeArrowheads="1"/>
          </p:cNvSpPr>
          <p:nvPr/>
        </p:nvSpPr>
        <p:spPr bwMode="auto">
          <a:xfrm>
            <a:off x="76200" y="4714875"/>
            <a:ext cx="40703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Tested with 3-5 shots using respectively</a:t>
            </a:r>
          </a:p>
          <a:p>
            <a:pPr eaLnBrk="1" hangingPunct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1, 36, 72, 144, 216, 288 nominal bunches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endParaRPr lang="en-US" sz="1600" dirty="0" smtClean="0">
              <a:solidFill>
                <a:prstClr val="black"/>
              </a:solidFill>
            </a:endParaRP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Measuring linearity and dynamic range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andara" charset="0"/>
              </a:rPr>
              <a:t>BLM test @ HRMT19-BLM2</a:t>
            </a:r>
          </a:p>
        </p:txBody>
      </p:sp>
      <p:sp>
        <p:nvSpPr>
          <p:cNvPr id="49154" name="TextBox 2"/>
          <p:cNvSpPr txBox="1">
            <a:spLocks noChangeArrowheads="1"/>
          </p:cNvSpPr>
          <p:nvPr/>
        </p:nvSpPr>
        <p:spPr bwMode="auto">
          <a:xfrm>
            <a:off x="7524750" y="2571750"/>
            <a:ext cx="161925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49155" name="TextBox 3"/>
          <p:cNvSpPr txBox="1">
            <a:spLocks noChangeArrowheads="1"/>
          </p:cNvSpPr>
          <p:nvPr/>
        </p:nvSpPr>
        <p:spPr bwMode="auto">
          <a:xfrm>
            <a:off x="920750" y="3921125"/>
            <a:ext cx="800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600">
                <a:solidFill>
                  <a:srgbClr val="000000"/>
                </a:solidFill>
              </a:rPr>
              <a:t>IC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>
                <a:solidFill>
                  <a:srgbClr val="5BD078"/>
                </a:solidFill>
              </a:rPr>
              <a:t>FIC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>
                <a:solidFill>
                  <a:srgbClr val="FF0000"/>
                </a:solidFill>
              </a:rPr>
              <a:t>LIC</a:t>
            </a:r>
          </a:p>
        </p:txBody>
      </p:sp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7124700" y="4337050"/>
            <a:ext cx="800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600">
                <a:solidFill>
                  <a:srgbClr val="5BD078"/>
                </a:solidFill>
              </a:rPr>
              <a:t>FIC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>
                <a:solidFill>
                  <a:srgbClr val="FF0000"/>
                </a:solidFill>
              </a:rPr>
              <a:t>LIC</a:t>
            </a:r>
          </a:p>
        </p:txBody>
      </p:sp>
      <p:grpSp>
        <p:nvGrpSpPr>
          <p:cNvPr id="49157" name="Group 2"/>
          <p:cNvGrpSpPr>
            <a:grpSpLocks/>
          </p:cNvGrpSpPr>
          <p:nvPr/>
        </p:nvGrpSpPr>
        <p:grpSpPr bwMode="auto">
          <a:xfrm>
            <a:off x="0" y="2571750"/>
            <a:ext cx="9144000" cy="4286250"/>
            <a:chOff x="0" y="2571750"/>
            <a:chExt cx="9144000" cy="4286250"/>
          </a:xfrm>
        </p:grpSpPr>
        <p:pic>
          <p:nvPicPr>
            <p:cNvPr id="49158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71750"/>
              <a:ext cx="9144000" cy="428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33861" y="6451600"/>
              <a:ext cx="1862672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ndara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>
                <a:latin typeface="Candara" charset="0"/>
              </a:rPr>
              <a:t>Possible Future BI tests @Hiradmat</a:t>
            </a:r>
            <a:endParaRPr lang="en-US">
              <a:latin typeface="Candara" charset="0"/>
            </a:endParaRPr>
          </a:p>
        </p:txBody>
      </p:sp>
      <p:sp>
        <p:nvSpPr>
          <p:cNvPr id="52226" name="Subtitle 2"/>
          <p:cNvSpPr txBox="1">
            <a:spLocks/>
          </p:cNvSpPr>
          <p:nvPr/>
        </p:nvSpPr>
        <p:spPr bwMode="auto">
          <a:xfrm>
            <a:off x="222250" y="1952625"/>
            <a:ext cx="91440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2000">
                <a:solidFill>
                  <a:srgbClr val="000000"/>
                </a:solidFill>
                <a:latin typeface="Calibri Light" charset="0"/>
                <a:cs typeface="Calibri Light" charset="0"/>
              </a:rPr>
              <a:t>Continue the test and characterization of new BLM sensor</a:t>
            </a:r>
          </a:p>
          <a:p>
            <a:pPr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2000">
                <a:solidFill>
                  <a:srgbClr val="000000"/>
                </a:solidFill>
                <a:latin typeface="Calibri Light" charset="0"/>
                <a:cs typeface="Calibri Light" charset="0"/>
              </a:rPr>
              <a:t>Continue the test and characterization screens for BTV</a:t>
            </a:r>
          </a:p>
          <a:p>
            <a:pPr lvl="1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800">
                <a:solidFill>
                  <a:srgbClr val="3366FF"/>
                </a:solidFill>
                <a:latin typeface="Calibri Light" charset="0"/>
                <a:cs typeface="Calibri Light" charset="0"/>
              </a:rPr>
              <a:t>Limitation with in-air assembly system </a:t>
            </a:r>
          </a:p>
          <a:p>
            <a:pPr lvl="2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600">
                <a:solidFill>
                  <a:srgbClr val="FF0000"/>
                </a:solidFill>
                <a:latin typeface="Calibri Light" charset="0"/>
                <a:cs typeface="Calibri Light" charset="0"/>
              </a:rPr>
              <a:t>BTV system in secondary vacuum ?</a:t>
            </a:r>
          </a:p>
          <a:p>
            <a:pPr lvl="2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600">
                <a:solidFill>
                  <a:srgbClr val="FF0000"/>
                </a:solidFill>
                <a:latin typeface="Calibri Light" charset="0"/>
                <a:cs typeface="Calibri Light" charset="0"/>
              </a:rPr>
              <a:t>Reusing the last BTV in the line – adding a valve ?</a:t>
            </a:r>
          </a:p>
          <a:p>
            <a:pPr lvl="2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600">
                <a:solidFill>
                  <a:srgbClr val="FF0000"/>
                </a:solidFill>
                <a:latin typeface="Calibri Light" charset="0"/>
                <a:cs typeface="Calibri Light" charset="0"/>
              </a:rPr>
              <a:t>Consider as a permanent installation just upstream of the Exp. tables </a:t>
            </a:r>
          </a:p>
          <a:p>
            <a:pPr lvl="1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800">
                <a:solidFill>
                  <a:srgbClr val="3366FF"/>
                </a:solidFill>
                <a:latin typeface="Calibri Light" charset="0"/>
                <a:cs typeface="Calibri Light" charset="0"/>
              </a:rPr>
              <a:t>Characterizing screens better with an Optical line and Spectrometry and decay measurement</a:t>
            </a:r>
          </a:p>
          <a:p>
            <a:pPr lvl="1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800">
                <a:solidFill>
                  <a:srgbClr val="3366FF"/>
                </a:solidFill>
                <a:latin typeface="Calibri Light" charset="0"/>
                <a:cs typeface="Calibri Light" charset="0"/>
              </a:rPr>
              <a:t>Measurements in IR for Diffraction radiation monitoring for HL-LHC, FCC studies</a:t>
            </a:r>
          </a:p>
          <a:p>
            <a:pPr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2000">
                <a:solidFill>
                  <a:srgbClr val="000000"/>
                </a:solidFill>
                <a:latin typeface="Calibri Light" charset="0"/>
                <a:cs typeface="Calibri Light" charset="0"/>
              </a:rPr>
              <a:t>Permanent installation for WCM, WCT, inductive BPM development</a:t>
            </a:r>
          </a:p>
          <a:p>
            <a:pPr lvl="1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800">
                <a:solidFill>
                  <a:srgbClr val="3366FF"/>
                </a:solidFill>
                <a:latin typeface="Calibri Light" charset="0"/>
                <a:cs typeface="Calibri Light" charset="0"/>
              </a:rPr>
              <a:t>Need a 30cm long Ceramic chamber </a:t>
            </a:r>
          </a:p>
          <a:p>
            <a:pPr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2000">
                <a:solidFill>
                  <a:srgbClr val="000000"/>
                </a:solidFill>
                <a:latin typeface="Calibri Light" charset="0"/>
                <a:cs typeface="Calibri Light" charset="0"/>
              </a:rPr>
              <a:t>Permanent installation of BI DUT for new developments : 50cm reserve chamber</a:t>
            </a:r>
          </a:p>
          <a:p>
            <a:pPr lvl="1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800">
                <a:solidFill>
                  <a:srgbClr val="3366FF"/>
                </a:solidFill>
                <a:latin typeface="Calibri Light" charset="0"/>
                <a:cs typeface="Calibri Light" charset="0"/>
              </a:rPr>
              <a:t>SEM detector for TBIU/TBID renovation</a:t>
            </a:r>
          </a:p>
          <a:p>
            <a:pPr lvl="1" eaLnBrk="1" hangingPunct="1">
              <a:spcBef>
                <a:spcPct val="20000"/>
              </a:spcBef>
              <a:buClr>
                <a:srgbClr val="31B6FD"/>
              </a:buClr>
              <a:buSzPct val="100000"/>
              <a:buFont typeface="Courier New" charset="0"/>
              <a:buChar char="o"/>
            </a:pPr>
            <a:r>
              <a:rPr lang="en-US" sz="1800">
                <a:solidFill>
                  <a:srgbClr val="3366FF"/>
                </a:solidFill>
                <a:latin typeface="Calibri Light" charset="0"/>
                <a:cs typeface="Calibri Light" charset="0"/>
              </a:rPr>
              <a:t>Electro-optical monitors for HL-LHC (pulling of optical fiber)</a:t>
            </a:r>
            <a:endParaRPr lang="en-US" sz="1800">
              <a:solidFill>
                <a:srgbClr val="000000"/>
              </a:solidFill>
              <a:latin typeface="Calibri Light" charset="0"/>
              <a:cs typeface="Calibri Ligh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>
                <a:latin typeface="Candara" charset="0"/>
              </a:rPr>
              <a:t>Possible Future BI tests @Hiradmat</a:t>
            </a:r>
            <a:endParaRPr lang="en-US">
              <a:latin typeface="Candara" charset="0"/>
            </a:endParaRPr>
          </a:p>
        </p:txBody>
      </p:sp>
      <p:pic>
        <p:nvPicPr>
          <p:cNvPr id="5325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2260600"/>
            <a:ext cx="7591425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Box 7"/>
          <p:cNvSpPr txBox="1">
            <a:spLocks noChangeArrowheads="1"/>
          </p:cNvSpPr>
          <p:nvPr/>
        </p:nvSpPr>
        <p:spPr bwMode="auto">
          <a:xfrm rot="564537">
            <a:off x="731838" y="2598738"/>
            <a:ext cx="692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Quad</a:t>
            </a:r>
          </a:p>
        </p:txBody>
      </p:sp>
      <p:sp>
        <p:nvSpPr>
          <p:cNvPr id="53252" name="TextBox 8"/>
          <p:cNvSpPr txBox="1">
            <a:spLocks noChangeArrowheads="1"/>
          </p:cNvSpPr>
          <p:nvPr/>
        </p:nvSpPr>
        <p:spPr bwMode="auto">
          <a:xfrm rot="564537">
            <a:off x="1884363" y="2882900"/>
            <a:ext cx="600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Trim</a:t>
            </a:r>
          </a:p>
        </p:txBody>
      </p:sp>
      <p:sp>
        <p:nvSpPr>
          <p:cNvPr id="53253" name="TextBox 9"/>
          <p:cNvSpPr txBox="1">
            <a:spLocks noChangeArrowheads="1"/>
          </p:cNvSpPr>
          <p:nvPr/>
        </p:nvSpPr>
        <p:spPr bwMode="auto">
          <a:xfrm rot="564537">
            <a:off x="2817813" y="3100388"/>
            <a:ext cx="600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Trim</a:t>
            </a:r>
          </a:p>
        </p:txBody>
      </p:sp>
      <p:sp>
        <p:nvSpPr>
          <p:cNvPr id="53254" name="TextBox 10"/>
          <p:cNvSpPr txBox="1">
            <a:spLocks noChangeArrowheads="1"/>
          </p:cNvSpPr>
          <p:nvPr/>
        </p:nvSpPr>
        <p:spPr bwMode="auto">
          <a:xfrm rot="-5400000">
            <a:off x="3847307" y="3329781"/>
            <a:ext cx="5476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BCT</a:t>
            </a:r>
          </a:p>
        </p:txBody>
      </p:sp>
      <p:sp>
        <p:nvSpPr>
          <p:cNvPr id="53255" name="TextBox 11"/>
          <p:cNvSpPr txBox="1">
            <a:spLocks noChangeArrowheads="1"/>
          </p:cNvSpPr>
          <p:nvPr/>
        </p:nvSpPr>
        <p:spPr bwMode="auto">
          <a:xfrm rot="-5400000">
            <a:off x="4095750" y="3286126"/>
            <a:ext cx="625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BPM</a:t>
            </a:r>
          </a:p>
        </p:txBody>
      </p:sp>
      <p:sp>
        <p:nvSpPr>
          <p:cNvPr id="53256" name="TextBox 12"/>
          <p:cNvSpPr txBox="1">
            <a:spLocks noChangeArrowheads="1"/>
          </p:cNvSpPr>
          <p:nvPr/>
        </p:nvSpPr>
        <p:spPr bwMode="auto">
          <a:xfrm rot="-5400000">
            <a:off x="4566444" y="3398044"/>
            <a:ext cx="547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BTV</a:t>
            </a:r>
          </a:p>
        </p:txBody>
      </p:sp>
      <p:sp>
        <p:nvSpPr>
          <p:cNvPr id="53257" name="TextBox 13"/>
          <p:cNvSpPr txBox="1">
            <a:spLocks noChangeArrowheads="1"/>
          </p:cNvSpPr>
          <p:nvPr/>
        </p:nvSpPr>
        <p:spPr bwMode="auto">
          <a:xfrm rot="-5400000">
            <a:off x="7810501" y="4116387"/>
            <a:ext cx="685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BPKG</a:t>
            </a:r>
          </a:p>
        </p:txBody>
      </p:sp>
      <p:sp>
        <p:nvSpPr>
          <p:cNvPr id="53258" name="TextBox 14"/>
          <p:cNvSpPr txBox="1">
            <a:spLocks noChangeArrowheads="1"/>
          </p:cNvSpPr>
          <p:nvPr/>
        </p:nvSpPr>
        <p:spPr bwMode="auto">
          <a:xfrm rot="-3482474">
            <a:off x="4880770" y="4993481"/>
            <a:ext cx="760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Exp. A</a:t>
            </a:r>
          </a:p>
        </p:txBody>
      </p:sp>
      <p:sp>
        <p:nvSpPr>
          <p:cNvPr id="53259" name="TextBox 15"/>
          <p:cNvSpPr txBox="1">
            <a:spLocks noChangeArrowheads="1"/>
          </p:cNvSpPr>
          <p:nvPr/>
        </p:nvSpPr>
        <p:spPr bwMode="auto">
          <a:xfrm rot="-3516872">
            <a:off x="5638800" y="5187951"/>
            <a:ext cx="752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Exp. B</a:t>
            </a:r>
          </a:p>
        </p:txBody>
      </p:sp>
      <p:sp>
        <p:nvSpPr>
          <p:cNvPr id="53260" name="TextBox 16"/>
          <p:cNvSpPr txBox="1">
            <a:spLocks noChangeArrowheads="1"/>
          </p:cNvSpPr>
          <p:nvPr/>
        </p:nvSpPr>
        <p:spPr bwMode="auto">
          <a:xfrm rot="-3537820">
            <a:off x="6462713" y="5373688"/>
            <a:ext cx="752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Exp. C</a:t>
            </a:r>
          </a:p>
        </p:txBody>
      </p:sp>
      <p:sp>
        <p:nvSpPr>
          <p:cNvPr id="53261" name="TextBox 19"/>
          <p:cNvSpPr txBox="1">
            <a:spLocks noChangeArrowheads="1"/>
          </p:cNvSpPr>
          <p:nvPr/>
        </p:nvSpPr>
        <p:spPr bwMode="auto">
          <a:xfrm rot="-5400000">
            <a:off x="1317625" y="2598738"/>
            <a:ext cx="625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BPM</a:t>
            </a:r>
          </a:p>
        </p:txBody>
      </p:sp>
      <p:pic>
        <p:nvPicPr>
          <p:cNvPr id="5326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5081588"/>
            <a:ext cx="3492500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444750" y="3514735"/>
            <a:ext cx="2174384" cy="914390"/>
          </a:xfrm>
          <a:prstGeom prst="ellipse">
            <a:avLst/>
          </a:prstGeom>
          <a:solidFill>
            <a:srgbClr val="FF0000">
              <a:alpha val="5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ndara"/>
            </a:endParaRPr>
          </a:p>
        </p:txBody>
      </p:sp>
      <p:sp>
        <p:nvSpPr>
          <p:cNvPr id="53266" name="TextBox 2"/>
          <p:cNvSpPr txBox="1">
            <a:spLocks noChangeArrowheads="1"/>
          </p:cNvSpPr>
          <p:nvPr/>
        </p:nvSpPr>
        <p:spPr bwMode="auto">
          <a:xfrm>
            <a:off x="5024438" y="2725738"/>
            <a:ext cx="2354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Modifying this zone ?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207000" y="3157538"/>
            <a:ext cx="857250" cy="631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 dirty="0" smtClean="0">
                <a:latin typeface="Candara" charset="0"/>
              </a:rPr>
              <a:t>Gas-jet R&amp;D </a:t>
            </a:r>
            <a:r>
              <a:rPr lang="sv-SE" dirty="0" err="1" smtClean="0">
                <a:latin typeface="Candara" charset="0"/>
              </a:rPr>
              <a:t>with</a:t>
            </a:r>
            <a:r>
              <a:rPr lang="sv-SE" dirty="0" smtClean="0">
                <a:latin typeface="Candara" charset="0"/>
              </a:rPr>
              <a:t> ULIV</a:t>
            </a:r>
            <a:endParaRPr lang="en-US" dirty="0">
              <a:latin typeface="Candara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0" y="2303866"/>
            <a:ext cx="9144000" cy="13045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Beam </a:t>
            </a:r>
            <a:r>
              <a:rPr lang="en-US" sz="2000" dirty="0" err="1" smtClean="0">
                <a:solidFill>
                  <a:sysClr val="windowText" lastClr="000000"/>
                </a:solidFill>
                <a:latin typeface="Calibri Light"/>
              </a:rPr>
              <a:t>ionises</a:t>
            </a: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 gas molecules, ions are extracted by electric </a:t>
            </a: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field</a:t>
            </a:r>
            <a:endParaRPr lang="en-US" sz="2000" dirty="0" smtClean="0">
              <a:solidFill>
                <a:sysClr val="windowText" lastClr="000000"/>
              </a:solidFill>
              <a:latin typeface="Calibri Light"/>
            </a:endParaRPr>
          </a:p>
          <a:p>
            <a:pPr marL="0" indent="0"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  Sufficiently </a:t>
            </a:r>
            <a:r>
              <a:rPr lang="en-US" sz="2000" dirty="0">
                <a:solidFill>
                  <a:sysClr val="windowText" lastClr="000000"/>
                </a:solidFill>
                <a:latin typeface="Calibri Light"/>
              </a:rPr>
              <a:t>thin gas jet would allow 2D </a:t>
            </a: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image: if not used as a gas </a:t>
            </a: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scanner</a:t>
            </a:r>
            <a:endParaRPr lang="en-US" sz="2000" dirty="0" smtClean="0">
              <a:solidFill>
                <a:sysClr val="windowText" lastClr="000000"/>
              </a:solidFill>
              <a:latin typeface="Calibri Light"/>
            </a:endParaRPr>
          </a:p>
          <a:p>
            <a:pPr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sz="2000" dirty="0" smtClean="0">
                <a:solidFill>
                  <a:sysClr val="windowText" lastClr="000000"/>
                </a:solidFill>
                <a:latin typeface="Calibri Light"/>
              </a:rPr>
              <a:t>Initial forwards momentum of gas jet separates gas jet ions from residual gas ions</a:t>
            </a:r>
          </a:p>
        </p:txBody>
      </p:sp>
      <p:pic>
        <p:nvPicPr>
          <p:cNvPr id="21" name="Object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" t="-1151" r="-540" b="-1894"/>
          <a:stretch>
            <a:fillRect/>
          </a:stretch>
        </p:blipFill>
        <p:spPr bwMode="auto">
          <a:xfrm>
            <a:off x="684213" y="3839316"/>
            <a:ext cx="3306762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ject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0" b="-691"/>
          <a:stretch>
            <a:fillRect/>
          </a:stretch>
        </p:blipFill>
        <p:spPr bwMode="auto">
          <a:xfrm>
            <a:off x="5038725" y="3718666"/>
            <a:ext cx="3668713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80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 dirty="0" smtClean="0">
                <a:latin typeface="Candara" charset="0"/>
              </a:rPr>
              <a:t>Gas-jet R&amp;D </a:t>
            </a:r>
            <a:r>
              <a:rPr lang="sv-SE" dirty="0" err="1" smtClean="0">
                <a:latin typeface="Candara" charset="0"/>
              </a:rPr>
              <a:t>with</a:t>
            </a:r>
            <a:r>
              <a:rPr lang="sv-SE" dirty="0" smtClean="0">
                <a:latin typeface="Candara" charset="0"/>
              </a:rPr>
              <a:t> ULIV</a:t>
            </a:r>
            <a:endParaRPr lang="en-US" dirty="0">
              <a:latin typeface="Candara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1914622"/>
            <a:ext cx="5768975" cy="588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libri Light" charset="0"/>
              </a:rPr>
              <a:t>Matter-wave focusing for a thin gas jet (down to Tens of micrometers) – Fresnel Zone plate principle </a:t>
            </a: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endParaRPr lang="en-US" sz="2000" dirty="0">
              <a:solidFill>
                <a:srgbClr val="000000"/>
              </a:solidFill>
              <a:latin typeface="Calibri Light" charset="0"/>
            </a:endParaRP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endParaRPr lang="en-US" sz="2000" dirty="0">
              <a:solidFill>
                <a:srgbClr val="000000"/>
              </a:solidFill>
              <a:latin typeface="Calibri Light" charset="0"/>
            </a:endParaRP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endParaRPr lang="en-US" sz="2000" dirty="0">
              <a:solidFill>
                <a:srgbClr val="000000"/>
              </a:solidFill>
              <a:latin typeface="Calibri Light" charset="0"/>
            </a:endParaRP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endParaRPr lang="en-US" sz="2000" dirty="0">
              <a:solidFill>
                <a:srgbClr val="000000"/>
              </a:solidFill>
              <a:latin typeface="Calibri Light" charset="0"/>
            </a:endParaRP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endParaRPr lang="en-US" sz="2000" dirty="0">
              <a:solidFill>
                <a:srgbClr val="000000"/>
              </a:solidFill>
              <a:latin typeface="Calibri Light" charset="0"/>
            </a:endParaRP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endParaRPr lang="en-US" sz="2000" dirty="0">
              <a:solidFill>
                <a:srgbClr val="000000"/>
              </a:solidFill>
              <a:latin typeface="Calibri Light" charset="0"/>
            </a:endParaRPr>
          </a:p>
          <a:p>
            <a:pPr eaLnBrk="1" hangingPunct="1">
              <a:spcBef>
                <a:spcPct val="20000"/>
              </a:spcBef>
              <a:buFont typeface="Courier New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libri Light" charset="0"/>
              </a:rPr>
              <a:t> Design (ZEMAX) and fabrication of </a:t>
            </a:r>
            <a:r>
              <a:rPr lang="en-US" sz="2000" b="1" dirty="0" err="1">
                <a:solidFill>
                  <a:srgbClr val="000000"/>
                </a:solidFill>
                <a:latin typeface="Calibri" charset="0"/>
              </a:rPr>
              <a:t>Apodised</a:t>
            </a:r>
            <a:r>
              <a:rPr lang="en-US" sz="2000" b="1" dirty="0">
                <a:solidFill>
                  <a:srgbClr val="000000"/>
                </a:solidFill>
                <a:latin typeface="Calibri" charset="0"/>
              </a:rPr>
              <a:t> Photon Sieve </a:t>
            </a:r>
            <a:r>
              <a:rPr lang="en-US" sz="2000" dirty="0">
                <a:solidFill>
                  <a:srgbClr val="000000"/>
                </a:solidFill>
                <a:latin typeface="Calibri" charset="0"/>
              </a:rPr>
              <a:t>reduces higher order diffraction, increases central maximum</a:t>
            </a:r>
            <a:endParaRPr lang="en-GB" sz="20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7" name="Picture 2" descr="http://xdb.lbl.gov/Section4/Image_Sec4/Sec44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3972"/>
            <a:ext cx="2116418" cy="18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2573618" y="2925807"/>
            <a:ext cx="6570381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charset="0"/>
              </a:rPr>
              <a:t>The path difference between each successive light ring is equal to 1 wavelength (at the focal point) constructive interference. </a:t>
            </a:r>
          </a:p>
          <a:p>
            <a:pPr eaLnBrk="1" hangingPunct="1">
              <a:buFont typeface="Arial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charset="0"/>
              </a:rPr>
              <a:t>Each zone is equal in area</a:t>
            </a:r>
          </a:p>
          <a:p>
            <a:pPr eaLnBrk="1" hangingPunct="1">
              <a:buFont typeface="Arial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charset="0"/>
              </a:rPr>
              <a:t>Focal spot size is roughly the width of the narrowest (outer) zone</a:t>
            </a:r>
          </a:p>
          <a:p>
            <a:pPr eaLnBrk="1" hangingPunct="1">
              <a:buFont typeface="Arial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charset="0"/>
              </a:rPr>
              <a:t>Compared to traditional lens: no spherical aberration, large chromatic aberration</a:t>
            </a:r>
          </a:p>
        </p:txBody>
      </p:sp>
      <p:pic>
        <p:nvPicPr>
          <p:cNvPr id="9" name="Picture 3" descr="\\cern.ch\dfs\Workspaces\b\BIAJ\ApoSieveZone1_1_0p8_8_0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4" t="14566" r="17905" b="16412"/>
          <a:stretch>
            <a:fillRect/>
          </a:stretch>
        </p:blipFill>
        <p:spPr bwMode="auto">
          <a:xfrm>
            <a:off x="3638550" y="5605463"/>
            <a:ext cx="1150938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9" r="48865" b="5000"/>
          <a:stretch>
            <a:fillRect/>
          </a:stretch>
        </p:blipFill>
        <p:spPr bwMode="auto">
          <a:xfrm>
            <a:off x="5703888" y="4799013"/>
            <a:ext cx="2498725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5729288"/>
            <a:ext cx="1504950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593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 dirty="0" smtClean="0">
                <a:latin typeface="Candara" charset="0"/>
              </a:rPr>
              <a:t>CLIC </a:t>
            </a:r>
            <a:r>
              <a:rPr lang="sv-SE" dirty="0" err="1" smtClean="0">
                <a:latin typeface="Candara" charset="0"/>
              </a:rPr>
              <a:t>related</a:t>
            </a:r>
            <a:r>
              <a:rPr lang="sv-SE" dirty="0" smtClean="0">
                <a:latin typeface="Candara" charset="0"/>
              </a:rPr>
              <a:t> BI </a:t>
            </a:r>
            <a:r>
              <a:rPr lang="sv-SE" dirty="0" err="1" smtClean="0">
                <a:latin typeface="Candara" charset="0"/>
              </a:rPr>
              <a:t>developments</a:t>
            </a:r>
            <a:endParaRPr lang="en-US" dirty="0">
              <a:latin typeface="Candara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687390" y="2520934"/>
            <a:ext cx="7029450" cy="433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Transverse beam profile monitoring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Developing OTR / ODR </a:t>
            </a:r>
            <a:r>
              <a:rPr lang="en-US" dirty="0" err="1" smtClean="0">
                <a:solidFill>
                  <a:srgbClr val="008000"/>
                </a:solidFill>
                <a:latin typeface="+mj-lt"/>
                <a:ea typeface="+mn-ea"/>
              </a:rPr>
              <a:t>emittance</a:t>
            </a: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 station at ATF2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R&amp;D on gas jet technology at Cockcroft and CTF3</a:t>
            </a:r>
            <a:endParaRPr lang="en-US" dirty="0" smtClean="0">
              <a:latin typeface="+mj-lt"/>
              <a:ea typeface="+mn-ea"/>
              <a:cs typeface="+mn-cs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BLM developments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Detector developments i.e. </a:t>
            </a:r>
            <a:r>
              <a:rPr lang="en-US" dirty="0" err="1" smtClean="0">
                <a:solidFill>
                  <a:srgbClr val="008000"/>
                </a:solidFill>
                <a:latin typeface="+mj-lt"/>
                <a:ea typeface="+mn-ea"/>
              </a:rPr>
              <a:t>cherenkov</a:t>
            </a: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 fibers, MPPC, ..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Understand the influence </a:t>
            </a:r>
            <a:r>
              <a:rPr lang="en-US" dirty="0" smtClean="0">
                <a:solidFill>
                  <a:srgbClr val="008000"/>
                </a:solidFill>
                <a:latin typeface="Calibri Light"/>
                <a:ea typeface="+mn-ea"/>
              </a:rPr>
              <a:t>on BLM performances</a:t>
            </a: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 of 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RF breakdown in Acc. Cavity  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X-ray background in damping rings </a:t>
            </a:r>
            <a:endParaRPr lang="en-US" dirty="0" smtClean="0">
              <a:solidFill>
                <a:srgbClr val="008000"/>
              </a:solidFill>
              <a:latin typeface="+mj-lt"/>
              <a:ea typeface="+mn-ea"/>
              <a:cs typeface="+mn-cs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err="1" smtClean="0">
                <a:latin typeface="+mj-lt"/>
                <a:ea typeface="+mn-ea"/>
                <a:cs typeface="+mn-cs"/>
              </a:rPr>
              <a:t>Finalising</a:t>
            </a:r>
            <a:r>
              <a:rPr lang="en-US" dirty="0" smtClean="0">
                <a:latin typeface="+mj-lt"/>
                <a:ea typeface="+mn-ea"/>
                <a:cs typeface="+mn-cs"/>
              </a:rPr>
              <a:t> developments at CTF3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High resolution Cavity BPM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</a:rPr>
              <a:t>DB strip-line BPM</a:t>
            </a:r>
            <a:endParaRPr lang="en-US" dirty="0" smtClean="0">
              <a:solidFill>
                <a:srgbClr val="008000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91964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 dirty="0" smtClean="0">
                <a:latin typeface="Candara" charset="0"/>
              </a:rPr>
              <a:t>OTR </a:t>
            </a:r>
            <a:r>
              <a:rPr lang="sv-SE" dirty="0" err="1" smtClean="0">
                <a:latin typeface="Candara" charset="0"/>
              </a:rPr>
              <a:t>interference</a:t>
            </a:r>
            <a:r>
              <a:rPr lang="sv-SE" dirty="0" smtClean="0">
                <a:latin typeface="Candara" charset="0"/>
              </a:rPr>
              <a:t> studies</a:t>
            </a:r>
            <a:endParaRPr lang="en-US" dirty="0">
              <a:latin typeface="Candara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7840" y="2265214"/>
            <a:ext cx="2259465" cy="2241845"/>
            <a:chOff x="2127597" y="794578"/>
            <a:chExt cx="4842546" cy="511451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597" y="794578"/>
              <a:ext cx="4842546" cy="511451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151089" y="831954"/>
              <a:ext cx="1596452" cy="2923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" t="10431" r="1"/>
          <a:stretch/>
        </p:blipFill>
        <p:spPr>
          <a:xfrm>
            <a:off x="611262" y="4622717"/>
            <a:ext cx="1989551" cy="22352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92" y="2265214"/>
            <a:ext cx="1577643" cy="15644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15221" y="6469424"/>
            <a:ext cx="114646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R. Kieffer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0" name="Picture 9" descr="Superimpose_Lin_RescaleX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36" y="2790347"/>
            <a:ext cx="4450627" cy="40037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01623" y="2383557"/>
            <a:ext cx="3025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Experimental measurement of the shadowing of the electromagnetic field.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734815" y="2790347"/>
            <a:ext cx="166808" cy="408961"/>
          </a:xfrm>
          <a:prstGeom prst="line">
            <a:avLst/>
          </a:prstGeom>
          <a:ln w="4762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368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871538" y="2674938"/>
            <a:ext cx="7408862" cy="3451225"/>
          </a:xfrm>
        </p:spPr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Why do we need 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a(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cs typeface="Calibri Light"/>
              </a:rPr>
              <a:t>nother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) </a:t>
            </a: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test facility at CERN for beam 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Instrumentation </a:t>
            </a: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R&amp;D ?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dirty="0">
              <a:solidFill>
                <a:srgbClr val="FF0000"/>
              </a:solidFill>
              <a:latin typeface="Calibri Light"/>
              <a:cs typeface="Calibri Light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What can be achieved on 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cs typeface="Calibri Light"/>
              </a:rPr>
              <a:t>Califes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?</a:t>
            </a: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endParaRPr lang="en-US" dirty="0">
              <a:solidFill>
                <a:srgbClr val="FF0000"/>
              </a:solidFill>
              <a:latin typeface="Calibri Light"/>
              <a:cs typeface="Calibri Light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How relevant is it for CERN accelerator projects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58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?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0" y="2454729"/>
            <a:ext cx="9144000" cy="175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sz="2800" dirty="0" smtClean="0">
                <a:latin typeface="Calibri Light"/>
                <a:ea typeface="+mn-ea"/>
                <a:cs typeface="Calibri Light"/>
              </a:rPr>
              <a:t>Machine operation schedule @ CERN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Long periods with no beam available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Limited beam time available for Machine Developments</a:t>
            </a:r>
            <a:endParaRPr lang="en-US" sz="1200" dirty="0" smtClean="0">
              <a:latin typeface="Calibri Light"/>
              <a:ea typeface="+mn-ea"/>
              <a:cs typeface="Calibri Light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395" y="3946169"/>
            <a:ext cx="5757690" cy="291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745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?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0" y="2454677"/>
            <a:ext cx="9144000" cy="410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sz="2800" dirty="0" smtClean="0">
                <a:latin typeface="Calibri Light"/>
                <a:ea typeface="+mn-ea"/>
                <a:cs typeface="Calibri Light"/>
              </a:rPr>
              <a:t>Hardware installation periods on OP machines are limited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Any 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improvements/modifications 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can not be implemented quickly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ea typeface="+mn-ea"/>
                <a:cs typeface="Calibri Light"/>
              </a:rPr>
              <a:t>Testing on test Facility will faster the developments and ensure that we installed well-understood devices on operation machines</a:t>
            </a:r>
            <a:endParaRPr lang="en-US" sz="1200" dirty="0" smtClean="0">
              <a:latin typeface="Calibri Light"/>
              <a:ea typeface="+mn-ea"/>
              <a:cs typeface="Calibri Light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sz="2800" dirty="0" smtClean="0">
                <a:latin typeface="Calibri Light"/>
                <a:ea typeface="+mn-ea"/>
                <a:cs typeface="Calibri Light"/>
              </a:rPr>
              <a:t>Developing new concept versus Reliable operation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Operational machines have strict requirements in terms of vacuum-outgassing performance/ 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bakeability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 not always compatible with R&amp;D needs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ea typeface="+mn-ea"/>
                <a:cs typeface="Calibri Light"/>
              </a:rPr>
              <a:t>e.g. Testing gas ionization monitor and their performance as function of gas pressure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ea typeface="+mn-ea"/>
                <a:cs typeface="Calibri Light"/>
              </a:rPr>
              <a:t>Very limited opportunities to make changes on beam line </a:t>
            </a:r>
            <a:r>
              <a:rPr lang="en-US" dirty="0" err="1" smtClean="0">
                <a:solidFill>
                  <a:srgbClr val="3366FF"/>
                </a:solidFill>
                <a:latin typeface="Calibri Light"/>
                <a:ea typeface="+mn-ea"/>
                <a:cs typeface="Calibri Light"/>
              </a:rPr>
              <a:t>equipements</a:t>
            </a:r>
            <a:endParaRPr lang="en-US" dirty="0" smtClean="0">
              <a:solidFill>
                <a:srgbClr val="3366FF"/>
              </a:solidFill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824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 ?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0" y="2452897"/>
            <a:ext cx="9144000" cy="428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b="1" i="1" dirty="0" smtClean="0">
                <a:latin typeface="Calibri Light"/>
                <a:ea typeface="+mn-ea"/>
                <a:cs typeface="Calibri Light"/>
              </a:rPr>
              <a:t>A Test facility can not address all issues. But ….</a:t>
            </a: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Calibri Light"/>
                <a:ea typeface="+mn-ea"/>
                <a:cs typeface="Calibri Light"/>
              </a:rPr>
              <a:t>Address system’s performance under realistic conditions (not achievable in laboratory)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Testing </a:t>
            </a:r>
            <a:r>
              <a:rPr lang="en-US" dirty="0">
                <a:solidFill>
                  <a:srgbClr val="FF0000"/>
                </a:solidFill>
                <a:latin typeface="Calibri Light"/>
                <a:cs typeface="Calibri Light"/>
              </a:rPr>
              <a:t>state of the art </a:t>
            </a: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electronic with realistic signals </a:t>
            </a:r>
          </a:p>
          <a:p>
            <a:pPr marL="10795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i.e. Response to short pulses with high signal amplitude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Testing of UV, optical, X-ray monitors where no other source can reproduce beam induced radiation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Imaging technique and Beam halo monitoring, </a:t>
            </a:r>
            <a:r>
              <a:rPr lang="is-IS" dirty="0" smtClean="0">
                <a:solidFill>
                  <a:srgbClr val="3366FF"/>
                </a:solidFill>
                <a:latin typeface="Calibri Light"/>
                <a:cs typeface="Calibri Light"/>
              </a:rPr>
              <a:t>…</a:t>
            </a:r>
            <a:endParaRPr lang="en-US" dirty="0" smtClean="0">
              <a:solidFill>
                <a:srgbClr val="3366FF"/>
              </a:solidFill>
              <a:latin typeface="Calibri Light"/>
              <a:cs typeface="Calibri Light"/>
            </a:endParaRP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Validation of particle detector design  (e.g. Beam loss monitor/ Luminosity monitor, detector for Experimental Areas)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Sensitivity checks, linearity (or non-linearity) checks, ..</a:t>
            </a: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endParaRPr lang="en-US" dirty="0" smtClean="0">
              <a:solidFill>
                <a:prstClr val="black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436955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 ?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0" y="2494365"/>
            <a:ext cx="9144000" cy="436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sz="2800" dirty="0" smtClean="0">
                <a:latin typeface="Calibri Light"/>
                <a:ea typeface="+mn-ea"/>
                <a:cs typeface="Calibri Light"/>
              </a:rPr>
              <a:t>All CERN accelerators and possibly interest from other labs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OP machines including Experimental Areas</a:t>
            </a:r>
            <a:endParaRPr lang="en-US" dirty="0">
              <a:solidFill>
                <a:srgbClr val="FF0000"/>
              </a:solidFill>
              <a:latin typeface="Calibri Light"/>
              <a:ea typeface="+mn-ea"/>
              <a:cs typeface="Calibri Light"/>
            </a:endParaRP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Projects: HL-LHC, LIU (SPS, PS, PSB)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Studies, i.e. CLIC/ILC, AWAKE, FCC-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hh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ee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 </a:t>
            </a:r>
            <a:r>
              <a:rPr lang="is-I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…</a:t>
            </a:r>
            <a:endParaRPr lang="en-US" dirty="0" smtClean="0">
              <a:latin typeface="Calibri Light"/>
              <a:ea typeface="+mn-ea"/>
              <a:cs typeface="Calibri Light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latin typeface="Calibri Light"/>
                <a:ea typeface="+mn-ea"/>
                <a:cs typeface="Calibri Light"/>
              </a:rPr>
              <a:t>Beam tests for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Calibration of existing BI OP instruments during long Shutdowns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Upgrades of existing devices and/or understanding of OP issues</a:t>
            </a:r>
          </a:p>
          <a:p>
            <a:pPr marL="10795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e.g. behavior of devices to bunch length or beam position ..(</a:t>
            </a:r>
            <a:r>
              <a:rPr lang="en-US" dirty="0" err="1" smtClean="0">
                <a:solidFill>
                  <a:srgbClr val="3366FF"/>
                </a:solidFill>
                <a:latin typeface="Calibri Light"/>
                <a:cs typeface="Calibri Light"/>
              </a:rPr>
              <a:t>fBCT@LHC</a:t>
            </a: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)</a:t>
            </a:r>
            <a:endParaRPr lang="en-US" dirty="0" smtClean="0">
              <a:solidFill>
                <a:srgbClr val="FF0000"/>
              </a:solidFill>
              <a:latin typeface="Calibri Light"/>
              <a:cs typeface="Calibri Light"/>
            </a:endParaRP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Development of new systems/concepts</a:t>
            </a:r>
          </a:p>
          <a:p>
            <a:pPr marL="10795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>
                <a:solidFill>
                  <a:srgbClr val="3366FF"/>
                </a:solidFill>
                <a:latin typeface="Calibri Light"/>
                <a:cs typeface="Calibri Light"/>
              </a:rPr>
              <a:t>e.g. </a:t>
            </a: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Electro-optical BPM or Optical Transition Radiation Interferometry</a:t>
            </a:r>
            <a:endParaRPr lang="en-US" dirty="0">
              <a:solidFill>
                <a:srgbClr val="FF0000"/>
              </a:solidFill>
              <a:latin typeface="Calibri Light"/>
              <a:cs typeface="Calibri Light"/>
            </a:endParaRPr>
          </a:p>
          <a:p>
            <a:pPr marL="10795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endParaRPr lang="en-US" dirty="0" smtClean="0">
              <a:solidFill>
                <a:srgbClr val="FF0000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824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 ?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0" y="1859318"/>
            <a:ext cx="9144000" cy="598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sz="2800" dirty="0" smtClean="0">
                <a:latin typeface="Calibri Light"/>
                <a:cs typeface="Calibri Light"/>
              </a:rPr>
              <a:t>Future Challenges in BI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Unprecedented request for precision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Positioning down to below the micron level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Treatment of increasingly more data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Bunch by bunch measurements for all parameters:: Test of state of the art acquisition system (electric or optical domain)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Dealing with high beam powers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Non-invasive techniques (Gas profile monitor, </a:t>
            </a:r>
            <a:r>
              <a:rPr lang="en-US" dirty="0" err="1" smtClean="0">
                <a:solidFill>
                  <a:srgbClr val="3366FF"/>
                </a:solidFill>
                <a:latin typeface="Calibri Light"/>
                <a:cs typeface="Calibri Light"/>
              </a:rPr>
              <a:t>Quadrupolar</a:t>
            </a: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 PU, ..)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Robust and reliable machine protection and beam loss monitoring systems 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cs typeface="Calibri Light"/>
              </a:rPr>
              <a:t>Dealing with the (ultra) fast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Sub-picosecond bunch lengths in AWAKE  and CLIC 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Longitudinal tomography in LHC (picosecond range)</a:t>
            </a:r>
          </a:p>
          <a:p>
            <a:pPr marL="1257300" lvl="2" indent="-342900" eaLnBrk="1" fontAlgn="auto" hangingPunct="1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3366FF"/>
                </a:solidFill>
                <a:latin typeface="Calibri Light"/>
                <a:cs typeface="Calibri Light"/>
              </a:rPr>
              <a:t>Fast transverse beam position monitors (beam Instability diagnostics)</a:t>
            </a:r>
            <a:endParaRPr lang="en-US" dirty="0" smtClean="0"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8477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Califes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5" name="Subtitle 9"/>
          <p:cNvSpPr txBox="1">
            <a:spLocks/>
          </p:cNvSpPr>
          <p:nvPr/>
        </p:nvSpPr>
        <p:spPr bwMode="auto">
          <a:xfrm>
            <a:off x="0" y="2750459"/>
            <a:ext cx="91440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Electron </a:t>
            </a:r>
            <a:r>
              <a:rPr lang="en-US" dirty="0" err="1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linac</a:t>
            </a: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 is the cheapest way to provide relativistic beams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Beam energy higher than 200MeV (3.5GeV max) – similar </a:t>
            </a:r>
            <a:r>
              <a:rPr lang="en-US" i="1" dirty="0" smtClean="0">
                <a:solidFill>
                  <a:srgbClr val="FF0000"/>
                </a:solidFill>
                <a:latin typeface="Symbol" charset="2"/>
                <a:ea typeface="+mn-ea"/>
                <a:cs typeface="Symbol" charset="2"/>
              </a:rPr>
              <a:t>g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 as on SPS (LHC)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0000"/>
              </a:solidFill>
              <a:latin typeface="Calibri Light"/>
              <a:ea typeface="+mn-ea"/>
              <a:cs typeface="Calibri Light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Photo-injector provides a modular bunch spacing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Single bunch capability for impulse response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Bunch spacing similar to CERN beams (1ns, 5ns, 25ns, 50ns, .. )</a:t>
            </a: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Pump – probe experiment (</a:t>
            </a:r>
            <a:r>
              <a:rPr lang="en-US" dirty="0" err="1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wakefield</a:t>
            </a:r>
            <a:r>
              <a:rPr lang="en-US" dirty="0" smtClean="0">
                <a:solidFill>
                  <a:srgbClr val="FF0000"/>
                </a:solidFill>
                <a:latin typeface="Calibri Light"/>
                <a:ea typeface="+mn-ea"/>
                <a:cs typeface="Calibri Light"/>
              </a:rPr>
              <a:t> study, impedance measurement, ..)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/>
              <a:buChar char="o"/>
              <a:defRPr/>
            </a:pPr>
            <a:endParaRPr lang="en-US" sz="2000" dirty="0" smtClean="0">
              <a:solidFill>
                <a:srgbClr val="000000"/>
              </a:solidFill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25448830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3597</TotalTime>
  <Words>1843</Words>
  <Application>Microsoft Macintosh PowerPoint</Application>
  <PresentationFormat>On-screen Show (4:3)</PresentationFormat>
  <Paragraphs>228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2_new-NLC</vt:lpstr>
      <vt:lpstr>2_Office Theme</vt:lpstr>
      <vt:lpstr>Waveform</vt:lpstr>
      <vt:lpstr>On the Possible use of Califes for Beam Instrumentation tests</vt:lpstr>
      <vt:lpstr>Outline</vt:lpstr>
      <vt:lpstr>Motivations</vt:lpstr>
      <vt:lpstr>Why ?</vt:lpstr>
      <vt:lpstr>Why ?</vt:lpstr>
      <vt:lpstr>What for ?</vt:lpstr>
      <vt:lpstr>What for ?</vt:lpstr>
      <vt:lpstr>What for ?</vt:lpstr>
      <vt:lpstr>Why Califes ?</vt:lpstr>
      <vt:lpstr>Why Califes ?</vt:lpstr>
      <vt:lpstr>Modifying Califes</vt:lpstr>
      <vt:lpstr>BI test stand</vt:lpstr>
      <vt:lpstr>Possible Applications</vt:lpstr>
      <vt:lpstr>In-Air DUT Area on Califes</vt:lpstr>
      <vt:lpstr>Conclusion</vt:lpstr>
      <vt:lpstr>PowerPoint Presentation</vt:lpstr>
      <vt:lpstr>Motivation for Testing screens</vt:lpstr>
      <vt:lpstr>Measurement setup</vt:lpstr>
      <vt:lpstr>Screens tested</vt:lpstr>
      <vt:lpstr>BLM test @ HRMT19-BLM2</vt:lpstr>
      <vt:lpstr>BLM test @ HRMT19-BLM2</vt:lpstr>
      <vt:lpstr>Possible Future BI tests @Hiradmat</vt:lpstr>
      <vt:lpstr>Possible Future BI tests @Hiradmat</vt:lpstr>
      <vt:lpstr>Gas-jet R&amp;D with ULIV</vt:lpstr>
      <vt:lpstr>Gas-jet R&amp;D with ULIV</vt:lpstr>
      <vt:lpstr>CLIC related BI developments</vt:lpstr>
      <vt:lpstr>OTR interference studies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Thibaut Lefevre</cp:lastModifiedBy>
  <cp:revision>218</cp:revision>
  <dcterms:created xsi:type="dcterms:W3CDTF">2012-11-30T11:04:26Z</dcterms:created>
  <dcterms:modified xsi:type="dcterms:W3CDTF">2016-08-31T21:43:40Z</dcterms:modified>
</cp:coreProperties>
</file>