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20"/>
  </p:notesMasterIdLst>
  <p:handoutMasterIdLst>
    <p:handoutMasterId r:id="rId121"/>
  </p:handoutMasterIdLst>
  <p:sldIdLst>
    <p:sldId id="256" r:id="rId3"/>
    <p:sldId id="274" r:id="rId4"/>
    <p:sldId id="297" r:id="rId5"/>
    <p:sldId id="298" r:id="rId6"/>
    <p:sldId id="401" r:id="rId7"/>
    <p:sldId id="299" r:id="rId8"/>
    <p:sldId id="303" r:id="rId9"/>
    <p:sldId id="304" r:id="rId10"/>
    <p:sldId id="305" r:id="rId11"/>
    <p:sldId id="306" r:id="rId12"/>
    <p:sldId id="310" r:id="rId13"/>
    <p:sldId id="314" r:id="rId14"/>
    <p:sldId id="331" r:id="rId15"/>
    <p:sldId id="335" r:id="rId16"/>
    <p:sldId id="413" r:id="rId17"/>
    <p:sldId id="431" r:id="rId18"/>
    <p:sldId id="432" r:id="rId19"/>
    <p:sldId id="433" r:id="rId20"/>
    <p:sldId id="434" r:id="rId21"/>
    <p:sldId id="414" r:id="rId22"/>
    <p:sldId id="435" r:id="rId23"/>
    <p:sldId id="436" r:id="rId24"/>
    <p:sldId id="437" r:id="rId25"/>
    <p:sldId id="417" r:id="rId26"/>
    <p:sldId id="418" r:id="rId27"/>
    <p:sldId id="419" r:id="rId28"/>
    <p:sldId id="420" r:id="rId29"/>
    <p:sldId id="422" r:id="rId30"/>
    <p:sldId id="354" r:id="rId31"/>
    <p:sldId id="426" r:id="rId32"/>
    <p:sldId id="369" r:id="rId33"/>
    <p:sldId id="466" r:id="rId34"/>
    <p:sldId id="438" r:id="rId35"/>
    <p:sldId id="439" r:id="rId36"/>
    <p:sldId id="440" r:id="rId37"/>
    <p:sldId id="441" r:id="rId38"/>
    <p:sldId id="442" r:id="rId39"/>
    <p:sldId id="443" r:id="rId40"/>
    <p:sldId id="444" r:id="rId41"/>
    <p:sldId id="445" r:id="rId42"/>
    <p:sldId id="446" r:id="rId43"/>
    <p:sldId id="447" r:id="rId44"/>
    <p:sldId id="448" r:id="rId45"/>
    <p:sldId id="449" r:id="rId46"/>
    <p:sldId id="450" r:id="rId47"/>
    <p:sldId id="451" r:id="rId48"/>
    <p:sldId id="452" r:id="rId49"/>
    <p:sldId id="454" r:id="rId50"/>
    <p:sldId id="456" r:id="rId51"/>
    <p:sldId id="460" r:id="rId52"/>
    <p:sldId id="467" r:id="rId53"/>
    <p:sldId id="468" r:id="rId54"/>
    <p:sldId id="461" r:id="rId55"/>
    <p:sldId id="469" r:id="rId56"/>
    <p:sldId id="462" r:id="rId57"/>
    <p:sldId id="463" r:id="rId58"/>
    <p:sldId id="464" r:id="rId59"/>
    <p:sldId id="465" r:id="rId60"/>
    <p:sldId id="275" r:id="rId61"/>
    <p:sldId id="429" r:id="rId62"/>
    <p:sldId id="430" r:id="rId63"/>
    <p:sldId id="359" r:id="rId64"/>
    <p:sldId id="279" r:id="rId65"/>
    <p:sldId id="281" r:id="rId66"/>
    <p:sldId id="284" r:id="rId67"/>
    <p:sldId id="270" r:id="rId68"/>
    <p:sldId id="293" r:id="rId69"/>
    <p:sldId id="412" r:id="rId70"/>
    <p:sldId id="408" r:id="rId71"/>
    <p:sldId id="409" r:id="rId72"/>
    <p:sldId id="370" r:id="rId73"/>
    <p:sldId id="398" r:id="rId74"/>
    <p:sldId id="399" r:id="rId75"/>
    <p:sldId id="356" r:id="rId76"/>
    <p:sldId id="301" r:id="rId77"/>
    <p:sldId id="400" r:id="rId78"/>
    <p:sldId id="402" r:id="rId79"/>
    <p:sldId id="307" r:id="rId80"/>
    <p:sldId id="308" r:id="rId81"/>
    <p:sldId id="313" r:id="rId82"/>
    <p:sldId id="317" r:id="rId83"/>
    <p:sldId id="318" r:id="rId84"/>
    <p:sldId id="319" r:id="rId85"/>
    <p:sldId id="320" r:id="rId86"/>
    <p:sldId id="321" r:id="rId87"/>
    <p:sldId id="357" r:id="rId88"/>
    <p:sldId id="324" r:id="rId89"/>
    <p:sldId id="325" r:id="rId90"/>
    <p:sldId id="330" r:id="rId91"/>
    <p:sldId id="326" r:id="rId92"/>
    <p:sldId id="327" r:id="rId93"/>
    <p:sldId id="360" r:id="rId94"/>
    <p:sldId id="361" r:id="rId95"/>
    <p:sldId id="394" r:id="rId96"/>
    <p:sldId id="392" r:id="rId97"/>
    <p:sldId id="393" r:id="rId98"/>
    <p:sldId id="333" r:id="rId99"/>
    <p:sldId id="334" r:id="rId100"/>
    <p:sldId id="328" r:id="rId101"/>
    <p:sldId id="403" r:id="rId102"/>
    <p:sldId id="404" r:id="rId103"/>
    <p:sldId id="285" r:id="rId104"/>
    <p:sldId id="362" r:id="rId105"/>
    <p:sldId id="294" r:id="rId106"/>
    <p:sldId id="295" r:id="rId107"/>
    <p:sldId id="296" r:id="rId108"/>
    <p:sldId id="376" r:id="rId109"/>
    <p:sldId id="388" r:id="rId110"/>
    <p:sldId id="378" r:id="rId111"/>
    <p:sldId id="382" r:id="rId112"/>
    <p:sldId id="372" r:id="rId113"/>
    <p:sldId id="379" r:id="rId114"/>
    <p:sldId id="332" r:id="rId115"/>
    <p:sldId id="421" r:id="rId116"/>
    <p:sldId id="457" r:id="rId117"/>
    <p:sldId id="458" r:id="rId118"/>
    <p:sldId id="459" r:id="rId1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1F1F"/>
    <a:srgbClr val="F5EDD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 autoAdjust="0"/>
    <p:restoredTop sz="94691" autoAdjust="0"/>
  </p:normalViewPr>
  <p:slideViewPr>
    <p:cSldViewPr>
      <p:cViewPr varScale="1">
        <p:scale>
          <a:sx n="66" d="100"/>
          <a:sy n="66" d="100"/>
        </p:scale>
        <p:origin x="864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-1147"/>
    </p:cViewPr>
  </p:sorterViewPr>
  <p:notesViewPr>
    <p:cSldViewPr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124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notesMaster" Target="notesMasters/notesMaster1.xml"/><Relationship Id="rId125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wmf"/><Relationship Id="rId2" Type="http://schemas.openxmlformats.org/officeDocument/2006/relationships/image" Target="../media/image188.wmf"/><Relationship Id="rId1" Type="http://schemas.openxmlformats.org/officeDocument/2006/relationships/image" Target="../media/image18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CA9B8-6A9B-4D36-9354-75E2ADCFAE0B}" type="datetimeFigureOut">
              <a:rPr lang="fr-FR" smtClean="0"/>
              <a:t>24/06/2016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E6C23-E811-4FD1-8741-BD4202ED7B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876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18D12-86A1-440E-AD77-160B725B4366}" type="datetimeFigureOut">
              <a:rPr lang="fr-FR" smtClean="0"/>
              <a:t>24/06/2016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71CA3-67E1-42D3-865A-615A8BFE9E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02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6365" eaLnBrk="0" hangingPunct="0">
              <a:defRPr sz="3300">
                <a:solidFill>
                  <a:schemeClr val="tx1"/>
                </a:solidFill>
                <a:latin typeface="Comic Sans MS" pitchFamily="66" charset="0"/>
              </a:defRPr>
            </a:lvl1pPr>
            <a:lvl2pPr marL="685852" indent="-263789" defTabSz="876365" eaLnBrk="0" hangingPunct="0">
              <a:defRPr sz="3300">
                <a:solidFill>
                  <a:schemeClr val="tx1"/>
                </a:solidFill>
                <a:latin typeface="Comic Sans MS" pitchFamily="66" charset="0"/>
              </a:defRPr>
            </a:lvl2pPr>
            <a:lvl3pPr marL="1055156" indent="-211031" defTabSz="876365" eaLnBrk="0" hangingPunct="0">
              <a:defRPr sz="3300">
                <a:solidFill>
                  <a:schemeClr val="tx1"/>
                </a:solidFill>
                <a:latin typeface="Comic Sans MS" pitchFamily="66" charset="0"/>
              </a:defRPr>
            </a:lvl3pPr>
            <a:lvl4pPr marL="1477219" indent="-211031" defTabSz="876365" eaLnBrk="0" hangingPunct="0">
              <a:defRPr sz="3300">
                <a:solidFill>
                  <a:schemeClr val="tx1"/>
                </a:solidFill>
                <a:latin typeface="Comic Sans MS" pitchFamily="66" charset="0"/>
              </a:defRPr>
            </a:lvl4pPr>
            <a:lvl5pPr marL="1899281" indent="-211031" defTabSz="876365" eaLnBrk="0" hangingPunct="0">
              <a:defRPr sz="3300">
                <a:solidFill>
                  <a:schemeClr val="tx1"/>
                </a:solidFill>
                <a:latin typeface="Comic Sans MS" pitchFamily="66" charset="0"/>
              </a:defRPr>
            </a:lvl5pPr>
            <a:lvl6pPr marL="2321344" indent="-211031" algn="ctr" defTabSz="876365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omic Sans MS" pitchFamily="66" charset="0"/>
              </a:defRPr>
            </a:lvl6pPr>
            <a:lvl7pPr marL="2743406" indent="-211031" algn="ctr" defTabSz="876365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omic Sans MS" pitchFamily="66" charset="0"/>
              </a:defRPr>
            </a:lvl7pPr>
            <a:lvl8pPr marL="3165469" indent="-211031" algn="ctr" defTabSz="876365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omic Sans MS" pitchFamily="66" charset="0"/>
              </a:defRPr>
            </a:lvl8pPr>
            <a:lvl9pPr marL="3587530" indent="-211031" algn="ctr" defTabSz="876365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14C91AD4-F8E5-4CAD-82F3-E3887F223ACB}" type="slidenum">
              <a:rPr lang="fr-FR" sz="1100">
                <a:latin typeface="Times New Roman" pitchFamily="18" charset="0"/>
              </a:rPr>
              <a:pPr eaLnBrk="1" hangingPunct="1"/>
              <a:t>4</a:t>
            </a:fld>
            <a:endParaRPr lang="fr-FR" sz="110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2" y="4342939"/>
            <a:ext cx="5030018" cy="4114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1375" indent="-281375">
              <a:buFontTx/>
              <a:buAutoNum type="romanUcPeriod"/>
            </a:pPr>
            <a:r>
              <a:rPr lang="en-US" smtClean="0">
                <a:solidFill>
                  <a:srgbClr val="0000FF"/>
                </a:solidFill>
              </a:rPr>
              <a:t>Giomataris </a:t>
            </a:r>
            <a:r>
              <a:rPr lang="en-US" i="1" smtClean="0">
                <a:solidFill>
                  <a:srgbClr val="0000FF"/>
                </a:solidFill>
              </a:rPr>
              <a:t>et.al.</a:t>
            </a:r>
            <a:r>
              <a:rPr lang="en-US" smtClean="0">
                <a:solidFill>
                  <a:srgbClr val="0000FF"/>
                </a:solidFill>
              </a:rPr>
              <a:t>, NIM A376 (1996) 29</a:t>
            </a:r>
          </a:p>
          <a:p>
            <a:pPr marL="281375" indent="-281375"/>
            <a:r>
              <a:rPr lang="fr-FR" smtClean="0">
                <a:solidFill>
                  <a:srgbClr val="0000FF"/>
                </a:solidFill>
              </a:rPr>
              <a:t>F. Saul, NIM A386 (1997) 531</a:t>
            </a:r>
          </a:p>
        </p:txBody>
      </p:sp>
    </p:spTree>
    <p:extLst>
      <p:ext uri="{BB962C8B-B14F-4D97-AF65-F5344CB8AC3E}">
        <p14:creationId xmlns:p14="http://schemas.microsoft.com/office/powerpoint/2010/main" val="727595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71CA3-67E1-42D3-865A-615A8BFE9E0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337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71CA3-67E1-42D3-865A-615A8BFE9E0D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037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00" indent="-285731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2924" indent="-228585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094" indent="-228585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264" indent="-228585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433" indent="-22858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603" indent="-22858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8772" indent="-22858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5942" indent="-22858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96E2A7A7-A84C-4897-B7AB-F28AD0BF694A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447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6093FE-BD38-43F7-8CCA-4C5F81914A37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06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F8844-5739-2B45-AA71-0C4E5AD5D540}" type="slidenum">
              <a:rPr lang="fr-FR" smtClean="0"/>
              <a:t>70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065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00" indent="-285731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2924" indent="-228585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094" indent="-228585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264" indent="-228585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433" indent="-22858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603" indent="-22858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8772" indent="-22858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5942" indent="-22858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FDCBA9A4-3AC4-4266-88AA-4DD96EE866ED}" type="slidenum">
              <a:rPr lang="en-US" sz="1200"/>
              <a:pPr/>
              <a:t>80</a:t>
            </a:fld>
            <a:endParaRPr lang="en-US" sz="1200"/>
          </a:p>
        </p:txBody>
      </p:sp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/>
            <a:fld id="{DF3E6EA0-ED32-485F-BE0A-0505C251A431}" type="slidenum">
              <a:rPr lang="en-US" sz="1200"/>
              <a:pPr algn="r"/>
              <a:t>80</a:t>
            </a:fld>
            <a:endParaRPr 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854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9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>
            <a:lvl2pPr>
              <a:defRPr>
                <a:latin typeface="Comic Sans MS" pitchFamily="66" charset="0"/>
              </a:defRPr>
            </a:lvl2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06362" y="6324600"/>
            <a:ext cx="2789237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 smtClean="0"/>
          </a:p>
          <a:p>
            <a:pPr>
              <a:defRPr/>
            </a:pPr>
            <a:r>
              <a:rPr lang="fr-FR" dirty="0" smtClean="0"/>
              <a:t>Thomas </a:t>
            </a:r>
            <a:r>
              <a:rPr lang="fr-FR" dirty="0" err="1" smtClean="0"/>
              <a:t>Papaevangelou</a:t>
            </a:r>
            <a:endParaRPr lang="fr-FR" dirty="0" smtClean="0"/>
          </a:p>
          <a:p>
            <a:pPr>
              <a:defRPr/>
            </a:pPr>
            <a:endParaRPr lang="fr-FR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184400" y="6324600"/>
            <a:ext cx="47625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 smtClean="0"/>
          </a:p>
          <a:p>
            <a:pPr algn="ctr">
              <a:defRPr/>
            </a:pPr>
            <a:r>
              <a:rPr lang="fr-FR" dirty="0" smtClean="0"/>
              <a:t>IRFU – CEA Saclay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12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 smtClean="0"/>
          </a:p>
          <a:p>
            <a:pPr algn="r">
              <a:defRPr/>
            </a:pPr>
            <a:fld id="{EFE977C5-C45C-447C-AAF2-40D6A8B54E18}" type="slidenum">
              <a:rPr lang="fr-FR" smtClean="0"/>
              <a:pPr algn="r"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0124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>
            <a:lvl2pPr>
              <a:defRPr>
                <a:latin typeface="Comic Sans MS" pitchFamily="66" charset="0"/>
              </a:defRPr>
            </a:lvl2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79990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- 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811213" indent="-450850">
              <a:defRPr/>
            </a:lvl2pPr>
            <a:lvl3pPr marL="1258888" indent="-357188"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94184" y="659226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Thomas Papaevangelou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16216" y="6592267"/>
            <a:ext cx="2664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22-24 May 2013  Wroclaw, Poland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9226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XVI Consultations on Solar Physics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227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3325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3356992"/>
            <a:ext cx="8640960" cy="1470025"/>
          </a:xfrm>
        </p:spPr>
        <p:txBody>
          <a:bodyPr>
            <a:noAutofit/>
          </a:bodyPr>
          <a:lstStyle>
            <a:lvl1pPr>
              <a:defRPr sz="3200" b="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5132784"/>
            <a:ext cx="6400800" cy="1032520"/>
          </a:xfrm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Thomas </a:t>
            </a:r>
            <a:r>
              <a:rPr lang="en-US" noProof="0" dirty="0" err="1" smtClean="0"/>
              <a:t>Papaevangelou</a:t>
            </a:r>
            <a:endParaRPr lang="en-US" noProof="0" dirty="0" smtClean="0"/>
          </a:p>
          <a:p>
            <a:r>
              <a:rPr lang="en-US" noProof="0" dirty="0" smtClean="0"/>
              <a:t>CEA </a:t>
            </a:r>
            <a:r>
              <a:rPr lang="en-US" noProof="0" dirty="0" err="1" smtClean="0"/>
              <a:t>Saclay</a:t>
            </a:r>
            <a:endParaRPr lang="en-US" noProof="0" dirty="0" smtClean="0"/>
          </a:p>
          <a:p>
            <a:endParaRPr lang="en-US" noProof="0" dirty="0" smtClean="0"/>
          </a:p>
        </p:txBody>
      </p:sp>
      <p:pic>
        <p:nvPicPr>
          <p:cNvPr id="1034" name="Picture 10" descr="\\Dapdc5\tpapaeva\Desktop\CEA admin - Doc models\Logos\CEA_logo_quadri-sur-fond-roug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-1"/>
            <a:ext cx="1544577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Dapdc5\tpapaeva\Desktop\CEA admin - Doc models\Logos\Irfu_CEA_Saclay_Quadri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" y="0"/>
            <a:ext cx="3978495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436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24/06/2016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3837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6926"/>
            <a:ext cx="8229600" cy="7780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8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6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6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039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51520" y="3356992"/>
            <a:ext cx="8640960" cy="1470025"/>
          </a:xfrm>
        </p:spPr>
        <p:txBody>
          <a:bodyPr>
            <a:noAutofit/>
          </a:bodyPr>
          <a:lstStyle>
            <a:lvl1pPr>
              <a:defRPr sz="3200" b="0" i="1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en-US" dirty="0" smtClean="0"/>
              <a:t>Micromegas as a Beam Loss Monitor 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5132784"/>
            <a:ext cx="6400800" cy="1032520"/>
          </a:xfrm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Thomas </a:t>
            </a:r>
            <a:r>
              <a:rPr lang="en-US" noProof="0" dirty="0" err="1" smtClean="0"/>
              <a:t>Papaevangelou</a:t>
            </a:r>
            <a:endParaRPr lang="en-US" noProof="0" dirty="0" smtClean="0"/>
          </a:p>
          <a:p>
            <a:r>
              <a:rPr lang="en-US" noProof="0" dirty="0" smtClean="0"/>
              <a:t>CEA </a:t>
            </a:r>
            <a:r>
              <a:rPr lang="en-US" noProof="0" dirty="0" err="1" smtClean="0"/>
              <a:t>Saclay</a:t>
            </a:r>
            <a:endParaRPr lang="en-US" noProof="0" dirty="0" smtClean="0"/>
          </a:p>
          <a:p>
            <a:endParaRPr lang="en-US" noProof="0" dirty="0" smtClean="0"/>
          </a:p>
        </p:txBody>
      </p:sp>
      <p:pic>
        <p:nvPicPr>
          <p:cNvPr id="1034" name="Picture 10" descr="\\Dapdc5\tpapaeva\Desktop\CEA admin - Doc models\Logos\CEA_logo_quadri-sur-fond-roug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-1"/>
            <a:ext cx="1544577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Dapdc5\tpapaeva\Desktop\CEA admin - Doc models\Logos\Irfu_CEA_Saclay_Quadri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" y="0"/>
            <a:ext cx="3978495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 userDrawn="1"/>
        </p:nvSpPr>
        <p:spPr>
          <a:xfrm>
            <a:off x="1308352" y="1949351"/>
            <a:ext cx="6477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mic Sans MS"/>
              </a:rPr>
              <a:t>CERN, BI Seminar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Comic Sans M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mic Sans MS"/>
              </a:rPr>
              <a:t>24 June 2016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mic Sans MS"/>
              </a:rPr>
              <a:t>Geneva, Switzerland </a:t>
            </a:r>
          </a:p>
        </p:txBody>
      </p:sp>
    </p:spTree>
    <p:extLst>
      <p:ext uri="{BB962C8B-B14F-4D97-AF65-F5344CB8AC3E}">
        <p14:creationId xmlns:p14="http://schemas.microsoft.com/office/powerpoint/2010/main" val="495795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6926"/>
            <a:ext cx="8229600" cy="7780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70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pic>
        <p:nvPicPr>
          <p:cNvPr id="2050" name="Picture 2" descr="\\Dapdc5\tpapaeva\Desktop\CEA admin - Doc models\Logos\logoirfu02quadrisigle_p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" y="6669361"/>
            <a:ext cx="421150" cy="18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534319" y="6631468"/>
            <a:ext cx="1914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Thomas</a:t>
            </a:r>
            <a:r>
              <a:rPr lang="en-US" sz="1050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.Papaevangelou@cea.fr</a:t>
            </a:r>
            <a:endParaRPr lang="fr-FR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8776592" y="6631468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4DE1DE00-9763-4F95-B1C5-A99D5364823B}" type="slidenum">
              <a:rPr lang="en-US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‹#›</a:t>
            </a:fld>
            <a:endParaRPr lang="fr-FR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918616" y="6631468"/>
            <a:ext cx="13067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</a:t>
            </a:r>
            <a:r>
              <a:rPr lang="en-US" sz="1050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24 June 2016</a:t>
            </a:r>
            <a:endParaRPr lang="fr-FR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49" r:id="rId3"/>
    <p:sldLayoutId id="2147483659" r:id="rId4"/>
    <p:sldLayoutId id="2147483661" r:id="rId5"/>
    <p:sldLayoutId id="2147483662" r:id="rId6"/>
    <p:sldLayoutId id="214748366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i="1" kern="1200">
          <a:solidFill>
            <a:schemeClr val="tx1">
              <a:lumMod val="75000"/>
              <a:lumOff val="25000"/>
            </a:schemeClr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ü"/>
        <a:defRPr sz="1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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382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7" r:id="rId2"/>
    <p:sldLayoutId id="2147483663" r:id="rId3"/>
    <p:sldLayoutId id="2147483664" r:id="rId4"/>
    <p:sldLayoutId id="214748366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3200" i="1" kern="1200">
          <a:solidFill>
            <a:schemeClr val="tx1">
              <a:lumMod val="75000"/>
              <a:lumOff val="25000"/>
            </a:schemeClr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ü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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4.jpe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2.png"/><Relationship Id="rId2" Type="http://schemas.openxmlformats.org/officeDocument/2006/relationships/image" Target="../media/image28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5.png"/><Relationship Id="rId5" Type="http://schemas.openxmlformats.org/officeDocument/2006/relationships/image" Target="../media/image284.png"/><Relationship Id="rId4" Type="http://schemas.openxmlformats.org/officeDocument/2006/relationships/image" Target="../media/image283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7.png"/><Relationship Id="rId2" Type="http://schemas.openxmlformats.org/officeDocument/2006/relationships/image" Target="../media/image286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9.png"/><Relationship Id="rId2" Type="http://schemas.openxmlformats.org/officeDocument/2006/relationships/image" Target="../media/image2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1.jpeg"/><Relationship Id="rId4" Type="http://schemas.openxmlformats.org/officeDocument/2006/relationships/image" Target="../media/image290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3.png"/><Relationship Id="rId2" Type="http://schemas.openxmlformats.org/officeDocument/2006/relationships/image" Target="../media/image2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6.jpeg"/><Relationship Id="rId5" Type="http://schemas.openxmlformats.org/officeDocument/2006/relationships/image" Target="../media/image295.jpeg"/><Relationship Id="rId4" Type="http://schemas.openxmlformats.org/officeDocument/2006/relationships/image" Target="../media/image294.jpe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8.png"/><Relationship Id="rId2" Type="http://schemas.openxmlformats.org/officeDocument/2006/relationships/image" Target="../media/image2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9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1.png"/><Relationship Id="rId7" Type="http://schemas.openxmlformats.org/officeDocument/2006/relationships/image" Target="../media/image305.jpe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4.jpeg"/><Relationship Id="rId5" Type="http://schemas.openxmlformats.org/officeDocument/2006/relationships/image" Target="../media/image303.jpeg"/><Relationship Id="rId4" Type="http://schemas.openxmlformats.org/officeDocument/2006/relationships/image" Target="../media/image302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2.tif"/><Relationship Id="rId3" Type="http://schemas.openxmlformats.org/officeDocument/2006/relationships/image" Target="../media/image307.jpeg"/><Relationship Id="rId7" Type="http://schemas.openxmlformats.org/officeDocument/2006/relationships/image" Target="../media/image311.png"/><Relationship Id="rId2" Type="http://schemas.openxmlformats.org/officeDocument/2006/relationships/image" Target="../media/image30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0.jpeg"/><Relationship Id="rId5" Type="http://schemas.openxmlformats.org/officeDocument/2006/relationships/image" Target="../media/image309.jpeg"/><Relationship Id="rId4" Type="http://schemas.openxmlformats.org/officeDocument/2006/relationships/image" Target="../media/image308.jpeg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tiff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6.png"/><Relationship Id="rId4" Type="http://schemas.openxmlformats.org/officeDocument/2006/relationships/image" Target="../media/image315.pn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13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9.jpeg"/><Relationship Id="rId3" Type="http://schemas.openxmlformats.org/officeDocument/2006/relationships/image" Target="../media/image77.jpeg"/><Relationship Id="rId7" Type="http://schemas.openxmlformats.org/officeDocument/2006/relationships/image" Target="../media/image31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76.png"/><Relationship Id="rId4" Type="http://schemas.openxmlformats.org/officeDocument/2006/relationships/image" Target="../media/image318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2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4.png"/><Relationship Id="rId2" Type="http://schemas.openxmlformats.org/officeDocument/2006/relationships/image" Target="../media/image323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6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5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9.jpeg"/><Relationship Id="rId11" Type="http://schemas.openxmlformats.org/officeDocument/2006/relationships/image" Target="../media/image50.jpeg"/><Relationship Id="rId5" Type="http://schemas.openxmlformats.org/officeDocument/2006/relationships/image" Target="../media/image48.jpeg"/><Relationship Id="rId10" Type="http://schemas.openxmlformats.org/officeDocument/2006/relationships/image" Target="../media/image45.png"/><Relationship Id="rId4" Type="http://schemas.openxmlformats.org/officeDocument/2006/relationships/image" Target="../media/image47.jpeg"/><Relationship Id="rId9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ioa@hep.saclay.cea.fr" TargetMode="External"/><Relationship Id="rId7" Type="http://schemas.openxmlformats.org/officeDocument/2006/relationships/hyperlink" Target="mailto:kirkmcd@princeton.edu" TargetMode="External"/><Relationship Id="rId2" Type="http://schemas.openxmlformats.org/officeDocument/2006/relationships/hyperlink" Target="mailto:Sebastian.White@cern.ch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veenhof@mail.cern.ch" TargetMode="External"/><Relationship Id="rId5" Type="http://schemas.openxmlformats.org/officeDocument/2006/relationships/hyperlink" Target="mailto:Leszek.Ropelewski@cern.ch" TargetMode="External"/><Relationship Id="rId4" Type="http://schemas.openxmlformats.org/officeDocument/2006/relationships/hyperlink" Target="mailto:gfan@inp.demokritos.gr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wmf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7" Type="http://schemas.openxmlformats.org/officeDocument/2006/relationships/image" Target="../media/image95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1.tif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e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emf"/><Relationship Id="rId2" Type="http://schemas.openxmlformats.org/officeDocument/2006/relationships/image" Target="../media/image115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12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6.png"/><Relationship Id="rId5" Type="http://schemas.openxmlformats.org/officeDocument/2006/relationships/image" Target="../media/image12.jpeg"/><Relationship Id="rId10" Type="http://schemas.microsoft.com/office/2007/relationships/hdphoto" Target="../media/hdphoto2.wdp"/><Relationship Id="rId4" Type="http://schemas.openxmlformats.org/officeDocument/2006/relationships/image" Target="../media/image11.jpeg"/><Relationship Id="rId9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wmf"/><Relationship Id="rId4" Type="http://schemas.openxmlformats.org/officeDocument/2006/relationships/image" Target="../media/image121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wmf"/><Relationship Id="rId2" Type="http://schemas.openxmlformats.org/officeDocument/2006/relationships/image" Target="../media/image129.emf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tiff"/><Relationship Id="rId2" Type="http://schemas.openxmlformats.org/officeDocument/2006/relationships/image" Target="../media/image131.tif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5.jpe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37.png"/><Relationship Id="rId7" Type="http://schemas.openxmlformats.org/officeDocument/2006/relationships/image" Target="../media/image140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hyperlink" Target="http://arxiv.org/abs/1208.6525" TargetMode="External"/><Relationship Id="rId4" Type="http://schemas.openxmlformats.org/officeDocument/2006/relationships/image" Target="../media/image138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2.w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8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gif"/><Relationship Id="rId5" Type="http://schemas.openxmlformats.org/officeDocument/2006/relationships/image" Target="../media/image152.gif"/><Relationship Id="rId4" Type="http://schemas.openxmlformats.org/officeDocument/2006/relationships/image" Target="../media/image15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jpe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4.png"/><Relationship Id="rId5" Type="http://schemas.openxmlformats.org/officeDocument/2006/relationships/image" Target="../media/image163.png"/><Relationship Id="rId4" Type="http://schemas.openxmlformats.org/officeDocument/2006/relationships/image" Target="../media/image162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wmf"/><Relationship Id="rId4" Type="http://schemas.openxmlformats.org/officeDocument/2006/relationships/image" Target="../media/image22.jpe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tiff"/><Relationship Id="rId3" Type="http://schemas.openxmlformats.org/officeDocument/2006/relationships/image" Target="../media/image167.png"/><Relationship Id="rId7" Type="http://schemas.openxmlformats.org/officeDocument/2006/relationships/image" Target="../media/image170.jpeg"/><Relationship Id="rId12" Type="http://schemas.openxmlformats.org/officeDocument/2006/relationships/image" Target="../media/image17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174.png"/><Relationship Id="rId5" Type="http://schemas.openxmlformats.org/officeDocument/2006/relationships/image" Target="../media/image169.jpeg"/><Relationship Id="rId10" Type="http://schemas.openxmlformats.org/officeDocument/2006/relationships/image" Target="../media/image173.png"/><Relationship Id="rId4" Type="http://schemas.openxmlformats.org/officeDocument/2006/relationships/image" Target="../media/image168.png"/><Relationship Id="rId9" Type="http://schemas.openxmlformats.org/officeDocument/2006/relationships/image" Target="../media/image172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jpeg"/><Relationship Id="rId2" Type="http://schemas.openxmlformats.org/officeDocument/2006/relationships/image" Target="../media/image17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jpeg"/><Relationship Id="rId5" Type="http://schemas.openxmlformats.org/officeDocument/2006/relationships/image" Target="../media/image179.jpeg"/><Relationship Id="rId4" Type="http://schemas.openxmlformats.org/officeDocument/2006/relationships/image" Target="../media/image178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4.png"/><Relationship Id="rId5" Type="http://schemas.openxmlformats.org/officeDocument/2006/relationships/image" Target="../media/image183.png"/><Relationship Id="rId4" Type="http://schemas.openxmlformats.org/officeDocument/2006/relationships/image" Target="../media/image143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5.em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6.wmf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90.png"/><Relationship Id="rId7" Type="http://schemas.openxmlformats.org/officeDocument/2006/relationships/image" Target="../media/image188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87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89.w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tiff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tif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jpeg"/><Relationship Id="rId2" Type="http://schemas.openxmlformats.org/officeDocument/2006/relationships/image" Target="../media/image192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jpeg"/><Relationship Id="rId2" Type="http://schemas.openxmlformats.org/officeDocument/2006/relationships/image" Target="../media/image19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8.jpeg"/><Relationship Id="rId5" Type="http://schemas.openxmlformats.org/officeDocument/2006/relationships/image" Target="../media/image197.jpeg"/><Relationship Id="rId4" Type="http://schemas.openxmlformats.org/officeDocument/2006/relationships/image" Target="../media/image19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3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jpeg"/><Relationship Id="rId3" Type="http://schemas.openxmlformats.org/officeDocument/2006/relationships/image" Target="../media/image199.jpeg"/><Relationship Id="rId7" Type="http://schemas.openxmlformats.org/officeDocument/2006/relationships/image" Target="../media/image20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200.jpe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hyperlink" Target="mailto:David.Attie@cea.fr" TargetMode="External"/><Relationship Id="rId4" Type="http://schemas.openxmlformats.org/officeDocument/2006/relationships/image" Target="../media/image205.e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8.png"/><Relationship Id="rId5" Type="http://schemas.openxmlformats.org/officeDocument/2006/relationships/image" Target="../media/image206.emf"/><Relationship Id="rId4" Type="http://schemas.openxmlformats.org/officeDocument/2006/relationships/oleObject" Target="../embeddings/oleObject8.bin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1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wmf"/><Relationship Id="rId7" Type="http://schemas.openxmlformats.org/officeDocument/2006/relationships/image" Target="../media/image217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6.png"/><Relationship Id="rId5" Type="http://schemas.openxmlformats.org/officeDocument/2006/relationships/image" Target="../media/image215.png"/><Relationship Id="rId4" Type="http://schemas.openxmlformats.org/officeDocument/2006/relationships/image" Target="../media/image214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image" Target="../media/image218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0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jpeg"/><Relationship Id="rId7" Type="http://schemas.openxmlformats.org/officeDocument/2006/relationships/image" Target="../media/image226.jpeg"/><Relationship Id="rId2" Type="http://schemas.openxmlformats.org/officeDocument/2006/relationships/image" Target="../media/image2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5.jpeg"/><Relationship Id="rId5" Type="http://schemas.openxmlformats.org/officeDocument/2006/relationships/image" Target="../media/image224.jpeg"/><Relationship Id="rId4" Type="http://schemas.openxmlformats.org/officeDocument/2006/relationships/image" Target="../media/image223.w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jpeg"/><Relationship Id="rId2" Type="http://schemas.openxmlformats.org/officeDocument/2006/relationships/image" Target="../media/image2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230.jpeg"/><Relationship Id="rId4" Type="http://schemas.openxmlformats.org/officeDocument/2006/relationships/image" Target="../media/image2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7" Type="http://schemas.openxmlformats.org/officeDocument/2006/relationships/image" Target="../media/image236.jpe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5.png"/><Relationship Id="rId5" Type="http://schemas.openxmlformats.org/officeDocument/2006/relationships/image" Target="../media/image234.jpeg"/><Relationship Id="rId4" Type="http://schemas.openxmlformats.org/officeDocument/2006/relationships/image" Target="../media/image233.png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1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24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9.png"/><Relationship Id="rId5" Type="http://schemas.openxmlformats.org/officeDocument/2006/relationships/image" Target="../media/image238.jpeg"/><Relationship Id="rId4" Type="http://schemas.openxmlformats.org/officeDocument/2006/relationships/image" Target="../media/image237.png"/><Relationship Id="rId9" Type="http://schemas.openxmlformats.org/officeDocument/2006/relationships/image" Target="../media/image242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7" Type="http://schemas.openxmlformats.org/officeDocument/2006/relationships/image" Target="../media/image247.png"/><Relationship Id="rId2" Type="http://schemas.openxmlformats.org/officeDocument/2006/relationships/image" Target="../media/image24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246.jpeg"/><Relationship Id="rId4" Type="http://schemas.openxmlformats.org/officeDocument/2006/relationships/image" Target="../media/image245.e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0.png"/><Relationship Id="rId4" Type="http://schemas.openxmlformats.org/officeDocument/2006/relationships/image" Target="../media/image249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2.jpeg"/><Relationship Id="rId2" Type="http://schemas.openxmlformats.org/officeDocument/2006/relationships/image" Target="../media/image25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4.jpeg"/><Relationship Id="rId2" Type="http://schemas.openxmlformats.org/officeDocument/2006/relationships/image" Target="../media/image25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6.jpeg"/><Relationship Id="rId4" Type="http://schemas.openxmlformats.org/officeDocument/2006/relationships/image" Target="../media/image255.gif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7.JP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9.jpeg"/><Relationship Id="rId2" Type="http://schemas.openxmlformats.org/officeDocument/2006/relationships/image" Target="../media/image2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0.png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7.jpeg"/><Relationship Id="rId13" Type="http://schemas.openxmlformats.org/officeDocument/2006/relationships/image" Target="../media/image272.jpeg"/><Relationship Id="rId3" Type="http://schemas.openxmlformats.org/officeDocument/2006/relationships/image" Target="../media/image262.png"/><Relationship Id="rId7" Type="http://schemas.openxmlformats.org/officeDocument/2006/relationships/image" Target="../media/image266.png"/><Relationship Id="rId12" Type="http://schemas.openxmlformats.org/officeDocument/2006/relationships/image" Target="../media/image271.jpeg"/><Relationship Id="rId2" Type="http://schemas.openxmlformats.org/officeDocument/2006/relationships/image" Target="../media/image261.png"/><Relationship Id="rId16" Type="http://schemas.openxmlformats.org/officeDocument/2006/relationships/image" Target="../media/image2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5.jpeg"/><Relationship Id="rId11" Type="http://schemas.openxmlformats.org/officeDocument/2006/relationships/image" Target="../media/image270.jpeg"/><Relationship Id="rId5" Type="http://schemas.openxmlformats.org/officeDocument/2006/relationships/image" Target="../media/image264.png"/><Relationship Id="rId15" Type="http://schemas.openxmlformats.org/officeDocument/2006/relationships/image" Target="../media/image274.jpeg"/><Relationship Id="rId10" Type="http://schemas.openxmlformats.org/officeDocument/2006/relationships/image" Target="../media/image269.png"/><Relationship Id="rId4" Type="http://schemas.openxmlformats.org/officeDocument/2006/relationships/image" Target="../media/image263.png"/><Relationship Id="rId9" Type="http://schemas.openxmlformats.org/officeDocument/2006/relationships/image" Target="../media/image268.png"/><Relationship Id="rId14" Type="http://schemas.openxmlformats.org/officeDocument/2006/relationships/image" Target="../media/image273.jpe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7.jpeg"/><Relationship Id="rId2" Type="http://schemas.openxmlformats.org/officeDocument/2006/relationships/image" Target="../media/image2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0.png"/><Relationship Id="rId5" Type="http://schemas.openxmlformats.org/officeDocument/2006/relationships/image" Target="../media/image279.png"/><Relationship Id="rId4" Type="http://schemas.openxmlformats.org/officeDocument/2006/relationships/image" Target="../media/image27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Micromegas detector applications for </a:t>
            </a:r>
            <a:br>
              <a:rPr lang="en-US" dirty="0" smtClean="0"/>
            </a:br>
            <a:r>
              <a:rPr lang="en-US" dirty="0" smtClean="0"/>
              <a:t>beam diagnostics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Thomas Papaevangelou</a:t>
            </a:r>
          </a:p>
          <a:p>
            <a:r>
              <a:rPr lang="en-US" dirty="0" smtClean="0"/>
              <a:t>CEA Saclay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082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563562"/>
          </a:xfrm>
        </p:spPr>
        <p:txBody>
          <a:bodyPr/>
          <a:lstStyle/>
          <a:p>
            <a:r>
              <a:rPr lang="en-US" dirty="0" smtClean="0"/>
              <a:t>Bulk Micromegas technology</a:t>
            </a:r>
            <a:endParaRPr lang="en-US" dirty="0"/>
          </a:p>
        </p:txBody>
      </p:sp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5105400" cy="4876800"/>
          </a:xfrm>
        </p:spPr>
        <p:txBody>
          <a:bodyPr/>
          <a:lstStyle/>
          <a:p>
            <a:pPr>
              <a:buNone/>
            </a:pPr>
            <a:r>
              <a:rPr lang="en-US" sz="1800" u="sng" dirty="0" smtClean="0"/>
              <a:t>Bulk </a:t>
            </a:r>
            <a:r>
              <a:rPr lang="en-US" sz="1800" dirty="0" smtClean="0"/>
              <a:t>Micromegas: </a:t>
            </a:r>
            <a:r>
              <a:rPr lang="en-US" sz="1600" dirty="0" smtClean="0">
                <a:solidFill>
                  <a:srgbClr val="800000"/>
                </a:solidFill>
              </a:rPr>
              <a:t>The pillars are attached to a woven mesh and to the readout plane  </a:t>
            </a:r>
          </a:p>
          <a:p>
            <a:pPr marL="285750" lvl="1">
              <a:buNone/>
            </a:pP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>
              <a:buNone/>
            </a:pP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Typical mesh thickness 30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, gap 128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>
              <a:buNone/>
            </a:pP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/>
            <a:endParaRPr lang="en-US" sz="600" dirty="0" smtClean="0"/>
          </a:p>
          <a:p>
            <a:pPr marL="0" lvl="1" indent="0">
              <a:buNone/>
            </a:pPr>
            <a:r>
              <a:rPr lang="en-US" sz="1600" dirty="0" smtClean="0"/>
              <a:t>Uniformity, robustness, lower capacity, easy fabrication, no support frame, small surrounding dead region </a:t>
            </a:r>
            <a:r>
              <a:rPr lang="en-US" sz="1600" dirty="0" smtClean="0">
                <a:sym typeface="Wingdings" pitchFamily="2" charset="2"/>
              </a:rPr>
              <a:t></a:t>
            </a:r>
            <a:endParaRPr lang="en-US" sz="1600" dirty="0" smtClean="0"/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Large area </a:t>
            </a:r>
            <a:r>
              <a:rPr lang="en-US" sz="1600" b="1" dirty="0">
                <a:solidFill>
                  <a:srgbClr val="C00000"/>
                </a:solidFill>
              </a:rPr>
              <a:t>detectors feasible and robust! 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marL="285750" lvl="1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C00000"/>
                </a:solidFill>
              </a:rPr>
              <a:t>Curved surfaces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dirty="0" smtClean="0"/>
              <a:t>Mass production!</a:t>
            </a:r>
          </a:p>
          <a:p>
            <a:pPr marL="285750" lvl="1">
              <a:buFont typeface="Wingdings" pitchFamily="2" charset="2"/>
              <a:buChar char="ü"/>
            </a:pPr>
            <a:endParaRPr lang="en-US" sz="700" dirty="0" smtClean="0"/>
          </a:p>
          <a:p>
            <a:pPr marL="285750" lvl="1">
              <a:buNone/>
            </a:pPr>
            <a:r>
              <a:rPr lang="en-US" sz="1600" i="1" dirty="0" smtClean="0"/>
              <a:t>Mesh thickness &amp; bigger gap: some disadvantages in special applications</a:t>
            </a:r>
            <a:r>
              <a:rPr lang="en-US" sz="1600" dirty="0" smtClean="0"/>
              <a:t>: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Good but limited energy resolution (</a:t>
            </a:r>
            <a:r>
              <a:rPr lang="en-US" sz="1400" dirty="0" smtClean="0"/>
              <a:t>~18% @ 6keV</a:t>
            </a:r>
            <a:r>
              <a:rPr lang="en-US" sz="1600" dirty="0" smtClean="0"/>
              <a:t>)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Restrictions on materials</a:t>
            </a:r>
          </a:p>
        </p:txBody>
      </p:sp>
      <p:pic>
        <p:nvPicPr>
          <p:cNvPr id="50" name="Picture 4" descr="MicroMe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817" y="2819400"/>
            <a:ext cx="4031183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7" descr="PICT1687"/>
          <p:cNvPicPr>
            <a:picLocks noChangeAspect="1" noChangeArrowheads="1"/>
          </p:cNvPicPr>
          <p:nvPr/>
        </p:nvPicPr>
        <p:blipFill>
          <a:blip r:embed="rId3" cstate="print"/>
          <a:srcRect l="33749" t="22501" r="33749" b="37500"/>
          <a:stretch>
            <a:fillRect/>
          </a:stretch>
        </p:blipFill>
        <p:spPr bwMode="auto">
          <a:xfrm>
            <a:off x="7315200" y="4724400"/>
            <a:ext cx="1687813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9" descr="Beta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6283" y="4724401"/>
            <a:ext cx="210271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2" name="Group 51"/>
          <p:cNvGrpSpPr/>
          <p:nvPr/>
        </p:nvGrpSpPr>
        <p:grpSpPr>
          <a:xfrm>
            <a:off x="6037263" y="756768"/>
            <a:ext cx="3182938" cy="1728788"/>
            <a:chOff x="304800" y="4759325"/>
            <a:chExt cx="3182938" cy="1728788"/>
          </a:xfrm>
        </p:grpSpPr>
        <p:pic>
          <p:nvPicPr>
            <p:cNvPr id="53" name="Picture 38" descr="ph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" y="4814888"/>
              <a:ext cx="2232025" cy="1673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 Box 40"/>
            <p:cNvSpPr txBox="1">
              <a:spLocks noChangeArrowheads="1"/>
            </p:cNvSpPr>
            <p:nvPr/>
          </p:nvSpPr>
          <p:spPr bwMode="auto">
            <a:xfrm>
              <a:off x="2819400" y="5300246"/>
              <a:ext cx="6683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dirty="0">
                  <a:latin typeface="+mj-lt"/>
                </a:rPr>
                <a:t>pillar</a:t>
              </a:r>
            </a:p>
          </p:txBody>
        </p:sp>
        <p:sp>
          <p:nvSpPr>
            <p:cNvPr id="55" name="Line 41"/>
            <p:cNvSpPr>
              <a:spLocks noChangeShapeType="1"/>
            </p:cNvSpPr>
            <p:nvPr/>
          </p:nvSpPr>
          <p:spPr bwMode="auto">
            <a:xfrm flipH="1">
              <a:off x="1066800" y="5464175"/>
              <a:ext cx="1728788" cy="1428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56" name="Text Box 43"/>
            <p:cNvSpPr txBox="1">
              <a:spLocks noChangeArrowheads="1"/>
            </p:cNvSpPr>
            <p:nvPr/>
          </p:nvSpPr>
          <p:spPr bwMode="auto">
            <a:xfrm>
              <a:off x="2773363" y="4759325"/>
              <a:ext cx="519112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dirty="0">
                  <a:latin typeface="+mj-lt"/>
                </a:rPr>
                <a:t>pad</a:t>
              </a:r>
            </a:p>
          </p:txBody>
        </p:sp>
        <p:sp>
          <p:nvSpPr>
            <p:cNvPr id="57" name="Line 44"/>
            <p:cNvSpPr>
              <a:spLocks noChangeShapeType="1"/>
            </p:cNvSpPr>
            <p:nvPr/>
          </p:nvSpPr>
          <p:spPr bwMode="auto">
            <a:xfrm flipH="1">
              <a:off x="2133600" y="4943475"/>
              <a:ext cx="574675" cy="4318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664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flux monitors @ </a:t>
            </a:r>
            <a:r>
              <a:rPr lang="en-US" dirty="0" err="1" smtClean="0"/>
              <a:t>n_tof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441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S</a:t>
            </a:r>
            <a:r>
              <a:rPr lang="en-US" sz="1600" dirty="0" smtClean="0">
                <a:solidFill>
                  <a:srgbClr val="C00000"/>
                </a:solidFill>
              </a:rPr>
              <a:t>etup up </a:t>
            </a:r>
            <a:r>
              <a:rPr lang="en-US" sz="1600" dirty="0">
                <a:solidFill>
                  <a:srgbClr val="C00000"/>
                </a:solidFill>
              </a:rPr>
              <a:t>to </a:t>
            </a:r>
            <a:r>
              <a:rPr lang="en-US" sz="1600" dirty="0" smtClean="0">
                <a:solidFill>
                  <a:srgbClr val="C00000"/>
                </a:solidFill>
              </a:rPr>
              <a:t>2009</a:t>
            </a:r>
            <a:endParaRPr lang="en-US" sz="1600" dirty="0">
              <a:solidFill>
                <a:srgbClr val="C00000"/>
              </a:solidFill>
            </a:endParaRPr>
          </a:p>
          <a:p>
            <a:pPr marL="266700" indent="0">
              <a:buNone/>
            </a:pPr>
            <a:r>
              <a:rPr lang="en-US" sz="1600" dirty="0" smtClean="0"/>
              <a:t>2 </a:t>
            </a:r>
            <a:r>
              <a:rPr lang="en-US" sz="1600" dirty="0" err="1"/>
              <a:t>microbulks</a:t>
            </a:r>
            <a:r>
              <a:rPr lang="en-US" sz="1600" dirty="0" smtClean="0"/>
              <a:t>:</a:t>
            </a:r>
          </a:p>
          <a:p>
            <a:pPr lvl="1"/>
            <a:r>
              <a:rPr lang="en-US" sz="1400" dirty="0" smtClean="0">
                <a:sym typeface="Symbol"/>
              </a:rPr>
              <a:t></a:t>
            </a:r>
            <a:r>
              <a:rPr lang="en-US" sz="1400" dirty="0" smtClean="0"/>
              <a:t> </a:t>
            </a:r>
            <a:r>
              <a:rPr lang="en-US" sz="1400" dirty="0"/>
              <a:t>= 3.5 cm</a:t>
            </a:r>
          </a:p>
          <a:p>
            <a:pPr lvl="1"/>
            <a:r>
              <a:rPr lang="en-US" sz="1400" dirty="0" smtClean="0"/>
              <a:t>Cu(5</a:t>
            </a:r>
            <a:r>
              <a:rPr lang="el-GR" sz="1400" dirty="0" smtClean="0"/>
              <a:t>μ</a:t>
            </a:r>
            <a:r>
              <a:rPr lang="en-US" sz="1400" dirty="0" smtClean="0"/>
              <a:t>m</a:t>
            </a:r>
            <a:r>
              <a:rPr lang="en-US" sz="1400" dirty="0"/>
              <a:t>)/</a:t>
            </a:r>
            <a:r>
              <a:rPr lang="en-US" sz="1400" dirty="0" err="1" smtClean="0"/>
              <a:t>Kap</a:t>
            </a:r>
            <a:r>
              <a:rPr lang="en-US" sz="1400" dirty="0" smtClean="0"/>
              <a:t>(</a:t>
            </a:r>
            <a:r>
              <a:rPr lang="el-GR" sz="1400" dirty="0" smtClean="0"/>
              <a:t>25μ</a:t>
            </a:r>
            <a:r>
              <a:rPr lang="en-US" sz="1400" dirty="0" smtClean="0"/>
              <a:t>m</a:t>
            </a:r>
            <a:r>
              <a:rPr lang="en-US" sz="1400" dirty="0"/>
              <a:t>)/</a:t>
            </a:r>
            <a:r>
              <a:rPr lang="en-US" sz="1400" dirty="0" smtClean="0"/>
              <a:t>Cu(</a:t>
            </a:r>
            <a:r>
              <a:rPr lang="el-GR" sz="1400" dirty="0" smtClean="0"/>
              <a:t>5μ</a:t>
            </a:r>
            <a:r>
              <a:rPr lang="en-US" sz="1400" dirty="0" smtClean="0"/>
              <a:t>m)</a:t>
            </a:r>
          </a:p>
          <a:p>
            <a:pPr marL="0" indent="266700">
              <a:buNone/>
            </a:pPr>
            <a:r>
              <a:rPr lang="en-US" sz="1600" dirty="0" smtClean="0"/>
              <a:t>Windows:</a:t>
            </a:r>
          </a:p>
          <a:p>
            <a:pPr lvl="1"/>
            <a:r>
              <a:rPr lang="en-US" sz="1400" dirty="0" smtClean="0">
                <a:sym typeface="Symbol"/>
              </a:rPr>
              <a:t></a:t>
            </a:r>
            <a:r>
              <a:rPr lang="en-US" sz="1400" dirty="0" smtClean="0"/>
              <a:t> </a:t>
            </a:r>
            <a:r>
              <a:rPr lang="en-US" sz="1400" dirty="0"/>
              <a:t>= 7 cm</a:t>
            </a:r>
          </a:p>
          <a:p>
            <a:pPr lvl="1"/>
            <a:r>
              <a:rPr lang="en-US" sz="1400" dirty="0" smtClean="0"/>
              <a:t>polypropylene 4 </a:t>
            </a:r>
            <a:r>
              <a:rPr lang="el-GR" sz="1400" dirty="0" smtClean="0"/>
              <a:t>μ</a:t>
            </a:r>
            <a:r>
              <a:rPr lang="en-US" sz="1400" dirty="0" smtClean="0"/>
              <a:t>m</a:t>
            </a:r>
            <a:endParaRPr lang="en-US" sz="1600" dirty="0"/>
          </a:p>
          <a:p>
            <a:pPr marL="0" indent="266700">
              <a:buNone/>
            </a:pPr>
            <a:r>
              <a:rPr lang="en-US" sz="1600" dirty="0"/>
              <a:t>Unsealed converters:</a:t>
            </a:r>
          </a:p>
          <a:p>
            <a:pPr lvl="1"/>
            <a:r>
              <a:rPr lang="pl-PL" sz="1400" baseline="30000" dirty="0"/>
              <a:t>235</a:t>
            </a:r>
            <a:r>
              <a:rPr lang="pl-PL" sz="1400" dirty="0"/>
              <a:t>U = 1 mg, </a:t>
            </a:r>
            <a:r>
              <a:rPr lang="en-US" sz="1400" dirty="0">
                <a:sym typeface="Symbol"/>
              </a:rPr>
              <a:t> </a:t>
            </a:r>
            <a:r>
              <a:rPr lang="pl-PL" sz="1400" dirty="0" smtClean="0"/>
              <a:t>= </a:t>
            </a:r>
            <a:r>
              <a:rPr lang="pl-PL" sz="1400" dirty="0"/>
              <a:t>2 cm</a:t>
            </a:r>
          </a:p>
          <a:p>
            <a:pPr lvl="1"/>
            <a:r>
              <a:rPr lang="pl-PL" sz="1400" baseline="30000" dirty="0"/>
              <a:t>10</a:t>
            </a:r>
            <a:r>
              <a:rPr lang="pl-PL" sz="1400" dirty="0"/>
              <a:t>B = 0.6 </a:t>
            </a:r>
            <a:r>
              <a:rPr lang="el-GR" sz="1400" dirty="0" smtClean="0"/>
              <a:t>μ</a:t>
            </a:r>
            <a:r>
              <a:rPr lang="pl-PL" sz="1400" dirty="0" smtClean="0"/>
              <a:t>m</a:t>
            </a:r>
            <a:r>
              <a:rPr lang="pl-PL" sz="1400" dirty="0"/>
              <a:t>, </a:t>
            </a:r>
            <a:r>
              <a:rPr lang="en-US" sz="1400" dirty="0">
                <a:sym typeface="Symbol"/>
              </a:rPr>
              <a:t> </a:t>
            </a:r>
            <a:r>
              <a:rPr lang="pl-PL" sz="1400" dirty="0" smtClean="0"/>
              <a:t>= </a:t>
            </a:r>
            <a:r>
              <a:rPr lang="pl-PL" sz="1400" dirty="0"/>
              <a:t>3.5 </a:t>
            </a:r>
            <a:r>
              <a:rPr lang="pl-PL" sz="1400" dirty="0" smtClean="0"/>
              <a:t>cm</a:t>
            </a:r>
            <a:endParaRPr lang="en-US" sz="1400" dirty="0" smtClean="0">
              <a:solidFill>
                <a:srgbClr val="800000"/>
              </a:solidFill>
            </a:endParaRPr>
          </a:p>
        </p:txBody>
      </p:sp>
      <p:pic>
        <p:nvPicPr>
          <p:cNvPr id="5" name="Espace réservé du contenu 3" descr="n_TOF_monitor copy"/>
          <p:cNvPicPr>
            <a:picLocks/>
          </p:cNvPicPr>
          <p:nvPr/>
        </p:nvPicPr>
        <p:blipFill>
          <a:blip r:embed="rId2" cstate="print"/>
          <a:srcRect l="-3217" r="-3217"/>
          <a:stretch>
            <a:fillRect/>
          </a:stretch>
        </p:blipFill>
        <p:spPr bwMode="auto">
          <a:xfrm>
            <a:off x="4572000" y="3429000"/>
            <a:ext cx="4495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3125" t="12917" r="6250"/>
          <a:stretch>
            <a:fillRect/>
          </a:stretch>
        </p:blipFill>
        <p:spPr bwMode="auto">
          <a:xfrm>
            <a:off x="4716016" y="3429000"/>
            <a:ext cx="1238786" cy="89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490" y="1196752"/>
            <a:ext cx="290675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496" y="1196952"/>
            <a:ext cx="2496000" cy="18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01373"/>
            <a:ext cx="3888432" cy="2695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9552" y="3789040"/>
            <a:ext cx="32221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100" dirty="0">
                <a:solidFill>
                  <a:prstClr val="black"/>
                </a:solidFill>
              </a:rPr>
              <a:t>(S. Andriamonje et al., ND2010 </a:t>
            </a:r>
            <a:r>
              <a:rPr lang="da-DK" sz="1100" dirty="0" smtClean="0">
                <a:solidFill>
                  <a:prstClr val="black"/>
                </a:solidFill>
              </a:rPr>
              <a:t>Proceedings</a:t>
            </a:r>
            <a:r>
              <a:rPr lang="el-GR" sz="1100" dirty="0" smtClean="0">
                <a:solidFill>
                  <a:prstClr val="black"/>
                </a:solidFill>
              </a:rPr>
              <a:t> </a:t>
            </a:r>
            <a:r>
              <a:rPr lang="en-US" sz="1100" dirty="0" smtClean="0">
                <a:solidFill>
                  <a:prstClr val="black"/>
                </a:solidFill>
              </a:rPr>
              <a:t>ND </a:t>
            </a:r>
            <a:r>
              <a:rPr lang="en-US" sz="1100" dirty="0">
                <a:solidFill>
                  <a:prstClr val="black"/>
                </a:solidFill>
              </a:rPr>
              <a:t>1504)</a:t>
            </a:r>
          </a:p>
        </p:txBody>
      </p:sp>
    </p:spTree>
    <p:extLst>
      <p:ext uri="{BB962C8B-B14F-4D97-AF65-F5344CB8AC3E}">
        <p14:creationId xmlns:p14="http://schemas.microsoft.com/office/powerpoint/2010/main" val="139951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052736"/>
            <a:ext cx="8229600" cy="2664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Neutron cross section measurements need also an accurate knowledge of</a:t>
            </a:r>
            <a:r>
              <a:rPr lang="en-US" sz="1800" dirty="0" smtClean="0"/>
              <a:t>:</a:t>
            </a:r>
          </a:p>
          <a:p>
            <a:r>
              <a:rPr lang="en-US" sz="1800" dirty="0">
                <a:solidFill>
                  <a:srgbClr val="C00000"/>
                </a:solidFill>
              </a:rPr>
              <a:t>Shape of the beam profile</a:t>
            </a:r>
          </a:p>
          <a:p>
            <a:pPr marL="457200" lvl="1" indent="0">
              <a:buNone/>
            </a:pPr>
            <a:r>
              <a:rPr lang="en-US" sz="1600" dirty="0" smtClean="0"/>
              <a:t>Beam optics misalignments affect the neutron flux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Beam intersection factor (BIF)</a:t>
            </a:r>
            <a:endParaRPr lang="en-US" sz="1800" dirty="0">
              <a:solidFill>
                <a:srgbClr val="C00000"/>
              </a:solidFill>
            </a:endParaRPr>
          </a:p>
          <a:p>
            <a:pPr marL="457200" lvl="1" indent="0">
              <a:buNone/>
            </a:pPr>
            <a:r>
              <a:rPr lang="en-US" sz="1600" dirty="0" smtClean="0"/>
              <a:t>Correction factor </a:t>
            </a:r>
            <a:r>
              <a:rPr lang="en-US" sz="1600" dirty="0"/>
              <a:t>when samples are smaller than the </a:t>
            </a:r>
            <a:r>
              <a:rPr lang="en-US" sz="1600" dirty="0" smtClean="0"/>
              <a:t>beam </a:t>
            </a:r>
            <a:r>
              <a:rPr lang="en-US" sz="1600" dirty="0">
                <a:sym typeface="Symbol"/>
              </a:rPr>
              <a:t></a:t>
            </a:r>
            <a:endParaRPr lang="en-US" sz="1600" dirty="0" smtClean="0"/>
          </a:p>
          <a:p>
            <a:pPr marL="1435100" lvl="2" indent="-544513">
              <a:buNone/>
            </a:pPr>
            <a:r>
              <a:rPr lang="en-US" dirty="0" smtClean="0"/>
              <a:t>BIF </a:t>
            </a:r>
            <a:r>
              <a:rPr lang="en-US" dirty="0"/>
              <a:t>= </a:t>
            </a:r>
            <a:r>
              <a:rPr lang="en-US" dirty="0" smtClean="0"/>
              <a:t>fraction of </a:t>
            </a:r>
            <a:r>
              <a:rPr lang="en-US" dirty="0"/>
              <a:t>the number of </a:t>
            </a:r>
            <a:r>
              <a:rPr lang="en-US" dirty="0" smtClean="0"/>
              <a:t>neutrons hitting the area covered by </a:t>
            </a:r>
            <a:br>
              <a:rPr lang="en-US" dirty="0" smtClean="0"/>
            </a:br>
            <a:r>
              <a:rPr lang="en-US" dirty="0" smtClean="0"/>
              <a:t>the sample compared to the total number of neutrons in beam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9552" y="3431894"/>
            <a:ext cx="4536504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 w="22225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0988" indent="-280988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800000"/>
                </a:solidFill>
              </a:rPr>
              <a:t>Neutron beam profile </a:t>
            </a:r>
            <a:r>
              <a:rPr lang="en-US" sz="2000" dirty="0" smtClean="0">
                <a:solidFill>
                  <a:srgbClr val="800000"/>
                </a:solidFill>
              </a:rPr>
              <a:t>from thermal up to ~1 MeV</a:t>
            </a:r>
          </a:p>
          <a:p>
            <a:pPr marL="280988" indent="-280988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800000"/>
                </a:solidFill>
              </a:rPr>
              <a:t>experimental (almost real-time) position of the neutron beam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20072" y="3659683"/>
            <a:ext cx="3744416" cy="867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/>
              <a:buChar char="è"/>
            </a:pPr>
            <a:r>
              <a:rPr lang="en-US" sz="1800" dirty="0" smtClean="0">
                <a:solidFill>
                  <a:prstClr val="black"/>
                </a:solidFill>
              </a:rPr>
              <a:t>Micromegas + solid sample placed on the drift electrode</a:t>
            </a:r>
          </a:p>
          <a:p>
            <a:pPr marL="0" indent="0">
              <a:buFont typeface="Wingdings" pitchFamily="2" charset="2"/>
              <a:buNone/>
            </a:pPr>
            <a:endParaRPr lang="en-US" sz="1800" dirty="0" smtClean="0">
              <a:solidFill>
                <a:prstClr val="black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17190"/>
            <a:ext cx="37052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flipH="1">
            <a:off x="5044315" y="5445224"/>
            <a:ext cx="3632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A Micromegas with 1D strips has already been used in 2001 !!! 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79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profiler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1520" y="764704"/>
            <a:ext cx="397916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b="1" i="1" dirty="0" smtClean="0">
                <a:solidFill>
                  <a:prstClr val="black"/>
                </a:solidFill>
                <a:latin typeface="Comic Sans MS" pitchFamily="66" charset="0"/>
              </a:rPr>
              <a:t>Second detector (2012): </a:t>
            </a:r>
            <a:br>
              <a:rPr lang="en-US" b="1" i="1" dirty="0" smtClean="0">
                <a:solidFill>
                  <a:prstClr val="black"/>
                </a:solidFill>
                <a:latin typeface="Comic Sans MS" pitchFamily="66" charset="0"/>
              </a:rPr>
            </a:br>
            <a:r>
              <a:rPr lang="en-US" b="1" i="1" dirty="0" err="1" smtClean="0">
                <a:solidFill>
                  <a:prstClr val="black"/>
                </a:solidFill>
                <a:latin typeface="Comic Sans MS" pitchFamily="66" charset="0"/>
              </a:rPr>
              <a:t>pixelized</a:t>
            </a:r>
            <a:r>
              <a:rPr lang="en-US" b="1" i="1" dirty="0" smtClean="0">
                <a:solidFill>
                  <a:prstClr val="black"/>
                </a:solidFill>
                <a:latin typeface="Comic Sans MS" pitchFamily="66" charset="0"/>
              </a:rPr>
              <a:t> bulk</a:t>
            </a:r>
            <a:endParaRPr lang="en-US" b="1" i="1" dirty="0">
              <a:solidFill>
                <a:srgbClr val="000000"/>
              </a:solidFill>
              <a:ea typeface="Webdings" pitchFamily="18" charset="2"/>
              <a:cs typeface="Webdings" pitchFamily="18" charset="2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err="1" smtClean="0"/>
              <a:t>pixelized</a:t>
            </a:r>
            <a:r>
              <a:rPr lang="en-US" dirty="0" smtClean="0"/>
              <a:t> </a:t>
            </a:r>
            <a:r>
              <a:rPr lang="en-US" dirty="0"/>
              <a:t>readout with 2.5 mm pitch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number </a:t>
            </a:r>
            <a:r>
              <a:rPr lang="en-US" dirty="0"/>
              <a:t>of pixels = 77 x 4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mesh gap </a:t>
            </a:r>
            <a:r>
              <a:rPr lang="en-US" dirty="0"/>
              <a:t>= 128 </a:t>
            </a:r>
            <a:r>
              <a:rPr lang="el-GR" dirty="0"/>
              <a:t>μ</a:t>
            </a:r>
            <a:r>
              <a:rPr lang="en-US" dirty="0" smtClean="0"/>
              <a:t>m</a:t>
            </a: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drift </a:t>
            </a:r>
            <a:r>
              <a:rPr lang="en-US" dirty="0"/>
              <a:t>gap = 4 mm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l-PL" dirty="0" smtClean="0"/>
              <a:t> </a:t>
            </a:r>
            <a:r>
              <a:rPr lang="pl-PL" dirty="0"/>
              <a:t>window = 12.5 m kapton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pt-BR" dirty="0" smtClean="0"/>
              <a:t>Ar </a:t>
            </a:r>
            <a:r>
              <a:rPr lang="pt-BR" dirty="0"/>
              <a:t>+ (10%)CF4 + (2%) iC4H10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Equipped </a:t>
            </a:r>
            <a:r>
              <a:rPr lang="en-US" dirty="0"/>
              <a:t>with B converter (2 </a:t>
            </a:r>
            <a:r>
              <a:rPr lang="el-GR" dirty="0" smtClean="0"/>
              <a:t>μ</a:t>
            </a:r>
            <a:r>
              <a:rPr lang="en-US" dirty="0" smtClean="0"/>
              <a:t>m </a:t>
            </a:r>
            <a:r>
              <a:rPr lang="en-US" dirty="0"/>
              <a:t>thick)</a:t>
            </a:r>
            <a:endParaRPr lang="en-US" sz="1600" dirty="0">
              <a:solidFill>
                <a:srgbClr val="000000"/>
              </a:solidFill>
              <a:ea typeface="Webdings" pitchFamily="18" charset="2"/>
              <a:cs typeface="Webdings" pitchFamily="18" charset="2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3789040"/>
            <a:ext cx="2937586" cy="220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40196"/>
            <a:ext cx="3885819" cy="5181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83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profiler: signal acquisition</a:t>
            </a:r>
            <a:endParaRPr lang="fr-F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1435"/>
            <a:ext cx="47244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820144"/>
            <a:ext cx="3213351" cy="212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63196"/>
            <a:ext cx="66495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 smtClean="0">
                <a:latin typeface="Comic Sans MS" pitchFamily="66" charset="0"/>
              </a:rPr>
              <a:t>n</a:t>
            </a:r>
            <a:r>
              <a:rPr lang="en-US" sz="1600" dirty="0" smtClean="0">
                <a:latin typeface="Comic Sans MS" pitchFamily="66" charset="0"/>
              </a:rPr>
              <a:t>_</a:t>
            </a:r>
            <a:r>
              <a:rPr lang="fr-FR" sz="1600" dirty="0" smtClean="0">
                <a:latin typeface="Comic Sans MS" pitchFamily="66" charset="0"/>
              </a:rPr>
              <a:t>TOF: ACQIRIS  1 GHz </a:t>
            </a:r>
            <a:r>
              <a:rPr lang="fr-FR" sz="1600" dirty="0" err="1" smtClean="0">
                <a:latin typeface="Comic Sans MS" pitchFamily="66" charset="0"/>
              </a:rPr>
              <a:t>FADCs</a:t>
            </a:r>
            <a:r>
              <a:rPr lang="fr-FR" sz="1600" dirty="0">
                <a:latin typeface="Comic Sans MS" pitchFamily="66" charset="0"/>
              </a:rPr>
              <a:t> </a:t>
            </a:r>
            <a:r>
              <a:rPr lang="fr-FR" sz="1600" dirty="0" err="1" smtClean="0">
                <a:latin typeface="Comic Sans MS" pitchFamily="66" charset="0"/>
              </a:rPr>
              <a:t>with</a:t>
            </a:r>
            <a:r>
              <a:rPr lang="fr-FR" sz="1600" dirty="0" smtClean="0">
                <a:latin typeface="Comic Sans MS" pitchFamily="66" charset="0"/>
              </a:rPr>
              <a:t> large </a:t>
            </a:r>
            <a:r>
              <a:rPr lang="fr-FR" sz="1600" dirty="0" err="1" smtClean="0">
                <a:latin typeface="Comic Sans MS" pitchFamily="66" charset="0"/>
              </a:rPr>
              <a:t>memore</a:t>
            </a:r>
            <a:r>
              <a:rPr lang="fr-FR" sz="1600" dirty="0" smtClean="0">
                <a:latin typeface="Comic Sans MS" pitchFamily="66" charset="0"/>
              </a:rPr>
              <a:t> (&gt;1MB/</a:t>
            </a:r>
            <a:r>
              <a:rPr lang="fr-FR" sz="1600" dirty="0" err="1" smtClean="0">
                <a:latin typeface="Comic Sans MS" pitchFamily="66" charset="0"/>
              </a:rPr>
              <a:t>channel</a:t>
            </a:r>
            <a:r>
              <a:rPr lang="fr-FR" sz="1600" dirty="0" smtClean="0">
                <a:latin typeface="Comic Sans MS" pitchFamily="66" charset="0"/>
              </a:rPr>
              <a:t>)</a:t>
            </a:r>
          </a:p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1 </a:t>
            </a:r>
            <a:r>
              <a:rPr lang="en-US" sz="1600" dirty="0" err="1" smtClean="0">
                <a:latin typeface="Comic Sans MS" pitchFamily="66" charset="0"/>
              </a:rPr>
              <a:t>eV</a:t>
            </a:r>
            <a:r>
              <a:rPr lang="en-US" sz="1600" dirty="0" smtClean="0">
                <a:latin typeface="Comic Sans MS" pitchFamily="66" charset="0"/>
              </a:rPr>
              <a:t> neutrons @ </a:t>
            </a:r>
            <a:r>
              <a:rPr lang="en-US" sz="1600" dirty="0" err="1" smtClean="0">
                <a:latin typeface="Comic Sans MS" pitchFamily="66" charset="0"/>
              </a:rPr>
              <a:t>n_TOF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  <a:sym typeface="Wingdings" pitchFamily="2" charset="2"/>
              </a:rPr>
              <a:t> 14 </a:t>
            </a:r>
            <a:r>
              <a:rPr lang="en-US" sz="1600" dirty="0" err="1" smtClean="0">
                <a:latin typeface="Comic Sans MS" pitchFamily="66" charset="0"/>
                <a:sym typeface="Wingdings" pitchFamily="2" charset="2"/>
              </a:rPr>
              <a:t>msec</a:t>
            </a:r>
            <a:r>
              <a:rPr lang="en-US" sz="1600" dirty="0" smtClean="0">
                <a:latin typeface="Comic Sans MS" pitchFamily="66" charset="0"/>
                <a:sym typeface="Wingdings" pitchFamily="2" charset="2"/>
              </a:rPr>
              <a:t> TOF</a:t>
            </a:r>
            <a:r>
              <a:rPr lang="en-US" sz="1600" dirty="0" smtClean="0">
                <a:latin typeface="Comic Sans MS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fr-FR" sz="1600" dirty="0" smtClean="0">
                <a:latin typeface="Comic Sans MS" pitchFamily="66" charset="0"/>
              </a:rPr>
              <a:t>Total </a:t>
            </a:r>
            <a:r>
              <a:rPr lang="fr-FR" sz="1600" dirty="0" err="1" smtClean="0">
                <a:latin typeface="Comic Sans MS" pitchFamily="66" charset="0"/>
              </a:rPr>
              <a:t>number</a:t>
            </a:r>
            <a:r>
              <a:rPr lang="fr-FR" sz="1600" dirty="0" smtClean="0">
                <a:latin typeface="Comic Sans MS" pitchFamily="66" charset="0"/>
              </a:rPr>
              <a:t> of </a:t>
            </a:r>
            <a:r>
              <a:rPr lang="fr-FR" sz="1600" dirty="0" err="1" smtClean="0">
                <a:latin typeface="Comic Sans MS" pitchFamily="66" charset="0"/>
              </a:rPr>
              <a:t>channels</a:t>
            </a:r>
            <a:r>
              <a:rPr lang="fr-FR" sz="1600" dirty="0" smtClean="0">
                <a:latin typeface="Comic Sans MS" pitchFamily="66" charset="0"/>
              </a:rPr>
              <a:t>: 64</a:t>
            </a:r>
            <a:endParaRPr lang="el-GR" sz="1600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</a:rPr>
              <a:t>XYMM electronics: GASIPLEX coupled to ACQIRIS FADC</a:t>
            </a:r>
          </a:p>
        </p:txBody>
      </p:sp>
      <p:pic>
        <p:nvPicPr>
          <p:cNvPr id="11275" name="Picture 11" descr="\\Dapdc5\tpapaeva\Desktop\MPGD2013\Pix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287" y="2132856"/>
            <a:ext cx="2495342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\\Dapdc5\tpapaeva\Desktop\MPGD2013\20120921152336-0443b930-m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2495343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12025" y="2340169"/>
            <a:ext cx="2908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Spatial resolution limited </a:t>
            </a:r>
          </a:p>
          <a:p>
            <a:r>
              <a:rPr lang="en-US" sz="16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by charged particle range!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endParaRPr lang="fr-FR" sz="16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4088" y="5190291"/>
            <a:ext cx="3573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New ASIC based electronics (GET) will allow operation in TPC mode </a:t>
            </a:r>
            <a:r>
              <a:rPr lang="en-US" sz="16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 trajectory reconstruction</a:t>
            </a:r>
            <a:r>
              <a:rPr lang="en-US" sz="16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fr-FR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97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Fission x-section measurements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41" y="1018737"/>
            <a:ext cx="3692667" cy="197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773" y="1009428"/>
            <a:ext cx="3692667" cy="1978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\\Dapdc5\tpapaeva\Desktop\MPGD2013\H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12964"/>
            <a:ext cx="5004271" cy="312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\\Dapdc5\tpapaeva\Desktop\MPGD2013\IMG_11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204539"/>
            <a:ext cx="2216009" cy="165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\\Dapdc5\tpapaeva\Desktop\MPGD2013\microbulk1 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019339"/>
            <a:ext cx="2216009" cy="166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2699792" y="5400869"/>
            <a:ext cx="792088" cy="548411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04353" y="663079"/>
            <a:ext cx="1075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Results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3013047"/>
            <a:ext cx="4304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~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1 year operation with few </a:t>
            </a:r>
            <a:r>
              <a:rPr lang="el-GR" dirty="0" smtClean="0">
                <a:solidFill>
                  <a:srgbClr val="C00000"/>
                </a:solidFill>
                <a:latin typeface="Comic Sans MS" pitchFamily="66" charset="0"/>
              </a:rPr>
              <a:t>μΑ</a:t>
            </a:r>
            <a:r>
              <a:rPr lang="fr-FR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current</a:t>
            </a:r>
            <a:b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	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sym typeface="Wingdings" pitchFamily="2" charset="2"/>
              </a:rPr>
              <a:t>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total gain drop ~factor 2</a:t>
            </a:r>
            <a:r>
              <a:rPr lang="fr-FR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65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Fission tagging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5536" y="908720"/>
            <a:ext cx="5256584" cy="5544616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1600" dirty="0" smtClean="0"/>
              <a:t>The accuracy in the capture cross sections measurement of fissile isotopes is reduced due to the </a:t>
            </a:r>
            <a:r>
              <a:rPr lang="en-US" sz="1600" b="1" dirty="0" smtClean="0"/>
              <a:t>large background contribution from fission reactions</a:t>
            </a:r>
          </a:p>
          <a:p>
            <a:r>
              <a:rPr lang="en-US" sz="1600" dirty="0" smtClean="0"/>
              <a:t>Α total absorption calorimeter can be used in order to discriminate capture events using the </a:t>
            </a:r>
            <a:r>
              <a:rPr lang="en-US" sz="1600" dirty="0" err="1" smtClean="0"/>
              <a:t>Q</a:t>
            </a:r>
            <a:r>
              <a:rPr lang="en-US" sz="1600" baseline="-25000" dirty="0" err="1" smtClean="0"/>
              <a:t>γ</a:t>
            </a:r>
            <a:endParaRPr lang="en-US" sz="1600" baseline="-25000" dirty="0" smtClean="0"/>
          </a:p>
          <a:p>
            <a:pPr lvl="1">
              <a:spcAft>
                <a:spcPts val="1200"/>
              </a:spcAft>
              <a:buFont typeface="Wingdings" pitchFamily="2" charset="2"/>
              <a:buChar char="û"/>
            </a:pPr>
            <a:r>
              <a:rPr lang="en-US" sz="1400" dirty="0" smtClean="0">
                <a:solidFill>
                  <a:srgbClr val="C00000"/>
                </a:solidFill>
              </a:rPr>
              <a:t>fission </a:t>
            </a:r>
            <a:r>
              <a:rPr lang="en-US" sz="1400" dirty="0" err="1" smtClean="0">
                <a:solidFill>
                  <a:srgbClr val="C00000"/>
                </a:solidFill>
              </a:rPr>
              <a:t>γ’s</a:t>
            </a:r>
            <a:r>
              <a:rPr lang="en-US" sz="1400" dirty="0" smtClean="0">
                <a:solidFill>
                  <a:srgbClr val="C00000"/>
                </a:solidFill>
              </a:rPr>
              <a:t> can have total energy close to </a:t>
            </a:r>
            <a:r>
              <a:rPr lang="en-US" sz="1400" dirty="0" err="1" smtClean="0">
                <a:solidFill>
                  <a:srgbClr val="C00000"/>
                </a:solidFill>
              </a:rPr>
              <a:t>Q</a:t>
            </a:r>
            <a:r>
              <a:rPr lang="en-US" sz="1400" baseline="-25000" dirty="0" err="1" smtClean="0">
                <a:solidFill>
                  <a:srgbClr val="C00000"/>
                </a:solidFill>
              </a:rPr>
              <a:t>γ</a:t>
            </a:r>
            <a:r>
              <a:rPr lang="en-US" sz="1400" dirty="0" smtClean="0">
                <a:solidFill>
                  <a:srgbClr val="C00000"/>
                </a:solidFill>
              </a:rPr>
              <a:t>  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A heavy ion detector can be used to discriminate fission events.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Specifications:</a:t>
            </a:r>
          </a:p>
          <a:p>
            <a:pPr lvl="1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Low mass</a:t>
            </a:r>
          </a:p>
          <a:p>
            <a:pPr lvl="1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Insensitive to </a:t>
            </a:r>
            <a:r>
              <a:rPr lang="el-GR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γ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’s</a:t>
            </a:r>
          </a:p>
          <a:p>
            <a:pPr lvl="1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High FFs detection efficiency</a:t>
            </a:r>
          </a:p>
          <a:p>
            <a:pPr lvl="1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Good a to FF discrimination</a:t>
            </a:r>
          </a:p>
          <a:p>
            <a:pPr marL="457200" lvl="1" indent="0">
              <a:buNone/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Symbol"/>
              </a:rPr>
              <a:t> Microbulk Micromegas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290" y="2817024"/>
            <a:ext cx="1980000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174" y="4833368"/>
            <a:ext cx="2998290" cy="19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116" y="548680"/>
            <a:ext cx="3456348" cy="22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8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Fission tagging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5496" y="764704"/>
            <a:ext cx="4419600" cy="53187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Setup for fission tagging</a:t>
            </a:r>
          </a:p>
          <a:p>
            <a:pPr marL="266700" indent="0">
              <a:buFont typeface="Wingdings" pitchFamily="2" charset="2"/>
              <a:buNone/>
            </a:pPr>
            <a:r>
              <a:rPr lang="en-US" sz="1600" dirty="0" smtClean="0"/>
              <a:t>3 </a:t>
            </a:r>
            <a:r>
              <a:rPr lang="en-US" sz="1600" dirty="0" err="1" smtClean="0"/>
              <a:t>Microbulks</a:t>
            </a:r>
            <a:r>
              <a:rPr lang="en-US" sz="1600" dirty="0" smtClean="0"/>
              <a:t> :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>
                <a:sym typeface="Symbol"/>
              </a:rPr>
              <a:t></a:t>
            </a:r>
            <a:r>
              <a:rPr lang="en-US" sz="1400" dirty="0" smtClean="0"/>
              <a:t> = 3.5 cm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Cu(5</a:t>
            </a:r>
            <a:r>
              <a:rPr lang="el-GR" sz="1400" dirty="0" smtClean="0"/>
              <a:t>μ</a:t>
            </a:r>
            <a:r>
              <a:rPr lang="en-US" sz="1400" dirty="0" smtClean="0"/>
              <a:t>m)/</a:t>
            </a:r>
            <a:r>
              <a:rPr lang="en-US" sz="1400" dirty="0" err="1" smtClean="0"/>
              <a:t>Kap</a:t>
            </a:r>
            <a:r>
              <a:rPr lang="en-US" sz="1400" dirty="0" smtClean="0"/>
              <a:t>(25</a:t>
            </a:r>
            <a:r>
              <a:rPr lang="el-GR" sz="1400" dirty="0" smtClean="0"/>
              <a:t>μ</a:t>
            </a:r>
            <a:r>
              <a:rPr lang="en-US" sz="1400" dirty="0" smtClean="0"/>
              <a:t>m)/Cu(</a:t>
            </a:r>
            <a:r>
              <a:rPr lang="el-GR" sz="1400" dirty="0" smtClean="0"/>
              <a:t>5μ</a:t>
            </a:r>
            <a:r>
              <a:rPr lang="en-US" sz="1400" dirty="0" smtClean="0"/>
              <a:t>m)</a:t>
            </a:r>
          </a:p>
          <a:p>
            <a:pPr marL="0" indent="266700">
              <a:buFont typeface="Wingdings" pitchFamily="2" charset="2"/>
              <a:buNone/>
            </a:pPr>
            <a:r>
              <a:rPr lang="en-US" sz="1600" dirty="0" smtClean="0"/>
              <a:t>Windows: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>
                <a:sym typeface="Symbol"/>
              </a:rPr>
              <a:t></a:t>
            </a:r>
            <a:r>
              <a:rPr lang="en-US" sz="1400" dirty="0" smtClean="0"/>
              <a:t> = 7 cm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err="1" smtClean="0"/>
              <a:t>kapton</a:t>
            </a:r>
            <a:r>
              <a:rPr lang="en-US" sz="1400" dirty="0" smtClean="0"/>
              <a:t> 25 </a:t>
            </a:r>
            <a:r>
              <a:rPr lang="el-GR" sz="1400" dirty="0" smtClean="0"/>
              <a:t>μ</a:t>
            </a:r>
            <a:r>
              <a:rPr lang="en-US" sz="1400" dirty="0" smtClean="0"/>
              <a:t>m</a:t>
            </a:r>
            <a:endParaRPr lang="en-US" sz="1600" dirty="0" smtClean="0"/>
          </a:p>
          <a:p>
            <a:pPr marL="0" indent="266700">
              <a:buFont typeface="Wingdings" pitchFamily="2" charset="2"/>
              <a:buNone/>
            </a:pPr>
            <a:r>
              <a:rPr lang="en-US" sz="1600" dirty="0" smtClean="0"/>
              <a:t>Gas:</a:t>
            </a:r>
          </a:p>
          <a:p>
            <a:pPr lvl="1">
              <a:buFont typeface="Wingdings" pitchFamily="2" charset="2"/>
              <a:buChar char="Ø"/>
            </a:pPr>
            <a:r>
              <a:rPr lang="pt-BR" sz="1400" dirty="0" smtClean="0"/>
              <a:t>He </a:t>
            </a:r>
            <a:r>
              <a:rPr lang="pt-BR" sz="1400" dirty="0"/>
              <a:t>+ </a:t>
            </a:r>
            <a:r>
              <a:rPr lang="pt-BR" sz="1400" dirty="0" smtClean="0"/>
              <a:t>(</a:t>
            </a:r>
            <a:r>
              <a:rPr lang="pt-BR" sz="1400" dirty="0"/>
              <a:t>2%) </a:t>
            </a:r>
            <a:r>
              <a:rPr lang="pt-BR" sz="1400" dirty="0" smtClean="0"/>
              <a:t>iC</a:t>
            </a:r>
            <a:r>
              <a:rPr lang="pt-BR" sz="1400" baseline="-25000" dirty="0" smtClean="0"/>
              <a:t>4</a:t>
            </a:r>
            <a:r>
              <a:rPr lang="pt-BR" sz="1400" dirty="0" smtClean="0"/>
              <a:t>H</a:t>
            </a:r>
            <a:r>
              <a:rPr lang="pt-BR" sz="1400" baseline="-25000" dirty="0" smtClean="0"/>
              <a:t>10</a:t>
            </a:r>
            <a:endParaRPr lang="en-US" sz="1400" baseline="-25000" dirty="0" smtClean="0"/>
          </a:p>
          <a:p>
            <a:pPr marL="0" indent="266700">
              <a:buNone/>
            </a:pPr>
            <a:r>
              <a:rPr lang="en-US" sz="1600" dirty="0" smtClean="0"/>
              <a:t>Samples: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3 </a:t>
            </a:r>
            <a:r>
              <a:rPr lang="en-US" sz="1400" baseline="30000" dirty="0" smtClean="0"/>
              <a:t>235</a:t>
            </a:r>
            <a:r>
              <a:rPr lang="en-US" sz="1400" dirty="0" smtClean="0"/>
              <a:t>U:</a:t>
            </a:r>
            <a:endParaRPr lang="en-US" sz="1400" dirty="0"/>
          </a:p>
          <a:p>
            <a:pPr lvl="2">
              <a:buFont typeface="Arial" pitchFamily="34" charset="0"/>
              <a:buChar char="•"/>
            </a:pPr>
            <a:r>
              <a:rPr lang="en-US" sz="1400" dirty="0" smtClean="0">
                <a:sym typeface="Symbol"/>
              </a:rPr>
              <a:t> </a:t>
            </a:r>
            <a:r>
              <a:rPr lang="en-US" sz="1400" dirty="0" smtClean="0"/>
              <a:t>= 2 </a:t>
            </a:r>
            <a:r>
              <a:rPr lang="en-US" sz="1400" dirty="0"/>
              <a:t>cm </a:t>
            </a:r>
            <a:r>
              <a:rPr lang="en-US" sz="1400" dirty="0" smtClean="0"/>
              <a:t>each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1 </a:t>
            </a:r>
            <a:r>
              <a:rPr lang="en-US" sz="1600" dirty="0"/>
              <a:t>mg each ( 27.3 </a:t>
            </a:r>
            <a:r>
              <a:rPr lang="en-US" sz="1600" dirty="0" err="1"/>
              <a:t>MBq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92696"/>
            <a:ext cx="2448272" cy="183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333" y="620688"/>
            <a:ext cx="1247999" cy="9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557481"/>
            <a:ext cx="4256679" cy="4025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5400000">
            <a:off x="7172496" y="4293096"/>
            <a:ext cx="2628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 reduction × 7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4008" y="6453336"/>
            <a:ext cx="355479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/>
              <a:t>C. Guerrero, “Analysis of the Fission Tagging experiment in 2010”</a:t>
            </a:r>
            <a:endParaRPr lang="en-US" sz="800" dirty="0"/>
          </a:p>
        </p:txBody>
      </p:sp>
      <p:pic>
        <p:nvPicPr>
          <p:cNvPr id="15361" name="Picture 1" descr="\\Dapdc5\tpapaeva\Desktop\MPGD2013\fissiontaggin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013176"/>
            <a:ext cx="1839987" cy="137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\\Dapdc5\tpapaeva\Desktop\MPGD2013\FissionTaggingMoun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7" y="5013176"/>
            <a:ext cx="182420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\\Dapdc5\tpapaeva\Desktop\MPGD2013\FT-boronShiel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332" y="1581266"/>
            <a:ext cx="1248000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76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the efficiency: </a:t>
            </a:r>
            <a:br>
              <a:rPr lang="en-US" dirty="0" smtClean="0"/>
            </a:br>
            <a:r>
              <a:rPr lang="en-US" dirty="0" smtClean="0"/>
              <a:t>the multilayer concept</a:t>
            </a:r>
            <a:br>
              <a:rPr lang="en-US" dirty="0" smtClean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580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the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3034680" cy="424847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Bulk </a:t>
            </a:r>
            <a:r>
              <a:rPr lang="en-US" sz="1600" dirty="0"/>
              <a:t>M</a:t>
            </a:r>
            <a:r>
              <a:rPr lang="en-US" sz="1600" dirty="0" smtClean="0"/>
              <a:t>icromegas 5x5 cm</a:t>
            </a:r>
            <a:r>
              <a:rPr lang="en-US" sz="1600" baseline="30000" dirty="0" smtClean="0"/>
              <a:t>2</a:t>
            </a:r>
          </a:p>
          <a:p>
            <a:r>
              <a:rPr lang="en-US" sz="1600" dirty="0" smtClean="0"/>
              <a:t>Ni frames 7x7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Ni meshes 10% &amp; 20% transparent</a:t>
            </a:r>
          </a:p>
          <a:p>
            <a:r>
              <a:rPr lang="en-US" sz="1600" dirty="0" smtClean="0"/>
              <a:t>Voltages applied with the help of </a:t>
            </a:r>
            <a:r>
              <a:rPr lang="en-US" sz="1600" dirty="0" err="1" smtClean="0"/>
              <a:t>kapton+Cu</a:t>
            </a:r>
            <a:r>
              <a:rPr lang="en-US" sz="1600" dirty="0" smtClean="0"/>
              <a:t> frames</a:t>
            </a:r>
          </a:p>
          <a:p>
            <a:r>
              <a:rPr lang="en-US" sz="1600" i="1" dirty="0" smtClean="0">
                <a:solidFill>
                  <a:srgbClr val="C00000"/>
                </a:solidFill>
              </a:rPr>
              <a:t>One (10% transparent) mesh with two 1.5 </a:t>
            </a:r>
            <a:r>
              <a:rPr lang="el-GR" sz="1600" i="1" dirty="0" smtClean="0">
                <a:solidFill>
                  <a:srgbClr val="C00000"/>
                </a:solidFill>
              </a:rPr>
              <a:t>μ</a:t>
            </a:r>
            <a:r>
              <a:rPr lang="en-US" sz="1600" i="1" dirty="0" smtClean="0">
                <a:solidFill>
                  <a:srgbClr val="C00000"/>
                </a:solidFill>
              </a:rPr>
              <a:t>m B4C layers has </a:t>
            </a:r>
            <a:r>
              <a:rPr lang="en-US" sz="1600" i="1" dirty="0">
                <a:solidFill>
                  <a:srgbClr val="C00000"/>
                </a:solidFill>
              </a:rPr>
              <a:t>been delivered by Linköping </a:t>
            </a:r>
            <a:r>
              <a:rPr lang="en-US" sz="1600" i="1" dirty="0" smtClean="0">
                <a:solidFill>
                  <a:srgbClr val="C00000"/>
                </a:solidFill>
              </a:rPr>
              <a:t>University and tested.  </a:t>
            </a:r>
            <a:br>
              <a:rPr lang="en-US" sz="1600" i="1" dirty="0" smtClean="0">
                <a:solidFill>
                  <a:srgbClr val="C00000"/>
                </a:solidFill>
              </a:rPr>
            </a:br>
            <a:r>
              <a:rPr lang="en-US" sz="1600" dirty="0" smtClean="0"/>
              <a:t>More expected soon!</a:t>
            </a:r>
            <a:endParaRPr lang="en-US" sz="1600" i="1" dirty="0"/>
          </a:p>
        </p:txBody>
      </p:sp>
      <p:pic>
        <p:nvPicPr>
          <p:cNvPr id="26626" name="Picture 2" descr="C:\Documents\MyDocuments\Sony\2014-06-09 - 2014-08-05\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60928"/>
            <a:ext cx="2879999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Documents\MyDocuments\Samsung\2014-09-23 001\2014-09-19 2014-09-23 001 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425" y="4905344"/>
            <a:ext cx="288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C:\Documents\MyDocuments\Samsung\2014-09-23 001\2014-09-19 2014-09-23 001 0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05144"/>
            <a:ext cx="288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C:\Documents\MyDocuments\Samsung\2014-09-23 001\2014-09-19 2014-09-23 001 0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-299414"/>
            <a:ext cx="2137580" cy="380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C:\Documents\MyDocuments\Samsung\2014-09-23 001\2014-09-19 2014-09-23 001 00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30"/>
          <a:stretch/>
        </p:blipFill>
        <p:spPr bwMode="auto">
          <a:xfrm>
            <a:off x="6707652" y="3183783"/>
            <a:ext cx="2162168" cy="33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83568" y="4522281"/>
            <a:ext cx="2261523" cy="2003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2195736" y="4925694"/>
            <a:ext cx="1064890" cy="7986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987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multilayer concept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052736"/>
            <a:ext cx="4546848" cy="5544616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A boron layer thicker than 1-2 </a:t>
            </a:r>
            <a:r>
              <a:rPr lang="el-GR" sz="1800" dirty="0" smtClean="0"/>
              <a:t>μ</a:t>
            </a:r>
            <a:r>
              <a:rPr lang="en-US" sz="1800" dirty="0" smtClean="0"/>
              <a:t>m is not efficient due to the absorption of the reaction products</a:t>
            </a:r>
          </a:p>
          <a:p>
            <a:r>
              <a:rPr lang="en-US" sz="1800" dirty="0" smtClean="0"/>
              <a:t>Maximum efficiency that can be achieved in this case is of the order of 2-3 %</a:t>
            </a:r>
          </a:p>
          <a:p>
            <a:endParaRPr lang="en-US" sz="1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C00000"/>
                </a:solidFill>
              </a:rPr>
              <a:t>One solution: a tower of </a:t>
            </a:r>
            <a:br>
              <a:rPr lang="en-US" sz="1800" dirty="0" smtClean="0">
                <a:solidFill>
                  <a:srgbClr val="C00000"/>
                </a:solidFill>
              </a:rPr>
            </a:br>
            <a:r>
              <a:rPr lang="en-US" sz="1800" dirty="0" smtClean="0">
                <a:solidFill>
                  <a:srgbClr val="C00000"/>
                </a:solidFill>
              </a:rPr>
              <a:t>detector-converter layers</a:t>
            </a:r>
          </a:p>
          <a:p>
            <a:pPr lvl="1">
              <a:buFont typeface="Wingdings"/>
              <a:buChar char="è"/>
            </a:pPr>
            <a:r>
              <a:rPr lang="en-US" sz="1600" dirty="0" smtClean="0">
                <a:sym typeface="Wingdings" panose="05000000000000000000" pitchFamily="2" charset="2"/>
              </a:rPr>
              <a:t>Several detectors</a:t>
            </a:r>
          </a:p>
          <a:p>
            <a:pPr lvl="1">
              <a:buFont typeface="Wingdings"/>
              <a:buChar char="è"/>
            </a:pPr>
            <a:r>
              <a:rPr lang="en-US" sz="1600" dirty="0" smtClean="0">
                <a:sym typeface="Wingdings" panose="05000000000000000000" pitchFamily="2" charset="2"/>
              </a:rPr>
              <a:t>Field configuration simplicity</a:t>
            </a:r>
          </a:p>
          <a:p>
            <a:pPr lvl="1">
              <a:buFont typeface="Wingdings"/>
              <a:buChar char="è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C00000"/>
                </a:solidFill>
              </a:rPr>
              <a:t>Alternative: a tower of converter layers for each detector: </a:t>
            </a:r>
            <a:r>
              <a:rPr lang="en-US" sz="1800" baseline="30000" dirty="0" smtClean="0">
                <a:solidFill>
                  <a:srgbClr val="C00000"/>
                </a:solidFill>
              </a:rPr>
              <a:t>10</a:t>
            </a:r>
            <a:r>
              <a:rPr lang="en-US" sz="1800" dirty="0" smtClean="0">
                <a:solidFill>
                  <a:srgbClr val="C00000"/>
                </a:solidFill>
              </a:rPr>
              <a:t>B deposited on thin metallic meshes</a:t>
            </a:r>
          </a:p>
          <a:p>
            <a:pPr lvl="1">
              <a:buFont typeface="Wingdings"/>
              <a:buChar char="è"/>
            </a:pPr>
            <a:r>
              <a:rPr lang="en-US" sz="1600" dirty="0" smtClean="0">
                <a:sym typeface="Wingdings" panose="05000000000000000000" pitchFamily="2" charset="2"/>
              </a:rPr>
              <a:t>Less electronics</a:t>
            </a:r>
          </a:p>
          <a:p>
            <a:pPr lvl="1">
              <a:buFont typeface="Wingdings"/>
              <a:buChar char="è"/>
            </a:pPr>
            <a:r>
              <a:rPr lang="en-US" sz="1600" dirty="0" smtClean="0">
                <a:sym typeface="Wingdings" panose="05000000000000000000" pitchFamily="2" charset="2"/>
              </a:rPr>
              <a:t>Less material</a:t>
            </a:r>
          </a:p>
          <a:p>
            <a:pPr marL="457200" lvl="1" indent="0">
              <a:buNone/>
            </a:pPr>
            <a:r>
              <a:rPr lang="en-US" sz="1600" dirty="0" smtClean="0">
                <a:sym typeface="Wingdings" panose="05000000000000000000" pitchFamily="2" charset="2"/>
              </a:rPr>
              <a:t>Difficulty: drift the produced charges to the detector through the mesh holes (proper configuration of the electric field) </a:t>
            </a:r>
            <a:endParaRPr lang="en-US" sz="16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24744"/>
            <a:ext cx="3236465" cy="137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3" name="Group 62"/>
          <p:cNvGrpSpPr/>
          <p:nvPr/>
        </p:nvGrpSpPr>
        <p:grpSpPr>
          <a:xfrm>
            <a:off x="7613416" y="2564904"/>
            <a:ext cx="1390550" cy="730430"/>
            <a:chOff x="7613416" y="2564904"/>
            <a:chExt cx="1390550" cy="730430"/>
          </a:xfrm>
        </p:grpSpPr>
        <p:cxnSp>
          <p:nvCxnSpPr>
            <p:cNvPr id="19" name="Straight Arrow Connector 18"/>
            <p:cNvCxnSpPr/>
            <p:nvPr/>
          </p:nvCxnSpPr>
          <p:spPr>
            <a:xfrm flipH="1">
              <a:off x="7613416" y="2708920"/>
              <a:ext cx="630992" cy="21958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172400" y="2564904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/>
                <a:t>10</a:t>
              </a:r>
              <a:r>
                <a:rPr lang="en-US" dirty="0" smtClean="0"/>
                <a:t>B</a:t>
              </a:r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7659969" y="3185541"/>
              <a:ext cx="745828" cy="1097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668344" y="2915652"/>
              <a:ext cx="13356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Micromegas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932040" y="2852936"/>
            <a:ext cx="2664296" cy="576064"/>
            <a:chOff x="4932040" y="3212976"/>
            <a:chExt cx="2664296" cy="576064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4932040" y="3212976"/>
              <a:ext cx="2664296" cy="0"/>
            </a:xfrm>
            <a:prstGeom prst="line">
              <a:avLst/>
            </a:prstGeom>
            <a:ln w="76200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4932040" y="3720593"/>
              <a:ext cx="266429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932040" y="3648585"/>
              <a:ext cx="2664296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932040" y="3284984"/>
              <a:ext cx="2664296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932040" y="3789040"/>
              <a:ext cx="2664296" cy="0"/>
            </a:xfrm>
            <a:prstGeom prst="line">
              <a:avLst/>
            </a:prstGeom>
            <a:ln w="76200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4932040" y="3501008"/>
            <a:ext cx="2664296" cy="576064"/>
            <a:chOff x="4932040" y="3212976"/>
            <a:chExt cx="2664296" cy="576064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4932040" y="3212976"/>
              <a:ext cx="2664296" cy="0"/>
            </a:xfrm>
            <a:prstGeom prst="line">
              <a:avLst/>
            </a:prstGeom>
            <a:ln w="76200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932040" y="3720593"/>
              <a:ext cx="266429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932040" y="3648585"/>
              <a:ext cx="2664296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4932040" y="3284984"/>
              <a:ext cx="2664296" cy="0"/>
            </a:xfrm>
            <a:prstGeom prst="line">
              <a:avLst/>
            </a:prstGeom>
            <a:ln w="381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932040" y="3789040"/>
              <a:ext cx="2664296" cy="0"/>
            </a:xfrm>
            <a:prstGeom prst="line">
              <a:avLst/>
            </a:prstGeom>
            <a:ln w="76200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5292080" y="4509120"/>
            <a:ext cx="2736304" cy="1944216"/>
            <a:chOff x="5292080" y="4437112"/>
            <a:chExt cx="2736304" cy="1944216"/>
          </a:xfrm>
        </p:grpSpPr>
        <p:grpSp>
          <p:nvGrpSpPr>
            <p:cNvPr id="47" name="Group 46"/>
            <p:cNvGrpSpPr/>
            <p:nvPr/>
          </p:nvGrpSpPr>
          <p:grpSpPr>
            <a:xfrm>
              <a:off x="5364088" y="5805264"/>
              <a:ext cx="2664296" cy="144016"/>
              <a:chOff x="5292080" y="5229200"/>
              <a:chExt cx="2664296" cy="144016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5292080" y="5229200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5292080" y="5373216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5292080" y="5301208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5292080" y="6240873"/>
              <a:ext cx="2520280" cy="140455"/>
              <a:chOff x="5292080" y="5736817"/>
              <a:chExt cx="2664296" cy="140455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5292080" y="5808825"/>
                <a:ext cx="26642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5292080" y="5736817"/>
                <a:ext cx="2664296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5292080" y="5877272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/>
            <p:cNvGrpSpPr/>
            <p:nvPr/>
          </p:nvGrpSpPr>
          <p:grpSpPr>
            <a:xfrm>
              <a:off x="5364088" y="5301208"/>
              <a:ext cx="2664296" cy="144016"/>
              <a:chOff x="5292080" y="5229200"/>
              <a:chExt cx="2664296" cy="144016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5292080" y="5229200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5292080" y="5373216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5292080" y="5301208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5364088" y="4797152"/>
              <a:ext cx="2664296" cy="144016"/>
              <a:chOff x="5292080" y="5229200"/>
              <a:chExt cx="2664296" cy="144016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5292080" y="5229200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5292080" y="5373216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5292080" y="5301208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/>
            <p:cNvCxnSpPr/>
            <p:nvPr/>
          </p:nvCxnSpPr>
          <p:spPr>
            <a:xfrm>
              <a:off x="5292080" y="4437112"/>
              <a:ext cx="2520280" cy="0"/>
            </a:xfrm>
            <a:prstGeom prst="line">
              <a:avLst/>
            </a:prstGeom>
            <a:ln w="76200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292080" y="4509120"/>
              <a:ext cx="2520280" cy="0"/>
            </a:xfrm>
            <a:prstGeom prst="line">
              <a:avLst/>
            </a:prstGeom>
            <a:ln w="762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Straight Arrow Connector 65"/>
          <p:cNvCxnSpPr/>
          <p:nvPr/>
        </p:nvCxnSpPr>
        <p:spPr>
          <a:xfrm flipH="1">
            <a:off x="7862922" y="5729361"/>
            <a:ext cx="630992" cy="219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8172400" y="5158933"/>
            <a:ext cx="1003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10</a:t>
            </a:r>
            <a:r>
              <a:rPr lang="en-US" dirty="0" smtClean="0"/>
              <a:t>B on a </a:t>
            </a:r>
          </a:p>
          <a:p>
            <a:r>
              <a:rPr lang="en-US" dirty="0" smtClean="0"/>
              <a:t>Ni  mesh</a:t>
            </a:r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7909475" y="6205982"/>
            <a:ext cx="745828" cy="109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917850" y="5936093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Micromegas</a:t>
            </a:r>
            <a:endParaRPr lang="en-US" dirty="0"/>
          </a:p>
        </p:txBody>
      </p:sp>
      <p:cxnSp>
        <p:nvCxnSpPr>
          <p:cNvPr id="70" name="Straight Arrow Connector 69"/>
          <p:cNvCxnSpPr/>
          <p:nvPr/>
        </p:nvCxnSpPr>
        <p:spPr>
          <a:xfrm flipH="1" flipV="1">
            <a:off x="7848455" y="4869160"/>
            <a:ext cx="395953" cy="289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7" idx="1"/>
          </p:cNvCxnSpPr>
          <p:nvPr/>
        </p:nvCxnSpPr>
        <p:spPr>
          <a:xfrm flipH="1" flipV="1">
            <a:off x="7812361" y="5439589"/>
            <a:ext cx="360039" cy="42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7866702" y="4365104"/>
            <a:ext cx="630992" cy="219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425686" y="422108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10</a:t>
            </a:r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28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Microbulk</a:t>
            </a:r>
            <a:r>
              <a:rPr lang="en-US" dirty="0" smtClean="0"/>
              <a:t> Micromegas technology</a:t>
            </a:r>
            <a:endParaRPr lang="en-US" dirty="0"/>
          </a:p>
        </p:txBody>
      </p:sp>
      <p:pic>
        <p:nvPicPr>
          <p:cNvPr id="112" name="Picture 14" descr="PICT1666"/>
          <p:cNvPicPr>
            <a:picLocks noChangeAspect="1" noChangeArrowheads="1"/>
          </p:cNvPicPr>
          <p:nvPr/>
        </p:nvPicPr>
        <p:blipFill>
          <a:blip r:embed="rId2"/>
          <a:srcRect l="21655" t="34875" r="55125" b="36749"/>
          <a:stretch>
            <a:fillRect/>
          </a:stretch>
        </p:blipFill>
        <p:spPr bwMode="auto">
          <a:xfrm>
            <a:off x="6553200" y="4495800"/>
            <a:ext cx="2265363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4" name="Group 110"/>
          <p:cNvGrpSpPr/>
          <p:nvPr/>
        </p:nvGrpSpPr>
        <p:grpSpPr>
          <a:xfrm>
            <a:off x="2362200" y="685800"/>
            <a:ext cx="6643025" cy="1772961"/>
            <a:chOff x="238125" y="533400"/>
            <a:chExt cx="8104555" cy="2839698"/>
          </a:xfrm>
        </p:grpSpPr>
        <p:sp>
          <p:nvSpPr>
            <p:cNvPr id="115" name="Text Box 3"/>
            <p:cNvSpPr txBox="1">
              <a:spLocks noChangeArrowheads="1"/>
            </p:cNvSpPr>
            <p:nvPr/>
          </p:nvSpPr>
          <p:spPr bwMode="auto">
            <a:xfrm>
              <a:off x="1685925" y="776288"/>
              <a:ext cx="3354381" cy="492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400" i="1" dirty="0">
                  <a:latin typeface="+mj-lt"/>
                </a:rPr>
                <a:t>Readout plane + mesh all in one</a:t>
              </a:r>
            </a:p>
          </p:txBody>
        </p:sp>
        <p:grpSp>
          <p:nvGrpSpPr>
            <p:cNvPr id="116" name="Group 60"/>
            <p:cNvGrpSpPr>
              <a:grpSpLocks/>
            </p:cNvGrpSpPr>
            <p:nvPr/>
          </p:nvGrpSpPr>
          <p:grpSpPr bwMode="auto">
            <a:xfrm>
              <a:off x="355600" y="1676400"/>
              <a:ext cx="2235200" cy="58583"/>
              <a:chOff x="385" y="3769807"/>
              <a:chExt cx="1208" cy="58583"/>
            </a:xfrm>
          </p:grpSpPr>
          <p:sp>
            <p:nvSpPr>
              <p:cNvPr id="219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220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117" name="Line 82"/>
            <p:cNvSpPr>
              <a:spLocks noChangeShapeType="1"/>
            </p:cNvSpPr>
            <p:nvPr/>
          </p:nvSpPr>
          <p:spPr bwMode="auto">
            <a:xfrm flipV="1">
              <a:off x="5943600" y="762000"/>
              <a:ext cx="914400" cy="427038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sp>
          <p:nvSpPr>
            <p:cNvPr id="118" name="Text Box 83"/>
            <p:cNvSpPr txBox="1">
              <a:spLocks noChangeArrowheads="1"/>
            </p:cNvSpPr>
            <p:nvPr/>
          </p:nvSpPr>
          <p:spPr bwMode="auto">
            <a:xfrm>
              <a:off x="7086600" y="533400"/>
              <a:ext cx="1228558" cy="739435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+mj-lt"/>
                </a:rPr>
                <a:t>Micromesh</a:t>
              </a:r>
            </a:p>
            <a:p>
              <a:pPr algn="l">
                <a:defRPr/>
              </a:pPr>
              <a:r>
                <a:rPr lang="en-US" sz="1200" dirty="0">
                  <a:latin typeface="+mj-lt"/>
                </a:rPr>
                <a:t>5µm copper</a:t>
              </a:r>
            </a:p>
          </p:txBody>
        </p:sp>
        <p:sp>
          <p:nvSpPr>
            <p:cNvPr id="119" name="Text Box 84"/>
            <p:cNvSpPr txBox="1">
              <a:spLocks noChangeArrowheads="1"/>
            </p:cNvSpPr>
            <p:nvPr/>
          </p:nvSpPr>
          <p:spPr bwMode="auto">
            <a:xfrm>
              <a:off x="6934200" y="1371600"/>
              <a:ext cx="1408480" cy="443661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 err="1">
                  <a:latin typeface="+mj-lt"/>
                </a:rPr>
                <a:t>Kapton</a:t>
              </a:r>
              <a:r>
                <a:rPr lang="en-US" sz="1200" dirty="0">
                  <a:latin typeface="+mj-lt"/>
                </a:rPr>
                <a:t> 50 µm</a:t>
              </a:r>
            </a:p>
          </p:txBody>
        </p:sp>
        <p:sp>
          <p:nvSpPr>
            <p:cNvPr id="120" name="Text Box 85"/>
            <p:cNvSpPr txBox="1">
              <a:spLocks noChangeArrowheads="1"/>
            </p:cNvSpPr>
            <p:nvPr/>
          </p:nvSpPr>
          <p:spPr bwMode="auto">
            <a:xfrm>
              <a:off x="6924676" y="2057400"/>
              <a:ext cx="1268298" cy="443661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fr-FR"/>
              </a:defPPr>
              <a:lvl1pPr>
                <a:defRPr sz="1200">
                  <a:latin typeface="+mj-lt"/>
                </a:defRPr>
              </a:lvl1pPr>
            </a:lstStyle>
            <a:p>
              <a:r>
                <a:rPr lang="en-US" dirty="0"/>
                <a:t>Readout pads</a:t>
              </a:r>
            </a:p>
          </p:txBody>
        </p:sp>
        <p:sp>
          <p:nvSpPr>
            <p:cNvPr id="121" name="Line 86"/>
            <p:cNvSpPr>
              <a:spLocks noChangeShapeType="1"/>
            </p:cNvSpPr>
            <p:nvPr/>
          </p:nvSpPr>
          <p:spPr bwMode="auto">
            <a:xfrm>
              <a:off x="6096000" y="1524000"/>
              <a:ext cx="720725" cy="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22" name="Line 87"/>
            <p:cNvSpPr>
              <a:spLocks noChangeShapeType="1"/>
            </p:cNvSpPr>
            <p:nvPr/>
          </p:nvSpPr>
          <p:spPr bwMode="auto">
            <a:xfrm>
              <a:off x="5867400" y="1752600"/>
              <a:ext cx="990600" cy="457200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23" name="Text Box 88"/>
            <p:cNvSpPr txBox="1">
              <a:spLocks noChangeArrowheads="1"/>
            </p:cNvSpPr>
            <p:nvPr/>
          </p:nvSpPr>
          <p:spPr bwMode="auto">
            <a:xfrm>
              <a:off x="1371599" y="2590801"/>
              <a:ext cx="4351444" cy="492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i="1" dirty="0" smtClean="0">
                  <a:solidFill>
                    <a:srgbClr val="FF6600"/>
                  </a:solidFill>
                  <a:latin typeface="+mj-lt"/>
                </a:rPr>
                <a:t>By I. Giomataris and R. De Oliveira </a:t>
              </a:r>
              <a:endParaRPr lang="en-US" sz="1400" i="1" dirty="0">
                <a:solidFill>
                  <a:srgbClr val="FF6600"/>
                </a:solidFill>
                <a:latin typeface="+mj-lt"/>
              </a:endParaRPr>
            </a:p>
          </p:txBody>
        </p:sp>
        <p:grpSp>
          <p:nvGrpSpPr>
            <p:cNvPr id="124" name="Group 96"/>
            <p:cNvGrpSpPr>
              <a:grpSpLocks/>
            </p:cNvGrpSpPr>
            <p:nvPr/>
          </p:nvGrpSpPr>
          <p:grpSpPr bwMode="auto">
            <a:xfrm>
              <a:off x="381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210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1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1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211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1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1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212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1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1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125" name="Group 97"/>
            <p:cNvGrpSpPr>
              <a:grpSpLocks/>
            </p:cNvGrpSpPr>
            <p:nvPr/>
          </p:nvGrpSpPr>
          <p:grpSpPr bwMode="auto">
            <a:xfrm>
              <a:off x="1524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201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0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0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202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06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0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203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20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20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126" name="Group 60"/>
            <p:cNvGrpSpPr>
              <a:grpSpLocks/>
            </p:cNvGrpSpPr>
            <p:nvPr/>
          </p:nvGrpSpPr>
          <p:grpSpPr bwMode="auto">
            <a:xfrm>
              <a:off x="2641600" y="1676400"/>
              <a:ext cx="2235200" cy="58583"/>
              <a:chOff x="385" y="3769807"/>
              <a:chExt cx="1208" cy="58583"/>
            </a:xfrm>
          </p:grpSpPr>
          <p:sp>
            <p:nvSpPr>
              <p:cNvPr id="199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200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127" name="Group 110"/>
            <p:cNvGrpSpPr>
              <a:grpSpLocks/>
            </p:cNvGrpSpPr>
            <p:nvPr/>
          </p:nvGrpSpPr>
          <p:grpSpPr bwMode="auto">
            <a:xfrm>
              <a:off x="2667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190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9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9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91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9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9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92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9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9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128" name="Group 120"/>
            <p:cNvGrpSpPr>
              <a:grpSpLocks/>
            </p:cNvGrpSpPr>
            <p:nvPr/>
          </p:nvGrpSpPr>
          <p:grpSpPr bwMode="auto">
            <a:xfrm>
              <a:off x="3810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181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8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8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82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86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8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83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84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8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sp>
          <p:nvSpPr>
            <p:cNvPr id="129" name="Rectangle 61"/>
            <p:cNvSpPr>
              <a:spLocks noChangeArrowheads="1"/>
            </p:cNvSpPr>
            <p:nvPr/>
          </p:nvSpPr>
          <p:spPr bwMode="auto">
            <a:xfrm>
              <a:off x="4927601" y="1676400"/>
              <a:ext cx="1092200" cy="5858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grpSp>
          <p:nvGrpSpPr>
            <p:cNvPr id="130" name="Group 133"/>
            <p:cNvGrpSpPr>
              <a:grpSpLocks/>
            </p:cNvGrpSpPr>
            <p:nvPr/>
          </p:nvGrpSpPr>
          <p:grpSpPr bwMode="auto">
            <a:xfrm>
              <a:off x="4953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172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7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8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73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7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74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75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76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131" name="Group 60"/>
            <p:cNvGrpSpPr>
              <a:grpSpLocks/>
            </p:cNvGrpSpPr>
            <p:nvPr/>
          </p:nvGrpSpPr>
          <p:grpSpPr bwMode="auto">
            <a:xfrm>
              <a:off x="304800" y="2387600"/>
              <a:ext cx="2235200" cy="58583"/>
              <a:chOff x="385" y="3769807"/>
              <a:chExt cx="1208" cy="58583"/>
            </a:xfrm>
          </p:grpSpPr>
          <p:sp>
            <p:nvSpPr>
              <p:cNvPr id="170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latin typeface="+mj-lt"/>
                </a:endParaRPr>
              </a:p>
            </p:txBody>
          </p:sp>
          <p:sp>
            <p:nvSpPr>
              <p:cNvPr id="171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latin typeface="+mj-lt"/>
                </a:endParaRPr>
              </a:p>
            </p:txBody>
          </p:sp>
        </p:grpSp>
        <p:grpSp>
          <p:nvGrpSpPr>
            <p:cNvPr id="132" name="Group 96"/>
            <p:cNvGrpSpPr>
              <a:grpSpLocks/>
            </p:cNvGrpSpPr>
            <p:nvPr/>
          </p:nvGrpSpPr>
          <p:grpSpPr bwMode="auto">
            <a:xfrm>
              <a:off x="238125" y="1981200"/>
              <a:ext cx="1276350" cy="406400"/>
              <a:chOff x="288925" y="1270317"/>
              <a:chExt cx="1276350" cy="406083"/>
            </a:xfrm>
          </p:grpSpPr>
          <p:grpSp>
            <p:nvGrpSpPr>
              <p:cNvPr id="163" name="Group 89"/>
              <p:cNvGrpSpPr>
                <a:grpSpLocks/>
              </p:cNvGrpSpPr>
              <p:nvPr/>
            </p:nvGrpSpPr>
            <p:grpSpPr bwMode="auto">
              <a:xfrm>
                <a:off x="288925" y="1270317"/>
                <a:ext cx="396875" cy="406083"/>
                <a:chOff x="212725" y="1278256"/>
                <a:chExt cx="396875" cy="406083"/>
              </a:xfrm>
            </p:grpSpPr>
            <p:sp>
              <p:nvSpPr>
                <p:cNvPr id="168" name="Rectangle 13"/>
                <p:cNvSpPr>
                  <a:spLocks noChangeArrowheads="1"/>
                </p:cNvSpPr>
                <p:nvPr/>
              </p:nvSpPr>
              <p:spPr bwMode="auto">
                <a:xfrm>
                  <a:off x="212725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64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grpSp>
            <p:nvGrpSpPr>
              <p:cNvPr id="165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422275" cy="406083"/>
                <a:chOff x="304800" y="1278256"/>
                <a:chExt cx="422275" cy="406083"/>
              </a:xfrm>
            </p:grpSpPr>
            <p:sp>
              <p:nvSpPr>
                <p:cNvPr id="166" name="Rectangle 13"/>
                <p:cNvSpPr>
                  <a:spLocks noChangeArrowheads="1"/>
                </p:cNvSpPr>
                <p:nvPr/>
              </p:nvSpPr>
              <p:spPr bwMode="auto">
                <a:xfrm>
                  <a:off x="584200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6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133" name="Group 97"/>
            <p:cNvGrpSpPr>
              <a:grpSpLocks/>
            </p:cNvGrpSpPr>
            <p:nvPr/>
          </p:nvGrpSpPr>
          <p:grpSpPr bwMode="auto">
            <a:xfrm>
              <a:off x="1473200" y="1981200"/>
              <a:ext cx="1066800" cy="46040"/>
              <a:chOff x="381000" y="1270315"/>
              <a:chExt cx="1066800" cy="46004"/>
            </a:xfrm>
          </p:grpSpPr>
          <p:sp>
            <p:nvSpPr>
              <p:cNvPr id="160" name="Rectangle 21"/>
              <p:cNvSpPr>
                <a:spLocks noChangeArrowheads="1"/>
              </p:cNvSpPr>
              <p:nvPr/>
            </p:nvSpPr>
            <p:spPr bwMode="auto">
              <a:xfrm>
                <a:off x="381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61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62" name="Rectangle 21"/>
              <p:cNvSpPr>
                <a:spLocks noChangeArrowheads="1"/>
              </p:cNvSpPr>
              <p:nvPr/>
            </p:nvSpPr>
            <p:spPr bwMode="auto">
              <a:xfrm>
                <a:off x="1143000" y="1270315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134" name="Group 60"/>
            <p:cNvGrpSpPr>
              <a:grpSpLocks/>
            </p:cNvGrpSpPr>
            <p:nvPr/>
          </p:nvGrpSpPr>
          <p:grpSpPr bwMode="auto">
            <a:xfrm>
              <a:off x="2590800" y="2387600"/>
              <a:ext cx="2235200" cy="58583"/>
              <a:chOff x="385" y="3769807"/>
              <a:chExt cx="1208" cy="58583"/>
            </a:xfrm>
          </p:grpSpPr>
          <p:sp>
            <p:nvSpPr>
              <p:cNvPr id="158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59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135" name="Group 134"/>
            <p:cNvGrpSpPr>
              <a:grpSpLocks/>
            </p:cNvGrpSpPr>
            <p:nvPr/>
          </p:nvGrpSpPr>
          <p:grpSpPr bwMode="auto">
            <a:xfrm>
              <a:off x="2514600" y="1981200"/>
              <a:ext cx="1168400" cy="406400"/>
              <a:chOff x="279400" y="1270317"/>
              <a:chExt cx="1168400" cy="406083"/>
            </a:xfrm>
          </p:grpSpPr>
          <p:grpSp>
            <p:nvGrpSpPr>
              <p:cNvPr id="153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156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00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54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55" name="Rectangle 21"/>
              <p:cNvSpPr>
                <a:spLocks noChangeArrowheads="1"/>
              </p:cNvSpPr>
              <p:nvPr/>
            </p:nvSpPr>
            <p:spPr bwMode="auto">
              <a:xfrm>
                <a:off x="1143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136" name="Group 120"/>
            <p:cNvGrpSpPr>
              <a:grpSpLocks/>
            </p:cNvGrpSpPr>
            <p:nvPr/>
          </p:nvGrpSpPr>
          <p:grpSpPr bwMode="auto">
            <a:xfrm>
              <a:off x="3657600" y="1981200"/>
              <a:ext cx="1168400" cy="406400"/>
              <a:chOff x="279400" y="1270317"/>
              <a:chExt cx="1168400" cy="406083"/>
            </a:xfrm>
          </p:grpSpPr>
          <p:grpSp>
            <p:nvGrpSpPr>
              <p:cNvPr id="148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151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00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2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49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50" name="Rectangle 21"/>
              <p:cNvSpPr>
                <a:spLocks noChangeArrowheads="1"/>
              </p:cNvSpPr>
              <p:nvPr/>
            </p:nvSpPr>
            <p:spPr bwMode="auto">
              <a:xfrm>
                <a:off x="1143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137" name="Rectangle 61"/>
            <p:cNvSpPr>
              <a:spLocks noChangeArrowheads="1"/>
            </p:cNvSpPr>
            <p:nvPr/>
          </p:nvSpPr>
          <p:spPr bwMode="auto">
            <a:xfrm>
              <a:off x="4876801" y="2387601"/>
              <a:ext cx="1092200" cy="5858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grpSp>
          <p:nvGrpSpPr>
            <p:cNvPr id="138" name="Group 133"/>
            <p:cNvGrpSpPr>
              <a:grpSpLocks/>
            </p:cNvGrpSpPr>
            <p:nvPr/>
          </p:nvGrpSpPr>
          <p:grpSpPr bwMode="auto">
            <a:xfrm>
              <a:off x="4800600" y="1981200"/>
              <a:ext cx="1219200" cy="406400"/>
              <a:chOff x="279400" y="1270317"/>
              <a:chExt cx="1219200" cy="406083"/>
            </a:xfrm>
          </p:grpSpPr>
          <p:grpSp>
            <p:nvGrpSpPr>
              <p:cNvPr id="141" name="Group 89"/>
              <p:cNvGrpSpPr>
                <a:grpSpLocks/>
              </p:cNvGrpSpPr>
              <p:nvPr/>
            </p:nvGrpSpPr>
            <p:grpSpPr bwMode="auto">
              <a:xfrm>
                <a:off x="279400" y="1270317"/>
                <a:ext cx="406400" cy="406083"/>
                <a:chOff x="203200" y="1278256"/>
                <a:chExt cx="406400" cy="406083"/>
              </a:xfrm>
            </p:grpSpPr>
            <p:sp>
              <p:nvSpPr>
                <p:cNvPr id="146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200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7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sp>
            <p:nvSpPr>
              <p:cNvPr id="142" name="Rectangle 21"/>
              <p:cNvSpPr>
                <a:spLocks noChangeArrowheads="1"/>
              </p:cNvSpPr>
              <p:nvPr/>
            </p:nvSpPr>
            <p:spPr bwMode="auto">
              <a:xfrm>
                <a:off x="762000" y="1270317"/>
                <a:ext cx="304800" cy="46002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grpSp>
            <p:nvGrpSpPr>
              <p:cNvPr id="143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55600" cy="406083"/>
                <a:chOff x="304800" y="1278256"/>
                <a:chExt cx="355600" cy="406083"/>
              </a:xfrm>
            </p:grpSpPr>
            <p:sp>
              <p:nvSpPr>
                <p:cNvPr id="144" name="Rectangle 13"/>
                <p:cNvSpPr>
                  <a:spLocks noChangeArrowheads="1"/>
                </p:cNvSpPr>
                <p:nvPr/>
              </p:nvSpPr>
              <p:spPr bwMode="auto">
                <a:xfrm>
                  <a:off x="517525" y="1324258"/>
                  <a:ext cx="142875" cy="360081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5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sp>
          <p:nvSpPr>
            <p:cNvPr id="139" name="Text Box 85"/>
            <p:cNvSpPr txBox="1">
              <a:spLocks noChangeArrowheads="1"/>
            </p:cNvSpPr>
            <p:nvPr/>
          </p:nvSpPr>
          <p:spPr bwMode="auto">
            <a:xfrm>
              <a:off x="6315076" y="2633663"/>
              <a:ext cx="1915000" cy="73943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 smtClean="0">
                  <a:latin typeface="+mj-lt"/>
                </a:rPr>
                <a:t>Lower capacitance</a:t>
              </a:r>
            </a:p>
            <a:p>
              <a:pPr algn="l">
                <a:defRPr/>
              </a:pPr>
              <a:r>
                <a:rPr lang="en-US" sz="1200" dirty="0" smtClean="0">
                  <a:latin typeface="+mj-lt"/>
                </a:rPr>
                <a:t>Under development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140" name="Line 87"/>
            <p:cNvSpPr>
              <a:spLocks noChangeShapeType="1"/>
            </p:cNvSpPr>
            <p:nvPr/>
          </p:nvSpPr>
          <p:spPr bwMode="auto">
            <a:xfrm>
              <a:off x="6019800" y="2209800"/>
              <a:ext cx="99060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n>
                  <a:solidFill>
                    <a:srgbClr val="C00000"/>
                  </a:solidFill>
                </a:ln>
                <a:latin typeface="+mj-lt"/>
              </a:endParaRPr>
            </a:p>
          </p:txBody>
        </p:sp>
      </p:grpSp>
      <p:sp>
        <p:nvSpPr>
          <p:cNvPr id="221" name="Content Placeholder 2"/>
          <p:cNvSpPr txBox="1">
            <a:spLocks/>
          </p:cNvSpPr>
          <p:nvPr/>
        </p:nvSpPr>
        <p:spPr>
          <a:xfrm>
            <a:off x="0" y="1981200"/>
            <a:ext cx="56388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800" u="sng" dirty="0" smtClean="0"/>
              <a:t>Microbulk Technology</a:t>
            </a:r>
          </a:p>
          <a:p>
            <a:pPr marL="285750" lvl="1">
              <a:buFont typeface="Wingdings" pitchFamily="2" charset="2"/>
              <a:buNone/>
            </a:pPr>
            <a:r>
              <a:rPr lang="en-US" sz="1600" dirty="0" smtClean="0"/>
              <a:t>	</a:t>
            </a:r>
            <a:r>
              <a:rPr lang="en-US" sz="1600" dirty="0" smtClean="0">
                <a:solidFill>
                  <a:srgbClr val="800000"/>
                </a:solidFill>
              </a:rPr>
              <a:t>The pillars are constructed by </a:t>
            </a:r>
            <a:r>
              <a:rPr lang="en-US" sz="1600" b="1" dirty="0" smtClean="0">
                <a:solidFill>
                  <a:srgbClr val="800000"/>
                </a:solidFill>
              </a:rPr>
              <a:t>chemical processing</a:t>
            </a:r>
            <a:r>
              <a:rPr lang="en-US" sz="1600" dirty="0" smtClean="0">
                <a:solidFill>
                  <a:srgbClr val="800000"/>
                </a:solidFill>
              </a:rPr>
              <a:t> of a </a:t>
            </a:r>
            <a:r>
              <a:rPr lang="en-US" sz="1600" b="1" dirty="0" smtClean="0">
                <a:solidFill>
                  <a:srgbClr val="800000"/>
                </a:solidFill>
              </a:rPr>
              <a:t>kapton foil</a:t>
            </a:r>
            <a:r>
              <a:rPr lang="en-US" sz="1600" dirty="0" smtClean="0">
                <a:solidFill>
                  <a:srgbClr val="800000"/>
                </a:solidFill>
              </a:rPr>
              <a:t>, on which the mesh and the readout plane are attached. </a:t>
            </a:r>
            <a:r>
              <a:rPr lang="en-US" sz="1600" b="1" i="1" dirty="0" smtClean="0">
                <a:solidFill>
                  <a:srgbClr val="800000"/>
                </a:solidFill>
              </a:rPr>
              <a:t>Mesh is a mask for the pillars!</a:t>
            </a:r>
          </a:p>
          <a:p>
            <a:pPr marL="285750" lvl="1">
              <a:buFont typeface="Wingdings" pitchFamily="2" charset="2"/>
              <a:buNone/>
            </a:pP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Typical mesh thickness 5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, gap 50/25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/>
            <a:endParaRPr lang="en-US" sz="600" dirty="0" smtClean="0"/>
          </a:p>
          <a:p>
            <a:pPr marL="285750" lvl="1"/>
            <a:r>
              <a:rPr lang="en-US" sz="1600" b="1" dirty="0" smtClean="0">
                <a:solidFill>
                  <a:srgbClr val="C00000"/>
                </a:solidFill>
              </a:rPr>
              <a:t>Energy resolution </a:t>
            </a:r>
            <a:r>
              <a:rPr lang="en-US" sz="1600" dirty="0" smtClean="0">
                <a:solidFill>
                  <a:srgbClr val="C00000"/>
                </a:solidFill>
              </a:rPr>
              <a:t>(down to 10% FWHM @ 6 </a:t>
            </a:r>
            <a:r>
              <a:rPr lang="en-US" sz="1600" dirty="0" err="1" smtClean="0">
                <a:solidFill>
                  <a:srgbClr val="C00000"/>
                </a:solidFill>
              </a:rPr>
              <a:t>keV</a:t>
            </a:r>
            <a:r>
              <a:rPr lang="en-US" sz="1600" dirty="0" smtClean="0">
                <a:solidFill>
                  <a:srgbClr val="C00000"/>
                </a:solidFill>
              </a:rPr>
              <a:t>)</a:t>
            </a:r>
          </a:p>
          <a:p>
            <a:pPr marL="285750" lvl="1"/>
            <a:r>
              <a:rPr lang="en-US" sz="1600" b="1" dirty="0" smtClean="0">
                <a:solidFill>
                  <a:srgbClr val="C00000"/>
                </a:solidFill>
              </a:rPr>
              <a:t>Low intrinsic background &amp; better particle recognition</a:t>
            </a:r>
          </a:p>
          <a:p>
            <a:pPr marL="285750" lvl="1"/>
            <a:r>
              <a:rPr lang="en-US" sz="1600" b="1" dirty="0" smtClean="0">
                <a:solidFill>
                  <a:srgbClr val="C00000"/>
                </a:solidFill>
              </a:rPr>
              <a:t>Low mass detector</a:t>
            </a:r>
          </a:p>
          <a:p>
            <a:pPr marL="285750" lvl="1"/>
            <a:r>
              <a:rPr lang="en-US" sz="1600" b="1" dirty="0" smtClean="0">
                <a:solidFill>
                  <a:srgbClr val="C00000"/>
                </a:solidFill>
              </a:rPr>
              <a:t>Very flexible structure</a:t>
            </a:r>
          </a:p>
          <a:p>
            <a:pPr marL="285750" lvl="1"/>
            <a:r>
              <a:rPr lang="en-US" sz="1600" b="1" dirty="0" smtClean="0">
                <a:solidFill>
                  <a:srgbClr val="C00000"/>
                </a:solidFill>
              </a:rPr>
              <a:t>Long </a:t>
            </a:r>
            <a:r>
              <a:rPr lang="en-US" sz="1600" b="1" dirty="0" err="1" smtClean="0">
                <a:solidFill>
                  <a:srgbClr val="C00000"/>
                </a:solidFill>
              </a:rPr>
              <a:t>termstability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marL="285750" lvl="1"/>
            <a:endParaRPr lang="en-US" sz="700" dirty="0" smtClean="0"/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Higher capacity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Fabrication process complicated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Fragility / mesh can not be replaced</a:t>
            </a:r>
          </a:p>
        </p:txBody>
      </p:sp>
      <p:pic>
        <p:nvPicPr>
          <p:cNvPr id="222" name="Picture 2" descr="C:\Documents and Settings\tpapaeva\Desktop\Photos microscope\Micro Bulk\mesure juillet\mb anode pleine 2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14400"/>
            <a:ext cx="1219200" cy="914400"/>
          </a:xfrm>
          <a:prstGeom prst="rect">
            <a:avLst/>
          </a:prstGeom>
          <a:noFill/>
        </p:spPr>
      </p:pic>
      <p:pic>
        <p:nvPicPr>
          <p:cNvPr id="223" name="Picture 5" descr="C:\Documents and Settings\tpapaeva\Desktop\Photos microscope\Micro Bulk\Micro Bulk 50 plots amincis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066800"/>
            <a:ext cx="1208209" cy="906157"/>
          </a:xfrm>
          <a:prstGeom prst="rect">
            <a:avLst/>
          </a:prstGeom>
          <a:noFill/>
        </p:spPr>
      </p:pic>
      <p:pic>
        <p:nvPicPr>
          <p:cNvPr id="224" name="Picture 4" descr="D:\Micromegas\Segmented mesh\Segmentedmesh\3rd bunch photos\2013-09-02\DSCN03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9964" y="2891860"/>
            <a:ext cx="1816267" cy="1362354"/>
          </a:xfrm>
          <a:prstGeom prst="rect">
            <a:avLst/>
          </a:prstGeom>
          <a:noFill/>
        </p:spPr>
      </p:pic>
      <p:pic>
        <p:nvPicPr>
          <p:cNvPr id="225" name="Image 20" descr="20150413191041-crop.jp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522" y="4350856"/>
            <a:ext cx="2599831" cy="1526416"/>
          </a:xfrm>
          <a:prstGeom prst="rect">
            <a:avLst/>
          </a:prstGeom>
        </p:spPr>
      </p:pic>
      <p:pic>
        <p:nvPicPr>
          <p:cNvPr id="226" name="Image 8" descr="XYMGAS_photo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" r="-772"/>
          <a:stretch/>
        </p:blipFill>
        <p:spPr>
          <a:xfrm>
            <a:off x="5412067" y="2902876"/>
            <a:ext cx="1767675" cy="133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71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36096" y="116632"/>
            <a:ext cx="4198183" cy="64925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1999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3999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 rtl="0" hangingPunct="0">
              <a:lnSpc>
                <a:spcPct val="150000"/>
              </a:lnSpc>
              <a:buNone/>
              <a:tabLst/>
            </a:pPr>
            <a:r>
              <a:rPr lang="en-US" sz="2000" i="1" dirty="0" smtClean="0">
                <a:solidFill>
                  <a:srgbClr val="0099FF"/>
                </a:solidFill>
              </a:rPr>
              <a:t>1 unit with </a:t>
            </a:r>
            <a:r>
              <a:rPr lang="en-US" sz="2000" i="1" dirty="0">
                <a:solidFill>
                  <a:srgbClr val="0099FF"/>
                </a:solidFill>
              </a:rPr>
              <a:t>5 x </a:t>
            </a:r>
            <a:r>
              <a:rPr lang="en-US" sz="2000" i="1" baseline="30000" dirty="0">
                <a:solidFill>
                  <a:srgbClr val="0099FF"/>
                </a:solidFill>
              </a:rPr>
              <a:t>10</a:t>
            </a:r>
            <a:r>
              <a:rPr lang="en-US" sz="2000" i="1" dirty="0">
                <a:solidFill>
                  <a:srgbClr val="0099FF"/>
                </a:solidFill>
              </a:rPr>
              <a:t>B</a:t>
            </a:r>
            <a:r>
              <a:rPr lang="en-US" sz="2000" i="1" baseline="-25000" dirty="0">
                <a:solidFill>
                  <a:srgbClr val="0099FF"/>
                </a:solidFill>
              </a:rPr>
              <a:t>4</a:t>
            </a:r>
            <a:r>
              <a:rPr lang="en-US" sz="2000" i="1" dirty="0">
                <a:solidFill>
                  <a:srgbClr val="0099FF"/>
                </a:solidFill>
              </a:rPr>
              <a:t>C layers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19018" b="2186"/>
          <a:stretch>
            <a:fillRect/>
          </a:stretch>
        </p:blipFill>
        <p:spPr>
          <a:xfrm>
            <a:off x="4503793" y="1280989"/>
            <a:ext cx="3981638" cy="2952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0" y="1201956"/>
            <a:ext cx="3981312" cy="32351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299336" y="1699672"/>
            <a:ext cx="1115774" cy="377390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algn="ctr" hangingPunct="0"/>
            <a:r>
              <a:rPr lang="en-US" sz="1000" b="1" dirty="0">
                <a:latin typeface="Liberation Sans" pitchFamily="18"/>
                <a:ea typeface="WenQuanYi Micro Hei" pitchFamily="2"/>
                <a:cs typeface="Lohit Hindi" pitchFamily="2"/>
              </a:rPr>
              <a:t>Detection Energy</a:t>
            </a:r>
          </a:p>
          <a:p>
            <a:pPr algn="ctr" hangingPunct="0"/>
            <a:r>
              <a:rPr lang="en-US" sz="1000" b="1" u="sng" dirty="0">
                <a:latin typeface="Liberation Sans" pitchFamily="18"/>
                <a:ea typeface="WenQuanYi Micro Hei" pitchFamily="2"/>
                <a:cs typeface="Lohit Hindi" pitchFamily="2"/>
              </a:rPr>
              <a:t>Threshold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39952" y="765884"/>
            <a:ext cx="4916291" cy="547763"/>
          </a:xfrm>
          <a:prstGeom prst="rect">
            <a:avLst/>
          </a:prstGeom>
          <a:noFill/>
          <a:ln w="18360">
            <a:solidFill>
              <a:srgbClr val="808080"/>
            </a:solidFill>
            <a:prstDash val="solid"/>
          </a:ln>
        </p:spPr>
        <p:txBody>
          <a:bodyPr vert="horz" wrap="none" lIns="89803" tIns="48983" rIns="89803" bIns="48983" anchorCtr="0" compatLnSpc="0"/>
          <a:lstStyle/>
          <a:p>
            <a:pPr algn="ctr" hangingPunct="0"/>
            <a:r>
              <a:rPr lang="en-US" sz="1200" b="1" dirty="0" smtClean="0">
                <a:latin typeface="Comic Sans MS" panose="030F0702030302020204" pitchFamily="66" charset="0"/>
                <a:ea typeface="WenQuanYi Micro Hei" pitchFamily="2"/>
                <a:cs typeface="Lohit Hindi" pitchFamily="2"/>
              </a:rPr>
              <a:t>Neutron </a:t>
            </a:r>
            <a:r>
              <a:rPr lang="en-US" sz="1200" b="1" dirty="0">
                <a:latin typeface="Comic Sans MS" panose="030F0702030302020204" pitchFamily="66" charset="0"/>
                <a:ea typeface="WenQuanYi Micro Hei" pitchFamily="2"/>
                <a:cs typeface="Lohit Hindi" pitchFamily="2"/>
              </a:rPr>
              <a:t>Detection Efficiency for various neutron beam energies</a:t>
            </a:r>
          </a:p>
          <a:p>
            <a:pPr algn="ctr" hangingPunct="0"/>
            <a:r>
              <a:rPr lang="en-US" sz="1200" b="1" dirty="0">
                <a:latin typeface="Comic Sans MS" panose="030F0702030302020204" pitchFamily="66" charset="0"/>
                <a:ea typeface="WenQuanYi Micro Hei" pitchFamily="2"/>
                <a:cs typeface="Lohit Hindi" pitchFamily="2"/>
              </a:rPr>
              <a:t>with detection threshold at 10 </a:t>
            </a:r>
            <a:r>
              <a:rPr lang="en-US" sz="1200" b="1" dirty="0" err="1">
                <a:latin typeface="Comic Sans MS" panose="030F0702030302020204" pitchFamily="66" charset="0"/>
                <a:ea typeface="WenQuanYi Micro Hei" pitchFamily="2"/>
                <a:cs typeface="Lohit Hindi" pitchFamily="2"/>
              </a:rPr>
              <a:t>keV</a:t>
            </a:r>
            <a:endParaRPr lang="en-US" sz="1200" b="1" dirty="0">
              <a:latin typeface="Comic Sans MS" panose="030F0702030302020204" pitchFamily="66" charset="0"/>
              <a:ea typeface="WenQuanYi Micro Hei" pitchFamily="2"/>
              <a:cs typeface="Lohit Hindi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565" y="913254"/>
            <a:ext cx="3400703" cy="380472"/>
          </a:xfrm>
          <a:prstGeom prst="rect">
            <a:avLst/>
          </a:prstGeom>
          <a:noFill/>
          <a:ln w="18360">
            <a:solidFill>
              <a:srgbClr val="808080"/>
            </a:solidFill>
            <a:prstDash val="solid"/>
          </a:ln>
        </p:spPr>
        <p:txBody>
          <a:bodyPr vert="horz" wrap="none" lIns="89803" tIns="48983" rIns="89803" bIns="48983" anchorCtr="0" compatLnSpc="0"/>
          <a:lstStyle/>
          <a:p>
            <a:pPr algn="ctr" hangingPunct="0"/>
            <a:r>
              <a:rPr lang="en-US" sz="1200" b="1" dirty="0">
                <a:latin typeface="Liberation Sans" pitchFamily="18"/>
                <a:ea typeface="WenQuanYi Micro Hei" pitchFamily="2"/>
                <a:cs typeface="Lohit Hindi" pitchFamily="2"/>
              </a:rPr>
              <a:t>Thermal Neutron Detection Efficiency for various</a:t>
            </a:r>
          </a:p>
          <a:p>
            <a:pPr algn="ctr" hangingPunct="0"/>
            <a:r>
              <a:rPr lang="en-US" sz="1200" b="1" dirty="0">
                <a:latin typeface="Liberation Sans" pitchFamily="18"/>
                <a:ea typeface="WenQuanYi Micro Hei" pitchFamily="2"/>
                <a:cs typeface="Lohit Hindi" pitchFamily="2"/>
              </a:rPr>
              <a:t>detection </a:t>
            </a:r>
            <a:r>
              <a:rPr lang="en-US" sz="1200" b="1" dirty="0" smtClean="0">
                <a:latin typeface="Liberation Sans" pitchFamily="18"/>
                <a:ea typeface="WenQuanYi Micro Hei" pitchFamily="2"/>
                <a:cs typeface="Lohit Hindi" pitchFamily="2"/>
              </a:rPr>
              <a:t>thresholds</a:t>
            </a:r>
            <a:endParaRPr lang="en-US" sz="1200" b="1" dirty="0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60121" y="1535399"/>
            <a:ext cx="1383026" cy="377390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algn="ctr" hangingPunct="0"/>
            <a:r>
              <a:rPr lang="en-US" sz="1000" b="1" u="sng">
                <a:latin typeface="Liberation Sans" pitchFamily="18"/>
                <a:ea typeface="WenQuanYi Micro Hei" pitchFamily="2"/>
                <a:cs typeface="Lohit Hindi" pitchFamily="2"/>
              </a:rPr>
              <a:t>Neutron beam Energy</a:t>
            </a:r>
          </a:p>
          <a:p>
            <a:pPr algn="ctr" hangingPunct="0"/>
            <a:endParaRPr lang="en-US" sz="1000" b="1"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71600" y="4772976"/>
            <a:ext cx="6179201" cy="20631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1327745" y="4427634"/>
            <a:ext cx="6120680" cy="441526"/>
          </a:xfrm>
          <a:prstGeom prst="rect">
            <a:avLst/>
          </a:prstGeom>
          <a:noFill/>
          <a:ln w="18360">
            <a:solidFill>
              <a:srgbClr val="808080"/>
            </a:solidFill>
            <a:prstDash val="solid"/>
          </a:ln>
        </p:spPr>
        <p:txBody>
          <a:bodyPr vert="horz" wrap="none" lIns="89803" tIns="48983" rIns="89803" bIns="48983" anchorCtr="0" compatLnSpc="0"/>
          <a:lstStyle/>
          <a:p>
            <a:pPr algn="ctr" hangingPunct="0"/>
            <a:r>
              <a:rPr lang="en-US" sz="1000" b="1" dirty="0">
                <a:latin typeface="Liberation Sans" pitchFamily="18"/>
                <a:ea typeface="WenQuanYi Micro Hei" pitchFamily="2"/>
                <a:cs typeface="Lohit Hindi" pitchFamily="2"/>
              </a:rPr>
              <a:t>Thermal Neutron Detection Efficiency for various neutron beam energies with detection threshold at 1 </a:t>
            </a:r>
            <a:r>
              <a:rPr lang="en-US" sz="1000" b="1" dirty="0" err="1">
                <a:latin typeface="Liberation Sans" pitchFamily="18"/>
                <a:ea typeface="WenQuanYi Micro Hei" pitchFamily="2"/>
                <a:cs typeface="Lohit Hindi" pitchFamily="2"/>
              </a:rPr>
              <a:t>keV</a:t>
            </a:r>
            <a:endParaRPr lang="en-US" sz="1000" b="1" dirty="0"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algn="ctr" hangingPunct="0"/>
            <a:r>
              <a:rPr lang="en-US" sz="1000" b="1" dirty="0">
                <a:latin typeface="Liberation Sans" pitchFamily="18"/>
                <a:ea typeface="WenQuanYi Micro Hei" pitchFamily="2"/>
                <a:cs typeface="Lohit Hindi" pitchFamily="2"/>
              </a:rPr>
              <a:t>and thickness of B4C at 2</a:t>
            </a:r>
            <a:r>
              <a:rPr lang="en-US" sz="1000" b="1" dirty="0">
                <a:latin typeface="Liberation Sans" pitchFamily="34"/>
                <a:ea typeface="Liberation Sans" pitchFamily="34"/>
                <a:cs typeface="Liberation Sans" pitchFamily="34"/>
              </a:rPr>
              <a:t>μ</a:t>
            </a:r>
            <a:r>
              <a:rPr lang="en-US" sz="1000" b="1" dirty="0">
                <a:latin typeface="Liberation Sans" pitchFamily="18"/>
                <a:ea typeface="WenQuanYi Micro Hei" pitchFamily="2"/>
                <a:cs typeface="Lohit Hindi" pitchFamily="2"/>
              </a:rPr>
              <a:t>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30489" y="5939988"/>
            <a:ext cx="1597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Simulations by </a:t>
            </a:r>
          </a:p>
          <a:p>
            <a:r>
              <a:rPr lang="en-US" i="1" dirty="0" smtClean="0"/>
              <a:t>G. </a:t>
            </a:r>
            <a:r>
              <a:rPr lang="en-US" i="1" dirty="0" err="1" smtClean="0"/>
              <a:t>Tsiledakis</a:t>
            </a:r>
            <a:endParaRPr lang="en-US" i="1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5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394"/>
            <a:ext cx="9144000" cy="778098"/>
          </a:xfrm>
        </p:spPr>
        <p:txBody>
          <a:bodyPr/>
          <a:lstStyle/>
          <a:p>
            <a:r>
              <a:rPr lang="en-US" dirty="0" smtClean="0"/>
              <a:t>Efficient neutron detection with Micromegas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764704"/>
            <a:ext cx="4248472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Motivation</a:t>
            </a:r>
            <a:endParaRPr lang="en-US" sz="1800" dirty="0" smtClean="0">
              <a:solidFill>
                <a:srgbClr val="C00000"/>
              </a:solidFill>
              <a:sym typeface="Wingdings" pitchFamily="2" charset="2"/>
            </a:endParaRPr>
          </a:p>
          <a:p>
            <a:r>
              <a:rPr lang="en-US" sz="1800" baseline="30000" dirty="0" smtClean="0">
                <a:sym typeface="Wingdings" pitchFamily="2" charset="2"/>
              </a:rPr>
              <a:t>3</a:t>
            </a:r>
            <a:r>
              <a:rPr lang="en-US" sz="1800" dirty="0" smtClean="0">
                <a:sym typeface="Wingdings" pitchFamily="2" charset="2"/>
              </a:rPr>
              <a:t>He crisis</a:t>
            </a:r>
          </a:p>
          <a:p>
            <a:r>
              <a:rPr lang="en-US" sz="1800" dirty="0" smtClean="0">
                <a:sym typeface="Wingdings" pitchFamily="2" charset="2"/>
              </a:rPr>
              <a:t>Increased demand for neutron detectors</a:t>
            </a:r>
          </a:p>
          <a:p>
            <a:pPr lvl="1">
              <a:buFont typeface="Wingdings"/>
              <a:buChar char="è"/>
            </a:pPr>
            <a:r>
              <a:rPr lang="en-US" sz="1600" dirty="0" smtClean="0">
                <a:sym typeface="Wingdings" pitchFamily="2" charset="2"/>
              </a:rPr>
              <a:t>Science</a:t>
            </a:r>
          </a:p>
          <a:p>
            <a:pPr lvl="1">
              <a:buFont typeface="Wingdings"/>
              <a:buChar char="è"/>
            </a:pPr>
            <a:r>
              <a:rPr lang="en-US" sz="1600" dirty="0" smtClean="0">
                <a:sym typeface="Wingdings" pitchFamily="2" charset="2"/>
              </a:rPr>
              <a:t>Homeland security</a:t>
            </a:r>
          </a:p>
          <a:p>
            <a:pPr lvl="1">
              <a:buFont typeface="Wingdings"/>
              <a:buChar char="è"/>
            </a:pPr>
            <a:r>
              <a:rPr lang="en-US" sz="1600" dirty="0" smtClean="0">
                <a:sym typeface="Wingdings" pitchFamily="2" charset="2"/>
              </a:rPr>
              <a:t>Industry</a:t>
            </a:r>
          </a:p>
          <a:p>
            <a:pPr marL="0" indent="0">
              <a:buNone/>
            </a:pPr>
            <a:endParaRPr lang="en-US" sz="600" dirty="0" smtClean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1800" i="1" dirty="0">
                <a:solidFill>
                  <a:srgbClr val="C00000"/>
                </a:solidFill>
                <a:sym typeface="Wingdings" pitchFamily="2" charset="2"/>
              </a:rPr>
              <a:t>Micromegas with solid converters</a:t>
            </a:r>
            <a:r>
              <a:rPr lang="en-US" sz="1800" i="1" dirty="0" smtClean="0">
                <a:solidFill>
                  <a:srgbClr val="C00000"/>
                </a:solidFill>
                <a:sym typeface="Wingdings" pitchFamily="2" charset="2"/>
              </a:rPr>
              <a:t>:</a:t>
            </a:r>
            <a:br>
              <a:rPr lang="en-US" sz="1800" i="1" dirty="0" smtClean="0">
                <a:solidFill>
                  <a:srgbClr val="C00000"/>
                </a:solidFill>
                <a:sym typeface="Wingdings" pitchFamily="2" charset="2"/>
              </a:rPr>
            </a:br>
            <a:r>
              <a:rPr lang="en-US" sz="1800" i="1" dirty="0" smtClean="0">
                <a:solidFill>
                  <a:srgbClr val="C00000"/>
                </a:solidFill>
                <a:sym typeface="Wingdings" pitchFamily="2" charset="2"/>
              </a:rPr>
              <a:t>same principle </a:t>
            </a:r>
            <a:r>
              <a:rPr lang="en-US" sz="1800" i="1" dirty="0">
                <a:solidFill>
                  <a:srgbClr val="C00000"/>
                </a:solidFill>
                <a:sym typeface="Wingdings" pitchFamily="2" charset="2"/>
              </a:rPr>
              <a:t>as any </a:t>
            </a:r>
            <a:r>
              <a:rPr lang="en-US" sz="1800" i="1" dirty="0" smtClean="0">
                <a:solidFill>
                  <a:srgbClr val="C00000"/>
                </a:solidFill>
                <a:sym typeface="Wingdings" pitchFamily="2" charset="2"/>
              </a:rPr>
              <a:t>gaseous detector </a:t>
            </a:r>
            <a:r>
              <a:rPr lang="en-US" sz="1800" b="1" i="1" dirty="0" smtClean="0">
                <a:solidFill>
                  <a:srgbClr val="C00000"/>
                </a:solidFill>
                <a:sym typeface="Wingdings" pitchFamily="2" charset="2"/>
              </a:rPr>
              <a:t>but</a:t>
            </a:r>
            <a:r>
              <a:rPr lang="en-US" sz="1800" i="1" dirty="0" smtClean="0">
                <a:solidFill>
                  <a:srgbClr val="C00000"/>
                </a:solidFill>
                <a:sym typeface="Wingdings" pitchFamily="2" charset="2"/>
              </a:rPr>
              <a:t>: </a:t>
            </a:r>
            <a:endParaRPr lang="en-US" sz="1800" i="1" dirty="0">
              <a:solidFill>
                <a:srgbClr val="C00000"/>
              </a:solidFill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High performance </a:t>
            </a:r>
            <a:br>
              <a:rPr lang="en-US" sz="1600" dirty="0" smtClean="0">
                <a:sym typeface="Wingdings" pitchFamily="2" charset="2"/>
              </a:rPr>
            </a:br>
            <a:r>
              <a:rPr lang="en-US" sz="1600" dirty="0" smtClean="0">
                <a:sym typeface="Wingdings" pitchFamily="2" charset="2"/>
              </a:rPr>
              <a:t>(</a:t>
            </a:r>
            <a:r>
              <a:rPr lang="en-US" sz="1600" dirty="0">
                <a:sym typeface="Wingdings" pitchFamily="2" charset="2"/>
              </a:rPr>
              <a:t>gain, energy &amp; time </a:t>
            </a:r>
            <a:r>
              <a:rPr lang="en-US" sz="1600" dirty="0" smtClean="0">
                <a:sym typeface="Wingdings" pitchFamily="2" charset="2"/>
              </a:rPr>
              <a:t>resolution)</a:t>
            </a:r>
          </a:p>
          <a:p>
            <a:r>
              <a:rPr lang="en-US" sz="1600" dirty="0" smtClean="0">
                <a:sym typeface="Wingdings" pitchFamily="2" charset="2"/>
              </a:rPr>
              <a:t>High granularity</a:t>
            </a:r>
          </a:p>
          <a:p>
            <a:r>
              <a:rPr lang="en-US" sz="1600" dirty="0" smtClean="0">
                <a:sym typeface="Wingdings" pitchFamily="2" charset="2"/>
              </a:rPr>
              <a:t>Radiation hardness</a:t>
            </a:r>
          </a:p>
          <a:p>
            <a:r>
              <a:rPr lang="en-US" sz="1600" dirty="0" smtClean="0">
                <a:sym typeface="Wingdings" pitchFamily="2" charset="2"/>
              </a:rPr>
              <a:t>Simplicity</a:t>
            </a:r>
          </a:p>
          <a:p>
            <a:r>
              <a:rPr lang="en-US" sz="1600" dirty="0" smtClean="0">
                <a:sym typeface="Wingdings" pitchFamily="2" charset="2"/>
              </a:rPr>
              <a:t>Low cost / big surface</a:t>
            </a:r>
          </a:p>
          <a:p>
            <a:r>
              <a:rPr lang="en-US" sz="1600" dirty="0" smtClean="0">
                <a:sym typeface="Wingdings" pitchFamily="2" charset="2"/>
              </a:rPr>
              <a:t>Robustness</a:t>
            </a:r>
            <a:endParaRPr lang="en-US" sz="1600" dirty="0">
              <a:sym typeface="Wingdings" pitchFamily="2" charset="2"/>
            </a:endParaRPr>
          </a:p>
          <a:p>
            <a:r>
              <a:rPr lang="en-US" sz="1600" dirty="0">
                <a:sym typeface="Wingdings" pitchFamily="2" charset="2"/>
              </a:rPr>
              <a:t>Low mass budget</a:t>
            </a:r>
          </a:p>
          <a:p>
            <a:r>
              <a:rPr lang="en-US" sz="1600" dirty="0">
                <a:sym typeface="Wingdings" pitchFamily="2" charset="2"/>
              </a:rPr>
              <a:t>Transparent to </a:t>
            </a:r>
            <a:r>
              <a:rPr lang="en-US" sz="1600" dirty="0" smtClean="0">
                <a:sym typeface="Wingdings" pitchFamily="2" charset="2"/>
              </a:rPr>
              <a:t>neutrons</a:t>
            </a:r>
          </a:p>
          <a:p>
            <a:endParaRPr lang="en-US" sz="1800" dirty="0">
              <a:sym typeface="Wingdings" pitchFamily="2" charset="2"/>
            </a:endParaRP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39420" y="4553744"/>
            <a:ext cx="3649004" cy="1683568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endParaRPr lang="en-US" sz="600" dirty="0" smtClean="0">
              <a:sym typeface="Wingdings" pitchFamily="2" charset="2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sz="1800" i="1" dirty="0" smtClean="0">
                <a:solidFill>
                  <a:srgbClr val="C00000"/>
                </a:solidFill>
                <a:sym typeface="Wingdings" pitchFamily="2" charset="2"/>
              </a:rPr>
              <a:t>Main difference compared to neutron-TOF applications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1800" i="1" dirty="0" smtClean="0">
                <a:solidFill>
                  <a:srgbClr val="C00000"/>
                </a:solidFill>
                <a:sym typeface="Wingdings" pitchFamily="2" charset="2"/>
              </a:rPr>
              <a:t> </a:t>
            </a:r>
            <a:br>
              <a:rPr lang="en-US" sz="1800" i="1" dirty="0" smtClean="0">
                <a:solidFill>
                  <a:srgbClr val="C00000"/>
                </a:solidFill>
                <a:sym typeface="Wingdings" pitchFamily="2" charset="2"/>
              </a:rPr>
            </a:br>
            <a:r>
              <a:rPr lang="en-US" sz="1800" i="1" dirty="0" smtClean="0">
                <a:solidFill>
                  <a:srgbClr val="C00000"/>
                </a:solidFill>
                <a:sym typeface="Wingdings" pitchFamily="2" charset="2"/>
              </a:rPr>
              <a:t>need for high efficiency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68896"/>
            <a:ext cx="3236465" cy="137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288" y="2852936"/>
            <a:ext cx="37052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81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multilayer concept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052736"/>
            <a:ext cx="4546848" cy="554461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One module can be consisted of a double-face Micromegas facing 7+7 </a:t>
            </a:r>
            <a:r>
              <a:rPr lang="en-US" sz="1800" baseline="30000" dirty="0" smtClean="0"/>
              <a:t>10</a:t>
            </a:r>
            <a:r>
              <a:rPr lang="en-US" sz="1800" dirty="0" smtClean="0"/>
              <a:t>B layers </a:t>
            </a:r>
          </a:p>
          <a:p>
            <a:r>
              <a:rPr lang="en-US" sz="1800" dirty="0" smtClean="0"/>
              <a:t>Such a module can be ~1 cm thick!</a:t>
            </a:r>
          </a:p>
          <a:p>
            <a:r>
              <a:rPr lang="en-US" sz="1800" dirty="0" smtClean="0"/>
              <a:t>Material: </a:t>
            </a:r>
          </a:p>
          <a:p>
            <a:pPr lvl="1"/>
            <a:r>
              <a:rPr lang="en-US" sz="1600" dirty="0" smtClean="0"/>
              <a:t>0.2 – 0.3  </a:t>
            </a:r>
            <a:r>
              <a:rPr lang="el-GR" sz="1600" dirty="0" smtClean="0"/>
              <a:t>μ</a:t>
            </a:r>
            <a:r>
              <a:rPr lang="en-US" sz="1600" dirty="0" smtClean="0"/>
              <a:t>m PCB</a:t>
            </a:r>
          </a:p>
          <a:p>
            <a:pPr lvl="1"/>
            <a:r>
              <a:rPr lang="en-US" sz="1600" dirty="0" smtClean="0"/>
              <a:t>6 x 5 </a:t>
            </a:r>
            <a:r>
              <a:rPr lang="el-GR" sz="1600" dirty="0" smtClean="0"/>
              <a:t>μ</a:t>
            </a:r>
            <a:r>
              <a:rPr lang="en-US" sz="1600" dirty="0" smtClean="0"/>
              <a:t>m Ni</a:t>
            </a:r>
          </a:p>
          <a:p>
            <a:pPr lvl="1"/>
            <a:r>
              <a:rPr lang="en-US" sz="1600" dirty="0" smtClean="0"/>
              <a:t>2 x micromesh</a:t>
            </a:r>
          </a:p>
          <a:p>
            <a:pPr lvl="1"/>
            <a:r>
              <a:rPr lang="en-US" sz="1600" dirty="0" smtClean="0"/>
              <a:t>2 x 1 mm  Aluminum case</a:t>
            </a:r>
          </a:p>
          <a:p>
            <a:r>
              <a:rPr lang="en-US" sz="1800" dirty="0" smtClean="0"/>
              <a:t>A stuck of such detectors can be used  to increase   efficiency</a:t>
            </a:r>
          </a:p>
          <a:p>
            <a:r>
              <a:rPr lang="en-US" sz="1800" dirty="0" smtClean="0"/>
              <a:t>Detector can be tilted by 45</a:t>
            </a:r>
            <a:r>
              <a:rPr lang="en-US" sz="1800" baseline="30000" dirty="0" smtClean="0"/>
              <a:t>o</a:t>
            </a:r>
            <a:r>
              <a:rPr lang="en-US" sz="1800" dirty="0" smtClean="0"/>
              <a:t> in respect to the neutron  direction.</a:t>
            </a:r>
          </a:p>
          <a:p>
            <a:endParaRPr lang="en-US" sz="1800" dirty="0" smtClean="0"/>
          </a:p>
          <a:p>
            <a:r>
              <a:rPr lang="en-US" sz="1800" i="1" dirty="0" smtClean="0"/>
              <a:t>Monte-Carlo study to optimize the electron transmission &amp; sample thickness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grpSp>
        <p:nvGrpSpPr>
          <p:cNvPr id="62" name="Group 61"/>
          <p:cNvGrpSpPr/>
          <p:nvPr/>
        </p:nvGrpSpPr>
        <p:grpSpPr>
          <a:xfrm>
            <a:off x="5652120" y="1484784"/>
            <a:ext cx="2736304" cy="1944216"/>
            <a:chOff x="5292080" y="4437112"/>
            <a:chExt cx="2736304" cy="1944216"/>
          </a:xfrm>
        </p:grpSpPr>
        <p:grpSp>
          <p:nvGrpSpPr>
            <p:cNvPr id="47" name="Group 46"/>
            <p:cNvGrpSpPr/>
            <p:nvPr/>
          </p:nvGrpSpPr>
          <p:grpSpPr>
            <a:xfrm>
              <a:off x="5364088" y="5805264"/>
              <a:ext cx="2664296" cy="144016"/>
              <a:chOff x="5292080" y="5229200"/>
              <a:chExt cx="2664296" cy="144016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5292080" y="5229200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5292080" y="5373216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5292080" y="5301208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5292080" y="6240873"/>
              <a:ext cx="2520280" cy="140455"/>
              <a:chOff x="5292080" y="5736817"/>
              <a:chExt cx="2664296" cy="140455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5292080" y="5808825"/>
                <a:ext cx="26642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5292080" y="5736817"/>
                <a:ext cx="2664296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5292080" y="5877272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/>
            <p:cNvGrpSpPr/>
            <p:nvPr/>
          </p:nvGrpSpPr>
          <p:grpSpPr>
            <a:xfrm>
              <a:off x="5364088" y="5301208"/>
              <a:ext cx="2664296" cy="144016"/>
              <a:chOff x="5292080" y="5229200"/>
              <a:chExt cx="2664296" cy="144016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5292080" y="5229200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5292080" y="5373216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5292080" y="5301208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5364088" y="4797152"/>
              <a:ext cx="2664296" cy="144016"/>
              <a:chOff x="5292080" y="5229200"/>
              <a:chExt cx="2664296" cy="144016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5292080" y="5229200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5292080" y="5373216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5292080" y="5301208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/>
            <p:cNvCxnSpPr/>
            <p:nvPr/>
          </p:nvCxnSpPr>
          <p:spPr>
            <a:xfrm>
              <a:off x="5292080" y="4437112"/>
              <a:ext cx="2520280" cy="0"/>
            </a:xfrm>
            <a:prstGeom prst="line">
              <a:avLst/>
            </a:prstGeom>
            <a:ln w="76200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292080" y="4509120"/>
              <a:ext cx="2520280" cy="0"/>
            </a:xfrm>
            <a:prstGeom prst="line">
              <a:avLst/>
            </a:prstGeom>
            <a:ln w="762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 flipV="1">
            <a:off x="5652120" y="3501008"/>
            <a:ext cx="2736304" cy="1944216"/>
            <a:chOff x="5292080" y="4437112"/>
            <a:chExt cx="2736304" cy="1944216"/>
          </a:xfrm>
        </p:grpSpPr>
        <p:grpSp>
          <p:nvGrpSpPr>
            <p:cNvPr id="60" name="Group 59"/>
            <p:cNvGrpSpPr/>
            <p:nvPr/>
          </p:nvGrpSpPr>
          <p:grpSpPr>
            <a:xfrm>
              <a:off x="5364088" y="5805264"/>
              <a:ext cx="2664296" cy="144016"/>
              <a:chOff x="5292080" y="5229200"/>
              <a:chExt cx="2664296" cy="144016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>
                <a:off x="5292080" y="5229200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5292080" y="5373216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5292080" y="5301208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5292080" y="6240873"/>
              <a:ext cx="2520280" cy="140455"/>
              <a:chOff x="5292080" y="5736817"/>
              <a:chExt cx="2664296" cy="140455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5292080" y="5808825"/>
                <a:ext cx="2664296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5292080" y="5736817"/>
                <a:ext cx="2664296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5292080" y="5877272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5364088" y="5301208"/>
              <a:ext cx="2664296" cy="144016"/>
              <a:chOff x="5292080" y="5229200"/>
              <a:chExt cx="2664296" cy="144016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>
                <a:off x="5292080" y="5229200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5292080" y="5373216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5292080" y="5301208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5364088" y="4797152"/>
              <a:ext cx="2664296" cy="144016"/>
              <a:chOff x="5292080" y="5229200"/>
              <a:chExt cx="2664296" cy="144016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5292080" y="5229200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5292080" y="5373216"/>
                <a:ext cx="2664296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5292080" y="5301208"/>
                <a:ext cx="2664296" cy="0"/>
              </a:xfrm>
              <a:prstGeom prst="line">
                <a:avLst/>
              </a:prstGeom>
              <a:ln w="76200">
                <a:solidFill>
                  <a:schemeClr val="accent6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/>
            <p:cNvCxnSpPr/>
            <p:nvPr/>
          </p:nvCxnSpPr>
          <p:spPr>
            <a:xfrm>
              <a:off x="5292080" y="4437112"/>
              <a:ext cx="2520280" cy="0"/>
            </a:xfrm>
            <a:prstGeom prst="line">
              <a:avLst/>
            </a:prstGeom>
            <a:ln w="76200">
              <a:solidFill>
                <a:schemeClr val="accent6">
                  <a:lumMod val="60000"/>
                  <a:lumOff val="4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292080" y="4509120"/>
              <a:ext cx="2520280" cy="0"/>
            </a:xfrm>
            <a:prstGeom prst="line">
              <a:avLst/>
            </a:prstGeom>
            <a:ln w="76200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714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1035"/>
          <p:cNvSpPr txBox="1">
            <a:spLocks noChangeArrowheads="1"/>
          </p:cNvSpPr>
          <p:nvPr/>
        </p:nvSpPr>
        <p:spPr bwMode="auto">
          <a:xfrm>
            <a:off x="1655198" y="4622801"/>
            <a:ext cx="186013" cy="3699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" charset="2"/>
              <a:buNone/>
              <a:defRPr/>
            </a:pPr>
            <a:endParaRPr lang="en-GB" sz="1800" b="1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  <a:ea typeface="ＭＳ Ｐゴシック" charset="-128"/>
            </a:endParaRPr>
          </a:p>
        </p:txBody>
      </p:sp>
      <p:sp>
        <p:nvSpPr>
          <p:cNvPr id="24" name="Text Box 1037"/>
          <p:cNvSpPr txBox="1">
            <a:spLocks noChangeArrowheads="1"/>
          </p:cNvSpPr>
          <p:nvPr/>
        </p:nvSpPr>
        <p:spPr bwMode="auto">
          <a:xfrm>
            <a:off x="1762170" y="6324600"/>
            <a:ext cx="186013" cy="3391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2"/>
              <a:buNone/>
              <a:defRPr/>
            </a:pPr>
            <a:endParaRPr lang="en-GB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  <a:ea typeface="ＭＳ Ｐゴシック" charset="-128"/>
            </a:endParaRPr>
          </a:p>
        </p:txBody>
      </p:sp>
      <p:pic>
        <p:nvPicPr>
          <p:cNvPr id="21511" name="Picture 1038" descr="dem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83" y="1040160"/>
            <a:ext cx="3429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Rectangle 1039"/>
          <p:cNvSpPr>
            <a:spLocks noChangeArrowheads="1"/>
          </p:cNvSpPr>
          <p:nvPr/>
        </p:nvSpPr>
        <p:spPr bwMode="auto">
          <a:xfrm>
            <a:off x="296615" y="681385"/>
            <a:ext cx="3815468" cy="338554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r>
              <a:rPr lang="en-GB" sz="1600" b="1" i="1" dirty="0" err="1">
                <a:solidFill>
                  <a:srgbClr val="FF0000"/>
                </a:solidFill>
                <a:latin typeface="Times New Roman" pitchFamily="18" charset="0"/>
              </a:rPr>
              <a:t>Micromégas</a:t>
            </a:r>
            <a:r>
              <a:rPr lang="en-GB" sz="1600" b="1" i="1" dirty="0">
                <a:solidFill>
                  <a:srgbClr val="FF0000"/>
                </a:solidFill>
                <a:latin typeface="Times New Roman" pitchFamily="18" charset="0"/>
              </a:rPr>
              <a:t> Concept for Laser </a:t>
            </a:r>
            <a:r>
              <a:rPr lang="en-GB" sz="1600" b="1" i="1" dirty="0" err="1">
                <a:solidFill>
                  <a:srgbClr val="FF0000"/>
                </a:solidFill>
                <a:latin typeface="Times New Roman" pitchFamily="18" charset="0"/>
              </a:rPr>
              <a:t>MégaJoule</a:t>
            </a:r>
            <a:endParaRPr lang="en-US" sz="16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8" name="Text Box 1041"/>
          <p:cNvSpPr txBox="1">
            <a:spLocks noChangeArrowheads="1"/>
          </p:cNvSpPr>
          <p:nvPr/>
        </p:nvSpPr>
        <p:spPr bwMode="auto">
          <a:xfrm>
            <a:off x="4955232" y="655687"/>
            <a:ext cx="3505200" cy="45720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b="1" dirty="0" smtClean="0">
                <a:solidFill>
                  <a:schemeClr val="accent2"/>
                </a:solidFill>
                <a:latin typeface="Times New Roman" charset="0"/>
              </a:rPr>
              <a:t>Piccolo</a:t>
            </a:r>
            <a:r>
              <a:rPr lang="en-US" sz="2000" b="1" dirty="0" smtClean="0">
                <a:solidFill>
                  <a:schemeClr val="accent2"/>
                </a:solidFill>
                <a:latin typeface="Times New Roman" charset="0"/>
              </a:rPr>
              <a:t> in </a:t>
            </a:r>
            <a:r>
              <a:rPr lang="en-US" sz="2000" b="1" dirty="0" err="1" smtClean="0">
                <a:solidFill>
                  <a:schemeClr val="accent2"/>
                </a:solidFill>
                <a:latin typeface="Times New Roman" charset="0"/>
              </a:rPr>
              <a:t>Casaccia</a:t>
            </a:r>
            <a:r>
              <a:rPr lang="en-US" sz="2000" b="1" dirty="0" smtClean="0">
                <a:solidFill>
                  <a:schemeClr val="accent2"/>
                </a:solidFill>
                <a:latin typeface="Times New Roman" charset="0"/>
              </a:rPr>
              <a:t> reactor</a:t>
            </a:r>
            <a:endParaRPr lang="en-US" sz="2000" dirty="0" smtClean="0">
              <a:latin typeface="Times New Roman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in extreme environments</a:t>
            </a:r>
            <a:endParaRPr lang="en-US" dirty="0"/>
          </a:p>
        </p:txBody>
      </p:sp>
      <p:pic>
        <p:nvPicPr>
          <p:cNvPr id="19" name="Picture 1032" descr="Untitled-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207840"/>
            <a:ext cx="3124200" cy="17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tot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66" t="50604"/>
          <a:stretch/>
        </p:blipFill>
        <p:spPr bwMode="auto">
          <a:xfrm>
            <a:off x="34348" y="3789040"/>
            <a:ext cx="3529540" cy="26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tot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r="51527" b="61185"/>
          <a:stretch/>
        </p:blipFill>
        <p:spPr bwMode="auto">
          <a:xfrm>
            <a:off x="2389199" y="4365104"/>
            <a:ext cx="2470833" cy="1612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1027"/>
          <p:cNvSpPr txBox="1">
            <a:spLocks noChangeArrowheads="1"/>
          </p:cNvSpPr>
          <p:nvPr/>
        </p:nvSpPr>
        <p:spPr bwMode="auto">
          <a:xfrm>
            <a:off x="56863" y="3717032"/>
            <a:ext cx="3074977" cy="58477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latin typeface="Times" charset="0"/>
                <a:ea typeface="ＭＳ Ｐゴシック" charset="0"/>
              </a:rPr>
              <a:t>Neutron measurement </a:t>
            </a:r>
          </a:p>
          <a:p>
            <a:pPr algn="ctr">
              <a:defRPr/>
            </a:pPr>
            <a:r>
              <a:rPr lang="en-US" sz="1600" b="1" dirty="0" smtClean="0">
                <a:latin typeface="Times" charset="0"/>
                <a:ea typeface="ＭＳ Ｐゴシック" charset="0"/>
              </a:rPr>
              <a:t>in high </a:t>
            </a:r>
            <a:r>
              <a:rPr lang="el-GR" sz="1600" b="1" dirty="0" smtClean="0">
                <a:latin typeface="Times" charset="0"/>
                <a:ea typeface="ＭＳ Ｐゴシック" charset="0"/>
              </a:rPr>
              <a:t>γ</a:t>
            </a:r>
            <a:r>
              <a:rPr lang="fr-FR" sz="1600" b="1" dirty="0" smtClean="0">
                <a:latin typeface="Times" charset="0"/>
                <a:ea typeface="ＭＳ Ｐゴシック" charset="0"/>
              </a:rPr>
              <a:t> b</a:t>
            </a:r>
            <a:r>
              <a:rPr lang="en-US" sz="1600" b="1" dirty="0" smtClean="0">
                <a:latin typeface="Times" charset="0"/>
                <a:ea typeface="ＭＳ Ｐゴシック" charset="0"/>
              </a:rPr>
              <a:t>a</a:t>
            </a:r>
            <a:r>
              <a:rPr lang="fr-FR" sz="1600" b="1" dirty="0" err="1" smtClean="0">
                <a:latin typeface="Times" charset="0"/>
                <a:ea typeface="ＭＳ Ｐゴシック" charset="0"/>
              </a:rPr>
              <a:t>ckground</a:t>
            </a:r>
            <a:endParaRPr lang="en-US" sz="1400" dirty="0">
              <a:latin typeface="Times" charset="0"/>
              <a:ea typeface="ＭＳ Ｐゴシック" charset="0"/>
            </a:endParaRPr>
          </a:p>
        </p:txBody>
      </p:sp>
      <p:graphicFrame>
        <p:nvGraphicFramePr>
          <p:cNvPr id="215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781861"/>
              </p:ext>
            </p:extLst>
          </p:nvPr>
        </p:nvGraphicFramePr>
        <p:xfrm>
          <a:off x="4800600" y="3661073"/>
          <a:ext cx="38100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1" name="Document" r:id="rId6" imgW="2476500" imgH="1854200" progId="Word.Document.8">
                  <p:embed/>
                </p:oleObj>
              </mc:Choice>
              <mc:Fallback>
                <p:oleObj name="Document" r:id="rId6" imgW="2476500" imgH="1854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661073"/>
                        <a:ext cx="3810000" cy="2743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1027"/>
          <p:cNvSpPr txBox="1">
            <a:spLocks noChangeArrowheads="1"/>
          </p:cNvSpPr>
          <p:nvPr/>
        </p:nvSpPr>
        <p:spPr bwMode="auto">
          <a:xfrm>
            <a:off x="6599509" y="3080048"/>
            <a:ext cx="2508995" cy="141577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latin typeface="Times" charset="0"/>
                <a:ea typeface="ＭＳ Ｐゴシック" charset="0"/>
              </a:rPr>
              <a:t>Challenges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sz="1400" b="1" dirty="0">
                <a:solidFill>
                  <a:srgbClr val="FF1B1B"/>
                </a:solidFill>
                <a:latin typeface="Times" charset="0"/>
                <a:ea typeface="ＭＳ Ｐゴシック" charset="0"/>
              </a:rPr>
              <a:t>Very small Micromegas</a:t>
            </a:r>
            <a:endParaRPr lang="en-US" sz="1400" dirty="0">
              <a:solidFill>
                <a:srgbClr val="FF1B1B"/>
              </a:solidFill>
              <a:latin typeface="Times" charset="0"/>
              <a:ea typeface="ＭＳ Ｐゴシック" charset="0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sz="1400" b="1" dirty="0">
                <a:solidFill>
                  <a:srgbClr val="FF1B1B"/>
                </a:solidFill>
                <a:latin typeface="Times" charset="0"/>
                <a:ea typeface="ＭＳ Ｐゴシック" charset="0"/>
              </a:rPr>
              <a:t>Seal detector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sz="1400" b="1" dirty="0">
                <a:solidFill>
                  <a:srgbClr val="FF1B1B"/>
                </a:solidFill>
                <a:latin typeface="Times" charset="0"/>
                <a:ea typeface="ＭＳ Ｐゴシック" charset="0"/>
              </a:rPr>
              <a:t>High radiation resistance</a:t>
            </a:r>
            <a:endParaRPr lang="en-US" sz="1400" dirty="0">
              <a:latin typeface="Times" charset="0"/>
              <a:ea typeface="ＭＳ Ｐゴシック" charset="0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sz="1400" b="1" dirty="0">
                <a:solidFill>
                  <a:srgbClr val="FF1B1B"/>
                </a:solidFill>
                <a:latin typeface="Times" charset="0"/>
                <a:ea typeface="ＭＳ Ｐゴシック" charset="0"/>
              </a:rPr>
              <a:t>High temperature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sz="1400" b="1" dirty="0">
                <a:solidFill>
                  <a:srgbClr val="FF1B1B"/>
                </a:solidFill>
                <a:latin typeface="Times" charset="0"/>
                <a:ea typeface="ＭＳ Ｐゴシック" charset="0"/>
              </a:rPr>
              <a:t>Large dynamic range</a:t>
            </a:r>
            <a:endParaRPr lang="en-US" sz="1400" dirty="0">
              <a:latin typeface="Times" charset="0"/>
              <a:ea typeface="ＭＳ Ｐゴシック" charset="0"/>
            </a:endParaRPr>
          </a:p>
        </p:txBody>
      </p:sp>
      <p:pic>
        <p:nvPicPr>
          <p:cNvPr id="20" name="Picture 1033" descr="Ensemble PicoloV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0" r="26494"/>
          <a:stretch>
            <a:fillRect/>
          </a:stretch>
        </p:blipFill>
        <p:spPr bwMode="auto">
          <a:xfrm>
            <a:off x="4146113" y="1196752"/>
            <a:ext cx="165002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 Box 1027"/>
          <p:cNvSpPr txBox="1">
            <a:spLocks noChangeArrowheads="1"/>
          </p:cNvSpPr>
          <p:nvPr/>
        </p:nvSpPr>
        <p:spPr bwMode="auto">
          <a:xfrm>
            <a:off x="2245182" y="6093296"/>
            <a:ext cx="2398826" cy="33855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latin typeface="Times" charset="0"/>
                <a:ea typeface="ＭＳ Ｐゴシック" charset="0"/>
              </a:rPr>
              <a:t>Time resolution ~350 </a:t>
            </a:r>
            <a:r>
              <a:rPr lang="en-US" sz="1600" b="1" dirty="0" err="1" smtClean="0">
                <a:latin typeface="Times" charset="0"/>
                <a:ea typeface="ＭＳ Ｐゴシック" charset="0"/>
              </a:rPr>
              <a:t>ps</a:t>
            </a:r>
            <a:endParaRPr lang="en-US" sz="1400" dirty="0"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87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Picture 240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484784"/>
            <a:ext cx="2073600" cy="1758478"/>
          </a:xfrm>
          <a:prstGeom prst="rect">
            <a:avLst/>
          </a:prstGeom>
          <a:ln>
            <a:noFill/>
          </a:ln>
        </p:spPr>
      </p:pic>
      <p:pic>
        <p:nvPicPr>
          <p:cNvPr id="242" name="Picture 241"/>
          <p:cNvPicPr/>
          <p:nvPr/>
        </p:nvPicPr>
        <p:blipFill>
          <a:blip r:embed="rId3"/>
          <a:stretch>
            <a:fillRect/>
          </a:stretch>
        </p:blipFill>
        <p:spPr>
          <a:xfrm>
            <a:off x="2131400" y="1530175"/>
            <a:ext cx="2363904" cy="1758478"/>
          </a:xfrm>
          <a:prstGeom prst="rect">
            <a:avLst/>
          </a:prstGeom>
          <a:ln>
            <a:noFill/>
          </a:ln>
        </p:spPr>
      </p:pic>
      <p:sp>
        <p:nvSpPr>
          <p:cNvPr id="243" name="TextShape 5"/>
          <p:cNvSpPr txBox="1"/>
          <p:nvPr/>
        </p:nvSpPr>
        <p:spPr>
          <a:xfrm>
            <a:off x="556444" y="1178884"/>
            <a:ext cx="1135236" cy="314469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 dirty="0">
                <a:solidFill>
                  <a:srgbClr val="2300DC"/>
                </a:solidFill>
                <a:latin typeface="Arial"/>
              </a:rPr>
              <a:t>30 deg.</a:t>
            </a:r>
            <a:endParaRPr sz="1633" dirty="0"/>
          </a:p>
        </p:txBody>
      </p:sp>
      <p:sp>
        <p:nvSpPr>
          <p:cNvPr id="244" name="TextShape 6"/>
          <p:cNvSpPr txBox="1"/>
          <p:nvPr/>
        </p:nvSpPr>
        <p:spPr>
          <a:xfrm>
            <a:off x="2670536" y="1107369"/>
            <a:ext cx="995485" cy="314469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 dirty="0">
                <a:latin typeface="Arial"/>
              </a:rPr>
              <a:t>60 deg.</a:t>
            </a:r>
            <a:endParaRPr sz="1633" dirty="0"/>
          </a:p>
        </p:txBody>
      </p:sp>
      <p:sp>
        <p:nvSpPr>
          <p:cNvPr id="246" name="TextShape 8"/>
          <p:cNvSpPr txBox="1"/>
          <p:nvPr/>
        </p:nvSpPr>
        <p:spPr>
          <a:xfrm>
            <a:off x="746496" y="4578281"/>
            <a:ext cx="7464960" cy="1774806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285750" indent="-2857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1600" i="1" dirty="0">
                <a:latin typeface="Comic Sans MS" panose="030F0702030302020204" pitchFamily="66" charset="0"/>
              </a:rPr>
              <a:t>For neutrons with </a:t>
            </a:r>
            <a:r>
              <a:rPr lang="en-US" sz="1600" i="1" dirty="0" smtClean="0">
                <a:latin typeface="Comic Sans MS" panose="030F0702030302020204" pitchFamily="66" charset="0"/>
              </a:rPr>
              <a:t>energy </a:t>
            </a:r>
            <a:r>
              <a:rPr lang="en-US" sz="1600" b="1" i="1" dirty="0" smtClean="0">
                <a:latin typeface="Comic Sans MS" panose="030F0702030302020204" pitchFamily="66" charset="0"/>
              </a:rPr>
              <a:t>1 </a:t>
            </a:r>
            <a:r>
              <a:rPr lang="en-US" sz="1600" b="1" i="1" dirty="0">
                <a:latin typeface="Comic Sans MS" panose="030F0702030302020204" pitchFamily="66" charset="0"/>
              </a:rPr>
              <a:t>eV – 1 </a:t>
            </a:r>
            <a:r>
              <a:rPr lang="en-US" sz="1600" b="1" i="1" dirty="0" smtClean="0">
                <a:latin typeface="Comic Sans MS" panose="030F0702030302020204" pitchFamily="66" charset="0"/>
              </a:rPr>
              <a:t>MeV</a:t>
            </a:r>
            <a:r>
              <a:rPr lang="en-US" sz="1600" i="1" dirty="0" smtClean="0">
                <a:latin typeface="Comic Sans MS" panose="030F0702030302020204" pitchFamily="66" charset="0"/>
              </a:rPr>
              <a:t>, </a:t>
            </a:r>
            <a:r>
              <a:rPr lang="en-US" sz="1600" i="1" dirty="0">
                <a:latin typeface="Comic Sans MS" panose="030F0702030302020204" pitchFamily="66" charset="0"/>
              </a:rPr>
              <a:t>the recorded efficiency for a 4</a:t>
            </a:r>
            <a:r>
              <a:rPr lang="en-US" sz="1600" i="1" dirty="0">
                <a:latin typeface="Comic Sans MS" panose="030F0702030302020204" pitchFamily="66" charset="0"/>
                <a:ea typeface="Arial"/>
              </a:rPr>
              <a:t>x</a:t>
            </a:r>
            <a:r>
              <a:rPr lang="en-US" sz="1600" i="1" dirty="0">
                <a:latin typeface="Comic Sans MS" panose="030F0702030302020204" pitchFamily="66" charset="0"/>
              </a:rPr>
              <a:t>B</a:t>
            </a:r>
            <a:r>
              <a:rPr lang="en-US" sz="1600" i="1" baseline="-101000" dirty="0">
                <a:latin typeface="Comic Sans MS" panose="030F0702030302020204" pitchFamily="66" charset="0"/>
              </a:rPr>
              <a:t>4</a:t>
            </a:r>
            <a:r>
              <a:rPr lang="en-US" sz="1600" i="1" dirty="0">
                <a:latin typeface="Comic Sans MS" panose="030F0702030302020204" pitchFamily="66" charset="0"/>
              </a:rPr>
              <a:t>C layer </a:t>
            </a:r>
            <a:r>
              <a:rPr lang="en-US" sz="1600" i="1" dirty="0" smtClean="0">
                <a:latin typeface="Comic Sans MS" panose="030F0702030302020204" pitchFamily="66" charset="0"/>
              </a:rPr>
              <a:t>double-sided Micromegas </a:t>
            </a:r>
            <a:r>
              <a:rPr lang="en-US" sz="1600" i="1" dirty="0">
                <a:latin typeface="Comic Sans MS" panose="030F0702030302020204" pitchFamily="66" charset="0"/>
              </a:rPr>
              <a:t>detector is</a:t>
            </a:r>
            <a:r>
              <a:rPr lang="en-US" sz="1600" b="1" i="1" dirty="0">
                <a:latin typeface="Comic Sans MS" panose="030F0702030302020204" pitchFamily="66" charset="0"/>
              </a:rPr>
              <a:t> </a:t>
            </a:r>
            <a:r>
              <a:rPr lang="en-US" sz="16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7-8%</a:t>
            </a:r>
            <a:r>
              <a:rPr lang="en-US" sz="1600" i="1" dirty="0">
                <a:latin typeface="Comic Sans MS" panose="030F0702030302020204" pitchFamily="66" charset="0"/>
              </a:rPr>
              <a:t> (4cm of Poly.) for a perpendicular n </a:t>
            </a:r>
            <a:r>
              <a:rPr lang="en-US" sz="1600" i="1" dirty="0" smtClean="0">
                <a:latin typeface="Comic Sans MS" panose="030F0702030302020204" pitchFamily="66" charset="0"/>
              </a:rPr>
              <a:t>beam</a:t>
            </a:r>
          </a:p>
          <a:p>
            <a:pPr marL="285750" indent="-2857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1600" b="1" i="1" dirty="0" smtClean="0">
                <a:latin typeface="Comic Sans MS" panose="030F0702030302020204" pitchFamily="66" charset="0"/>
              </a:rPr>
              <a:t> </a:t>
            </a:r>
            <a:r>
              <a:rPr lang="en-US" sz="16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6-7%</a:t>
            </a:r>
            <a:r>
              <a:rPr lang="en-US" sz="1600" i="1" dirty="0">
                <a:latin typeface="Comic Sans MS" panose="030F0702030302020204" pitchFamily="66" charset="0"/>
              </a:rPr>
              <a:t> for a </a:t>
            </a:r>
            <a:r>
              <a:rPr lang="en-US" sz="1600" i="1" dirty="0" smtClean="0">
                <a:latin typeface="Comic Sans MS" panose="030F0702030302020204" pitchFamily="66" charset="0"/>
              </a:rPr>
              <a:t>neutron </a:t>
            </a:r>
            <a:r>
              <a:rPr lang="en-US" sz="1600" i="1" dirty="0">
                <a:latin typeface="Comic Sans MS" panose="030F0702030302020204" pitchFamily="66" charset="0"/>
              </a:rPr>
              <a:t>beam at 30 </a:t>
            </a:r>
            <a:r>
              <a:rPr lang="en-US" sz="1600" i="1" dirty="0" smtClean="0">
                <a:latin typeface="Comic Sans MS" panose="030F0702030302020204" pitchFamily="66" charset="0"/>
              </a:rPr>
              <a:t>degrees</a:t>
            </a:r>
          </a:p>
          <a:p>
            <a:pPr marL="285750" indent="-285750"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sz="1600" b="1" i="1" dirty="0" smtClean="0">
                <a:latin typeface="Comic Sans MS" panose="030F0702030302020204" pitchFamily="66" charset="0"/>
              </a:rPr>
              <a:t> </a:t>
            </a:r>
            <a:r>
              <a:rPr lang="en-US" sz="16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4-5%</a:t>
            </a:r>
            <a:r>
              <a:rPr lang="en-US" sz="1600" i="1" dirty="0">
                <a:latin typeface="Comic Sans MS" panose="030F0702030302020204" pitchFamily="66" charset="0"/>
              </a:rPr>
              <a:t> for a </a:t>
            </a:r>
            <a:r>
              <a:rPr lang="en-US" sz="1600" i="1" dirty="0" smtClean="0">
                <a:latin typeface="Comic Sans MS" panose="030F0702030302020204" pitchFamily="66" charset="0"/>
              </a:rPr>
              <a:t>neutron </a:t>
            </a:r>
            <a:r>
              <a:rPr lang="en-US" sz="1600" i="1" dirty="0">
                <a:latin typeface="Comic Sans MS" panose="030F0702030302020204" pitchFamily="66" charset="0"/>
              </a:rPr>
              <a:t>beam at 60 </a:t>
            </a:r>
            <a:r>
              <a:rPr lang="en-US" sz="1600" i="1" dirty="0" smtClean="0">
                <a:latin typeface="Comic Sans MS" panose="030F0702030302020204" pitchFamily="66" charset="0"/>
              </a:rPr>
              <a:t>degrees</a:t>
            </a:r>
            <a:endParaRPr sz="1600" dirty="0">
              <a:latin typeface="Comic Sans MS" panose="030F0702030302020204" pitchFamily="66" charset="0"/>
            </a:endParaRPr>
          </a:p>
        </p:txBody>
      </p:sp>
      <p:sp>
        <p:nvSpPr>
          <p:cNvPr id="13" name="Title 6"/>
          <p:cNvSpPr txBox="1">
            <a:spLocks/>
          </p:cNvSpPr>
          <p:nvPr/>
        </p:nvSpPr>
        <p:spPr>
          <a:xfrm>
            <a:off x="457200" y="-13394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20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Response to different angles </a:t>
            </a:r>
            <a:endParaRPr lang="fr-FR" dirty="0"/>
          </a:p>
        </p:txBody>
      </p:sp>
      <p:grpSp>
        <p:nvGrpSpPr>
          <p:cNvPr id="2" name="Group 1"/>
          <p:cNvGrpSpPr/>
          <p:nvPr/>
        </p:nvGrpSpPr>
        <p:grpSpPr>
          <a:xfrm>
            <a:off x="4363293" y="836712"/>
            <a:ext cx="4780141" cy="3476962"/>
            <a:chOff x="4363293" y="517944"/>
            <a:chExt cx="4780141" cy="3476962"/>
          </a:xfrm>
        </p:grpSpPr>
        <p:pic>
          <p:nvPicPr>
            <p:cNvPr id="237" name="Picture 23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478976" y="517944"/>
              <a:ext cx="4371541" cy="3127381"/>
            </a:xfrm>
            <a:prstGeom prst="rect">
              <a:avLst/>
            </a:prstGeom>
            <a:ln>
              <a:noFill/>
            </a:ln>
          </p:spPr>
        </p:pic>
        <p:sp>
          <p:nvSpPr>
            <p:cNvPr id="239" name="TextShape 3"/>
            <p:cNvSpPr txBox="1"/>
            <p:nvPr/>
          </p:nvSpPr>
          <p:spPr>
            <a:xfrm>
              <a:off x="4916391" y="3705582"/>
              <a:ext cx="3621453" cy="289324"/>
            </a:xfrm>
            <a:prstGeom prst="rect">
              <a:avLst/>
            </a:prstGeom>
          </p:spPr>
          <p:txBody>
            <a:bodyPr lIns="81638" tIns="40819" rIns="81638" bIns="40819"/>
            <a:lstStyle/>
            <a:p>
              <a:r>
                <a:rPr lang="en-US" sz="1451" i="1" dirty="0">
                  <a:latin typeface="Arial"/>
                </a:rPr>
                <a:t>Neutron  Energy                                [MeV]</a:t>
              </a:r>
              <a:endParaRPr sz="1633" dirty="0"/>
            </a:p>
          </p:txBody>
        </p:sp>
        <p:sp>
          <p:nvSpPr>
            <p:cNvPr id="240" name="CustomShape 4"/>
            <p:cNvSpPr/>
            <p:nvPr/>
          </p:nvSpPr>
          <p:spPr>
            <a:xfrm>
              <a:off x="5491612" y="825229"/>
              <a:ext cx="2471013" cy="2820096"/>
            </a:xfrm>
            <a:prstGeom prst="rect">
              <a:avLst/>
            </a:prstGeom>
            <a:noFill/>
            <a:ln w="18360">
              <a:solidFill>
                <a:srgbClr val="00AE00"/>
              </a:solidFill>
              <a:round/>
            </a:ln>
          </p:spPr>
        </p:sp>
        <p:sp>
          <p:nvSpPr>
            <p:cNvPr id="245" name="TextShape 7"/>
            <p:cNvSpPr txBox="1"/>
            <p:nvPr/>
          </p:nvSpPr>
          <p:spPr>
            <a:xfrm>
              <a:off x="8061243" y="1078633"/>
              <a:ext cx="1082191" cy="1093293"/>
            </a:xfrm>
            <a:prstGeom prst="rect">
              <a:avLst/>
            </a:prstGeom>
          </p:spPr>
          <p:txBody>
            <a:bodyPr lIns="65310" tIns="24491" rIns="65310" bIns="24491"/>
            <a:lstStyle/>
            <a:p>
              <a:endParaRPr sz="1633"/>
            </a:p>
            <a:p>
              <a:pPr>
                <a:lnSpc>
                  <a:spcPct val="150000"/>
                </a:lnSpc>
              </a:pPr>
              <a:r>
                <a:rPr lang="en-US" sz="1361" b="1" i="1">
                  <a:solidFill>
                    <a:srgbClr val="FF0000"/>
                  </a:solidFill>
                  <a:latin typeface="Arial"/>
                </a:rPr>
                <a:t>No tilt</a:t>
              </a:r>
              <a:endParaRPr sz="1633"/>
            </a:p>
            <a:p>
              <a:pPr>
                <a:lnSpc>
                  <a:spcPct val="150000"/>
                </a:lnSpc>
              </a:pPr>
              <a:r>
                <a:rPr lang="en-US" sz="1361" b="1" i="1">
                  <a:solidFill>
                    <a:srgbClr val="0000FF"/>
                  </a:solidFill>
                  <a:latin typeface="Arial"/>
                </a:rPr>
                <a:t>30 deg. tilt</a:t>
              </a:r>
              <a:endParaRPr sz="1633"/>
            </a:p>
            <a:p>
              <a:pPr>
                <a:lnSpc>
                  <a:spcPct val="150000"/>
                </a:lnSpc>
              </a:pPr>
              <a:r>
                <a:rPr lang="en-US" sz="1361" b="1" i="1">
                  <a:solidFill>
                    <a:srgbClr val="000000"/>
                  </a:solidFill>
                  <a:latin typeface="Arial"/>
                </a:rPr>
                <a:t>60 deg tilt</a:t>
              </a:r>
              <a:endParaRPr sz="1633"/>
            </a:p>
          </p:txBody>
        </p:sp>
        <p:sp>
          <p:nvSpPr>
            <p:cNvPr id="238" name="TextShape 2"/>
            <p:cNvSpPr txBox="1"/>
            <p:nvPr/>
          </p:nvSpPr>
          <p:spPr>
            <a:xfrm rot="16206600">
              <a:off x="3450419" y="1688421"/>
              <a:ext cx="2256795" cy="431048"/>
            </a:xfrm>
            <a:prstGeom prst="rect">
              <a:avLst/>
            </a:prstGeom>
          </p:spPr>
          <p:txBody>
            <a:bodyPr lIns="81638" tIns="40819" rIns="81638" bIns="40819"/>
            <a:lstStyle/>
            <a:p>
              <a:r>
                <a:rPr lang="en-US" sz="1451" i="1" dirty="0">
                  <a:solidFill>
                    <a:srgbClr val="000000"/>
                  </a:solidFill>
                  <a:latin typeface="Arial"/>
                </a:rPr>
                <a:t>Efficiency                 %</a:t>
              </a:r>
              <a:endParaRPr sz="1633" dirty="0"/>
            </a:p>
          </p:txBody>
        </p:sp>
      </p:grpSp>
    </p:spTree>
    <p:extLst>
      <p:ext uri="{BB962C8B-B14F-4D97-AF65-F5344CB8AC3E}">
        <p14:creationId xmlns:p14="http://schemas.microsoft.com/office/powerpoint/2010/main" val="428014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Wavelet treatment (</a:t>
            </a:r>
            <a:r>
              <a:rPr lang="en-US" sz="2400" dirty="0" smtClean="0">
                <a:solidFill>
                  <a:srgbClr val="C00000"/>
                </a:solidFill>
              </a:rPr>
              <a:t>by Sebastian White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836712"/>
            <a:ext cx="7715250" cy="578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0" y="539388"/>
            <a:ext cx="361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Detector Seminar 25/09/2015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52736"/>
            <a:ext cx="2148951" cy="137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849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Wavelet treatment (</a:t>
            </a:r>
            <a:r>
              <a:rPr lang="en-US" sz="2400" dirty="0">
                <a:solidFill>
                  <a:srgbClr val="C00000"/>
                </a:solidFill>
              </a:rPr>
              <a:t>by Sebastian White</a:t>
            </a:r>
            <a:r>
              <a:rPr lang="en-US" dirty="0"/>
              <a:t>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40494"/>
            <a:ext cx="7715250" cy="578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29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884510"/>
            <a:ext cx="7715250" cy="578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Wavelet treatment (</a:t>
            </a:r>
            <a:r>
              <a:rPr lang="en-US" sz="2400" dirty="0">
                <a:solidFill>
                  <a:srgbClr val="C00000"/>
                </a:solidFill>
              </a:rPr>
              <a:t>by Sebastian White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923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896938" y="2024063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charset="0"/>
            </a:endParaRPr>
          </a:p>
        </p:txBody>
      </p:sp>
      <p:sp>
        <p:nvSpPr>
          <p:cNvPr id="9" name="Rectangle 27"/>
          <p:cNvSpPr>
            <a:spLocks noChangeArrowheads="1"/>
          </p:cNvSpPr>
          <p:nvPr/>
        </p:nvSpPr>
        <p:spPr bwMode="auto">
          <a:xfrm>
            <a:off x="2160588" y="2024063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charset="0"/>
            </a:endParaRP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3351213" y="2024063"/>
            <a:ext cx="149225" cy="333375"/>
          </a:xfrm>
          <a:prstGeom prst="rect">
            <a:avLst/>
          </a:prstGeom>
          <a:solidFill>
            <a:srgbClr val="9BBB5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charset="0"/>
            </a:endParaRPr>
          </a:p>
        </p:txBody>
      </p:sp>
      <p:sp>
        <p:nvSpPr>
          <p:cNvPr id="11" name="Line 37"/>
          <p:cNvSpPr>
            <a:spLocks noChangeShapeType="1"/>
          </p:cNvSpPr>
          <p:nvPr/>
        </p:nvSpPr>
        <p:spPr bwMode="auto">
          <a:xfrm>
            <a:off x="450850" y="1985963"/>
            <a:ext cx="3867150" cy="0"/>
          </a:xfrm>
          <a:prstGeom prst="line">
            <a:avLst/>
          </a:prstGeom>
          <a:noFill/>
          <a:ln w="539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2" name="Line 38"/>
          <p:cNvSpPr>
            <a:spLocks noChangeShapeType="1"/>
          </p:cNvSpPr>
          <p:nvPr/>
        </p:nvSpPr>
        <p:spPr bwMode="auto">
          <a:xfrm>
            <a:off x="303213" y="1131888"/>
            <a:ext cx="408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2895600" y="1060450"/>
            <a:ext cx="15986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charset="0"/>
              </a:rPr>
              <a:t>Electrode de dérive</a:t>
            </a:r>
          </a:p>
        </p:txBody>
      </p:sp>
      <p:sp>
        <p:nvSpPr>
          <p:cNvPr id="14" name="Text Box 40"/>
          <p:cNvSpPr txBox="1">
            <a:spLocks noChangeArrowheads="1"/>
          </p:cNvSpPr>
          <p:nvPr/>
        </p:nvSpPr>
        <p:spPr bwMode="auto">
          <a:xfrm>
            <a:off x="3462338" y="1673225"/>
            <a:ext cx="1031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Micro-grille</a:t>
            </a:r>
          </a:p>
        </p:txBody>
      </p:sp>
      <p:sp>
        <p:nvSpPr>
          <p:cNvPr id="15" name="Line 41"/>
          <p:cNvSpPr>
            <a:spLocks noChangeShapeType="1"/>
          </p:cNvSpPr>
          <p:nvPr/>
        </p:nvSpPr>
        <p:spPr bwMode="auto">
          <a:xfrm>
            <a:off x="450850" y="1163638"/>
            <a:ext cx="0" cy="744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6" name="Text Box 42"/>
          <p:cNvSpPr txBox="1">
            <a:spLocks noChangeArrowheads="1"/>
          </p:cNvSpPr>
          <p:nvPr/>
        </p:nvSpPr>
        <p:spPr bwMode="auto">
          <a:xfrm>
            <a:off x="428625" y="1368425"/>
            <a:ext cx="60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5 mm</a:t>
            </a:r>
          </a:p>
        </p:txBody>
      </p:sp>
      <p:sp>
        <p:nvSpPr>
          <p:cNvPr id="17" name="Text Box 44"/>
          <p:cNvSpPr txBox="1">
            <a:spLocks noChangeArrowheads="1"/>
          </p:cNvSpPr>
          <p:nvPr/>
        </p:nvSpPr>
        <p:spPr bwMode="auto">
          <a:xfrm>
            <a:off x="173038" y="1981200"/>
            <a:ext cx="739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128 µm</a:t>
            </a:r>
          </a:p>
        </p:txBody>
      </p:sp>
      <p:sp>
        <p:nvSpPr>
          <p:cNvPr id="18" name="Rectangle 46"/>
          <p:cNvSpPr>
            <a:spLocks noChangeArrowheads="1"/>
          </p:cNvSpPr>
          <p:nvPr/>
        </p:nvSpPr>
        <p:spPr bwMode="auto">
          <a:xfrm>
            <a:off x="673100" y="2355850"/>
            <a:ext cx="3527425" cy="14446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Text Box 51"/>
          <p:cNvSpPr txBox="1">
            <a:spLocks noChangeArrowheads="1"/>
          </p:cNvSpPr>
          <p:nvPr/>
        </p:nvSpPr>
        <p:spPr bwMode="auto">
          <a:xfrm>
            <a:off x="3962400" y="2005013"/>
            <a:ext cx="17526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1400" dirty="0">
                <a:latin typeface="Calibri" charset="0"/>
              </a:rPr>
              <a:t>Film résistif (</a:t>
            </a:r>
            <a:r>
              <a:rPr lang="fr-FR" sz="1400" dirty="0" err="1">
                <a:latin typeface="Calibri" charset="0"/>
              </a:rPr>
              <a:t>kapton</a:t>
            </a:r>
            <a:r>
              <a:rPr lang="fr-FR" sz="1400" dirty="0">
                <a:latin typeface="Calibri" charset="0"/>
              </a:rPr>
              <a:t>) ou pâte</a:t>
            </a:r>
          </a:p>
          <a:p>
            <a:pPr algn="r"/>
            <a:r>
              <a:rPr lang="fr-FR" sz="1400" dirty="0">
                <a:latin typeface="Calibri" charset="0"/>
              </a:rPr>
              <a:t>(1k-500MΩ/☐)</a:t>
            </a:r>
          </a:p>
        </p:txBody>
      </p:sp>
      <p:sp>
        <p:nvSpPr>
          <p:cNvPr id="20" name="Text Box 139"/>
          <p:cNvSpPr txBox="1">
            <a:spLocks noChangeArrowheads="1"/>
          </p:cNvSpPr>
          <p:nvPr/>
        </p:nvSpPr>
        <p:spPr bwMode="auto">
          <a:xfrm>
            <a:off x="6019800" y="1295400"/>
            <a:ext cx="3009908" cy="1292662"/>
          </a:xfrm>
          <a:prstGeom prst="rect">
            <a:avLst/>
          </a:prstGeom>
          <a:noFill/>
          <a:ln w="25400">
            <a:solidFill>
              <a:srgbClr val="C000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3399"/>
                </a:solidFill>
                <a:latin typeface="+mn-lt"/>
              </a:rPr>
              <a:t>Protection against sparks</a:t>
            </a:r>
          </a:p>
          <a:p>
            <a:pPr algn="ctr"/>
            <a:r>
              <a:rPr lang="en-US" dirty="0" smtClean="0">
                <a:solidFill>
                  <a:srgbClr val="003399"/>
                </a:solidFill>
                <a:latin typeface="+mn-lt"/>
              </a:rPr>
              <a:t>and/or</a:t>
            </a:r>
          </a:p>
          <a:p>
            <a:pPr algn="ctr"/>
            <a:r>
              <a:rPr lang="en-US" dirty="0" smtClean="0">
                <a:solidFill>
                  <a:srgbClr val="003399"/>
                </a:solidFill>
                <a:latin typeface="+mn-lt"/>
              </a:rPr>
              <a:t>spread of the charge</a:t>
            </a:r>
          </a:p>
          <a:p>
            <a:pPr algn="ctr"/>
            <a:endParaRPr lang="en-US" sz="1100" dirty="0" smtClean="0">
              <a:solidFill>
                <a:srgbClr val="003399"/>
              </a:solidFill>
              <a:latin typeface="+mn-lt"/>
            </a:endParaRPr>
          </a:p>
          <a:p>
            <a:pPr algn="ctr"/>
            <a:r>
              <a:rPr lang="en-US" sz="1200" b="1" dirty="0" smtClean="0">
                <a:solidFill>
                  <a:srgbClr val="003399"/>
                </a:solidFill>
                <a:cs typeface="Arial" pitchFamily="34" charset="0"/>
              </a:rPr>
              <a:t>M. Dixit et al., NIM A518 (2004), 721</a:t>
            </a:r>
            <a:endParaRPr lang="en-US" sz="1200" b="1" dirty="0">
              <a:solidFill>
                <a:srgbClr val="003399"/>
              </a:solidFill>
              <a:cs typeface="Arial" pitchFamily="34" charset="0"/>
            </a:endParaRPr>
          </a:p>
        </p:txBody>
      </p:sp>
      <p:grpSp>
        <p:nvGrpSpPr>
          <p:cNvPr id="21" name="Grouper 56"/>
          <p:cNvGrpSpPr>
            <a:grpSpLocks/>
          </p:cNvGrpSpPr>
          <p:nvPr/>
        </p:nvGrpSpPr>
        <p:grpSpPr bwMode="auto">
          <a:xfrm>
            <a:off x="561975" y="2549525"/>
            <a:ext cx="3816350" cy="112713"/>
            <a:chOff x="1429355" y="6059488"/>
            <a:chExt cx="3816350" cy="112712"/>
          </a:xfrm>
        </p:grpSpPr>
        <p:grpSp>
          <p:nvGrpSpPr>
            <p:cNvPr id="22" name="Group 127"/>
            <p:cNvGrpSpPr>
              <a:grpSpLocks/>
            </p:cNvGrpSpPr>
            <p:nvPr/>
          </p:nvGrpSpPr>
          <p:grpSpPr bwMode="auto">
            <a:xfrm>
              <a:off x="1591280" y="6059488"/>
              <a:ext cx="3421063" cy="112712"/>
              <a:chOff x="703" y="3475"/>
              <a:chExt cx="2086" cy="137"/>
            </a:xfrm>
          </p:grpSpPr>
          <p:grpSp>
            <p:nvGrpSpPr>
              <p:cNvPr id="24" name="Group 128"/>
              <p:cNvGrpSpPr>
                <a:grpSpLocks/>
              </p:cNvGrpSpPr>
              <p:nvPr/>
            </p:nvGrpSpPr>
            <p:grpSpPr bwMode="auto">
              <a:xfrm>
                <a:off x="703" y="3476"/>
                <a:ext cx="1361" cy="136"/>
                <a:chOff x="703" y="1888"/>
                <a:chExt cx="1361" cy="136"/>
              </a:xfrm>
            </p:grpSpPr>
            <p:sp>
              <p:nvSpPr>
                <p:cNvPr id="27" name="Rectangle 129"/>
                <p:cNvSpPr>
                  <a:spLocks noChangeArrowheads="1"/>
                </p:cNvSpPr>
                <p:nvPr/>
              </p:nvSpPr>
              <p:spPr bwMode="auto">
                <a:xfrm>
                  <a:off x="703" y="1888"/>
                  <a:ext cx="272" cy="136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latin typeface="Calibri" charset="0"/>
                  </a:endParaRPr>
                </a:p>
              </p:txBody>
            </p:sp>
            <p:sp>
              <p:nvSpPr>
                <p:cNvPr id="28" name="Rectangle 130"/>
                <p:cNvSpPr>
                  <a:spLocks noChangeArrowheads="1"/>
                </p:cNvSpPr>
                <p:nvPr/>
              </p:nvSpPr>
              <p:spPr bwMode="auto">
                <a:xfrm>
                  <a:off x="1066" y="1888"/>
                  <a:ext cx="272" cy="136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latin typeface="Calibri" charset="0"/>
                  </a:endParaRPr>
                </a:p>
              </p:txBody>
            </p:sp>
            <p:sp>
              <p:nvSpPr>
                <p:cNvPr id="29" name="Rectangle 131"/>
                <p:cNvSpPr>
                  <a:spLocks noChangeArrowheads="1"/>
                </p:cNvSpPr>
                <p:nvPr/>
              </p:nvSpPr>
              <p:spPr bwMode="auto">
                <a:xfrm>
                  <a:off x="1429" y="1888"/>
                  <a:ext cx="272" cy="136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latin typeface="Calibri" charset="0"/>
                  </a:endParaRPr>
                </a:p>
              </p:txBody>
            </p:sp>
            <p:sp>
              <p:nvSpPr>
                <p:cNvPr id="30" name="Rectangle 132"/>
                <p:cNvSpPr>
                  <a:spLocks noChangeArrowheads="1"/>
                </p:cNvSpPr>
                <p:nvPr/>
              </p:nvSpPr>
              <p:spPr bwMode="auto">
                <a:xfrm>
                  <a:off x="1792" y="1888"/>
                  <a:ext cx="272" cy="136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>
                    <a:latin typeface="Calibri" charset="0"/>
                  </a:endParaRPr>
                </a:p>
              </p:txBody>
            </p:sp>
          </p:grpSp>
          <p:sp>
            <p:nvSpPr>
              <p:cNvPr id="25" name="Rectangle 133"/>
              <p:cNvSpPr>
                <a:spLocks noChangeArrowheads="1"/>
              </p:cNvSpPr>
              <p:nvPr/>
            </p:nvSpPr>
            <p:spPr bwMode="auto">
              <a:xfrm>
                <a:off x="2154" y="3475"/>
                <a:ext cx="272" cy="136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latin typeface="Calibri" charset="0"/>
                </a:endParaRPr>
              </a:p>
            </p:txBody>
          </p:sp>
          <p:sp>
            <p:nvSpPr>
              <p:cNvPr id="26" name="Rectangle 134"/>
              <p:cNvSpPr>
                <a:spLocks noChangeArrowheads="1"/>
              </p:cNvSpPr>
              <p:nvPr/>
            </p:nvSpPr>
            <p:spPr bwMode="auto">
              <a:xfrm>
                <a:off x="2517" y="3475"/>
                <a:ext cx="272" cy="136"/>
              </a:xfrm>
              <a:prstGeom prst="rect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latin typeface="Calibri" charset="0"/>
                </a:endParaRPr>
              </a:p>
            </p:txBody>
          </p:sp>
        </p:grpSp>
        <p:sp>
          <p:nvSpPr>
            <p:cNvPr id="23" name="Line 135"/>
            <p:cNvSpPr>
              <a:spLocks noChangeShapeType="1"/>
            </p:cNvSpPr>
            <p:nvPr/>
          </p:nvSpPr>
          <p:spPr bwMode="auto">
            <a:xfrm>
              <a:off x="1429355" y="6172200"/>
              <a:ext cx="3816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673100" y="2500313"/>
            <a:ext cx="3527425" cy="46037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fr-FR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32" name="Text Box 51"/>
          <p:cNvSpPr txBox="1">
            <a:spLocks noChangeArrowheads="1"/>
          </p:cNvSpPr>
          <p:nvPr/>
        </p:nvSpPr>
        <p:spPr bwMode="auto">
          <a:xfrm>
            <a:off x="450850" y="2613025"/>
            <a:ext cx="207168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 Isolant (prepreg – 75 µm)</a:t>
            </a:r>
          </a:p>
        </p:txBody>
      </p:sp>
      <p:sp>
        <p:nvSpPr>
          <p:cNvPr id="33" name="Text Box 97"/>
          <p:cNvSpPr txBox="1">
            <a:spLocks noChangeArrowheads="1"/>
          </p:cNvSpPr>
          <p:nvPr/>
        </p:nvSpPr>
        <p:spPr bwMode="auto">
          <a:xfrm>
            <a:off x="3660775" y="2633663"/>
            <a:ext cx="7318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charset="0"/>
              </a:rPr>
              <a:t>Anodes</a:t>
            </a:r>
          </a:p>
        </p:txBody>
      </p:sp>
      <p:cxnSp>
        <p:nvCxnSpPr>
          <p:cNvPr id="34" name="Connecteur droit avec flèche 33"/>
          <p:cNvCxnSpPr>
            <a:cxnSpLocks noChangeShapeType="1"/>
          </p:cNvCxnSpPr>
          <p:nvPr/>
        </p:nvCxnSpPr>
        <p:spPr bwMode="auto">
          <a:xfrm rot="10800000" flipV="1">
            <a:off x="3698875" y="2414588"/>
            <a:ext cx="110172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35" name="Connecteur en angle 34"/>
          <p:cNvCxnSpPr>
            <a:cxnSpLocks noChangeShapeType="1"/>
            <a:stCxn id="32" idx="1"/>
            <a:endCxn id="31" idx="1"/>
          </p:cNvCxnSpPr>
          <p:nvPr/>
        </p:nvCxnSpPr>
        <p:spPr bwMode="auto">
          <a:xfrm rot="10800000" flipH="1">
            <a:off x="450850" y="2524125"/>
            <a:ext cx="222250" cy="242888"/>
          </a:xfrm>
          <a:prstGeom prst="bentConnector3">
            <a:avLst>
              <a:gd name="adj1" fmla="val -102856"/>
            </a:avLst>
          </a:prstGeom>
          <a:noFill/>
          <a:ln w="25400">
            <a:solidFill>
              <a:srgbClr val="FF0000"/>
            </a:solidFill>
            <a:miter lim="800000"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6" name="Rectangle à coins arrondis 35"/>
          <p:cNvSpPr>
            <a:spLocks noChangeArrowheads="1"/>
          </p:cNvSpPr>
          <p:nvPr/>
        </p:nvSpPr>
        <p:spPr bwMode="auto">
          <a:xfrm>
            <a:off x="3138487" y="3657600"/>
            <a:ext cx="2728913" cy="685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r>
              <a:rPr lang="en-GB" sz="1600" dirty="0" smtClean="0">
                <a:latin typeface="Calibri" charset="0"/>
              </a:rPr>
              <a:t>Resistive </a:t>
            </a:r>
            <a:r>
              <a:rPr lang="en-GB" sz="1600" dirty="0" err="1" smtClean="0">
                <a:latin typeface="Calibri" charset="0"/>
              </a:rPr>
              <a:t>kapton</a:t>
            </a:r>
            <a:r>
              <a:rPr lang="en-GB" sz="1600" dirty="0" smtClean="0">
                <a:latin typeface="Calibri" charset="0"/>
              </a:rPr>
              <a:t>  </a:t>
            </a:r>
            <a:r>
              <a:rPr lang="en-GB" sz="1600" dirty="0">
                <a:latin typeface="Calibri" charset="0"/>
              </a:rPr>
              <a:t>(2 MΩ</a:t>
            </a:r>
            <a:r>
              <a:rPr lang="en-GB" sz="1600" dirty="0" smtClean="0">
                <a:latin typeface="Calibri" charset="0"/>
              </a:rPr>
              <a:t>/</a:t>
            </a:r>
            <a:r>
              <a:rPr lang="fr-FR" sz="1600" dirty="0" smtClean="0">
                <a:latin typeface="Calibri" charset="0"/>
              </a:rPr>
              <a:t>☐</a:t>
            </a:r>
            <a:r>
              <a:rPr lang="en-GB" sz="1600" dirty="0" smtClean="0">
                <a:latin typeface="Calibri" charset="0"/>
              </a:rPr>
              <a:t>) </a:t>
            </a:r>
          </a:p>
          <a:p>
            <a:r>
              <a:rPr lang="en-GB" sz="1600" dirty="0" smtClean="0">
                <a:latin typeface="Calibri" charset="0"/>
              </a:rPr>
              <a:t>Resistive paste </a:t>
            </a:r>
            <a:r>
              <a:rPr lang="en-GB" sz="1600" dirty="0">
                <a:latin typeface="Calibri" charset="0"/>
              </a:rPr>
              <a:t>(250 MΩ</a:t>
            </a:r>
            <a:r>
              <a:rPr lang="en-GB" sz="1600" dirty="0" smtClean="0">
                <a:latin typeface="Calibri" charset="0"/>
              </a:rPr>
              <a:t>/</a:t>
            </a:r>
            <a:r>
              <a:rPr lang="fr-FR" sz="1600" dirty="0" smtClean="0">
                <a:latin typeface="Calibri" charset="0"/>
              </a:rPr>
              <a:t> ☐</a:t>
            </a:r>
            <a:r>
              <a:rPr lang="en-GB" sz="1600" dirty="0" smtClean="0">
                <a:latin typeface="Calibri" charset="0"/>
              </a:rPr>
              <a:t>)</a:t>
            </a:r>
            <a:endParaRPr lang="en-GB" sz="1600" dirty="0">
              <a:latin typeface="Calibri" charset="0"/>
            </a:endParaRPr>
          </a:p>
        </p:txBody>
      </p:sp>
      <p:sp>
        <p:nvSpPr>
          <p:cNvPr id="37" name="Rectangle à coins arrondis 36"/>
          <p:cNvSpPr>
            <a:spLocks noChangeArrowheads="1"/>
          </p:cNvSpPr>
          <p:nvPr/>
        </p:nvSpPr>
        <p:spPr bwMode="auto">
          <a:xfrm>
            <a:off x="7631015" y="6200792"/>
            <a:ext cx="1627981" cy="47147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8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fr-FR" dirty="0" err="1" smtClean="0">
                <a:latin typeface="Calibri" charset="0"/>
              </a:rPr>
              <a:t>Resistive</a:t>
            </a:r>
            <a:r>
              <a:rPr lang="fr-FR" dirty="0" smtClean="0">
                <a:latin typeface="Calibri" charset="0"/>
              </a:rPr>
              <a:t> </a:t>
            </a:r>
            <a:r>
              <a:rPr lang="fr-FR" dirty="0" err="1" smtClean="0">
                <a:latin typeface="Calibri" charset="0"/>
              </a:rPr>
              <a:t>strips</a:t>
            </a:r>
            <a:r>
              <a:rPr lang="fr-FR" dirty="0" smtClean="0">
                <a:latin typeface="Calibri" charset="0"/>
              </a:rPr>
              <a:t>  </a:t>
            </a:r>
            <a:r>
              <a:rPr lang="en-GB" dirty="0" smtClean="0">
                <a:latin typeface="Calibri" charset="0"/>
              </a:rPr>
              <a:t>(400 </a:t>
            </a:r>
            <a:r>
              <a:rPr lang="en-GB" dirty="0" err="1">
                <a:latin typeface="Calibri" charset="0"/>
              </a:rPr>
              <a:t>kΩ</a:t>
            </a:r>
            <a:r>
              <a:rPr lang="en-GB" dirty="0" smtClean="0">
                <a:latin typeface="Calibri" charset="0"/>
              </a:rPr>
              <a:t>/</a:t>
            </a:r>
            <a:r>
              <a:rPr lang="fr-FR" dirty="0" smtClean="0">
                <a:latin typeface="Calibri" charset="0"/>
              </a:rPr>
              <a:t> ☐</a:t>
            </a:r>
            <a:r>
              <a:rPr lang="en-GB" dirty="0" smtClean="0">
                <a:latin typeface="Calibri" charset="0"/>
              </a:rPr>
              <a:t>)</a:t>
            </a:r>
            <a:endParaRPr lang="en-GB" dirty="0">
              <a:latin typeface="Calibri" charset="0"/>
            </a:endParaRPr>
          </a:p>
        </p:txBody>
      </p:sp>
      <p:sp>
        <p:nvSpPr>
          <p:cNvPr id="38" name="Rectangle à coins arrondis 37"/>
          <p:cNvSpPr>
            <a:spLocks noChangeArrowheads="1"/>
          </p:cNvSpPr>
          <p:nvPr/>
        </p:nvSpPr>
        <p:spPr bwMode="auto">
          <a:xfrm>
            <a:off x="3429000" y="4800600"/>
            <a:ext cx="1994694" cy="5334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r>
              <a:rPr lang="en-GB" sz="1600" dirty="0" smtClean="0">
                <a:latin typeface="Calibri" charset="0"/>
              </a:rPr>
              <a:t>Resistive Pads  </a:t>
            </a:r>
          </a:p>
          <a:p>
            <a:r>
              <a:rPr lang="en-GB" sz="1600" dirty="0" smtClean="0">
                <a:latin typeface="Calibri" charset="0"/>
              </a:rPr>
              <a:t>(a few tens of </a:t>
            </a:r>
            <a:r>
              <a:rPr lang="en-GB" sz="1600" dirty="0" err="1" smtClean="0">
                <a:latin typeface="Calibri" charset="0"/>
              </a:rPr>
              <a:t>kΩ</a:t>
            </a:r>
            <a:r>
              <a:rPr lang="en-GB" sz="1600" dirty="0" smtClean="0">
                <a:latin typeface="Calibri" charset="0"/>
              </a:rPr>
              <a:t>/</a:t>
            </a:r>
            <a:r>
              <a:rPr lang="fr-FR" sz="1600" dirty="0" smtClean="0">
                <a:latin typeface="Calibri" charset="0"/>
              </a:rPr>
              <a:t>☐</a:t>
            </a:r>
            <a:r>
              <a:rPr lang="en-GB" sz="1600" dirty="0" smtClean="0">
                <a:latin typeface="Calibri" charset="0"/>
              </a:rPr>
              <a:t>)</a:t>
            </a:r>
            <a:endParaRPr lang="en-GB" sz="1600" dirty="0">
              <a:latin typeface="Calibri" charset="0"/>
            </a:endParaRPr>
          </a:p>
        </p:txBody>
      </p:sp>
      <p:pic>
        <p:nvPicPr>
          <p:cNvPr id="39" name="Image 54" descr="IMG_067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3513138"/>
            <a:ext cx="19192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Flèche vers la droite 56"/>
          <p:cNvSpPr>
            <a:spLocks noChangeArrowheads="1"/>
          </p:cNvSpPr>
          <p:nvPr/>
        </p:nvSpPr>
        <p:spPr bwMode="auto">
          <a:xfrm>
            <a:off x="5791200" y="4073246"/>
            <a:ext cx="762000" cy="2381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GB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1" name="Image 53" descr="resit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9138" y="4349750"/>
            <a:ext cx="192246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Image 5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5418137"/>
            <a:ext cx="192563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Flèche vers la droite 57"/>
          <p:cNvSpPr>
            <a:spLocks noChangeArrowheads="1"/>
          </p:cNvSpPr>
          <p:nvPr/>
        </p:nvSpPr>
        <p:spPr bwMode="auto">
          <a:xfrm>
            <a:off x="5410200" y="5029200"/>
            <a:ext cx="1830385" cy="238125"/>
          </a:xfrm>
          <a:prstGeom prst="rightArrow">
            <a:avLst>
              <a:gd name="adj1" fmla="val 50000"/>
              <a:gd name="adj2" fmla="val 49995"/>
            </a:avLst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GB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44" name="Flèche vers la droite 58"/>
          <p:cNvSpPr>
            <a:spLocks noChangeArrowheads="1"/>
          </p:cNvSpPr>
          <p:nvPr/>
        </p:nvSpPr>
        <p:spPr bwMode="auto">
          <a:xfrm flipH="1">
            <a:off x="7069137" y="6397935"/>
            <a:ext cx="781033" cy="238125"/>
          </a:xfrm>
          <a:prstGeom prst="rightArrow">
            <a:avLst>
              <a:gd name="adj1" fmla="val 50000"/>
              <a:gd name="adj2" fmla="val 49992"/>
            </a:avLst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/>
            <a:endParaRPr lang="en-GB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201987" y="5504360"/>
            <a:ext cx="1903413" cy="972640"/>
            <a:chOff x="2819776" y="4910368"/>
            <a:chExt cx="1903413" cy="972640"/>
          </a:xfrm>
        </p:grpSpPr>
        <p:grpSp>
          <p:nvGrpSpPr>
            <p:cNvPr id="47" name="Group 13"/>
            <p:cNvGrpSpPr>
              <a:grpSpLocks noChangeAspect="1"/>
            </p:cNvGrpSpPr>
            <p:nvPr/>
          </p:nvGrpSpPr>
          <p:grpSpPr bwMode="auto">
            <a:xfrm>
              <a:off x="2819776" y="5226843"/>
              <a:ext cx="1903413" cy="656165"/>
              <a:chOff x="2644" y="789"/>
              <a:chExt cx="2534" cy="875"/>
            </a:xfrm>
          </p:grpSpPr>
          <p:sp>
            <p:nvSpPr>
              <p:cNvPr id="48" name="Rectangle 14"/>
              <p:cNvSpPr>
                <a:spLocks noChangeAspect="1" noChangeArrowheads="1"/>
              </p:cNvSpPr>
              <p:nvPr/>
            </p:nvSpPr>
            <p:spPr bwMode="auto">
              <a:xfrm>
                <a:off x="2985" y="1049"/>
                <a:ext cx="2167" cy="10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9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2985" y="1156"/>
                <a:ext cx="2167" cy="10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" name="Rectangle 16" descr="Diagonales larges vers le haut"/>
              <p:cNvSpPr>
                <a:spLocks noChangeAspect="1" noChangeArrowheads="1"/>
              </p:cNvSpPr>
              <p:nvPr/>
            </p:nvSpPr>
            <p:spPr bwMode="auto">
              <a:xfrm>
                <a:off x="2968" y="1350"/>
                <a:ext cx="2210" cy="314"/>
              </a:xfrm>
              <a:prstGeom prst="rect">
                <a:avLst/>
              </a:prstGeom>
              <a:pattFill prst="wdUpDiag">
                <a:fgClr>
                  <a:srgbClr val="333333"/>
                </a:fgClr>
                <a:bgClr>
                  <a:srgbClr val="DDDDDD"/>
                </a:bgClr>
              </a:pattFill>
              <a:ln w="12700" algn="ctr">
                <a:solidFill>
                  <a:srgbClr val="3333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1" name="Group 17"/>
              <p:cNvGrpSpPr>
                <a:grpSpLocks noChangeAspect="1"/>
              </p:cNvGrpSpPr>
              <p:nvPr/>
            </p:nvGrpSpPr>
            <p:grpSpPr bwMode="auto">
              <a:xfrm>
                <a:off x="2644" y="1098"/>
                <a:ext cx="337" cy="309"/>
                <a:chOff x="2644" y="1098"/>
                <a:chExt cx="337" cy="309"/>
              </a:xfrm>
            </p:grpSpPr>
            <p:sp>
              <p:nvSpPr>
                <p:cNvPr id="68" name="Line 18"/>
                <p:cNvSpPr>
                  <a:spLocks noChangeAspect="1" noChangeShapeType="1"/>
                </p:cNvSpPr>
                <p:nvPr/>
              </p:nvSpPr>
              <p:spPr bwMode="auto">
                <a:xfrm>
                  <a:off x="2754" y="1098"/>
                  <a:ext cx="227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69" name="Line 1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759" y="1101"/>
                  <a:ext cx="1" cy="30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70" name="Line 20"/>
                <p:cNvSpPr>
                  <a:spLocks noChangeAspect="1" noChangeShapeType="1"/>
                </p:cNvSpPr>
                <p:nvPr/>
              </p:nvSpPr>
              <p:spPr bwMode="auto">
                <a:xfrm>
                  <a:off x="2644" y="1246"/>
                  <a:ext cx="217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71" name="Line 21"/>
                <p:cNvSpPr>
                  <a:spLocks noChangeAspect="1" noChangeShapeType="1"/>
                </p:cNvSpPr>
                <p:nvPr/>
              </p:nvSpPr>
              <p:spPr bwMode="auto">
                <a:xfrm>
                  <a:off x="2677" y="1295"/>
                  <a:ext cx="163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72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2703" y="1344"/>
                  <a:ext cx="10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" name="Group 23"/>
              <p:cNvGrpSpPr>
                <a:grpSpLocks noChangeAspect="1"/>
              </p:cNvGrpSpPr>
              <p:nvPr/>
            </p:nvGrpSpPr>
            <p:grpSpPr bwMode="auto">
              <a:xfrm>
                <a:off x="3026" y="1261"/>
                <a:ext cx="2114" cy="87"/>
                <a:chOff x="1133" y="3035"/>
                <a:chExt cx="2211" cy="91"/>
              </a:xfrm>
            </p:grpSpPr>
            <p:sp>
              <p:nvSpPr>
                <p:cNvPr id="62" name="Rectangl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1133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3" name="Rectangl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1704" y="3035"/>
                  <a:ext cx="272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4" name="Rectangl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1586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5" name="Rectangl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2040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6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493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7" name="Rectangl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2947" y="3035"/>
                  <a:ext cx="397" cy="91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53" name="Group 30"/>
              <p:cNvGrpSpPr>
                <a:grpSpLocks noChangeAspect="1"/>
              </p:cNvGrpSpPr>
              <p:nvPr/>
            </p:nvGrpSpPr>
            <p:grpSpPr bwMode="auto">
              <a:xfrm>
                <a:off x="2965" y="789"/>
                <a:ext cx="2189" cy="22"/>
                <a:chOff x="885" y="1965"/>
                <a:chExt cx="2290" cy="23"/>
              </a:xfrm>
            </p:grpSpPr>
            <p:sp>
              <p:nvSpPr>
                <p:cNvPr id="54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885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5" name="Rectangle 32"/>
                <p:cNvSpPr>
                  <a:spLocks noChangeAspect="1" noChangeArrowheads="1"/>
                </p:cNvSpPr>
                <p:nvPr/>
              </p:nvSpPr>
              <p:spPr bwMode="auto">
                <a:xfrm>
                  <a:off x="1180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6" name="Rectangle 33"/>
                <p:cNvSpPr>
                  <a:spLocks noChangeAspect="1" noChangeArrowheads="1"/>
                </p:cNvSpPr>
                <p:nvPr/>
              </p:nvSpPr>
              <p:spPr bwMode="auto">
                <a:xfrm>
                  <a:off x="1475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" name="Rectangl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2359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8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2653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9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2948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0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1769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1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064" y="1965"/>
                  <a:ext cx="227" cy="2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73" name="Group 39"/>
            <p:cNvGrpSpPr>
              <a:grpSpLocks noChangeAspect="1"/>
            </p:cNvGrpSpPr>
            <p:nvPr/>
          </p:nvGrpSpPr>
          <p:grpSpPr bwMode="auto">
            <a:xfrm>
              <a:off x="3484527" y="4910368"/>
              <a:ext cx="552747" cy="670429"/>
              <a:chOff x="4236" y="440"/>
              <a:chExt cx="729" cy="885"/>
            </a:xfrm>
          </p:grpSpPr>
          <p:sp>
            <p:nvSpPr>
              <p:cNvPr id="74" name="Line 40"/>
              <p:cNvSpPr>
                <a:spLocks noChangeAspect="1" noChangeShapeType="1"/>
              </p:cNvSpPr>
              <p:nvPr/>
            </p:nvSpPr>
            <p:spPr bwMode="auto">
              <a:xfrm>
                <a:off x="4600" y="440"/>
                <a:ext cx="1" cy="453"/>
              </a:xfrm>
              <a:prstGeom prst="line">
                <a:avLst/>
              </a:prstGeom>
              <a:noFill/>
              <a:ln w="38100" cap="rnd">
                <a:solidFill>
                  <a:srgbClr val="FF00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75" name="AutoShape 41"/>
              <p:cNvSpPr>
                <a:spLocks noChangeAspect="1" noChangeArrowheads="1"/>
              </p:cNvSpPr>
              <p:nvPr/>
            </p:nvSpPr>
            <p:spPr bwMode="auto">
              <a:xfrm>
                <a:off x="4546" y="896"/>
                <a:ext cx="108" cy="217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12700" algn="ctr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6" name="AutoShape 42"/>
              <p:cNvSpPr>
                <a:spLocks noChangeAspect="1"/>
              </p:cNvSpPr>
              <p:nvPr/>
            </p:nvSpPr>
            <p:spPr bwMode="auto">
              <a:xfrm rot="5400000">
                <a:off x="4568" y="932"/>
                <a:ext cx="61" cy="726"/>
              </a:xfrm>
              <a:prstGeom prst="leftBracket">
                <a:avLst>
                  <a:gd name="adj" fmla="val 284978"/>
                </a:avLst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7" name="AutoShape 43"/>
              <p:cNvSpPr>
                <a:spLocks noChangeAspect="1"/>
              </p:cNvSpPr>
              <p:nvPr/>
            </p:nvSpPr>
            <p:spPr bwMode="auto">
              <a:xfrm rot="-5400000">
                <a:off x="4556" y="795"/>
                <a:ext cx="92" cy="726"/>
              </a:xfrm>
              <a:prstGeom prst="leftBracket">
                <a:avLst>
                  <a:gd name="adj" fmla="val 188953"/>
                </a:avLst>
              </a:prstGeom>
              <a:solidFill>
                <a:srgbClr val="FF0000"/>
              </a:solidFill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Micromegas</a:t>
            </a:r>
            <a:r>
              <a:rPr lang="en-US" dirty="0"/>
              <a:t> with resistive strips</a:t>
            </a:r>
            <a:endParaRPr lang="fr-FR" dirty="0"/>
          </a:p>
        </p:txBody>
      </p:sp>
      <p:sp>
        <p:nvSpPr>
          <p:cNvPr id="78" name="Espace réservé du contenu 2"/>
          <p:cNvSpPr txBox="1">
            <a:spLocks/>
          </p:cNvSpPr>
          <p:nvPr/>
        </p:nvSpPr>
        <p:spPr>
          <a:xfrm>
            <a:off x="0" y="2847502"/>
            <a:ext cx="91059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</a:rPr>
              <a:t>Different technologies of resistive films developed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</a:rPr>
              <a:t> @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</a:rPr>
              <a:t> CERN  (R. de Oliveira)</a:t>
            </a: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0" y="3438054"/>
            <a:ext cx="3270238" cy="29384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800000"/>
              </a:buClr>
              <a:defRPr/>
            </a:pPr>
            <a:r>
              <a:rPr lang="en-US" sz="1600" dirty="0">
                <a:latin typeface="Comic Sans MS" panose="030F0702030302020204" pitchFamily="66" charset="0"/>
                <a:cs typeface="Arial"/>
              </a:rPr>
              <a:t>Characteristics: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dirty="0">
                <a:latin typeface="Comic Sans MS" panose="030F0702030302020204" pitchFamily="66" charset="0"/>
                <a:cs typeface="Arial"/>
              </a:rPr>
              <a:t>Resistive strips connected to the ground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dirty="0">
                <a:latin typeface="Comic Sans MS" panose="030F0702030302020204" pitchFamily="66" charset="0"/>
                <a:cs typeface="Arial"/>
              </a:rPr>
              <a:t>Thin insulating layer between of the resistive and readout strips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i="1" dirty="0">
                <a:latin typeface="Comic Sans MS" panose="030F0702030302020204" pitchFamily="66" charset="0"/>
                <a:cs typeface="Arial"/>
              </a:rPr>
              <a:t>AC coupling of signals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dirty="0">
                <a:solidFill>
                  <a:srgbClr val="C00000"/>
                </a:solidFill>
                <a:latin typeface="Comic Sans MS" panose="030F0702030302020204" pitchFamily="66" charset="0"/>
                <a:cs typeface="Arial"/>
              </a:rPr>
              <a:t>Sparks are neutralized through the resistive strips to the ground</a:t>
            </a:r>
          </a:p>
        </p:txBody>
      </p:sp>
    </p:spTree>
    <p:extLst>
      <p:ext uri="{BB962C8B-B14F-4D97-AF65-F5344CB8AC3E}">
        <p14:creationId xmlns:p14="http://schemas.microsoft.com/office/powerpoint/2010/main" val="346339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èche droite 3"/>
          <p:cNvSpPr/>
          <p:nvPr/>
        </p:nvSpPr>
        <p:spPr>
          <a:xfrm>
            <a:off x="0" y="3353462"/>
            <a:ext cx="9144000" cy="761026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152400" y="3941527"/>
            <a:ext cx="324000" cy="968578"/>
            <a:chOff x="133200" y="3276600"/>
            <a:chExt cx="324000" cy="1066800"/>
          </a:xfrm>
        </p:grpSpPr>
        <p:sp>
          <p:nvSpPr>
            <p:cNvPr id="6" name="Étoile à 5 branches 5"/>
            <p:cNvSpPr/>
            <p:nvPr/>
          </p:nvSpPr>
          <p:spPr>
            <a:xfrm>
              <a:off x="133200" y="3276600"/>
              <a:ext cx="324000" cy="3240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" name="Connecteur droit 7"/>
            <p:cNvCxnSpPr/>
            <p:nvPr/>
          </p:nvCxnSpPr>
          <p:spPr>
            <a:xfrm>
              <a:off x="304800" y="3429000"/>
              <a:ext cx="0" cy="9144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ZoneTexte 8"/>
          <p:cNvSpPr txBox="1"/>
          <p:nvPr/>
        </p:nvSpPr>
        <p:spPr>
          <a:xfrm>
            <a:off x="0" y="3571608"/>
            <a:ext cx="6858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C0099"/>
                </a:solidFill>
              </a:rPr>
              <a:t>1996</a:t>
            </a:r>
            <a:endParaRPr lang="fr-FR" dirty="0">
              <a:solidFill>
                <a:srgbClr val="CC0099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4876756"/>
            <a:ext cx="1335622" cy="58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CC0099"/>
                </a:solidFill>
              </a:rPr>
              <a:t>Micromegas</a:t>
            </a:r>
            <a:endParaRPr lang="fr-FR" dirty="0" smtClean="0">
              <a:solidFill>
                <a:srgbClr val="CC0099"/>
              </a:solidFill>
            </a:endParaRPr>
          </a:p>
          <a:p>
            <a:r>
              <a:rPr lang="fr-FR" dirty="0" smtClean="0">
                <a:solidFill>
                  <a:srgbClr val="CC0099"/>
                </a:solidFill>
              </a:rPr>
              <a:t>Invention</a:t>
            </a:r>
            <a:endParaRPr lang="fr-FR" dirty="0">
              <a:solidFill>
                <a:srgbClr val="CC0099"/>
              </a:solidFill>
            </a:endParaRPr>
          </a:p>
        </p:txBody>
      </p:sp>
      <p:grpSp>
        <p:nvGrpSpPr>
          <p:cNvPr id="15" name="Groupe 14"/>
          <p:cNvGrpSpPr/>
          <p:nvPr/>
        </p:nvGrpSpPr>
        <p:grpSpPr>
          <a:xfrm>
            <a:off x="2800200" y="4010711"/>
            <a:ext cx="324000" cy="968578"/>
            <a:chOff x="133200" y="3276600"/>
            <a:chExt cx="324000" cy="1066800"/>
          </a:xfrm>
        </p:grpSpPr>
        <p:sp>
          <p:nvSpPr>
            <p:cNvPr id="16" name="Étoile à 5 branches 15"/>
            <p:cNvSpPr/>
            <p:nvPr/>
          </p:nvSpPr>
          <p:spPr>
            <a:xfrm>
              <a:off x="133200" y="3276600"/>
              <a:ext cx="324000" cy="3240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7" name="Connecteur droit 16"/>
            <p:cNvCxnSpPr/>
            <p:nvPr/>
          </p:nvCxnSpPr>
          <p:spPr>
            <a:xfrm>
              <a:off x="304800" y="3429000"/>
              <a:ext cx="0" cy="9144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ZoneTexte 17"/>
          <p:cNvSpPr txBox="1"/>
          <p:nvPr/>
        </p:nvSpPr>
        <p:spPr>
          <a:xfrm>
            <a:off x="2627784" y="5085184"/>
            <a:ext cx="704039" cy="58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CAST</a:t>
            </a:r>
          </a:p>
          <a:p>
            <a:r>
              <a:rPr lang="fr-FR" dirty="0" smtClean="0"/>
              <a:t>10_7 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27024" y="2281108"/>
            <a:ext cx="1406576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COMPASS</a:t>
            </a:r>
            <a:endParaRPr lang="fr-FR" dirty="0"/>
          </a:p>
        </p:txBody>
      </p:sp>
      <p:grpSp>
        <p:nvGrpSpPr>
          <p:cNvPr id="20" name="Groupe 19"/>
          <p:cNvGrpSpPr/>
          <p:nvPr/>
        </p:nvGrpSpPr>
        <p:grpSpPr>
          <a:xfrm rot="10800000">
            <a:off x="1276200" y="2557844"/>
            <a:ext cx="324000" cy="968578"/>
            <a:chOff x="133200" y="3276600"/>
            <a:chExt cx="324000" cy="1066800"/>
          </a:xfrm>
        </p:grpSpPr>
        <p:sp>
          <p:nvSpPr>
            <p:cNvPr id="21" name="Étoile à 5 branches 20"/>
            <p:cNvSpPr/>
            <p:nvPr/>
          </p:nvSpPr>
          <p:spPr>
            <a:xfrm>
              <a:off x="133200" y="3276600"/>
              <a:ext cx="324000" cy="3240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2" name="Connecteur droit 21"/>
            <p:cNvCxnSpPr/>
            <p:nvPr/>
          </p:nvCxnSpPr>
          <p:spPr>
            <a:xfrm>
              <a:off x="304800" y="3429000"/>
              <a:ext cx="0" cy="9144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/>
          <p:cNvGrpSpPr/>
          <p:nvPr/>
        </p:nvGrpSpPr>
        <p:grpSpPr>
          <a:xfrm rot="10800000">
            <a:off x="2800200" y="2557844"/>
            <a:ext cx="324000" cy="968578"/>
            <a:chOff x="133200" y="3276600"/>
            <a:chExt cx="324000" cy="1066800"/>
          </a:xfrm>
        </p:grpSpPr>
        <p:sp>
          <p:nvSpPr>
            <p:cNvPr id="24" name="Étoile à 5 branches 23"/>
            <p:cNvSpPr/>
            <p:nvPr/>
          </p:nvSpPr>
          <p:spPr>
            <a:xfrm>
              <a:off x="133200" y="3276600"/>
              <a:ext cx="324000" cy="3240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5" name="Connecteur droit 24"/>
            <p:cNvCxnSpPr/>
            <p:nvPr/>
          </p:nvCxnSpPr>
          <p:spPr>
            <a:xfrm>
              <a:off x="304800" y="3429000"/>
              <a:ext cx="0" cy="9144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ZoneTexte 25"/>
          <p:cNvSpPr txBox="1"/>
          <p:nvPr/>
        </p:nvSpPr>
        <p:spPr>
          <a:xfrm>
            <a:off x="1066800" y="3571608"/>
            <a:ext cx="6858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C0099"/>
                </a:solidFill>
              </a:rPr>
              <a:t>2000</a:t>
            </a:r>
            <a:endParaRPr lang="fr-FR" dirty="0">
              <a:solidFill>
                <a:srgbClr val="CC0099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667000" y="3571608"/>
            <a:ext cx="6858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C0099"/>
                </a:solidFill>
              </a:rPr>
              <a:t>2003</a:t>
            </a:r>
            <a:endParaRPr lang="fr-FR" dirty="0">
              <a:solidFill>
                <a:srgbClr val="CC0099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555824" y="2291701"/>
            <a:ext cx="1711376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KABES/NA48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4114800" y="3571608"/>
            <a:ext cx="6858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C0099"/>
                </a:solidFill>
              </a:rPr>
              <a:t>2009</a:t>
            </a:r>
            <a:endParaRPr lang="fr-FR" dirty="0">
              <a:solidFill>
                <a:srgbClr val="CC0099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4191000" y="5117658"/>
            <a:ext cx="5334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T2K</a:t>
            </a:r>
            <a:endParaRPr lang="fr-FR" dirty="0"/>
          </a:p>
        </p:txBody>
      </p:sp>
      <p:grpSp>
        <p:nvGrpSpPr>
          <p:cNvPr id="35" name="Groupe 34"/>
          <p:cNvGrpSpPr/>
          <p:nvPr/>
        </p:nvGrpSpPr>
        <p:grpSpPr>
          <a:xfrm>
            <a:off x="4248000" y="4010711"/>
            <a:ext cx="324000" cy="968578"/>
            <a:chOff x="133200" y="3276600"/>
            <a:chExt cx="324000" cy="1066800"/>
          </a:xfrm>
        </p:grpSpPr>
        <p:sp>
          <p:nvSpPr>
            <p:cNvPr id="36" name="Étoile à 5 branches 35"/>
            <p:cNvSpPr/>
            <p:nvPr/>
          </p:nvSpPr>
          <p:spPr>
            <a:xfrm>
              <a:off x="133200" y="3276600"/>
              <a:ext cx="324000" cy="3240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7" name="Connecteur droit 36"/>
            <p:cNvCxnSpPr/>
            <p:nvPr/>
          </p:nvCxnSpPr>
          <p:spPr>
            <a:xfrm>
              <a:off x="304800" y="3429000"/>
              <a:ext cx="0" cy="9144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/>
          <p:cNvSpPr txBox="1"/>
          <p:nvPr/>
        </p:nvSpPr>
        <p:spPr>
          <a:xfrm>
            <a:off x="1600200" y="3571608"/>
            <a:ext cx="685800" cy="335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C0099"/>
                </a:solidFill>
              </a:rPr>
              <a:t>2001</a:t>
            </a:r>
            <a:endParaRPr lang="fr-FR" dirty="0">
              <a:solidFill>
                <a:srgbClr val="CC0099"/>
              </a:solidFill>
            </a:endParaRPr>
          </a:p>
        </p:txBody>
      </p:sp>
      <p:grpSp>
        <p:nvGrpSpPr>
          <p:cNvPr id="44" name="Groupe 43"/>
          <p:cNvGrpSpPr/>
          <p:nvPr/>
        </p:nvGrpSpPr>
        <p:grpSpPr>
          <a:xfrm rot="10800000">
            <a:off x="1828800" y="2557844"/>
            <a:ext cx="324000" cy="968578"/>
            <a:chOff x="133200" y="3276600"/>
            <a:chExt cx="324000" cy="1066800"/>
          </a:xfrm>
        </p:grpSpPr>
        <p:sp>
          <p:nvSpPr>
            <p:cNvPr id="45" name="Étoile à 5 branches 44"/>
            <p:cNvSpPr/>
            <p:nvPr/>
          </p:nvSpPr>
          <p:spPr>
            <a:xfrm>
              <a:off x="133200" y="3276600"/>
              <a:ext cx="324000" cy="3240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6" name="Connecteur droit 45"/>
            <p:cNvCxnSpPr/>
            <p:nvPr/>
          </p:nvCxnSpPr>
          <p:spPr>
            <a:xfrm>
              <a:off x="304800" y="3429000"/>
              <a:ext cx="0" cy="9144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ZoneTexte 46"/>
          <p:cNvSpPr txBox="1"/>
          <p:nvPr/>
        </p:nvSpPr>
        <p:spPr>
          <a:xfrm>
            <a:off x="1752600" y="2291701"/>
            <a:ext cx="750398" cy="335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NTOF 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5715000" y="3571608"/>
            <a:ext cx="6858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C0099"/>
                </a:solidFill>
              </a:rPr>
              <a:t>2014</a:t>
            </a:r>
            <a:endParaRPr lang="fr-FR" dirty="0">
              <a:solidFill>
                <a:srgbClr val="CC0099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5562600" y="2281108"/>
            <a:ext cx="10668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MINOS</a:t>
            </a:r>
            <a:endParaRPr lang="fr-FR" dirty="0"/>
          </a:p>
        </p:txBody>
      </p:sp>
      <p:grpSp>
        <p:nvGrpSpPr>
          <p:cNvPr id="51" name="Groupe 50"/>
          <p:cNvGrpSpPr/>
          <p:nvPr/>
        </p:nvGrpSpPr>
        <p:grpSpPr>
          <a:xfrm rot="10800000">
            <a:off x="5867400" y="2627028"/>
            <a:ext cx="324000" cy="968578"/>
            <a:chOff x="133200" y="3276600"/>
            <a:chExt cx="324000" cy="1066800"/>
          </a:xfrm>
        </p:grpSpPr>
        <p:sp>
          <p:nvSpPr>
            <p:cNvPr id="52" name="Étoile à 5 branches 51"/>
            <p:cNvSpPr/>
            <p:nvPr/>
          </p:nvSpPr>
          <p:spPr>
            <a:xfrm>
              <a:off x="133200" y="3276600"/>
              <a:ext cx="324000" cy="3240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3" name="Connecteur droit 52"/>
            <p:cNvCxnSpPr/>
            <p:nvPr/>
          </p:nvCxnSpPr>
          <p:spPr>
            <a:xfrm>
              <a:off x="304800" y="3429000"/>
              <a:ext cx="0" cy="9144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ZoneTexte 53"/>
          <p:cNvSpPr txBox="1"/>
          <p:nvPr/>
        </p:nvSpPr>
        <p:spPr>
          <a:xfrm>
            <a:off x="7620000" y="3571608"/>
            <a:ext cx="6858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C0099"/>
                </a:solidFill>
              </a:rPr>
              <a:t>2018</a:t>
            </a:r>
            <a:endParaRPr lang="fr-FR" dirty="0">
              <a:solidFill>
                <a:srgbClr val="CC0099"/>
              </a:solidFill>
            </a:endParaRPr>
          </a:p>
        </p:txBody>
      </p:sp>
      <p:grpSp>
        <p:nvGrpSpPr>
          <p:cNvPr id="58" name="Groupe 57"/>
          <p:cNvGrpSpPr/>
          <p:nvPr/>
        </p:nvGrpSpPr>
        <p:grpSpPr>
          <a:xfrm>
            <a:off x="7848600" y="3872343"/>
            <a:ext cx="324000" cy="968578"/>
            <a:chOff x="133200" y="3276600"/>
            <a:chExt cx="324000" cy="1066800"/>
          </a:xfrm>
        </p:grpSpPr>
        <p:sp>
          <p:nvSpPr>
            <p:cNvPr id="59" name="Étoile à 5 branches 58"/>
            <p:cNvSpPr/>
            <p:nvPr/>
          </p:nvSpPr>
          <p:spPr>
            <a:xfrm>
              <a:off x="133200" y="3276600"/>
              <a:ext cx="324000" cy="3240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0" name="Connecteur droit 59"/>
            <p:cNvCxnSpPr/>
            <p:nvPr/>
          </p:nvCxnSpPr>
          <p:spPr>
            <a:xfrm>
              <a:off x="304800" y="3429000"/>
              <a:ext cx="0" cy="9144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ZoneTexte 60"/>
          <p:cNvSpPr txBox="1"/>
          <p:nvPr/>
        </p:nvSpPr>
        <p:spPr>
          <a:xfrm>
            <a:off x="7467600" y="4910105"/>
            <a:ext cx="12954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ATLAS-NSW</a:t>
            </a:r>
            <a:endParaRPr lang="fr-FR" dirty="0"/>
          </a:p>
        </p:txBody>
      </p:sp>
      <p:pic>
        <p:nvPicPr>
          <p:cNvPr id="62" name="Picture 3" descr="\\Dapdc5\ponsot\My Documents\PROJETS\ATLAS-MAMMA-NSW\Images et photos\NSW-4-modules-MM\Roue-MM-2x2-modul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672" y="5192053"/>
            <a:ext cx="1447800" cy="154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Image 62" descr="minos_setup_HIMAC_2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61130" y="966609"/>
            <a:ext cx="1544470" cy="1314499"/>
          </a:xfrm>
          <a:prstGeom prst="rect">
            <a:avLst/>
          </a:prstGeom>
        </p:spPr>
      </p:pic>
      <p:pic>
        <p:nvPicPr>
          <p:cNvPr id="64" name="Picture 4" descr="inner_readoutpla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4908260"/>
            <a:ext cx="1295400" cy="177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ZoneTexte 64"/>
          <p:cNvSpPr txBox="1"/>
          <p:nvPr/>
        </p:nvSpPr>
        <p:spPr>
          <a:xfrm>
            <a:off x="6629400" y="3571608"/>
            <a:ext cx="6858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C0099"/>
                </a:solidFill>
              </a:rPr>
              <a:t>2015</a:t>
            </a:r>
            <a:endParaRPr lang="fr-FR" dirty="0">
              <a:solidFill>
                <a:srgbClr val="CC0099"/>
              </a:solidFill>
            </a:endParaRPr>
          </a:p>
        </p:txBody>
      </p:sp>
      <p:grpSp>
        <p:nvGrpSpPr>
          <p:cNvPr id="66" name="Groupe 65"/>
          <p:cNvGrpSpPr/>
          <p:nvPr/>
        </p:nvGrpSpPr>
        <p:grpSpPr>
          <a:xfrm rot="10800000">
            <a:off x="6858000" y="2627028"/>
            <a:ext cx="324000" cy="968578"/>
            <a:chOff x="133200" y="3276600"/>
            <a:chExt cx="324000" cy="1066800"/>
          </a:xfrm>
        </p:grpSpPr>
        <p:sp>
          <p:nvSpPr>
            <p:cNvPr id="67" name="Étoile à 5 branches 66"/>
            <p:cNvSpPr/>
            <p:nvPr/>
          </p:nvSpPr>
          <p:spPr>
            <a:xfrm>
              <a:off x="133200" y="3276600"/>
              <a:ext cx="324000" cy="324000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8" name="Connecteur droit 67"/>
            <p:cNvCxnSpPr/>
            <p:nvPr/>
          </p:nvCxnSpPr>
          <p:spPr>
            <a:xfrm>
              <a:off x="304800" y="3429000"/>
              <a:ext cx="0" cy="91440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ZoneTexte 68"/>
          <p:cNvSpPr txBox="1"/>
          <p:nvPr/>
        </p:nvSpPr>
        <p:spPr>
          <a:xfrm>
            <a:off x="6629400" y="2281108"/>
            <a:ext cx="1066800" cy="335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CLAS12</a:t>
            </a:r>
            <a:endParaRPr lang="fr-FR" dirty="0"/>
          </a:p>
        </p:txBody>
      </p:sp>
      <p:pic>
        <p:nvPicPr>
          <p:cNvPr id="71" name="Espace réservé du contenu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34200" y="966609"/>
            <a:ext cx="2209800" cy="1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2" name="Grouper 43"/>
          <p:cNvGrpSpPr>
            <a:grpSpLocks/>
          </p:cNvGrpSpPr>
          <p:nvPr/>
        </p:nvGrpSpPr>
        <p:grpSpPr bwMode="auto">
          <a:xfrm>
            <a:off x="0" y="620688"/>
            <a:ext cx="7990005" cy="1591235"/>
            <a:chOff x="-4911059" y="-18181"/>
            <a:chExt cx="7990005" cy="1752600"/>
          </a:xfrm>
        </p:grpSpPr>
        <p:graphicFrame>
          <p:nvGraphicFramePr>
            <p:cNvPr id="7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48400527"/>
                </p:ext>
              </p:extLst>
            </p:nvPr>
          </p:nvGraphicFramePr>
          <p:xfrm>
            <a:off x="-4911059" y="-18181"/>
            <a:ext cx="1614619" cy="175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18" name="Photo Editor Photo" r:id="rId7" imgW="8430802" imgH="9152381" progId="">
                    <p:embed/>
                  </p:oleObj>
                </mc:Choice>
                <mc:Fallback>
                  <p:oleObj name="Photo Editor Photo" r:id="rId7" imgW="8430802" imgH="9152381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4911059" y="-18181"/>
                          <a:ext cx="1614619" cy="1752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8097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" name="Line 7"/>
            <p:cNvSpPr>
              <a:spLocks noChangeShapeType="1"/>
            </p:cNvSpPr>
            <p:nvPr/>
          </p:nvSpPr>
          <p:spPr bwMode="auto">
            <a:xfrm flipH="1">
              <a:off x="2506352" y="1432794"/>
              <a:ext cx="572594" cy="152401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aphicFrame>
        <p:nvGraphicFramePr>
          <p:cNvPr id="2969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596837"/>
              </p:ext>
            </p:extLst>
          </p:nvPr>
        </p:nvGraphicFramePr>
        <p:xfrm>
          <a:off x="3048000" y="1174161"/>
          <a:ext cx="1524000" cy="103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9" name="Photo Editor Photo" r:id="rId9" imgW="22857143" imgH="17142857" progId="">
                  <p:embed/>
                </p:oleObj>
              </mc:Choice>
              <mc:Fallback>
                <p:oleObj name="Photo Editor Photo" r:id="rId9" imgW="22857143" imgH="1714285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174161"/>
                        <a:ext cx="1524000" cy="103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0" name="Picture 2" descr="D:\Micromegas\CAST\Sunrise2013\Photos\20131115_SRC1_Lab\IMG_010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49000" y="5433806"/>
            <a:ext cx="1384800" cy="1176131"/>
          </a:xfrm>
          <a:prstGeom prst="rect">
            <a:avLst/>
          </a:prstGeom>
          <a:noFill/>
        </p:spPr>
      </p:pic>
      <p:sp>
        <p:nvSpPr>
          <p:cNvPr id="56" name="Title 2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</p:spPr>
        <p:txBody>
          <a:bodyPr/>
          <a:lstStyle/>
          <a:p>
            <a:r>
              <a:rPr lang="en-US" dirty="0" smtClean="0"/>
              <a:t>Micromegas applications</a:t>
            </a:r>
            <a:endParaRPr lang="en-US" dirty="0"/>
          </a:p>
        </p:txBody>
      </p:sp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00" y="1027918"/>
            <a:ext cx="1338799" cy="122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6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as Beam </a:t>
            </a:r>
            <a:r>
              <a:rPr lang="en-US" dirty="0"/>
              <a:t>L</a:t>
            </a:r>
            <a:r>
              <a:rPr lang="en-US" dirty="0" smtClean="0"/>
              <a:t>oss </a:t>
            </a:r>
            <a:r>
              <a:rPr lang="en-US" dirty="0"/>
              <a:t>M</a:t>
            </a:r>
            <a:r>
              <a:rPr lang="en-US" dirty="0" smtClean="0"/>
              <a:t>onitor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0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Desired performance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26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Challenges:</a:t>
            </a:r>
          </a:p>
          <a:p>
            <a:r>
              <a:rPr lang="en-US" dirty="0" smtClean="0"/>
              <a:t>RF cavities emit </a:t>
            </a:r>
            <a:r>
              <a:rPr lang="el-GR" dirty="0" smtClean="0">
                <a:solidFill>
                  <a:srgbClr val="C00000"/>
                </a:solidFill>
              </a:rPr>
              <a:t>γ-</a:t>
            </a:r>
            <a:r>
              <a:rPr lang="en-US" dirty="0" smtClean="0">
                <a:solidFill>
                  <a:srgbClr val="C00000"/>
                </a:solidFill>
              </a:rPr>
              <a:t>rays</a:t>
            </a:r>
            <a:r>
              <a:rPr lang="en-US" dirty="0" smtClean="0"/>
              <a:t>. Those </a:t>
            </a:r>
            <a:r>
              <a:rPr lang="el-GR" dirty="0" smtClean="0"/>
              <a:t>γ’</a:t>
            </a:r>
            <a:r>
              <a:rPr lang="en-US" dirty="0" smtClean="0"/>
              <a:t>s may pose a problem to ionization chambers used as  BLMs</a:t>
            </a:r>
          </a:p>
          <a:p>
            <a:r>
              <a:rPr lang="en-US" dirty="0" smtClean="0"/>
              <a:t>In the case of </a:t>
            </a:r>
            <a:r>
              <a:rPr lang="en-US" dirty="0" smtClean="0">
                <a:solidFill>
                  <a:srgbClr val="C00000"/>
                </a:solidFill>
              </a:rPr>
              <a:t>high intensity but low energy </a:t>
            </a:r>
            <a:r>
              <a:rPr lang="en-US" dirty="0" smtClean="0"/>
              <a:t>regions of an accelerator charged particles and </a:t>
            </a:r>
            <a:r>
              <a:rPr lang="el-GR" dirty="0" smtClean="0"/>
              <a:t>γ’</a:t>
            </a:r>
            <a:r>
              <a:rPr lang="en-US" dirty="0"/>
              <a:t>s </a:t>
            </a:r>
            <a:r>
              <a:rPr lang="en-US" dirty="0" smtClean="0"/>
              <a:t>do not even exit the accelerator vessel</a:t>
            </a:r>
          </a:p>
          <a:p>
            <a:r>
              <a:rPr lang="en-US" dirty="0" smtClean="0"/>
              <a:t>At some cases, </a:t>
            </a:r>
            <a:r>
              <a:rPr lang="en-US" dirty="0" smtClean="0">
                <a:solidFill>
                  <a:srgbClr val="C00000"/>
                </a:solidFill>
              </a:rPr>
              <a:t>continuous monitoring of small losses </a:t>
            </a:r>
            <a:r>
              <a:rPr lang="en-US" dirty="0" smtClean="0"/>
              <a:t>is needed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Signature of beam loss: </a:t>
            </a:r>
            <a:r>
              <a:rPr lang="en-US" b="1" dirty="0" smtClean="0"/>
              <a:t>fast neutrons</a:t>
            </a:r>
            <a:endParaRPr lang="en-US" dirty="0" smtClean="0">
              <a:solidFill>
                <a:srgbClr val="C00000"/>
              </a:solidFill>
            </a:endParaRP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 smtClean="0"/>
              <a:t>Thermal neutrons can come from moderation inside the walls, so </a:t>
            </a:r>
            <a:r>
              <a:rPr lang="en-US" dirty="0" smtClean="0">
                <a:solidFill>
                  <a:srgbClr val="C00000"/>
                </a:solidFill>
              </a:rPr>
              <a:t>must to be rejected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 smtClean="0"/>
              <a:t>Gamma’s and X-rays present during normal operation, so the </a:t>
            </a:r>
            <a:r>
              <a:rPr lang="en-US" dirty="0" smtClean="0">
                <a:solidFill>
                  <a:srgbClr val="C00000"/>
                </a:solidFill>
              </a:rPr>
              <a:t>detector must be insensitive</a:t>
            </a:r>
            <a:r>
              <a:rPr lang="en-US" dirty="0" smtClean="0"/>
              <a:t> to them</a:t>
            </a:r>
          </a:p>
          <a:p>
            <a:endParaRPr lang="en-US" sz="900" dirty="0" smtClean="0"/>
          </a:p>
          <a:p>
            <a:pPr marL="3946525">
              <a:buNone/>
            </a:pPr>
            <a:r>
              <a:rPr lang="en-US" sz="1800" dirty="0" smtClean="0"/>
              <a:t>The </a:t>
            </a:r>
            <a:r>
              <a:rPr lang="en-US" sz="1800" dirty="0" err="1" smtClean="0"/>
              <a:t>nBLM</a:t>
            </a:r>
            <a:r>
              <a:rPr lang="en-US" sz="1800" dirty="0" smtClean="0"/>
              <a:t> should be:</a:t>
            </a:r>
          </a:p>
          <a:p>
            <a:pPr marL="3946525"/>
            <a:r>
              <a:rPr lang="en-US" sz="1800" dirty="0" smtClean="0"/>
              <a:t>sensitive enough to monitor small losses</a:t>
            </a:r>
          </a:p>
          <a:p>
            <a:pPr marL="3946525"/>
            <a:r>
              <a:rPr lang="en-US" sz="1800" dirty="0"/>
              <a:t>s</a:t>
            </a:r>
            <a:r>
              <a:rPr lang="en-US" sz="1800" dirty="0" smtClean="0"/>
              <a:t>ensitive &amp; fast enough to react on </a:t>
            </a:r>
            <a:br>
              <a:rPr lang="en-US" sz="1800" dirty="0" smtClean="0"/>
            </a:br>
            <a:r>
              <a:rPr lang="en-US" sz="1800" dirty="0" smtClean="0"/>
              <a:t>“catastrophic event”</a:t>
            </a:r>
          </a:p>
          <a:p>
            <a:pPr marL="3946525"/>
            <a:r>
              <a:rPr lang="en-US" sz="1800" dirty="0"/>
              <a:t>a</a:t>
            </a:r>
            <a:r>
              <a:rPr lang="en-US" sz="1800" dirty="0" smtClean="0"/>
              <a:t>ppropriate for </a:t>
            </a:r>
            <a:r>
              <a:rPr lang="en-US" sz="1800" i="1" dirty="0" smtClean="0"/>
              <a:t>high rates</a:t>
            </a:r>
            <a:r>
              <a:rPr lang="en-US" sz="1800" dirty="0" smtClean="0"/>
              <a:t> </a:t>
            </a:r>
          </a:p>
          <a:p>
            <a:pPr marL="3946525"/>
            <a:r>
              <a:rPr lang="en-US" sz="1800" dirty="0"/>
              <a:t>r</a:t>
            </a:r>
            <a:r>
              <a:rPr lang="en-US" sz="1800" dirty="0" smtClean="0"/>
              <a:t>adiation hard </a:t>
            </a:r>
          </a:p>
          <a:p>
            <a:endParaRPr lang="en-US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4509120"/>
            <a:ext cx="3394720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The “</a:t>
            </a:r>
            <a:r>
              <a:rPr lang="en-US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nBLM</a:t>
            </a:r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for ESS” project:</a:t>
            </a:r>
          </a:p>
          <a:p>
            <a:endParaRPr lang="en-US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Micromegas equipped with combination </a:t>
            </a: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of </a:t>
            </a:r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appropriate neutron convertors &amp; moderators</a:t>
            </a:r>
            <a:endParaRPr lang="fr-FR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3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detection with Micromegas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692696"/>
            <a:ext cx="7499176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C00000"/>
                </a:solidFill>
              </a:rPr>
              <a:t>Neutron detection </a:t>
            </a:r>
            <a:r>
              <a:rPr lang="en-US" sz="1800" dirty="0">
                <a:solidFill>
                  <a:srgbClr val="C00000"/>
                </a:solidFill>
                <a:sym typeface="Wingdings" pitchFamily="2" charset="2"/>
              </a:rPr>
              <a:t></a:t>
            </a:r>
            <a:r>
              <a:rPr lang="en-US" sz="1800" i="1" dirty="0">
                <a:solidFill>
                  <a:srgbClr val="C00000"/>
                </a:solidFill>
                <a:sym typeface="Wingdings" pitchFamily="2" charset="2"/>
              </a:rPr>
              <a:t> neutron-to-charge converter</a:t>
            </a:r>
          </a:p>
          <a:p>
            <a:r>
              <a:rPr lang="en-US" sz="1600" dirty="0">
                <a:sym typeface="Wingdings" pitchFamily="2" charset="2"/>
              </a:rPr>
              <a:t>Solid converter: thin layers deposited on the drift or mesh electrode (</a:t>
            </a:r>
            <a:r>
              <a:rPr lang="en-US" sz="1600" baseline="30000" dirty="0">
                <a:solidFill>
                  <a:srgbClr val="C00000"/>
                </a:solidFill>
                <a:sym typeface="Wingdings" pitchFamily="2" charset="2"/>
              </a:rPr>
              <a:t>10</a:t>
            </a: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B, </a:t>
            </a:r>
            <a:r>
              <a:rPr lang="en-US" sz="1600" baseline="30000" dirty="0">
                <a:solidFill>
                  <a:srgbClr val="C00000"/>
                </a:solidFill>
                <a:sym typeface="Wingdings" pitchFamily="2" charset="2"/>
              </a:rPr>
              <a:t>10</a:t>
            </a: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B</a:t>
            </a:r>
            <a:r>
              <a:rPr lang="en-US" sz="1600" baseline="-25000" dirty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C</a:t>
            </a:r>
            <a:r>
              <a:rPr lang="en-US" sz="1600" dirty="0">
                <a:sym typeface="Wingdings" pitchFamily="2" charset="2"/>
              </a:rPr>
              <a:t>, </a:t>
            </a:r>
            <a:r>
              <a:rPr lang="en-US" sz="1600" baseline="30000" dirty="0">
                <a:sym typeface="Wingdings" pitchFamily="2" charset="2"/>
              </a:rPr>
              <a:t>6</a:t>
            </a:r>
            <a:r>
              <a:rPr lang="en-US" sz="1600" dirty="0">
                <a:sym typeface="Wingdings" pitchFamily="2" charset="2"/>
              </a:rPr>
              <a:t>Li, </a:t>
            </a:r>
            <a:r>
              <a:rPr lang="en-US" sz="1600" baseline="30000" dirty="0">
                <a:sym typeface="Wingdings" pitchFamily="2" charset="2"/>
              </a:rPr>
              <a:t>6</a:t>
            </a:r>
            <a:r>
              <a:rPr lang="en-US" sz="1600" dirty="0">
                <a:sym typeface="Wingdings" pitchFamily="2" charset="2"/>
              </a:rPr>
              <a:t>LiF, </a:t>
            </a: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U</a:t>
            </a:r>
            <a:r>
              <a:rPr lang="en-US" sz="1600" dirty="0">
                <a:sym typeface="Wingdings" pitchFamily="2" charset="2"/>
              </a:rPr>
              <a:t>, actinides…)</a:t>
            </a:r>
          </a:p>
          <a:p>
            <a:pPr lvl="1"/>
            <a:r>
              <a:rPr lang="en-US" sz="1400" dirty="0">
                <a:sym typeface="Wingdings" pitchFamily="2" charset="2"/>
              </a:rPr>
              <a:t>Sample availability &amp; handling</a:t>
            </a:r>
          </a:p>
          <a:p>
            <a:pPr lvl="1"/>
            <a:r>
              <a:rPr lang="en-US" sz="1400" dirty="0">
                <a:sym typeface="Wingdings" pitchFamily="2" charset="2"/>
              </a:rPr>
              <a:t>Efficiency estimation</a:t>
            </a:r>
          </a:p>
          <a:p>
            <a:pPr lvl="1">
              <a:buFont typeface="Wingdings" pitchFamily="2" charset="2"/>
              <a:buChar char="û"/>
            </a:pPr>
            <a:r>
              <a:rPr lang="en-US" sz="1400" i="1" dirty="0">
                <a:sym typeface="Wingdings" pitchFamily="2" charset="2"/>
              </a:rPr>
              <a:t>Limitation on sample thickness from fragment range </a:t>
            </a:r>
            <a:br>
              <a:rPr lang="en-US" sz="1400" i="1" dirty="0">
                <a:sym typeface="Wingdings" pitchFamily="2" charset="2"/>
              </a:rPr>
            </a:br>
            <a:r>
              <a:rPr lang="en-US" sz="1400" i="1" dirty="0">
                <a:sym typeface="Wingdings" pitchFamily="2" charset="2"/>
              </a:rPr>
              <a:t>	</a:t>
            </a:r>
            <a:r>
              <a:rPr lang="en-US" sz="1400" i="1" dirty="0">
                <a:sym typeface="Symbol"/>
              </a:rPr>
              <a:t> limited efficiency</a:t>
            </a:r>
            <a:r>
              <a:rPr lang="en-US" sz="1400" i="1" dirty="0">
                <a:sym typeface="Wingdings" pitchFamily="2" charset="2"/>
              </a:rPr>
              <a:t> </a:t>
            </a:r>
          </a:p>
          <a:p>
            <a:pPr lvl="1">
              <a:buFont typeface="Wingdings" pitchFamily="2" charset="2"/>
              <a:buChar char="û"/>
            </a:pPr>
            <a:r>
              <a:rPr lang="en-US" sz="1400" dirty="0">
                <a:sym typeface="Wingdings" pitchFamily="2" charset="2"/>
              </a:rPr>
              <a:t>Not easy to record all fragments</a:t>
            </a:r>
          </a:p>
          <a:p>
            <a:pPr lvl="1">
              <a:buFont typeface="Wingdings" pitchFamily="2" charset="2"/>
              <a:buChar char="û"/>
            </a:pPr>
            <a:endParaRPr lang="en-US" sz="1400" dirty="0">
              <a:sym typeface="Wingdings" pitchFamily="2" charset="2"/>
            </a:endParaRPr>
          </a:p>
          <a:p>
            <a:r>
              <a:rPr lang="en-US" sz="1600" dirty="0">
                <a:sym typeface="Wingdings" pitchFamily="2" charset="2"/>
              </a:rPr>
              <a:t>Detector gas (</a:t>
            </a:r>
            <a:r>
              <a:rPr lang="en-US" sz="1600" baseline="30000" dirty="0">
                <a:sym typeface="Wingdings" pitchFamily="2" charset="2"/>
              </a:rPr>
              <a:t>3</a:t>
            </a:r>
            <a:r>
              <a:rPr lang="en-US" sz="1600" dirty="0">
                <a:sym typeface="Wingdings" pitchFamily="2" charset="2"/>
              </a:rPr>
              <a:t>He, BF</a:t>
            </a:r>
            <a:r>
              <a:rPr lang="en-US" sz="1600" baseline="-25000" dirty="0">
                <a:sym typeface="Wingdings" pitchFamily="2" charset="2"/>
              </a:rPr>
              <a:t>3</a:t>
            </a:r>
            <a:r>
              <a:rPr lang="en-US" sz="1600" dirty="0">
                <a:sym typeface="Wingdings" pitchFamily="2" charset="2"/>
              </a:rPr>
              <a:t>…)</a:t>
            </a:r>
          </a:p>
          <a:p>
            <a:pPr lvl="1"/>
            <a:r>
              <a:rPr lang="en-US" sz="1400" dirty="0">
                <a:sym typeface="Wingdings" pitchFamily="2" charset="2"/>
              </a:rPr>
              <a:t>Record all fragments </a:t>
            </a:r>
          </a:p>
          <a:p>
            <a:pPr lvl="1"/>
            <a:r>
              <a:rPr lang="en-US" sz="1400" dirty="0">
                <a:sym typeface="Wingdings" pitchFamily="2" charset="2"/>
              </a:rPr>
              <a:t>No energy loss for fragments </a:t>
            </a:r>
            <a:r>
              <a:rPr lang="en-US" sz="1400" dirty="0">
                <a:sym typeface="Symbol"/>
              </a:rPr>
              <a:t></a:t>
            </a:r>
            <a:r>
              <a:rPr lang="en-US" sz="1400" dirty="0">
                <a:sym typeface="Wingdings" pitchFamily="2" charset="2"/>
              </a:rPr>
              <a:t> reaction kinematics </a:t>
            </a:r>
          </a:p>
          <a:p>
            <a:pPr lvl="1"/>
            <a:r>
              <a:rPr lang="en-US" sz="1400" dirty="0">
                <a:sym typeface="Wingdings" pitchFamily="2" charset="2"/>
              </a:rPr>
              <a:t>No limitation on the size </a:t>
            </a:r>
            <a:r>
              <a:rPr lang="en-US" sz="1400" dirty="0">
                <a:sym typeface="Symbol"/>
              </a:rPr>
              <a:t> high efficiency</a:t>
            </a:r>
          </a:p>
          <a:p>
            <a:pPr lvl="1">
              <a:buFont typeface="Wingdings" pitchFamily="2" charset="2"/>
              <a:buChar char="û"/>
            </a:pPr>
            <a:r>
              <a:rPr lang="en-US" sz="1400" i="1" dirty="0">
                <a:sym typeface="Symbol"/>
              </a:rPr>
              <a:t>Gas availability </a:t>
            </a:r>
          </a:p>
          <a:p>
            <a:pPr lvl="1">
              <a:buFont typeface="Wingdings" pitchFamily="2" charset="2"/>
              <a:buChar char="û"/>
            </a:pPr>
            <a:r>
              <a:rPr lang="en-US" sz="1400" dirty="0">
                <a:sym typeface="Symbol"/>
              </a:rPr>
              <a:t>Handling (highly toxic or radioactive gasses)</a:t>
            </a:r>
          </a:p>
          <a:p>
            <a:pPr marL="457189" lvl="1" indent="0">
              <a:buNone/>
            </a:pPr>
            <a:r>
              <a:rPr lang="en-US" sz="1400" dirty="0">
                <a:sym typeface="Wingdings" pitchFamily="2" charset="2"/>
              </a:rPr>
              <a:t> </a:t>
            </a:r>
          </a:p>
          <a:p>
            <a:r>
              <a:rPr lang="en-US" sz="1600" dirty="0">
                <a:sym typeface="Wingdings" pitchFamily="2" charset="2"/>
              </a:rPr>
              <a:t>Neutron elastic scattering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>
                <a:sym typeface="Wingdings" pitchFamily="2" charset="2"/>
              </a:rPr>
              <a:t>gas (H, He) 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>
                <a:solidFill>
                  <a:srgbClr val="C00000"/>
                </a:solidFill>
                <a:sym typeface="Wingdings" pitchFamily="2" charset="2"/>
              </a:rPr>
              <a:t>solid (paraffin etc.)</a:t>
            </a:r>
          </a:p>
          <a:p>
            <a:pPr lvl="2">
              <a:buFont typeface="Wingdings" pitchFamily="2" charset="2"/>
              <a:buChar char="ü"/>
            </a:pPr>
            <a:r>
              <a:rPr lang="en-US" sz="1400" dirty="0">
                <a:sym typeface="Wingdings" pitchFamily="2" charset="2"/>
              </a:rPr>
              <a:t>Availability</a:t>
            </a:r>
          </a:p>
          <a:p>
            <a:pPr lvl="2">
              <a:buFont typeface="Wingdings" pitchFamily="2" charset="2"/>
              <a:buChar char="ü"/>
            </a:pPr>
            <a:r>
              <a:rPr lang="en-US" sz="1400" dirty="0">
                <a:sym typeface="Wingdings" pitchFamily="2" charset="2"/>
              </a:rPr>
              <a:t>High energies</a:t>
            </a:r>
          </a:p>
          <a:p>
            <a:pPr lvl="2"/>
            <a:r>
              <a:rPr lang="en-US" sz="1400" dirty="0">
                <a:sym typeface="Wingdings" pitchFamily="2" charset="2"/>
              </a:rPr>
              <a:t>Efficiency estimation &amp; reaction kinematics</a:t>
            </a:r>
          </a:p>
          <a:p>
            <a:endParaRPr lang="en-US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34" y="1556793"/>
            <a:ext cx="3139143" cy="1065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203" y="4869160"/>
            <a:ext cx="3910068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33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proposed BLM for ESS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6519" y="726920"/>
            <a:ext cx="5407615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/>
              <a:t>Assembly of the 2 modules:</a:t>
            </a:r>
          </a:p>
          <a:p>
            <a:pPr marL="0" indent="0">
              <a:buNone/>
            </a:pPr>
            <a:endParaRPr lang="en-US" sz="1100" i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US" sz="1800" dirty="0"/>
              <a:t>1</a:t>
            </a:r>
            <a:r>
              <a:rPr lang="en-US" sz="1800" baseline="30000" dirty="0"/>
              <a:t>st</a:t>
            </a:r>
            <a:r>
              <a:rPr lang="en-US" sz="1800" dirty="0"/>
              <a:t> </a:t>
            </a:r>
            <a:r>
              <a:rPr lang="en-US" sz="1800" dirty="0" smtClean="0"/>
              <a:t>module (MM + B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C) </a:t>
            </a:r>
            <a:r>
              <a:rPr lang="en-US" sz="1800" dirty="0"/>
              <a:t>capable of monitoring fast neutron fluxes ~ few n · cm</a:t>
            </a:r>
            <a:r>
              <a:rPr lang="en-US" sz="1800" baseline="30000" dirty="0"/>
              <a:t>-2 </a:t>
            </a:r>
            <a:r>
              <a:rPr lang="en-US" sz="1800" dirty="0"/>
              <a:t>s</a:t>
            </a:r>
            <a:r>
              <a:rPr lang="en-US" sz="1800" baseline="30000" dirty="0"/>
              <a:t>-1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/>
              <a:t>minimum </a:t>
            </a:r>
            <a:r>
              <a:rPr lang="en-US" sz="1400" dirty="0" err="1"/>
              <a:t>E</a:t>
            </a:r>
            <a:r>
              <a:rPr lang="en-US" sz="1400" baseline="-25000" dirty="0" err="1"/>
              <a:t>n</a:t>
            </a:r>
            <a:r>
              <a:rPr lang="en-US" sz="1400" dirty="0"/>
              <a:t> defined by the absorber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/>
              <a:t>4</a:t>
            </a:r>
            <a:r>
              <a:rPr lang="el-GR" sz="1400" dirty="0"/>
              <a:t>π 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/>
              <a:t>adjustable neutron sensitivity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/>
              <a:t>low gamma sensitivity</a:t>
            </a:r>
            <a:br>
              <a:rPr lang="en-US" sz="1400" dirty="0"/>
            </a:br>
            <a:endParaRPr lang="en-US" sz="14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US" sz="1800" dirty="0"/>
              <a:t>2</a:t>
            </a:r>
            <a:r>
              <a:rPr lang="en-US" sz="1800" baseline="30000" dirty="0"/>
              <a:t>nd</a:t>
            </a:r>
            <a:r>
              <a:rPr lang="en-US" sz="1800" dirty="0"/>
              <a:t> module </a:t>
            </a:r>
            <a:r>
              <a:rPr lang="en-US" sz="1800" dirty="0" smtClean="0"/>
              <a:t>(MM + polyethylene) appropriate </a:t>
            </a:r>
            <a:r>
              <a:rPr lang="en-US" sz="1800" dirty="0"/>
              <a:t>for high flux high energy neutrons, coming from the front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/>
              <a:t>directional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/>
              <a:t>insensitive to gammas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/>
              <a:t>high particle fluxes</a:t>
            </a:r>
          </a:p>
          <a:p>
            <a:pPr marL="457189" lvl="1" indent="0">
              <a:buNone/>
            </a:pPr>
            <a:endParaRPr lang="en-US" sz="1600" dirty="0"/>
          </a:p>
          <a:p>
            <a:pPr>
              <a:buFont typeface="Wingdings" panose="05000000000000000000" pitchFamily="2" charset="2"/>
              <a:buChar char="è"/>
            </a:pP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Extra option as 2</a:t>
            </a:r>
            <a:r>
              <a:rPr lang="en-US" sz="1800" baseline="30000" dirty="0">
                <a:solidFill>
                  <a:schemeClr val="accent4">
                    <a:lumMod val="75000"/>
                  </a:schemeClr>
                </a:solidFill>
              </a:rPr>
              <a:t>nd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 module:  </a:t>
            </a:r>
            <a:br>
              <a:rPr lang="en-US" sz="18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	MM + thin </a:t>
            </a:r>
            <a:r>
              <a:rPr lang="en-US" sz="1800" b="1" baseline="30000" dirty="0">
                <a:solidFill>
                  <a:schemeClr val="accent4">
                    <a:lumMod val="75000"/>
                  </a:schemeClr>
                </a:solidFill>
              </a:rPr>
              <a:t>238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U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 layer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 err="1">
                <a:solidFill>
                  <a:schemeClr val="accent4">
                    <a:lumMod val="75000"/>
                  </a:schemeClr>
                </a:solidFill>
              </a:rPr>
              <a:t>E</a:t>
            </a:r>
            <a:r>
              <a:rPr lang="en-US" sz="1400" baseline="-25000" dirty="0" err="1">
                <a:solidFill>
                  <a:schemeClr val="accent4">
                    <a:lumMod val="75000"/>
                  </a:schemeClr>
                </a:solidFill>
              </a:rPr>
              <a:t>n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 threshold ~1 MeV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Fission fragments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 very low gain  completely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 insensitive to gammas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Very high radiation environment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5858851" y="980729"/>
            <a:ext cx="3033626" cy="4631161"/>
            <a:chOff x="5858852" y="93984"/>
            <a:chExt cx="3033628" cy="4631159"/>
          </a:xfrm>
        </p:grpSpPr>
        <p:grpSp>
          <p:nvGrpSpPr>
            <p:cNvPr id="4" name="Group 3"/>
            <p:cNvGrpSpPr/>
            <p:nvPr/>
          </p:nvGrpSpPr>
          <p:grpSpPr>
            <a:xfrm>
              <a:off x="7092280" y="764704"/>
              <a:ext cx="1800200" cy="3240360"/>
              <a:chOff x="6097751" y="764704"/>
              <a:chExt cx="1800200" cy="324036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6097751" y="764704"/>
                <a:ext cx="1800200" cy="324036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762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t" anchorCtr="0"/>
              <a:lstStyle/>
              <a:p>
                <a:pPr algn="ctr"/>
                <a:r>
                  <a:rPr lang="en-US" dirty="0">
                    <a:solidFill>
                      <a:srgbClr val="1B587C">
                        <a:lumMod val="50000"/>
                      </a:srgbClr>
                    </a:solidFill>
                  </a:rPr>
                  <a:t>Polyethylene</a:t>
                </a:r>
                <a:endParaRPr lang="fr-FR" dirty="0">
                  <a:solidFill>
                    <a:srgbClr val="1B587C">
                      <a:lumMod val="50000"/>
                    </a:srgbClr>
                  </a:solidFill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6673815" y="1376772"/>
                <a:ext cx="648072" cy="2016224"/>
              </a:xfrm>
              <a:prstGeom prst="rect">
                <a:avLst/>
              </a:prstGeom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prstClr val="white"/>
                    </a:solidFill>
                  </a:rPr>
                  <a:t>MM</a:t>
                </a:r>
              </a:p>
              <a:p>
                <a:pPr algn="ctr"/>
                <a:r>
                  <a:rPr lang="en-US" dirty="0">
                    <a:solidFill>
                      <a:prstClr val="white"/>
                    </a:solidFill>
                  </a:rPr>
                  <a:t>+</a:t>
                </a:r>
              </a:p>
              <a:p>
                <a:pPr algn="ctr"/>
                <a:r>
                  <a:rPr lang="en-US" dirty="0">
                    <a:solidFill>
                      <a:prstClr val="white"/>
                    </a:solidFill>
                  </a:rPr>
                  <a:t>B</a:t>
                </a:r>
                <a:r>
                  <a:rPr lang="en-US" baseline="-25000" dirty="0">
                    <a:solidFill>
                      <a:prstClr val="white"/>
                    </a:solidFill>
                  </a:rPr>
                  <a:t>4</a:t>
                </a:r>
                <a:r>
                  <a:rPr lang="en-US" dirty="0">
                    <a:solidFill>
                      <a:prstClr val="white"/>
                    </a:solidFill>
                  </a:rPr>
                  <a:t>C</a:t>
                </a:r>
                <a:endParaRPr lang="fr-FR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408204" y="1376772"/>
              <a:ext cx="612068" cy="20162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MM +</a:t>
              </a:r>
            </a:p>
            <a:p>
              <a:pPr algn="ctr"/>
              <a:r>
                <a:rPr lang="en-US" dirty="0">
                  <a:solidFill>
                    <a:prstClr val="white"/>
                  </a:solidFill>
                </a:rPr>
                <a:t>Polyethylene + Al</a:t>
              </a:r>
              <a:endParaRPr lang="fr-FR" dirty="0">
                <a:solidFill>
                  <a:prstClr val="white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6408204" y="4365104"/>
              <a:ext cx="2484276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236295" y="4355811"/>
              <a:ext cx="86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~10 cm</a:t>
              </a:r>
              <a:endParaRPr lang="fr-FR" dirty="0">
                <a:solidFill>
                  <a:prstClr val="black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6300192" y="764704"/>
              <a:ext cx="0" cy="3312368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16200000">
              <a:off x="5608943" y="2166742"/>
              <a:ext cx="86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~20 cm</a:t>
              </a:r>
              <a:endParaRPr lang="fr-FR" dirty="0">
                <a:solidFill>
                  <a:prstClr val="black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45288" y="93984"/>
              <a:ext cx="2147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Cd or other absorber</a:t>
              </a:r>
              <a:endParaRPr lang="fr-FR" dirty="0">
                <a:solidFill>
                  <a:prstClr val="black"/>
                </a:solidFill>
              </a:endParaRPr>
            </a:p>
          </p:txBody>
        </p:sp>
        <p:cxnSp>
          <p:nvCxnSpPr>
            <p:cNvPr id="24" name="Straight Arrow Connector 23"/>
            <p:cNvCxnSpPr>
              <a:endCxn id="2" idx="0"/>
            </p:cNvCxnSpPr>
            <p:nvPr/>
          </p:nvCxnSpPr>
          <p:spPr>
            <a:xfrm>
              <a:off x="7818884" y="355013"/>
              <a:ext cx="173496" cy="40969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79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proposed BLM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6519" y="726920"/>
            <a:ext cx="6132738" cy="601444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Gas: </a:t>
            </a:r>
            <a:r>
              <a:rPr lang="en-US" sz="1600" dirty="0">
                <a:solidFill>
                  <a:srgbClr val="C00000"/>
                </a:solidFill>
              </a:rPr>
              <a:t>Helium + quencher </a:t>
            </a:r>
            <a:r>
              <a:rPr lang="en-US" sz="1600" dirty="0"/>
              <a:t>(CO</a:t>
            </a:r>
            <a:r>
              <a:rPr lang="en-US" sz="1600" baseline="-25000" dirty="0"/>
              <a:t>2</a:t>
            </a:r>
            <a:r>
              <a:rPr lang="en-US" sz="1600" dirty="0"/>
              <a:t> or CF</a:t>
            </a:r>
            <a:r>
              <a:rPr lang="en-US" sz="1600" baseline="-25000" dirty="0"/>
              <a:t>4</a:t>
            </a:r>
            <a:r>
              <a:rPr lang="en-US" sz="1600" dirty="0"/>
              <a:t>)</a:t>
            </a:r>
          </a:p>
          <a:p>
            <a:pPr lvl="1"/>
            <a:r>
              <a:rPr lang="en-US" sz="1400" dirty="0"/>
              <a:t>High max gain </a:t>
            </a:r>
            <a:r>
              <a:rPr lang="en-US" sz="1400" dirty="0">
                <a:sym typeface="Wingdings" panose="05000000000000000000" pitchFamily="2" charset="2"/>
              </a:rPr>
              <a:t> better stability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Low sensitivity to gamma &amp; electrons</a:t>
            </a:r>
          </a:p>
          <a:p>
            <a:pPr marL="457189" lvl="1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-    Leek tightness more difficult</a:t>
            </a:r>
            <a:endParaRPr lang="en-US" sz="1400" dirty="0"/>
          </a:p>
          <a:p>
            <a:pPr>
              <a:spcBef>
                <a:spcPts val="600"/>
              </a:spcBef>
            </a:pPr>
            <a:r>
              <a:rPr lang="en-US" sz="1600" dirty="0">
                <a:solidFill>
                  <a:srgbClr val="C00000"/>
                </a:solidFill>
              </a:rPr>
              <a:t>Sealed or semi-sealed </a:t>
            </a:r>
            <a:r>
              <a:rPr lang="en-US" sz="1600" dirty="0"/>
              <a:t>operation</a:t>
            </a:r>
            <a:endParaRPr lang="en-US" sz="1400" dirty="0"/>
          </a:p>
          <a:p>
            <a:pPr>
              <a:spcBef>
                <a:spcPts val="600"/>
              </a:spcBef>
            </a:pPr>
            <a:r>
              <a:rPr lang="en-US" sz="1600" dirty="0"/>
              <a:t>Front-end electronics integrated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Applied voltages ~ 500 V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Possibility of </a:t>
            </a:r>
            <a:r>
              <a:rPr lang="en-US" sz="1600" i="1" dirty="0"/>
              <a:t>segmentation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 multi channel output 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higher rates</a:t>
            </a:r>
          </a:p>
          <a:p>
            <a:pPr marL="0" indent="0">
              <a:spcBef>
                <a:spcPts val="600"/>
              </a:spcBef>
              <a:buNone/>
            </a:pPr>
            <a:endParaRPr lang="en-US" sz="1600" dirty="0"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600" i="1" dirty="0">
                <a:sym typeface="Wingdings" panose="05000000000000000000" pitchFamily="2" charset="2"/>
              </a:rPr>
              <a:t>Detector parameters to be optimized according to the input for expected particle fluxes etc.	</a:t>
            </a:r>
          </a:p>
          <a:p>
            <a:pPr marL="0" indent="0">
              <a:spcBef>
                <a:spcPts val="600"/>
              </a:spcBef>
              <a:buNone/>
            </a:pPr>
            <a:endParaRPr lang="en-US" sz="1600" dirty="0"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>
                <a:sym typeface="Wingdings" panose="05000000000000000000" pitchFamily="2" charset="2"/>
              </a:rPr>
              <a:t>Prototype will be characterized at the facilities: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ym typeface="Wingdings" panose="05000000000000000000" pitchFamily="2" charset="2"/>
              </a:rPr>
              <a:t>LICORNE (fast neutrons)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ym typeface="Wingdings" panose="05000000000000000000" pitchFamily="2" charset="2"/>
              </a:rPr>
              <a:t>COCASE (high activity Cobalt source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ym typeface="Wingdings" panose="05000000000000000000" pitchFamily="2" charset="2"/>
              </a:rPr>
              <a:t>ORPHEE (high thermal neutron flux / aging)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ym typeface="Wingdings" panose="05000000000000000000" pitchFamily="2" charset="2"/>
              </a:rPr>
              <a:t>SEDI laboratory (long term stability)</a:t>
            </a:r>
          </a:p>
          <a:p>
            <a:pPr marL="0" indent="0">
              <a:spcBef>
                <a:spcPts val="600"/>
              </a:spcBef>
              <a:buNone/>
            </a:pPr>
            <a:endParaRPr lang="en-US" sz="1600" dirty="0"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Project started on June 1</a:t>
            </a:r>
            <a:r>
              <a:rPr lang="en-US" sz="1600" baseline="30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st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201. Estimated </a:t>
            </a: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time for optimization, design, construction, characterization, installation &amp; commissioning: </a:t>
            </a:r>
            <a:r>
              <a:rPr lang="en-US" sz="1600" b="1" dirty="0">
                <a:solidFill>
                  <a:srgbClr val="C00000"/>
                </a:solidFill>
                <a:sym typeface="Wingdings" panose="05000000000000000000" pitchFamily="2" charset="2"/>
              </a:rPr>
              <a:t>2.5 </a:t>
            </a:r>
            <a:r>
              <a:rPr lang="en-US" sz="16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years 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(Commissioning: January 2019)</a:t>
            </a: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	</a:t>
            </a:r>
            <a:endParaRPr lang="en-US" sz="1600" dirty="0">
              <a:solidFill>
                <a:srgbClr val="C0000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858851" y="980729"/>
            <a:ext cx="3033626" cy="4631161"/>
            <a:chOff x="5858852" y="93984"/>
            <a:chExt cx="3033628" cy="4631159"/>
          </a:xfrm>
        </p:grpSpPr>
        <p:grpSp>
          <p:nvGrpSpPr>
            <p:cNvPr id="4" name="Group 3"/>
            <p:cNvGrpSpPr/>
            <p:nvPr/>
          </p:nvGrpSpPr>
          <p:grpSpPr>
            <a:xfrm>
              <a:off x="7092280" y="764704"/>
              <a:ext cx="1800200" cy="3240360"/>
              <a:chOff x="6097751" y="764704"/>
              <a:chExt cx="1800200" cy="3240360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6097751" y="764704"/>
                <a:ext cx="1800200" cy="324036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762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t" anchorCtr="0"/>
              <a:lstStyle/>
              <a:p>
                <a:pPr algn="ctr"/>
                <a:r>
                  <a:rPr lang="en-US" dirty="0">
                    <a:solidFill>
                      <a:srgbClr val="1B587C">
                        <a:lumMod val="50000"/>
                      </a:srgbClr>
                    </a:solidFill>
                  </a:rPr>
                  <a:t>Polyethylene</a:t>
                </a:r>
                <a:endParaRPr lang="fr-FR" dirty="0">
                  <a:solidFill>
                    <a:srgbClr val="1B587C">
                      <a:lumMod val="50000"/>
                    </a:srgbClr>
                  </a:solidFill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6673815" y="1376772"/>
                <a:ext cx="648072" cy="2016224"/>
              </a:xfrm>
              <a:prstGeom prst="rect">
                <a:avLst/>
              </a:prstGeom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prstClr val="white"/>
                    </a:solidFill>
                  </a:rPr>
                  <a:t>MM</a:t>
                </a:r>
              </a:p>
              <a:p>
                <a:pPr algn="ctr"/>
                <a:r>
                  <a:rPr lang="en-US" dirty="0">
                    <a:solidFill>
                      <a:prstClr val="white"/>
                    </a:solidFill>
                  </a:rPr>
                  <a:t>+</a:t>
                </a:r>
              </a:p>
              <a:p>
                <a:pPr algn="ctr"/>
                <a:r>
                  <a:rPr lang="en-US" dirty="0">
                    <a:solidFill>
                      <a:prstClr val="white"/>
                    </a:solidFill>
                  </a:rPr>
                  <a:t>B</a:t>
                </a:r>
                <a:r>
                  <a:rPr lang="en-US" baseline="-25000" dirty="0">
                    <a:solidFill>
                      <a:prstClr val="white"/>
                    </a:solidFill>
                  </a:rPr>
                  <a:t>4</a:t>
                </a:r>
                <a:r>
                  <a:rPr lang="en-US" dirty="0">
                    <a:solidFill>
                      <a:prstClr val="white"/>
                    </a:solidFill>
                  </a:rPr>
                  <a:t>C</a:t>
                </a:r>
                <a:endParaRPr lang="fr-FR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408204" y="1376772"/>
              <a:ext cx="612068" cy="20162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</a:rPr>
                <a:t>MM +</a:t>
              </a:r>
            </a:p>
            <a:p>
              <a:pPr algn="ctr"/>
              <a:r>
                <a:rPr lang="en-US" dirty="0">
                  <a:solidFill>
                    <a:prstClr val="white"/>
                  </a:solidFill>
                </a:rPr>
                <a:t>Polyethylene + Al</a:t>
              </a:r>
              <a:endParaRPr lang="fr-FR" dirty="0">
                <a:solidFill>
                  <a:prstClr val="white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6408204" y="4365104"/>
              <a:ext cx="2484276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236295" y="4355811"/>
              <a:ext cx="86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~10 cm</a:t>
              </a:r>
              <a:endParaRPr lang="fr-FR" dirty="0">
                <a:solidFill>
                  <a:prstClr val="black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6300192" y="764704"/>
              <a:ext cx="0" cy="3312368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 rot="16200000">
              <a:off x="5608943" y="2166742"/>
              <a:ext cx="869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~20 cm</a:t>
              </a:r>
              <a:endParaRPr lang="fr-FR" dirty="0">
                <a:solidFill>
                  <a:prstClr val="black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45288" y="93984"/>
              <a:ext cx="21471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</a:rPr>
                <a:t>Cd or other absorber</a:t>
              </a:r>
              <a:endParaRPr lang="fr-FR" dirty="0">
                <a:solidFill>
                  <a:prstClr val="black"/>
                </a:solidFill>
              </a:endParaRPr>
            </a:p>
          </p:txBody>
        </p:sp>
        <p:cxnSp>
          <p:nvCxnSpPr>
            <p:cNvPr id="24" name="Straight Arrow Connector 23"/>
            <p:cNvCxnSpPr>
              <a:endCxn id="2" idx="0"/>
            </p:cNvCxnSpPr>
            <p:nvPr/>
          </p:nvCxnSpPr>
          <p:spPr>
            <a:xfrm>
              <a:off x="7818884" y="355013"/>
              <a:ext cx="173496" cy="40969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188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nBLM</a:t>
            </a:r>
            <a:r>
              <a:rPr lang="en-US" dirty="0" smtClean="0"/>
              <a:t> for ESS project</a:t>
            </a:r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400" dirty="0"/>
              <a:t>The ESS BLM system can be divided in 3 sub-systems:</a:t>
            </a:r>
          </a:p>
          <a:p>
            <a:pPr lvl="1"/>
            <a:r>
              <a:rPr lang="en-GB" sz="1200" dirty="0"/>
              <a:t>Ionisation Chamber based </a:t>
            </a:r>
            <a:r>
              <a:rPr lang="en-GB" sz="1200" dirty="0" smtClean="0"/>
              <a:t>BLM</a:t>
            </a:r>
            <a:endParaRPr lang="en-US" sz="1200" dirty="0"/>
          </a:p>
          <a:p>
            <a:pPr lvl="1"/>
            <a:r>
              <a:rPr lang="en-GB" sz="1200" u="sng" dirty="0" smtClean="0"/>
              <a:t>Neutron </a:t>
            </a:r>
            <a:r>
              <a:rPr lang="en-GB" sz="1200" u="sng" dirty="0"/>
              <a:t>sensitive BLM (</a:t>
            </a:r>
            <a:r>
              <a:rPr lang="en-GB" sz="1200" u="sng" dirty="0" err="1">
                <a:solidFill>
                  <a:srgbClr val="C00000"/>
                </a:solidFill>
              </a:rPr>
              <a:t>nBLM</a:t>
            </a:r>
            <a:r>
              <a:rPr lang="en-GB" sz="1200" u="sng" dirty="0"/>
              <a:t>)</a:t>
            </a:r>
          </a:p>
          <a:p>
            <a:pPr lvl="1"/>
            <a:r>
              <a:rPr lang="en-GB" sz="1200" dirty="0" smtClean="0"/>
              <a:t>Advanced BLM </a:t>
            </a:r>
            <a:endParaRPr lang="en-US" sz="1200" dirty="0" smtClean="0"/>
          </a:p>
          <a:p>
            <a:pPr marL="1435100" indent="-285750"/>
            <a:r>
              <a:rPr lang="en-GB" sz="1400" dirty="0" err="1" smtClean="0">
                <a:solidFill>
                  <a:srgbClr val="C00000"/>
                </a:solidFill>
              </a:rPr>
              <a:t>nBLM</a:t>
            </a:r>
            <a:r>
              <a:rPr lang="en-GB" sz="1400" dirty="0"/>
              <a:t>: Micromegas detectors, specially designed to be </a:t>
            </a:r>
          </a:p>
          <a:p>
            <a:pPr marL="1435100" lvl="1"/>
            <a:r>
              <a:rPr lang="en-GB" sz="1200" dirty="0"/>
              <a:t>sensitive to fast neutrons </a:t>
            </a:r>
          </a:p>
          <a:p>
            <a:pPr marL="1435100" lvl="1"/>
            <a:r>
              <a:rPr lang="en-GB" sz="1200" dirty="0"/>
              <a:t>insensitive to low energy photons (X- and -rays). </a:t>
            </a:r>
          </a:p>
          <a:p>
            <a:pPr marL="1435100" lvl="1"/>
            <a:r>
              <a:rPr lang="en-GB" sz="1200" dirty="0"/>
              <a:t>insensitive to thermal </a:t>
            </a:r>
            <a:r>
              <a:rPr lang="en-GB" sz="1200" dirty="0" smtClean="0"/>
              <a:t>neutrons</a:t>
            </a:r>
          </a:p>
          <a:p>
            <a:pPr marL="1168400" indent="0">
              <a:buNone/>
            </a:pPr>
            <a:r>
              <a:rPr lang="en-GB" sz="1400" dirty="0" smtClean="0"/>
              <a:t>Budget: 1.15 M€</a:t>
            </a:r>
            <a:endParaRPr lang="en-US" sz="14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35" y="3233351"/>
            <a:ext cx="9155439" cy="307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3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fr-F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980728"/>
            <a:ext cx="8229600" cy="4824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The Micromegas detector</a:t>
            </a:r>
          </a:p>
          <a:p>
            <a:r>
              <a:rPr lang="en-US" sz="1400" dirty="0" smtClean="0"/>
              <a:t>Description</a:t>
            </a:r>
          </a:p>
          <a:p>
            <a:r>
              <a:rPr lang="en-US" sz="1400" dirty="0" smtClean="0"/>
              <a:t>Micromegas types </a:t>
            </a:r>
          </a:p>
          <a:p>
            <a:pPr marL="0" indent="0">
              <a:buFont typeface="Wingdings" pitchFamily="2" charset="2"/>
              <a:buNone/>
            </a:pPr>
            <a:endParaRPr lang="en-US" sz="400" dirty="0" smtClean="0"/>
          </a:p>
          <a:p>
            <a:pPr marL="0" indent="0">
              <a:buFont typeface="Wingdings" pitchFamily="2" charset="2"/>
              <a:buNone/>
            </a:pPr>
            <a:endParaRPr lang="en-US" sz="500" dirty="0" smtClean="0"/>
          </a:p>
          <a:p>
            <a:pPr marL="0" indent="0"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Micromegas as a beam loss monitor</a:t>
            </a:r>
            <a:endParaRPr lang="en-US" sz="1600" dirty="0">
              <a:solidFill>
                <a:srgbClr val="C00000"/>
              </a:solidFill>
            </a:endParaRPr>
          </a:p>
          <a:p>
            <a:r>
              <a:rPr lang="en-US" sz="1400" dirty="0" smtClean="0"/>
              <a:t>Desired sensitivity</a:t>
            </a:r>
            <a:endParaRPr lang="en-US" sz="400" dirty="0"/>
          </a:p>
          <a:p>
            <a:r>
              <a:rPr lang="en-US" sz="1400" dirty="0" smtClean="0"/>
              <a:t>Fast neutron flux monitoring with high sensitivity</a:t>
            </a:r>
          </a:p>
          <a:p>
            <a:r>
              <a:rPr lang="en-US" sz="1400" dirty="0" smtClean="0"/>
              <a:t>A directional fast neutron detector</a:t>
            </a:r>
          </a:p>
          <a:p>
            <a:r>
              <a:rPr lang="en-US" sz="1400" dirty="0" smtClean="0"/>
              <a:t>Fast neutron detection at high flux / high background environment</a:t>
            </a:r>
          </a:p>
          <a:p>
            <a:r>
              <a:rPr lang="en-US" sz="1400" dirty="0" smtClean="0"/>
              <a:t>The proposed configuration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Micromegas </a:t>
            </a:r>
            <a:r>
              <a:rPr lang="en-US" sz="1600" dirty="0" smtClean="0">
                <a:solidFill>
                  <a:srgbClr val="C00000"/>
                </a:solidFill>
              </a:rPr>
              <a:t>for high time precision tracking</a:t>
            </a:r>
            <a:endParaRPr lang="en-US" sz="1600" dirty="0">
              <a:solidFill>
                <a:srgbClr val="C00000"/>
              </a:solidFill>
            </a:endParaRPr>
          </a:p>
          <a:p>
            <a:r>
              <a:rPr lang="en-US" sz="1400" dirty="0" smtClean="0"/>
              <a:t>The detection principle</a:t>
            </a:r>
          </a:p>
          <a:p>
            <a:r>
              <a:rPr lang="en-US" sz="1400" dirty="0" smtClean="0"/>
              <a:t>Time resolution measurements with fs laser</a:t>
            </a:r>
          </a:p>
          <a:p>
            <a:r>
              <a:rPr lang="en-US" sz="1400" dirty="0" smtClean="0"/>
              <a:t>Beam test with muons</a:t>
            </a:r>
          </a:p>
          <a:p>
            <a:r>
              <a:rPr lang="en-US" sz="1400" dirty="0" smtClean="0"/>
              <a:t>Future plans and prospects</a:t>
            </a:r>
            <a:endParaRPr lang="en-US" sz="1400" dirty="0"/>
          </a:p>
          <a:p>
            <a:pPr marL="0" indent="0">
              <a:buFont typeface="Wingdings" pitchFamily="2" charset="2"/>
              <a:buNone/>
            </a:pPr>
            <a:endParaRPr lang="en-US" sz="700" dirty="0" smtClean="0">
              <a:solidFill>
                <a:srgbClr val="C00000"/>
              </a:solidFill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Conclusions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9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/>
          <p:nvPr/>
        </p:nvPicPr>
        <p:blipFill>
          <a:blip r:embed="rId3"/>
          <a:stretch>
            <a:fillRect/>
          </a:stretch>
        </p:blipFill>
        <p:spPr>
          <a:xfrm>
            <a:off x="118104" y="447065"/>
            <a:ext cx="2729968" cy="4422095"/>
          </a:xfrm>
          <a:prstGeom prst="rect">
            <a:avLst/>
          </a:prstGeom>
          <a:ln>
            <a:noFill/>
          </a:ln>
        </p:spPr>
      </p:pic>
      <p:pic>
        <p:nvPicPr>
          <p:cNvPr id="46" name="Picture 45"/>
          <p:cNvPicPr/>
          <p:nvPr/>
        </p:nvPicPr>
        <p:blipFill>
          <a:blip r:embed="rId4"/>
          <a:stretch>
            <a:fillRect/>
          </a:stretch>
        </p:blipFill>
        <p:spPr>
          <a:xfrm>
            <a:off x="2239489" y="784736"/>
            <a:ext cx="6834063" cy="4043357"/>
          </a:xfrm>
          <a:prstGeom prst="rect">
            <a:avLst/>
          </a:prstGeom>
          <a:ln>
            <a:noFill/>
          </a:ln>
        </p:spPr>
      </p:pic>
      <p:sp>
        <p:nvSpPr>
          <p:cNvPr id="47" name="Line 2"/>
          <p:cNvSpPr/>
          <p:nvPr/>
        </p:nvSpPr>
        <p:spPr>
          <a:xfrm>
            <a:off x="5142529" y="1825128"/>
            <a:ext cx="9143" cy="1842402"/>
          </a:xfrm>
          <a:prstGeom prst="line">
            <a:avLst/>
          </a:prstGeom>
          <a:ln w="36720">
            <a:solidFill>
              <a:srgbClr val="FF0000"/>
            </a:solidFill>
            <a:round/>
          </a:ln>
        </p:spPr>
      </p:sp>
      <p:sp>
        <p:nvSpPr>
          <p:cNvPr id="48" name="Line 3"/>
          <p:cNvSpPr/>
          <p:nvPr/>
        </p:nvSpPr>
        <p:spPr>
          <a:xfrm>
            <a:off x="6334114" y="1808474"/>
            <a:ext cx="9143" cy="1842402"/>
          </a:xfrm>
          <a:prstGeom prst="line">
            <a:avLst/>
          </a:prstGeom>
          <a:ln w="36720">
            <a:solidFill>
              <a:srgbClr val="FF0000"/>
            </a:solidFill>
            <a:round/>
          </a:ln>
        </p:spPr>
      </p:sp>
      <p:sp>
        <p:nvSpPr>
          <p:cNvPr id="50" name="TextShape 5"/>
          <p:cNvSpPr txBox="1"/>
          <p:nvPr/>
        </p:nvSpPr>
        <p:spPr>
          <a:xfrm>
            <a:off x="90129" y="2492896"/>
            <a:ext cx="2149360" cy="375552"/>
          </a:xfrm>
          <a:prstGeom prst="rect">
            <a:avLst/>
          </a:prstGeom>
          <a:solidFill>
            <a:schemeClr val="bg1"/>
          </a:solidFill>
        </p:spPr>
        <p:txBody>
          <a:bodyPr lIns="81638" tIns="40819" rIns="81638" bIns="40819"/>
          <a:lstStyle/>
          <a:p>
            <a:r>
              <a:rPr lang="en-US" sz="1996" b="1" i="1" dirty="0">
                <a:solidFill>
                  <a:srgbClr val="800000"/>
                </a:solidFill>
                <a:latin typeface="Arial"/>
              </a:rPr>
              <a:t>neutrons</a:t>
            </a:r>
            <a:endParaRPr sz="1633" dirty="0"/>
          </a:p>
        </p:txBody>
      </p:sp>
      <p:sp>
        <p:nvSpPr>
          <p:cNvPr id="51" name="TextShape 6"/>
          <p:cNvSpPr txBox="1"/>
          <p:nvPr/>
        </p:nvSpPr>
        <p:spPr>
          <a:xfrm>
            <a:off x="8294401" y="4173032"/>
            <a:ext cx="556443" cy="31414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>
                <a:latin typeface="Arial"/>
              </a:rPr>
              <a:t>[cm]</a:t>
            </a:r>
            <a:endParaRPr sz="1633"/>
          </a:p>
        </p:txBody>
      </p:sp>
      <p:sp>
        <p:nvSpPr>
          <p:cNvPr id="52" name="TextShape 7"/>
          <p:cNvSpPr txBox="1"/>
          <p:nvPr/>
        </p:nvSpPr>
        <p:spPr>
          <a:xfrm>
            <a:off x="2547100" y="1005485"/>
            <a:ext cx="556443" cy="31414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>
                <a:latin typeface="Arial"/>
              </a:rPr>
              <a:t>[cm]</a:t>
            </a:r>
            <a:endParaRPr sz="1633"/>
          </a:p>
        </p:txBody>
      </p:sp>
      <p:sp>
        <p:nvSpPr>
          <p:cNvPr id="54" name="TextShape 9"/>
          <p:cNvSpPr txBox="1"/>
          <p:nvPr/>
        </p:nvSpPr>
        <p:spPr>
          <a:xfrm>
            <a:off x="4926703" y="3634405"/>
            <a:ext cx="1024261" cy="382391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 dirty="0" smtClean="0">
                <a:solidFill>
                  <a:srgbClr val="FF0000"/>
                </a:solidFill>
                <a:latin typeface="Arial"/>
              </a:rPr>
              <a:t>B</a:t>
            </a:r>
            <a:r>
              <a:rPr lang="en-US" sz="1633" baseline="-25000" dirty="0" smtClean="0">
                <a:solidFill>
                  <a:srgbClr val="FF0000"/>
                </a:solidFill>
                <a:latin typeface="Arial"/>
              </a:rPr>
              <a:t>4</a:t>
            </a:r>
            <a:r>
              <a:rPr lang="en-US" sz="1633" dirty="0" smtClean="0">
                <a:solidFill>
                  <a:srgbClr val="FF0000"/>
                </a:solidFill>
                <a:latin typeface="Arial"/>
              </a:rPr>
              <a:t>C</a:t>
            </a:r>
            <a:endParaRPr sz="1633" dirty="0"/>
          </a:p>
        </p:txBody>
      </p:sp>
      <p:sp>
        <p:nvSpPr>
          <p:cNvPr id="55" name="TextShape 10"/>
          <p:cNvSpPr txBox="1"/>
          <p:nvPr/>
        </p:nvSpPr>
        <p:spPr>
          <a:xfrm>
            <a:off x="888800" y="4869160"/>
            <a:ext cx="7715648" cy="1781634"/>
          </a:xfrm>
          <a:prstGeom prst="rect">
            <a:avLst/>
          </a:prstGeom>
          <a:solidFill>
            <a:schemeClr val="bg1"/>
          </a:solidFill>
        </p:spPr>
        <p:txBody>
          <a:bodyPr lIns="81638" tIns="40819" rIns="81638" bIns="40819"/>
          <a:lstStyle/>
          <a:p>
            <a:pPr marL="285750" indent="-285750">
              <a:spcAft>
                <a:spcPts val="800"/>
              </a:spcAft>
              <a:buSzPct val="45000"/>
              <a:buFont typeface="Wingdings" panose="05000000000000000000" pitchFamily="2" charset="2"/>
              <a:buChar char="Ø"/>
            </a:pPr>
            <a:r>
              <a:rPr lang="en-US" sz="1600" dirty="0">
                <a:latin typeface="Comic Sans MS" panose="030F0702030302020204" pitchFamily="66" charset="0"/>
              </a:rPr>
              <a:t>A double </a:t>
            </a:r>
            <a:r>
              <a:rPr lang="en-US" sz="1600" b="1" i="1" dirty="0" smtClean="0">
                <a:latin typeface="Comic Sans MS" panose="030F0702030302020204" pitchFamily="66" charset="0"/>
              </a:rPr>
              <a:t>Micromegas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detector filled with </a:t>
            </a:r>
            <a:r>
              <a:rPr lang="en-US" sz="1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Helium</a:t>
            </a:r>
            <a:r>
              <a:rPr lang="en-US" sz="1600" dirty="0" smtClean="0">
                <a:latin typeface="Comic Sans MS" panose="030F0702030302020204" pitchFamily="66" charset="0"/>
              </a:rPr>
              <a:t> + quencher (CO</a:t>
            </a:r>
            <a:r>
              <a:rPr lang="en-US" sz="1600" baseline="-25000" dirty="0" smtClean="0">
                <a:latin typeface="Comic Sans MS" panose="030F0702030302020204" pitchFamily="66" charset="0"/>
              </a:rPr>
              <a:t>2</a:t>
            </a:r>
            <a:r>
              <a:rPr lang="en-US" sz="1600" dirty="0" smtClean="0">
                <a:latin typeface="Comic Sans MS" panose="030F0702030302020204" pitchFamily="66" charset="0"/>
              </a:rPr>
              <a:t>, CF</a:t>
            </a:r>
            <a:r>
              <a:rPr lang="en-US" sz="1600" baseline="-25000" dirty="0" smtClean="0">
                <a:latin typeface="Comic Sans MS" panose="030F0702030302020204" pitchFamily="66" charset="0"/>
              </a:rPr>
              <a:t>4</a:t>
            </a:r>
            <a:r>
              <a:rPr lang="en-US" sz="1600" dirty="0" smtClean="0">
                <a:latin typeface="Comic Sans MS" panose="030F0702030302020204" pitchFamily="66" charset="0"/>
              </a:rPr>
              <a:t>) </a:t>
            </a:r>
          </a:p>
          <a:p>
            <a:pPr marL="285750" indent="-285750">
              <a:spcAft>
                <a:spcPts val="800"/>
              </a:spcAft>
              <a:buSzPct val="45000"/>
              <a:buFont typeface="Wingdings" panose="05000000000000000000" pitchFamily="2" charset="2"/>
              <a:buChar char="Ø"/>
            </a:pPr>
            <a:r>
              <a:rPr lang="en-US" sz="1600" dirty="0">
                <a:latin typeface="Comic Sans MS" panose="030F0702030302020204" pitchFamily="66" charset="0"/>
              </a:rPr>
              <a:t>2  layers of a </a:t>
            </a:r>
            <a:r>
              <a:rPr lang="en-US" sz="16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B</a:t>
            </a:r>
            <a:r>
              <a:rPr lang="en-US" sz="1600" b="1" i="1" baseline="-2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4</a:t>
            </a:r>
            <a:r>
              <a:rPr lang="en-US" sz="1600" b="1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converter </a:t>
            </a:r>
            <a:r>
              <a:rPr lang="en-US" sz="1600" dirty="0" smtClean="0">
                <a:latin typeface="Comic Sans MS" panose="030F0702030302020204" pitchFamily="66" charset="0"/>
              </a:rPr>
              <a:t>(~</a:t>
            </a:r>
            <a:r>
              <a:rPr lang="en-US" sz="1600" b="1" i="1" dirty="0" smtClean="0">
                <a:latin typeface="Comic Sans MS" panose="030F0702030302020204" pitchFamily="66" charset="0"/>
              </a:rPr>
              <a:t>2 </a:t>
            </a:r>
            <a:r>
              <a:rPr lang="en-US" sz="1600" b="1" i="1" dirty="0" err="1">
                <a:latin typeface="Comic Sans MS" panose="030F0702030302020204" pitchFamily="66" charset="0"/>
                <a:ea typeface="Arial"/>
              </a:rPr>
              <a:t>μm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) </a:t>
            </a:r>
            <a:r>
              <a:rPr lang="en-US" sz="1600" dirty="0">
                <a:latin typeface="Comic Sans MS" panose="030F0702030302020204" pitchFamily="66" charset="0"/>
              </a:rPr>
              <a:t>to capture </a:t>
            </a:r>
            <a:r>
              <a:rPr lang="en-US" sz="1600" u="sng" dirty="0" smtClean="0">
                <a:latin typeface="Comic Sans MS" panose="030F0702030302020204" pitchFamily="66" charset="0"/>
              </a:rPr>
              <a:t>thermalized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neutrons</a:t>
            </a:r>
          </a:p>
          <a:p>
            <a:pPr marL="285750" indent="-285750">
              <a:spcAft>
                <a:spcPts val="800"/>
              </a:spcAft>
              <a:buSzPct val="45000"/>
              <a:buFont typeface="Wingdings" panose="05000000000000000000" pitchFamily="2" charset="2"/>
              <a:buChar char="Ø"/>
            </a:pPr>
            <a:r>
              <a:rPr lang="en-US" sz="1600" dirty="0">
                <a:latin typeface="Comic Sans MS" panose="030F0702030302020204" pitchFamily="66" charset="0"/>
              </a:rPr>
              <a:t>Polyethylene (2, 4, 6 cm) to </a:t>
            </a:r>
            <a:r>
              <a:rPr lang="en-US" sz="1600" u="sng" dirty="0">
                <a:latin typeface="Comic Sans MS" panose="030F0702030302020204" pitchFamily="66" charset="0"/>
              </a:rPr>
              <a:t>thermalize</a:t>
            </a:r>
            <a:r>
              <a:rPr lang="en-US" sz="1600" dirty="0">
                <a:latin typeface="Comic Sans MS" panose="030F0702030302020204" pitchFamily="66" charset="0"/>
              </a:rPr>
              <a:t> beam </a:t>
            </a:r>
            <a:r>
              <a:rPr lang="en-US" sz="1600" dirty="0" smtClean="0">
                <a:latin typeface="Comic Sans MS" panose="030F0702030302020204" pitchFamily="66" charset="0"/>
              </a:rPr>
              <a:t>neutrons</a:t>
            </a:r>
          </a:p>
          <a:p>
            <a:pPr marL="285750" indent="-285750">
              <a:spcAft>
                <a:spcPts val="800"/>
              </a:spcAft>
              <a:buSzPct val="45000"/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omic Sans MS" panose="030F0702030302020204" pitchFamily="66" charset="0"/>
              </a:rPr>
              <a:t>Cadmium (~1 mm</a:t>
            </a:r>
            <a:r>
              <a:rPr lang="en-US" sz="1600" dirty="0">
                <a:latin typeface="Comic Sans MS" panose="030F0702030302020204" pitchFamily="66" charset="0"/>
              </a:rPr>
              <a:t>) to </a:t>
            </a:r>
            <a:r>
              <a:rPr lang="en-US" sz="1600" u="sng" dirty="0">
                <a:latin typeface="Comic Sans MS" panose="030F0702030302020204" pitchFamily="66" charset="0"/>
              </a:rPr>
              <a:t>eliminate</a:t>
            </a:r>
            <a:r>
              <a:rPr lang="en-US" sz="1600" dirty="0">
                <a:latin typeface="Comic Sans MS" panose="030F0702030302020204" pitchFamily="66" charset="0"/>
              </a:rPr>
              <a:t> incoming thermal neutrons </a:t>
            </a:r>
            <a:endParaRPr sz="1600" dirty="0">
              <a:latin typeface="Comic Sans MS" panose="030F0702030302020204" pitchFamily="66" charset="0"/>
            </a:endParaRPr>
          </a:p>
          <a:p>
            <a:pPr marL="285750" indent="-285750">
              <a:spcAft>
                <a:spcPts val="800"/>
              </a:spcAft>
              <a:buSzPct val="45000"/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Detector </a:t>
            </a:r>
            <a:r>
              <a:rPr lang="en-US" sz="1600" dirty="0">
                <a:solidFill>
                  <a:srgbClr val="000000"/>
                </a:solidFill>
                <a:latin typeface="Comic Sans MS" panose="030F0702030302020204" pitchFamily="66" charset="0"/>
              </a:rPr>
              <a:t>size (4 cm thick Poly.) ~ </a:t>
            </a:r>
            <a:r>
              <a:rPr lang="en-US" sz="1600" b="1" i="1" dirty="0">
                <a:solidFill>
                  <a:srgbClr val="000000"/>
                </a:solidFill>
                <a:latin typeface="Comic Sans MS" panose="030F0702030302020204" pitchFamily="66" charset="0"/>
              </a:rPr>
              <a:t>20 x 20 x 10 cm</a:t>
            </a:r>
            <a:r>
              <a:rPr lang="en-US" sz="1600" b="1" i="1" baseline="101000" dirty="0">
                <a:solidFill>
                  <a:srgbClr val="000000"/>
                </a:solidFill>
                <a:latin typeface="Comic Sans MS" panose="030F0702030302020204" pitchFamily="66" charset="0"/>
              </a:rPr>
              <a:t>3</a:t>
            </a:r>
            <a:endParaRPr sz="1600" dirty="0">
              <a:latin typeface="Comic Sans MS" panose="030F0702030302020204" pitchFamily="66" charset="0"/>
            </a:endParaRPr>
          </a:p>
        </p:txBody>
      </p:sp>
      <p:sp>
        <p:nvSpPr>
          <p:cNvPr id="56" name="CustomShape 11"/>
          <p:cNvSpPr/>
          <p:nvPr/>
        </p:nvSpPr>
        <p:spPr>
          <a:xfrm rot="5388600">
            <a:off x="5527532" y="743918"/>
            <a:ext cx="474479" cy="1690882"/>
          </a:xfrm>
          <a:prstGeom prst="leftBrace">
            <a:avLst>
              <a:gd name="adj1" fmla="val 1800"/>
              <a:gd name="adj2" fmla="val 10800"/>
            </a:avLst>
          </a:prstGeom>
          <a:noFill/>
          <a:ln w="73080">
            <a:solidFill>
              <a:srgbClr val="FFFF00"/>
            </a:solidFill>
            <a:round/>
          </a:ln>
        </p:spPr>
      </p:sp>
      <p:sp>
        <p:nvSpPr>
          <p:cNvPr id="57" name="TextShape 12"/>
          <p:cNvSpPr txBox="1"/>
          <p:nvPr/>
        </p:nvSpPr>
        <p:spPr>
          <a:xfrm>
            <a:off x="4396032" y="1040426"/>
            <a:ext cx="4561920" cy="289324"/>
          </a:xfrm>
          <a:prstGeom prst="rect">
            <a:avLst/>
          </a:prstGeom>
        </p:spPr>
        <p:txBody>
          <a:bodyPr lIns="81638" tIns="40819" rIns="81638" bIns="40819"/>
          <a:lstStyle/>
          <a:p>
            <a:pPr>
              <a:buSzPct val="45000"/>
              <a:buFont typeface="StarSymbol"/>
              <a:buChar char=""/>
            </a:pPr>
            <a:r>
              <a:rPr lang="en-US" sz="1451">
                <a:solidFill>
                  <a:srgbClr val="000000"/>
                </a:solidFill>
                <a:latin typeface="Arial"/>
              </a:rPr>
              <a:t>A double </a:t>
            </a:r>
            <a:r>
              <a:rPr lang="en-US" sz="1451" b="1" i="1">
                <a:solidFill>
                  <a:srgbClr val="000000"/>
                </a:solidFill>
                <a:latin typeface="Arial"/>
              </a:rPr>
              <a:t>micromegas</a:t>
            </a:r>
            <a:r>
              <a:rPr lang="en-US" sz="1451">
                <a:solidFill>
                  <a:srgbClr val="000000"/>
                </a:solidFill>
                <a:latin typeface="Arial"/>
              </a:rPr>
              <a:t> detector ( ~ 1.5 cm thick)</a:t>
            </a:r>
            <a:endParaRPr sz="1633"/>
          </a:p>
        </p:txBody>
      </p:sp>
      <p:sp>
        <p:nvSpPr>
          <p:cNvPr id="16" name="Title 6"/>
          <p:cNvSpPr>
            <a:spLocks noGrp="1"/>
          </p:cNvSpPr>
          <p:nvPr>
            <p:ph type="title"/>
          </p:nvPr>
        </p:nvSpPr>
        <p:spPr>
          <a:xfrm>
            <a:off x="0" y="-13394"/>
            <a:ext cx="9324528" cy="778098"/>
          </a:xfrm>
          <a:solidFill>
            <a:schemeClr val="bg1"/>
          </a:solidFill>
        </p:spPr>
        <p:txBody>
          <a:bodyPr/>
          <a:lstStyle/>
          <a:p>
            <a:r>
              <a:rPr lang="en-US" sz="2800" dirty="0"/>
              <a:t>Fast neutron flux monitoring with high </a:t>
            </a:r>
            <a:r>
              <a:rPr lang="en-US" sz="2800" dirty="0" smtClean="0"/>
              <a:t>sensitivity</a:t>
            </a:r>
            <a:endParaRPr lang="fr-FR" sz="2800" dirty="0"/>
          </a:p>
        </p:txBody>
      </p:sp>
      <p:sp>
        <p:nvSpPr>
          <p:cNvPr id="17" name="TextShape 9"/>
          <p:cNvSpPr txBox="1"/>
          <p:nvPr/>
        </p:nvSpPr>
        <p:spPr>
          <a:xfrm>
            <a:off x="6068019" y="3645024"/>
            <a:ext cx="1024261" cy="382391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 dirty="0" smtClean="0">
                <a:solidFill>
                  <a:srgbClr val="FF0000"/>
                </a:solidFill>
                <a:latin typeface="Arial"/>
              </a:rPr>
              <a:t>B</a:t>
            </a:r>
            <a:r>
              <a:rPr lang="en-US" sz="1633" baseline="-25000" dirty="0" smtClean="0">
                <a:solidFill>
                  <a:srgbClr val="FF0000"/>
                </a:solidFill>
                <a:latin typeface="Arial"/>
              </a:rPr>
              <a:t>4</a:t>
            </a:r>
            <a:r>
              <a:rPr lang="en-US" sz="1633" dirty="0" smtClean="0">
                <a:solidFill>
                  <a:srgbClr val="FF0000"/>
                </a:solidFill>
                <a:latin typeface="Arial"/>
              </a:rPr>
              <a:t>C</a:t>
            </a:r>
            <a:endParaRPr sz="1633" dirty="0"/>
          </a:p>
        </p:txBody>
      </p:sp>
      <p:sp>
        <p:nvSpPr>
          <p:cNvPr id="18" name="TextShape 9"/>
          <p:cNvSpPr txBox="1"/>
          <p:nvPr/>
        </p:nvSpPr>
        <p:spPr>
          <a:xfrm>
            <a:off x="5461976" y="1995149"/>
            <a:ext cx="766208" cy="382391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 dirty="0" smtClean="0">
                <a:solidFill>
                  <a:srgbClr val="FF0000"/>
                </a:solidFill>
                <a:latin typeface="Arial"/>
              </a:rPr>
              <a:t>MM</a:t>
            </a:r>
            <a:endParaRPr sz="1633" dirty="0"/>
          </a:p>
        </p:txBody>
      </p:sp>
      <p:sp>
        <p:nvSpPr>
          <p:cNvPr id="49" name="Line 4"/>
          <p:cNvSpPr/>
          <p:nvPr/>
        </p:nvSpPr>
        <p:spPr>
          <a:xfrm flipV="1">
            <a:off x="1403648" y="2708919"/>
            <a:ext cx="1368151" cy="1"/>
          </a:xfrm>
          <a:prstGeom prst="line">
            <a:avLst/>
          </a:prstGeom>
          <a:ln w="201240">
            <a:solidFill>
              <a:srgbClr val="800000"/>
            </a:solidFill>
            <a:round/>
            <a:tailEnd type="triangle" w="med" len="med"/>
          </a:ln>
        </p:spPr>
      </p:sp>
      <p:sp>
        <p:nvSpPr>
          <p:cNvPr id="2" name="TextBox 1"/>
          <p:cNvSpPr txBox="1"/>
          <p:nvPr/>
        </p:nvSpPr>
        <p:spPr>
          <a:xfrm>
            <a:off x="2483768" y="4221088"/>
            <a:ext cx="2746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Simulations by G. </a:t>
            </a:r>
            <a:r>
              <a:rPr lang="en-US" i="1" dirty="0" err="1" smtClean="0">
                <a:solidFill>
                  <a:srgbClr val="C00000"/>
                </a:solidFill>
              </a:rPr>
              <a:t>Tsiledakis</a:t>
            </a:r>
            <a:endParaRPr lang="fr-FR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Documents\MyDocuments\Sony\2014-06-09 - 2014-08-05\0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828221" y="2692917"/>
            <a:ext cx="4935959" cy="277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>
                <a:sym typeface="Wingdings" pitchFamily="2" charset="2"/>
              </a:rPr>
              <a:t>Ingredients to build a simple </a:t>
            </a:r>
            <a:r>
              <a:rPr lang="en-US" dirty="0" smtClean="0">
                <a:sym typeface="Wingdings" pitchFamily="2" charset="2"/>
              </a:rPr>
              <a:t>counter</a:t>
            </a:r>
            <a:endParaRPr lang="en-US" dirty="0"/>
          </a:p>
        </p:txBody>
      </p:sp>
      <p:pic>
        <p:nvPicPr>
          <p:cNvPr id="22530" name="Picture 2" descr="C:\Documents\MyDocuments\Sony\2014-06-09 - 2014-08-05\16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2" r="5941"/>
          <a:stretch/>
        </p:blipFill>
        <p:spPr bwMode="auto">
          <a:xfrm rot="5400000">
            <a:off x="2430591" y="2443241"/>
            <a:ext cx="4804763" cy="314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6347549" y="3547506"/>
            <a:ext cx="1368152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868144" y="1340768"/>
            <a:ext cx="942504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6312992" y="5088184"/>
            <a:ext cx="1368152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995936" y="4114576"/>
            <a:ext cx="360040" cy="156535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3367052" y="5679935"/>
            <a:ext cx="2465187" cy="7560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Microbulk glued 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on a metallic plate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250210" y="6052810"/>
            <a:ext cx="1406109" cy="3780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Gas  tubes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841257" y="4509120"/>
            <a:ext cx="2051223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Teflon / </a:t>
            </a:r>
            <a:r>
              <a:rPr lang="en-US" sz="1800" dirty="0" err="1" smtClean="0">
                <a:solidFill>
                  <a:srgbClr val="C00000"/>
                </a:solidFill>
                <a:sym typeface="Wingdings" pitchFamily="2" charset="2"/>
              </a:rPr>
              <a:t>kapton</a:t>
            </a: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 joint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796136" y="764704"/>
            <a:ext cx="309634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aseline="30000" dirty="0" smtClean="0">
                <a:solidFill>
                  <a:srgbClr val="C00000"/>
                </a:solidFill>
                <a:sym typeface="Wingdings" pitchFamily="2" charset="2"/>
              </a:rPr>
              <a:t>10</a:t>
            </a: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B layer (thick!)</a:t>
            </a:r>
            <a:r>
              <a:rPr lang="en-US" sz="1800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deposited on the inner part of the chamber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516216" y="1844824"/>
            <a:ext cx="2627784" cy="2376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sym typeface="Wingdings" pitchFamily="2" charset="2"/>
              </a:rPr>
              <a:t>The </a:t>
            </a:r>
            <a:r>
              <a:rPr lang="en-US" sz="1600" baseline="30000" dirty="0" smtClean="0">
                <a:sym typeface="Wingdings" pitchFamily="2" charset="2"/>
              </a:rPr>
              <a:t>10</a:t>
            </a:r>
            <a:r>
              <a:rPr lang="en-US" sz="1600" dirty="0" smtClean="0">
                <a:sym typeface="Wingdings" pitchFamily="2" charset="2"/>
              </a:rPr>
              <a:t>B layer is the less trivial part to build</a:t>
            </a:r>
            <a:endParaRPr lang="en-US" sz="1800" dirty="0" smtClean="0">
              <a:sym typeface="Wingdings" pitchFamily="2" charset="2"/>
            </a:endParaRPr>
          </a:p>
          <a:p>
            <a:r>
              <a:rPr lang="en-US" sz="1400" dirty="0" smtClean="0">
                <a:sym typeface="Wingdings" pitchFamily="2" charset="2"/>
              </a:rPr>
              <a:t>Material availability</a:t>
            </a:r>
          </a:p>
          <a:p>
            <a:r>
              <a:rPr lang="en-US" sz="1400" dirty="0" smtClean="0">
                <a:sym typeface="Wingdings" pitchFamily="2" charset="2"/>
              </a:rPr>
              <a:t>Deposition </a:t>
            </a:r>
            <a:r>
              <a:rPr lang="en-US" sz="1400" dirty="0" err="1" smtClean="0">
                <a:sym typeface="Wingdings" pitchFamily="2" charset="2"/>
              </a:rPr>
              <a:t>methode</a:t>
            </a:r>
            <a:endParaRPr lang="en-US" sz="1400" dirty="0" smtClean="0">
              <a:sym typeface="Wingdings" pitchFamily="2" charset="2"/>
            </a:endParaRPr>
          </a:p>
          <a:p>
            <a:pPr lvl="1"/>
            <a:r>
              <a:rPr lang="en-US" sz="1200" dirty="0" smtClean="0">
                <a:sym typeface="Wingdings" pitchFamily="2" charset="2"/>
              </a:rPr>
              <a:t>Sputtering</a:t>
            </a:r>
          </a:p>
          <a:p>
            <a:pPr lvl="1"/>
            <a:r>
              <a:rPr lang="en-US" sz="1200" dirty="0" smtClean="0">
                <a:sym typeface="Wingdings" pitchFamily="2" charset="2"/>
              </a:rPr>
              <a:t>Evaporation</a:t>
            </a:r>
          </a:p>
          <a:p>
            <a:pPr lvl="1"/>
            <a:r>
              <a:rPr lang="en-US" sz="1200" dirty="0" err="1" smtClean="0">
                <a:sym typeface="Wingdings" pitchFamily="2" charset="2"/>
              </a:rPr>
              <a:t>Electrodeposition</a:t>
            </a:r>
            <a:endParaRPr lang="en-US" sz="1200" dirty="0" smtClean="0">
              <a:sym typeface="Wingdings" pitchFamily="2" charset="2"/>
            </a:endParaRPr>
          </a:p>
          <a:p>
            <a:pPr lvl="1"/>
            <a:r>
              <a:rPr lang="en-US" sz="1200" dirty="0" smtClean="0">
                <a:sym typeface="Wingdings" pitchFamily="2" charset="2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8742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simple neutron counter</a:t>
            </a:r>
            <a:endParaRPr lang="en-US" dirty="0"/>
          </a:p>
        </p:txBody>
      </p:sp>
      <p:pic>
        <p:nvPicPr>
          <p:cNvPr id="23554" name="Picture 2" descr="C:\Documents\MyDocuments\Sony\2014-06-09 - 2014-08-05\1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76550" y="2112854"/>
            <a:ext cx="550461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Documents\MyDocuments\Samsung\2014-09-23 001\2014-09-10 2014-09-23 001 0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057"/>
          <a:stretch/>
        </p:blipFill>
        <p:spPr bwMode="auto">
          <a:xfrm rot="16200000">
            <a:off x="3955235" y="1764117"/>
            <a:ext cx="5513590" cy="378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23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02" y="836712"/>
            <a:ext cx="8107362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29533" y="836712"/>
            <a:ext cx="4208047" cy="27363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2 High voltages (+300V &amp; +500V) for the mesh and the anode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Single readout channel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Operation in sealed mode (since July) – no gain loss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i="1" dirty="0">
                <a:solidFill>
                  <a:srgbClr val="C00000"/>
                </a:solidFill>
                <a:latin typeface="Comic Sans MS" panose="030F0702030302020204" pitchFamily="66" charset="0"/>
              </a:rPr>
              <a:t>Measured efficiency: </a:t>
            </a:r>
            <a:r>
              <a:rPr lang="en-US" sz="1600" b="1" i="1" dirty="0">
                <a:solidFill>
                  <a:srgbClr val="C00000"/>
                </a:solidFill>
                <a:latin typeface="Comic Sans MS" panose="030F0702030302020204" pitchFamily="66" charset="0"/>
              </a:rPr>
              <a:t>4.3 – 5 % </a:t>
            </a:r>
            <a:r>
              <a:rPr lang="en-US" sz="1600" i="1" dirty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en-US" sz="1600" i="1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en-US" sz="1600" i="1" dirty="0">
                <a:solidFill>
                  <a:srgbClr val="C00000"/>
                </a:solidFill>
                <a:latin typeface="Comic Sans MS" panose="030F0702030302020204" pitchFamily="66" charset="0"/>
              </a:rPr>
              <a:t>(reference </a:t>
            </a:r>
            <a:r>
              <a:rPr lang="en-US" sz="1600" i="1" baseline="30000" dirty="0">
                <a:solidFill>
                  <a:srgbClr val="C00000"/>
                </a:solidFill>
                <a:latin typeface="Comic Sans MS" panose="030F0702030302020204" pitchFamily="66" charset="0"/>
              </a:rPr>
              <a:t>3</a:t>
            </a:r>
            <a:r>
              <a:rPr lang="en-US" sz="1600" i="1" dirty="0">
                <a:solidFill>
                  <a:srgbClr val="C00000"/>
                </a:solidFill>
                <a:latin typeface="Comic Sans MS" panose="030F0702030302020204" pitchFamily="66" charset="0"/>
              </a:rPr>
              <a:t>He tube) 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75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446190" y="667242"/>
            <a:ext cx="4462642" cy="3223386"/>
            <a:chOff x="-266785" y="746530"/>
            <a:chExt cx="4462642" cy="3223386"/>
          </a:xfrm>
        </p:grpSpPr>
        <p:grpSp>
          <p:nvGrpSpPr>
            <p:cNvPr id="2" name="Group 1"/>
            <p:cNvGrpSpPr/>
            <p:nvPr/>
          </p:nvGrpSpPr>
          <p:grpSpPr>
            <a:xfrm>
              <a:off x="48657" y="746530"/>
              <a:ext cx="4147200" cy="3223386"/>
              <a:chOff x="48657" y="746530"/>
              <a:chExt cx="4147200" cy="3223386"/>
            </a:xfrm>
          </p:grpSpPr>
          <p:pic>
            <p:nvPicPr>
              <p:cNvPr id="81" name="Picture 80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657" y="746530"/>
                <a:ext cx="4147200" cy="3027456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83" name="TextShape 2"/>
              <p:cNvSpPr txBox="1"/>
              <p:nvPr/>
            </p:nvSpPr>
            <p:spPr>
              <a:xfrm>
                <a:off x="3036273" y="1042385"/>
                <a:ext cx="1082191" cy="1260488"/>
              </a:xfrm>
              <a:prstGeom prst="rect">
                <a:avLst/>
              </a:prstGeom>
            </p:spPr>
            <p:txBody>
              <a:bodyPr lIns="65310" tIns="24491" rIns="65310" bIns="24491"/>
              <a:lstStyle/>
              <a:p>
                <a:r>
                  <a:rPr lang="en-US" sz="1179" i="1" u="sng" dirty="0">
                    <a:latin typeface="Arial"/>
                  </a:rPr>
                  <a:t>Polyethylene</a:t>
                </a:r>
                <a:endParaRPr sz="1633" dirty="0"/>
              </a:p>
              <a:p>
                <a:r>
                  <a:rPr lang="en-US" sz="1179" i="1" u="sng" dirty="0">
                    <a:latin typeface="Arial"/>
                  </a:rPr>
                  <a:t>thickness</a:t>
                </a:r>
                <a:endParaRPr sz="1633" dirty="0"/>
              </a:p>
              <a:p>
                <a:pPr>
                  <a:lnSpc>
                    <a:spcPct val="150000"/>
                  </a:lnSpc>
                </a:pPr>
                <a:r>
                  <a:rPr lang="en-US" sz="1361" dirty="0">
                    <a:solidFill>
                      <a:srgbClr val="0000FF"/>
                    </a:solidFill>
                    <a:latin typeface="Arial"/>
                  </a:rPr>
                  <a:t>2 cm</a:t>
                </a:r>
                <a:endParaRPr sz="1633" dirty="0"/>
              </a:p>
              <a:p>
                <a:pPr>
                  <a:lnSpc>
                    <a:spcPct val="150000"/>
                  </a:lnSpc>
                </a:pPr>
                <a:r>
                  <a:rPr lang="en-US" sz="1361" dirty="0">
                    <a:solidFill>
                      <a:srgbClr val="FF0000"/>
                    </a:solidFill>
                    <a:latin typeface="Arial"/>
                  </a:rPr>
                  <a:t>4 cm</a:t>
                </a:r>
                <a:endParaRPr sz="1633" dirty="0"/>
              </a:p>
              <a:p>
                <a:pPr>
                  <a:lnSpc>
                    <a:spcPct val="150000"/>
                  </a:lnSpc>
                </a:pPr>
                <a:r>
                  <a:rPr lang="en-US" sz="1361" dirty="0">
                    <a:latin typeface="Arial"/>
                  </a:rPr>
                  <a:t>6 cm</a:t>
                </a:r>
                <a:endParaRPr sz="1633" dirty="0"/>
              </a:p>
            </p:txBody>
          </p:sp>
          <p:sp>
            <p:nvSpPr>
              <p:cNvPr id="85" name="TextShape 4"/>
              <p:cNvSpPr txBox="1"/>
              <p:nvPr/>
            </p:nvSpPr>
            <p:spPr>
              <a:xfrm>
                <a:off x="1036147" y="3694961"/>
                <a:ext cx="2743765" cy="274955"/>
              </a:xfrm>
              <a:prstGeom prst="rect">
                <a:avLst/>
              </a:prstGeom>
            </p:spPr>
            <p:txBody>
              <a:bodyPr lIns="81638" tIns="40819" rIns="81638" bIns="40819"/>
              <a:lstStyle/>
              <a:p>
                <a:r>
                  <a:rPr lang="en-US" sz="1451" i="1" dirty="0">
                    <a:latin typeface="Arial"/>
                  </a:rPr>
                  <a:t>Neutron  Energy           [MeV]</a:t>
                </a:r>
                <a:endParaRPr sz="1633" dirty="0"/>
              </a:p>
            </p:txBody>
          </p:sp>
        </p:grpSp>
        <p:sp>
          <p:nvSpPr>
            <p:cNvPr id="84" name="TextShape 3"/>
            <p:cNvSpPr txBox="1"/>
            <p:nvPr/>
          </p:nvSpPr>
          <p:spPr>
            <a:xfrm rot="16206600">
              <a:off x="-1016740" y="1815537"/>
              <a:ext cx="1930958" cy="431048"/>
            </a:xfrm>
            <a:prstGeom prst="rect">
              <a:avLst/>
            </a:prstGeom>
          </p:spPr>
          <p:txBody>
            <a:bodyPr lIns="81638" tIns="40819" rIns="81638" bIns="40819"/>
            <a:lstStyle/>
            <a:p>
              <a:r>
                <a:rPr lang="en-US" sz="1451" i="1" dirty="0">
                  <a:solidFill>
                    <a:srgbClr val="000000"/>
                  </a:solidFill>
                  <a:latin typeface="Arial"/>
                </a:rPr>
                <a:t>Efficiency   </a:t>
              </a:r>
              <a:r>
                <a:rPr lang="en-US" sz="1451" i="1" dirty="0" smtClean="0">
                  <a:solidFill>
                    <a:srgbClr val="000000"/>
                  </a:solidFill>
                  <a:latin typeface="Arial"/>
                </a:rPr>
                <a:t>  [ % ]</a:t>
              </a:r>
              <a:endParaRPr sz="1633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23879" y="806027"/>
            <a:ext cx="4147200" cy="3010490"/>
            <a:chOff x="4763076" y="940828"/>
            <a:chExt cx="4147200" cy="3010490"/>
          </a:xfrm>
        </p:grpSpPr>
        <p:pic>
          <p:nvPicPr>
            <p:cNvPr id="86" name="Picture 85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763076" y="940828"/>
              <a:ext cx="4147200" cy="2712334"/>
            </a:xfrm>
            <a:prstGeom prst="rect">
              <a:avLst/>
            </a:prstGeom>
            <a:ln>
              <a:noFill/>
            </a:ln>
          </p:spPr>
        </p:pic>
        <p:sp>
          <p:nvSpPr>
            <p:cNvPr id="87" name="TextShape 5"/>
            <p:cNvSpPr txBox="1"/>
            <p:nvPr/>
          </p:nvSpPr>
          <p:spPr>
            <a:xfrm>
              <a:off x="5619619" y="3635809"/>
              <a:ext cx="2768805" cy="315509"/>
            </a:xfrm>
            <a:prstGeom prst="rect">
              <a:avLst/>
            </a:prstGeom>
          </p:spPr>
          <p:txBody>
            <a:bodyPr lIns="81638" tIns="40819" rIns="81638" bIns="40819"/>
            <a:lstStyle/>
            <a:p>
              <a:r>
                <a:rPr lang="en-US" sz="1451" i="1" dirty="0">
                  <a:latin typeface="Arial"/>
                </a:rPr>
                <a:t>Neutron  Energy           [MeV]</a:t>
              </a:r>
              <a:endParaRPr sz="1633" dirty="0"/>
            </a:p>
          </p:txBody>
        </p:sp>
        <p:sp>
          <p:nvSpPr>
            <p:cNvPr id="88" name="TextShape 6"/>
            <p:cNvSpPr txBox="1"/>
            <p:nvPr/>
          </p:nvSpPr>
          <p:spPr>
            <a:xfrm>
              <a:off x="5466781" y="2986345"/>
              <a:ext cx="3306017" cy="310484"/>
            </a:xfrm>
            <a:prstGeom prst="rect">
              <a:avLst/>
            </a:prstGeom>
          </p:spPr>
          <p:txBody>
            <a:bodyPr lIns="81638" tIns="40819" rIns="81638" bIns="40819"/>
            <a:lstStyle/>
            <a:p>
              <a:r>
                <a:rPr lang="en-US" sz="1451" dirty="0">
                  <a:solidFill>
                    <a:srgbClr val="FF0000"/>
                  </a:solidFill>
                  <a:latin typeface="Arial"/>
                </a:rPr>
                <a:t>Recorded events in gas (4cm of Poly.)</a:t>
              </a:r>
              <a:endParaRPr sz="1633" dirty="0"/>
            </a:p>
          </p:txBody>
        </p:sp>
        <p:sp>
          <p:nvSpPr>
            <p:cNvPr id="89" name="TextShape 7"/>
            <p:cNvSpPr txBox="1"/>
            <p:nvPr/>
          </p:nvSpPr>
          <p:spPr>
            <a:xfrm>
              <a:off x="5800856" y="1239296"/>
              <a:ext cx="1258855" cy="289324"/>
            </a:xfrm>
            <a:prstGeom prst="rect">
              <a:avLst/>
            </a:prstGeom>
          </p:spPr>
          <p:txBody>
            <a:bodyPr lIns="81638" tIns="40819" rIns="81638" bIns="40819"/>
            <a:lstStyle/>
            <a:p>
              <a:r>
                <a:rPr lang="en-US" sz="1451">
                  <a:solidFill>
                    <a:srgbClr val="0000FF"/>
                  </a:solidFill>
                  <a:latin typeface="Arial"/>
                </a:rPr>
                <a:t>Beam energy</a:t>
              </a:r>
              <a:endParaRPr sz="1633"/>
            </a:p>
          </p:txBody>
        </p:sp>
        <p:pic>
          <p:nvPicPr>
            <p:cNvPr id="90" name="Picture 89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6893169" y="2076899"/>
              <a:ext cx="1235343" cy="67367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7556721" y="1164515"/>
              <a:ext cx="1235343" cy="673675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92" name="Picture 91"/>
          <p:cNvPicPr/>
          <p:nvPr/>
        </p:nvPicPr>
        <p:blipFill>
          <a:blip r:embed="rId6"/>
          <a:stretch>
            <a:fillRect/>
          </a:stretch>
        </p:blipFill>
        <p:spPr>
          <a:xfrm>
            <a:off x="-1306" y="4064616"/>
            <a:ext cx="4492365" cy="2799197"/>
          </a:xfrm>
          <a:prstGeom prst="rect">
            <a:avLst/>
          </a:prstGeom>
          <a:ln>
            <a:noFill/>
          </a:ln>
        </p:spPr>
      </p:pic>
      <p:sp>
        <p:nvSpPr>
          <p:cNvPr id="93" name="TextShape 8"/>
          <p:cNvSpPr txBox="1"/>
          <p:nvPr/>
        </p:nvSpPr>
        <p:spPr>
          <a:xfrm>
            <a:off x="3203848" y="6237312"/>
            <a:ext cx="1107934" cy="318237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 dirty="0" smtClean="0">
                <a:latin typeface="Arial"/>
              </a:rPr>
              <a:t>        </a:t>
            </a:r>
            <a:r>
              <a:rPr lang="en-US" sz="1451" i="1" dirty="0">
                <a:latin typeface="Arial"/>
              </a:rPr>
              <a:t>[MeV]</a:t>
            </a:r>
            <a:endParaRPr sz="1633" dirty="0"/>
          </a:p>
        </p:txBody>
      </p:sp>
      <p:sp>
        <p:nvSpPr>
          <p:cNvPr id="94" name="TextShape 9"/>
          <p:cNvSpPr txBox="1"/>
          <p:nvPr/>
        </p:nvSpPr>
        <p:spPr>
          <a:xfrm>
            <a:off x="1236322" y="5059945"/>
            <a:ext cx="3208013" cy="917935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b="1" i="1" dirty="0">
                <a:solidFill>
                  <a:srgbClr val="FF0000"/>
                </a:solidFill>
                <a:latin typeface="Arial"/>
              </a:rPr>
              <a:t>Overall Eff. = 3.8% (4cm of Poly.)</a:t>
            </a:r>
            <a:endParaRPr sz="1633" dirty="0"/>
          </a:p>
          <a:p>
            <a:r>
              <a:rPr lang="en-US" sz="1451" b="1" i="1" dirty="0">
                <a:solidFill>
                  <a:srgbClr val="FF0000"/>
                </a:solidFill>
                <a:latin typeface="Arial"/>
              </a:rPr>
              <a:t>For neutrons (</a:t>
            </a:r>
            <a:r>
              <a:rPr lang="en-US" sz="1451" b="1" i="1" dirty="0" smtClean="0">
                <a:solidFill>
                  <a:srgbClr val="FF0000"/>
                </a:solidFill>
                <a:latin typeface="Arial"/>
              </a:rPr>
              <a:t>10</a:t>
            </a:r>
            <a:r>
              <a:rPr lang="en-US" sz="1451" b="1" i="1" baseline="30000" dirty="0" smtClean="0">
                <a:solidFill>
                  <a:srgbClr val="FF0000"/>
                </a:solidFill>
                <a:latin typeface="Arial"/>
              </a:rPr>
              <a:t>-1</a:t>
            </a:r>
            <a:r>
              <a:rPr lang="en-US" sz="1451" b="1" i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en-US" sz="1451" b="1" i="1" dirty="0">
                <a:solidFill>
                  <a:srgbClr val="FF0000"/>
                </a:solidFill>
                <a:latin typeface="Arial"/>
              </a:rPr>
              <a:t>– </a:t>
            </a:r>
            <a:r>
              <a:rPr lang="en-US" sz="1451" b="1" i="1" dirty="0" smtClean="0">
                <a:solidFill>
                  <a:srgbClr val="FF0000"/>
                </a:solidFill>
                <a:latin typeface="Arial"/>
              </a:rPr>
              <a:t>10</a:t>
            </a:r>
            <a:r>
              <a:rPr lang="en-US" sz="1451" b="1" i="1" baseline="30000" dirty="0">
                <a:solidFill>
                  <a:srgbClr val="FF0000"/>
                </a:solidFill>
                <a:latin typeface="Arial"/>
              </a:rPr>
              <a:t>7</a:t>
            </a:r>
            <a:r>
              <a:rPr lang="en-US" sz="1451" b="1" i="1" dirty="0" smtClean="0">
                <a:solidFill>
                  <a:srgbClr val="FF0000"/>
                </a:solidFill>
                <a:latin typeface="Arial"/>
              </a:rPr>
              <a:t>) eV</a:t>
            </a:r>
            <a:endParaRPr sz="1633" dirty="0"/>
          </a:p>
          <a:p>
            <a:endParaRPr sz="1633" dirty="0"/>
          </a:p>
          <a:p>
            <a:r>
              <a:rPr lang="en-US" sz="1451" dirty="0">
                <a:latin typeface="Arial"/>
              </a:rPr>
              <a:t>Threshold &gt; 10 </a:t>
            </a:r>
            <a:r>
              <a:rPr lang="en-US" sz="1451" dirty="0" err="1">
                <a:latin typeface="Arial"/>
              </a:rPr>
              <a:t>keV</a:t>
            </a:r>
            <a:endParaRPr sz="1633" dirty="0"/>
          </a:p>
        </p:txBody>
      </p:sp>
      <p:sp>
        <p:nvSpPr>
          <p:cNvPr id="95" name="TextShape 10"/>
          <p:cNvSpPr txBox="1"/>
          <p:nvPr/>
        </p:nvSpPr>
        <p:spPr>
          <a:xfrm>
            <a:off x="4427984" y="4533368"/>
            <a:ext cx="4833469" cy="1703944"/>
          </a:xfrm>
          <a:prstGeom prst="rect">
            <a:avLst/>
          </a:prstGeom>
        </p:spPr>
        <p:txBody>
          <a:bodyPr lIns="81638" tIns="40819" rIns="81638" bIns="40819"/>
          <a:lstStyle/>
          <a:p>
            <a:pPr>
              <a:lnSpc>
                <a:spcPct val="150000"/>
              </a:lnSpc>
              <a:buSzPct val="45000"/>
            </a:pPr>
            <a:r>
              <a:rPr lang="en-US" sz="1600" i="1" dirty="0">
                <a:latin typeface="Comic Sans MS" panose="030F0702030302020204" pitchFamily="66" charset="0"/>
              </a:rPr>
              <a:t>For neutrons with </a:t>
            </a:r>
            <a:r>
              <a:rPr lang="en-US" sz="1600" i="1" dirty="0" smtClean="0">
                <a:latin typeface="Comic Sans MS" panose="030F0702030302020204" pitchFamily="66" charset="0"/>
              </a:rPr>
              <a:t>energy</a:t>
            </a:r>
            <a:r>
              <a:rPr lang="en-US" sz="1600" i="1" dirty="0">
                <a:latin typeface="Comic Sans MS" panose="030F0702030302020204" pitchFamily="66" charset="0"/>
              </a:rPr>
              <a:t> </a:t>
            </a:r>
            <a:r>
              <a:rPr lang="en-US" sz="1600" b="1" i="1" dirty="0" smtClean="0">
                <a:latin typeface="Comic Sans MS" panose="030F0702030302020204" pitchFamily="66" charset="0"/>
              </a:rPr>
              <a:t>1 eV </a:t>
            </a:r>
            <a:r>
              <a:rPr lang="en-US" sz="1600" b="1" i="1" dirty="0">
                <a:latin typeface="Comic Sans MS" panose="030F0702030302020204" pitchFamily="66" charset="0"/>
              </a:rPr>
              <a:t>– 1 </a:t>
            </a:r>
            <a:r>
              <a:rPr lang="en-US" sz="1600" b="1" i="1" dirty="0" smtClean="0">
                <a:latin typeface="Comic Sans MS" panose="030F0702030302020204" pitchFamily="66" charset="0"/>
              </a:rPr>
              <a:t>MeV</a:t>
            </a:r>
            <a:r>
              <a:rPr lang="en-US" sz="1600" i="1" dirty="0" smtClean="0">
                <a:latin typeface="Comic Sans MS" panose="030F0702030302020204" pitchFamily="66" charset="0"/>
              </a:rPr>
              <a:t>, </a:t>
            </a:r>
            <a:r>
              <a:rPr lang="en-US" sz="1600" i="1" dirty="0">
                <a:latin typeface="Comic Sans MS" panose="030F0702030302020204" pitchFamily="66" charset="0"/>
              </a:rPr>
              <a:t>the recorded efficiency for a </a:t>
            </a:r>
            <a:r>
              <a:rPr lang="en-US" sz="1600" i="1" dirty="0" smtClean="0">
                <a:latin typeface="Comic Sans MS" panose="030F0702030302020204" pitchFamily="66" charset="0"/>
              </a:rPr>
              <a:t>double-sided Micromegas </a:t>
            </a:r>
            <a:r>
              <a:rPr lang="en-US" sz="1600" i="1" dirty="0">
                <a:latin typeface="Comic Sans MS" panose="030F0702030302020204" pitchFamily="66" charset="0"/>
              </a:rPr>
              <a:t>detector </a:t>
            </a:r>
            <a:r>
              <a:rPr lang="en-US" sz="1600" i="1" dirty="0" smtClean="0">
                <a:latin typeface="Comic Sans MS" panose="030F0702030302020204" pitchFamily="66" charset="0"/>
              </a:rPr>
              <a:t>with </a:t>
            </a:r>
            <a:r>
              <a:rPr lang="en-US" sz="1600" i="1" dirty="0">
                <a:latin typeface="Comic Sans MS" panose="030F0702030302020204" pitchFamily="66" charset="0"/>
              </a:rPr>
              <a:t>2</a:t>
            </a:r>
            <a:r>
              <a:rPr lang="en-US" sz="1600" i="1" dirty="0">
                <a:latin typeface="Comic Sans MS" panose="030F0702030302020204" pitchFamily="66" charset="0"/>
                <a:ea typeface="Arial"/>
              </a:rPr>
              <a:t>x</a:t>
            </a:r>
            <a:r>
              <a:rPr lang="en-US" sz="1600" i="1" dirty="0">
                <a:latin typeface="Comic Sans MS" panose="030F0702030302020204" pitchFamily="66" charset="0"/>
              </a:rPr>
              <a:t>B</a:t>
            </a:r>
            <a:r>
              <a:rPr lang="en-US" sz="1600" i="1" baseline="-25000" dirty="0">
                <a:latin typeface="Comic Sans MS" panose="030F0702030302020204" pitchFamily="66" charset="0"/>
              </a:rPr>
              <a:t>4</a:t>
            </a:r>
            <a:r>
              <a:rPr lang="en-US" sz="1600" i="1" dirty="0">
                <a:latin typeface="Comic Sans MS" panose="030F0702030302020204" pitchFamily="66" charset="0"/>
              </a:rPr>
              <a:t>C layers </a:t>
            </a:r>
            <a:r>
              <a:rPr lang="en-US" sz="1600" i="1" dirty="0" smtClean="0">
                <a:latin typeface="Comic Sans MS" panose="030F0702030302020204" pitchFamily="66" charset="0"/>
              </a:rPr>
              <a:t>is</a:t>
            </a:r>
            <a:r>
              <a:rPr lang="en-US" sz="1600" b="1" i="1" dirty="0" smtClean="0">
                <a:latin typeface="Comic Sans MS" panose="030F0702030302020204" pitchFamily="66" charset="0"/>
              </a:rPr>
              <a:t> </a:t>
            </a:r>
            <a:r>
              <a:rPr lang="en-US" sz="16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&gt; 5%</a:t>
            </a:r>
            <a:r>
              <a:rPr lang="en-US" sz="1600" i="1" dirty="0">
                <a:latin typeface="Comic Sans MS" panose="030F0702030302020204" pitchFamily="66" charset="0"/>
              </a:rPr>
              <a:t> (4cm of Poly.).</a:t>
            </a:r>
            <a:endParaRPr sz="1600" dirty="0">
              <a:latin typeface="Comic Sans MS" panose="030F0702030302020204" pitchFamily="66" charset="0"/>
            </a:endParaRPr>
          </a:p>
        </p:txBody>
      </p:sp>
      <p:sp>
        <p:nvSpPr>
          <p:cNvPr id="17" name="Title 6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</p:spPr>
        <p:txBody>
          <a:bodyPr/>
          <a:lstStyle/>
          <a:p>
            <a:r>
              <a:rPr lang="en-US" dirty="0" smtClean="0"/>
              <a:t>Simulated response to neutrons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639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790" y="801391"/>
            <a:ext cx="4277167" cy="2923939"/>
          </a:xfrm>
          <a:prstGeom prst="rect">
            <a:avLst/>
          </a:prstGeom>
          <a:ln>
            <a:noFill/>
          </a:ln>
        </p:spPr>
      </p:pic>
      <p:pic>
        <p:nvPicPr>
          <p:cNvPr id="127" name="Picture 126"/>
          <p:cNvPicPr/>
          <p:nvPr/>
        </p:nvPicPr>
        <p:blipFill>
          <a:blip r:embed="rId3"/>
          <a:stretch>
            <a:fillRect/>
          </a:stretch>
        </p:blipFill>
        <p:spPr>
          <a:xfrm>
            <a:off x="132254" y="548966"/>
            <a:ext cx="4175610" cy="6220800"/>
          </a:xfrm>
          <a:prstGeom prst="rect">
            <a:avLst/>
          </a:prstGeom>
          <a:ln>
            <a:noFill/>
          </a:ln>
        </p:spPr>
      </p:pic>
      <p:pic>
        <p:nvPicPr>
          <p:cNvPr id="128" name="Picture 127"/>
          <p:cNvPicPr/>
          <p:nvPr/>
        </p:nvPicPr>
        <p:blipFill>
          <a:blip r:embed="rId4"/>
          <a:stretch>
            <a:fillRect/>
          </a:stretch>
        </p:blipFill>
        <p:spPr>
          <a:xfrm>
            <a:off x="4642905" y="3989836"/>
            <a:ext cx="3887918" cy="2659433"/>
          </a:xfrm>
          <a:prstGeom prst="rect">
            <a:avLst/>
          </a:prstGeom>
          <a:ln>
            <a:noFill/>
          </a:ln>
        </p:spPr>
      </p:pic>
      <p:sp>
        <p:nvSpPr>
          <p:cNvPr id="131" name="TextShape 3"/>
          <p:cNvSpPr txBox="1"/>
          <p:nvPr/>
        </p:nvSpPr>
        <p:spPr>
          <a:xfrm>
            <a:off x="827584" y="2429863"/>
            <a:ext cx="3402560" cy="295240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dirty="0">
                <a:solidFill>
                  <a:srgbClr val="FF0000"/>
                </a:solidFill>
                <a:latin typeface="Arial"/>
              </a:rPr>
              <a:t>Recorded events in gas (4cm of Poly.)</a:t>
            </a:r>
            <a:endParaRPr sz="1633" dirty="0"/>
          </a:p>
        </p:txBody>
      </p:sp>
      <p:sp>
        <p:nvSpPr>
          <p:cNvPr id="132" name="TextShape 4"/>
          <p:cNvSpPr txBox="1"/>
          <p:nvPr/>
        </p:nvSpPr>
        <p:spPr>
          <a:xfrm>
            <a:off x="1990656" y="1078633"/>
            <a:ext cx="1258855" cy="289324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>
                <a:solidFill>
                  <a:srgbClr val="0000FF"/>
                </a:solidFill>
                <a:latin typeface="Arial"/>
              </a:rPr>
              <a:t>Beam energy</a:t>
            </a:r>
            <a:endParaRPr sz="1633"/>
          </a:p>
        </p:txBody>
      </p:sp>
      <p:sp>
        <p:nvSpPr>
          <p:cNvPr id="134" name="TextShape 6"/>
          <p:cNvSpPr txBox="1"/>
          <p:nvPr/>
        </p:nvSpPr>
        <p:spPr>
          <a:xfrm>
            <a:off x="3496581" y="6059326"/>
            <a:ext cx="707113" cy="504713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 dirty="0" smtClean="0">
                <a:latin typeface="Arial"/>
              </a:rPr>
              <a:t>        </a:t>
            </a:r>
            <a:r>
              <a:rPr lang="en-US" sz="1451" i="1" dirty="0">
                <a:latin typeface="Arial"/>
              </a:rPr>
              <a:t>[MeV]</a:t>
            </a:r>
            <a:endParaRPr sz="1633" dirty="0"/>
          </a:p>
        </p:txBody>
      </p:sp>
      <p:sp>
        <p:nvSpPr>
          <p:cNvPr id="135" name="TextShape 7"/>
          <p:cNvSpPr txBox="1"/>
          <p:nvPr/>
        </p:nvSpPr>
        <p:spPr>
          <a:xfrm rot="16206600">
            <a:off x="-2215086" y="3524495"/>
            <a:ext cx="4941699" cy="431048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 dirty="0">
                <a:solidFill>
                  <a:srgbClr val="000000"/>
                </a:solidFill>
                <a:latin typeface="Arial"/>
              </a:rPr>
              <a:t>Efficiency                 %</a:t>
            </a:r>
            <a:endParaRPr sz="1633" dirty="0"/>
          </a:p>
        </p:txBody>
      </p:sp>
      <p:sp>
        <p:nvSpPr>
          <p:cNvPr id="136" name="TextShape 8"/>
          <p:cNvSpPr txBox="1"/>
          <p:nvPr/>
        </p:nvSpPr>
        <p:spPr>
          <a:xfrm>
            <a:off x="1180157" y="4386269"/>
            <a:ext cx="3127707" cy="789274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361" b="1" i="1">
                <a:solidFill>
                  <a:srgbClr val="0000FF"/>
                </a:solidFill>
                <a:latin typeface="Arial"/>
              </a:rPr>
              <a:t>Neutrons that pass Cd and detected</a:t>
            </a:r>
            <a:endParaRPr sz="1633"/>
          </a:p>
        </p:txBody>
      </p:sp>
      <p:sp>
        <p:nvSpPr>
          <p:cNvPr id="137" name="CustomShape 9"/>
          <p:cNvSpPr/>
          <p:nvPr/>
        </p:nvSpPr>
        <p:spPr>
          <a:xfrm rot="20355000">
            <a:off x="2779255" y="4648303"/>
            <a:ext cx="247762" cy="1326777"/>
          </a:xfrm>
          <a:prstGeom prst="downArrow">
            <a:avLst>
              <a:gd name="adj1" fmla="val 16200"/>
              <a:gd name="adj2" fmla="val 118607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</p:sp>
      <p:sp>
        <p:nvSpPr>
          <p:cNvPr id="138" name="CustomShape 10"/>
          <p:cNvSpPr/>
          <p:nvPr/>
        </p:nvSpPr>
        <p:spPr>
          <a:xfrm rot="17312400">
            <a:off x="5051517" y="3315231"/>
            <a:ext cx="172066" cy="3928737"/>
          </a:xfrm>
          <a:prstGeom prst="downArrow">
            <a:avLst>
              <a:gd name="adj1" fmla="val 16200"/>
              <a:gd name="adj2" fmla="val 218822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</p:sp>
      <p:sp>
        <p:nvSpPr>
          <p:cNvPr id="139" name="CustomShape 11"/>
          <p:cNvSpPr/>
          <p:nvPr/>
        </p:nvSpPr>
        <p:spPr>
          <a:xfrm>
            <a:off x="6884352" y="4064616"/>
            <a:ext cx="663552" cy="2654208"/>
          </a:xfrm>
          <a:prstGeom prst="ellipse">
            <a:avLst/>
          </a:prstGeom>
          <a:noFill/>
          <a:ln w="18360">
            <a:solidFill>
              <a:srgbClr val="0000FF"/>
            </a:solidFill>
            <a:round/>
          </a:ln>
        </p:spPr>
      </p:sp>
      <p:sp>
        <p:nvSpPr>
          <p:cNvPr id="141" name="TextShape 13"/>
          <p:cNvSpPr txBox="1"/>
          <p:nvPr/>
        </p:nvSpPr>
        <p:spPr>
          <a:xfrm>
            <a:off x="580934" y="5243793"/>
            <a:ext cx="3622759" cy="35300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 b="1" i="1" baseline="30000" dirty="0">
                <a:solidFill>
                  <a:srgbClr val="FF0000"/>
                </a:solidFill>
                <a:latin typeface="Arial"/>
              </a:rPr>
              <a:t>113</a:t>
            </a:r>
            <a:r>
              <a:rPr lang="en-US" sz="1633" b="1" i="1" dirty="0">
                <a:solidFill>
                  <a:srgbClr val="FF0000"/>
                </a:solidFill>
                <a:latin typeface="Arial"/>
              </a:rPr>
              <a:t>Cd (</a:t>
            </a:r>
            <a:r>
              <a:rPr lang="en-US" sz="1633" b="1" i="1" dirty="0" err="1">
                <a:solidFill>
                  <a:srgbClr val="FF0000"/>
                </a:solidFill>
                <a:latin typeface="Arial"/>
              </a:rPr>
              <a:t>n,</a:t>
            </a:r>
            <a:r>
              <a:rPr lang="en-US" sz="1633" b="1" i="1" dirty="0" err="1">
                <a:solidFill>
                  <a:srgbClr val="FF0000"/>
                </a:solidFill>
                <a:latin typeface="Symbol"/>
                <a:ea typeface="Symbol"/>
              </a:rPr>
              <a:t>g</a:t>
            </a:r>
            <a:r>
              <a:rPr lang="en-US" sz="1633" b="1" i="1" dirty="0">
                <a:solidFill>
                  <a:srgbClr val="FF0000"/>
                </a:solidFill>
                <a:latin typeface="Arial"/>
              </a:rPr>
              <a:t>) Cd</a:t>
            </a:r>
            <a:r>
              <a:rPr lang="en-US" sz="1633" b="1" i="1" baseline="30000" dirty="0">
                <a:solidFill>
                  <a:srgbClr val="FF0000"/>
                </a:solidFill>
                <a:latin typeface="Arial"/>
              </a:rPr>
              <a:t>114</a:t>
            </a:r>
            <a:r>
              <a:rPr lang="en-US" sz="1633" b="1" i="1" dirty="0">
                <a:solidFill>
                  <a:srgbClr val="FF0000"/>
                </a:solidFill>
                <a:latin typeface="Arial"/>
              </a:rPr>
              <a:t> capture </a:t>
            </a:r>
            <a:r>
              <a:rPr lang="en-US" sz="1633" b="1" i="1" dirty="0" smtClean="0">
                <a:solidFill>
                  <a:srgbClr val="FF0000"/>
                </a:solidFill>
                <a:latin typeface="Symbol"/>
                <a:ea typeface="Symbol"/>
              </a:rPr>
              <a:t>g</a:t>
            </a:r>
            <a:r>
              <a:rPr lang="en-US" sz="1633" i="1" dirty="0" smtClean="0">
                <a:solidFill>
                  <a:srgbClr val="FF0000"/>
                </a:solidFill>
                <a:latin typeface="Arial" panose="020B0604020202020204" pitchFamily="34" charset="0"/>
                <a:ea typeface="Symbol"/>
                <a:cs typeface="Arial" panose="020B0604020202020204" pitchFamily="34" charset="0"/>
              </a:rPr>
              <a:t> ‘</a:t>
            </a:r>
            <a:r>
              <a:rPr lang="en-US" sz="1633" i="1" dirty="0" smtClean="0">
                <a:solidFill>
                  <a:srgbClr val="FF0000"/>
                </a:solidFill>
                <a:latin typeface="+mj-lt"/>
                <a:ea typeface="Symbol"/>
                <a:cs typeface="Arial" panose="020B0604020202020204" pitchFamily="34" charset="0"/>
              </a:rPr>
              <a:t>s</a:t>
            </a:r>
            <a:endParaRPr sz="1633" dirty="0"/>
          </a:p>
        </p:txBody>
      </p:sp>
      <p:sp>
        <p:nvSpPr>
          <p:cNvPr id="142" name="CustomShape 14"/>
          <p:cNvSpPr/>
          <p:nvPr/>
        </p:nvSpPr>
        <p:spPr>
          <a:xfrm rot="21256800">
            <a:off x="2018283" y="5493934"/>
            <a:ext cx="253077" cy="738659"/>
          </a:xfrm>
          <a:prstGeom prst="downArrow">
            <a:avLst>
              <a:gd name="adj1" fmla="val 34485"/>
              <a:gd name="adj2" fmla="val 10909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</p:sp>
      <p:sp>
        <p:nvSpPr>
          <p:cNvPr id="143" name="CustomShape 15"/>
          <p:cNvSpPr/>
          <p:nvPr/>
        </p:nvSpPr>
        <p:spPr>
          <a:xfrm>
            <a:off x="5803795" y="6304104"/>
            <a:ext cx="1329390" cy="248832"/>
          </a:xfrm>
          <a:prstGeom prst="rect">
            <a:avLst/>
          </a:prstGeom>
          <a:noFill/>
          <a:ln w="18360">
            <a:solidFill>
              <a:srgbClr val="FF0000"/>
            </a:solidFill>
            <a:round/>
          </a:ln>
        </p:spPr>
      </p:sp>
      <p:sp>
        <p:nvSpPr>
          <p:cNvPr id="145" name="CustomShape 17"/>
          <p:cNvSpPr/>
          <p:nvPr/>
        </p:nvSpPr>
        <p:spPr>
          <a:xfrm>
            <a:off x="1680759" y="5995840"/>
            <a:ext cx="1329390" cy="714494"/>
          </a:xfrm>
          <a:prstGeom prst="rect">
            <a:avLst/>
          </a:prstGeom>
          <a:noFill/>
          <a:ln w="18360">
            <a:solidFill>
              <a:srgbClr val="FF0000"/>
            </a:solidFill>
            <a:round/>
          </a:ln>
        </p:spPr>
      </p:sp>
      <p:sp>
        <p:nvSpPr>
          <p:cNvPr id="146" name="CustomShape 18"/>
          <p:cNvSpPr/>
          <p:nvPr/>
        </p:nvSpPr>
        <p:spPr>
          <a:xfrm rot="17245800">
            <a:off x="4348092" y="4638915"/>
            <a:ext cx="217204" cy="2632300"/>
          </a:xfrm>
          <a:prstGeom prst="downArrow">
            <a:avLst>
              <a:gd name="adj1" fmla="val 16200"/>
              <a:gd name="adj2" fmla="val 16674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</p:sp>
      <p:sp>
        <p:nvSpPr>
          <p:cNvPr id="147" name="TextShape 19"/>
          <p:cNvSpPr txBox="1"/>
          <p:nvPr/>
        </p:nvSpPr>
        <p:spPr>
          <a:xfrm>
            <a:off x="5809999" y="3666877"/>
            <a:ext cx="2720824" cy="269226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 dirty="0">
                <a:latin typeface="Arial"/>
              </a:rPr>
              <a:t>Neutron  Energy           [MeV]</a:t>
            </a:r>
            <a:endParaRPr sz="1633" dirty="0"/>
          </a:p>
        </p:txBody>
      </p:sp>
      <p:sp>
        <p:nvSpPr>
          <p:cNvPr id="148" name="TextShape 20"/>
          <p:cNvSpPr txBox="1"/>
          <p:nvPr/>
        </p:nvSpPr>
        <p:spPr>
          <a:xfrm>
            <a:off x="1532179" y="3429000"/>
            <a:ext cx="2547099" cy="289324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 dirty="0">
                <a:latin typeface="Arial"/>
              </a:rPr>
              <a:t>Neutron  </a:t>
            </a:r>
            <a:r>
              <a:rPr lang="en-US" sz="1451" i="1" dirty="0" smtClean="0">
                <a:latin typeface="Arial"/>
              </a:rPr>
              <a:t>Energy         </a:t>
            </a:r>
            <a:r>
              <a:rPr lang="en-US" sz="1451" i="1" dirty="0">
                <a:latin typeface="Arial"/>
              </a:rPr>
              <a:t>[MeV]</a:t>
            </a:r>
            <a:endParaRPr sz="1633" dirty="0"/>
          </a:p>
        </p:txBody>
      </p:sp>
      <p:sp>
        <p:nvSpPr>
          <p:cNvPr id="149" name="TextShape 21"/>
          <p:cNvSpPr txBox="1"/>
          <p:nvPr/>
        </p:nvSpPr>
        <p:spPr>
          <a:xfrm>
            <a:off x="7007119" y="6171996"/>
            <a:ext cx="1349979" cy="309571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 dirty="0" smtClean="0">
                <a:latin typeface="Arial"/>
              </a:rPr>
              <a:t>         [</a:t>
            </a:r>
            <a:r>
              <a:rPr lang="en-US" sz="1451" i="1" dirty="0">
                <a:latin typeface="Arial"/>
              </a:rPr>
              <a:t>MeV]</a:t>
            </a:r>
            <a:endParaRPr sz="1633" dirty="0"/>
          </a:p>
        </p:txBody>
      </p:sp>
      <p:sp>
        <p:nvSpPr>
          <p:cNvPr id="150" name="TextShape 22"/>
          <p:cNvSpPr txBox="1"/>
          <p:nvPr/>
        </p:nvSpPr>
        <p:spPr>
          <a:xfrm rot="16164600">
            <a:off x="3047703" y="2133066"/>
            <a:ext cx="2662045" cy="289324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 dirty="0">
                <a:latin typeface="Arial"/>
              </a:rPr>
              <a:t>Energy  Deposition </a:t>
            </a:r>
            <a:r>
              <a:rPr lang="en-US" sz="1451" i="1" dirty="0" smtClean="0">
                <a:latin typeface="Arial"/>
              </a:rPr>
              <a:t>   </a:t>
            </a:r>
            <a:r>
              <a:rPr lang="en-US" sz="1451" i="1" dirty="0">
                <a:latin typeface="Arial"/>
              </a:rPr>
              <a:t>[MeV]</a:t>
            </a:r>
            <a:endParaRPr sz="1633" dirty="0"/>
          </a:p>
        </p:txBody>
      </p:sp>
      <p:sp>
        <p:nvSpPr>
          <p:cNvPr id="151" name="TextShape 23"/>
          <p:cNvSpPr txBox="1"/>
          <p:nvPr/>
        </p:nvSpPr>
        <p:spPr>
          <a:xfrm rot="16164600">
            <a:off x="3276289" y="5137664"/>
            <a:ext cx="2662045" cy="289324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 dirty="0">
                <a:latin typeface="Arial"/>
              </a:rPr>
              <a:t>Energy  </a:t>
            </a:r>
            <a:r>
              <a:rPr lang="en-US" sz="1451" i="1" dirty="0" smtClean="0">
                <a:latin typeface="Arial"/>
              </a:rPr>
              <a:t>Deposition   </a:t>
            </a:r>
            <a:r>
              <a:rPr lang="en-US" sz="1451" i="1" dirty="0">
                <a:latin typeface="Arial"/>
              </a:rPr>
              <a:t>[MeV]</a:t>
            </a:r>
            <a:endParaRPr sz="1633" dirty="0"/>
          </a:p>
        </p:txBody>
      </p:sp>
      <p:sp>
        <p:nvSpPr>
          <p:cNvPr id="154" name="CustomShape 26"/>
          <p:cNvSpPr/>
          <p:nvPr/>
        </p:nvSpPr>
        <p:spPr>
          <a:xfrm rot="18682800">
            <a:off x="2889325" y="2609178"/>
            <a:ext cx="90455" cy="738659"/>
          </a:xfrm>
          <a:prstGeom prst="downArrow">
            <a:avLst>
              <a:gd name="adj1" fmla="val 16200"/>
              <a:gd name="adj2" fmla="val 54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</p:sp>
      <p:sp>
        <p:nvSpPr>
          <p:cNvPr id="31" name="Title 6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</p:spPr>
        <p:txBody>
          <a:bodyPr/>
          <a:lstStyle/>
          <a:p>
            <a:r>
              <a:rPr lang="en-US" dirty="0" smtClean="0"/>
              <a:t>Simulated response to thermal neutrons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26335" y="3723197"/>
            <a:ext cx="4413455" cy="209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CustomShape 12"/>
          <p:cNvSpPr/>
          <p:nvPr/>
        </p:nvSpPr>
        <p:spPr>
          <a:xfrm>
            <a:off x="2793972" y="3898728"/>
            <a:ext cx="873198" cy="2811606"/>
          </a:xfrm>
          <a:prstGeom prst="ellipse">
            <a:avLst/>
          </a:prstGeom>
          <a:noFill/>
          <a:ln w="18360">
            <a:solidFill>
              <a:srgbClr val="0000FF"/>
            </a:solidFill>
            <a:round/>
          </a:ln>
        </p:spPr>
      </p:sp>
    </p:spTree>
    <p:extLst>
      <p:ext uri="{BB962C8B-B14F-4D97-AF65-F5344CB8AC3E}">
        <p14:creationId xmlns:p14="http://schemas.microsoft.com/office/powerpoint/2010/main" val="387826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gamma’s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785639"/>
            <a:ext cx="3829378" cy="5467847"/>
          </a:xfrm>
          <a:prstGeom prst="rect">
            <a:avLst/>
          </a:prstGeom>
        </p:spPr>
      </p:pic>
      <p:sp>
        <p:nvSpPr>
          <p:cNvPr id="6" name="TextShape 10"/>
          <p:cNvSpPr txBox="1"/>
          <p:nvPr/>
        </p:nvSpPr>
        <p:spPr>
          <a:xfrm>
            <a:off x="4624381" y="875848"/>
            <a:ext cx="4067280" cy="2553152"/>
          </a:xfrm>
          <a:prstGeom prst="rect">
            <a:avLst/>
          </a:prstGeom>
          <a:solidFill>
            <a:schemeClr val="bg1"/>
          </a:solidFill>
        </p:spPr>
        <p:txBody>
          <a:bodyPr lIns="90000" tIns="45000" rIns="90000" bIns="45000"/>
          <a:lstStyle/>
          <a:p>
            <a:pPr>
              <a:buSzPct val="45000"/>
            </a:pPr>
            <a:r>
              <a:rPr lang="en-US" sz="1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Use of Helium mixtures </a:t>
            </a:r>
            <a:r>
              <a:rPr lang="en-US" sz="1600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 low sensitivity to </a:t>
            </a:r>
            <a:r>
              <a:rPr lang="el-GR" sz="1600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γ</a:t>
            </a:r>
            <a:r>
              <a:rPr lang="en-US" sz="1600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/ electrons</a:t>
            </a:r>
            <a:endParaRPr lang="en-US" sz="1600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>
              <a:buSzPct val="45000"/>
            </a:pPr>
            <a:endParaRPr lang="en-US" sz="1600" dirty="0">
              <a:latin typeface="Comic Sans MS" panose="030F0702030302020204" pitchFamily="66" charset="0"/>
            </a:endParaRPr>
          </a:p>
          <a:p>
            <a:pPr>
              <a:buSzPct val="45000"/>
            </a:pPr>
            <a:r>
              <a:rPr lang="en-US" sz="1600" dirty="0" smtClean="0">
                <a:latin typeface="Comic Sans MS" panose="030F0702030302020204" pitchFamily="66" charset="0"/>
              </a:rPr>
              <a:t>A </a:t>
            </a:r>
            <a:r>
              <a:rPr lang="en-US" sz="1600" dirty="0">
                <a:latin typeface="Comic Sans MS" panose="030F0702030302020204" pitchFamily="66" charset="0"/>
              </a:rPr>
              <a:t>threshold </a:t>
            </a:r>
            <a:r>
              <a:rPr lang="en-US" sz="1600" dirty="0" smtClean="0">
                <a:latin typeface="Comic Sans MS" panose="030F0702030302020204" pitchFamily="66" charset="0"/>
              </a:rPr>
              <a:t>~10 </a:t>
            </a:r>
            <a:r>
              <a:rPr lang="en-US" sz="1600" dirty="0" err="1">
                <a:latin typeface="Comic Sans MS" panose="030F0702030302020204" pitchFamily="66" charset="0"/>
              </a:rPr>
              <a:t>keV</a:t>
            </a:r>
            <a:r>
              <a:rPr lang="en-US" sz="1600" dirty="0">
                <a:latin typeface="Comic Sans MS" panose="030F0702030302020204" pitchFamily="66" charset="0"/>
              </a:rPr>
              <a:t>, photons from 10 </a:t>
            </a:r>
            <a:r>
              <a:rPr lang="en-US" sz="1600" dirty="0" err="1">
                <a:latin typeface="Comic Sans MS" panose="030F0702030302020204" pitchFamily="66" charset="0"/>
              </a:rPr>
              <a:t>keV</a:t>
            </a:r>
            <a:r>
              <a:rPr lang="en-US" sz="1600" dirty="0">
                <a:latin typeface="Comic Sans MS" panose="030F0702030302020204" pitchFamily="66" charset="0"/>
              </a:rPr>
              <a:t> to 100 MeV could create a very small background with a detection efficiency of ~ 0.006</a:t>
            </a:r>
            <a:r>
              <a:rPr lang="en-US" sz="1600" dirty="0" smtClean="0">
                <a:latin typeface="Comic Sans MS" panose="030F0702030302020204" pitchFamily="66" charset="0"/>
              </a:rPr>
              <a:t>%</a:t>
            </a:r>
            <a:br>
              <a:rPr lang="en-US" sz="1600" dirty="0" smtClean="0">
                <a:latin typeface="Comic Sans MS" panose="030F0702030302020204" pitchFamily="66" charset="0"/>
              </a:rPr>
            </a:br>
            <a:r>
              <a:rPr lang="en-US" sz="1600" dirty="0" smtClean="0">
                <a:latin typeface="Comic Sans MS" panose="030F0702030302020204" pitchFamily="66" charset="0"/>
              </a:rPr>
              <a:t> (</a:t>
            </a:r>
            <a:r>
              <a:rPr lang="en-US" sz="1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attenuation ~1000</a:t>
            </a:r>
            <a:r>
              <a:rPr lang="en-US" sz="1600" dirty="0" smtClean="0">
                <a:latin typeface="Comic Sans MS" panose="030F0702030302020204" pitchFamily="66" charset="0"/>
              </a:rPr>
              <a:t>)</a:t>
            </a:r>
          </a:p>
          <a:p>
            <a:pPr>
              <a:buSzPct val="45000"/>
            </a:pPr>
            <a:endParaRPr sz="600" dirty="0">
              <a:latin typeface="Comic Sans MS" panose="030F0702030302020204" pitchFamily="66" charset="0"/>
            </a:endParaRPr>
          </a:p>
          <a:p>
            <a:pPr>
              <a:buSzPct val="45000"/>
            </a:pPr>
            <a:r>
              <a:rPr lang="en-US" sz="1600" dirty="0">
                <a:latin typeface="Comic Sans MS" panose="030F0702030302020204" pitchFamily="66" charset="0"/>
              </a:rPr>
              <a:t>A threshold of ~ 30 </a:t>
            </a:r>
            <a:r>
              <a:rPr lang="en-US" sz="1600" dirty="0" err="1">
                <a:latin typeface="Comic Sans MS" panose="030F0702030302020204" pitchFamily="66" charset="0"/>
              </a:rPr>
              <a:t>keV</a:t>
            </a:r>
            <a:r>
              <a:rPr lang="en-US" sz="1600" dirty="0">
                <a:latin typeface="Comic Sans MS" panose="030F0702030302020204" pitchFamily="66" charset="0"/>
              </a:rPr>
              <a:t> cuts almost all the photons</a:t>
            </a:r>
            <a:endParaRPr sz="1600" dirty="0">
              <a:latin typeface="Comic Sans MS" panose="030F0702030302020204" pitchFamily="66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618856" y="3639349"/>
            <a:ext cx="4067944" cy="2813987"/>
            <a:chOff x="4618856" y="3212976"/>
            <a:chExt cx="4067944" cy="28139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18856" y="3212976"/>
              <a:ext cx="4067944" cy="281398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156176" y="3861048"/>
              <a:ext cx="169450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10 </a:t>
              </a:r>
              <a:r>
                <a:rPr lang="en-US" sz="1600" dirty="0" err="1" smtClean="0">
                  <a:solidFill>
                    <a:srgbClr val="0000FF"/>
                  </a:solidFill>
                </a:rPr>
                <a:t>keV</a:t>
              </a:r>
              <a:r>
                <a:rPr lang="en-US" sz="1600" dirty="0" smtClean="0">
                  <a:solidFill>
                    <a:srgbClr val="0000FF"/>
                  </a:solidFill>
                </a:rPr>
                <a:t> – 100 MeV</a:t>
              </a:r>
              <a:endParaRPr lang="fr-FR" sz="16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525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Picture 222"/>
          <p:cNvPicPr/>
          <p:nvPr/>
        </p:nvPicPr>
        <p:blipFill>
          <a:blip r:embed="rId2"/>
          <a:stretch>
            <a:fillRect/>
          </a:stretch>
        </p:blipFill>
        <p:spPr>
          <a:xfrm>
            <a:off x="82944" y="510433"/>
            <a:ext cx="4561920" cy="3301106"/>
          </a:xfrm>
          <a:prstGeom prst="rect">
            <a:avLst/>
          </a:prstGeom>
          <a:ln>
            <a:noFill/>
          </a:ln>
        </p:spPr>
      </p:pic>
      <p:pic>
        <p:nvPicPr>
          <p:cNvPr id="224" name="Picture 223"/>
          <p:cNvPicPr/>
          <p:nvPr/>
        </p:nvPicPr>
        <p:blipFill>
          <a:blip r:embed="rId3"/>
          <a:stretch>
            <a:fillRect/>
          </a:stretch>
        </p:blipFill>
        <p:spPr>
          <a:xfrm>
            <a:off x="4561920" y="421938"/>
            <a:ext cx="4561920" cy="3491812"/>
          </a:xfrm>
          <a:prstGeom prst="rect">
            <a:avLst/>
          </a:prstGeom>
          <a:ln>
            <a:noFill/>
          </a:ln>
        </p:spPr>
      </p:pic>
      <p:sp>
        <p:nvSpPr>
          <p:cNvPr id="225" name="TextShape 1"/>
          <p:cNvSpPr txBox="1"/>
          <p:nvPr/>
        </p:nvSpPr>
        <p:spPr>
          <a:xfrm>
            <a:off x="-165888" y="-16621"/>
            <a:ext cx="8792064" cy="729189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anchor="ctr"/>
          <a:lstStyle/>
          <a:p>
            <a:pPr algn="ctr"/>
            <a:r>
              <a:rPr lang="en-US" sz="254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Increasing the efficiency: </a:t>
            </a:r>
            <a:r>
              <a:rPr lang="en-US" sz="2540" i="1" dirty="0">
                <a:solidFill>
                  <a:srgbClr val="000000"/>
                </a:solidFill>
                <a:latin typeface="Comic Sans MS" panose="030F0702030302020204" pitchFamily="66" charset="0"/>
              </a:rPr>
              <a:t>4 x B</a:t>
            </a:r>
            <a:r>
              <a:rPr lang="en-US" sz="2540" i="1" baseline="-25000" dirty="0">
                <a:solidFill>
                  <a:srgbClr val="000000"/>
                </a:solidFill>
                <a:latin typeface="Comic Sans MS" panose="030F0702030302020204" pitchFamily="66" charset="0"/>
              </a:rPr>
              <a:t>4</a:t>
            </a:r>
            <a:r>
              <a:rPr lang="en-US" sz="2540" i="1" dirty="0">
                <a:solidFill>
                  <a:srgbClr val="000000"/>
                </a:solidFill>
                <a:latin typeface="Comic Sans MS" panose="030F0702030302020204" pitchFamily="66" charset="0"/>
              </a:rPr>
              <a:t>C layers + 4cm </a:t>
            </a:r>
            <a:r>
              <a:rPr lang="en-US" sz="2540" i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Polyeth</a:t>
            </a:r>
            <a:r>
              <a:rPr lang="en-US" sz="2540" i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  <a:endParaRPr sz="1633" dirty="0">
              <a:latin typeface="Comic Sans MS" panose="030F0702030302020204" pitchFamily="66" charset="0"/>
            </a:endParaRPr>
          </a:p>
        </p:txBody>
      </p:sp>
      <p:sp>
        <p:nvSpPr>
          <p:cNvPr id="226" name="TextShape 2"/>
          <p:cNvSpPr txBox="1"/>
          <p:nvPr/>
        </p:nvSpPr>
        <p:spPr>
          <a:xfrm rot="16206600">
            <a:off x="3963026" y="2104003"/>
            <a:ext cx="2256795" cy="431048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>
                <a:solidFill>
                  <a:srgbClr val="000000"/>
                </a:solidFill>
                <a:latin typeface="Arial"/>
              </a:rPr>
              <a:t>Efficiency                 %</a:t>
            </a:r>
            <a:endParaRPr sz="1633"/>
          </a:p>
        </p:txBody>
      </p:sp>
      <p:sp>
        <p:nvSpPr>
          <p:cNvPr id="227" name="TextShape 3"/>
          <p:cNvSpPr txBox="1"/>
          <p:nvPr/>
        </p:nvSpPr>
        <p:spPr>
          <a:xfrm>
            <a:off x="743884" y="3740025"/>
            <a:ext cx="3621453" cy="289324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>
                <a:latin typeface="Arial"/>
              </a:rPr>
              <a:t>Neutron  Energy                                [MeV]</a:t>
            </a:r>
            <a:endParaRPr sz="1633"/>
          </a:p>
        </p:txBody>
      </p:sp>
      <p:sp>
        <p:nvSpPr>
          <p:cNvPr id="228" name="TextShape 4"/>
          <p:cNvSpPr txBox="1"/>
          <p:nvPr/>
        </p:nvSpPr>
        <p:spPr>
          <a:xfrm>
            <a:off x="5152325" y="3837990"/>
            <a:ext cx="3621453" cy="289324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i="1">
                <a:latin typeface="Arial"/>
              </a:rPr>
              <a:t>Neutron  Energy                                [MeV]</a:t>
            </a:r>
            <a:endParaRPr sz="1633"/>
          </a:p>
        </p:txBody>
      </p:sp>
      <p:sp>
        <p:nvSpPr>
          <p:cNvPr id="229" name="TextShape 5"/>
          <p:cNvSpPr txBox="1"/>
          <p:nvPr/>
        </p:nvSpPr>
        <p:spPr>
          <a:xfrm>
            <a:off x="830419" y="3051654"/>
            <a:ext cx="3398047" cy="305337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451" dirty="0">
                <a:solidFill>
                  <a:srgbClr val="FF0000"/>
                </a:solidFill>
                <a:latin typeface="Arial"/>
              </a:rPr>
              <a:t>Recorded events in gas (4cm of Poly.)</a:t>
            </a:r>
            <a:endParaRPr sz="1633" dirty="0"/>
          </a:p>
        </p:txBody>
      </p:sp>
      <p:sp>
        <p:nvSpPr>
          <p:cNvPr id="230" name="TextShape 6"/>
          <p:cNvSpPr txBox="1"/>
          <p:nvPr/>
        </p:nvSpPr>
        <p:spPr>
          <a:xfrm>
            <a:off x="1853178" y="1111614"/>
            <a:ext cx="1394374" cy="314469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>
                <a:solidFill>
                  <a:srgbClr val="0000FF"/>
                </a:solidFill>
                <a:latin typeface="Arial"/>
              </a:rPr>
              <a:t>Beam energy</a:t>
            </a:r>
            <a:endParaRPr sz="1633"/>
          </a:p>
        </p:txBody>
      </p:sp>
      <p:pic>
        <p:nvPicPr>
          <p:cNvPr id="231" name="Picture 230"/>
          <p:cNvPicPr/>
          <p:nvPr/>
        </p:nvPicPr>
        <p:blipFill>
          <a:blip r:embed="rId4"/>
          <a:stretch>
            <a:fillRect/>
          </a:stretch>
        </p:blipFill>
        <p:spPr>
          <a:xfrm>
            <a:off x="147275" y="4002572"/>
            <a:ext cx="4414645" cy="2799197"/>
          </a:xfrm>
          <a:prstGeom prst="rect">
            <a:avLst/>
          </a:prstGeom>
          <a:ln>
            <a:noFill/>
          </a:ln>
        </p:spPr>
      </p:pic>
      <p:sp>
        <p:nvSpPr>
          <p:cNvPr id="233" name="TextShape 8"/>
          <p:cNvSpPr txBox="1"/>
          <p:nvPr/>
        </p:nvSpPr>
        <p:spPr>
          <a:xfrm>
            <a:off x="4644864" y="4562281"/>
            <a:ext cx="4332681" cy="1078925"/>
          </a:xfrm>
          <a:prstGeom prst="rect">
            <a:avLst/>
          </a:prstGeom>
        </p:spPr>
        <p:txBody>
          <a:bodyPr lIns="81638" tIns="40819" rIns="81638" bIns="40819"/>
          <a:lstStyle/>
          <a:p>
            <a:pPr>
              <a:lnSpc>
                <a:spcPct val="150000"/>
              </a:lnSpc>
              <a:buSzPct val="45000"/>
            </a:pPr>
            <a:r>
              <a:rPr lang="en-US" sz="1600" i="1" dirty="0">
                <a:latin typeface="Comic Sans MS" panose="030F0702030302020204" pitchFamily="66" charset="0"/>
              </a:rPr>
              <a:t>For neutrons with </a:t>
            </a:r>
            <a:r>
              <a:rPr lang="en-US" sz="1600" i="1" dirty="0" smtClean="0">
                <a:latin typeface="Comic Sans MS" panose="030F0702030302020204" pitchFamily="66" charset="0"/>
              </a:rPr>
              <a:t>energy </a:t>
            </a:r>
            <a:r>
              <a:rPr lang="en-US" sz="1600" b="1" i="1" dirty="0" smtClean="0">
                <a:latin typeface="Comic Sans MS" panose="030F0702030302020204" pitchFamily="66" charset="0"/>
              </a:rPr>
              <a:t>1 </a:t>
            </a:r>
            <a:r>
              <a:rPr lang="en-US" sz="1600" b="1" i="1" dirty="0">
                <a:latin typeface="Comic Sans MS" panose="030F0702030302020204" pitchFamily="66" charset="0"/>
              </a:rPr>
              <a:t>eV – 1 </a:t>
            </a:r>
            <a:r>
              <a:rPr lang="en-US" sz="1600" b="1" i="1" dirty="0" smtClean="0">
                <a:latin typeface="Comic Sans MS" panose="030F0702030302020204" pitchFamily="66" charset="0"/>
              </a:rPr>
              <a:t>MeV</a:t>
            </a:r>
            <a:r>
              <a:rPr lang="en-US" sz="1600" i="1" dirty="0" smtClean="0">
                <a:latin typeface="Comic Sans MS" panose="030F0702030302020204" pitchFamily="66" charset="0"/>
              </a:rPr>
              <a:t>, </a:t>
            </a:r>
            <a:r>
              <a:rPr lang="en-US" sz="1600" i="1" dirty="0">
                <a:latin typeface="Comic Sans MS" panose="030F0702030302020204" pitchFamily="66" charset="0"/>
              </a:rPr>
              <a:t>the recorded efficiency for </a:t>
            </a:r>
            <a:r>
              <a:rPr lang="en-US" sz="1600" i="1" dirty="0" smtClean="0">
                <a:latin typeface="Comic Sans MS" panose="030F0702030302020204" pitchFamily="66" charset="0"/>
              </a:rPr>
              <a:t>4</a:t>
            </a:r>
            <a:r>
              <a:rPr lang="en-US" sz="1600" i="1" dirty="0" smtClean="0">
                <a:latin typeface="Comic Sans MS" panose="030F0702030302020204" pitchFamily="66" charset="0"/>
                <a:ea typeface="Arial"/>
              </a:rPr>
              <a:t>x</a:t>
            </a:r>
            <a:r>
              <a:rPr lang="en-US" sz="1600" i="1" dirty="0" smtClean="0">
                <a:latin typeface="Comic Sans MS" panose="030F0702030302020204" pitchFamily="66" charset="0"/>
              </a:rPr>
              <a:t>B</a:t>
            </a:r>
            <a:r>
              <a:rPr lang="en-US" sz="1600" i="1" baseline="-25000" dirty="0" smtClean="0">
                <a:latin typeface="Comic Sans MS" panose="030F0702030302020204" pitchFamily="66" charset="0"/>
              </a:rPr>
              <a:t>4</a:t>
            </a:r>
            <a:r>
              <a:rPr lang="en-US" sz="1600" i="1" dirty="0" smtClean="0">
                <a:latin typeface="Comic Sans MS" panose="030F0702030302020204" pitchFamily="66" charset="0"/>
              </a:rPr>
              <a:t>C </a:t>
            </a:r>
            <a:r>
              <a:rPr lang="en-US" sz="1600" i="1" dirty="0">
                <a:latin typeface="Comic Sans MS" panose="030F0702030302020204" pitchFamily="66" charset="0"/>
              </a:rPr>
              <a:t>layer </a:t>
            </a:r>
            <a:endParaRPr lang="en-US" sz="1600" i="1" dirty="0" smtClean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  <a:buSzPct val="45000"/>
            </a:pPr>
            <a:r>
              <a:rPr lang="en-US" sz="1600" i="1" dirty="0" smtClean="0">
                <a:latin typeface="Comic Sans MS" panose="030F0702030302020204" pitchFamily="66" charset="0"/>
              </a:rPr>
              <a:t>is</a:t>
            </a:r>
            <a:r>
              <a:rPr lang="en-US" sz="1600" b="1" i="1" dirty="0" smtClean="0">
                <a:latin typeface="Comic Sans MS" panose="030F0702030302020204" pitchFamily="66" charset="0"/>
              </a:rPr>
              <a:t> </a:t>
            </a:r>
            <a:r>
              <a:rPr lang="en-US" sz="1600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7-8%</a:t>
            </a:r>
            <a:r>
              <a:rPr lang="en-US" sz="1600" i="1" dirty="0">
                <a:latin typeface="Comic Sans MS" panose="030F0702030302020204" pitchFamily="66" charset="0"/>
              </a:rPr>
              <a:t> </a:t>
            </a:r>
            <a:r>
              <a:rPr lang="en-US" sz="1600" i="1" dirty="0" smtClean="0">
                <a:latin typeface="Comic Sans MS" panose="030F0702030302020204" pitchFamily="66" charset="0"/>
              </a:rPr>
              <a:t> (</a:t>
            </a:r>
            <a:r>
              <a:rPr lang="en-US" sz="1600" i="1" dirty="0">
                <a:latin typeface="Comic Sans MS" panose="030F0702030302020204" pitchFamily="66" charset="0"/>
              </a:rPr>
              <a:t>4cm of </a:t>
            </a:r>
            <a:r>
              <a:rPr lang="en-US" sz="1600" i="1" dirty="0" smtClean="0">
                <a:latin typeface="Comic Sans MS" panose="030F0702030302020204" pitchFamily="66" charset="0"/>
              </a:rPr>
              <a:t>Polyethylene).</a:t>
            </a:r>
            <a:endParaRPr sz="1600" dirty="0">
              <a:latin typeface="Comic Sans MS" panose="030F0702030302020204" pitchFamily="66" charset="0"/>
            </a:endParaRPr>
          </a:p>
        </p:txBody>
      </p:sp>
      <p:sp>
        <p:nvSpPr>
          <p:cNvPr id="234" name="TextShape 9"/>
          <p:cNvSpPr txBox="1"/>
          <p:nvPr/>
        </p:nvSpPr>
        <p:spPr>
          <a:xfrm>
            <a:off x="3109747" y="6238794"/>
            <a:ext cx="1286285" cy="314142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US" sz="1633">
                <a:latin typeface="Arial"/>
              </a:rPr>
              <a:t>          [MeV]</a:t>
            </a:r>
            <a:endParaRPr sz="1633"/>
          </a:p>
        </p:txBody>
      </p:sp>
      <p:sp>
        <p:nvSpPr>
          <p:cNvPr id="235" name="CustomShape 10"/>
          <p:cNvSpPr/>
          <p:nvPr/>
        </p:nvSpPr>
        <p:spPr>
          <a:xfrm>
            <a:off x="5557248" y="829800"/>
            <a:ext cx="2571264" cy="3400704"/>
          </a:xfrm>
          <a:prstGeom prst="rect">
            <a:avLst/>
          </a:prstGeom>
          <a:noFill/>
          <a:ln w="18360">
            <a:solidFill>
              <a:srgbClr val="FF0000"/>
            </a:solidFill>
            <a:round/>
          </a:ln>
        </p:spPr>
      </p:sp>
    </p:spTree>
    <p:extLst>
      <p:ext uri="{BB962C8B-B14F-4D97-AF65-F5344CB8AC3E}">
        <p14:creationId xmlns:p14="http://schemas.microsoft.com/office/powerpoint/2010/main" val="371177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6"/>
          <p:cNvSpPr>
            <a:spLocks noGrp="1"/>
          </p:cNvSpPr>
          <p:nvPr>
            <p:ph type="title"/>
          </p:nvPr>
        </p:nvSpPr>
        <p:spPr>
          <a:xfrm>
            <a:off x="0" y="-13394"/>
            <a:ext cx="9324528" cy="778098"/>
          </a:xfrm>
        </p:spPr>
        <p:txBody>
          <a:bodyPr/>
          <a:lstStyle/>
          <a:p>
            <a:r>
              <a:rPr lang="en-US" sz="2800" dirty="0" smtClean="0"/>
              <a:t>A module for very high </a:t>
            </a:r>
            <a:r>
              <a:rPr lang="en-US" sz="2800" dirty="0" err="1" smtClean="0"/>
              <a:t>E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 &amp; very high flux </a:t>
            </a:r>
            <a:endParaRPr lang="fr-FR" sz="2800" dirty="0"/>
          </a:p>
        </p:txBody>
      </p:sp>
      <p:pic>
        <p:nvPicPr>
          <p:cNvPr id="21" name="graphics1"/>
          <p:cNvPicPr/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2020" y="743334"/>
            <a:ext cx="5658252" cy="2776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87624" y="3397056"/>
            <a:ext cx="6678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kern="150" dirty="0">
                <a:latin typeface="Comic Sans MS" panose="030F0702030302020204" pitchFamily="66" charset="0"/>
                <a:ea typeface="WenQuanYi Micro Hei"/>
                <a:cs typeface="DejaVu Sans"/>
              </a:rPr>
              <a:t>1 aluminum plate (1 mm) for the detector </a:t>
            </a:r>
            <a:r>
              <a:rPr lang="en-US" sz="1600" kern="150" dirty="0" smtClean="0">
                <a:latin typeface="Comic Sans MS" panose="030F0702030302020204" pitchFamily="66" charset="0"/>
                <a:ea typeface="WenQuanYi Micro Hei"/>
                <a:cs typeface="DejaVu Sans"/>
              </a:rPr>
              <a:t>body</a:t>
            </a:r>
            <a:endParaRPr lang="fr-FR" sz="1600" kern="150" dirty="0">
              <a:latin typeface="Comic Sans MS" panose="030F0702030302020204" pitchFamily="66" charset="0"/>
              <a:ea typeface="WenQuanYi Micro Hei"/>
              <a:cs typeface="DejaVu Sans"/>
            </a:endParaRP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kern="150" dirty="0">
                <a:latin typeface="Comic Sans MS" panose="030F0702030302020204" pitchFamily="66" charset="0"/>
                <a:ea typeface="WenQuanYi Micro Hei"/>
                <a:cs typeface="DejaVu Sans"/>
              </a:rPr>
              <a:t>2 mm of polypropylene for “neutron conversion” </a:t>
            </a:r>
            <a:r>
              <a:rPr lang="en-US" sz="1600" kern="150" dirty="0" smtClean="0">
                <a:latin typeface="Comic Sans MS" panose="030F0702030302020204" pitchFamily="66" charset="0"/>
                <a:ea typeface="WenQuanYi Micro Hei"/>
                <a:cs typeface="DejaVu Sans"/>
              </a:rPr>
              <a:t>to proton recoils</a:t>
            </a:r>
            <a:endParaRPr lang="fr-FR" sz="1600" kern="150" dirty="0">
              <a:latin typeface="Comic Sans MS" panose="030F0702030302020204" pitchFamily="66" charset="0"/>
              <a:ea typeface="WenQuanYi Micro Hei"/>
              <a:cs typeface="DejaVu Sans"/>
            </a:endParaRP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kern="150" dirty="0">
                <a:latin typeface="Comic Sans MS" panose="030F0702030302020204" pitchFamily="66" charset="0"/>
                <a:ea typeface="WenQuanYi Micro Hei"/>
                <a:cs typeface="DejaVu Sans"/>
              </a:rPr>
              <a:t>50 nm aluminum foil or deposition on the Polyethylene, </a:t>
            </a:r>
            <a:r>
              <a:rPr lang="en-US" sz="1600" kern="150" dirty="0" smtClean="0">
                <a:latin typeface="Comic Sans MS" panose="030F0702030302020204" pitchFamily="66" charset="0"/>
                <a:ea typeface="WenQuanYi Micro Hei"/>
                <a:cs typeface="DejaVu Sans"/>
              </a:rPr>
              <a:t>Adjusting the thickness </a:t>
            </a:r>
            <a:r>
              <a:rPr lang="en-US" sz="1600" kern="150" dirty="0" smtClean="0">
                <a:latin typeface="Comic Sans MS" panose="030F0702030302020204" pitchFamily="66" charset="0"/>
                <a:ea typeface="WenQuanYi Micro Hei"/>
                <a:cs typeface="DejaVu Sans"/>
                <a:sym typeface="Wingdings" panose="05000000000000000000" pitchFamily="2" charset="2"/>
              </a:rPr>
              <a:t> </a:t>
            </a:r>
            <a:r>
              <a:rPr lang="en-US" sz="1600" kern="150" dirty="0" smtClean="0">
                <a:latin typeface="Comic Sans MS" panose="030F0702030302020204" pitchFamily="66" charset="0"/>
                <a:ea typeface="WenQuanYi Micro Hei"/>
                <a:cs typeface="DejaVu Sans"/>
              </a:rPr>
              <a:t>set the neutron energy threshold </a:t>
            </a:r>
            <a:endParaRPr lang="fr-FR" sz="1600" kern="150" dirty="0">
              <a:latin typeface="Comic Sans MS" panose="030F0702030302020204" pitchFamily="66" charset="0"/>
              <a:ea typeface="WenQuanYi Micro Hei"/>
              <a:cs typeface="DejaVu Sans"/>
            </a:endParaRP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kern="150" dirty="0" smtClean="0">
                <a:latin typeface="Comic Sans MS" panose="030F0702030302020204" pitchFamily="66" charset="0"/>
                <a:ea typeface="WenQuanYi Micro Hei"/>
                <a:cs typeface="DejaVu Sans"/>
              </a:rPr>
              <a:t>0.1 - 10 </a:t>
            </a:r>
            <a:r>
              <a:rPr lang="en-US" sz="1600" kern="150" dirty="0">
                <a:latin typeface="Comic Sans MS" panose="030F0702030302020204" pitchFamily="66" charset="0"/>
                <a:ea typeface="WenQuanYi Micro Hei"/>
                <a:cs typeface="DejaVu Sans"/>
              </a:rPr>
              <a:t>mm gas </a:t>
            </a:r>
            <a:r>
              <a:rPr lang="en-US" sz="1600" kern="150" dirty="0" smtClean="0">
                <a:latin typeface="Comic Sans MS" panose="030F0702030302020204" pitchFamily="66" charset="0"/>
                <a:ea typeface="WenQuanYi Micro Hei"/>
                <a:cs typeface="DejaVu Sans"/>
              </a:rPr>
              <a:t>(neon/helium) </a:t>
            </a:r>
            <a:r>
              <a:rPr lang="en-US" sz="1600" kern="150" dirty="0">
                <a:latin typeface="Comic Sans MS" panose="030F0702030302020204" pitchFamily="66" charset="0"/>
                <a:ea typeface="WenQuanYi Micro Hei"/>
                <a:cs typeface="DejaVu Sans"/>
              </a:rPr>
              <a:t>to produce electrons by ionization processes induced by the recoil proton</a:t>
            </a:r>
            <a:r>
              <a:rPr lang="en-US" sz="1600" kern="150" dirty="0" smtClean="0">
                <a:latin typeface="Comic Sans MS" panose="030F0702030302020204" pitchFamily="66" charset="0"/>
                <a:ea typeface="WenQuanYi Micro Hei"/>
                <a:cs typeface="DejaVu Sans"/>
              </a:rPr>
              <a:t>.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kern="150" dirty="0">
              <a:effectLst/>
              <a:latin typeface="Comic Sans MS" panose="030F0702030302020204" pitchFamily="66" charset="0"/>
              <a:ea typeface="WenQuanYi Micro Hei"/>
              <a:cs typeface="DejaVu Sans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sz="1600" kern="150" dirty="0" smtClean="0">
                <a:solidFill>
                  <a:srgbClr val="C00000"/>
                </a:solidFill>
                <a:latin typeface="Comic Sans MS" panose="030F0702030302020204" pitchFamily="66" charset="0"/>
                <a:ea typeface="WenQuanYi Micro Hei"/>
                <a:cs typeface="DejaVu Sans"/>
                <a:sym typeface="Wingdings" panose="05000000000000000000" pitchFamily="2" charset="2"/>
              </a:rPr>
              <a:t>Directional detection of fast neutrons (</a:t>
            </a:r>
            <a:r>
              <a:rPr lang="en-US" sz="1600" kern="150" dirty="0" err="1" smtClean="0">
                <a:solidFill>
                  <a:srgbClr val="C00000"/>
                </a:solidFill>
                <a:latin typeface="Comic Sans MS" panose="030F0702030302020204" pitchFamily="66" charset="0"/>
                <a:ea typeface="WenQuanYi Micro Hei"/>
                <a:cs typeface="DejaVu Sans"/>
                <a:sym typeface="Wingdings" panose="05000000000000000000" pitchFamily="2" charset="2"/>
              </a:rPr>
              <a:t>E</a:t>
            </a:r>
            <a:r>
              <a:rPr lang="en-US" sz="1600" kern="150" baseline="-25000" dirty="0" err="1" smtClean="0">
                <a:solidFill>
                  <a:srgbClr val="C00000"/>
                </a:solidFill>
                <a:latin typeface="Comic Sans MS" panose="030F0702030302020204" pitchFamily="66" charset="0"/>
                <a:ea typeface="WenQuanYi Micro Hei"/>
                <a:cs typeface="DejaVu Sans"/>
                <a:sym typeface="Wingdings" panose="05000000000000000000" pitchFamily="2" charset="2"/>
              </a:rPr>
              <a:t>n</a:t>
            </a:r>
            <a:r>
              <a:rPr lang="en-US" sz="1600" kern="150" dirty="0" smtClean="0">
                <a:solidFill>
                  <a:srgbClr val="C00000"/>
                </a:solidFill>
                <a:latin typeface="Comic Sans MS" panose="030F0702030302020204" pitchFamily="66" charset="0"/>
                <a:ea typeface="WenQuanYi Micro Hei"/>
                <a:cs typeface="DejaVu Sans"/>
                <a:sym typeface="Wingdings" panose="05000000000000000000" pitchFamily="2" charset="2"/>
              </a:rPr>
              <a:t> &gt; ~0.5 MeV)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sz="1600" kern="150" dirty="0" smtClean="0">
                <a:solidFill>
                  <a:srgbClr val="C00000"/>
                </a:solidFill>
                <a:latin typeface="Comic Sans MS" panose="030F0702030302020204" pitchFamily="66" charset="0"/>
                <a:ea typeface="WenQuanYi Micro Hei"/>
                <a:cs typeface="DejaVu Sans"/>
                <a:sym typeface="Wingdings" panose="05000000000000000000" pitchFamily="2" charset="2"/>
              </a:rPr>
              <a:t>Strong gamma rejection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sz="1600" kern="150" dirty="0" smtClean="0">
                <a:solidFill>
                  <a:srgbClr val="C00000"/>
                </a:solidFill>
                <a:latin typeface="Comic Sans MS" panose="030F0702030302020204" pitchFamily="66" charset="0"/>
                <a:ea typeface="WenQuanYi Micro Hei"/>
                <a:cs typeface="DejaVu Sans"/>
                <a:sym typeface="Wingdings" panose="05000000000000000000" pitchFamily="2" charset="2"/>
              </a:rPr>
              <a:t>High rate capability 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fr-FR" sz="1600" kern="150" dirty="0">
              <a:effectLst/>
              <a:latin typeface="Comic Sans MS" panose="030F0702030302020204" pitchFamily="66" charset="0"/>
              <a:ea typeface="WenQuanYi Micro Hei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70147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476672"/>
            <a:ext cx="9091246" cy="571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/>
          <a:p>
            <a:pPr algn="ctr" eaLnBrk="1" hangingPunct="1"/>
            <a:r>
              <a:rPr lang="en-GB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1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Houry</a:t>
            </a:r>
            <a:r>
              <a:rPr lang="en-GB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et al., NIM</a:t>
            </a:r>
            <a:r>
              <a:rPr lang="en-GB" sz="14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,557(2006)648</a:t>
            </a:r>
            <a:endParaRPr lang="en-GB" sz="28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3" descr="to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9" y="1582466"/>
            <a:ext cx="7244862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716573" y="980728"/>
            <a:ext cx="75247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The </a:t>
            </a:r>
            <a:r>
              <a:rPr lang="en-US" sz="2000" b="1" dirty="0">
                <a:solidFill>
                  <a:srgbClr val="C00000"/>
                </a:solidFill>
                <a:latin typeface="Symbol" pitchFamily="18" charset="2"/>
              </a:rPr>
              <a:t>g</a:t>
            </a:r>
            <a:r>
              <a:rPr lang="en-US" b="1" dirty="0">
                <a:solidFill>
                  <a:srgbClr val="C00000"/>
                </a:solidFill>
              </a:rPr>
              <a:t> insensitivity of </a:t>
            </a:r>
            <a:r>
              <a:rPr lang="en-US" b="1" dirty="0" err="1">
                <a:solidFill>
                  <a:srgbClr val="C00000"/>
                </a:solidFill>
              </a:rPr>
              <a:t>Micromégas</a:t>
            </a:r>
            <a:r>
              <a:rPr lang="en-US" b="1" dirty="0">
                <a:solidFill>
                  <a:srgbClr val="C00000"/>
                </a:solidFill>
              </a:rPr>
              <a:t> applied to neutron spectroscopy 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on Inertial Confinement Fusion experiments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6494585" y="3170637"/>
            <a:ext cx="25598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latin typeface="Arial" charset="0"/>
                <a:ea typeface="ＭＳ Ｐゴシック" charset="0"/>
              </a:rPr>
              <a:t> </a:t>
            </a:r>
            <a:r>
              <a:rPr lang="en-US" sz="1600" b="1" dirty="0">
                <a:solidFill>
                  <a:srgbClr val="FF1B1B"/>
                </a:solidFill>
                <a:latin typeface="Arial" charset="0"/>
                <a:ea typeface="ＭＳ Ｐゴシック" charset="0"/>
              </a:rPr>
              <a:t>Time response &lt; 500 </a:t>
            </a:r>
            <a:r>
              <a:rPr lang="en-US" sz="1600" b="1" dirty="0" err="1">
                <a:solidFill>
                  <a:srgbClr val="FF1B1B"/>
                </a:solidFill>
                <a:latin typeface="Arial" charset="0"/>
                <a:ea typeface="ＭＳ Ｐゴシック" charset="0"/>
              </a:rPr>
              <a:t>ps</a:t>
            </a:r>
            <a:endParaRPr lang="en-US" sz="1600" b="1" dirty="0">
              <a:solidFill>
                <a:srgbClr val="FF1B1B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48133" name="Picture 6" descr="dem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74" y="3704036"/>
            <a:ext cx="36576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1760381" y="5075637"/>
            <a:ext cx="22355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latin typeface="Arial" charset="0"/>
                <a:ea typeface="ＭＳ Ｐゴシック" charset="0"/>
              </a:rPr>
              <a:t>&lt;        </a:t>
            </a:r>
            <a:r>
              <a:rPr lang="en-US" sz="1400" b="1" dirty="0" smtClean="0">
                <a:latin typeface="Arial" charset="0"/>
                <a:ea typeface="ＭＳ Ｐゴシック" charset="0"/>
              </a:rPr>
              <a:t> 15 </a:t>
            </a:r>
            <a:r>
              <a:rPr lang="en-US" sz="1400" b="1" dirty="0">
                <a:latin typeface="Arial" charset="0"/>
                <a:ea typeface="ＭＳ Ｐゴシック" charset="0"/>
              </a:rPr>
              <a:t>cm      </a:t>
            </a:r>
            <a:r>
              <a:rPr lang="en-US" sz="1400" b="1" dirty="0" smtClean="0">
                <a:latin typeface="Arial" charset="0"/>
                <a:ea typeface="ＭＳ Ｐゴシック" charset="0"/>
              </a:rPr>
              <a:t>    </a:t>
            </a:r>
            <a:r>
              <a:rPr lang="en-US" sz="1400" b="1" dirty="0">
                <a:latin typeface="Arial" charset="0"/>
                <a:ea typeface="ＭＳ Ｐゴシック" charset="0"/>
              </a:rPr>
              <a:t>&gt;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1219200" y="4085037"/>
            <a:ext cx="534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HV1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3681046" y="4085037"/>
            <a:ext cx="5341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HV2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2697774" y="3780236"/>
            <a:ext cx="73129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Gas In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2697774" y="5990036"/>
            <a:ext cx="88036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Gas Out</a:t>
            </a: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 rot="4800000">
            <a:off x="3336681" y="4918573"/>
            <a:ext cx="1219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Microstrips</a:t>
            </a:r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 rot="16800000">
            <a:off x="760535" y="4840785"/>
            <a:ext cx="1219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b="1">
                <a:solidFill>
                  <a:schemeClr val="bg1"/>
                </a:solidFill>
                <a:latin typeface="Arial" charset="0"/>
                <a:ea typeface="ＭＳ Ｐゴシック" charset="0"/>
              </a:rPr>
              <a:t>Microstrips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435220" y="6410723"/>
            <a:ext cx="301869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en-US" sz="1400" b="1">
                <a:solidFill>
                  <a:srgbClr val="5E5E5E"/>
                </a:solidFill>
                <a:latin typeface="Arial" charset="0"/>
                <a:ea typeface="ＭＳ Ｐゴシック" charset="0"/>
              </a:rPr>
              <a:t>Ref: CEA/DIF/DCRE/SDE M. Houry </a:t>
            </a:r>
            <a:endParaRPr lang="en-US" sz="1400" b="1">
              <a:latin typeface="Arial" charset="0"/>
              <a:ea typeface="ＭＳ Ｐゴシック" charset="0"/>
            </a:endParaRPr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1717431" y="1818087"/>
            <a:ext cx="452804" cy="395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-11183" y="1481536"/>
            <a:ext cx="1984519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6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2mm CH</a:t>
            </a:r>
            <a:r>
              <a:rPr lang="en-US" sz="1600" baseline="-250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2</a:t>
            </a:r>
            <a:r>
              <a:rPr lang="en-US" sz="16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 converter</a:t>
            </a:r>
            <a:endParaRPr lang="en-GB" sz="160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5073" name="Line 17"/>
          <p:cNvSpPr>
            <a:spLocks noChangeShapeType="1"/>
          </p:cNvSpPr>
          <p:nvPr/>
        </p:nvSpPr>
        <p:spPr bwMode="auto">
          <a:xfrm flipV="1">
            <a:off x="1717431" y="3170637"/>
            <a:ext cx="452804" cy="274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>
            <a:off x="137747" y="3367487"/>
            <a:ext cx="2032489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60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</a:rPr>
              <a:t>65 strips (1.6 mm pitch)</a:t>
            </a:r>
            <a:endParaRPr lang="en-GB" sz="160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5052523" y="6432949"/>
            <a:ext cx="4116513" cy="30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400">
                <a:latin typeface="Verdana" charset="0"/>
                <a:ea typeface="ＭＳ Ｐゴシック" charset="0"/>
              </a:rPr>
              <a:t>DEMIN group (CEA/DIF/DCRE and DAPNIA)</a:t>
            </a:r>
            <a:endParaRPr lang="en-GB" sz="1400">
              <a:latin typeface="Verdana" charset="0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576577" cy="778098"/>
          </a:xfrm>
        </p:spPr>
        <p:txBody>
          <a:bodyPr/>
          <a:lstStyle/>
          <a:p>
            <a:pPr algn="ctr"/>
            <a:r>
              <a:rPr lang="en-US" sz="2400" dirty="0" smtClean="0"/>
              <a:t>Micromegas </a:t>
            </a:r>
            <a:r>
              <a:rPr lang="en-US" sz="2400" dirty="0"/>
              <a:t>Concept for Laser </a:t>
            </a:r>
            <a:r>
              <a:rPr lang="en-US" sz="2400" dirty="0" err="1"/>
              <a:t>MégaJoule</a:t>
            </a:r>
            <a:r>
              <a:rPr lang="en-US" sz="2400" dirty="0"/>
              <a:t> </a:t>
            </a:r>
            <a:r>
              <a:rPr lang="en-US" sz="2400" dirty="0" smtClean="0"/>
              <a:t>&amp; </a:t>
            </a:r>
            <a:r>
              <a:rPr lang="en-US" sz="2400" dirty="0"/>
              <a:t>ICF </a:t>
            </a:r>
            <a:r>
              <a:rPr lang="en-US" sz="2400" dirty="0" smtClean="0"/>
              <a:t>Facilities</a:t>
            </a:r>
            <a:endParaRPr lang="en-US" sz="2400" dirty="0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762129" y="4941168"/>
            <a:ext cx="22716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Very good </a:t>
            </a:r>
            <a:r>
              <a:rPr lang="el-GR" sz="1600" b="1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γ-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  <a:ea typeface="ＭＳ Ｐゴシック" charset="0"/>
              </a:rPr>
              <a:t>rejection</a:t>
            </a:r>
            <a:endParaRPr lang="en-US" sz="1600" b="1" dirty="0">
              <a:solidFill>
                <a:srgbClr val="FF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96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89213"/>
            <a:ext cx="82296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855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/>
          <p:nvPr/>
        </p:nvPicPr>
        <p:blipFill>
          <a:blip r:embed="rId2"/>
          <a:stretch>
            <a:fillRect/>
          </a:stretch>
        </p:blipFill>
        <p:spPr>
          <a:xfrm>
            <a:off x="5783800" y="2500492"/>
            <a:ext cx="3180688" cy="19366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response</a:t>
            </a:r>
            <a:endParaRPr lang="fr-F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275900"/>
              </p:ext>
            </p:extLst>
          </p:nvPr>
        </p:nvGraphicFramePr>
        <p:xfrm>
          <a:off x="4860031" y="4725142"/>
          <a:ext cx="4104457" cy="1872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8473"/>
                <a:gridCol w="729358"/>
                <a:gridCol w="729358"/>
                <a:gridCol w="823634"/>
                <a:gridCol w="823634"/>
              </a:tblGrid>
              <a:tr h="32917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 dirty="0" err="1">
                          <a:effectLst/>
                        </a:rPr>
                        <a:t>E</a:t>
                      </a:r>
                      <a:r>
                        <a:rPr lang="en-US" sz="1600" kern="150" baseline="-25000" dirty="0" err="1">
                          <a:effectLst/>
                        </a:rPr>
                        <a:t>neutron</a:t>
                      </a:r>
                      <a:endParaRPr lang="fr-FR" sz="1600" kern="15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</a:rPr>
                        <a:t>(MeV)</a:t>
                      </a:r>
                      <a:endParaRPr lang="fr-FR" sz="1600" kern="150" dirty="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</a:rPr>
                        <a:t>Threshold (</a:t>
                      </a:r>
                      <a:r>
                        <a:rPr lang="en-US" sz="1600" kern="150" dirty="0" err="1">
                          <a:effectLst/>
                        </a:rPr>
                        <a:t>keV</a:t>
                      </a:r>
                      <a:r>
                        <a:rPr lang="en-US" sz="1600" kern="150" dirty="0">
                          <a:effectLst/>
                        </a:rPr>
                        <a:t>)</a:t>
                      </a:r>
                      <a:endParaRPr lang="fr-FR" sz="1600" kern="150" dirty="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717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</a:rPr>
                        <a:t>1</a:t>
                      </a:r>
                      <a:endParaRPr lang="fr-FR" sz="1600" kern="150" dirty="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10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20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50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</a:rPr>
                        <a:t>0.1</a:t>
                      </a:r>
                      <a:endParaRPr lang="fr-FR" sz="1600" kern="150" dirty="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5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4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3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1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</a:rPr>
                        <a:t>0.3</a:t>
                      </a:r>
                      <a:endParaRPr lang="fr-FR" sz="1600" kern="150" dirty="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9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9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8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6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0.5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13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13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12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11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1.0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25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24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24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23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</a:tr>
              <a:tr h="2571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10.0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300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287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>
                          <a:effectLst/>
                        </a:rPr>
                        <a:t>287</a:t>
                      </a:r>
                      <a:endParaRPr lang="fr-FR" sz="1600" kern="15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effectLst/>
                        </a:rPr>
                        <a:t>192</a:t>
                      </a:r>
                      <a:endParaRPr lang="fr-FR" sz="1600" kern="150" dirty="0">
                        <a:effectLst/>
                        <a:latin typeface="Cambria" panose="02040503050406030204" pitchFamily="18" charset="0"/>
                        <a:ea typeface="WenQuanYi Micro Hei"/>
                        <a:cs typeface="DejaVu San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" y="764704"/>
            <a:ext cx="5616680" cy="5877207"/>
            <a:chOff x="1" y="764704"/>
            <a:chExt cx="5616680" cy="5877207"/>
          </a:xfrm>
        </p:grpSpPr>
        <p:pic>
          <p:nvPicPr>
            <p:cNvPr id="11" name="Picture 10"/>
            <p:cNvPicPr/>
            <p:nvPr/>
          </p:nvPicPr>
          <p:blipFill rotWithShape="1">
            <a:blip r:embed="rId3"/>
            <a:srcRect t="7246"/>
            <a:stretch/>
          </p:blipFill>
          <p:spPr>
            <a:xfrm>
              <a:off x="1" y="764704"/>
              <a:ext cx="4358074" cy="2624605"/>
            </a:xfrm>
            <a:prstGeom prst="rect">
              <a:avLst/>
            </a:prstGeom>
          </p:spPr>
        </p:pic>
        <p:pic>
          <p:nvPicPr>
            <p:cNvPr id="12" name="Picture 11"/>
            <p:cNvPicPr/>
            <p:nvPr/>
          </p:nvPicPr>
          <p:blipFill rotWithShape="1">
            <a:blip r:embed="rId4"/>
            <a:srcRect t="7208" r="14905"/>
            <a:stretch/>
          </p:blipFill>
          <p:spPr>
            <a:xfrm>
              <a:off x="1" y="3861048"/>
              <a:ext cx="4644008" cy="2780863"/>
            </a:xfrm>
            <a:prstGeom prst="rect">
              <a:avLst/>
            </a:prstGeom>
          </p:spPr>
        </p:pic>
        <p:sp>
          <p:nvSpPr>
            <p:cNvPr id="13" name="TextShape 1"/>
            <p:cNvSpPr txBox="1"/>
            <p:nvPr/>
          </p:nvSpPr>
          <p:spPr>
            <a:xfrm>
              <a:off x="4232104" y="2654568"/>
              <a:ext cx="578649" cy="596936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33"/>
                <a:t>GeV</a:t>
              </a:r>
              <a:endParaRPr sz="1633"/>
            </a:p>
          </p:txBody>
        </p:sp>
        <p:sp>
          <p:nvSpPr>
            <p:cNvPr id="14" name="TextShape 2"/>
            <p:cNvSpPr txBox="1"/>
            <p:nvPr/>
          </p:nvSpPr>
          <p:spPr>
            <a:xfrm>
              <a:off x="4315048" y="5972328"/>
              <a:ext cx="578649" cy="596936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33"/>
                <a:t>GeV</a:t>
              </a:r>
              <a:endParaRPr sz="1633"/>
            </a:p>
          </p:txBody>
        </p:sp>
        <p:sp>
          <p:nvSpPr>
            <p:cNvPr id="15" name="TextShape 3"/>
            <p:cNvSpPr txBox="1"/>
            <p:nvPr/>
          </p:nvSpPr>
          <p:spPr>
            <a:xfrm>
              <a:off x="2651923" y="2290790"/>
              <a:ext cx="2075886" cy="778498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33" b="1" i="1" dirty="0"/>
                <a:t>Neutrons – 10 MeV </a:t>
              </a:r>
              <a:endParaRPr sz="1633" dirty="0"/>
            </a:p>
            <a:p>
              <a:endParaRPr sz="1633" dirty="0"/>
            </a:p>
            <a:p>
              <a:endParaRPr sz="1633" dirty="0"/>
            </a:p>
          </p:txBody>
        </p:sp>
        <p:sp>
          <p:nvSpPr>
            <p:cNvPr id="16" name="TextShape 4"/>
            <p:cNvSpPr txBox="1"/>
            <p:nvPr/>
          </p:nvSpPr>
          <p:spPr>
            <a:xfrm>
              <a:off x="1575936" y="841541"/>
              <a:ext cx="2075886" cy="1939387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33" b="1" i="1" dirty="0">
                  <a:solidFill>
                    <a:srgbClr val="004A4A"/>
                  </a:solidFill>
                </a:rPr>
                <a:t>Photons</a:t>
              </a:r>
              <a:endParaRPr sz="1633" dirty="0"/>
            </a:p>
            <a:p>
              <a:endParaRPr sz="300" dirty="0"/>
            </a:p>
            <a:p>
              <a:r>
                <a:rPr lang="en-US" sz="1633" b="1" i="1" dirty="0">
                  <a:solidFill>
                    <a:srgbClr val="FF0000"/>
                  </a:solidFill>
                </a:rPr>
                <a:t>2 MeV </a:t>
              </a:r>
              <a:endParaRPr sz="1633" dirty="0"/>
            </a:p>
            <a:p>
              <a:r>
                <a:rPr lang="en-US" sz="1633" b="1" i="1" dirty="0">
                  <a:solidFill>
                    <a:srgbClr val="008000"/>
                  </a:solidFill>
                </a:rPr>
                <a:t>1 MeV</a:t>
              </a:r>
              <a:endParaRPr sz="1633" dirty="0"/>
            </a:p>
            <a:p>
              <a:r>
                <a:rPr lang="en-US" sz="1633" b="1" i="1" dirty="0">
                  <a:solidFill>
                    <a:srgbClr val="6B4794"/>
                  </a:solidFill>
                </a:rPr>
                <a:t>500 </a:t>
              </a:r>
              <a:r>
                <a:rPr lang="en-US" sz="1633" b="1" i="1" dirty="0" err="1">
                  <a:solidFill>
                    <a:srgbClr val="6B4794"/>
                  </a:solidFill>
                </a:rPr>
                <a:t>keV</a:t>
              </a:r>
              <a:endParaRPr sz="1633" dirty="0"/>
            </a:p>
            <a:p>
              <a:r>
                <a:rPr lang="en-US" sz="1633" b="1" i="1" dirty="0">
                  <a:solidFill>
                    <a:srgbClr val="996633"/>
                  </a:solidFill>
                </a:rPr>
                <a:t>100 </a:t>
              </a:r>
              <a:r>
                <a:rPr lang="en-US" sz="1633" b="1" i="1" dirty="0" err="1">
                  <a:solidFill>
                    <a:srgbClr val="996633"/>
                  </a:solidFill>
                </a:rPr>
                <a:t>keV</a:t>
              </a:r>
              <a:endParaRPr sz="1633" dirty="0"/>
            </a:p>
            <a:p>
              <a:r>
                <a:rPr lang="en-US" sz="1633" b="1" i="1" dirty="0">
                  <a:solidFill>
                    <a:srgbClr val="0000FF"/>
                  </a:solidFill>
                </a:rPr>
                <a:t>50 </a:t>
              </a:r>
              <a:r>
                <a:rPr lang="en-US" sz="1633" b="1" i="1" dirty="0" err="1">
                  <a:solidFill>
                    <a:srgbClr val="0000FF"/>
                  </a:solidFill>
                </a:rPr>
                <a:t>keV</a:t>
              </a:r>
              <a:endParaRPr sz="1633" dirty="0"/>
            </a:p>
            <a:p>
              <a:r>
                <a:rPr lang="en-US" sz="1633" b="1" i="1" dirty="0">
                  <a:solidFill>
                    <a:srgbClr val="DD4814"/>
                  </a:solidFill>
                </a:rPr>
                <a:t>25 </a:t>
              </a:r>
              <a:r>
                <a:rPr lang="en-US" sz="1633" b="1" i="1" dirty="0" err="1">
                  <a:solidFill>
                    <a:srgbClr val="DD4814"/>
                  </a:solidFill>
                </a:rPr>
                <a:t>keV</a:t>
              </a:r>
              <a:endParaRPr sz="1633" dirty="0"/>
            </a:p>
          </p:txBody>
        </p:sp>
        <p:sp>
          <p:nvSpPr>
            <p:cNvPr id="17" name="TextShape 5"/>
            <p:cNvSpPr txBox="1"/>
            <p:nvPr/>
          </p:nvSpPr>
          <p:spPr>
            <a:xfrm>
              <a:off x="1811706" y="4064617"/>
              <a:ext cx="2075886" cy="723637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33" b="1" i="1" dirty="0"/>
                <a:t>Neutrons – 10 MeV </a:t>
              </a:r>
              <a:endParaRPr sz="1633" dirty="0"/>
            </a:p>
            <a:p>
              <a:endParaRPr sz="1633" dirty="0"/>
            </a:p>
            <a:p>
              <a:r>
                <a:rPr lang="en-US" sz="1451" b="1" i="1" dirty="0">
                  <a:solidFill>
                    <a:srgbClr val="FF0000"/>
                  </a:solidFill>
                </a:rPr>
                <a:t> </a:t>
              </a:r>
              <a:endParaRPr sz="1633" dirty="0"/>
            </a:p>
          </p:txBody>
        </p:sp>
        <p:sp>
          <p:nvSpPr>
            <p:cNvPr id="18" name="TextShape 7"/>
            <p:cNvSpPr txBox="1"/>
            <p:nvPr/>
          </p:nvSpPr>
          <p:spPr>
            <a:xfrm>
              <a:off x="3793872" y="4437112"/>
              <a:ext cx="933936" cy="1475358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451" b="1" i="1" dirty="0">
                  <a:solidFill>
                    <a:srgbClr val="FF0000"/>
                  </a:solidFill>
                </a:rPr>
                <a:t>2 MeV </a:t>
              </a:r>
              <a:endParaRPr sz="1633" dirty="0"/>
            </a:p>
            <a:p>
              <a:r>
                <a:rPr lang="en-US" sz="1451" b="1" i="1" dirty="0">
                  <a:solidFill>
                    <a:srgbClr val="008000"/>
                  </a:solidFill>
                </a:rPr>
                <a:t>1 MeV</a:t>
              </a:r>
              <a:endParaRPr sz="1633" dirty="0"/>
            </a:p>
            <a:p>
              <a:r>
                <a:rPr lang="en-US" sz="1451" b="1" i="1" dirty="0">
                  <a:solidFill>
                    <a:srgbClr val="6B4794"/>
                  </a:solidFill>
                </a:rPr>
                <a:t>500 </a:t>
              </a:r>
              <a:r>
                <a:rPr lang="en-US" sz="1451" b="1" i="1" dirty="0" err="1">
                  <a:solidFill>
                    <a:srgbClr val="6B4794"/>
                  </a:solidFill>
                </a:rPr>
                <a:t>keV</a:t>
              </a:r>
              <a:endParaRPr sz="1633" dirty="0"/>
            </a:p>
            <a:p>
              <a:r>
                <a:rPr lang="en-US" sz="1451" b="1" i="1" dirty="0">
                  <a:solidFill>
                    <a:srgbClr val="996633"/>
                  </a:solidFill>
                </a:rPr>
                <a:t>100 </a:t>
              </a:r>
              <a:r>
                <a:rPr lang="en-US" sz="1451" b="1" i="1" dirty="0" err="1">
                  <a:solidFill>
                    <a:srgbClr val="996633"/>
                  </a:solidFill>
                </a:rPr>
                <a:t>keV</a:t>
              </a:r>
              <a:endParaRPr sz="1633" dirty="0"/>
            </a:p>
            <a:p>
              <a:r>
                <a:rPr lang="en-US" sz="1451" b="1" i="1" dirty="0">
                  <a:solidFill>
                    <a:srgbClr val="0000FF"/>
                  </a:solidFill>
                </a:rPr>
                <a:t>50 </a:t>
              </a:r>
              <a:r>
                <a:rPr lang="en-US" sz="1451" b="1" i="1" dirty="0" err="1">
                  <a:solidFill>
                    <a:srgbClr val="0000FF"/>
                  </a:solidFill>
                </a:rPr>
                <a:t>keV</a:t>
              </a:r>
              <a:endParaRPr sz="1633" dirty="0"/>
            </a:p>
            <a:p>
              <a:r>
                <a:rPr lang="en-US" sz="1451" b="1" i="1" dirty="0">
                  <a:solidFill>
                    <a:srgbClr val="DD4814"/>
                  </a:solidFill>
                </a:rPr>
                <a:t>25 </a:t>
              </a:r>
              <a:r>
                <a:rPr lang="en-US" sz="1451" b="1" i="1" dirty="0" err="1">
                  <a:solidFill>
                    <a:srgbClr val="DD4814"/>
                  </a:solidFill>
                </a:rPr>
                <a:t>keV</a:t>
              </a:r>
              <a:endParaRPr sz="1633" dirty="0"/>
            </a:p>
          </p:txBody>
        </p:sp>
        <p:sp>
          <p:nvSpPr>
            <p:cNvPr id="19" name="TextShape 8"/>
            <p:cNvSpPr txBox="1"/>
            <p:nvPr/>
          </p:nvSpPr>
          <p:spPr>
            <a:xfrm>
              <a:off x="2651923" y="4515917"/>
              <a:ext cx="2964758" cy="518890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33" b="1" i="1" dirty="0">
                  <a:solidFill>
                    <a:srgbClr val="7E0021"/>
                  </a:solidFill>
                </a:rPr>
                <a:t>Photons</a:t>
              </a:r>
              <a:r>
                <a:rPr lang="en-US" sz="1633" dirty="0"/>
                <a:t> </a:t>
              </a:r>
              <a:endParaRPr sz="1633" dirty="0"/>
            </a:p>
            <a:p>
              <a:endParaRPr sz="1633" dirty="0"/>
            </a:p>
          </p:txBody>
        </p:sp>
        <p:sp>
          <p:nvSpPr>
            <p:cNvPr id="20" name="CustomShape 9"/>
            <p:cNvSpPr/>
            <p:nvPr/>
          </p:nvSpPr>
          <p:spPr>
            <a:xfrm>
              <a:off x="3483648" y="4562280"/>
              <a:ext cx="310224" cy="1161216"/>
            </a:xfrm>
            <a:prstGeom prst="leftBrace">
              <a:avLst>
                <a:gd name="adj1" fmla="val 1800"/>
                <a:gd name="adj2" fmla="val 10800"/>
              </a:avLst>
            </a:prstGeom>
            <a:ln w="36720">
              <a:solidFill>
                <a:srgbClr val="808080"/>
              </a:solidFill>
              <a:round/>
            </a:ln>
          </p:spPr>
        </p:sp>
        <p:sp>
          <p:nvSpPr>
            <p:cNvPr id="21" name="Line 10"/>
            <p:cNvSpPr/>
            <p:nvPr/>
          </p:nvSpPr>
          <p:spPr>
            <a:xfrm>
              <a:off x="2073600" y="5811656"/>
              <a:ext cx="0" cy="497664"/>
            </a:xfrm>
            <a:prstGeom prst="line">
              <a:avLst/>
            </a:prstGeom>
            <a:ln w="36720">
              <a:solidFill>
                <a:srgbClr val="4C1900"/>
              </a:solidFill>
              <a:round/>
              <a:tailEnd type="triangle" w="med" len="med"/>
            </a:ln>
          </p:spPr>
        </p:sp>
        <p:sp>
          <p:nvSpPr>
            <p:cNvPr id="22" name="TextShape 11"/>
            <p:cNvSpPr txBox="1"/>
            <p:nvPr/>
          </p:nvSpPr>
          <p:spPr>
            <a:xfrm>
              <a:off x="1741824" y="5545191"/>
              <a:ext cx="819317" cy="314142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33" b="1" i="1" dirty="0">
                  <a:solidFill>
                    <a:srgbClr val="4C1900"/>
                  </a:solidFill>
                </a:rPr>
                <a:t>40 </a:t>
              </a:r>
              <a:r>
                <a:rPr lang="en-US" sz="1633" b="1" i="1" dirty="0" err="1">
                  <a:solidFill>
                    <a:srgbClr val="4C1900"/>
                  </a:solidFill>
                </a:rPr>
                <a:t>keV</a:t>
              </a:r>
              <a:endParaRPr sz="1633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815529" y="192818"/>
            <a:ext cx="3144384" cy="3821743"/>
            <a:chOff x="4388195" y="581130"/>
            <a:chExt cx="4380031" cy="5323572"/>
          </a:xfrm>
        </p:grpSpPr>
        <p:pic>
          <p:nvPicPr>
            <p:cNvPr id="23" name="Picture 22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4388195" y="828821"/>
              <a:ext cx="4380031" cy="2712661"/>
            </a:xfrm>
            <a:prstGeom prst="rect">
              <a:avLst/>
            </a:prstGeom>
          </p:spPr>
        </p:pic>
        <p:sp>
          <p:nvSpPr>
            <p:cNvPr id="24" name="TextShape 1"/>
            <p:cNvSpPr txBox="1"/>
            <p:nvPr/>
          </p:nvSpPr>
          <p:spPr>
            <a:xfrm>
              <a:off x="5756771" y="2297321"/>
              <a:ext cx="1127581" cy="495705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00" b="1" i="1" dirty="0">
                  <a:solidFill>
                    <a:srgbClr val="800000"/>
                  </a:solidFill>
                </a:rPr>
                <a:t>5 mm</a:t>
              </a:r>
              <a:endParaRPr sz="1050" dirty="0"/>
            </a:p>
          </p:txBody>
        </p:sp>
        <p:sp>
          <p:nvSpPr>
            <p:cNvPr id="25" name="TextShape 3"/>
            <p:cNvSpPr txBox="1"/>
            <p:nvPr/>
          </p:nvSpPr>
          <p:spPr>
            <a:xfrm>
              <a:off x="4774206" y="581130"/>
              <a:ext cx="3570184" cy="49570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81638" tIns="40819" rIns="81638" bIns="40819"/>
            <a:lstStyle/>
            <a:p>
              <a:r>
                <a:rPr lang="en-US" b="1" i="1" dirty="0">
                  <a:solidFill>
                    <a:srgbClr val="800000"/>
                  </a:solidFill>
                </a:rPr>
                <a:t>neutrons of 10 MeV</a:t>
              </a:r>
              <a:endParaRPr sz="1100" dirty="0"/>
            </a:p>
          </p:txBody>
        </p:sp>
        <p:sp>
          <p:nvSpPr>
            <p:cNvPr id="26" name="TextShape 6"/>
            <p:cNvSpPr txBox="1"/>
            <p:nvPr/>
          </p:nvSpPr>
          <p:spPr>
            <a:xfrm>
              <a:off x="4662097" y="3487689"/>
              <a:ext cx="3570184" cy="49570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81638" tIns="40819" rIns="81638" bIns="40819"/>
            <a:lstStyle/>
            <a:p>
              <a:r>
                <a:rPr lang="en-US" b="1" i="1" dirty="0">
                  <a:solidFill>
                    <a:srgbClr val="800000"/>
                  </a:solidFill>
                </a:rPr>
                <a:t>neutrons of 1 MeV</a:t>
              </a:r>
              <a:endParaRPr sz="1100" dirty="0"/>
            </a:p>
          </p:txBody>
        </p:sp>
        <p:sp>
          <p:nvSpPr>
            <p:cNvPr id="27" name="TextShape 7"/>
            <p:cNvSpPr txBox="1"/>
            <p:nvPr/>
          </p:nvSpPr>
          <p:spPr>
            <a:xfrm>
              <a:off x="5408668" y="2838090"/>
              <a:ext cx="2748908" cy="314142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33" b="1" i="1">
                  <a:solidFill>
                    <a:srgbClr val="000080"/>
                  </a:solidFill>
                </a:rPr>
                <a:t>~ 0.3% efficiency, 1keV thr</a:t>
              </a:r>
              <a:endParaRPr sz="1633"/>
            </a:p>
          </p:txBody>
        </p:sp>
        <p:sp>
          <p:nvSpPr>
            <p:cNvPr id="28" name="TextShape 12"/>
            <p:cNvSpPr txBox="1"/>
            <p:nvPr/>
          </p:nvSpPr>
          <p:spPr>
            <a:xfrm>
              <a:off x="5756771" y="5236282"/>
              <a:ext cx="1127581" cy="495705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00" b="1" i="1" dirty="0">
                  <a:solidFill>
                    <a:srgbClr val="800000"/>
                  </a:solidFill>
                </a:rPr>
                <a:t>5 mm</a:t>
              </a:r>
              <a:endParaRPr sz="1050" dirty="0"/>
            </a:p>
          </p:txBody>
        </p:sp>
        <p:sp>
          <p:nvSpPr>
            <p:cNvPr id="29" name="TextShape 13"/>
            <p:cNvSpPr txBox="1"/>
            <p:nvPr/>
          </p:nvSpPr>
          <p:spPr>
            <a:xfrm>
              <a:off x="5408667" y="5590559"/>
              <a:ext cx="2978473" cy="314143"/>
            </a:xfrm>
            <a:prstGeom prst="rect">
              <a:avLst/>
            </a:prstGeom>
          </p:spPr>
          <p:txBody>
            <a:bodyPr wrap="none" lIns="81638" tIns="40819" rIns="81638" bIns="40819"/>
            <a:lstStyle/>
            <a:p>
              <a:r>
                <a:rPr lang="en-US" sz="1633" b="1" i="1" dirty="0">
                  <a:solidFill>
                    <a:srgbClr val="000080"/>
                  </a:solidFill>
                </a:rPr>
                <a:t>~ 0.025% efficiency, 1keV </a:t>
              </a:r>
              <a:r>
                <a:rPr lang="en-US" sz="1633" b="1" i="1" dirty="0" err="1">
                  <a:solidFill>
                    <a:srgbClr val="000080"/>
                  </a:solidFill>
                </a:rPr>
                <a:t>thr</a:t>
              </a:r>
              <a:endParaRPr sz="1633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904760" y="4499828"/>
            <a:ext cx="1698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C00000"/>
                </a:solidFill>
              </a:rPr>
              <a:t>Efficiency</a:t>
            </a:r>
            <a:r>
              <a:rPr lang="fr-FR" b="1" dirty="0" smtClean="0">
                <a:solidFill>
                  <a:srgbClr val="C00000"/>
                </a:solidFill>
              </a:rPr>
              <a:t> × </a:t>
            </a:r>
            <a:r>
              <a:rPr lang="en-US" b="1" dirty="0" smtClean="0">
                <a:solidFill>
                  <a:srgbClr val="C00000"/>
                </a:solidFill>
              </a:rPr>
              <a:t>10</a:t>
            </a:r>
            <a:r>
              <a:rPr lang="en-US" b="1" baseline="30000" dirty="0" smtClean="0">
                <a:solidFill>
                  <a:srgbClr val="C00000"/>
                </a:solidFill>
              </a:rPr>
              <a:t>-5</a:t>
            </a:r>
            <a:endParaRPr lang="fr-FR" b="1" baseline="30000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900" y="3481228"/>
            <a:ext cx="2746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</a:rPr>
              <a:t>Simulations by G. </a:t>
            </a:r>
            <a:r>
              <a:rPr lang="en-US" i="1" dirty="0" err="1" smtClean="0">
                <a:solidFill>
                  <a:srgbClr val="C00000"/>
                </a:solidFill>
              </a:rPr>
              <a:t>Tsiledakis</a:t>
            </a:r>
            <a:endParaRPr lang="fr-FR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07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- Conclusions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764704"/>
            <a:ext cx="8229600" cy="597666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Micromegas is a high performing MPGD, suitable for neutron measurements</a:t>
            </a:r>
          </a:p>
          <a:p>
            <a:pPr lvl="1"/>
            <a:r>
              <a:rPr lang="en-US" sz="1400" dirty="0" smtClean="0">
                <a:sym typeface="Wingdings" pitchFamily="2" charset="2"/>
              </a:rPr>
              <a:t>Mature technology</a:t>
            </a:r>
          </a:p>
          <a:p>
            <a:pPr lvl="1"/>
            <a:r>
              <a:rPr lang="en-US" sz="1400" dirty="0" smtClean="0">
                <a:sym typeface="Wingdings" pitchFamily="2" charset="2"/>
              </a:rPr>
              <a:t>Radiation hardness, aging properties</a:t>
            </a:r>
            <a:endParaRPr lang="en-US" sz="1400" dirty="0" smtClean="0"/>
          </a:p>
          <a:p>
            <a:pPr lvl="1"/>
            <a:r>
              <a:rPr lang="en-US" sz="1400" dirty="0" smtClean="0">
                <a:sym typeface="Wingdings" pitchFamily="2" charset="2"/>
              </a:rPr>
              <a:t>Very good gain, energy &amp; time resolution, granularity…</a:t>
            </a:r>
          </a:p>
          <a:p>
            <a:pPr lvl="1"/>
            <a:r>
              <a:rPr lang="en-US" sz="1400" dirty="0" smtClean="0">
                <a:sym typeface="Wingdings" pitchFamily="2" charset="2"/>
              </a:rPr>
              <a:t>Simplicity / low cost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Micromegas can be coupled with appropriate neutron converters in order to detect high energy neutrons with adjustable sensitivity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The operation parameters can be adjusted to:</a:t>
            </a:r>
          </a:p>
          <a:p>
            <a:pPr lvl="1"/>
            <a:r>
              <a:rPr lang="en-US" sz="1600" dirty="0" smtClean="0"/>
              <a:t>Increase neutron to gamma discrimination</a:t>
            </a:r>
          </a:p>
          <a:p>
            <a:pPr lvl="1"/>
            <a:r>
              <a:rPr lang="en-US" sz="1600" dirty="0" smtClean="0"/>
              <a:t>Coop with very high or low particle fluxes</a:t>
            </a:r>
          </a:p>
          <a:p>
            <a:pPr lvl="1"/>
            <a:r>
              <a:rPr lang="en-US" sz="1600" dirty="0" smtClean="0"/>
              <a:t>Extend the energy dynamic range</a:t>
            </a:r>
          </a:p>
          <a:p>
            <a:pPr>
              <a:spcBef>
                <a:spcPts val="1200"/>
              </a:spcBef>
            </a:pPr>
            <a:r>
              <a:rPr lang="en-US" sz="1800" dirty="0" smtClean="0">
                <a:solidFill>
                  <a:srgbClr val="C00000"/>
                </a:solidFill>
              </a:rPr>
              <a:t>An assembly of 2 Micromegas modules with B</a:t>
            </a:r>
            <a:r>
              <a:rPr lang="en-US" sz="1800" baseline="-25000" dirty="0" smtClean="0">
                <a:solidFill>
                  <a:srgbClr val="C00000"/>
                </a:solidFill>
              </a:rPr>
              <a:t>4</a:t>
            </a:r>
            <a:r>
              <a:rPr lang="en-US" sz="1800" dirty="0" smtClean="0">
                <a:solidFill>
                  <a:srgbClr val="C00000"/>
                </a:solidFill>
              </a:rPr>
              <a:t>C, Polyethylene or </a:t>
            </a:r>
            <a:r>
              <a:rPr lang="en-US" sz="1800" baseline="30000" dirty="0" smtClean="0">
                <a:solidFill>
                  <a:srgbClr val="C00000"/>
                </a:solidFill>
              </a:rPr>
              <a:t>238</a:t>
            </a:r>
            <a:r>
              <a:rPr lang="en-US" sz="1800" dirty="0" smtClean="0">
                <a:solidFill>
                  <a:srgbClr val="C00000"/>
                </a:solidFill>
              </a:rPr>
              <a:t>U converters and polyethylene moderator will be developed to be used as BLM at ESS based on the selective detection of fast neutrons </a:t>
            </a:r>
          </a:p>
          <a:p>
            <a:pPr>
              <a:spcBef>
                <a:spcPts val="1200"/>
              </a:spcBef>
            </a:pPr>
            <a:r>
              <a:rPr lang="en-US" sz="1800" dirty="0" smtClean="0">
                <a:sym typeface="Wingdings" panose="05000000000000000000" pitchFamily="2" charset="2"/>
              </a:rPr>
              <a:t>Expected </a:t>
            </a:r>
            <a:r>
              <a:rPr lang="en-US" sz="1800" dirty="0">
                <a:sym typeface="Wingdings" panose="05000000000000000000" pitchFamily="2" charset="2"/>
              </a:rPr>
              <a:t>time for optimization, design, construction, characterization, installation &amp; </a:t>
            </a:r>
            <a:r>
              <a:rPr lang="en-US" sz="1800" dirty="0" smtClean="0">
                <a:sym typeface="Wingdings" panose="05000000000000000000" pitchFamily="2" charset="2"/>
              </a:rPr>
              <a:t>commissioning of </a:t>
            </a:r>
            <a:r>
              <a:rPr lang="en-US" sz="1800" b="1" dirty="0" smtClean="0">
                <a:sym typeface="Wingdings" panose="05000000000000000000" pitchFamily="2" charset="2"/>
              </a:rPr>
              <a:t>42 modules</a:t>
            </a:r>
            <a:r>
              <a:rPr lang="en-US" sz="1800" dirty="0" smtClean="0">
                <a:sym typeface="Wingdings" panose="05000000000000000000" pitchFamily="2" charset="2"/>
              </a:rPr>
              <a:t>: </a:t>
            </a:r>
            <a:r>
              <a:rPr lang="en-US" sz="1800" b="1" dirty="0">
                <a:sym typeface="Wingdings" panose="05000000000000000000" pitchFamily="2" charset="2"/>
              </a:rPr>
              <a:t>2.5 </a:t>
            </a:r>
            <a:r>
              <a:rPr lang="en-US" sz="1800" b="1" dirty="0" smtClean="0">
                <a:sym typeface="Wingdings" panose="05000000000000000000" pitchFamily="2" charset="2"/>
              </a:rPr>
              <a:t>years</a:t>
            </a:r>
          </a:p>
          <a:p>
            <a:pPr>
              <a:spcBef>
                <a:spcPts val="1200"/>
              </a:spcBef>
            </a:pPr>
            <a:r>
              <a:rPr lang="en-US" sz="1800" dirty="0" smtClean="0">
                <a:sym typeface="Wingdings" panose="05000000000000000000" pitchFamily="2" charset="2"/>
              </a:rPr>
              <a:t>A similar system is proposed for SARAF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425728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for high </a:t>
            </a:r>
            <a:br>
              <a:rPr lang="en-US" dirty="0" smtClean="0"/>
            </a:br>
            <a:r>
              <a:rPr lang="en-US" dirty="0" smtClean="0"/>
              <a:t>timing precision tracking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282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404813" y="692696"/>
            <a:ext cx="6953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l"/>
            <a:r>
              <a:rPr lang="en-US" sz="1600" dirty="0" smtClean="0">
                <a:solidFill>
                  <a:srgbClr val="C00000"/>
                </a:solidFill>
              </a:rPr>
              <a:t>The electron multiplication takes place in high E field (&gt; 20 kV/cm)</a:t>
            </a:r>
          </a:p>
          <a:p>
            <a:pPr algn="l"/>
            <a:r>
              <a:rPr lang="en-US" sz="1600" dirty="0" smtClean="0">
                <a:solidFill>
                  <a:srgbClr val="C00000"/>
                </a:solidFill>
              </a:rPr>
              <a:t>between the anode (strips, pads) and the mesh in one stage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779463" y="1412776"/>
            <a:ext cx="386454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70000"/>
              </a:lnSpc>
              <a:spcBef>
                <a:spcPct val="50000"/>
              </a:spcBef>
            </a:pPr>
            <a:r>
              <a:rPr lang="en-US" sz="1600" dirty="0" smtClean="0"/>
              <a:t>small amplification gap </a:t>
            </a:r>
            <a:r>
              <a:rPr lang="en-US" sz="1600" dirty="0"/>
              <a:t>(</a:t>
            </a:r>
            <a:r>
              <a:rPr lang="en-US" sz="1600" dirty="0" smtClean="0"/>
              <a:t>50-150 </a:t>
            </a:r>
            <a:r>
              <a:rPr lang="el-GR" sz="1600" dirty="0"/>
              <a:t>μ</a:t>
            </a:r>
            <a:r>
              <a:rPr lang="en-US" sz="1600" dirty="0"/>
              <a:t>m)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 sz="1600" dirty="0"/>
              <a:t> fast signals </a:t>
            </a:r>
            <a:r>
              <a:rPr lang="en-US" sz="1600" dirty="0" smtClean="0"/>
              <a:t>(~ </a:t>
            </a:r>
            <a:r>
              <a:rPr lang="en-US" sz="1600" dirty="0"/>
              <a:t>1 ns)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 sz="1600" dirty="0"/>
              <a:t> short recovery time </a:t>
            </a:r>
            <a:r>
              <a:rPr lang="en-US" sz="1600" dirty="0" smtClean="0"/>
              <a:t>(~50 </a:t>
            </a:r>
            <a:r>
              <a:rPr lang="en-US" sz="1600" dirty="0"/>
              <a:t>ns)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 sz="1600" dirty="0"/>
              <a:t> high rate capabilities </a:t>
            </a:r>
            <a:r>
              <a:rPr lang="en-US" sz="1600" dirty="0" smtClean="0"/>
              <a:t>(&gt; MHz/cm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)</a:t>
            </a:r>
            <a:endParaRPr lang="en-US" sz="1600" dirty="0"/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-"/>
            </a:pPr>
            <a:r>
              <a:rPr lang="en-US" sz="1600" dirty="0"/>
              <a:t> high gain </a:t>
            </a:r>
            <a:r>
              <a:rPr lang="fr-FR" sz="1600" dirty="0"/>
              <a:t>(up to 10</a:t>
            </a:r>
            <a:r>
              <a:rPr lang="fr-FR" sz="1600" baseline="30000" dirty="0"/>
              <a:t>5</a:t>
            </a:r>
            <a:r>
              <a:rPr lang="fr-FR" sz="1600" dirty="0"/>
              <a:t> or more) </a:t>
            </a:r>
            <a:endParaRPr lang="en-US" sz="1600" dirty="0"/>
          </a:p>
        </p:txBody>
      </p:sp>
      <p:pic>
        <p:nvPicPr>
          <p:cNvPr id="14343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835" y="1412775"/>
            <a:ext cx="2911475" cy="378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17"/>
          <p:cNvSpPr txBox="1">
            <a:spLocks noChangeArrowheads="1"/>
          </p:cNvSpPr>
          <p:nvPr/>
        </p:nvSpPr>
        <p:spPr bwMode="auto">
          <a:xfrm rot="5400000">
            <a:off x="7477595" y="3046957"/>
            <a:ext cx="26696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CA" sz="900" dirty="0"/>
              <a:t>A GARFIELD simulation </a:t>
            </a:r>
            <a:r>
              <a:rPr lang="en-CA" sz="900" dirty="0" smtClean="0"/>
              <a:t>of </a:t>
            </a:r>
            <a:r>
              <a:rPr lang="en-CA" sz="900" dirty="0"/>
              <a:t>a Micromegas </a:t>
            </a:r>
            <a:r>
              <a:rPr lang="en-CA" sz="900" dirty="0" smtClean="0"/>
              <a:t>avalanche (Lanzhou </a:t>
            </a:r>
            <a:r>
              <a:rPr lang="en-CA" sz="900" dirty="0"/>
              <a:t>university)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41015" y="3161754"/>
            <a:ext cx="4391025" cy="3003550"/>
            <a:chOff x="539750" y="3521794"/>
            <a:chExt cx="4391025" cy="3003550"/>
          </a:xfrm>
        </p:grpSpPr>
        <p:pic>
          <p:nvPicPr>
            <p:cNvPr id="14340" name="Picture 8" descr="tek000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750" y="3521794"/>
              <a:ext cx="4391025" cy="300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1" name="Text Box 14"/>
            <p:cNvSpPr txBox="1">
              <a:spLocks noChangeArrowheads="1"/>
            </p:cNvSpPr>
            <p:nvPr/>
          </p:nvSpPr>
          <p:spPr bwMode="auto">
            <a:xfrm>
              <a:off x="2906713" y="4122738"/>
              <a:ext cx="119062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en-US" sz="1000">
                  <a:solidFill>
                    <a:srgbClr val="0000FF"/>
                  </a:solidFill>
                </a:rPr>
                <a:t>m</a:t>
              </a:r>
              <a:r>
                <a:rPr lang="fr-FR" sz="1000">
                  <a:solidFill>
                    <a:srgbClr val="0000FF"/>
                  </a:solidFill>
                </a:rPr>
                <a:t>icromesh s</a:t>
              </a:r>
              <a:r>
                <a:rPr lang="en-US" sz="1000">
                  <a:solidFill>
                    <a:srgbClr val="0000FF"/>
                  </a:solidFill>
                </a:rPr>
                <a:t>ignal</a:t>
              </a:r>
              <a:endParaRPr lang="fr-FR" sz="1000">
                <a:solidFill>
                  <a:srgbClr val="0000FF"/>
                </a:solidFill>
              </a:endParaRPr>
            </a:p>
          </p:txBody>
        </p:sp>
        <p:sp>
          <p:nvSpPr>
            <p:cNvPr id="14342" name="Text Box 15"/>
            <p:cNvSpPr txBox="1">
              <a:spLocks noChangeArrowheads="1"/>
            </p:cNvSpPr>
            <p:nvPr/>
          </p:nvSpPr>
          <p:spPr bwMode="auto">
            <a:xfrm>
              <a:off x="3055938" y="4443413"/>
              <a:ext cx="569912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fr-FR" sz="1000">
                  <a:solidFill>
                    <a:srgbClr val="FF0000"/>
                  </a:solidFill>
                </a:rPr>
                <a:t>strip </a:t>
              </a:r>
              <a:r>
                <a:rPr lang="en-US" sz="1000">
                  <a:solidFill>
                    <a:srgbClr val="FF0000"/>
                  </a:solidFill>
                </a:rPr>
                <a:t>1</a:t>
              </a:r>
              <a:endParaRPr lang="fr-FR" sz="1000">
                <a:solidFill>
                  <a:srgbClr val="FF0000"/>
                </a:solidFill>
              </a:endParaRPr>
            </a:p>
          </p:txBody>
        </p:sp>
        <p:sp>
          <p:nvSpPr>
            <p:cNvPr id="14349" name="Text Box 15"/>
            <p:cNvSpPr txBox="1">
              <a:spLocks noChangeArrowheads="1"/>
            </p:cNvSpPr>
            <p:nvPr/>
          </p:nvSpPr>
          <p:spPr bwMode="auto">
            <a:xfrm>
              <a:off x="3044825" y="4765675"/>
              <a:ext cx="5905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fr-FR" sz="1000">
                  <a:solidFill>
                    <a:srgbClr val="FF0000"/>
                  </a:solidFill>
                </a:rPr>
                <a:t>strip </a:t>
              </a:r>
              <a:r>
                <a:rPr lang="en-US" sz="1000">
                  <a:solidFill>
                    <a:srgbClr val="FF0000"/>
                  </a:solidFill>
                </a:rPr>
                <a:t>2</a:t>
              </a:r>
              <a:endParaRPr lang="fr-FR" sz="1000">
                <a:solidFill>
                  <a:srgbClr val="FF0000"/>
                </a:solidFill>
              </a:endParaRPr>
            </a:p>
          </p:txBody>
        </p:sp>
        <p:sp>
          <p:nvSpPr>
            <p:cNvPr id="14350" name="Text Box 15"/>
            <p:cNvSpPr txBox="1">
              <a:spLocks noChangeArrowheads="1"/>
            </p:cNvSpPr>
            <p:nvPr/>
          </p:nvSpPr>
          <p:spPr bwMode="auto">
            <a:xfrm>
              <a:off x="3044825" y="5514975"/>
              <a:ext cx="59055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/>
              <a:r>
                <a:rPr lang="fr-FR" sz="1000">
                  <a:solidFill>
                    <a:srgbClr val="FF0000"/>
                  </a:solidFill>
                </a:rPr>
                <a:t>strip </a:t>
              </a:r>
              <a:r>
                <a:rPr lang="en-US" sz="1000">
                  <a:solidFill>
                    <a:srgbClr val="FF0000"/>
                  </a:solidFill>
                </a:rPr>
                <a:t>3</a:t>
              </a:r>
              <a:endParaRPr lang="fr-FR" sz="1000">
                <a:solidFill>
                  <a:srgbClr val="FF0000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Micromegas </a:t>
            </a:r>
            <a:r>
              <a:rPr lang="en-US" dirty="0" smtClean="0"/>
              <a:t>time scales</a:t>
            </a:r>
            <a:endParaRPr lang="en-US" dirty="0"/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4932040" y="5292497"/>
            <a:ext cx="4065042" cy="584775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ctr"/>
            <a:r>
              <a:rPr lang="en-US" sz="1600" b="1" dirty="0" smtClean="0">
                <a:solidFill>
                  <a:srgbClr val="C00000"/>
                </a:solidFill>
              </a:rPr>
              <a:t>Time response is limited from the continuous ionization on the drift gap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81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Localizing the e</a:t>
            </a:r>
            <a:r>
              <a:rPr lang="en-US" baseline="30000" dirty="0" smtClean="0"/>
              <a:t>-</a:t>
            </a:r>
            <a:r>
              <a:rPr lang="en-US" dirty="0"/>
              <a:t> </a:t>
            </a:r>
            <a:r>
              <a:rPr lang="en-US" dirty="0" smtClean="0"/>
              <a:t>creation point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795320" cy="554461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b="1" i="1" dirty="0" smtClean="0">
                <a:solidFill>
                  <a:srgbClr val="C00000"/>
                </a:solidFill>
              </a:rPr>
              <a:t>Limit the direct gas ionization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b="1" i="1" dirty="0" smtClean="0">
                <a:solidFill>
                  <a:srgbClr val="C00000"/>
                </a:solidFill>
              </a:rPr>
              <a:t>use a radiator / photocathode electron emitter: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Cherenkov light produced by charged particles crossing a MgF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crystal </a:t>
            </a:r>
          </a:p>
          <a:p>
            <a:pPr>
              <a:spcBef>
                <a:spcPts val="1200"/>
              </a:spcBef>
            </a:pPr>
            <a:r>
              <a:rPr lang="en-US" sz="1800" dirty="0" smtClean="0"/>
              <a:t>Photoelectrons extracted from a photocathode (</a:t>
            </a:r>
            <a:r>
              <a:rPr lang="en-US" sz="1800" dirty="0" err="1" smtClean="0"/>
              <a:t>CsI</a:t>
            </a:r>
            <a:r>
              <a:rPr lang="en-US" sz="1800" dirty="0" smtClean="0"/>
              <a:t>)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è"/>
            </a:pPr>
            <a:r>
              <a:rPr lang="en-US" sz="1600" dirty="0" smtClean="0"/>
              <a:t>Simultaneous &amp; well localized ionization of the gas</a:t>
            </a:r>
            <a:r>
              <a:rPr lang="en-US" sz="1600" dirty="0" smtClean="0">
                <a:sym typeface="Wingdings" panose="05000000000000000000" pitchFamily="2" charset="2"/>
              </a:rPr>
              <a:t> (</a:t>
            </a:r>
            <a:r>
              <a:rPr lang="en-US" sz="1600" dirty="0">
                <a:sym typeface="Wingdings" panose="05000000000000000000" pitchFamily="2" charset="2"/>
              </a:rPr>
              <a:t>time jitter for the Cherenkov light ~10 </a:t>
            </a:r>
            <a:r>
              <a:rPr lang="en-US" sz="1600" dirty="0" err="1">
                <a:sym typeface="Wingdings" panose="05000000000000000000" pitchFamily="2" charset="2"/>
              </a:rPr>
              <a:t>ps</a:t>
            </a:r>
            <a:r>
              <a:rPr lang="en-US" sz="1600" dirty="0">
                <a:sym typeface="Wingdings" panose="05000000000000000000" pitchFamily="2" charset="2"/>
              </a:rPr>
              <a:t>)</a:t>
            </a:r>
          </a:p>
          <a:p>
            <a:pPr lvl="1">
              <a:buFont typeface="Wingdings" pitchFamily="2" charset="2"/>
              <a:buChar char="è"/>
            </a:pPr>
            <a:r>
              <a:rPr lang="en-US" sz="1600" dirty="0">
                <a:sym typeface="Wingdings" panose="05000000000000000000" pitchFamily="2" charset="2"/>
              </a:rPr>
              <a:t>Well defined, small drift </a:t>
            </a:r>
            <a:r>
              <a:rPr lang="en-US" sz="1600" dirty="0" smtClean="0">
                <a:sym typeface="Wingdings" panose="05000000000000000000" pitchFamily="2" charset="2"/>
              </a:rPr>
              <a:t>gap with strong electric field  (~10kV/cm), or no drift</a:t>
            </a:r>
            <a:endParaRPr lang="en-US" sz="1600" dirty="0"/>
          </a:p>
          <a:p>
            <a:pPr marL="457200" lvl="1" indent="0">
              <a:spcBef>
                <a:spcPts val="600"/>
              </a:spcBef>
              <a:buNone/>
            </a:pPr>
            <a:endParaRPr lang="en-US" sz="1600" dirty="0" smtClean="0"/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3" name="Rectangle 67"/>
          <p:cNvSpPr>
            <a:spLocks noChangeArrowheads="1"/>
          </p:cNvSpPr>
          <p:nvPr/>
        </p:nvSpPr>
        <p:spPr bwMode="auto">
          <a:xfrm>
            <a:off x="0" y="297371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kumimoji="0" lang="en-US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85"/>
          <p:cNvSpPr>
            <a:spLocks noChangeArrowheads="1"/>
          </p:cNvSpPr>
          <p:nvPr/>
        </p:nvSpPr>
        <p:spPr bwMode="auto">
          <a:xfrm>
            <a:off x="0" y="58502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187624" y="3232532"/>
            <a:ext cx="6991058" cy="3508836"/>
            <a:chOff x="1187624" y="2636912"/>
            <a:chExt cx="6991058" cy="3508836"/>
          </a:xfrm>
        </p:grpSpPr>
        <p:grpSp>
          <p:nvGrpSpPr>
            <p:cNvPr id="93" name="Group 92"/>
            <p:cNvGrpSpPr/>
            <p:nvPr/>
          </p:nvGrpSpPr>
          <p:grpSpPr>
            <a:xfrm>
              <a:off x="5330283" y="2924944"/>
              <a:ext cx="2848399" cy="3220129"/>
              <a:chOff x="6084168" y="3305890"/>
              <a:chExt cx="2848399" cy="3220129"/>
            </a:xfrm>
          </p:grpSpPr>
          <p:grpSp>
            <p:nvGrpSpPr>
              <p:cNvPr id="27" name="Group 26"/>
              <p:cNvGrpSpPr>
                <a:grpSpLocks/>
              </p:cNvGrpSpPr>
              <p:nvPr/>
            </p:nvGrpSpPr>
            <p:grpSpPr bwMode="auto">
              <a:xfrm>
                <a:off x="6084168" y="3356992"/>
                <a:ext cx="2668270" cy="3169027"/>
                <a:chOff x="0" y="-288037"/>
                <a:chExt cx="2668351" cy="3169080"/>
              </a:xfrm>
            </p:grpSpPr>
            <p:grpSp>
              <p:nvGrpSpPr>
                <p:cNvPr id="28" name="Group 27"/>
                <p:cNvGrpSpPr>
                  <a:grpSpLocks/>
                </p:cNvGrpSpPr>
                <p:nvPr/>
              </p:nvGrpSpPr>
              <p:grpSpPr bwMode="auto">
                <a:xfrm>
                  <a:off x="0" y="-288037"/>
                  <a:ext cx="2668351" cy="3169080"/>
                  <a:chOff x="0" y="-288037"/>
                  <a:chExt cx="2668351" cy="3169080"/>
                </a:xfrm>
              </p:grpSpPr>
              <p:sp>
                <p:nvSpPr>
                  <p:cNvPr id="31" name="Rounded 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1351" y="0"/>
                    <a:ext cx="2667000" cy="685799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83D3FF"/>
                      </a:gs>
                      <a:gs pos="50000">
                        <a:srgbClr val="B5E2FF"/>
                      </a:gs>
                      <a:gs pos="100000">
                        <a:srgbClr val="DBF0FF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sq">
                        <a:solidFill>
                          <a:srgbClr val="000000"/>
                        </a:solidFill>
                        <a:round/>
                        <a:headEnd type="none" w="sm" len="sm"/>
                        <a:tailEnd type="none" w="sm" len="sm"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algn="l">
                      <a:spcAft>
                        <a:spcPts val="0"/>
                      </a:spcAft>
                    </a:pPr>
                    <a:r>
                      <a:rPr lang="en-US" sz="1200">
                        <a:effectLst/>
                        <a:latin typeface="Times"/>
                        <a:ea typeface="Times New Roman"/>
                        <a:cs typeface="Times New Roman"/>
                      </a:rPr>
                      <a:t> </a:t>
                    </a:r>
                    <a:endParaRPr lang="fr-FR" sz="1200">
                      <a:effectLst/>
                      <a:latin typeface="Times"/>
                      <a:ea typeface="Times New Roman"/>
                      <a:cs typeface="Times New Roman"/>
                    </a:endParaRPr>
                  </a:p>
                </p:txBody>
              </p:sp>
              <p:grpSp>
                <p:nvGrpSpPr>
                  <p:cNvPr id="32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0" y="-288037"/>
                    <a:ext cx="2668351" cy="3169080"/>
                    <a:chOff x="0" y="-288037"/>
                    <a:chExt cx="2668351" cy="3169080"/>
                  </a:xfrm>
                </p:grpSpPr>
                <p:grpSp>
                  <p:nvGrpSpPr>
                    <p:cNvPr id="33" name="Group 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3751" y="2392706"/>
                      <a:ext cx="2514600" cy="121920"/>
                      <a:chOff x="153751" y="2392680"/>
                      <a:chExt cx="2362200" cy="91438"/>
                    </a:xfrm>
                  </p:grpSpPr>
                  <p:sp>
                    <p:nvSpPr>
                      <p:cNvPr id="50" name="Rectangle 4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3751" y="2392680"/>
                        <a:ext cx="2362200" cy="45719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12700" cap="sq">
                        <a:solidFill>
                          <a:srgbClr val="FF6600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l">
                          <a:spcAft>
                            <a:spcPts val="0"/>
                          </a:spcAft>
                        </a:pPr>
                        <a:r>
                          <a:rPr lang="en-US" sz="1200">
                            <a:effectLst/>
                            <a:latin typeface="Times"/>
                            <a:ea typeface="Times New Roman"/>
                            <a:cs typeface="Times New Roman"/>
                          </a:rPr>
                          <a:t> </a:t>
                        </a:r>
                        <a:endParaRPr lang="fr-FR" sz="1200">
                          <a:effectLst/>
                          <a:latin typeface="Times"/>
                          <a:ea typeface="Times New Roman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51" name="Rectangle 5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3751" y="2438399"/>
                        <a:ext cx="2362200" cy="45719"/>
                      </a:xfrm>
                      <a:prstGeom prst="rect">
                        <a:avLst/>
                      </a:prstGeom>
                      <a:solidFill>
                        <a:srgbClr val="003300"/>
                      </a:solidFill>
                      <a:ln w="12700" cap="sq">
                        <a:solidFill>
                          <a:srgbClr val="003300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l">
                          <a:spcAft>
                            <a:spcPts val="0"/>
                          </a:spcAft>
                        </a:pPr>
                        <a:r>
                          <a:rPr lang="en-US" sz="1200">
                            <a:effectLst/>
                            <a:latin typeface="Times"/>
                            <a:ea typeface="Times New Roman"/>
                            <a:cs typeface="Times New Roman"/>
                          </a:rPr>
                          <a:t> </a:t>
                        </a:r>
                        <a:endParaRPr lang="fr-FR" sz="1200">
                          <a:effectLst/>
                          <a:latin typeface="Times"/>
                          <a:ea typeface="Times New Roman"/>
                          <a:cs typeface="Times New Roman"/>
                        </a:endParaRPr>
                      </a:p>
                    </p:txBody>
                  </p:sp>
                </p:grpSp>
                <p:sp>
                  <p:nvSpPr>
                    <p:cNvPr id="34" name="Rectangle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3751" y="1706881"/>
                      <a:ext cx="990600" cy="45719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 w="12700" cap="sq">
                      <a:solidFill>
                        <a:srgbClr val="FF6600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p:txBody>
                </p:sp>
                <p:grpSp>
                  <p:nvGrpSpPr>
                    <p:cNvPr id="35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685800"/>
                      <a:ext cx="2668351" cy="1066800"/>
                      <a:chOff x="0" y="685800"/>
                      <a:chExt cx="6362991" cy="1066800"/>
                    </a:xfrm>
                  </p:grpSpPr>
                  <p:sp>
                    <p:nvSpPr>
                      <p:cNvPr id="48" name="Rectangle 4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0" y="685800"/>
                        <a:ext cx="6362991" cy="45719"/>
                      </a:xfrm>
                      <a:prstGeom prst="rect">
                        <a:avLst/>
                      </a:prstGeom>
                      <a:solidFill>
                        <a:srgbClr val="54AC7C"/>
                      </a:solidFill>
                      <a:ln w="12700" cap="sq">
                        <a:solidFill>
                          <a:srgbClr val="54AC7C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l">
                          <a:spcAft>
                            <a:spcPts val="0"/>
                          </a:spcAft>
                        </a:pPr>
                        <a:r>
                          <a:rPr lang="en-US" sz="1200">
                            <a:effectLst/>
                            <a:latin typeface="Times"/>
                            <a:ea typeface="Times New Roman"/>
                            <a:cs typeface="Times New Roman"/>
                          </a:rPr>
                          <a:t> </a:t>
                        </a:r>
                        <a:endParaRPr lang="fr-FR" sz="1200">
                          <a:effectLst/>
                          <a:latin typeface="Times"/>
                          <a:ea typeface="Times New Roman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49" name="Rectangle 4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000791" y="1706881"/>
                        <a:ext cx="2362200" cy="45719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12700" cap="sq">
                        <a:solidFill>
                          <a:srgbClr val="FF6600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l">
                          <a:spcAft>
                            <a:spcPts val="0"/>
                          </a:spcAft>
                        </a:pPr>
                        <a:r>
                          <a:rPr lang="en-US" sz="1200">
                            <a:effectLst/>
                            <a:latin typeface="Times"/>
                            <a:ea typeface="Times New Roman"/>
                            <a:cs typeface="Times New Roman"/>
                          </a:rPr>
                          <a:t> </a:t>
                        </a:r>
                        <a:endParaRPr lang="fr-FR" sz="1200">
                          <a:effectLst/>
                          <a:latin typeface="Times"/>
                          <a:ea typeface="Times New Roman"/>
                          <a:cs typeface="Times New Roman"/>
                        </a:endParaRPr>
                      </a:p>
                    </p:txBody>
                  </p:sp>
                </p:grpSp>
                <p:sp>
                  <p:nvSpPr>
                    <p:cNvPr id="36" name="Isosceles Triangle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44351" y="1828800"/>
                      <a:ext cx="609600" cy="53340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703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12700" cap="sq">
                          <a:solidFill>
                            <a:srgbClr val="000000"/>
                          </a:solidFill>
                          <a:round/>
                          <a:headEnd type="none" w="sm" len="sm"/>
                          <a:tailEnd type="none" w="sm" len="sm"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37" name="Text Box 1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00255" y="216027"/>
                      <a:ext cx="535895" cy="4152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91440" tIns="45720" rIns="91440" bIns="45720" anchor="t" anchorCtr="0" upright="1">
                      <a:spAutoFit/>
                    </a:bodyPr>
                    <a:lstStyle/>
                    <a:p>
                      <a:pPr algn="just"/>
                      <a:r>
                        <a:rPr lang="en-US" sz="1000" dirty="0">
                          <a:effectLst/>
                          <a:latin typeface="Times"/>
                          <a:ea typeface="MS Mincho"/>
                          <a:cs typeface="Times New Roman"/>
                        </a:rPr>
                        <a:t>photon</a:t>
                      </a:r>
                      <a:endParaRPr lang="fr-FR" sz="10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p:txBody>
                </p:sp>
                <p:sp>
                  <p:nvSpPr>
                    <p:cNvPr id="38" name="Text Box 1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04440" y="838048"/>
                      <a:ext cx="592405" cy="4152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91440" tIns="45720" rIns="91440" bIns="45720" anchor="t" anchorCtr="0" upright="1">
                      <a:spAutoFit/>
                    </a:bodyPr>
                    <a:lstStyle/>
                    <a:p>
                      <a:pPr algn="just"/>
                      <a:r>
                        <a:rPr lang="en-US" sz="1000" dirty="0">
                          <a:effectLst/>
                          <a:latin typeface="Times"/>
                          <a:ea typeface="MS Mincho"/>
                          <a:cs typeface="Times New Roman"/>
                        </a:rPr>
                        <a:t>electron</a:t>
                      </a:r>
                      <a:endParaRPr lang="fr-FR" sz="10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p:txBody>
                </p:sp>
                <p:sp>
                  <p:nvSpPr>
                    <p:cNvPr id="39" name="Text Box 1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0" y="2465753"/>
                      <a:ext cx="627327" cy="4152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91440" tIns="45720" rIns="91440" bIns="45720" anchor="t" anchorCtr="0" upright="1">
                      <a:spAutoFit/>
                    </a:bodyPr>
                    <a:lstStyle/>
                    <a:p>
                      <a:pPr algn="just"/>
                      <a:r>
                        <a:rPr lang="en-US" sz="1000">
                          <a:effectLst/>
                          <a:latin typeface="Times"/>
                          <a:ea typeface="MS Mincho"/>
                          <a:cs typeface="Times New Roman"/>
                        </a:rPr>
                        <a:t>insulator</a:t>
                      </a:r>
                      <a:endParaRPr lang="fr-FR" sz="10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p:txBody>
                </p:sp>
                <p:sp>
                  <p:nvSpPr>
                    <p:cNvPr id="40" name="Text Box 1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34461" y="2160973"/>
                      <a:ext cx="486369" cy="4152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91440" tIns="45720" rIns="91440" bIns="45720" anchor="t" anchorCtr="0" upright="1">
                      <a:spAutoFit/>
                    </a:bodyPr>
                    <a:lstStyle/>
                    <a:p>
                      <a:pPr algn="just"/>
                      <a:r>
                        <a:rPr lang="en-US" sz="1000">
                          <a:effectLst/>
                          <a:latin typeface="Times"/>
                          <a:ea typeface="MS Mincho"/>
                          <a:cs typeface="Times New Roman"/>
                        </a:rPr>
                        <a:t>anode</a:t>
                      </a:r>
                      <a:endParaRPr lang="fr-FR" sz="10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p:txBody>
                </p:sp>
                <p:sp>
                  <p:nvSpPr>
                    <p:cNvPr id="41" name="Text Box 1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885325" y="1676068"/>
                      <a:ext cx="747332" cy="4152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91440" tIns="45720" rIns="91440" bIns="45720" anchor="t" anchorCtr="0" upright="1">
                      <a:spAutoFit/>
                    </a:bodyPr>
                    <a:lstStyle/>
                    <a:p>
                      <a:pPr algn="just"/>
                      <a:r>
                        <a:rPr lang="en-US" sz="1000">
                          <a:effectLst/>
                          <a:latin typeface="Times"/>
                          <a:ea typeface="MS Mincho"/>
                          <a:cs typeface="Times New Roman"/>
                        </a:rPr>
                        <a:t>micromesh</a:t>
                      </a:r>
                      <a:endParaRPr lang="fr-FR" sz="10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p:txBody>
                </p:sp>
                <p:sp>
                  <p:nvSpPr>
                    <p:cNvPr id="42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0" y="685665"/>
                      <a:ext cx="867337" cy="4152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91440" tIns="45720" rIns="91440" bIns="45720" anchor="t" anchorCtr="0" upright="1">
                      <a:spAutoFit/>
                    </a:bodyPr>
                    <a:lstStyle/>
                    <a:p>
                      <a:pPr algn="just"/>
                      <a:r>
                        <a:rPr lang="en-US" sz="1000">
                          <a:effectLst/>
                          <a:latin typeface="Times"/>
                          <a:ea typeface="MS Mincho"/>
                          <a:cs typeface="Times New Roman"/>
                        </a:rPr>
                        <a:t>photocathode</a:t>
                      </a:r>
                      <a:endParaRPr lang="fr-FR" sz="10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p:txBody>
                </p:sp>
                <p:sp>
                  <p:nvSpPr>
                    <p:cNvPr id="43" name="Text Box 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8416" y="1904622"/>
                      <a:ext cx="690822" cy="4152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91440" tIns="45720" rIns="91440" bIns="45720" anchor="t" anchorCtr="0" upright="1">
                      <a:spAutoFit/>
                    </a:bodyPr>
                    <a:lstStyle/>
                    <a:p>
                      <a:pPr algn="just"/>
                      <a:r>
                        <a:rPr lang="en-US" sz="1000">
                          <a:effectLst/>
                          <a:latin typeface="Times"/>
                          <a:ea typeface="MS Mincho"/>
                          <a:cs typeface="Times New Roman"/>
                        </a:rPr>
                        <a:t>avalanche</a:t>
                      </a:r>
                      <a:endParaRPr lang="fr-FR" sz="10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p:txBody>
                </p:sp>
                <p:cxnSp>
                  <p:nvCxnSpPr>
                    <p:cNvPr id="44" name="Straight Arrow Connector 4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728244" y="-288037"/>
                      <a:ext cx="0" cy="3169080"/>
                    </a:xfrm>
                    <a:prstGeom prst="straightConnector1">
                      <a:avLst/>
                    </a:prstGeom>
                    <a:noFill/>
                    <a:ln w="12700" cap="sq">
                      <a:solidFill>
                        <a:srgbClr val="000000"/>
                      </a:solidFill>
                      <a:round/>
                      <a:headEnd type="none" w="sm" len="sm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45" name="Text Box 1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270" y="228604"/>
                      <a:ext cx="521986" cy="41529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91440" tIns="45720" rIns="91440" bIns="45720" anchor="t" anchorCtr="0" upright="1">
                      <a:spAutoFit/>
                    </a:bodyPr>
                    <a:lstStyle/>
                    <a:p>
                      <a:pPr algn="just"/>
                      <a:r>
                        <a:rPr lang="en-US" sz="1000">
                          <a:effectLst/>
                          <a:latin typeface="Times"/>
                          <a:ea typeface="MS Mincho"/>
                          <a:cs typeface="Times New Roman"/>
                        </a:rPr>
                        <a:t>crystal</a:t>
                      </a:r>
                      <a:endParaRPr lang="fr-FR" sz="10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p:txBody>
                </p:sp>
                <p:sp>
                  <p:nvSpPr>
                    <p:cNvPr id="46" name="Isosceles Triangl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95400" y="1828800"/>
                      <a:ext cx="609600" cy="533400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7030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12700" cap="sq">
                          <a:solidFill>
                            <a:srgbClr val="000000"/>
                          </a:solidFill>
                          <a:round/>
                          <a:headEnd type="none" w="sm" len="sm"/>
                          <a:tailEnd type="none" w="sm" len="sm"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p:txBody>
                </p:sp>
                <p:sp>
                  <p:nvSpPr>
                    <p:cNvPr id="47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8106" y="1066588"/>
                      <a:ext cx="1096808" cy="2462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none" lIns="91440" tIns="45720" rIns="91440" bIns="45720" anchor="t" anchorCtr="0" upright="1">
                      <a:spAutoFit/>
                    </a:bodyPr>
                    <a:lstStyle/>
                    <a:p>
                      <a:pPr algn="just"/>
                      <a:r>
                        <a:rPr lang="en-US" sz="1000" b="1" dirty="0" err="1">
                          <a:solidFill>
                            <a:srgbClr val="C00000"/>
                          </a:solidFill>
                          <a:effectLst/>
                          <a:latin typeface="Times"/>
                          <a:ea typeface="MS Mincho"/>
                          <a:cs typeface="Times New Roman"/>
                        </a:rPr>
                        <a:t>preamplification</a:t>
                      </a:r>
                      <a:endParaRPr lang="fr-FR" sz="1000" b="1" dirty="0">
                        <a:solidFill>
                          <a:srgbClr val="C00000"/>
                        </a:solidFill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p:txBody>
                </p:sp>
              </p:grpSp>
            </p:grpSp>
            <p:cxnSp>
              <p:nvCxnSpPr>
                <p:cNvPr id="29" name="Curved Connector 28"/>
                <p:cNvCxnSpPr>
                  <a:cxnSpLocks noChangeShapeType="1"/>
                  <a:endCxn id="36" idx="0"/>
                </p:cNvCxnSpPr>
                <p:nvPr/>
              </p:nvCxnSpPr>
              <p:spPr bwMode="auto">
                <a:xfrm rot="5400000">
                  <a:off x="1143676" y="991276"/>
                  <a:ext cx="1143000" cy="532049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2700" cap="sq">
                  <a:solidFill>
                    <a:srgbClr val="7030A0"/>
                  </a:solidFill>
                  <a:round/>
                  <a:headEnd type="none" w="sm" len="sm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0" name="Curved Connector 29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409699" y="1409700"/>
                  <a:ext cx="609602" cy="228598"/>
                </a:xfrm>
                <a:prstGeom prst="curvedConnector3">
                  <a:avLst>
                    <a:gd name="adj1" fmla="val 50000"/>
                  </a:avLst>
                </a:prstGeom>
                <a:noFill/>
                <a:ln w="12700" cap="sq">
                  <a:solidFill>
                    <a:srgbClr val="7030A0"/>
                  </a:solidFill>
                  <a:round/>
                  <a:headEnd type="none" w="sm" len="sm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83" name="Straight Arrow Connector 82"/>
              <p:cNvCxnSpPr>
                <a:cxnSpLocks noChangeShapeType="1"/>
              </p:cNvCxnSpPr>
              <p:nvPr/>
            </p:nvCxnSpPr>
            <p:spPr bwMode="auto">
              <a:xfrm>
                <a:off x="7838065" y="3933056"/>
                <a:ext cx="228011" cy="365419"/>
              </a:xfrm>
              <a:prstGeom prst="straightConnector1">
                <a:avLst/>
              </a:prstGeom>
              <a:noFill/>
              <a:ln w="12700" cap="sq">
                <a:solidFill>
                  <a:srgbClr val="FF0000"/>
                </a:solidFill>
                <a:round/>
                <a:headEnd type="none" w="sm" len="sm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9" name="Text Box 65"/>
              <p:cNvSpPr txBox="1">
                <a:spLocks noChangeArrowheads="1"/>
              </p:cNvSpPr>
              <p:nvPr/>
            </p:nvSpPr>
            <p:spPr bwMode="auto">
              <a:xfrm>
                <a:off x="7892632" y="3305890"/>
                <a:ext cx="103993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spAutoFit/>
              </a:bodyPr>
              <a:lstStyle/>
              <a:p>
                <a:pPr algn="just"/>
                <a:r>
                  <a:rPr lang="en-US" sz="1000" dirty="0" smtClean="0">
                    <a:effectLst/>
                    <a:latin typeface="Times"/>
                    <a:ea typeface="MS Mincho"/>
                    <a:cs typeface="Times New Roman"/>
                  </a:rPr>
                  <a:t>Charged particle</a:t>
                </a:r>
                <a:endParaRPr lang="fr-FR" sz="1000" dirty="0">
                  <a:effectLst/>
                  <a:latin typeface="Times"/>
                  <a:ea typeface="MS Mincho"/>
                  <a:cs typeface="Times New Roman"/>
                </a:endParaRPr>
              </a:p>
            </p:txBody>
          </p:sp>
          <p:cxnSp>
            <p:nvCxnSpPr>
              <p:cNvPr id="91" name="Straight Arrow Connector 90"/>
              <p:cNvCxnSpPr>
                <a:cxnSpLocks noChangeShapeType="1"/>
                <a:endCxn id="31" idx="2"/>
              </p:cNvCxnSpPr>
              <p:nvPr/>
            </p:nvCxnSpPr>
            <p:spPr bwMode="auto">
              <a:xfrm flipH="1">
                <a:off x="7418979" y="3818396"/>
                <a:ext cx="342889" cy="512416"/>
              </a:xfrm>
              <a:prstGeom prst="straightConnector1">
                <a:avLst/>
              </a:prstGeom>
              <a:noFill/>
              <a:ln w="12700" cap="sq">
                <a:solidFill>
                  <a:srgbClr val="FF0000"/>
                </a:solidFill>
                <a:round/>
                <a:headEnd type="none" w="sm" len="sm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96" name="Group 95"/>
            <p:cNvGrpSpPr/>
            <p:nvPr/>
          </p:nvGrpSpPr>
          <p:grpSpPr>
            <a:xfrm>
              <a:off x="1187624" y="2976721"/>
              <a:ext cx="2668270" cy="3169027"/>
              <a:chOff x="4496018" y="3372554"/>
              <a:chExt cx="2668270" cy="3169027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4496018" y="3372554"/>
                <a:ext cx="2668270" cy="3169027"/>
                <a:chOff x="4496018" y="3372554"/>
                <a:chExt cx="2668270" cy="3169027"/>
              </a:xfrm>
            </p:grpSpPr>
            <p:grpSp>
              <p:nvGrpSpPr>
                <p:cNvPr id="94" name="Group 93"/>
                <p:cNvGrpSpPr/>
                <p:nvPr/>
              </p:nvGrpSpPr>
              <p:grpSpPr>
                <a:xfrm>
                  <a:off x="4496018" y="3372554"/>
                  <a:ext cx="2668270" cy="3169027"/>
                  <a:chOff x="2695818" y="3356992"/>
                  <a:chExt cx="2668270" cy="3169027"/>
                </a:xfrm>
              </p:grpSpPr>
              <p:grpSp>
                <p:nvGrpSpPr>
                  <p:cNvPr id="4" name="Group 3"/>
                  <p:cNvGrpSpPr>
                    <a:grpSpLocks/>
                  </p:cNvGrpSpPr>
                  <p:nvPr/>
                </p:nvGrpSpPr>
                <p:grpSpPr bwMode="auto">
                  <a:xfrm>
                    <a:off x="2695818" y="3429001"/>
                    <a:ext cx="2668270" cy="3097018"/>
                    <a:chOff x="0" y="-216027"/>
                    <a:chExt cx="2668351" cy="3097070"/>
                  </a:xfrm>
                </p:grpSpPr>
                <p:sp>
                  <p:nvSpPr>
                    <p:cNvPr id="5" name="Rounded Rectangle 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51" y="0"/>
                      <a:ext cx="2667000" cy="685799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83D3FF"/>
                        </a:gs>
                        <a:gs pos="50000">
                          <a:srgbClr val="B5E2FF"/>
                        </a:gs>
                        <a:gs pos="100000">
                          <a:srgbClr val="DBF0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12700" cap="sq">
                          <a:solidFill>
                            <a:srgbClr val="000000"/>
                          </a:solidFill>
                          <a:round/>
                          <a:headEnd type="none" w="sm" len="sm"/>
                          <a:tailEnd type="none" w="sm" len="sm"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2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p:txBody>
                </p:sp>
                <p:grpSp>
                  <p:nvGrpSpPr>
                    <p:cNvPr id="6" name="Group 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-216027"/>
                      <a:ext cx="2668351" cy="3097070"/>
                      <a:chOff x="0" y="-216027"/>
                      <a:chExt cx="2668351" cy="3097070"/>
                    </a:xfrm>
                  </p:grpSpPr>
                  <p:grpSp>
                    <p:nvGrpSpPr>
                      <p:cNvPr id="7" name="Group 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3751" y="2392706"/>
                        <a:ext cx="2514600" cy="121920"/>
                        <a:chOff x="153751" y="2392680"/>
                        <a:chExt cx="2362200" cy="91438"/>
                      </a:xfrm>
                    </p:grpSpPr>
                    <p:sp>
                      <p:nvSpPr>
                        <p:cNvPr id="25" name="Rectangle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3751" y="2392680"/>
                          <a:ext cx="2362200" cy="45719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 w="12700" cap="sq">
                          <a:solidFill>
                            <a:srgbClr val="FF6600"/>
                          </a:solidFill>
                          <a:round/>
                          <a:headEnd type="none" w="sm" len="sm"/>
                          <a:tailEnd type="none" w="sm" len="sm"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fr-FR" sz="12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26" name="Rectangle 2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3751" y="2438399"/>
                          <a:ext cx="2362200" cy="45719"/>
                        </a:xfrm>
                        <a:prstGeom prst="rect">
                          <a:avLst/>
                        </a:prstGeom>
                        <a:solidFill>
                          <a:srgbClr val="003300"/>
                        </a:solidFill>
                        <a:ln w="12700" cap="sq">
                          <a:solidFill>
                            <a:srgbClr val="003300"/>
                          </a:solidFill>
                          <a:round/>
                          <a:headEnd type="none" w="sm" len="sm"/>
                          <a:tailEnd type="none" w="sm" len="sm"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fr-FR" sz="12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p:txBody>
                    </p:sp>
                  </p:grpSp>
                  <p:grpSp>
                    <p:nvGrpSpPr>
                      <p:cNvPr id="8" name="Group 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3751" y="1676400"/>
                        <a:ext cx="990600" cy="76200"/>
                        <a:chOff x="153751" y="1676400"/>
                        <a:chExt cx="2362200" cy="76200"/>
                      </a:xfrm>
                    </p:grpSpPr>
                    <p:sp>
                      <p:nvSpPr>
                        <p:cNvPr id="23" name="Rectangle 2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3751" y="1676400"/>
                          <a:ext cx="2362200" cy="45719"/>
                        </a:xfrm>
                        <a:prstGeom prst="rect">
                          <a:avLst/>
                        </a:prstGeom>
                        <a:solidFill>
                          <a:srgbClr val="54AC7C"/>
                        </a:solidFill>
                        <a:ln w="12700" cap="sq">
                          <a:solidFill>
                            <a:srgbClr val="54AC7C"/>
                          </a:solidFill>
                          <a:round/>
                          <a:headEnd type="none" w="sm" len="sm"/>
                          <a:tailEnd type="none" w="sm" len="sm"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fr-FR" sz="12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24" name="Rectangle 2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3751" y="1706881"/>
                          <a:ext cx="2362200" cy="45719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 w="12700" cap="sq">
                          <a:solidFill>
                            <a:srgbClr val="FF6600"/>
                          </a:solidFill>
                          <a:round/>
                          <a:headEnd type="none" w="sm" len="sm"/>
                          <a:tailEnd type="none" w="sm" len="sm"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fr-FR" sz="12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p:txBody>
                    </p:sp>
                  </p:grpSp>
                  <p:grpSp>
                    <p:nvGrpSpPr>
                      <p:cNvPr id="9" name="Group 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77751" y="1676400"/>
                        <a:ext cx="990600" cy="76200"/>
                        <a:chOff x="1677751" y="1676400"/>
                        <a:chExt cx="2362200" cy="76200"/>
                      </a:xfrm>
                    </p:grpSpPr>
                    <p:sp>
                      <p:nvSpPr>
                        <p:cNvPr id="21" name="Rectangle 2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77751" y="1676400"/>
                          <a:ext cx="2362200" cy="45719"/>
                        </a:xfrm>
                        <a:prstGeom prst="rect">
                          <a:avLst/>
                        </a:prstGeom>
                        <a:solidFill>
                          <a:srgbClr val="54AC7C"/>
                        </a:solidFill>
                        <a:ln w="12700" cap="sq">
                          <a:solidFill>
                            <a:srgbClr val="54AC7C"/>
                          </a:solidFill>
                          <a:round/>
                          <a:headEnd type="none" w="sm" len="sm"/>
                          <a:tailEnd type="none" w="sm" len="sm"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fr-FR" sz="12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22" name="Rectangle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77751" y="1706881"/>
                          <a:ext cx="2362200" cy="45719"/>
                        </a:xfrm>
                        <a:prstGeom prst="rect">
                          <a:avLst/>
                        </a:prstGeom>
                        <a:solidFill>
                          <a:srgbClr val="FF6600"/>
                        </a:solidFill>
                        <a:ln w="12700" cap="sq">
                          <a:solidFill>
                            <a:srgbClr val="FF6600"/>
                          </a:solidFill>
                          <a:round/>
                          <a:headEnd type="none" w="sm" len="sm"/>
                          <a:tailEnd type="none" w="sm" len="sm"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"/>
                              <a:ea typeface="Times New Roman"/>
                              <a:cs typeface="Times New Roman"/>
                            </a:rPr>
                            <a:t> </a:t>
                          </a:r>
                          <a:endParaRPr lang="fr-FR" sz="12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p:txBody>
                    </p:sp>
                  </p:grpSp>
                  <p:sp>
                    <p:nvSpPr>
                      <p:cNvPr id="10" name="Freeform 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439453" y="1406236"/>
                        <a:ext cx="547254" cy="444731"/>
                      </a:xfrm>
                      <a:custGeom>
                        <a:avLst/>
                        <a:gdLst>
                          <a:gd name="T0" fmla="*/ 547254 w 547254"/>
                          <a:gd name="T1" fmla="*/ 266008 h 444731"/>
                          <a:gd name="T2" fmla="*/ 247996 w 547254"/>
                          <a:gd name="T3" fmla="*/ 0 h 444731"/>
                          <a:gd name="T4" fmla="*/ 40178 w 547254"/>
                          <a:gd name="T5" fmla="*/ 266008 h 444731"/>
                          <a:gd name="T6" fmla="*/ 6927 w 547254"/>
                          <a:gd name="T7" fmla="*/ 415637 h 444731"/>
                          <a:gd name="T8" fmla="*/ 6927 w 547254"/>
                          <a:gd name="T9" fmla="*/ 440575 h 444731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547254"/>
                          <a:gd name="T16" fmla="*/ 0 h 444731"/>
                          <a:gd name="T17" fmla="*/ 547254 w 547254"/>
                          <a:gd name="T18" fmla="*/ 444731 h 444731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547254" h="444731">
                            <a:moveTo>
                              <a:pt x="547254" y="266008"/>
                            </a:moveTo>
                            <a:cubicBezTo>
                              <a:pt x="439881" y="133004"/>
                              <a:pt x="332509" y="0"/>
                              <a:pt x="247996" y="0"/>
                            </a:cubicBezTo>
                            <a:cubicBezTo>
                              <a:pt x="163483" y="0"/>
                              <a:pt x="80356" y="196735"/>
                              <a:pt x="40178" y="266008"/>
                            </a:cubicBezTo>
                            <a:cubicBezTo>
                              <a:pt x="0" y="335281"/>
                              <a:pt x="12469" y="386543"/>
                              <a:pt x="6927" y="415637"/>
                            </a:cubicBezTo>
                            <a:cubicBezTo>
                              <a:pt x="1385" y="444731"/>
                              <a:pt x="4156" y="442653"/>
                              <a:pt x="6927" y="440575"/>
                            </a:cubicBezTo>
                          </a:path>
                        </a:pathLst>
                      </a:custGeom>
                      <a:noFill/>
                      <a:ln w="12700" cap="sq">
                        <a:solidFill>
                          <a:srgbClr val="7030A0"/>
                        </a:solidFill>
                        <a:round/>
                        <a:headEnd type="none" w="sm" len="sm"/>
                        <a:tailEnd type="stealth" w="med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l">
                          <a:spcAft>
                            <a:spcPts val="0"/>
                          </a:spcAft>
                        </a:pPr>
                        <a:r>
                          <a:rPr lang="en-US" sz="1200">
                            <a:effectLst/>
                            <a:latin typeface="Times"/>
                            <a:ea typeface="Times New Roman"/>
                            <a:cs typeface="Times New Roman"/>
                          </a:rPr>
                          <a:t> </a:t>
                        </a:r>
                        <a:endParaRPr lang="fr-FR" sz="1200">
                          <a:effectLst/>
                          <a:latin typeface="Times"/>
                          <a:ea typeface="Times New Roman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1" name="Isosceles Triangle 1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44351" y="1828800"/>
                        <a:ext cx="609600" cy="533400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rgbClr val="7030A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 algn="l">
                          <a:spcAft>
                            <a:spcPts val="0"/>
                          </a:spcAft>
                        </a:pPr>
                        <a:r>
                          <a:rPr lang="en-US" sz="1200">
                            <a:effectLst/>
                            <a:latin typeface="Times"/>
                            <a:ea typeface="Times New Roman"/>
                            <a:cs typeface="Times New Roman"/>
                          </a:rPr>
                          <a:t> </a:t>
                        </a:r>
                        <a:endParaRPr lang="fr-FR" sz="1200">
                          <a:effectLst/>
                          <a:latin typeface="Times"/>
                          <a:ea typeface="Times New Roman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2" name="Text Box 6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543737" y="720092"/>
                        <a:ext cx="535895" cy="415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none" lIns="91440" tIns="45720" rIns="91440" bIns="45720" anchor="t" anchorCtr="0" upright="1">
                        <a:spAutoFit/>
                      </a:bodyPr>
                      <a:lstStyle/>
                      <a:p>
                        <a:pPr algn="just"/>
                        <a:r>
                          <a:rPr lang="en-US" sz="1000" dirty="0">
                            <a:effectLst/>
                            <a:latin typeface="Times"/>
                            <a:ea typeface="MS Mincho"/>
                            <a:cs typeface="Times New Roman"/>
                          </a:rPr>
                          <a:t>photon</a:t>
                        </a:r>
                        <a:endParaRPr lang="fr-FR" sz="1000" dirty="0">
                          <a:effectLst/>
                          <a:latin typeface="Times"/>
                          <a:ea typeface="MS Mincho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3" name="Text Box 6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111676" y="1312931"/>
                        <a:ext cx="758762" cy="415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spAutoFit/>
                      </a:bodyPr>
                      <a:lstStyle/>
                      <a:p>
                        <a:pPr algn="just"/>
                        <a:r>
                          <a:rPr lang="en-US" sz="1000" dirty="0">
                            <a:effectLst/>
                            <a:latin typeface="Times"/>
                            <a:ea typeface="MS Mincho"/>
                            <a:cs typeface="Times New Roman"/>
                          </a:rPr>
                          <a:t>electron</a:t>
                        </a:r>
                        <a:endParaRPr lang="fr-FR" sz="1000" dirty="0">
                          <a:effectLst/>
                          <a:latin typeface="Times"/>
                          <a:ea typeface="MS Mincho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4" name="Text Box 6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0" y="2465753"/>
                        <a:ext cx="627328" cy="415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none" lIns="91440" tIns="45720" rIns="91440" bIns="45720" anchor="t" anchorCtr="0" upright="1">
                        <a:spAutoFit/>
                      </a:bodyPr>
                      <a:lstStyle/>
                      <a:p>
                        <a:pPr algn="just"/>
                        <a:r>
                          <a:rPr lang="en-US" sz="1000">
                            <a:effectLst/>
                            <a:latin typeface="Times"/>
                            <a:ea typeface="MS Mincho"/>
                            <a:cs typeface="Times New Roman"/>
                          </a:rPr>
                          <a:t>insulator</a:t>
                        </a:r>
                        <a:endParaRPr lang="fr-FR" sz="1000">
                          <a:effectLst/>
                          <a:latin typeface="Times"/>
                          <a:ea typeface="MS Mincho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5" name="Text Box 6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134315" y="2161365"/>
                        <a:ext cx="486369" cy="415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none" lIns="91440" tIns="45720" rIns="91440" bIns="45720" anchor="t" anchorCtr="0" upright="1">
                        <a:spAutoFit/>
                      </a:bodyPr>
                      <a:lstStyle/>
                      <a:p>
                        <a:pPr algn="just"/>
                        <a:r>
                          <a:rPr lang="en-US" sz="1000">
                            <a:effectLst/>
                            <a:latin typeface="Times"/>
                            <a:ea typeface="MS Mincho"/>
                            <a:cs typeface="Times New Roman"/>
                          </a:rPr>
                          <a:t>anode</a:t>
                        </a:r>
                        <a:endParaRPr lang="fr-FR" sz="1000">
                          <a:effectLst/>
                          <a:latin typeface="Times"/>
                          <a:ea typeface="MS Mincho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6" name="Text Box 6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885326" y="1676372"/>
                        <a:ext cx="747333" cy="415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none" lIns="91440" tIns="45720" rIns="91440" bIns="45720" anchor="t" anchorCtr="0" upright="1">
                        <a:spAutoFit/>
                      </a:bodyPr>
                      <a:lstStyle/>
                      <a:p>
                        <a:pPr algn="just"/>
                        <a:r>
                          <a:rPr lang="en-US" sz="1000">
                            <a:effectLst/>
                            <a:latin typeface="Times"/>
                            <a:ea typeface="MS Mincho"/>
                            <a:cs typeface="Times New Roman"/>
                          </a:rPr>
                          <a:t>micromesh</a:t>
                        </a:r>
                        <a:endParaRPr lang="fr-FR" sz="1000">
                          <a:effectLst/>
                          <a:latin typeface="Times"/>
                          <a:ea typeface="MS Mincho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7" name="Text Box 69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351" y="1475576"/>
                        <a:ext cx="867338" cy="415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none" lIns="91440" tIns="45720" rIns="91440" bIns="45720" anchor="t" anchorCtr="0" upright="1">
                        <a:spAutoFit/>
                      </a:bodyPr>
                      <a:lstStyle/>
                      <a:p>
                        <a:pPr algn="just"/>
                        <a:r>
                          <a:rPr lang="en-US" sz="1000">
                            <a:effectLst/>
                            <a:latin typeface="Times"/>
                            <a:ea typeface="MS Mincho"/>
                            <a:cs typeface="Times New Roman"/>
                          </a:rPr>
                          <a:t>photocathode</a:t>
                        </a:r>
                        <a:endParaRPr lang="fr-FR" sz="1000">
                          <a:effectLst/>
                          <a:latin typeface="Times"/>
                          <a:ea typeface="MS Mincho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8" name="Text Box 7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58447" y="1904968"/>
                        <a:ext cx="690822" cy="4152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none" lIns="91440" tIns="45720" rIns="91440" bIns="45720" anchor="t" anchorCtr="0" upright="1">
                        <a:spAutoFit/>
                      </a:bodyPr>
                      <a:lstStyle/>
                      <a:p>
                        <a:pPr algn="just"/>
                        <a:r>
                          <a:rPr lang="en-US" sz="1000">
                            <a:effectLst/>
                            <a:latin typeface="Times"/>
                            <a:ea typeface="MS Mincho"/>
                            <a:cs typeface="Times New Roman"/>
                          </a:rPr>
                          <a:t>avalanche</a:t>
                        </a:r>
                        <a:endParaRPr lang="fr-FR" sz="1000">
                          <a:effectLst/>
                          <a:latin typeface="Times"/>
                          <a:ea typeface="MS Mincho"/>
                          <a:cs typeface="Times New Roman"/>
                        </a:endParaRPr>
                      </a:p>
                    </p:txBody>
                  </p:sp>
                  <p:cxnSp>
                    <p:nvCxnSpPr>
                      <p:cNvPr id="19" name="Straight Arrow Connector 1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1084127" y="-216027"/>
                        <a:ext cx="0" cy="3097070"/>
                      </a:xfrm>
                      <a:prstGeom prst="straightConnector1">
                        <a:avLst/>
                      </a:prstGeom>
                      <a:noFill/>
                      <a:ln w="12700" cap="sq">
                        <a:solidFill>
                          <a:srgbClr val="000000"/>
                        </a:solidFill>
                        <a:round/>
                        <a:headEnd type="none" w="sm" len="sm"/>
                        <a:tailEnd type="arrow" w="med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sp>
                    <p:nvSpPr>
                      <p:cNvPr id="20" name="Text Box 7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270" y="228604"/>
                        <a:ext cx="521986" cy="4152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none" lIns="91440" tIns="45720" rIns="91440" bIns="45720" anchor="t" anchorCtr="0" upright="1">
                        <a:spAutoFit/>
                      </a:bodyPr>
                      <a:lstStyle/>
                      <a:p>
                        <a:pPr algn="just"/>
                        <a:r>
                          <a:rPr lang="en-US" sz="1000">
                            <a:effectLst/>
                            <a:latin typeface="Times"/>
                            <a:ea typeface="MS Mincho"/>
                            <a:cs typeface="Times New Roman"/>
                          </a:rPr>
                          <a:t>crystal</a:t>
                        </a:r>
                        <a:endParaRPr lang="fr-FR" sz="1000">
                          <a:effectLst/>
                          <a:latin typeface="Times"/>
                          <a:ea typeface="MS Mincho"/>
                          <a:cs typeface="Times New Roman"/>
                        </a:endParaRPr>
                      </a:p>
                    </p:txBody>
                  </p:sp>
                </p:grpSp>
              </p:grpSp>
              <p:sp>
                <p:nvSpPr>
                  <p:cNvPr id="86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07904" y="3356992"/>
                    <a:ext cx="1039935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spAutoFit/>
                  </a:bodyPr>
                  <a:lstStyle/>
                  <a:p>
                    <a:pPr algn="just"/>
                    <a:r>
                      <a:rPr lang="en-US" sz="1000" dirty="0" smtClean="0">
                        <a:effectLst/>
                        <a:latin typeface="Times"/>
                        <a:ea typeface="MS Mincho"/>
                        <a:cs typeface="Times New Roman"/>
                      </a:rPr>
                      <a:t>Charged particle</a:t>
                    </a:r>
                    <a:endParaRPr lang="fr-FR" sz="1000" dirty="0">
                      <a:effectLst/>
                      <a:latin typeface="Times"/>
                      <a:ea typeface="MS Mincho"/>
                      <a:cs typeface="Times New Roman"/>
                    </a:endParaRPr>
                  </a:p>
                </p:txBody>
              </p:sp>
            </p:grpSp>
            <p:cxnSp>
              <p:nvCxnSpPr>
                <p:cNvPr id="84" name="Straight Arrow Connector 83"/>
                <p:cNvCxnSpPr>
                  <a:cxnSpLocks noChangeShapeType="1"/>
                </p:cNvCxnSpPr>
                <p:nvPr/>
              </p:nvCxnSpPr>
              <p:spPr bwMode="auto">
                <a:xfrm flipH="1">
                  <a:off x="4660810" y="3889187"/>
                  <a:ext cx="919302" cy="1329323"/>
                </a:xfrm>
                <a:prstGeom prst="straightConnector1">
                  <a:avLst/>
                </a:prstGeom>
                <a:noFill/>
                <a:ln w="12700" cap="sq">
                  <a:solidFill>
                    <a:srgbClr val="FF0000"/>
                  </a:solidFill>
                  <a:round/>
                  <a:headEnd type="none" w="sm" len="sm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79" name="Straight Arrow Connector 78"/>
              <p:cNvCxnSpPr>
                <a:cxnSpLocks noChangeShapeType="1"/>
              </p:cNvCxnSpPr>
              <p:nvPr/>
            </p:nvCxnSpPr>
            <p:spPr bwMode="auto">
              <a:xfrm>
                <a:off x="5580112" y="4003480"/>
                <a:ext cx="919302" cy="1329323"/>
              </a:xfrm>
              <a:prstGeom prst="straightConnector1">
                <a:avLst/>
              </a:prstGeom>
              <a:noFill/>
              <a:ln w="12700" cap="sq">
                <a:solidFill>
                  <a:srgbClr val="FF0000"/>
                </a:solidFill>
                <a:round/>
                <a:headEnd type="none" w="sm" len="sm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97" name="Text Box 65"/>
            <p:cNvSpPr txBox="1">
              <a:spLocks noChangeArrowheads="1"/>
            </p:cNvSpPr>
            <p:nvPr/>
          </p:nvSpPr>
          <p:spPr bwMode="auto">
            <a:xfrm>
              <a:off x="1547664" y="2636912"/>
              <a:ext cx="20162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/>
              <a:r>
                <a:rPr lang="en-US" dirty="0" smtClean="0">
                  <a:solidFill>
                    <a:srgbClr val="C00000"/>
                  </a:solidFill>
                  <a:effectLst/>
                  <a:latin typeface="Times"/>
                  <a:ea typeface="MS Mincho"/>
                  <a:cs typeface="Times New Roman"/>
                </a:rPr>
                <a:t>Reflective mode </a:t>
              </a:r>
              <a:endParaRPr lang="fr-FR" dirty="0">
                <a:solidFill>
                  <a:srgbClr val="C00000"/>
                </a:solidFill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98" name="Text Box 65"/>
            <p:cNvSpPr txBox="1">
              <a:spLocks noChangeArrowheads="1"/>
            </p:cNvSpPr>
            <p:nvPr/>
          </p:nvSpPr>
          <p:spPr bwMode="auto">
            <a:xfrm>
              <a:off x="5580112" y="2636912"/>
              <a:ext cx="23164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spAutoFit/>
            </a:bodyPr>
            <a:lstStyle/>
            <a:p>
              <a:pPr algn="just"/>
              <a:r>
                <a:rPr lang="en-US" dirty="0" smtClean="0">
                  <a:solidFill>
                    <a:srgbClr val="C00000"/>
                  </a:solidFill>
                  <a:effectLst/>
                  <a:latin typeface="Times"/>
                  <a:ea typeface="MS Mincho"/>
                  <a:cs typeface="Times New Roman"/>
                </a:rPr>
                <a:t>Semitransparent mode </a:t>
              </a:r>
              <a:endParaRPr lang="fr-FR" dirty="0">
                <a:solidFill>
                  <a:srgbClr val="C00000"/>
                </a:solidFill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583255" y="3212976"/>
              <a:ext cx="13835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~80 photons/cm</a:t>
              </a:r>
              <a:endParaRPr lang="en-US" sz="14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292080" y="3265239"/>
              <a:ext cx="13835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~80 photons/cm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6617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Wingdings" panose="05000000000000000000" pitchFamily="2" charset="2"/>
              </a:rPr>
              <a:t>Limiting the e</a:t>
            </a:r>
            <a:r>
              <a:rPr lang="en-US" baseline="30000" dirty="0" smtClean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 diffusion in the gap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48064" y="4797152"/>
            <a:ext cx="35424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Longitudinal </a:t>
            </a:r>
            <a:r>
              <a:rPr lang="en-US" sz="1600" dirty="0"/>
              <a:t>time jitter </a:t>
            </a:r>
            <a:r>
              <a:rPr lang="en-US" sz="1600" dirty="0" smtClean="0"/>
              <a:t>as </a:t>
            </a:r>
            <a:r>
              <a:rPr lang="en-US" sz="1600" dirty="0"/>
              <a:t>function of the drift field for several </a:t>
            </a:r>
            <a:r>
              <a:rPr lang="en-US" sz="1600" dirty="0" smtClean="0"/>
              <a:t>Ne </a:t>
            </a:r>
            <a:r>
              <a:rPr lang="en-US" sz="1600" dirty="0"/>
              <a:t>mixtures</a:t>
            </a:r>
            <a:r>
              <a:rPr lang="en-US" sz="1600" dirty="0" smtClean="0"/>
              <a:t>.  </a:t>
            </a:r>
            <a:r>
              <a:rPr lang="en-US" i="1" dirty="0" smtClean="0"/>
              <a:t>(R. </a:t>
            </a:r>
            <a:r>
              <a:rPr lang="en-US" i="1" dirty="0" err="1" smtClean="0"/>
              <a:t>Veenhof</a:t>
            </a:r>
            <a:r>
              <a:rPr lang="en-US" i="1" dirty="0" smtClean="0"/>
              <a:t>)</a:t>
            </a:r>
            <a:endParaRPr lang="en-US" sz="1600" i="1" dirty="0"/>
          </a:p>
        </p:txBody>
      </p:sp>
      <p:sp>
        <p:nvSpPr>
          <p:cNvPr id="7" name="Rectangle 6"/>
          <p:cNvSpPr/>
          <p:nvPr/>
        </p:nvSpPr>
        <p:spPr>
          <a:xfrm>
            <a:off x="251520" y="1444129"/>
            <a:ext cx="4572000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>
                <a:solidFill>
                  <a:srgbClr val="292934"/>
                </a:solidFill>
                <a:latin typeface="Comic Sans MS" pitchFamily="66" charset="0"/>
              </a:rPr>
              <a:t>Small drift gap + strong electric field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è"/>
            </a:pPr>
            <a:r>
              <a:rPr lang="en-US" sz="1600" dirty="0" smtClean="0">
                <a:solidFill>
                  <a:srgbClr val="292934"/>
                </a:solidFill>
                <a:latin typeface="Comic Sans MS" pitchFamily="66" charset="0"/>
                <a:sym typeface="Wingdings" panose="05000000000000000000" pitchFamily="2" charset="2"/>
              </a:rPr>
              <a:t>Limited diffusion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è"/>
            </a:pPr>
            <a:endParaRPr lang="en-US" dirty="0">
              <a:solidFill>
                <a:srgbClr val="292934"/>
              </a:solidFill>
              <a:latin typeface="Comic Sans MS" pitchFamily="66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292934"/>
                </a:solidFill>
                <a:latin typeface="Comic Sans MS" pitchFamily="66" charset="0"/>
              </a:rPr>
              <a:t>Simulations: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Few hundred </a:t>
            </a:r>
            <a:r>
              <a:rPr lang="el-GR" dirty="0" smtClean="0">
                <a:solidFill>
                  <a:srgbClr val="C00000"/>
                </a:solidFill>
                <a:latin typeface="Comic Sans MS" pitchFamily="66" charset="0"/>
              </a:rPr>
              <a:t>μ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m drift field can provide time jitter per electron ~ 100 </a:t>
            </a:r>
            <a:r>
              <a:rPr lang="en-US" dirty="0" err="1" smtClean="0">
                <a:solidFill>
                  <a:srgbClr val="C00000"/>
                </a:solidFill>
                <a:latin typeface="Comic Sans MS" pitchFamily="66" charset="0"/>
              </a:rPr>
              <a:t>ps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 (Ed  ~ 5kV/cm)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 smtClean="0">
                <a:latin typeface="Comic Sans MS" pitchFamily="66" charset="0"/>
              </a:rPr>
              <a:t>Several gas mixtures possible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 smtClean="0">
                <a:latin typeface="Comic Sans MS" pitchFamily="66" charset="0"/>
              </a:rPr>
              <a:t>Good performance for high amplification fields (&gt;50 kV/cm)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Comic Sans MS" pitchFamily="66" charset="0"/>
              </a:rPr>
              <a:t>	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sym typeface="Wingdings" panose="05000000000000000000" pitchFamily="2" charset="2"/>
              </a:rPr>
              <a:t>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  <a:latin typeface="Comic Sans MS" pitchFamily="66" charset="0"/>
              </a:rPr>
              <a:t>preamplification</a:t>
            </a:r>
            <a: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  <a:t> improves</a:t>
            </a:r>
            <a:b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  <a:t>	     time resolution!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572327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00392" y="1484784"/>
            <a:ext cx="4523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5%</a:t>
            </a:r>
          </a:p>
          <a:p>
            <a:r>
              <a:rPr lang="en-US" sz="1200" dirty="0" smtClean="0"/>
              <a:t>10%</a:t>
            </a:r>
          </a:p>
          <a:p>
            <a:r>
              <a:rPr lang="en-US" sz="1200" dirty="0" smtClean="0"/>
              <a:t>15%</a:t>
            </a:r>
          </a:p>
          <a:p>
            <a:r>
              <a:rPr lang="en-US" sz="1200" dirty="0" smtClean="0"/>
              <a:t>20%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8356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RD51 common fund project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736"/>
            <a:ext cx="8507288" cy="554461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220000"/>
              </a:lnSpc>
              <a:buNone/>
            </a:pPr>
            <a:r>
              <a:rPr lang="en-US" b="1" dirty="0"/>
              <a:t>Title of project:</a:t>
            </a:r>
            <a:r>
              <a:rPr lang="en-US" dirty="0"/>
              <a:t>	</a:t>
            </a:r>
            <a:r>
              <a:rPr lang="en-US" sz="2300" b="1" dirty="0">
                <a:solidFill>
                  <a:srgbClr val="C00000"/>
                </a:solidFill>
              </a:rPr>
              <a:t>Fast Timing for High-Rate Environments: A Micromegas Solution 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b="1" dirty="0" smtClean="0"/>
              <a:t>Contact </a:t>
            </a:r>
            <a:r>
              <a:rPr lang="en-US" b="1" dirty="0"/>
              <a:t>persons:</a:t>
            </a:r>
            <a:r>
              <a:rPr lang="en-US" dirty="0"/>
              <a:t>	</a:t>
            </a:r>
            <a:r>
              <a:rPr lang="en-US" i="1" dirty="0" smtClean="0"/>
              <a:t>Sebastian </a:t>
            </a:r>
            <a:r>
              <a:rPr lang="en-US" i="1" dirty="0"/>
              <a:t>White (co-PI), </a:t>
            </a:r>
            <a:r>
              <a:rPr lang="en-US" i="1" dirty="0" smtClean="0"/>
              <a:t>Princeton/CERN </a:t>
            </a:r>
            <a:r>
              <a:rPr lang="fr-FR" dirty="0" smtClean="0">
                <a:hlinkClick r:id="rId2"/>
              </a:rPr>
              <a:t>Sebastian.White@cern.ch</a:t>
            </a:r>
            <a:endParaRPr lang="fr-FR" dirty="0"/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	Ioannis </a:t>
            </a:r>
            <a:r>
              <a:rPr lang="en-US" i="1" dirty="0"/>
              <a:t>Giomataris (co-PI), </a:t>
            </a:r>
            <a:r>
              <a:rPr lang="en-US" i="1" dirty="0" err="1"/>
              <a:t>Saclay</a:t>
            </a:r>
            <a:r>
              <a:rPr lang="en-US" i="1" dirty="0"/>
              <a:t>  </a:t>
            </a:r>
            <a:r>
              <a:rPr lang="en-US" i="1" u="sng" dirty="0">
                <a:hlinkClick r:id="rId3"/>
              </a:rPr>
              <a:t>ioa@hep.saclay.cea.fr</a:t>
            </a:r>
            <a:endParaRPr lang="fr-FR" dirty="0"/>
          </a:p>
          <a:p>
            <a:pPr marL="0" indent="0">
              <a:buNone/>
            </a:pPr>
            <a:r>
              <a:rPr lang="en-US" i="1" dirty="0"/>
              <a:t> </a:t>
            </a:r>
            <a:endParaRPr lang="fr-FR" dirty="0"/>
          </a:p>
          <a:p>
            <a:pPr marL="0" indent="0">
              <a:buNone/>
            </a:pPr>
            <a:r>
              <a:rPr lang="en-US" b="1" dirty="0"/>
              <a:t>RD51 Institutes:	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1</a:t>
            </a:r>
            <a:r>
              <a:rPr lang="en-US" b="1" dirty="0"/>
              <a:t>. </a:t>
            </a:r>
            <a:r>
              <a:rPr lang="en-US" i="1" dirty="0"/>
              <a:t>IRFU-</a:t>
            </a:r>
            <a:r>
              <a:rPr lang="en-US" i="1" dirty="0" err="1"/>
              <a:t>Saclay</a:t>
            </a:r>
            <a:r>
              <a:rPr lang="en-US" i="1" dirty="0"/>
              <a:t>, contact person Ioannis Giomataris </a:t>
            </a:r>
            <a:r>
              <a:rPr lang="en-US" i="1" u="sng" dirty="0">
                <a:hlinkClick r:id="rId3"/>
              </a:rPr>
              <a:t>ioa@hep.saclay.cea.fr</a:t>
            </a:r>
            <a:endParaRPr lang="fr-FR" dirty="0"/>
          </a:p>
          <a:p>
            <a:pPr marL="0" indent="0">
              <a:buNone/>
            </a:pPr>
            <a:r>
              <a:rPr lang="en-US" i="1" dirty="0" smtClean="0"/>
              <a:t>	</a:t>
            </a:r>
            <a:r>
              <a:rPr lang="en-US" dirty="0" smtClean="0"/>
              <a:t> E. Delagnes, T. Papaevangelou, M. </a:t>
            </a:r>
            <a:r>
              <a:rPr lang="en-US" dirty="0" err="1" smtClean="0"/>
              <a:t>Kebbiri</a:t>
            </a:r>
            <a:r>
              <a:rPr lang="en-US" dirty="0" smtClean="0"/>
              <a:t>,  E. Ferrer </a:t>
            </a:r>
            <a:r>
              <a:rPr lang="en-US" dirty="0" err="1" smtClean="0"/>
              <a:t>Ribas</a:t>
            </a:r>
            <a:r>
              <a:rPr lang="en-US" dirty="0" smtClean="0"/>
              <a:t>, A. </a:t>
            </a:r>
            <a:r>
              <a:rPr lang="en-US" dirty="0" err="1" smtClean="0"/>
              <a:t>Peyaud</a:t>
            </a:r>
            <a:r>
              <a:rPr lang="en-US" dirty="0" smtClean="0"/>
              <a:t>, </a:t>
            </a:r>
            <a:r>
              <a:rPr lang="en-US" i="1" dirty="0" smtClean="0"/>
              <a:t>C. </a:t>
            </a:r>
            <a:r>
              <a:rPr lang="en-US" i="1" dirty="0" err="1" smtClean="0"/>
              <a:t>Godinot</a:t>
            </a:r>
            <a:endParaRPr lang="fr-FR" i="1" dirty="0"/>
          </a:p>
          <a:p>
            <a:pPr marL="0" indent="0">
              <a:buNone/>
            </a:pPr>
            <a:r>
              <a:rPr lang="en-US" i="1" dirty="0"/>
              <a:t>	</a:t>
            </a:r>
            <a:endParaRPr lang="fr-FR" dirty="0"/>
          </a:p>
          <a:p>
            <a:pPr marL="0" indent="0">
              <a:buNone/>
            </a:pPr>
            <a:r>
              <a:rPr lang="en-US" b="1" dirty="0" smtClean="0"/>
              <a:t>	2</a:t>
            </a:r>
            <a:r>
              <a:rPr lang="en-US" b="1" i="1" dirty="0"/>
              <a:t>.</a:t>
            </a:r>
            <a:r>
              <a:rPr lang="en-US" i="1" dirty="0"/>
              <a:t> NCSR </a:t>
            </a:r>
            <a:r>
              <a:rPr lang="en-US" i="1" dirty="0" err="1"/>
              <a:t>Demokritos</a:t>
            </a:r>
            <a:r>
              <a:rPr lang="en-US" i="1" dirty="0"/>
              <a:t>, contact person George </a:t>
            </a:r>
            <a:r>
              <a:rPr lang="en-US" i="1" dirty="0" err="1"/>
              <a:t>Fanourakis</a:t>
            </a:r>
            <a:r>
              <a:rPr lang="en-US" i="1" dirty="0"/>
              <a:t> </a:t>
            </a:r>
            <a:r>
              <a:rPr lang="en-US" i="1" u="sng" dirty="0">
                <a:hlinkClick r:id="rId4"/>
              </a:rPr>
              <a:t>gfan@inp.demokritos.gr</a:t>
            </a:r>
            <a:r>
              <a:rPr lang="en-US" i="1" u="sng" dirty="0"/>
              <a:t> </a:t>
            </a:r>
            <a:endParaRPr lang="fr-FR" dirty="0"/>
          </a:p>
          <a:p>
            <a:pPr marL="0" indent="0">
              <a:buNone/>
            </a:pPr>
            <a:r>
              <a:rPr lang="en-US" i="1" dirty="0"/>
              <a:t> </a:t>
            </a:r>
            <a:endParaRPr lang="fr-FR" dirty="0"/>
          </a:p>
          <a:p>
            <a:pPr marL="0" indent="0">
              <a:buNone/>
            </a:pPr>
            <a:r>
              <a:rPr lang="en-US" b="1" dirty="0" smtClean="0"/>
              <a:t>	3</a:t>
            </a:r>
            <a:r>
              <a:rPr lang="en-US" b="1" i="1" dirty="0"/>
              <a:t>.</a:t>
            </a:r>
            <a:r>
              <a:rPr lang="en-US" i="1" dirty="0"/>
              <a:t> CERN, contact person, </a:t>
            </a:r>
            <a:r>
              <a:rPr lang="en-US" i="1" dirty="0" err="1"/>
              <a:t>Leszek</a:t>
            </a:r>
            <a:r>
              <a:rPr lang="en-US" i="1" dirty="0"/>
              <a:t> </a:t>
            </a:r>
            <a:r>
              <a:rPr lang="en-US" i="1" dirty="0" err="1"/>
              <a:t>Ropelewsky</a:t>
            </a:r>
            <a:r>
              <a:rPr lang="en-US" i="1" u="sng" dirty="0"/>
              <a:t> </a:t>
            </a:r>
            <a:r>
              <a:rPr lang="en-US" i="1" u="sng" dirty="0" smtClean="0">
                <a:hlinkClick r:id="rId5"/>
              </a:rPr>
              <a:t>Leszek.Ropelewski@cern.ch</a:t>
            </a:r>
            <a:r>
              <a:rPr lang="en-US" i="1" u="sng" dirty="0" smtClean="0"/>
              <a:t/>
            </a:r>
            <a:br>
              <a:rPr lang="en-US" i="1" u="sng" dirty="0" smtClean="0"/>
            </a:br>
            <a:r>
              <a:rPr lang="en-US" i="1" dirty="0" smtClean="0"/>
              <a:t>	E. </a:t>
            </a:r>
            <a:r>
              <a:rPr lang="en-US" i="1" dirty="0" err="1" smtClean="0"/>
              <a:t>Olivieri</a:t>
            </a:r>
            <a:r>
              <a:rPr lang="en-US" i="1" dirty="0" smtClean="0"/>
              <a:t>, H. Muller, F. </a:t>
            </a:r>
            <a:r>
              <a:rPr lang="en-US" i="1" dirty="0" err="1" smtClean="0"/>
              <a:t>Resnati</a:t>
            </a:r>
            <a:endParaRPr lang="fr-FR" dirty="0"/>
          </a:p>
          <a:p>
            <a:pPr marL="0" indent="0">
              <a:buNone/>
            </a:pPr>
            <a:r>
              <a:rPr lang="en-US" i="1" dirty="0" smtClean="0"/>
              <a:t>	+ </a:t>
            </a:r>
            <a:r>
              <a:rPr lang="en-US" i="1" dirty="0"/>
              <a:t>RD51&amp;Uludag University, Rob </a:t>
            </a:r>
            <a:r>
              <a:rPr lang="en-US" i="1" dirty="0" err="1"/>
              <a:t>Veenhof</a:t>
            </a:r>
            <a:r>
              <a:rPr lang="en-US" i="1" dirty="0"/>
              <a:t> </a:t>
            </a:r>
            <a:r>
              <a:rPr lang="en-US" i="1" u="sng" dirty="0">
                <a:solidFill>
                  <a:srgbClr val="0000FF"/>
                </a:solidFill>
                <a:hlinkClick r:id="rId6"/>
              </a:rPr>
              <a:t>veenhof@mail.cern.ch</a:t>
            </a:r>
            <a:endParaRPr lang="fr-FR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i="1" dirty="0"/>
              <a:t> </a:t>
            </a:r>
            <a:endParaRPr lang="fr-FR" dirty="0"/>
          </a:p>
          <a:p>
            <a:pPr marL="0" indent="0">
              <a:buNone/>
            </a:pPr>
            <a:r>
              <a:rPr lang="en-US" b="1" dirty="0" smtClean="0"/>
              <a:t>	4</a:t>
            </a:r>
            <a:r>
              <a:rPr lang="en-US" b="1" dirty="0"/>
              <a:t>. </a:t>
            </a:r>
            <a:r>
              <a:rPr lang="en-US" i="1" dirty="0"/>
              <a:t>Universidad </a:t>
            </a:r>
            <a:r>
              <a:rPr lang="en-US" i="1" dirty="0" smtClean="0"/>
              <a:t>de Zaragoza</a:t>
            </a:r>
            <a:r>
              <a:rPr lang="en-US" i="1" dirty="0"/>
              <a:t>, Diego González </a:t>
            </a:r>
            <a:r>
              <a:rPr lang="en-US" i="1" dirty="0" err="1" smtClean="0"/>
              <a:t>Díaz</a:t>
            </a:r>
            <a:r>
              <a:rPr lang="en-US" i="1" dirty="0" smtClean="0"/>
              <a:t>* </a:t>
            </a:r>
            <a:r>
              <a:rPr lang="en-US" i="1" u="sng" dirty="0" smtClean="0">
                <a:solidFill>
                  <a:srgbClr val="0000FF"/>
                </a:solidFill>
              </a:rPr>
              <a:t>diegogon@unizar.es</a:t>
            </a:r>
            <a:endParaRPr lang="fr-FR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s-ES" i="1" dirty="0"/>
              <a:t> </a:t>
            </a:r>
            <a:endParaRPr lang="fr-FR" dirty="0"/>
          </a:p>
          <a:p>
            <a:pPr marL="0" indent="0">
              <a:buNone/>
            </a:pPr>
            <a:r>
              <a:rPr lang="en-US" b="1" dirty="0" smtClean="0"/>
              <a:t>Ext</a:t>
            </a:r>
            <a:r>
              <a:rPr lang="en-US" b="1" dirty="0"/>
              <a:t>. </a:t>
            </a:r>
            <a:r>
              <a:rPr lang="en-US" b="1" dirty="0" smtClean="0"/>
              <a:t>Collaborator:</a:t>
            </a:r>
            <a:r>
              <a:rPr lang="en-US" i="1" dirty="0"/>
              <a:t>	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Princeton </a:t>
            </a:r>
            <a:r>
              <a:rPr lang="en-US" i="1" dirty="0"/>
              <a:t>University, contact person K.T. McDonald, </a:t>
            </a:r>
            <a:r>
              <a:rPr lang="en-US" i="1" u="sng" dirty="0">
                <a:hlinkClick r:id="rId7"/>
              </a:rPr>
              <a:t>kirkmcd@princeton.edu</a:t>
            </a:r>
            <a:endParaRPr lang="fr-FR" dirty="0"/>
          </a:p>
          <a:p>
            <a:pPr marL="0" indent="0">
              <a:buNone/>
            </a:pPr>
            <a:r>
              <a:rPr lang="en-US" i="1" dirty="0" smtClean="0"/>
              <a:t>	Sebastian White, </a:t>
            </a:r>
            <a:r>
              <a:rPr lang="en-US" i="1" dirty="0" err="1"/>
              <a:t>Changguo</a:t>
            </a:r>
            <a:r>
              <a:rPr lang="en-US" i="1" dirty="0"/>
              <a:t> </a:t>
            </a:r>
            <a:r>
              <a:rPr lang="en-US" i="1" dirty="0" smtClean="0"/>
              <a:t>Lu</a:t>
            </a:r>
          </a:p>
          <a:p>
            <a:pPr marL="0" indent="0">
              <a:buNone/>
            </a:pPr>
            <a:endParaRPr lang="fr-FR" dirty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67544" y="620688"/>
            <a:ext cx="20162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Comic Sans MS" panose="030F0702030302020204" pitchFamily="66" charset="0"/>
              </a:rPr>
              <a:t>A</a:t>
            </a:r>
            <a:r>
              <a:rPr lang="en-US" sz="1600" i="1" dirty="0" smtClean="0">
                <a:latin typeface="Comic Sans MS" panose="030F0702030302020204" pitchFamily="66" charset="0"/>
              </a:rPr>
              <a:t>warded </a:t>
            </a:r>
            <a:r>
              <a:rPr lang="en-US" sz="1600" i="1" dirty="0">
                <a:latin typeface="Comic Sans MS" panose="030F0702030302020204" pitchFamily="66" charset="0"/>
              </a:rPr>
              <a:t>3/2015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00192" y="6104329"/>
            <a:ext cx="2273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292934"/>
                </a:solidFill>
              </a:rPr>
              <a:t>* Present Institute: </a:t>
            </a:r>
            <a:r>
              <a:rPr lang="en-US" sz="1200" i="1" dirty="0" err="1" smtClean="0">
                <a:solidFill>
                  <a:srgbClr val="292934"/>
                </a:solidFill>
              </a:rPr>
              <a:t>Uludag</a:t>
            </a:r>
            <a:r>
              <a:rPr lang="en-US" sz="1200" i="1" dirty="0" smtClean="0">
                <a:solidFill>
                  <a:srgbClr val="292934"/>
                </a:solidFill>
              </a:rPr>
              <a:t>/CERN</a:t>
            </a:r>
          </a:p>
        </p:txBody>
      </p:sp>
    </p:spTree>
    <p:extLst>
      <p:ext uri="{BB962C8B-B14F-4D97-AF65-F5344CB8AC3E}">
        <p14:creationId xmlns:p14="http://schemas.microsoft.com/office/powerpoint/2010/main" val="128167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RD51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859216" cy="5544616"/>
          </a:xfrm>
        </p:spPr>
        <p:txBody>
          <a:bodyPr>
            <a:norm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US" sz="1800" dirty="0" smtClean="0"/>
              <a:t>R&amp;D </a:t>
            </a:r>
            <a:r>
              <a:rPr lang="en-US" sz="1800" dirty="0"/>
              <a:t>on charged particle </a:t>
            </a:r>
            <a:r>
              <a:rPr lang="en-US" sz="1800" dirty="0" smtClean="0"/>
              <a:t>timing towards ~10 </a:t>
            </a:r>
            <a:r>
              <a:rPr lang="en-US" sz="1800" dirty="0" err="1" smtClean="0"/>
              <a:t>ps</a:t>
            </a:r>
            <a:r>
              <a:rPr lang="en-US" sz="1800" dirty="0" smtClean="0"/>
              <a:t> </a:t>
            </a:r>
          </a:p>
          <a:p>
            <a:pPr marL="457200" lvl="1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/>
              <a:t>high rates </a:t>
            </a:r>
            <a:r>
              <a:rPr lang="en-US" dirty="0" smtClean="0"/>
              <a:t>/ </a:t>
            </a:r>
            <a:r>
              <a:rPr lang="en-US" dirty="0"/>
              <a:t>high radiation </a:t>
            </a:r>
            <a:r>
              <a:rPr lang="en-US" dirty="0" smtClean="0"/>
              <a:t>environment (HL-LHC)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1800" i="1" dirty="0" smtClean="0"/>
              <a:t>Project goal: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>
                <a:solidFill>
                  <a:srgbClr val="C00000"/>
                </a:solidFill>
              </a:rPr>
              <a:t>demonstrate this level of performance based on a </a:t>
            </a:r>
            <a:r>
              <a:rPr lang="en-US" sz="1800" b="1" dirty="0">
                <a:solidFill>
                  <a:srgbClr val="C00000"/>
                </a:solidFill>
              </a:rPr>
              <a:t>Micromegas photomultiplier</a:t>
            </a:r>
            <a:r>
              <a:rPr lang="en-US" sz="1800" dirty="0">
                <a:solidFill>
                  <a:srgbClr val="C00000"/>
                </a:solidFill>
              </a:rPr>
              <a:t> with </a:t>
            </a:r>
            <a:r>
              <a:rPr lang="en-US" sz="1800" b="1" dirty="0">
                <a:solidFill>
                  <a:srgbClr val="C00000"/>
                </a:solidFill>
              </a:rPr>
              <a:t>Cerenkov-radiator</a:t>
            </a:r>
            <a:r>
              <a:rPr lang="en-US" sz="1800" dirty="0">
                <a:solidFill>
                  <a:srgbClr val="C00000"/>
                </a:solidFill>
              </a:rPr>
              <a:t> front window </a:t>
            </a:r>
            <a:endParaRPr lang="en-US" sz="1800" dirty="0" smtClean="0">
              <a:solidFill>
                <a:srgbClr val="C00000"/>
              </a:solidFill>
            </a:endParaRPr>
          </a:p>
          <a:p>
            <a:pPr lvl="1"/>
            <a:r>
              <a:rPr lang="en-US" sz="1600" b="1" dirty="0" smtClean="0"/>
              <a:t>Single photoelectron time jitter ~100 </a:t>
            </a:r>
            <a:r>
              <a:rPr lang="en-US" sz="1600" b="1" dirty="0" err="1" smtClean="0"/>
              <a:t>ps</a:t>
            </a:r>
            <a:endParaRPr lang="en-US" sz="1600" b="1" dirty="0" smtClean="0"/>
          </a:p>
          <a:p>
            <a:pPr lvl="1"/>
            <a:r>
              <a:rPr lang="en-US" sz="1600" b="1" dirty="0" smtClean="0"/>
              <a:t>produce </a:t>
            </a:r>
            <a:r>
              <a:rPr lang="en-US" sz="1600" b="1" dirty="0"/>
              <a:t>sufficient </a:t>
            </a:r>
            <a:r>
              <a:rPr lang="en-US" sz="1600" b="1" dirty="0" smtClean="0"/>
              <a:t>photoelectrons </a:t>
            </a:r>
            <a:r>
              <a:rPr lang="en-US" sz="1600" b="1" dirty="0"/>
              <a:t>to </a:t>
            </a:r>
            <a:r>
              <a:rPr lang="en-US" sz="1600" b="1" dirty="0" smtClean="0"/>
              <a:t>reach </a:t>
            </a:r>
            <a:r>
              <a:rPr lang="en-US" sz="1600" b="1" dirty="0"/>
              <a:t>timing response </a:t>
            </a:r>
            <a:r>
              <a:rPr lang="en-US" sz="1600" b="1" dirty="0" smtClean="0">
                <a:sym typeface="Wingdings" panose="05000000000000000000" pitchFamily="2" charset="2"/>
              </a:rPr>
              <a:t></a:t>
            </a:r>
            <a:r>
              <a:rPr lang="en-US" sz="1600" b="1" dirty="0" smtClean="0"/>
              <a:t> 10 ps. </a:t>
            </a:r>
          </a:p>
          <a:p>
            <a:endParaRPr lang="en-US" sz="1800" dirty="0" smtClean="0"/>
          </a:p>
          <a:p>
            <a:pPr>
              <a:spcAft>
                <a:spcPts val="1200"/>
              </a:spcAft>
            </a:pPr>
            <a:r>
              <a:rPr lang="en-US" sz="1800" dirty="0" smtClean="0"/>
              <a:t>Build a Micromegas prototype equipped with crystal / photocathode</a:t>
            </a:r>
          </a:p>
          <a:p>
            <a:r>
              <a:rPr lang="en-US" sz="1800" dirty="0" smtClean="0"/>
              <a:t>Demonstrate the ~100 </a:t>
            </a:r>
            <a:r>
              <a:rPr lang="en-US" sz="1800" dirty="0" err="1" smtClean="0"/>
              <a:t>ps</a:t>
            </a:r>
            <a:r>
              <a:rPr lang="en-US" sz="1800" dirty="0" smtClean="0"/>
              <a:t> time jitter for single e- using high precision UV laser</a:t>
            </a:r>
          </a:p>
          <a:p>
            <a:pPr lvl="1">
              <a:buFont typeface="Wingdings" panose="05000000000000000000" pitchFamily="2" charset="2"/>
              <a:buChar char="F"/>
            </a:pPr>
            <a:r>
              <a:rPr lang="en-US" i="1" dirty="0" smtClean="0"/>
              <a:t>Semitransparent / Reflection mode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F"/>
            </a:pPr>
            <a:r>
              <a:rPr lang="en-US" i="1" dirty="0" smtClean="0"/>
              <a:t>Gas optimization</a:t>
            </a:r>
          </a:p>
          <a:p>
            <a:r>
              <a:rPr lang="en-US" sz="1800" dirty="0" smtClean="0"/>
              <a:t>Measure time resolution @ MIP beam</a:t>
            </a: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420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/>
          <a:lstStyle/>
          <a:p>
            <a:pPr algn="l"/>
            <a:r>
              <a:rPr lang="en-US" i="1" dirty="0" smtClean="0"/>
              <a:t>UV photon detection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066800"/>
            <a:ext cx="58674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000" u="sng" dirty="0" smtClean="0"/>
              <a:t>Reflective photocathode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Photosensitive material is deposited on the top surface of the micromesh.</a:t>
            </a:r>
          </a:p>
          <a:p>
            <a:pPr>
              <a:buNone/>
            </a:pPr>
            <a:r>
              <a:rPr lang="en-US" sz="1600" dirty="0" smtClean="0"/>
              <a:t>	Photoelectrons extracted by photons will follow the field lines to the amplification region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990000"/>
                </a:solidFill>
              </a:rPr>
              <a:t>The photocathode does not see the avalanche </a:t>
            </a:r>
            <a:r>
              <a:rPr lang="en-US" sz="1600" dirty="0" smtClean="0">
                <a:solidFill>
                  <a:srgbClr val="990000"/>
                </a:solidFill>
                <a:sym typeface="Wingdings" pitchFamily="2" charset="2"/>
              </a:rPr>
              <a:t> </a:t>
            </a:r>
            <a:r>
              <a:rPr lang="en-US" sz="1600" i="1" dirty="0" smtClean="0">
                <a:solidFill>
                  <a:srgbClr val="990000"/>
                </a:solidFill>
                <a:sym typeface="Wingdings" pitchFamily="2" charset="2"/>
              </a:rPr>
              <a:t>no ion feedback effect</a:t>
            </a:r>
            <a:r>
              <a:rPr lang="en-US" sz="1600" dirty="0" smtClean="0">
                <a:solidFill>
                  <a:srgbClr val="990000"/>
                </a:solidFill>
                <a:sym typeface="Wingdings" pitchFamily="2" charset="2"/>
              </a:rPr>
              <a:t>  </a:t>
            </a:r>
            <a:r>
              <a:rPr lang="en-US" sz="1600" i="1" dirty="0" smtClean="0">
                <a:solidFill>
                  <a:srgbClr val="990000"/>
                </a:solidFill>
                <a:sym typeface="Wingdings" pitchFamily="2" charset="2"/>
              </a:rPr>
              <a:t>higher gain in single stage (~ 10</a:t>
            </a:r>
            <a:r>
              <a:rPr lang="en-US" sz="1600" i="1" baseline="30000" dirty="0" smtClean="0">
                <a:solidFill>
                  <a:srgbClr val="990000"/>
                </a:solidFill>
                <a:sym typeface="Wingdings" pitchFamily="2" charset="2"/>
              </a:rPr>
              <a:t>5</a:t>
            </a:r>
            <a:r>
              <a:rPr lang="en-US" sz="1600" i="1" dirty="0" smtClean="0">
                <a:solidFill>
                  <a:srgbClr val="990000"/>
                </a:solidFill>
                <a:sym typeface="Wingdings" pitchFamily="2" charset="2"/>
              </a:rPr>
              <a:t>)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i="1" dirty="0" smtClean="0">
                <a:solidFill>
                  <a:srgbClr val="990000"/>
                </a:solidFill>
                <a:sym typeface="Wingdings" pitchFamily="2" charset="2"/>
              </a:rPr>
              <a:t>Better aging properties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990000"/>
                </a:solidFill>
                <a:sym typeface="Wingdings" pitchFamily="2" charset="2"/>
              </a:rPr>
              <a:t>High electron extraction &amp; collection efficiency</a:t>
            </a:r>
          </a:p>
          <a:p>
            <a:pPr lvl="1">
              <a:buFont typeface="Wingdings 2" panose="05020102010507070707" pitchFamily="18" charset="2"/>
              <a:buChar char="O"/>
            </a:pPr>
            <a:r>
              <a:rPr lang="en-US" sz="1600" dirty="0" smtClean="0">
                <a:solidFill>
                  <a:srgbClr val="7030A0"/>
                </a:solidFill>
              </a:rPr>
              <a:t>Reflection on the crystal ?</a:t>
            </a:r>
          </a:p>
          <a:p>
            <a:pPr lvl="1">
              <a:buFont typeface="Wingdings 2" panose="05020102010507070707" pitchFamily="18" charset="2"/>
              <a:buChar char="O"/>
            </a:pPr>
            <a:r>
              <a:rPr lang="en-US" sz="1600" dirty="0" smtClean="0">
                <a:solidFill>
                  <a:srgbClr val="7030A0"/>
                </a:solidFill>
                <a:sym typeface="Wingdings" pitchFamily="2" charset="2"/>
              </a:rPr>
              <a:t>e</a:t>
            </a:r>
            <a:r>
              <a:rPr lang="en-US" sz="1600" baseline="30000" dirty="0" smtClean="0">
                <a:solidFill>
                  <a:srgbClr val="7030A0"/>
                </a:solidFill>
                <a:sym typeface="Wingdings" pitchFamily="2" charset="2"/>
              </a:rPr>
              <a:t>-</a:t>
            </a:r>
            <a:r>
              <a:rPr lang="en-US" sz="1600" dirty="0" smtClean="0">
                <a:solidFill>
                  <a:srgbClr val="7030A0"/>
                </a:solidFill>
                <a:sym typeface="Wingdings" pitchFamily="2" charset="2"/>
              </a:rPr>
              <a:t> path variation</a:t>
            </a:r>
          </a:p>
          <a:p>
            <a:pPr lvl="1">
              <a:buFont typeface="Wingdings 2" panose="05020102010507070707" pitchFamily="18" charset="2"/>
              <a:buChar char="O"/>
            </a:pPr>
            <a:r>
              <a:rPr lang="en-US" sz="1600" dirty="0" smtClean="0">
                <a:solidFill>
                  <a:srgbClr val="7030A0"/>
                </a:solidFill>
                <a:sym typeface="Wingdings" pitchFamily="2" charset="2"/>
              </a:rPr>
              <a:t>Limitation to Microbulk / opaque meshes </a:t>
            </a:r>
            <a:endParaRPr lang="en-US" sz="1600" dirty="0" smtClean="0">
              <a:solidFill>
                <a:srgbClr val="990000"/>
              </a:solidFill>
              <a:sym typeface="Wingdings" pitchFamily="2" charset="2"/>
            </a:endParaRPr>
          </a:p>
          <a:p>
            <a:endParaRPr lang="en-US" sz="900" dirty="0" smtClean="0">
              <a:sym typeface="Wingdings" pitchFamily="2" charset="2"/>
            </a:endParaRPr>
          </a:p>
          <a:p>
            <a:endParaRPr lang="en-US" sz="900" dirty="0" smtClean="0">
              <a:sym typeface="Wingdings" pitchFamily="2" charset="2"/>
            </a:endParaRPr>
          </a:p>
          <a:p>
            <a:r>
              <a:rPr lang="en-US" sz="2000" u="sng" dirty="0" smtClean="0"/>
              <a:t>Semi-transparent photocathode</a:t>
            </a:r>
            <a:r>
              <a:rPr lang="en-US" sz="2000" dirty="0" smtClean="0"/>
              <a:t>:</a:t>
            </a:r>
            <a:endParaRPr lang="en-US" sz="2000" i="1" dirty="0" smtClean="0">
              <a:solidFill>
                <a:schemeClr val="tx2">
                  <a:lumMod val="50000"/>
                </a:schemeClr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1600" dirty="0" smtClean="0"/>
              <a:t>Photosensitive material is deposited on an aluminized MgF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window (drift electrode)</a:t>
            </a:r>
            <a:endParaRPr lang="en-US" sz="1600" i="1" dirty="0" smtClean="0">
              <a:solidFill>
                <a:schemeClr val="tx2">
                  <a:lumMod val="50000"/>
                </a:schemeClr>
              </a:solidFill>
              <a:sym typeface="Wingdings" pitchFamily="2" charset="2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800000"/>
                </a:solidFill>
              </a:rPr>
              <a:t>Extra preamplification stage </a:t>
            </a: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 better long-term stability, higher total gain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Various MM technologies &amp; gas mixtures possible</a:t>
            </a:r>
            <a:endParaRPr lang="en-US" sz="1600" dirty="0" smtClean="0">
              <a:solidFill>
                <a:srgbClr val="800000"/>
              </a:solidFill>
            </a:endParaRPr>
          </a:p>
          <a:p>
            <a:pPr lvl="1">
              <a:buFont typeface="Comic Sans MS" pitchFamily="66" charset="0"/>
              <a:buChar char="×"/>
            </a:pPr>
            <a:r>
              <a:rPr lang="en-US" sz="1600" dirty="0" smtClean="0">
                <a:solidFill>
                  <a:srgbClr val="7030A0"/>
                </a:solidFill>
              </a:rPr>
              <a:t>Lower photon extraction efficiency</a:t>
            </a:r>
          </a:p>
          <a:p>
            <a:pPr lvl="1">
              <a:buFont typeface="Comic Sans MS" pitchFamily="66" charset="0"/>
              <a:buChar char="×"/>
            </a:pPr>
            <a:r>
              <a:rPr lang="en-US" sz="1600" dirty="0" smtClean="0">
                <a:solidFill>
                  <a:srgbClr val="7030A0"/>
                </a:solidFill>
              </a:rPr>
              <a:t>Photocathode resistance to sparks (?)</a:t>
            </a:r>
          </a:p>
          <a:p>
            <a:pPr lvl="1">
              <a:buFont typeface="Comic Sans MS" pitchFamily="66" charset="0"/>
              <a:buChar char="×"/>
            </a:pPr>
            <a:r>
              <a:rPr lang="en-US" sz="1600" dirty="0" smtClean="0">
                <a:solidFill>
                  <a:srgbClr val="7030A0"/>
                </a:solidFill>
              </a:rPr>
              <a:t>Ion backflow </a:t>
            </a:r>
            <a:r>
              <a:rPr lang="en-US" sz="1600" dirty="0" smtClean="0">
                <a:solidFill>
                  <a:srgbClr val="7030A0"/>
                </a:solidFill>
                <a:sym typeface="Wingdings" pitchFamily="2" charset="2"/>
              </a:rPr>
              <a:t> aging (?)</a:t>
            </a:r>
            <a:endParaRPr lang="en-US" sz="16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sz="2000" i="1" dirty="0" smtClean="0">
              <a:solidFill>
                <a:schemeClr val="tx2">
                  <a:lumMod val="50000"/>
                </a:schemeClr>
              </a:solidFill>
              <a:sym typeface="Wingdings" pitchFamily="2" charset="2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6018449" y="914400"/>
            <a:ext cx="2820751" cy="2514600"/>
            <a:chOff x="6018449" y="838200"/>
            <a:chExt cx="2820751" cy="2514600"/>
          </a:xfrm>
        </p:grpSpPr>
        <p:sp>
          <p:nvSpPr>
            <p:cNvPr id="49" name="Rounded Rectangle 48"/>
            <p:cNvSpPr/>
            <p:nvPr/>
          </p:nvSpPr>
          <p:spPr bwMode="auto">
            <a:xfrm>
              <a:off x="6019800" y="1066800"/>
              <a:ext cx="2667000" cy="228600"/>
            </a:xfrm>
            <a:prstGeom prst="round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sq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6018449" y="838200"/>
              <a:ext cx="2820751" cy="2514600"/>
              <a:chOff x="6018449" y="152400"/>
              <a:chExt cx="2820751" cy="2514600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6172200" y="2316480"/>
                <a:ext cx="2514600" cy="121919"/>
                <a:chOff x="6248400" y="2316481"/>
                <a:chExt cx="2362200" cy="91438"/>
              </a:xfrm>
            </p:grpSpPr>
            <p:sp>
              <p:nvSpPr>
                <p:cNvPr id="7" name="Rectangle 6"/>
                <p:cNvSpPr/>
                <p:nvPr/>
              </p:nvSpPr>
              <p:spPr bwMode="auto">
                <a:xfrm>
                  <a:off x="6248400" y="2316481"/>
                  <a:ext cx="2362200" cy="45719"/>
                </a:xfrm>
                <a:prstGeom prst="rect">
                  <a:avLst/>
                </a:prstGeom>
                <a:solidFill>
                  <a:srgbClr val="FF6600"/>
                </a:solidFill>
                <a:ln w="12700" cap="sq" cmpd="sng" algn="ctr">
                  <a:solidFill>
                    <a:srgbClr val="FF66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 bwMode="auto">
                <a:xfrm>
                  <a:off x="6248400" y="2362200"/>
                  <a:ext cx="2362200" cy="45719"/>
                </a:xfrm>
                <a:prstGeom prst="rect">
                  <a:avLst/>
                </a:prstGeom>
                <a:solidFill>
                  <a:srgbClr val="003300"/>
                </a:solidFill>
                <a:ln w="12700" cap="sq" cmpd="sng" algn="ctr">
                  <a:solidFill>
                    <a:srgbClr val="0033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6172200" y="1600200"/>
                <a:ext cx="990600" cy="76200"/>
                <a:chOff x="6248400" y="1600200"/>
                <a:chExt cx="2362200" cy="76200"/>
              </a:xfrm>
            </p:grpSpPr>
            <p:sp>
              <p:nvSpPr>
                <p:cNvPr id="9" name="Rectangle 8"/>
                <p:cNvSpPr/>
                <p:nvPr/>
              </p:nvSpPr>
              <p:spPr bwMode="auto">
                <a:xfrm>
                  <a:off x="6248400" y="1600200"/>
                  <a:ext cx="2362200" cy="45719"/>
                </a:xfrm>
                <a:prstGeom prst="rect">
                  <a:avLst/>
                </a:prstGeom>
                <a:solidFill>
                  <a:srgbClr val="54AC7C"/>
                </a:solidFill>
                <a:ln w="12700" cap="sq" cmpd="sng" algn="ctr">
                  <a:solidFill>
                    <a:srgbClr val="54AC7C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 bwMode="auto">
                <a:xfrm>
                  <a:off x="6248400" y="1630681"/>
                  <a:ext cx="2362200" cy="45719"/>
                </a:xfrm>
                <a:prstGeom prst="rect">
                  <a:avLst/>
                </a:prstGeom>
                <a:solidFill>
                  <a:srgbClr val="FF6600"/>
                </a:solidFill>
                <a:ln w="12700" cap="sq" cmpd="sng" algn="ctr">
                  <a:solidFill>
                    <a:srgbClr val="FF66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7696200" y="1600200"/>
                <a:ext cx="990600" cy="76200"/>
                <a:chOff x="6248400" y="1600200"/>
                <a:chExt cx="2362200" cy="76200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6248400" y="1600200"/>
                  <a:ext cx="2362200" cy="45719"/>
                </a:xfrm>
                <a:prstGeom prst="rect">
                  <a:avLst/>
                </a:prstGeom>
                <a:solidFill>
                  <a:srgbClr val="54AC7C"/>
                </a:solidFill>
                <a:ln w="12700" cap="sq" cmpd="sng" algn="ctr">
                  <a:solidFill>
                    <a:srgbClr val="54AC7C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6248400" y="1630681"/>
                  <a:ext cx="2362200" cy="45719"/>
                </a:xfrm>
                <a:prstGeom prst="rect">
                  <a:avLst/>
                </a:prstGeom>
                <a:solidFill>
                  <a:srgbClr val="FF6600"/>
                </a:solidFill>
                <a:ln w="12700" cap="sq" cmpd="sng" algn="ctr">
                  <a:solidFill>
                    <a:srgbClr val="FF66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39" name="Freeform 38"/>
              <p:cNvSpPr/>
              <p:nvPr/>
            </p:nvSpPr>
            <p:spPr bwMode="auto">
              <a:xfrm>
                <a:off x="7457902" y="1330036"/>
                <a:ext cx="547254" cy="444731"/>
              </a:xfrm>
              <a:custGeom>
                <a:avLst/>
                <a:gdLst>
                  <a:gd name="connsiteX0" fmla="*/ 547254 w 547254"/>
                  <a:gd name="connsiteY0" fmla="*/ 266008 h 444731"/>
                  <a:gd name="connsiteX1" fmla="*/ 247996 w 547254"/>
                  <a:gd name="connsiteY1" fmla="*/ 0 h 444731"/>
                  <a:gd name="connsiteX2" fmla="*/ 40178 w 547254"/>
                  <a:gd name="connsiteY2" fmla="*/ 266008 h 444731"/>
                  <a:gd name="connsiteX3" fmla="*/ 6927 w 547254"/>
                  <a:gd name="connsiteY3" fmla="*/ 415637 h 444731"/>
                  <a:gd name="connsiteX4" fmla="*/ 6927 w 547254"/>
                  <a:gd name="connsiteY4" fmla="*/ 440575 h 444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254" h="444731">
                    <a:moveTo>
                      <a:pt x="547254" y="266008"/>
                    </a:moveTo>
                    <a:cubicBezTo>
                      <a:pt x="439881" y="133004"/>
                      <a:pt x="332509" y="0"/>
                      <a:pt x="247996" y="0"/>
                    </a:cubicBezTo>
                    <a:cubicBezTo>
                      <a:pt x="163483" y="0"/>
                      <a:pt x="80356" y="196735"/>
                      <a:pt x="40178" y="266008"/>
                    </a:cubicBezTo>
                    <a:cubicBezTo>
                      <a:pt x="0" y="335281"/>
                      <a:pt x="12469" y="386543"/>
                      <a:pt x="6927" y="415637"/>
                    </a:cubicBezTo>
                    <a:cubicBezTo>
                      <a:pt x="1385" y="444731"/>
                      <a:pt x="4156" y="442653"/>
                      <a:pt x="6927" y="440575"/>
                    </a:cubicBezTo>
                  </a:path>
                </a:pathLst>
              </a:custGeom>
              <a:noFill/>
              <a:ln w="12700" cap="sq" cmpd="sng" algn="ctr">
                <a:solidFill>
                  <a:srgbClr val="7030A0"/>
                </a:solidFill>
                <a:prstDash val="solid"/>
                <a:round/>
                <a:headEnd type="none" w="sm" len="sm"/>
                <a:tailEnd type="stealth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0" name="Isosceles Triangle 39"/>
              <p:cNvSpPr/>
              <p:nvPr/>
            </p:nvSpPr>
            <p:spPr bwMode="auto">
              <a:xfrm>
                <a:off x="7162800" y="1752600"/>
                <a:ext cx="609600" cy="533400"/>
              </a:xfrm>
              <a:prstGeom prst="triangle">
                <a:avLst/>
              </a:prstGeom>
              <a:solidFill>
                <a:srgbClr val="7030A0"/>
              </a:solidFill>
              <a:ln w="127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195857" y="334148"/>
                <a:ext cx="6527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photon</a:t>
                </a:r>
                <a:endParaRPr lang="fr-FR" sz="12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086600" y="1066800"/>
                <a:ext cx="7296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electron</a:t>
                </a:r>
                <a:endParaRPr lang="fr-FR" sz="12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018449" y="2390001"/>
                <a:ext cx="7633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insulator</a:t>
                </a:r>
                <a:endParaRPr lang="fr-FR" sz="12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8153538" y="2085201"/>
                <a:ext cx="6094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anode</a:t>
                </a:r>
                <a:endParaRPr lang="fr-FR" sz="12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904329" y="1600200"/>
                <a:ext cx="9348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micromesh</a:t>
                </a:r>
                <a:endParaRPr lang="fr-FR" sz="1200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019800" y="1399401"/>
                <a:ext cx="11128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photocathode</a:t>
                </a:r>
                <a:endParaRPr lang="fr-FR" sz="1200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477000" y="1828800"/>
                <a:ext cx="8819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avalanche</a:t>
                </a:r>
                <a:endParaRPr lang="fr-FR" sz="1200" dirty="0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7816287" y="495300"/>
                <a:ext cx="184713" cy="1104900"/>
              </a:xfrm>
              <a:prstGeom prst="straightConnector1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sp>
            <p:nvSpPr>
              <p:cNvPr id="51" name="TextBox 50"/>
              <p:cNvSpPr txBox="1"/>
              <p:nvPr/>
            </p:nvSpPr>
            <p:spPr>
              <a:xfrm>
                <a:off x="6019800" y="152400"/>
                <a:ext cx="5892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crystal</a:t>
                </a:r>
                <a:endParaRPr lang="fr-FR" sz="1200" dirty="0"/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6019800" y="4038600"/>
            <a:ext cx="2820751" cy="2514600"/>
            <a:chOff x="6019800" y="3886200"/>
            <a:chExt cx="2820751" cy="2514600"/>
          </a:xfrm>
        </p:grpSpPr>
        <p:grpSp>
          <p:nvGrpSpPr>
            <p:cNvPr id="53" name="Group 52"/>
            <p:cNvGrpSpPr/>
            <p:nvPr/>
          </p:nvGrpSpPr>
          <p:grpSpPr>
            <a:xfrm>
              <a:off x="6019800" y="3886200"/>
              <a:ext cx="2820751" cy="2514600"/>
              <a:chOff x="6018449" y="838200"/>
              <a:chExt cx="2820751" cy="2514600"/>
            </a:xfrm>
          </p:grpSpPr>
          <p:sp>
            <p:nvSpPr>
              <p:cNvPr id="54" name="Rounded Rectangle 53"/>
              <p:cNvSpPr/>
              <p:nvPr/>
            </p:nvSpPr>
            <p:spPr bwMode="auto">
              <a:xfrm>
                <a:off x="6019800" y="1066800"/>
                <a:ext cx="2667000" cy="228600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018449" y="838200"/>
                <a:ext cx="2820751" cy="2514600"/>
                <a:chOff x="6018449" y="152400"/>
                <a:chExt cx="2820751" cy="2514600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6172200" y="2316480"/>
                  <a:ext cx="2514600" cy="121919"/>
                  <a:chOff x="6248400" y="2316481"/>
                  <a:chExt cx="2362200" cy="91438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6248400" y="2316481"/>
                    <a:ext cx="2362200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12700" cap="sq" cmpd="sng" algn="ctr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75" name="Rectangle 74"/>
                  <p:cNvSpPr/>
                  <p:nvPr/>
                </p:nvSpPr>
                <p:spPr bwMode="auto">
                  <a:xfrm>
                    <a:off x="6248400" y="2362200"/>
                    <a:ext cx="2362200" cy="45719"/>
                  </a:xfrm>
                  <a:prstGeom prst="rect">
                    <a:avLst/>
                  </a:prstGeom>
                  <a:solidFill>
                    <a:srgbClr val="003300"/>
                  </a:solidFill>
                  <a:ln w="12700" cap="sq" cmpd="sng" algn="ctr">
                    <a:solidFill>
                      <a:srgbClr val="00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73" name="Rectangle 72"/>
                <p:cNvSpPr/>
                <p:nvPr/>
              </p:nvSpPr>
              <p:spPr bwMode="auto">
                <a:xfrm>
                  <a:off x="6172200" y="1630681"/>
                  <a:ext cx="990600" cy="45719"/>
                </a:xfrm>
                <a:prstGeom prst="rect">
                  <a:avLst/>
                </a:prstGeom>
                <a:solidFill>
                  <a:srgbClr val="FF6600"/>
                </a:solidFill>
                <a:ln w="12700" cap="sq" cmpd="sng" algn="ctr">
                  <a:solidFill>
                    <a:srgbClr val="FF66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grpSp>
              <p:nvGrpSpPr>
                <p:cNvPr id="58" name="Group 57"/>
                <p:cNvGrpSpPr/>
                <p:nvPr/>
              </p:nvGrpSpPr>
              <p:grpSpPr>
                <a:xfrm>
                  <a:off x="6018449" y="609600"/>
                  <a:ext cx="2668351" cy="1066800"/>
                  <a:chOff x="2247609" y="609600"/>
                  <a:chExt cx="6362991" cy="1066800"/>
                </a:xfrm>
              </p:grpSpPr>
              <p:sp>
                <p:nvSpPr>
                  <p:cNvPr id="70" name="Rectangle 69"/>
                  <p:cNvSpPr/>
                  <p:nvPr/>
                </p:nvSpPr>
                <p:spPr bwMode="auto">
                  <a:xfrm>
                    <a:off x="2247609" y="609600"/>
                    <a:ext cx="6362991" cy="45719"/>
                  </a:xfrm>
                  <a:prstGeom prst="rect">
                    <a:avLst/>
                  </a:prstGeom>
                  <a:solidFill>
                    <a:srgbClr val="54AC7C"/>
                  </a:solidFill>
                  <a:ln w="12700" cap="sq" cmpd="sng" algn="ctr">
                    <a:solidFill>
                      <a:srgbClr val="54AC7C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 bwMode="auto">
                  <a:xfrm>
                    <a:off x="6248400" y="1630681"/>
                    <a:ext cx="2362200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12700" cap="sq" cmpd="sng" algn="ctr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60" name="Isosceles Triangle 59"/>
                <p:cNvSpPr/>
                <p:nvPr/>
              </p:nvSpPr>
              <p:spPr bwMode="auto">
                <a:xfrm>
                  <a:off x="7162800" y="1752600"/>
                  <a:ext cx="609600" cy="533400"/>
                </a:xfrm>
                <a:prstGeom prst="triangle">
                  <a:avLst/>
                </a:prstGeom>
                <a:solidFill>
                  <a:srgbClr val="7030A0"/>
                </a:solidFill>
                <a:ln w="12700" cap="sq" cmpd="sng" algn="ctr">
                  <a:noFill/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7289310" y="356800"/>
                  <a:ext cx="6527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photon</a:t>
                  </a:r>
                  <a:endParaRPr lang="fr-FR" sz="1200" dirty="0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7923449" y="762000"/>
                  <a:ext cx="7296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electron</a:t>
                  </a:r>
                  <a:endParaRPr lang="fr-FR" sz="1200" dirty="0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6018449" y="2390001"/>
                  <a:ext cx="76335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insulator</a:t>
                  </a:r>
                  <a:endParaRPr lang="fr-FR" sz="1200" dirty="0"/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8153538" y="2085201"/>
                  <a:ext cx="60946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anode</a:t>
                  </a:r>
                  <a:endParaRPr lang="fr-FR" sz="1200" dirty="0"/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7904329" y="1600200"/>
                  <a:ext cx="93487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micromesh</a:t>
                  </a:r>
                  <a:endParaRPr lang="fr-FR" sz="1200" dirty="0"/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6018449" y="609600"/>
                  <a:ext cx="111280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photocathode</a:t>
                  </a:r>
                  <a:endParaRPr lang="fr-FR" sz="1200" dirty="0"/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6477000" y="1828800"/>
                  <a:ext cx="88197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avalanche</a:t>
                  </a:r>
                  <a:endParaRPr lang="fr-FR" sz="1200" dirty="0"/>
                </a:p>
              </p:txBody>
            </p:sp>
            <p:cxnSp>
              <p:nvCxnSpPr>
                <p:cNvPr id="68" name="Straight Arrow Connector 67"/>
                <p:cNvCxnSpPr/>
                <p:nvPr/>
              </p:nvCxnSpPr>
              <p:spPr bwMode="auto">
                <a:xfrm>
                  <a:off x="7923449" y="495300"/>
                  <a:ext cx="76200" cy="11430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arrow"/>
                </a:ln>
                <a:effectLst/>
              </p:spPr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6019800" y="152400"/>
                  <a:ext cx="58920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crystal</a:t>
                  </a:r>
                  <a:endParaRPr lang="fr-FR" sz="1200" dirty="0"/>
                </a:p>
              </p:txBody>
            </p:sp>
            <p:sp>
              <p:nvSpPr>
                <p:cNvPr id="84" name="Isosceles Triangle 83"/>
                <p:cNvSpPr/>
                <p:nvPr/>
              </p:nvSpPr>
              <p:spPr bwMode="auto">
                <a:xfrm>
                  <a:off x="7313849" y="1752600"/>
                  <a:ext cx="609600" cy="533400"/>
                </a:xfrm>
                <a:prstGeom prst="triangle">
                  <a:avLst/>
                </a:prstGeom>
                <a:solidFill>
                  <a:srgbClr val="7030A0"/>
                </a:solidFill>
                <a:ln w="12700" cap="sq" cmpd="sng" algn="ctr">
                  <a:noFill/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6513974" y="990600"/>
                  <a:ext cx="125707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 smtClean="0"/>
                    <a:t>preamplification</a:t>
                  </a:r>
                  <a:endParaRPr lang="fr-FR" sz="1200" i="1" dirty="0"/>
                </a:p>
              </p:txBody>
            </p:sp>
          </p:grpSp>
        </p:grpSp>
        <p:cxnSp>
          <p:nvCxnSpPr>
            <p:cNvPr id="79" name="Curved Connector 78"/>
            <p:cNvCxnSpPr>
              <a:endCxn id="60" idx="0"/>
            </p:cNvCxnSpPr>
            <p:nvPr/>
          </p:nvCxnSpPr>
          <p:spPr bwMode="auto">
            <a:xfrm rot="5400000">
              <a:off x="7163476" y="4648876"/>
              <a:ext cx="1143000" cy="532049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81" name="Curved Connector 80"/>
            <p:cNvCxnSpPr/>
            <p:nvPr/>
          </p:nvCxnSpPr>
          <p:spPr bwMode="auto">
            <a:xfrm rot="5400000">
              <a:off x="7429499" y="5067300"/>
              <a:ext cx="609602" cy="228598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pic>
        <p:nvPicPr>
          <p:cNvPr id="57" name="Image 0" descr="Grille.jpg"/>
          <p:cNvPicPr/>
          <p:nvPr/>
        </p:nvPicPr>
        <p:blipFill>
          <a:blip r:embed="rId3" cstate="print"/>
          <a:srcRect l="15062" t="21763" r="40607" b="18126"/>
          <a:stretch>
            <a:fillRect/>
          </a:stretch>
        </p:blipFill>
        <p:spPr>
          <a:xfrm>
            <a:off x="4716016" y="5490298"/>
            <a:ext cx="1224136" cy="900133"/>
          </a:xfrm>
          <a:prstGeom prst="rect">
            <a:avLst/>
          </a:prstGeom>
        </p:spPr>
      </p:pic>
      <p:pic>
        <p:nvPicPr>
          <p:cNvPr id="1026" name="Picture 2" descr="http://inspirehep.net/record/1376339/files/holes_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2"/>
          <a:stretch/>
        </p:blipFill>
        <p:spPr bwMode="auto">
          <a:xfrm>
            <a:off x="4613336" y="3201436"/>
            <a:ext cx="1398824" cy="80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5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Single-anode prototype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5536" y="764704"/>
            <a:ext cx="4464496" cy="58326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buFont typeface="Wingdings" pitchFamily="2" charset="2"/>
              <a:buNone/>
            </a:pPr>
            <a:r>
              <a:rPr lang="en-US" sz="1600" dirty="0" smtClean="0"/>
              <a:t>First tests with UV lamp / laser </a:t>
            </a:r>
            <a:r>
              <a:rPr lang="en-US" sz="1600" dirty="0" smtClean="0">
                <a:sym typeface="Wingdings" panose="05000000000000000000" pitchFamily="2" charset="2"/>
              </a:rPr>
              <a:t> quartz windows</a:t>
            </a:r>
            <a:endParaRPr lang="en-US" sz="1600" dirty="0" smtClean="0"/>
          </a:p>
          <a:p>
            <a:pPr marL="0" indent="0">
              <a:spcBef>
                <a:spcPts val="800"/>
              </a:spcBef>
              <a:buNone/>
            </a:pPr>
            <a:r>
              <a:rPr lang="en-US" sz="1600" dirty="0"/>
              <a:t>Microbulk Micromegas ø 1cm</a:t>
            </a:r>
          </a:p>
          <a:p>
            <a:pPr>
              <a:spcBef>
                <a:spcPts val="800"/>
              </a:spcBef>
            </a:pPr>
            <a:r>
              <a:rPr lang="en-US" sz="1600" dirty="0">
                <a:solidFill>
                  <a:srgbClr val="C00000"/>
                </a:solidFill>
              </a:rPr>
              <a:t>Possibility to deposit </a:t>
            </a:r>
            <a:r>
              <a:rPr lang="en-US" sz="1600" dirty="0" err="1">
                <a:solidFill>
                  <a:srgbClr val="C00000"/>
                </a:solidFill>
              </a:rPr>
              <a:t>CsI</a:t>
            </a:r>
            <a:r>
              <a:rPr lang="en-US" sz="1600" dirty="0">
                <a:solidFill>
                  <a:srgbClr val="C00000"/>
                </a:solidFill>
              </a:rPr>
              <a:t> on the  mesh surface</a:t>
            </a:r>
          </a:p>
          <a:p>
            <a:pPr>
              <a:spcBef>
                <a:spcPts val="800"/>
              </a:spcBef>
            </a:pPr>
            <a:r>
              <a:rPr lang="en-US" sz="1600" dirty="0">
                <a:solidFill>
                  <a:srgbClr val="C00000"/>
                </a:solidFill>
              </a:rPr>
              <a:t>Capacity ~ 35 pF 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fr-FR" sz="1600" dirty="0" err="1" smtClean="0"/>
              <a:t>Bulk</a:t>
            </a:r>
            <a:r>
              <a:rPr lang="fr-FR" sz="1600" dirty="0" smtClean="0"/>
              <a:t> </a:t>
            </a:r>
            <a:r>
              <a:rPr lang="en-US" sz="1600" dirty="0" smtClean="0"/>
              <a:t>Micromegas </a:t>
            </a:r>
            <a:r>
              <a:rPr lang="en-US" sz="1600" dirty="0"/>
              <a:t>ø 1cm</a:t>
            </a:r>
          </a:p>
          <a:p>
            <a:pPr>
              <a:spcBef>
                <a:spcPts val="800"/>
              </a:spcBef>
            </a:pPr>
            <a:r>
              <a:rPr lang="en-US" sz="1600" dirty="0" smtClean="0">
                <a:solidFill>
                  <a:srgbClr val="C00000"/>
                </a:solidFill>
              </a:rPr>
              <a:t>Capacity </a:t>
            </a:r>
            <a:r>
              <a:rPr lang="en-US" sz="1600" dirty="0">
                <a:solidFill>
                  <a:srgbClr val="C00000"/>
                </a:solidFill>
              </a:rPr>
              <a:t>~ </a:t>
            </a:r>
            <a:r>
              <a:rPr lang="en-US" sz="1600" dirty="0" smtClean="0">
                <a:solidFill>
                  <a:srgbClr val="C00000"/>
                </a:solidFill>
              </a:rPr>
              <a:t>5 pF</a:t>
            </a:r>
          </a:p>
          <a:p>
            <a:pPr>
              <a:spcBef>
                <a:spcPts val="800"/>
              </a:spcBef>
            </a:pPr>
            <a:r>
              <a:rPr lang="en-US" sz="1600" dirty="0" smtClean="0">
                <a:solidFill>
                  <a:srgbClr val="C00000"/>
                </a:solidFill>
              </a:rPr>
              <a:t>Amplification gap 64 / 128 / 192 </a:t>
            </a:r>
            <a:r>
              <a:rPr lang="el-GR" sz="1600" dirty="0" smtClean="0">
                <a:solidFill>
                  <a:srgbClr val="C00000"/>
                </a:solidFill>
              </a:rPr>
              <a:t>μ</a:t>
            </a:r>
            <a:r>
              <a:rPr lang="en-US" sz="1600" dirty="0" smtClean="0">
                <a:solidFill>
                  <a:srgbClr val="C00000"/>
                </a:solidFill>
              </a:rPr>
              <a:t>m</a:t>
            </a:r>
          </a:p>
          <a:p>
            <a:pPr marL="0" indent="0">
              <a:spcBef>
                <a:spcPts val="800"/>
              </a:spcBef>
              <a:buNone/>
            </a:pPr>
            <a:endParaRPr lang="en-US" sz="700" dirty="0" smtClean="0"/>
          </a:p>
          <a:p>
            <a:pPr>
              <a:spcBef>
                <a:spcPts val="800"/>
              </a:spcBef>
              <a:spcAft>
                <a:spcPts val="600"/>
              </a:spcAft>
              <a:buFont typeface="Wingdings" panose="05000000000000000000" pitchFamily="2" charset="2"/>
              <a:buChar char="F"/>
            </a:pPr>
            <a:r>
              <a:rPr lang="en-US" sz="1600" dirty="0" smtClean="0"/>
              <a:t>Ensure homogeneous small drift gap &amp; photocathode polarization</a:t>
            </a:r>
          </a:p>
          <a:p>
            <a:pPr marL="0" indent="0">
              <a:spcBef>
                <a:spcPts val="800"/>
              </a:spcBef>
              <a:spcAft>
                <a:spcPts val="600"/>
              </a:spcAft>
              <a:buNone/>
            </a:pPr>
            <a:r>
              <a:rPr lang="en-US" sz="1600" dirty="0" smtClean="0"/>
              <a:t>Photocathodes: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/>
              <a:t>10 nm Al,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6-8 nm Al + 10 nm </a:t>
            </a:r>
            <a:r>
              <a:rPr lang="en-US" sz="1600" dirty="0" err="1" smtClean="0"/>
              <a:t>CsI</a:t>
            </a:r>
            <a:endParaRPr lang="en-US" sz="1600" dirty="0" smtClean="0"/>
          </a:p>
          <a:p>
            <a:pPr marL="0" indent="0">
              <a:spcBef>
                <a:spcPts val="800"/>
              </a:spcBef>
              <a:spcAft>
                <a:spcPts val="600"/>
              </a:spcAft>
              <a:buNone/>
            </a:pPr>
            <a:r>
              <a:rPr lang="en-US" sz="1600" dirty="0" smtClean="0"/>
              <a:t>Stainless steel chamber compatible with  sealed mode operation</a:t>
            </a:r>
          </a:p>
          <a:p>
            <a:pPr marL="0" indent="0">
              <a:spcBef>
                <a:spcPts val="80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Very thin detector active part (&lt;5 mm)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93"/>
          <a:stretch/>
        </p:blipFill>
        <p:spPr bwMode="auto">
          <a:xfrm>
            <a:off x="5625117" y="476672"/>
            <a:ext cx="2439271" cy="186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0397" r="25000" b="58270"/>
          <a:stretch/>
        </p:blipFill>
        <p:spPr bwMode="auto">
          <a:xfrm>
            <a:off x="5580112" y="2420888"/>
            <a:ext cx="2448272" cy="217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Documents\MyDocuments\Samsung\photos\2015-01-15 - 2015-03-18\18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44" b="32595"/>
          <a:stretch/>
        </p:blipFill>
        <p:spPr bwMode="auto">
          <a:xfrm>
            <a:off x="5796136" y="4509120"/>
            <a:ext cx="221245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90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Micro Pattern Gaseous Detectors (MPGD)</a:t>
            </a:r>
          </a:p>
        </p:txBody>
      </p:sp>
      <p:sp>
        <p:nvSpPr>
          <p:cNvPr id="12295" name="Text Box 35"/>
          <p:cNvSpPr txBox="1">
            <a:spLocks noChangeArrowheads="1"/>
          </p:cNvSpPr>
          <p:nvPr/>
        </p:nvSpPr>
        <p:spPr bwMode="auto">
          <a:xfrm>
            <a:off x="428566" y="990600"/>
            <a:ext cx="7849868" cy="844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19" tIns="37137" rIns="71419" bIns="37137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000" i="1" dirty="0"/>
              <a:t>Best technology for gaseous detector readout: </a:t>
            </a:r>
            <a:endParaRPr lang="en-US" sz="2000" i="1" dirty="0" smtClean="0"/>
          </a:p>
          <a:p>
            <a:pPr algn="l"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000099"/>
                </a:solidFill>
              </a:rPr>
              <a:t>	</a:t>
            </a:r>
            <a:r>
              <a:rPr lang="en-US" sz="2000" b="1" dirty="0" smtClean="0">
                <a:solidFill>
                  <a:srgbClr val="000099"/>
                </a:solidFill>
              </a:rPr>
              <a:t>			</a:t>
            </a:r>
            <a:r>
              <a:rPr lang="en-US" sz="2000" b="1" dirty="0" smtClean="0">
                <a:solidFill>
                  <a:srgbClr val="C00000"/>
                </a:solidFill>
              </a:rPr>
              <a:t>M</a:t>
            </a:r>
            <a:r>
              <a:rPr lang="en-US" sz="2000" dirty="0" smtClean="0">
                <a:solidFill>
                  <a:srgbClr val="C00000"/>
                </a:solidFill>
              </a:rPr>
              <a:t>icro </a:t>
            </a:r>
            <a:r>
              <a:rPr lang="en-US" sz="2000" b="1" dirty="0">
                <a:solidFill>
                  <a:srgbClr val="C00000"/>
                </a:solidFill>
              </a:rPr>
              <a:t>P</a:t>
            </a:r>
            <a:r>
              <a:rPr lang="en-US" sz="2000" dirty="0">
                <a:solidFill>
                  <a:srgbClr val="C00000"/>
                </a:solidFill>
              </a:rPr>
              <a:t>attern </a:t>
            </a:r>
            <a:r>
              <a:rPr lang="en-US" sz="2000" b="1" dirty="0">
                <a:solidFill>
                  <a:srgbClr val="C00000"/>
                </a:solidFill>
              </a:rPr>
              <a:t>G</a:t>
            </a:r>
            <a:r>
              <a:rPr lang="en-US" sz="2000" dirty="0">
                <a:solidFill>
                  <a:srgbClr val="C00000"/>
                </a:solidFill>
              </a:rPr>
              <a:t>aseous </a:t>
            </a:r>
            <a:r>
              <a:rPr lang="en-US" sz="2000" b="1" dirty="0" smtClean="0">
                <a:solidFill>
                  <a:srgbClr val="C00000"/>
                </a:solidFill>
              </a:rPr>
              <a:t>D</a:t>
            </a:r>
            <a:r>
              <a:rPr lang="en-US" sz="2000" dirty="0" smtClean="0">
                <a:solidFill>
                  <a:srgbClr val="C00000"/>
                </a:solidFill>
              </a:rPr>
              <a:t>etectors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17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049" y="2143486"/>
            <a:ext cx="1948295" cy="196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761" y="2077100"/>
            <a:ext cx="1897784" cy="206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2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4419599"/>
            <a:ext cx="1812754" cy="13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3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87537" y="4125768"/>
            <a:ext cx="1440295" cy="189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6"/>
          <p:cNvSpPr txBox="1">
            <a:spLocks noChangeArrowheads="1"/>
          </p:cNvSpPr>
          <p:nvPr/>
        </p:nvSpPr>
        <p:spPr bwMode="auto">
          <a:xfrm>
            <a:off x="457200" y="2191415"/>
            <a:ext cx="3317875" cy="327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1419" tIns="37137" rIns="71419" bIns="37137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dirty="0"/>
              <a:t>more robust than wires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/>
              <a:t> no E×B </a:t>
            </a:r>
            <a:r>
              <a:rPr lang="en-US" sz="1600" dirty="0" smtClean="0"/>
              <a:t>effect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/>
              <a:t>fast signal &amp; high gain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/>
              <a:t> low ion </a:t>
            </a:r>
            <a:r>
              <a:rPr lang="en-US" sz="1600" dirty="0" smtClean="0"/>
              <a:t>feedback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/>
              <a:t> better ageing properties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/>
              <a:t> easier to manufacture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 smtClean="0"/>
              <a:t> lower cost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 smtClean="0"/>
              <a:t> big surfaces</a:t>
            </a:r>
            <a:endParaRPr lang="en-US" sz="1600" dirty="0"/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endParaRPr lang="en-US" sz="16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4231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</a:t>
            </a:r>
            <a:r>
              <a:rPr lang="en-US" dirty="0" smtClean="0"/>
              <a:t>prototype</a:t>
            </a:r>
            <a:endParaRPr lang="en-US" dirty="0"/>
          </a:p>
        </p:txBody>
      </p:sp>
      <p:pic>
        <p:nvPicPr>
          <p:cNvPr id="2050" name="Picture 2" descr="C:\Documents\MyDocuments\Samsung\Micromegas FT\2015-04-24 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44" y="764704"/>
            <a:ext cx="32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\MyDocuments\Samsung\Micromegas FT\2015-04-24 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37191" y="4097352"/>
            <a:ext cx="1800000" cy="3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\MyDocuments\Samsung\Micromegas FT\2015-04-24 0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44" y="2807503"/>
            <a:ext cx="32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\MyDocuments\Samsung\Micromegas FT\2015-04-24 0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44" y="4797152"/>
            <a:ext cx="32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4" descr="F:\PC CEA\Rapport\Détecteur.jpg"/>
          <p:cNvPicPr>
            <a:picLocks noChangeAspect="1"/>
          </p:cNvPicPr>
          <p:nvPr/>
        </p:nvPicPr>
        <p:blipFill rotWithShape="1">
          <a:blip r:embed="rId6" cstate="print"/>
          <a:srcRect l="6001"/>
          <a:stretch/>
        </p:blipFill>
        <p:spPr bwMode="auto">
          <a:xfrm>
            <a:off x="4932040" y="2853136"/>
            <a:ext cx="3168000" cy="18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440" y="764904"/>
            <a:ext cx="3924000" cy="196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71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tests</a:t>
            </a:r>
            <a:endParaRPr lang="en-US" dirty="0"/>
          </a:p>
        </p:txBody>
      </p:sp>
      <p:pic>
        <p:nvPicPr>
          <p:cNvPr id="8194" name="Picture 2" descr="\\Dapdc5\tpapaeva\Desktop\µmegas_Picoseconde\spectrum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47947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62138"/>
            <a:ext cx="2975808" cy="2738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85192" y="5085184"/>
            <a:ext cx="4474840" cy="4320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en-US" sz="1800" dirty="0" smtClean="0"/>
              <a:t>Estimated ~20 photoelectrons per pulse by comparing with the amplitude of the signal from a candle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800" dirty="0" smtClean="0"/>
              <a:t>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436096" y="6300872"/>
            <a:ext cx="3754760" cy="44049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en-US" sz="1800" dirty="0" smtClean="0"/>
              <a:t>24 hour run in sealed mode.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69754"/>
            <a:ext cx="3767896" cy="256675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305216" y="2850506"/>
            <a:ext cx="3947304" cy="65050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en-US" sz="1800" dirty="0" smtClean="0"/>
              <a:t>Single photoelectrons from </a:t>
            </a:r>
            <a:br>
              <a:rPr lang="en-US" sz="1800" dirty="0" smtClean="0"/>
            </a:br>
            <a:r>
              <a:rPr lang="en-US" sz="1800" dirty="0" smtClean="0"/>
              <a:t>a candles flame. </a:t>
            </a:r>
          </a:p>
        </p:txBody>
      </p:sp>
    </p:spTree>
    <p:extLst>
      <p:ext uri="{BB962C8B-B14F-4D97-AF65-F5344CB8AC3E}">
        <p14:creationId xmlns:p14="http://schemas.microsoft.com/office/powerpoint/2010/main" val="73031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single </a:t>
            </a:r>
            <a:r>
              <a:rPr lang="en-US" dirty="0" err="1" smtClean="0"/>
              <a:t>p.e.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46444"/>
            <a:ext cx="7307064" cy="272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620688"/>
            <a:ext cx="5904656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1600" dirty="0" smtClean="0"/>
              <a:t>IRAMIS facility @ CEA </a:t>
            </a:r>
            <a:r>
              <a:rPr lang="en-US" sz="1600" dirty="0" err="1" smtClean="0"/>
              <a:t>Saclay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(</a:t>
            </a:r>
            <a:r>
              <a:rPr lang="en-US" sz="1600" b="1" i="1" dirty="0" smtClean="0">
                <a:solidFill>
                  <a:srgbClr val="C00000"/>
                </a:solidFill>
              </a:rPr>
              <a:t>thanks to Thomas </a:t>
            </a:r>
            <a:r>
              <a:rPr lang="en-US" sz="1600" b="1" i="1" dirty="0" err="1" smtClean="0">
                <a:solidFill>
                  <a:srgbClr val="C00000"/>
                </a:solidFill>
              </a:rPr>
              <a:t>Gustavsson</a:t>
            </a:r>
            <a:r>
              <a:rPr lang="en-US" sz="1600" b="1" i="1" dirty="0" smtClean="0">
                <a:solidFill>
                  <a:srgbClr val="C00000"/>
                </a:solidFill>
              </a:rPr>
              <a:t>! </a:t>
            </a:r>
            <a:r>
              <a:rPr lang="en-US" sz="1600" dirty="0" smtClean="0"/>
              <a:t>)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UV laser with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 &lt;&lt; 100 fs</a:t>
            </a:r>
          </a:p>
          <a:p>
            <a:pPr>
              <a:spcBef>
                <a:spcPts val="600"/>
              </a:spcBef>
            </a:pPr>
            <a:r>
              <a:rPr lang="en-US" sz="1600" b="1" dirty="0" smtClean="0">
                <a:latin typeface="Calibri Light" panose="020F0302020204030204" pitchFamily="34" charset="0"/>
              </a:rPr>
              <a:t> </a:t>
            </a:r>
            <a:r>
              <a:rPr lang="el-GR" sz="1800" b="1" dirty="0" smtClean="0">
                <a:latin typeface="Calibri Light" panose="020F0302020204030204" pitchFamily="34" charset="0"/>
              </a:rPr>
              <a:t>λ</a:t>
            </a:r>
            <a:r>
              <a:rPr lang="el-GR" sz="1600" dirty="0" smtClean="0"/>
              <a:t> = </a:t>
            </a:r>
            <a:r>
              <a:rPr lang="en-US" sz="1600" dirty="0" smtClean="0"/>
              <a:t>275-</a:t>
            </a:r>
            <a:r>
              <a:rPr lang="el-GR" sz="1600" dirty="0" smtClean="0"/>
              <a:t>285 </a:t>
            </a:r>
            <a:r>
              <a:rPr lang="en-US" sz="1600" dirty="0" smtClean="0"/>
              <a:t>nm after doubling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intensity ~ 3 </a:t>
            </a:r>
            <a:r>
              <a:rPr lang="en-US" sz="1600" dirty="0" err="1" smtClean="0"/>
              <a:t>mJoule</a:t>
            </a:r>
            <a:r>
              <a:rPr lang="en-US" sz="1600" dirty="0" smtClean="0"/>
              <a:t> / sec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Repetition 8 MHz (!!) - limitations on gain 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è"/>
            </a:pP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Reduced to 9 kHz for the tests</a:t>
            </a:r>
          </a:p>
          <a:p>
            <a:pPr>
              <a:spcBef>
                <a:spcPts val="600"/>
              </a:spcBef>
            </a:pPr>
            <a:r>
              <a:rPr lang="en-US" sz="1600" b="1" dirty="0" smtClean="0">
                <a:sym typeface="Wingdings" panose="05000000000000000000" pitchFamily="2" charset="2"/>
              </a:rPr>
              <a:t>Light attenuator</a:t>
            </a:r>
            <a:r>
              <a:rPr lang="en-US" sz="1600" dirty="0" smtClean="0">
                <a:sym typeface="Wingdings" panose="05000000000000000000" pitchFamily="2" charset="2"/>
              </a:rPr>
              <a:t>s </a:t>
            </a:r>
            <a:r>
              <a:rPr lang="en-US" sz="1400" dirty="0" smtClean="0">
                <a:sym typeface="Wingdings" panose="05000000000000000000" pitchFamily="2" charset="2"/>
              </a:rPr>
              <a:t>(fine micro-meshes 10-20% transparent)</a:t>
            </a:r>
            <a:endParaRPr lang="en-US" sz="1600" dirty="0" smtClean="0"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600" dirty="0" smtClean="0">
                <a:sym typeface="Wingdings" panose="05000000000000000000" pitchFamily="2" charset="2"/>
              </a:rPr>
              <a:t>Trigger from fast PD</a:t>
            </a:r>
          </a:p>
          <a:p>
            <a:pPr>
              <a:spcBef>
                <a:spcPts val="600"/>
              </a:spcBef>
            </a:pPr>
            <a:r>
              <a:rPr lang="en-US" sz="1600" dirty="0" err="1" smtClean="0">
                <a:sym typeface="Wingdings" panose="05000000000000000000" pitchFamily="2" charset="2"/>
              </a:rPr>
              <a:t>Cividec</a:t>
            </a:r>
            <a:r>
              <a:rPr lang="en-US" sz="1600" dirty="0" smtClean="0">
                <a:sym typeface="Wingdings" panose="05000000000000000000" pitchFamily="2" charset="2"/>
              </a:rPr>
              <a:t> 2 GHz, 40 </a:t>
            </a:r>
            <a:r>
              <a:rPr lang="en-US" sz="1600" dirty="0" err="1" smtClean="0">
                <a:sym typeface="Wingdings" panose="05000000000000000000" pitchFamily="2" charset="2"/>
              </a:rPr>
              <a:t>db</a:t>
            </a:r>
            <a:r>
              <a:rPr lang="en-US" sz="1600" dirty="0" smtClean="0">
                <a:sym typeface="Wingdings" panose="05000000000000000000" pitchFamily="2" charset="2"/>
              </a:rPr>
              <a:t> preamplifier</a:t>
            </a:r>
          </a:p>
        </p:txBody>
      </p:sp>
      <p:pic>
        <p:nvPicPr>
          <p:cNvPr id="7173" name="Picture 5" descr="C:\Documents\MyDocuments\Samsung\photos\2015-01-15 - 2015-03-18\18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02"/>
          <a:stretch/>
        </p:blipFill>
        <p:spPr bwMode="auto">
          <a:xfrm>
            <a:off x="6300192" y="559386"/>
            <a:ext cx="2232248" cy="330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 rot="5400000">
            <a:off x="4417094" y="1171415"/>
            <a:ext cx="2194873" cy="1024153"/>
            <a:chOff x="39845" y="-32605"/>
            <a:chExt cx="5265580" cy="235267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81400" y="285750"/>
              <a:ext cx="1724025" cy="128587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45" y="-32605"/>
              <a:ext cx="2724149" cy="235267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524000" y="1533525"/>
              <a:ext cx="45085" cy="4507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1552575" y="323850"/>
              <a:ext cx="1985645" cy="1213957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552575" y="1581150"/>
              <a:ext cx="1985645" cy="0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094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39552" y="836712"/>
            <a:ext cx="7776864" cy="5112567"/>
            <a:chOff x="1428488" y="1262013"/>
            <a:chExt cx="6287025" cy="4183211"/>
          </a:xfrm>
        </p:grpSpPr>
        <p:pic>
          <p:nvPicPr>
            <p:cNvPr id="10" name="Picture 2" descr="F:\PC CEA\Rapport\IMG_20150720_14303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488" y="3449612"/>
              <a:ext cx="3525438" cy="1983059"/>
            </a:xfrm>
            <a:prstGeom prst="rect">
              <a:avLst/>
            </a:prstGeom>
            <a:noFill/>
          </p:spPr>
        </p:pic>
        <p:pic>
          <p:nvPicPr>
            <p:cNvPr id="13" name="Picture 3" descr="F:\PC CEA\Rapport\IMG_20150721_142418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62457" y="1262013"/>
              <a:ext cx="2353056" cy="4183211"/>
            </a:xfrm>
            <a:prstGeom prst="rect">
              <a:avLst/>
            </a:prstGeom>
            <a:noFill/>
          </p:spPr>
        </p:pic>
        <p:pic>
          <p:nvPicPr>
            <p:cNvPr id="14" name="Picture 4" descr="F:\PC CEA\Rapport\IMG_20150720_141535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909" y="1285145"/>
              <a:ext cx="3529584" cy="1985392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@ IRAMIS laser</a:t>
            </a:r>
            <a:endParaRPr lang="en-US" dirty="0"/>
          </a:p>
        </p:txBody>
      </p:sp>
      <p:pic>
        <p:nvPicPr>
          <p:cNvPr id="4098" name="Picture 2" descr="C:\Documents\MyDocuments\Samsung\photos\2015-04-15 - 2015-08-14\19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754" y="836712"/>
            <a:ext cx="2910661" cy="517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20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55576" y="836712"/>
            <a:ext cx="7799389" cy="507542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dirty="0" smtClean="0">
                <a:cs typeface="Century Gothic"/>
              </a:rPr>
              <a:t>Registration of Micromegas &amp; photodiode waveforms with 2GHz oscilloscope @ 10 GS/s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800" dirty="0" smtClean="0">
                <a:cs typeface="Century Gothic"/>
              </a:rPr>
              <a:t>Offline analysis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1800" dirty="0" smtClean="0">
              <a:cs typeface="Century Gothic"/>
            </a:endParaRPr>
          </a:p>
          <a:p>
            <a:endParaRPr lang="en-US" sz="1800" dirty="0" smtClean="0">
              <a:cs typeface="Century Gothic"/>
            </a:endParaRPr>
          </a:p>
          <a:p>
            <a:pPr marL="34925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400" dirty="0">
              <a:cs typeface="Century Gothic"/>
            </a:endParaRPr>
          </a:p>
        </p:txBody>
      </p:sp>
      <p:pic>
        <p:nvPicPr>
          <p:cNvPr id="9" name="Image 7" descr="schémaLASER.png"/>
          <p:cNvPicPr>
            <a:picLocks noChangeAspect="1"/>
          </p:cNvPicPr>
          <p:nvPr/>
        </p:nvPicPr>
        <p:blipFill>
          <a:blip r:embed="rId2" cstate="print"/>
          <a:srcRect t="5502" b="8294"/>
          <a:stretch>
            <a:fillRect/>
          </a:stretch>
        </p:blipFill>
        <p:spPr>
          <a:xfrm>
            <a:off x="755576" y="1891462"/>
            <a:ext cx="8093021" cy="42738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simple data acquisition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446218" y="6021288"/>
            <a:ext cx="35902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thanks </a:t>
            </a:r>
            <a:r>
              <a:rPr lang="en-US" b="1" i="1" dirty="0">
                <a:solidFill>
                  <a:srgbClr val="C00000"/>
                </a:solidFill>
                <a:sym typeface="Wingdings" panose="05000000000000000000" pitchFamily="2" charset="2"/>
              </a:rPr>
              <a:t>to Xavier </a:t>
            </a:r>
            <a:r>
              <a:rPr lang="en-US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&amp; w</a:t>
            </a:r>
            <a:r>
              <a:rPr lang="en-US" b="1" i="1" dirty="0">
                <a:solidFill>
                  <a:srgbClr val="C00000"/>
                </a:solidFill>
                <a:sym typeface="Wingdings" panose="05000000000000000000" pitchFamily="2" charset="2"/>
              </a:rPr>
              <a:t>. R. </a:t>
            </a:r>
            <a:r>
              <a:rPr lang="en-US" b="1" i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Zuyeuski</a:t>
            </a:r>
            <a:r>
              <a:rPr lang="en-US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US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for </a:t>
            </a:r>
            <a:r>
              <a:rPr lang="en-US" b="1" i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osciloscope</a:t>
            </a:r>
            <a:r>
              <a:rPr lang="en-US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&amp; </a:t>
            </a:r>
            <a:r>
              <a:rPr lang="en-US" b="1" i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LabView</a:t>
            </a:r>
            <a:r>
              <a:rPr lang="en-US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08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to single </a:t>
            </a:r>
            <a:r>
              <a:rPr lang="en-US" dirty="0" err="1" smtClean="0"/>
              <a:t>p.e.</a:t>
            </a:r>
            <a:endParaRPr lang="en-US" dirty="0"/>
          </a:p>
        </p:txBody>
      </p:sp>
      <p:pic>
        <p:nvPicPr>
          <p:cNvPr id="9" name="Picture 3" descr="\\Dapdc5\tpapaeva\Desktop\Picosecond Micromegas\picosec\screenshots\B128-SPh-Vm475-Vd735-4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850" y="1772816"/>
            <a:ext cx="2643088" cy="1982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310" y="4149081"/>
            <a:ext cx="2939221" cy="243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195736" y="1340768"/>
            <a:ext cx="3186161" cy="5226065"/>
            <a:chOff x="2195736" y="1340768"/>
            <a:chExt cx="3186161" cy="5226065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r="8331"/>
            <a:stretch/>
          </p:blipFill>
          <p:spPr bwMode="auto">
            <a:xfrm>
              <a:off x="2195736" y="1738908"/>
              <a:ext cx="3110276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5483" y="3933056"/>
              <a:ext cx="3176414" cy="2633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3141587" y="1340768"/>
              <a:ext cx="113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Microbulk</a:t>
              </a:r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320792" y="134076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Bulk 128</a:t>
            </a:r>
            <a:endParaRPr lang="en-US" dirty="0"/>
          </a:p>
        </p:txBody>
      </p:sp>
      <p:pic>
        <p:nvPicPr>
          <p:cNvPr id="16" name="Picture 2" descr="F:\PC CEA\Rapport\IMG_20150730_1717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6187" y="2243876"/>
            <a:ext cx="1701628" cy="302511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7737" y="5517232"/>
            <a:ext cx="200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Signal modeling by </a:t>
            </a:r>
          </a:p>
          <a:p>
            <a:r>
              <a:rPr lang="en-US" i="1" dirty="0" smtClean="0"/>
              <a:t>D. Gonzalez Diaz </a:t>
            </a:r>
            <a:br>
              <a:rPr lang="en-US" i="1" dirty="0" smtClean="0"/>
            </a:br>
            <a:r>
              <a:rPr lang="en-US" i="1" dirty="0" smtClean="0"/>
              <a:t>&amp; F. </a:t>
            </a:r>
            <a:r>
              <a:rPr lang="en-US" i="1" dirty="0" err="1" smtClean="0"/>
              <a:t>Resnati</a:t>
            </a:r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7504" y="692696"/>
            <a:ext cx="6454011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Strong attenuation, so that events with no pulse appear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UV light from continuous source (candle) </a:t>
            </a:r>
            <a:endParaRPr lang="en-US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81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92934">
                    <a:lumMod val="75000"/>
                    <a:lumOff val="25000"/>
                  </a:srgbClr>
                </a:solidFill>
              </a:rPr>
              <a:t>Signal Modeling </a:t>
            </a:r>
            <a:r>
              <a:rPr lang="en-US" sz="1800" dirty="0">
                <a:solidFill>
                  <a:srgbClr val="292934">
                    <a:lumMod val="75000"/>
                    <a:lumOff val="25000"/>
                  </a:srgbClr>
                </a:solidFill>
              </a:rPr>
              <a:t>(</a:t>
            </a:r>
            <a:r>
              <a:rPr lang="en-US" sz="1800" dirty="0">
                <a:solidFill>
                  <a:srgbClr val="C00000"/>
                </a:solidFill>
              </a:rPr>
              <a:t>D. Gonzalez Diaz, F. </a:t>
            </a:r>
            <a:r>
              <a:rPr lang="en-US" sz="1800" dirty="0" err="1">
                <a:solidFill>
                  <a:srgbClr val="C00000"/>
                </a:solidFill>
              </a:rPr>
              <a:t>Resnati</a:t>
            </a:r>
            <a:r>
              <a:rPr lang="en-US" sz="1800" dirty="0">
                <a:solidFill>
                  <a:srgbClr val="C00000"/>
                </a:solidFill>
              </a:rPr>
              <a:t>, R. </a:t>
            </a:r>
            <a:r>
              <a:rPr lang="en-US" sz="1800" dirty="0" err="1">
                <a:solidFill>
                  <a:srgbClr val="C00000"/>
                </a:solidFill>
              </a:rPr>
              <a:t>Veenhof</a:t>
            </a:r>
            <a:r>
              <a:rPr lang="en-US" sz="1800" dirty="0">
                <a:solidFill>
                  <a:srgbClr val="292934">
                    <a:lumMod val="75000"/>
                    <a:lumOff val="25000"/>
                  </a:srgbClr>
                </a:solidFill>
              </a:rPr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76339"/>
            <a:ext cx="7992888" cy="599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7826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Modeling </a:t>
            </a:r>
            <a:r>
              <a:rPr lang="en-US" sz="1800" dirty="0" smtClean="0"/>
              <a:t>(</a:t>
            </a:r>
            <a:r>
              <a:rPr lang="en-US" sz="1800" dirty="0" smtClean="0">
                <a:solidFill>
                  <a:srgbClr val="C00000"/>
                </a:solidFill>
              </a:rPr>
              <a:t>D</a:t>
            </a:r>
            <a:r>
              <a:rPr lang="en-US" sz="1800" dirty="0">
                <a:solidFill>
                  <a:srgbClr val="C00000"/>
                </a:solidFill>
              </a:rPr>
              <a:t>. Gonzalez </a:t>
            </a:r>
            <a:r>
              <a:rPr lang="en-US" sz="1800" dirty="0" smtClean="0">
                <a:solidFill>
                  <a:srgbClr val="C00000"/>
                </a:solidFill>
              </a:rPr>
              <a:t>Diaz, F</a:t>
            </a:r>
            <a:r>
              <a:rPr lang="en-US" sz="1800" dirty="0">
                <a:solidFill>
                  <a:srgbClr val="C00000"/>
                </a:solidFill>
              </a:rPr>
              <a:t>. </a:t>
            </a:r>
            <a:r>
              <a:rPr lang="en-US" sz="1800" dirty="0" err="1" smtClean="0">
                <a:solidFill>
                  <a:srgbClr val="C00000"/>
                </a:solidFill>
              </a:rPr>
              <a:t>Resnati</a:t>
            </a:r>
            <a:r>
              <a:rPr lang="en-US" sz="1800" dirty="0" smtClean="0">
                <a:solidFill>
                  <a:srgbClr val="C00000"/>
                </a:solidFill>
              </a:rPr>
              <a:t>, R. </a:t>
            </a:r>
            <a:r>
              <a:rPr lang="en-US" sz="1800" dirty="0" err="1" smtClean="0">
                <a:solidFill>
                  <a:srgbClr val="C00000"/>
                </a:solidFill>
              </a:rPr>
              <a:t>Veenhof</a:t>
            </a:r>
            <a:r>
              <a:rPr lang="en-US" sz="1800" dirty="0" smtClean="0"/>
              <a:t>)</a:t>
            </a:r>
            <a:endParaRPr 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92696"/>
            <a:ext cx="7715250" cy="578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7557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of </a:t>
            </a:r>
            <a:r>
              <a:rPr lang="el-GR" dirty="0" smtClean="0"/>
              <a:t>σ</a:t>
            </a:r>
            <a:r>
              <a:rPr lang="en-US" baseline="-25000" dirty="0" smtClean="0"/>
              <a:t>T</a:t>
            </a:r>
            <a:r>
              <a:rPr lang="en-US" dirty="0" smtClean="0"/>
              <a:t>  (~1 </a:t>
            </a:r>
            <a:r>
              <a:rPr lang="en-US" dirty="0" err="1" smtClean="0"/>
              <a:t>p.e.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0238" y="682176"/>
            <a:ext cx="3452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Calculate attenuation from &lt;</a:t>
            </a:r>
            <a:r>
              <a:rPr lang="en-US" dirty="0" err="1" smtClean="0"/>
              <a:t>ampl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Calculate 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p.e</a:t>
            </a:r>
            <a:r>
              <a:rPr lang="en-US" baseline="-25000" dirty="0" smtClean="0"/>
              <a:t>.</a:t>
            </a:r>
            <a:r>
              <a:rPr lang="en-US" dirty="0" smtClean="0"/>
              <a:t>&gt; from zeros.</a:t>
            </a:r>
          </a:p>
          <a:p>
            <a:endParaRPr lang="en-US" dirty="0"/>
          </a:p>
          <a:p>
            <a:r>
              <a:rPr lang="en-US" dirty="0" smtClean="0"/>
              <a:t>28.9% zeros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/>
              <a:t>&lt;</a:t>
            </a:r>
            <a:r>
              <a:rPr lang="en-US" dirty="0" err="1"/>
              <a:t>N</a:t>
            </a:r>
            <a:r>
              <a:rPr lang="en-US" baseline="-25000" dirty="0" err="1"/>
              <a:t>p.e</a:t>
            </a:r>
            <a:r>
              <a:rPr lang="en-US" baseline="-25000" dirty="0" smtClean="0"/>
              <a:t>.</a:t>
            </a:r>
            <a:r>
              <a:rPr lang="en-US" dirty="0" smtClean="0"/>
              <a:t>&gt; = 1.26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999" y="2758056"/>
            <a:ext cx="5086801" cy="3465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58056"/>
            <a:ext cx="3407574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35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laser test results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980728"/>
            <a:ext cx="3954271" cy="345638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n-US" sz="1600" dirty="0" smtClean="0"/>
              <a:t>Calibrated attenuators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Maximum attenuation 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dirty="0" smtClean="0">
                <a:sym typeface="Wingdings" panose="05000000000000000000" pitchFamily="2" charset="2"/>
              </a:rPr>
              <a:t> 29% zeros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	</a:t>
            </a:r>
            <a:r>
              <a:rPr lang="en-US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 &lt;N&gt; ~1.26 </a:t>
            </a:r>
            <a:r>
              <a:rPr lang="en-US" sz="1600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p.e</a:t>
            </a:r>
            <a:r>
              <a:rPr lang="en-US" sz="1600" dirty="0" err="1" smtClean="0">
                <a:sym typeface="Wingdings" panose="05000000000000000000" pitchFamily="2" charset="2"/>
              </a:rPr>
              <a:t>.</a:t>
            </a:r>
            <a:endParaRPr lang="en-US" sz="1600" dirty="0" smtClean="0"/>
          </a:p>
          <a:p>
            <a:pPr>
              <a:spcBef>
                <a:spcPts val="1200"/>
              </a:spcBef>
            </a:pPr>
            <a:r>
              <a:rPr lang="en-US" sz="1600" dirty="0" smtClean="0"/>
              <a:t>Results given for the </a:t>
            </a:r>
            <a:r>
              <a:rPr lang="en-US" sz="1600" i="1" dirty="0" smtClean="0">
                <a:solidFill>
                  <a:schemeClr val="tx2">
                    <a:lumMod val="50000"/>
                  </a:schemeClr>
                </a:solidFill>
              </a:rPr>
              <a:t>mean</a:t>
            </a:r>
            <a:r>
              <a:rPr lang="en-US" sz="1600" dirty="0" smtClean="0"/>
              <a:t> photoelectron number – impossible to discriminate 1e/2e events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Resolution scaling with 1/</a:t>
            </a:r>
            <a:r>
              <a:rPr lang="en-US" sz="1600" dirty="0" err="1" smtClean="0"/>
              <a:t>sqrt</a:t>
            </a:r>
            <a:r>
              <a:rPr lang="en-US" sz="1600" dirty="0" smtClean="0"/>
              <a:t>(N) law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Gas used: </a:t>
            </a:r>
            <a:br>
              <a:rPr lang="en-US" sz="1600" dirty="0" smtClean="0"/>
            </a:br>
            <a:r>
              <a:rPr lang="en-US" sz="1600" dirty="0" smtClean="0"/>
              <a:t>Ne (90%) + C2H6 (10%)</a:t>
            </a:r>
          </a:p>
          <a:p>
            <a:pPr lvl="1">
              <a:spcBef>
                <a:spcPts val="600"/>
              </a:spcBef>
              <a:buFont typeface="Wingdings 2" panose="05020102010507070707" pitchFamily="18" charset="2"/>
              <a:buChar char="O"/>
            </a:pPr>
            <a:r>
              <a:rPr lang="en-US" sz="1600" dirty="0" smtClean="0">
                <a:solidFill>
                  <a:srgbClr val="C00000"/>
                </a:solidFill>
              </a:rPr>
              <a:t>Not optimal!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Very promising result: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~180 </a:t>
            </a:r>
            <a:r>
              <a:rPr lang="en-US" sz="1600" dirty="0" err="1" smtClean="0">
                <a:solidFill>
                  <a:srgbClr val="C00000"/>
                </a:solidFill>
              </a:rPr>
              <a:t>ps</a:t>
            </a:r>
            <a:r>
              <a:rPr lang="en-US" sz="1600" dirty="0" smtClean="0">
                <a:solidFill>
                  <a:srgbClr val="C00000"/>
                </a:solidFill>
              </a:rPr>
              <a:t> for 1.26 </a:t>
            </a:r>
            <a:r>
              <a:rPr lang="en-US" sz="1600" dirty="0" err="1" smtClean="0">
                <a:solidFill>
                  <a:srgbClr val="C00000"/>
                </a:solidFill>
              </a:rPr>
              <a:t>p.e.</a:t>
            </a:r>
            <a:endParaRPr lang="en-US" sz="1600" dirty="0">
              <a:solidFill>
                <a:srgbClr val="C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411471" y="642342"/>
            <a:ext cx="4409001" cy="3002682"/>
            <a:chOff x="4411471" y="642342"/>
            <a:chExt cx="4409001" cy="3002682"/>
          </a:xfrm>
        </p:grpSpPr>
        <p:pic>
          <p:nvPicPr>
            <p:cNvPr id="12" name="Picture 2" descr="\\Dapdc5\tpapaeva\Desktop\Picosecond Micromegas\Pressentation\Plots\logTres30_vs_Npe_VmVm500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1471" y="642342"/>
              <a:ext cx="4409001" cy="3002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Oval 3"/>
            <p:cNvSpPr/>
            <p:nvPr/>
          </p:nvSpPr>
          <p:spPr>
            <a:xfrm>
              <a:off x="7092280" y="642342"/>
              <a:ext cx="360040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11471" y="3717032"/>
            <a:ext cx="4409001" cy="3002682"/>
            <a:chOff x="4411471" y="3717032"/>
            <a:chExt cx="4409001" cy="3002682"/>
          </a:xfrm>
        </p:grpSpPr>
        <p:pic>
          <p:nvPicPr>
            <p:cNvPr id="13" name="Picture 2" descr="\\Dapdc5\tpapaeva\Desktop\Picosecond Micromegas\Pressentation\Plots\logTres30_vs_Vd_VmVm500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1471" y="3717032"/>
              <a:ext cx="4409001" cy="3002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7164288" y="3717032"/>
              <a:ext cx="288032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03" y="4360688"/>
            <a:ext cx="3395522" cy="231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3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457200" y="5512361"/>
            <a:ext cx="8229600" cy="1193239"/>
          </a:xfrm>
          <a:prstGeom prst="roundRect">
            <a:avLst/>
          </a:prstGeom>
          <a:solidFill>
            <a:schemeClr val="accent5">
              <a:lumMod val="20000"/>
              <a:lumOff val="80000"/>
              <a:alpha val="3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04800" y="2099078"/>
            <a:ext cx="8610600" cy="2930122"/>
          </a:xfrm>
          <a:prstGeom prst="roundRect">
            <a:avLst/>
          </a:prstGeom>
          <a:solidFill>
            <a:srgbClr val="F5ED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Image 8" descr="time-projection-chamb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400" y="1524000"/>
            <a:ext cx="1447800" cy="1201138"/>
          </a:xfrm>
          <a:prstGeom prst="rect">
            <a:avLst/>
          </a:prstGeom>
        </p:spPr>
      </p:pic>
      <p:pic>
        <p:nvPicPr>
          <p:cNvPr id="10" name="Image 9" descr="georges-charpak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14000"/>
            <a:ext cx="744596" cy="810000"/>
          </a:xfrm>
          <a:prstGeom prst="rect">
            <a:avLst/>
          </a:prstGeom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1196249" y="0"/>
            <a:ext cx="7225556" cy="430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algn="ctr">
              <a:spcBef>
                <a:spcPct val="0"/>
              </a:spcBef>
              <a:defRPr/>
            </a:pPr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94500" y="812800"/>
            <a:ext cx="2349500" cy="635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TPC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Time Projection Chamber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D. R. </a:t>
            </a:r>
            <a:r>
              <a:rPr lang="en-US" sz="1200" dirty="0" err="1" smtClean="0">
                <a:solidFill>
                  <a:prstClr val="white"/>
                </a:solidFill>
              </a:rPr>
              <a:t>Nygren</a:t>
            </a:r>
            <a:r>
              <a:rPr lang="en-US" sz="1200" dirty="0" smtClean="0">
                <a:solidFill>
                  <a:prstClr val="white"/>
                </a:solidFill>
              </a:rPr>
              <a:t> et al., 1974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96335" y="2270462"/>
            <a:ext cx="2349500" cy="635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MSGC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Micro-Strip Gas Chamber 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A. </a:t>
            </a:r>
            <a:r>
              <a:rPr lang="en-US" sz="1200" dirty="0" err="1" smtClean="0">
                <a:solidFill>
                  <a:prstClr val="white"/>
                </a:solidFill>
              </a:rPr>
              <a:t>Oed</a:t>
            </a:r>
            <a:r>
              <a:rPr lang="en-US" sz="1200" dirty="0" smtClean="0">
                <a:solidFill>
                  <a:prstClr val="white"/>
                </a:solidFill>
              </a:rPr>
              <a:t>, 1988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67400" y="3268087"/>
            <a:ext cx="2349500" cy="635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GEM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Gas Electron Multiplier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F. </a:t>
            </a:r>
            <a:r>
              <a:rPr lang="en-US" sz="1200" dirty="0" err="1" smtClean="0">
                <a:solidFill>
                  <a:prstClr val="white"/>
                </a:solidFill>
              </a:rPr>
              <a:t>Sauli</a:t>
            </a:r>
            <a:r>
              <a:rPr lang="en-US" sz="1200" dirty="0" smtClean="0">
                <a:solidFill>
                  <a:prstClr val="white"/>
                </a:solidFill>
              </a:rPr>
              <a:t>, 1997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86780" y="5815640"/>
            <a:ext cx="1742820" cy="3565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MICROBULK 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2006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72000" y="5815640"/>
            <a:ext cx="1742820" cy="3565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INGRID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2005</a:t>
            </a:r>
          </a:p>
        </p:txBody>
      </p:sp>
      <p:sp>
        <p:nvSpPr>
          <p:cNvPr id="18" name="Flèche vers la droite 18"/>
          <p:cNvSpPr/>
          <p:nvPr/>
        </p:nvSpPr>
        <p:spPr>
          <a:xfrm rot="4261536">
            <a:off x="1270949" y="613551"/>
            <a:ext cx="1350349" cy="2106343"/>
          </a:xfrm>
          <a:custGeom>
            <a:avLst/>
            <a:gdLst>
              <a:gd name="connsiteX0" fmla="*/ 0 w 1235554"/>
              <a:gd name="connsiteY0" fmla="*/ 128803 h 515211"/>
              <a:gd name="connsiteX1" fmla="*/ 977949 w 1235554"/>
              <a:gd name="connsiteY1" fmla="*/ 128803 h 515211"/>
              <a:gd name="connsiteX2" fmla="*/ 977949 w 1235554"/>
              <a:gd name="connsiteY2" fmla="*/ 0 h 515211"/>
              <a:gd name="connsiteX3" fmla="*/ 1235554 w 1235554"/>
              <a:gd name="connsiteY3" fmla="*/ 257606 h 515211"/>
              <a:gd name="connsiteX4" fmla="*/ 977949 w 1235554"/>
              <a:gd name="connsiteY4" fmla="*/ 515211 h 515211"/>
              <a:gd name="connsiteX5" fmla="*/ 977949 w 1235554"/>
              <a:gd name="connsiteY5" fmla="*/ 386408 h 515211"/>
              <a:gd name="connsiteX6" fmla="*/ 0 w 1235554"/>
              <a:gd name="connsiteY6" fmla="*/ 386408 h 515211"/>
              <a:gd name="connsiteX7" fmla="*/ 0 w 1235554"/>
              <a:gd name="connsiteY7" fmla="*/ 128803 h 515211"/>
              <a:gd name="connsiteX0" fmla="*/ 117601 w 1353155"/>
              <a:gd name="connsiteY0" fmla="*/ 128803 h 1612845"/>
              <a:gd name="connsiteX1" fmla="*/ 1095550 w 1353155"/>
              <a:gd name="connsiteY1" fmla="*/ 128803 h 1612845"/>
              <a:gd name="connsiteX2" fmla="*/ 1095550 w 1353155"/>
              <a:gd name="connsiteY2" fmla="*/ 0 h 1612845"/>
              <a:gd name="connsiteX3" fmla="*/ 1353155 w 1353155"/>
              <a:gd name="connsiteY3" fmla="*/ 257606 h 1612845"/>
              <a:gd name="connsiteX4" fmla="*/ 1095550 w 1353155"/>
              <a:gd name="connsiteY4" fmla="*/ 515211 h 1612845"/>
              <a:gd name="connsiteX5" fmla="*/ 1095550 w 1353155"/>
              <a:gd name="connsiteY5" fmla="*/ 386408 h 1612845"/>
              <a:gd name="connsiteX6" fmla="*/ 0 w 1353155"/>
              <a:gd name="connsiteY6" fmla="*/ 1612845 h 1612845"/>
              <a:gd name="connsiteX7" fmla="*/ 117601 w 1353155"/>
              <a:gd name="connsiteY7" fmla="*/ 128803 h 1612845"/>
              <a:gd name="connsiteX0" fmla="*/ 117601 w 1353155"/>
              <a:gd name="connsiteY0" fmla="*/ 128803 h 1612845"/>
              <a:gd name="connsiteX1" fmla="*/ 1095550 w 1353155"/>
              <a:gd name="connsiteY1" fmla="*/ 128803 h 1612845"/>
              <a:gd name="connsiteX2" fmla="*/ 1095550 w 1353155"/>
              <a:gd name="connsiteY2" fmla="*/ 0 h 1612845"/>
              <a:gd name="connsiteX3" fmla="*/ 1353155 w 1353155"/>
              <a:gd name="connsiteY3" fmla="*/ 257606 h 1612845"/>
              <a:gd name="connsiteX4" fmla="*/ 1095550 w 1353155"/>
              <a:gd name="connsiteY4" fmla="*/ 515211 h 1612845"/>
              <a:gd name="connsiteX5" fmla="*/ 1095550 w 1353155"/>
              <a:gd name="connsiteY5" fmla="*/ 386408 h 1612845"/>
              <a:gd name="connsiteX6" fmla="*/ 0 w 1353155"/>
              <a:gd name="connsiteY6" fmla="*/ 1612845 h 1612845"/>
              <a:gd name="connsiteX7" fmla="*/ 117601 w 1353155"/>
              <a:gd name="connsiteY7" fmla="*/ 128803 h 1612845"/>
              <a:gd name="connsiteX0" fmla="*/ 117601 w 1353155"/>
              <a:gd name="connsiteY0" fmla="*/ 128803 h 1612845"/>
              <a:gd name="connsiteX1" fmla="*/ 1095550 w 1353155"/>
              <a:gd name="connsiteY1" fmla="*/ 128803 h 1612845"/>
              <a:gd name="connsiteX2" fmla="*/ 1095550 w 1353155"/>
              <a:gd name="connsiteY2" fmla="*/ 0 h 1612845"/>
              <a:gd name="connsiteX3" fmla="*/ 1353155 w 1353155"/>
              <a:gd name="connsiteY3" fmla="*/ 257606 h 1612845"/>
              <a:gd name="connsiteX4" fmla="*/ 1095550 w 1353155"/>
              <a:gd name="connsiteY4" fmla="*/ 515211 h 1612845"/>
              <a:gd name="connsiteX5" fmla="*/ 1095550 w 1353155"/>
              <a:gd name="connsiteY5" fmla="*/ 386408 h 1612845"/>
              <a:gd name="connsiteX6" fmla="*/ 0 w 1353155"/>
              <a:gd name="connsiteY6" fmla="*/ 1612845 h 1612845"/>
              <a:gd name="connsiteX7" fmla="*/ 117601 w 1353155"/>
              <a:gd name="connsiteY7" fmla="*/ 128803 h 1612845"/>
              <a:gd name="connsiteX0" fmla="*/ 629270 w 1353155"/>
              <a:gd name="connsiteY0" fmla="*/ 0 h 1903545"/>
              <a:gd name="connsiteX1" fmla="*/ 1095550 w 1353155"/>
              <a:gd name="connsiteY1" fmla="*/ 419503 h 1903545"/>
              <a:gd name="connsiteX2" fmla="*/ 1095550 w 1353155"/>
              <a:gd name="connsiteY2" fmla="*/ 290700 h 1903545"/>
              <a:gd name="connsiteX3" fmla="*/ 1353155 w 1353155"/>
              <a:gd name="connsiteY3" fmla="*/ 548306 h 1903545"/>
              <a:gd name="connsiteX4" fmla="*/ 1095550 w 1353155"/>
              <a:gd name="connsiteY4" fmla="*/ 805911 h 1903545"/>
              <a:gd name="connsiteX5" fmla="*/ 1095550 w 1353155"/>
              <a:gd name="connsiteY5" fmla="*/ 677108 h 1903545"/>
              <a:gd name="connsiteX6" fmla="*/ 0 w 1353155"/>
              <a:gd name="connsiteY6" fmla="*/ 1903545 h 1903545"/>
              <a:gd name="connsiteX7" fmla="*/ 629270 w 1353155"/>
              <a:gd name="connsiteY7" fmla="*/ 0 h 1903545"/>
              <a:gd name="connsiteX0" fmla="*/ 629270 w 1353155"/>
              <a:gd name="connsiteY0" fmla="*/ 0 h 1903545"/>
              <a:gd name="connsiteX1" fmla="*/ 1095550 w 1353155"/>
              <a:gd name="connsiteY1" fmla="*/ 419503 h 1903545"/>
              <a:gd name="connsiteX2" fmla="*/ 1095550 w 1353155"/>
              <a:gd name="connsiteY2" fmla="*/ 290700 h 1903545"/>
              <a:gd name="connsiteX3" fmla="*/ 1353155 w 1353155"/>
              <a:gd name="connsiteY3" fmla="*/ 548306 h 1903545"/>
              <a:gd name="connsiteX4" fmla="*/ 1095550 w 1353155"/>
              <a:gd name="connsiteY4" fmla="*/ 805911 h 1903545"/>
              <a:gd name="connsiteX5" fmla="*/ 1095550 w 1353155"/>
              <a:gd name="connsiteY5" fmla="*/ 677108 h 1903545"/>
              <a:gd name="connsiteX6" fmla="*/ 0 w 1353155"/>
              <a:gd name="connsiteY6" fmla="*/ 1903545 h 1903545"/>
              <a:gd name="connsiteX7" fmla="*/ 629270 w 1353155"/>
              <a:gd name="connsiteY7" fmla="*/ 0 h 1903545"/>
              <a:gd name="connsiteX0" fmla="*/ 629270 w 1353155"/>
              <a:gd name="connsiteY0" fmla="*/ 0 h 1903545"/>
              <a:gd name="connsiteX1" fmla="*/ 1095550 w 1353155"/>
              <a:gd name="connsiteY1" fmla="*/ 419503 h 1903545"/>
              <a:gd name="connsiteX2" fmla="*/ 1095550 w 1353155"/>
              <a:gd name="connsiteY2" fmla="*/ 290700 h 1903545"/>
              <a:gd name="connsiteX3" fmla="*/ 1353155 w 1353155"/>
              <a:gd name="connsiteY3" fmla="*/ 548306 h 1903545"/>
              <a:gd name="connsiteX4" fmla="*/ 1095550 w 1353155"/>
              <a:gd name="connsiteY4" fmla="*/ 805911 h 1903545"/>
              <a:gd name="connsiteX5" fmla="*/ 1095550 w 1353155"/>
              <a:gd name="connsiteY5" fmla="*/ 677108 h 1903545"/>
              <a:gd name="connsiteX6" fmla="*/ 0 w 1353155"/>
              <a:gd name="connsiteY6" fmla="*/ 1903545 h 1903545"/>
              <a:gd name="connsiteX7" fmla="*/ 629270 w 1353155"/>
              <a:gd name="connsiteY7" fmla="*/ 0 h 1903545"/>
              <a:gd name="connsiteX0" fmla="*/ 705044 w 1353155"/>
              <a:gd name="connsiteY0" fmla="*/ 0 h 1902829"/>
              <a:gd name="connsiteX1" fmla="*/ 1095550 w 1353155"/>
              <a:gd name="connsiteY1" fmla="*/ 418787 h 1902829"/>
              <a:gd name="connsiteX2" fmla="*/ 1095550 w 1353155"/>
              <a:gd name="connsiteY2" fmla="*/ 289984 h 1902829"/>
              <a:gd name="connsiteX3" fmla="*/ 1353155 w 1353155"/>
              <a:gd name="connsiteY3" fmla="*/ 547590 h 1902829"/>
              <a:gd name="connsiteX4" fmla="*/ 1095550 w 1353155"/>
              <a:gd name="connsiteY4" fmla="*/ 805195 h 1902829"/>
              <a:gd name="connsiteX5" fmla="*/ 1095550 w 1353155"/>
              <a:gd name="connsiteY5" fmla="*/ 676392 h 1902829"/>
              <a:gd name="connsiteX6" fmla="*/ 0 w 1353155"/>
              <a:gd name="connsiteY6" fmla="*/ 1902829 h 1902829"/>
              <a:gd name="connsiteX7" fmla="*/ 705044 w 1353155"/>
              <a:gd name="connsiteY7" fmla="*/ 0 h 1902829"/>
              <a:gd name="connsiteX0" fmla="*/ 729820 w 1353155"/>
              <a:gd name="connsiteY0" fmla="*/ 0 h 1974889"/>
              <a:gd name="connsiteX1" fmla="*/ 1095550 w 1353155"/>
              <a:gd name="connsiteY1" fmla="*/ 490847 h 1974889"/>
              <a:gd name="connsiteX2" fmla="*/ 1095550 w 1353155"/>
              <a:gd name="connsiteY2" fmla="*/ 362044 h 1974889"/>
              <a:gd name="connsiteX3" fmla="*/ 1353155 w 1353155"/>
              <a:gd name="connsiteY3" fmla="*/ 619650 h 1974889"/>
              <a:gd name="connsiteX4" fmla="*/ 1095550 w 1353155"/>
              <a:gd name="connsiteY4" fmla="*/ 877255 h 1974889"/>
              <a:gd name="connsiteX5" fmla="*/ 1095550 w 1353155"/>
              <a:gd name="connsiteY5" fmla="*/ 748452 h 1974889"/>
              <a:gd name="connsiteX6" fmla="*/ 0 w 1353155"/>
              <a:gd name="connsiteY6" fmla="*/ 1974889 h 1974889"/>
              <a:gd name="connsiteX7" fmla="*/ 729820 w 1353155"/>
              <a:gd name="connsiteY7" fmla="*/ 0 h 1974889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49158 w 1350349"/>
              <a:gd name="connsiteY0" fmla="*/ 0 h 2109252"/>
              <a:gd name="connsiteX1" fmla="*/ 1092744 w 1350349"/>
              <a:gd name="connsiteY1" fmla="*/ 496663 h 2109252"/>
              <a:gd name="connsiteX2" fmla="*/ 1092744 w 1350349"/>
              <a:gd name="connsiteY2" fmla="*/ 367860 h 2109252"/>
              <a:gd name="connsiteX3" fmla="*/ 1350349 w 1350349"/>
              <a:gd name="connsiteY3" fmla="*/ 625466 h 2109252"/>
              <a:gd name="connsiteX4" fmla="*/ 1092744 w 1350349"/>
              <a:gd name="connsiteY4" fmla="*/ 883071 h 2109252"/>
              <a:gd name="connsiteX5" fmla="*/ 1092744 w 1350349"/>
              <a:gd name="connsiteY5" fmla="*/ 754268 h 2109252"/>
              <a:gd name="connsiteX6" fmla="*/ 0 w 1350349"/>
              <a:gd name="connsiteY6" fmla="*/ 2109252 h 2109252"/>
              <a:gd name="connsiteX7" fmla="*/ 749158 w 1350349"/>
              <a:gd name="connsiteY7" fmla="*/ 0 h 2109252"/>
              <a:gd name="connsiteX0" fmla="*/ 725981 w 1350349"/>
              <a:gd name="connsiteY0" fmla="*/ 0 h 2100434"/>
              <a:gd name="connsiteX1" fmla="*/ 1092744 w 1350349"/>
              <a:gd name="connsiteY1" fmla="*/ 487845 h 2100434"/>
              <a:gd name="connsiteX2" fmla="*/ 1092744 w 1350349"/>
              <a:gd name="connsiteY2" fmla="*/ 359042 h 2100434"/>
              <a:gd name="connsiteX3" fmla="*/ 1350349 w 1350349"/>
              <a:gd name="connsiteY3" fmla="*/ 616648 h 2100434"/>
              <a:gd name="connsiteX4" fmla="*/ 1092744 w 1350349"/>
              <a:gd name="connsiteY4" fmla="*/ 874253 h 2100434"/>
              <a:gd name="connsiteX5" fmla="*/ 1092744 w 1350349"/>
              <a:gd name="connsiteY5" fmla="*/ 745450 h 2100434"/>
              <a:gd name="connsiteX6" fmla="*/ 0 w 1350349"/>
              <a:gd name="connsiteY6" fmla="*/ 2100434 h 2100434"/>
              <a:gd name="connsiteX7" fmla="*/ 725981 w 1350349"/>
              <a:gd name="connsiteY7" fmla="*/ 0 h 2100434"/>
              <a:gd name="connsiteX0" fmla="*/ 738928 w 1350349"/>
              <a:gd name="connsiteY0" fmla="*/ 0 h 2089267"/>
              <a:gd name="connsiteX1" fmla="*/ 1092744 w 1350349"/>
              <a:gd name="connsiteY1" fmla="*/ 476678 h 2089267"/>
              <a:gd name="connsiteX2" fmla="*/ 1092744 w 1350349"/>
              <a:gd name="connsiteY2" fmla="*/ 347875 h 2089267"/>
              <a:gd name="connsiteX3" fmla="*/ 1350349 w 1350349"/>
              <a:gd name="connsiteY3" fmla="*/ 605481 h 2089267"/>
              <a:gd name="connsiteX4" fmla="*/ 1092744 w 1350349"/>
              <a:gd name="connsiteY4" fmla="*/ 863086 h 2089267"/>
              <a:gd name="connsiteX5" fmla="*/ 1092744 w 1350349"/>
              <a:gd name="connsiteY5" fmla="*/ 734283 h 2089267"/>
              <a:gd name="connsiteX6" fmla="*/ 0 w 1350349"/>
              <a:gd name="connsiteY6" fmla="*/ 2089267 h 2089267"/>
              <a:gd name="connsiteX7" fmla="*/ 738928 w 1350349"/>
              <a:gd name="connsiteY7" fmla="*/ 0 h 2089267"/>
              <a:gd name="connsiteX0" fmla="*/ 725791 w 1350349"/>
              <a:gd name="connsiteY0" fmla="*/ 0 h 2080354"/>
              <a:gd name="connsiteX1" fmla="*/ 1092744 w 1350349"/>
              <a:gd name="connsiteY1" fmla="*/ 467765 h 2080354"/>
              <a:gd name="connsiteX2" fmla="*/ 1092744 w 1350349"/>
              <a:gd name="connsiteY2" fmla="*/ 338962 h 2080354"/>
              <a:gd name="connsiteX3" fmla="*/ 1350349 w 1350349"/>
              <a:gd name="connsiteY3" fmla="*/ 596568 h 2080354"/>
              <a:gd name="connsiteX4" fmla="*/ 1092744 w 1350349"/>
              <a:gd name="connsiteY4" fmla="*/ 854173 h 2080354"/>
              <a:gd name="connsiteX5" fmla="*/ 1092744 w 1350349"/>
              <a:gd name="connsiteY5" fmla="*/ 725370 h 2080354"/>
              <a:gd name="connsiteX6" fmla="*/ 0 w 1350349"/>
              <a:gd name="connsiteY6" fmla="*/ 2080354 h 2080354"/>
              <a:gd name="connsiteX7" fmla="*/ 725791 w 1350349"/>
              <a:gd name="connsiteY7" fmla="*/ 0 h 2080354"/>
              <a:gd name="connsiteX0" fmla="*/ 738834 w 1350349"/>
              <a:gd name="connsiteY0" fmla="*/ 0 h 2079227"/>
              <a:gd name="connsiteX1" fmla="*/ 1092744 w 1350349"/>
              <a:gd name="connsiteY1" fmla="*/ 466638 h 2079227"/>
              <a:gd name="connsiteX2" fmla="*/ 1092744 w 1350349"/>
              <a:gd name="connsiteY2" fmla="*/ 337835 h 2079227"/>
              <a:gd name="connsiteX3" fmla="*/ 1350349 w 1350349"/>
              <a:gd name="connsiteY3" fmla="*/ 595441 h 2079227"/>
              <a:gd name="connsiteX4" fmla="*/ 1092744 w 1350349"/>
              <a:gd name="connsiteY4" fmla="*/ 853046 h 2079227"/>
              <a:gd name="connsiteX5" fmla="*/ 1092744 w 1350349"/>
              <a:gd name="connsiteY5" fmla="*/ 724243 h 2079227"/>
              <a:gd name="connsiteX6" fmla="*/ 0 w 1350349"/>
              <a:gd name="connsiteY6" fmla="*/ 2079227 h 2079227"/>
              <a:gd name="connsiteX7" fmla="*/ 738834 w 1350349"/>
              <a:gd name="connsiteY7" fmla="*/ 0 h 2079227"/>
              <a:gd name="connsiteX0" fmla="*/ 738085 w 1350349"/>
              <a:gd name="connsiteY0" fmla="*/ 0 h 2106343"/>
              <a:gd name="connsiteX1" fmla="*/ 1092744 w 1350349"/>
              <a:gd name="connsiteY1" fmla="*/ 493754 h 2106343"/>
              <a:gd name="connsiteX2" fmla="*/ 1092744 w 1350349"/>
              <a:gd name="connsiteY2" fmla="*/ 364951 h 2106343"/>
              <a:gd name="connsiteX3" fmla="*/ 1350349 w 1350349"/>
              <a:gd name="connsiteY3" fmla="*/ 622557 h 2106343"/>
              <a:gd name="connsiteX4" fmla="*/ 1092744 w 1350349"/>
              <a:gd name="connsiteY4" fmla="*/ 880162 h 2106343"/>
              <a:gd name="connsiteX5" fmla="*/ 1092744 w 1350349"/>
              <a:gd name="connsiteY5" fmla="*/ 751359 h 2106343"/>
              <a:gd name="connsiteX6" fmla="*/ 0 w 1350349"/>
              <a:gd name="connsiteY6" fmla="*/ 2106343 h 2106343"/>
              <a:gd name="connsiteX7" fmla="*/ 738085 w 1350349"/>
              <a:gd name="connsiteY7" fmla="*/ 0 h 210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0349" h="2106343">
                <a:moveTo>
                  <a:pt x="738085" y="0"/>
                </a:moveTo>
                <a:cubicBezTo>
                  <a:pt x="580503" y="636013"/>
                  <a:pt x="832394" y="511681"/>
                  <a:pt x="1092744" y="493754"/>
                </a:cubicBezTo>
                <a:lnTo>
                  <a:pt x="1092744" y="364951"/>
                </a:lnTo>
                <a:lnTo>
                  <a:pt x="1350349" y="622557"/>
                </a:lnTo>
                <a:lnTo>
                  <a:pt x="1092744" y="880162"/>
                </a:lnTo>
                <a:lnTo>
                  <a:pt x="1092744" y="751359"/>
                </a:lnTo>
                <a:cubicBezTo>
                  <a:pt x="593726" y="886119"/>
                  <a:pt x="526375" y="736412"/>
                  <a:pt x="0" y="2106343"/>
                </a:cubicBezTo>
                <a:lnTo>
                  <a:pt x="738085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50900" y="762000"/>
            <a:ext cx="2349500" cy="635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MWPC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Multi-Wire Proportional Chamber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G. </a:t>
            </a:r>
            <a:r>
              <a:rPr lang="en-US" sz="1200" dirty="0" err="1" smtClean="0">
                <a:solidFill>
                  <a:prstClr val="white"/>
                </a:solidFill>
              </a:rPr>
              <a:t>Charpak</a:t>
            </a:r>
            <a:r>
              <a:rPr lang="en-US" sz="1200" dirty="0" smtClean="0">
                <a:solidFill>
                  <a:prstClr val="white"/>
                </a:solidFill>
              </a:rPr>
              <a:t> et al., 1968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0" name="Flèche vers la droite 20"/>
          <p:cNvSpPr/>
          <p:nvPr/>
        </p:nvSpPr>
        <p:spPr>
          <a:xfrm rot="6955941">
            <a:off x="2908894" y="2747043"/>
            <a:ext cx="1547896" cy="1189848"/>
          </a:xfrm>
          <a:custGeom>
            <a:avLst/>
            <a:gdLst>
              <a:gd name="connsiteX0" fmla="*/ 0 w 1421803"/>
              <a:gd name="connsiteY0" fmla="*/ 128803 h 515211"/>
              <a:gd name="connsiteX1" fmla="*/ 1164198 w 1421803"/>
              <a:gd name="connsiteY1" fmla="*/ 128803 h 515211"/>
              <a:gd name="connsiteX2" fmla="*/ 1164198 w 1421803"/>
              <a:gd name="connsiteY2" fmla="*/ 0 h 515211"/>
              <a:gd name="connsiteX3" fmla="*/ 1421803 w 1421803"/>
              <a:gd name="connsiteY3" fmla="*/ 257606 h 515211"/>
              <a:gd name="connsiteX4" fmla="*/ 1164198 w 1421803"/>
              <a:gd name="connsiteY4" fmla="*/ 515211 h 515211"/>
              <a:gd name="connsiteX5" fmla="*/ 1164198 w 1421803"/>
              <a:gd name="connsiteY5" fmla="*/ 386408 h 515211"/>
              <a:gd name="connsiteX6" fmla="*/ 0 w 1421803"/>
              <a:gd name="connsiteY6" fmla="*/ 386408 h 515211"/>
              <a:gd name="connsiteX7" fmla="*/ 0 w 1421803"/>
              <a:gd name="connsiteY7" fmla="*/ 128803 h 515211"/>
              <a:gd name="connsiteX0" fmla="*/ 0 w 1499691"/>
              <a:gd name="connsiteY0" fmla="*/ 0 h 662746"/>
              <a:gd name="connsiteX1" fmla="*/ 1242086 w 1499691"/>
              <a:gd name="connsiteY1" fmla="*/ 276338 h 662746"/>
              <a:gd name="connsiteX2" fmla="*/ 1242086 w 1499691"/>
              <a:gd name="connsiteY2" fmla="*/ 147535 h 662746"/>
              <a:gd name="connsiteX3" fmla="*/ 1499691 w 1499691"/>
              <a:gd name="connsiteY3" fmla="*/ 405141 h 662746"/>
              <a:gd name="connsiteX4" fmla="*/ 1242086 w 1499691"/>
              <a:gd name="connsiteY4" fmla="*/ 662746 h 662746"/>
              <a:gd name="connsiteX5" fmla="*/ 1242086 w 1499691"/>
              <a:gd name="connsiteY5" fmla="*/ 533943 h 662746"/>
              <a:gd name="connsiteX6" fmla="*/ 77888 w 1499691"/>
              <a:gd name="connsiteY6" fmla="*/ 533943 h 662746"/>
              <a:gd name="connsiteX7" fmla="*/ 0 w 1499691"/>
              <a:gd name="connsiteY7" fmla="*/ 0 h 662746"/>
              <a:gd name="connsiteX0" fmla="*/ 0 w 1499691"/>
              <a:gd name="connsiteY0" fmla="*/ 0 h 662746"/>
              <a:gd name="connsiteX1" fmla="*/ 1242086 w 1499691"/>
              <a:gd name="connsiteY1" fmla="*/ 276338 h 662746"/>
              <a:gd name="connsiteX2" fmla="*/ 1242086 w 1499691"/>
              <a:gd name="connsiteY2" fmla="*/ 147535 h 662746"/>
              <a:gd name="connsiteX3" fmla="*/ 1499691 w 1499691"/>
              <a:gd name="connsiteY3" fmla="*/ 405141 h 662746"/>
              <a:gd name="connsiteX4" fmla="*/ 1242086 w 1499691"/>
              <a:gd name="connsiteY4" fmla="*/ 662746 h 662746"/>
              <a:gd name="connsiteX5" fmla="*/ 1242086 w 1499691"/>
              <a:gd name="connsiteY5" fmla="*/ 533943 h 662746"/>
              <a:gd name="connsiteX6" fmla="*/ 77888 w 1499691"/>
              <a:gd name="connsiteY6" fmla="*/ 533943 h 662746"/>
              <a:gd name="connsiteX7" fmla="*/ 0 w 1499691"/>
              <a:gd name="connsiteY7" fmla="*/ 0 h 662746"/>
              <a:gd name="connsiteX0" fmla="*/ 34018 w 1421803"/>
              <a:gd name="connsiteY0" fmla="*/ 0 h 766590"/>
              <a:gd name="connsiteX1" fmla="*/ 1164198 w 1421803"/>
              <a:gd name="connsiteY1" fmla="*/ 380182 h 766590"/>
              <a:gd name="connsiteX2" fmla="*/ 1164198 w 1421803"/>
              <a:gd name="connsiteY2" fmla="*/ 251379 h 766590"/>
              <a:gd name="connsiteX3" fmla="*/ 1421803 w 1421803"/>
              <a:gd name="connsiteY3" fmla="*/ 508985 h 766590"/>
              <a:gd name="connsiteX4" fmla="*/ 1164198 w 1421803"/>
              <a:gd name="connsiteY4" fmla="*/ 766590 h 766590"/>
              <a:gd name="connsiteX5" fmla="*/ 1164198 w 1421803"/>
              <a:gd name="connsiteY5" fmla="*/ 637787 h 766590"/>
              <a:gd name="connsiteX6" fmla="*/ 0 w 1421803"/>
              <a:gd name="connsiteY6" fmla="*/ 637787 h 766590"/>
              <a:gd name="connsiteX7" fmla="*/ 34018 w 1421803"/>
              <a:gd name="connsiteY7" fmla="*/ 0 h 766590"/>
              <a:gd name="connsiteX0" fmla="*/ 0 w 1529162"/>
              <a:gd name="connsiteY0" fmla="*/ 0 h 694312"/>
              <a:gd name="connsiteX1" fmla="*/ 1271557 w 1529162"/>
              <a:gd name="connsiteY1" fmla="*/ 307904 h 694312"/>
              <a:gd name="connsiteX2" fmla="*/ 1271557 w 1529162"/>
              <a:gd name="connsiteY2" fmla="*/ 179101 h 694312"/>
              <a:gd name="connsiteX3" fmla="*/ 1529162 w 1529162"/>
              <a:gd name="connsiteY3" fmla="*/ 436707 h 694312"/>
              <a:gd name="connsiteX4" fmla="*/ 1271557 w 1529162"/>
              <a:gd name="connsiteY4" fmla="*/ 694312 h 694312"/>
              <a:gd name="connsiteX5" fmla="*/ 1271557 w 1529162"/>
              <a:gd name="connsiteY5" fmla="*/ 565509 h 694312"/>
              <a:gd name="connsiteX6" fmla="*/ 107359 w 1529162"/>
              <a:gd name="connsiteY6" fmla="*/ 565509 h 694312"/>
              <a:gd name="connsiteX7" fmla="*/ 0 w 1529162"/>
              <a:gd name="connsiteY7" fmla="*/ 0 h 694312"/>
              <a:gd name="connsiteX0" fmla="*/ 0 w 1529162"/>
              <a:gd name="connsiteY0" fmla="*/ 0 h 694312"/>
              <a:gd name="connsiteX1" fmla="*/ 1271557 w 1529162"/>
              <a:gd name="connsiteY1" fmla="*/ 307904 h 694312"/>
              <a:gd name="connsiteX2" fmla="*/ 1271557 w 1529162"/>
              <a:gd name="connsiteY2" fmla="*/ 179101 h 694312"/>
              <a:gd name="connsiteX3" fmla="*/ 1529162 w 1529162"/>
              <a:gd name="connsiteY3" fmla="*/ 436707 h 694312"/>
              <a:gd name="connsiteX4" fmla="*/ 1271557 w 1529162"/>
              <a:gd name="connsiteY4" fmla="*/ 694312 h 694312"/>
              <a:gd name="connsiteX5" fmla="*/ 1271557 w 1529162"/>
              <a:gd name="connsiteY5" fmla="*/ 565509 h 694312"/>
              <a:gd name="connsiteX6" fmla="*/ 107359 w 1529162"/>
              <a:gd name="connsiteY6" fmla="*/ 565509 h 694312"/>
              <a:gd name="connsiteX7" fmla="*/ 0 w 1529162"/>
              <a:gd name="connsiteY7" fmla="*/ 0 h 694312"/>
              <a:gd name="connsiteX0" fmla="*/ 0 w 1514729"/>
              <a:gd name="connsiteY0" fmla="*/ 0 h 715452"/>
              <a:gd name="connsiteX1" fmla="*/ 1257124 w 1514729"/>
              <a:gd name="connsiteY1" fmla="*/ 329044 h 715452"/>
              <a:gd name="connsiteX2" fmla="*/ 1257124 w 1514729"/>
              <a:gd name="connsiteY2" fmla="*/ 200241 h 715452"/>
              <a:gd name="connsiteX3" fmla="*/ 1514729 w 1514729"/>
              <a:gd name="connsiteY3" fmla="*/ 457847 h 715452"/>
              <a:gd name="connsiteX4" fmla="*/ 1257124 w 1514729"/>
              <a:gd name="connsiteY4" fmla="*/ 715452 h 715452"/>
              <a:gd name="connsiteX5" fmla="*/ 1257124 w 1514729"/>
              <a:gd name="connsiteY5" fmla="*/ 586649 h 715452"/>
              <a:gd name="connsiteX6" fmla="*/ 92926 w 1514729"/>
              <a:gd name="connsiteY6" fmla="*/ 586649 h 715452"/>
              <a:gd name="connsiteX7" fmla="*/ 0 w 1514729"/>
              <a:gd name="connsiteY7" fmla="*/ 0 h 715452"/>
              <a:gd name="connsiteX0" fmla="*/ 0 w 1557693"/>
              <a:gd name="connsiteY0" fmla="*/ 0 h 811065"/>
              <a:gd name="connsiteX1" fmla="*/ 1300088 w 1557693"/>
              <a:gd name="connsiteY1" fmla="*/ 424657 h 811065"/>
              <a:gd name="connsiteX2" fmla="*/ 1300088 w 1557693"/>
              <a:gd name="connsiteY2" fmla="*/ 295854 h 811065"/>
              <a:gd name="connsiteX3" fmla="*/ 1557693 w 1557693"/>
              <a:gd name="connsiteY3" fmla="*/ 553460 h 811065"/>
              <a:gd name="connsiteX4" fmla="*/ 1300088 w 1557693"/>
              <a:gd name="connsiteY4" fmla="*/ 811065 h 811065"/>
              <a:gd name="connsiteX5" fmla="*/ 1300088 w 1557693"/>
              <a:gd name="connsiteY5" fmla="*/ 682262 h 811065"/>
              <a:gd name="connsiteX6" fmla="*/ 135890 w 1557693"/>
              <a:gd name="connsiteY6" fmla="*/ 682262 h 811065"/>
              <a:gd name="connsiteX7" fmla="*/ 0 w 1557693"/>
              <a:gd name="connsiteY7" fmla="*/ 0 h 811065"/>
              <a:gd name="connsiteX0" fmla="*/ 0 w 1557693"/>
              <a:gd name="connsiteY0" fmla="*/ 0 h 811065"/>
              <a:gd name="connsiteX1" fmla="*/ 1300088 w 1557693"/>
              <a:gd name="connsiteY1" fmla="*/ 424657 h 811065"/>
              <a:gd name="connsiteX2" fmla="*/ 1300088 w 1557693"/>
              <a:gd name="connsiteY2" fmla="*/ 295854 h 811065"/>
              <a:gd name="connsiteX3" fmla="*/ 1557693 w 1557693"/>
              <a:gd name="connsiteY3" fmla="*/ 553460 h 811065"/>
              <a:gd name="connsiteX4" fmla="*/ 1300088 w 1557693"/>
              <a:gd name="connsiteY4" fmla="*/ 811065 h 811065"/>
              <a:gd name="connsiteX5" fmla="*/ 1300088 w 1557693"/>
              <a:gd name="connsiteY5" fmla="*/ 682262 h 811065"/>
              <a:gd name="connsiteX6" fmla="*/ 135890 w 1557693"/>
              <a:gd name="connsiteY6" fmla="*/ 682262 h 811065"/>
              <a:gd name="connsiteX7" fmla="*/ 0 w 1557693"/>
              <a:gd name="connsiteY7" fmla="*/ 0 h 811065"/>
              <a:gd name="connsiteX0" fmla="*/ 0 w 1557693"/>
              <a:gd name="connsiteY0" fmla="*/ 0 h 852215"/>
              <a:gd name="connsiteX1" fmla="*/ 1300088 w 1557693"/>
              <a:gd name="connsiteY1" fmla="*/ 424657 h 852215"/>
              <a:gd name="connsiteX2" fmla="*/ 1300088 w 1557693"/>
              <a:gd name="connsiteY2" fmla="*/ 295854 h 852215"/>
              <a:gd name="connsiteX3" fmla="*/ 1557693 w 1557693"/>
              <a:gd name="connsiteY3" fmla="*/ 553460 h 852215"/>
              <a:gd name="connsiteX4" fmla="*/ 1300088 w 1557693"/>
              <a:gd name="connsiteY4" fmla="*/ 811065 h 852215"/>
              <a:gd name="connsiteX5" fmla="*/ 1300088 w 1557693"/>
              <a:gd name="connsiteY5" fmla="*/ 682262 h 852215"/>
              <a:gd name="connsiteX6" fmla="*/ 352691 w 1557693"/>
              <a:gd name="connsiteY6" fmla="*/ 852215 h 852215"/>
              <a:gd name="connsiteX7" fmla="*/ 0 w 1557693"/>
              <a:gd name="connsiteY7" fmla="*/ 0 h 852215"/>
              <a:gd name="connsiteX0" fmla="*/ 0 w 1557693"/>
              <a:gd name="connsiteY0" fmla="*/ 0 h 852215"/>
              <a:gd name="connsiteX1" fmla="*/ 1300088 w 1557693"/>
              <a:gd name="connsiteY1" fmla="*/ 424657 h 852215"/>
              <a:gd name="connsiteX2" fmla="*/ 1300088 w 1557693"/>
              <a:gd name="connsiteY2" fmla="*/ 295854 h 852215"/>
              <a:gd name="connsiteX3" fmla="*/ 1557693 w 1557693"/>
              <a:gd name="connsiteY3" fmla="*/ 553460 h 852215"/>
              <a:gd name="connsiteX4" fmla="*/ 1300088 w 1557693"/>
              <a:gd name="connsiteY4" fmla="*/ 811065 h 852215"/>
              <a:gd name="connsiteX5" fmla="*/ 1300088 w 1557693"/>
              <a:gd name="connsiteY5" fmla="*/ 682262 h 852215"/>
              <a:gd name="connsiteX6" fmla="*/ 352691 w 1557693"/>
              <a:gd name="connsiteY6" fmla="*/ 852215 h 852215"/>
              <a:gd name="connsiteX7" fmla="*/ 0 w 1557693"/>
              <a:gd name="connsiteY7" fmla="*/ 0 h 852215"/>
              <a:gd name="connsiteX0" fmla="*/ 0 w 1557693"/>
              <a:gd name="connsiteY0" fmla="*/ 0 h 852215"/>
              <a:gd name="connsiteX1" fmla="*/ 1300088 w 1557693"/>
              <a:gd name="connsiteY1" fmla="*/ 424657 h 852215"/>
              <a:gd name="connsiteX2" fmla="*/ 1300088 w 1557693"/>
              <a:gd name="connsiteY2" fmla="*/ 295854 h 852215"/>
              <a:gd name="connsiteX3" fmla="*/ 1557693 w 1557693"/>
              <a:gd name="connsiteY3" fmla="*/ 553460 h 852215"/>
              <a:gd name="connsiteX4" fmla="*/ 1300088 w 1557693"/>
              <a:gd name="connsiteY4" fmla="*/ 811065 h 852215"/>
              <a:gd name="connsiteX5" fmla="*/ 1300088 w 1557693"/>
              <a:gd name="connsiteY5" fmla="*/ 682262 h 852215"/>
              <a:gd name="connsiteX6" fmla="*/ 352691 w 1557693"/>
              <a:gd name="connsiteY6" fmla="*/ 852215 h 852215"/>
              <a:gd name="connsiteX7" fmla="*/ 0 w 1557693"/>
              <a:gd name="connsiteY7" fmla="*/ 0 h 852215"/>
              <a:gd name="connsiteX0" fmla="*/ 0 w 1557693"/>
              <a:gd name="connsiteY0" fmla="*/ 0 h 1196868"/>
              <a:gd name="connsiteX1" fmla="*/ 1300088 w 1557693"/>
              <a:gd name="connsiteY1" fmla="*/ 424657 h 1196868"/>
              <a:gd name="connsiteX2" fmla="*/ 1300088 w 1557693"/>
              <a:gd name="connsiteY2" fmla="*/ 295854 h 1196868"/>
              <a:gd name="connsiteX3" fmla="*/ 1557693 w 1557693"/>
              <a:gd name="connsiteY3" fmla="*/ 553460 h 1196868"/>
              <a:gd name="connsiteX4" fmla="*/ 1300088 w 1557693"/>
              <a:gd name="connsiteY4" fmla="*/ 811065 h 1196868"/>
              <a:gd name="connsiteX5" fmla="*/ 1300088 w 1557693"/>
              <a:gd name="connsiteY5" fmla="*/ 682262 h 1196868"/>
              <a:gd name="connsiteX6" fmla="*/ 573243 w 1557693"/>
              <a:gd name="connsiteY6" fmla="*/ 1196868 h 1196868"/>
              <a:gd name="connsiteX7" fmla="*/ 0 w 1557693"/>
              <a:gd name="connsiteY7" fmla="*/ 0 h 1196868"/>
              <a:gd name="connsiteX0" fmla="*/ 0 w 1557693"/>
              <a:gd name="connsiteY0" fmla="*/ 0 h 1196868"/>
              <a:gd name="connsiteX1" fmla="*/ 1300088 w 1557693"/>
              <a:gd name="connsiteY1" fmla="*/ 424657 h 1196868"/>
              <a:gd name="connsiteX2" fmla="*/ 1300088 w 1557693"/>
              <a:gd name="connsiteY2" fmla="*/ 295854 h 1196868"/>
              <a:gd name="connsiteX3" fmla="*/ 1557693 w 1557693"/>
              <a:gd name="connsiteY3" fmla="*/ 553460 h 1196868"/>
              <a:gd name="connsiteX4" fmla="*/ 1300088 w 1557693"/>
              <a:gd name="connsiteY4" fmla="*/ 811065 h 1196868"/>
              <a:gd name="connsiteX5" fmla="*/ 1300088 w 1557693"/>
              <a:gd name="connsiteY5" fmla="*/ 682262 h 1196868"/>
              <a:gd name="connsiteX6" fmla="*/ 573243 w 1557693"/>
              <a:gd name="connsiteY6" fmla="*/ 1196868 h 1196868"/>
              <a:gd name="connsiteX7" fmla="*/ 0 w 1557693"/>
              <a:gd name="connsiteY7" fmla="*/ 0 h 1196868"/>
              <a:gd name="connsiteX0" fmla="*/ 0 w 1557693"/>
              <a:gd name="connsiteY0" fmla="*/ 0 h 1202736"/>
              <a:gd name="connsiteX1" fmla="*/ 1300088 w 1557693"/>
              <a:gd name="connsiteY1" fmla="*/ 424657 h 1202736"/>
              <a:gd name="connsiteX2" fmla="*/ 1300088 w 1557693"/>
              <a:gd name="connsiteY2" fmla="*/ 295854 h 1202736"/>
              <a:gd name="connsiteX3" fmla="*/ 1557693 w 1557693"/>
              <a:gd name="connsiteY3" fmla="*/ 553460 h 1202736"/>
              <a:gd name="connsiteX4" fmla="*/ 1300088 w 1557693"/>
              <a:gd name="connsiteY4" fmla="*/ 811065 h 1202736"/>
              <a:gd name="connsiteX5" fmla="*/ 1300088 w 1557693"/>
              <a:gd name="connsiteY5" fmla="*/ 682262 h 1202736"/>
              <a:gd name="connsiteX6" fmla="*/ 590218 w 1557693"/>
              <a:gd name="connsiteY6" fmla="*/ 1202736 h 1202736"/>
              <a:gd name="connsiteX7" fmla="*/ 0 w 1557693"/>
              <a:gd name="connsiteY7" fmla="*/ 0 h 1202736"/>
              <a:gd name="connsiteX0" fmla="*/ 0 w 1557693"/>
              <a:gd name="connsiteY0" fmla="*/ 0 h 1202736"/>
              <a:gd name="connsiteX1" fmla="*/ 1300088 w 1557693"/>
              <a:gd name="connsiteY1" fmla="*/ 424657 h 1202736"/>
              <a:gd name="connsiteX2" fmla="*/ 1300088 w 1557693"/>
              <a:gd name="connsiteY2" fmla="*/ 295854 h 1202736"/>
              <a:gd name="connsiteX3" fmla="*/ 1557693 w 1557693"/>
              <a:gd name="connsiteY3" fmla="*/ 553460 h 1202736"/>
              <a:gd name="connsiteX4" fmla="*/ 1300088 w 1557693"/>
              <a:gd name="connsiteY4" fmla="*/ 811065 h 1202736"/>
              <a:gd name="connsiteX5" fmla="*/ 1300088 w 1557693"/>
              <a:gd name="connsiteY5" fmla="*/ 682262 h 1202736"/>
              <a:gd name="connsiteX6" fmla="*/ 590218 w 1557693"/>
              <a:gd name="connsiteY6" fmla="*/ 1202736 h 1202736"/>
              <a:gd name="connsiteX7" fmla="*/ 0 w 1557693"/>
              <a:gd name="connsiteY7" fmla="*/ 0 h 1202736"/>
              <a:gd name="connsiteX0" fmla="*/ 0 w 1557693"/>
              <a:gd name="connsiteY0" fmla="*/ 0 h 1202736"/>
              <a:gd name="connsiteX1" fmla="*/ 1300088 w 1557693"/>
              <a:gd name="connsiteY1" fmla="*/ 424657 h 1202736"/>
              <a:gd name="connsiteX2" fmla="*/ 1300088 w 1557693"/>
              <a:gd name="connsiteY2" fmla="*/ 295854 h 1202736"/>
              <a:gd name="connsiteX3" fmla="*/ 1557693 w 1557693"/>
              <a:gd name="connsiteY3" fmla="*/ 553460 h 1202736"/>
              <a:gd name="connsiteX4" fmla="*/ 1300088 w 1557693"/>
              <a:gd name="connsiteY4" fmla="*/ 811065 h 1202736"/>
              <a:gd name="connsiteX5" fmla="*/ 1300088 w 1557693"/>
              <a:gd name="connsiteY5" fmla="*/ 682262 h 1202736"/>
              <a:gd name="connsiteX6" fmla="*/ 590218 w 1557693"/>
              <a:gd name="connsiteY6" fmla="*/ 1202736 h 1202736"/>
              <a:gd name="connsiteX7" fmla="*/ 0 w 1557693"/>
              <a:gd name="connsiteY7" fmla="*/ 0 h 1202736"/>
              <a:gd name="connsiteX0" fmla="*/ 0 w 1571500"/>
              <a:gd name="connsiteY0" fmla="*/ 0 h 1238388"/>
              <a:gd name="connsiteX1" fmla="*/ 1313895 w 1571500"/>
              <a:gd name="connsiteY1" fmla="*/ 460309 h 1238388"/>
              <a:gd name="connsiteX2" fmla="*/ 1313895 w 1571500"/>
              <a:gd name="connsiteY2" fmla="*/ 331506 h 1238388"/>
              <a:gd name="connsiteX3" fmla="*/ 1571500 w 1571500"/>
              <a:gd name="connsiteY3" fmla="*/ 589112 h 1238388"/>
              <a:gd name="connsiteX4" fmla="*/ 1313895 w 1571500"/>
              <a:gd name="connsiteY4" fmla="*/ 846717 h 1238388"/>
              <a:gd name="connsiteX5" fmla="*/ 1313895 w 1571500"/>
              <a:gd name="connsiteY5" fmla="*/ 717914 h 1238388"/>
              <a:gd name="connsiteX6" fmla="*/ 604025 w 1571500"/>
              <a:gd name="connsiteY6" fmla="*/ 1238388 h 1238388"/>
              <a:gd name="connsiteX7" fmla="*/ 0 w 1571500"/>
              <a:gd name="connsiteY7" fmla="*/ 0 h 1238388"/>
              <a:gd name="connsiteX0" fmla="*/ 0 w 1547896"/>
              <a:gd name="connsiteY0" fmla="*/ 0 h 1189848"/>
              <a:gd name="connsiteX1" fmla="*/ 1290291 w 1547896"/>
              <a:gd name="connsiteY1" fmla="*/ 411769 h 1189848"/>
              <a:gd name="connsiteX2" fmla="*/ 1290291 w 1547896"/>
              <a:gd name="connsiteY2" fmla="*/ 282966 h 1189848"/>
              <a:gd name="connsiteX3" fmla="*/ 1547896 w 1547896"/>
              <a:gd name="connsiteY3" fmla="*/ 540572 h 1189848"/>
              <a:gd name="connsiteX4" fmla="*/ 1290291 w 1547896"/>
              <a:gd name="connsiteY4" fmla="*/ 798177 h 1189848"/>
              <a:gd name="connsiteX5" fmla="*/ 1290291 w 1547896"/>
              <a:gd name="connsiteY5" fmla="*/ 669374 h 1189848"/>
              <a:gd name="connsiteX6" fmla="*/ 580421 w 1547896"/>
              <a:gd name="connsiteY6" fmla="*/ 1189848 h 1189848"/>
              <a:gd name="connsiteX7" fmla="*/ 0 w 1547896"/>
              <a:gd name="connsiteY7" fmla="*/ 0 h 118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7896" h="1189848">
                <a:moveTo>
                  <a:pt x="0" y="0"/>
                </a:moveTo>
                <a:cubicBezTo>
                  <a:pt x="145215" y="388762"/>
                  <a:pt x="851404" y="384701"/>
                  <a:pt x="1290291" y="411769"/>
                </a:cubicBezTo>
                <a:lnTo>
                  <a:pt x="1290291" y="282966"/>
                </a:lnTo>
                <a:lnTo>
                  <a:pt x="1547896" y="540572"/>
                </a:lnTo>
                <a:lnTo>
                  <a:pt x="1290291" y="798177"/>
                </a:lnTo>
                <a:lnTo>
                  <a:pt x="1290291" y="669374"/>
                </a:lnTo>
                <a:cubicBezTo>
                  <a:pt x="948190" y="664675"/>
                  <a:pt x="367653" y="648824"/>
                  <a:pt x="580421" y="1189848"/>
                </a:cubicBezTo>
                <a:cubicBezTo>
                  <a:pt x="383682" y="788936"/>
                  <a:pt x="171041" y="413408"/>
                  <a:pt x="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Flèche vers la droite 21"/>
          <p:cNvSpPr/>
          <p:nvPr/>
        </p:nvSpPr>
        <p:spPr>
          <a:xfrm rot="1410413">
            <a:off x="4372303" y="2510112"/>
            <a:ext cx="1678523" cy="663354"/>
          </a:xfrm>
          <a:custGeom>
            <a:avLst/>
            <a:gdLst>
              <a:gd name="connsiteX0" fmla="*/ 0 w 1601393"/>
              <a:gd name="connsiteY0" fmla="*/ 128803 h 515211"/>
              <a:gd name="connsiteX1" fmla="*/ 1343788 w 1601393"/>
              <a:gd name="connsiteY1" fmla="*/ 128803 h 515211"/>
              <a:gd name="connsiteX2" fmla="*/ 1343788 w 1601393"/>
              <a:gd name="connsiteY2" fmla="*/ 0 h 515211"/>
              <a:gd name="connsiteX3" fmla="*/ 1601393 w 1601393"/>
              <a:gd name="connsiteY3" fmla="*/ 257606 h 515211"/>
              <a:gd name="connsiteX4" fmla="*/ 1343788 w 1601393"/>
              <a:gd name="connsiteY4" fmla="*/ 515211 h 515211"/>
              <a:gd name="connsiteX5" fmla="*/ 1343788 w 1601393"/>
              <a:gd name="connsiteY5" fmla="*/ 386408 h 515211"/>
              <a:gd name="connsiteX6" fmla="*/ 0 w 1601393"/>
              <a:gd name="connsiteY6" fmla="*/ 386408 h 515211"/>
              <a:gd name="connsiteX7" fmla="*/ 0 w 1601393"/>
              <a:gd name="connsiteY7" fmla="*/ 128803 h 515211"/>
              <a:gd name="connsiteX0" fmla="*/ 0 w 1705733"/>
              <a:gd name="connsiteY0" fmla="*/ 0 h 562614"/>
              <a:gd name="connsiteX1" fmla="*/ 1448128 w 1705733"/>
              <a:gd name="connsiteY1" fmla="*/ 176206 h 562614"/>
              <a:gd name="connsiteX2" fmla="*/ 1448128 w 1705733"/>
              <a:gd name="connsiteY2" fmla="*/ 47403 h 562614"/>
              <a:gd name="connsiteX3" fmla="*/ 1705733 w 1705733"/>
              <a:gd name="connsiteY3" fmla="*/ 305009 h 562614"/>
              <a:gd name="connsiteX4" fmla="*/ 1448128 w 1705733"/>
              <a:gd name="connsiteY4" fmla="*/ 562614 h 562614"/>
              <a:gd name="connsiteX5" fmla="*/ 1448128 w 1705733"/>
              <a:gd name="connsiteY5" fmla="*/ 433811 h 562614"/>
              <a:gd name="connsiteX6" fmla="*/ 104340 w 1705733"/>
              <a:gd name="connsiteY6" fmla="*/ 433811 h 562614"/>
              <a:gd name="connsiteX7" fmla="*/ 0 w 1705733"/>
              <a:gd name="connsiteY7" fmla="*/ 0 h 562614"/>
              <a:gd name="connsiteX0" fmla="*/ 0 w 1705733"/>
              <a:gd name="connsiteY0" fmla="*/ 0 h 562614"/>
              <a:gd name="connsiteX1" fmla="*/ 1448128 w 1705733"/>
              <a:gd name="connsiteY1" fmla="*/ 176206 h 562614"/>
              <a:gd name="connsiteX2" fmla="*/ 1448128 w 1705733"/>
              <a:gd name="connsiteY2" fmla="*/ 47403 h 562614"/>
              <a:gd name="connsiteX3" fmla="*/ 1705733 w 1705733"/>
              <a:gd name="connsiteY3" fmla="*/ 305009 h 562614"/>
              <a:gd name="connsiteX4" fmla="*/ 1448128 w 1705733"/>
              <a:gd name="connsiteY4" fmla="*/ 562614 h 562614"/>
              <a:gd name="connsiteX5" fmla="*/ 1448128 w 1705733"/>
              <a:gd name="connsiteY5" fmla="*/ 433811 h 562614"/>
              <a:gd name="connsiteX6" fmla="*/ 76502 w 1705733"/>
              <a:gd name="connsiteY6" fmla="*/ 529014 h 562614"/>
              <a:gd name="connsiteX7" fmla="*/ 0 w 1705733"/>
              <a:gd name="connsiteY7" fmla="*/ 0 h 562614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48404 w 1677635"/>
              <a:gd name="connsiteY6" fmla="*/ 575858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48404 w 1677635"/>
              <a:gd name="connsiteY6" fmla="*/ 575858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48404 w 1677635"/>
              <a:gd name="connsiteY6" fmla="*/ 575858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8026 w 1677635"/>
              <a:gd name="connsiteY6" fmla="*/ 582060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74121 w 1677635"/>
              <a:gd name="connsiteY6" fmla="*/ 430438 h 609458"/>
              <a:gd name="connsiteX7" fmla="*/ 58026 w 1677635"/>
              <a:gd name="connsiteY7" fmla="*/ 582060 h 609458"/>
              <a:gd name="connsiteX8" fmla="*/ 0 w 1677635"/>
              <a:gd name="connsiteY8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74121 w 1677635"/>
              <a:gd name="connsiteY6" fmla="*/ 430438 h 609458"/>
              <a:gd name="connsiteX7" fmla="*/ 223473 w 1677635"/>
              <a:gd name="connsiteY7" fmla="*/ 579492 h 609458"/>
              <a:gd name="connsiteX8" fmla="*/ 58026 w 1677635"/>
              <a:gd name="connsiteY8" fmla="*/ 582060 h 609458"/>
              <a:gd name="connsiteX9" fmla="*/ 0 w 1677635"/>
              <a:gd name="connsiteY9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58179 w 1677635"/>
              <a:gd name="connsiteY6" fmla="*/ 489307 h 609458"/>
              <a:gd name="connsiteX7" fmla="*/ 223473 w 1677635"/>
              <a:gd name="connsiteY7" fmla="*/ 579492 h 609458"/>
              <a:gd name="connsiteX8" fmla="*/ 58026 w 1677635"/>
              <a:gd name="connsiteY8" fmla="*/ 582060 h 609458"/>
              <a:gd name="connsiteX9" fmla="*/ 0 w 1677635"/>
              <a:gd name="connsiteY9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58179 w 1677635"/>
              <a:gd name="connsiteY6" fmla="*/ 489307 h 609458"/>
              <a:gd name="connsiteX7" fmla="*/ 223473 w 1677635"/>
              <a:gd name="connsiteY7" fmla="*/ 579492 h 609458"/>
              <a:gd name="connsiteX8" fmla="*/ 58026 w 1677635"/>
              <a:gd name="connsiteY8" fmla="*/ 582060 h 609458"/>
              <a:gd name="connsiteX9" fmla="*/ 0 w 1677635"/>
              <a:gd name="connsiteY9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58179 w 1677635"/>
              <a:gd name="connsiteY6" fmla="*/ 489307 h 609458"/>
              <a:gd name="connsiteX7" fmla="*/ 58026 w 1677635"/>
              <a:gd name="connsiteY7" fmla="*/ 582060 h 609458"/>
              <a:gd name="connsiteX8" fmla="*/ 0 w 1677635"/>
              <a:gd name="connsiteY8" fmla="*/ 0 h 609458"/>
              <a:gd name="connsiteX0" fmla="*/ 0 w 1690169"/>
              <a:gd name="connsiteY0" fmla="*/ 0 h 614394"/>
              <a:gd name="connsiteX1" fmla="*/ 1432564 w 1690169"/>
              <a:gd name="connsiteY1" fmla="*/ 227986 h 614394"/>
              <a:gd name="connsiteX2" fmla="*/ 1432564 w 1690169"/>
              <a:gd name="connsiteY2" fmla="*/ 99183 h 614394"/>
              <a:gd name="connsiteX3" fmla="*/ 1690169 w 1690169"/>
              <a:gd name="connsiteY3" fmla="*/ 356789 h 614394"/>
              <a:gd name="connsiteX4" fmla="*/ 1432564 w 1690169"/>
              <a:gd name="connsiteY4" fmla="*/ 614394 h 614394"/>
              <a:gd name="connsiteX5" fmla="*/ 1432564 w 1690169"/>
              <a:gd name="connsiteY5" fmla="*/ 485591 h 614394"/>
              <a:gd name="connsiteX6" fmla="*/ 570713 w 1690169"/>
              <a:gd name="connsiteY6" fmla="*/ 494243 h 614394"/>
              <a:gd name="connsiteX7" fmla="*/ 70560 w 1690169"/>
              <a:gd name="connsiteY7" fmla="*/ 586996 h 614394"/>
              <a:gd name="connsiteX8" fmla="*/ 0 w 1690169"/>
              <a:gd name="connsiteY8" fmla="*/ 0 h 614394"/>
              <a:gd name="connsiteX0" fmla="*/ 0 w 1678523"/>
              <a:gd name="connsiteY0" fmla="*/ 0 h 619459"/>
              <a:gd name="connsiteX1" fmla="*/ 1420918 w 1678523"/>
              <a:gd name="connsiteY1" fmla="*/ 233051 h 619459"/>
              <a:gd name="connsiteX2" fmla="*/ 1420918 w 1678523"/>
              <a:gd name="connsiteY2" fmla="*/ 104248 h 619459"/>
              <a:gd name="connsiteX3" fmla="*/ 1678523 w 1678523"/>
              <a:gd name="connsiteY3" fmla="*/ 361854 h 619459"/>
              <a:gd name="connsiteX4" fmla="*/ 1420918 w 1678523"/>
              <a:gd name="connsiteY4" fmla="*/ 619459 h 619459"/>
              <a:gd name="connsiteX5" fmla="*/ 1420918 w 1678523"/>
              <a:gd name="connsiteY5" fmla="*/ 490656 h 619459"/>
              <a:gd name="connsiteX6" fmla="*/ 559067 w 1678523"/>
              <a:gd name="connsiteY6" fmla="*/ 499308 h 619459"/>
              <a:gd name="connsiteX7" fmla="*/ 58914 w 1678523"/>
              <a:gd name="connsiteY7" fmla="*/ 592061 h 619459"/>
              <a:gd name="connsiteX8" fmla="*/ 0 w 1678523"/>
              <a:gd name="connsiteY8" fmla="*/ 0 h 619459"/>
              <a:gd name="connsiteX0" fmla="*/ 0 w 1678523"/>
              <a:gd name="connsiteY0" fmla="*/ 56834 h 676293"/>
              <a:gd name="connsiteX1" fmla="*/ 1420918 w 1678523"/>
              <a:gd name="connsiteY1" fmla="*/ 289885 h 676293"/>
              <a:gd name="connsiteX2" fmla="*/ 1420918 w 1678523"/>
              <a:gd name="connsiteY2" fmla="*/ 161082 h 676293"/>
              <a:gd name="connsiteX3" fmla="*/ 1678523 w 1678523"/>
              <a:gd name="connsiteY3" fmla="*/ 418688 h 676293"/>
              <a:gd name="connsiteX4" fmla="*/ 1420918 w 1678523"/>
              <a:gd name="connsiteY4" fmla="*/ 676293 h 676293"/>
              <a:gd name="connsiteX5" fmla="*/ 1420918 w 1678523"/>
              <a:gd name="connsiteY5" fmla="*/ 547490 h 676293"/>
              <a:gd name="connsiteX6" fmla="*/ 559067 w 1678523"/>
              <a:gd name="connsiteY6" fmla="*/ 556142 h 676293"/>
              <a:gd name="connsiteX7" fmla="*/ 58914 w 1678523"/>
              <a:gd name="connsiteY7" fmla="*/ 648895 h 676293"/>
              <a:gd name="connsiteX8" fmla="*/ 0 w 1678523"/>
              <a:gd name="connsiteY8" fmla="*/ 56834 h 676293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559067 w 1678523"/>
              <a:gd name="connsiteY6" fmla="*/ 693589 h 813740"/>
              <a:gd name="connsiteX7" fmla="*/ 58914 w 1678523"/>
              <a:gd name="connsiteY7" fmla="*/ 786342 h 813740"/>
              <a:gd name="connsiteX8" fmla="*/ 0 w 1678523"/>
              <a:gd name="connsiteY8" fmla="*/ 194281 h 813740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690299 w 1678523"/>
              <a:gd name="connsiteY6" fmla="*/ 366447 h 813740"/>
              <a:gd name="connsiteX7" fmla="*/ 58914 w 1678523"/>
              <a:gd name="connsiteY7" fmla="*/ 786342 h 813740"/>
              <a:gd name="connsiteX8" fmla="*/ 0 w 1678523"/>
              <a:gd name="connsiteY8" fmla="*/ 194281 h 813740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690299 w 1678523"/>
              <a:gd name="connsiteY6" fmla="*/ 366447 h 813740"/>
              <a:gd name="connsiteX7" fmla="*/ 207282 w 1678523"/>
              <a:gd name="connsiteY7" fmla="*/ 777206 h 813740"/>
              <a:gd name="connsiteX8" fmla="*/ 0 w 1678523"/>
              <a:gd name="connsiteY8" fmla="*/ 194281 h 813740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690299 w 1678523"/>
              <a:gd name="connsiteY6" fmla="*/ 366447 h 813740"/>
              <a:gd name="connsiteX7" fmla="*/ 207282 w 1678523"/>
              <a:gd name="connsiteY7" fmla="*/ 777206 h 813740"/>
              <a:gd name="connsiteX8" fmla="*/ 0 w 1678523"/>
              <a:gd name="connsiteY8" fmla="*/ 194281 h 813740"/>
              <a:gd name="connsiteX0" fmla="*/ 0 w 1678523"/>
              <a:gd name="connsiteY0" fmla="*/ 220918 h 840377"/>
              <a:gd name="connsiteX1" fmla="*/ 1420918 w 1678523"/>
              <a:gd name="connsiteY1" fmla="*/ 453969 h 840377"/>
              <a:gd name="connsiteX2" fmla="*/ 1420918 w 1678523"/>
              <a:gd name="connsiteY2" fmla="*/ 325166 h 840377"/>
              <a:gd name="connsiteX3" fmla="*/ 1678523 w 1678523"/>
              <a:gd name="connsiteY3" fmla="*/ 582772 h 840377"/>
              <a:gd name="connsiteX4" fmla="*/ 1420918 w 1678523"/>
              <a:gd name="connsiteY4" fmla="*/ 840377 h 840377"/>
              <a:gd name="connsiteX5" fmla="*/ 1420918 w 1678523"/>
              <a:gd name="connsiteY5" fmla="*/ 711574 h 840377"/>
              <a:gd name="connsiteX6" fmla="*/ 690299 w 1678523"/>
              <a:gd name="connsiteY6" fmla="*/ 393084 h 840377"/>
              <a:gd name="connsiteX7" fmla="*/ 207282 w 1678523"/>
              <a:gd name="connsiteY7" fmla="*/ 803843 h 840377"/>
              <a:gd name="connsiteX8" fmla="*/ 0 w 1678523"/>
              <a:gd name="connsiteY8" fmla="*/ 220918 h 840377"/>
              <a:gd name="connsiteX0" fmla="*/ 0 w 1678523"/>
              <a:gd name="connsiteY0" fmla="*/ 220918 h 840377"/>
              <a:gd name="connsiteX1" fmla="*/ 1420918 w 1678523"/>
              <a:gd name="connsiteY1" fmla="*/ 453969 h 840377"/>
              <a:gd name="connsiteX2" fmla="*/ 1543580 w 1678523"/>
              <a:gd name="connsiteY2" fmla="*/ 264889 h 840377"/>
              <a:gd name="connsiteX3" fmla="*/ 1678523 w 1678523"/>
              <a:gd name="connsiteY3" fmla="*/ 582772 h 840377"/>
              <a:gd name="connsiteX4" fmla="*/ 1420918 w 1678523"/>
              <a:gd name="connsiteY4" fmla="*/ 840377 h 840377"/>
              <a:gd name="connsiteX5" fmla="*/ 1420918 w 1678523"/>
              <a:gd name="connsiteY5" fmla="*/ 711574 h 840377"/>
              <a:gd name="connsiteX6" fmla="*/ 690299 w 1678523"/>
              <a:gd name="connsiteY6" fmla="*/ 393084 h 840377"/>
              <a:gd name="connsiteX7" fmla="*/ 207282 w 1678523"/>
              <a:gd name="connsiteY7" fmla="*/ 803843 h 840377"/>
              <a:gd name="connsiteX8" fmla="*/ 0 w 1678523"/>
              <a:gd name="connsiteY8" fmla="*/ 220918 h 840377"/>
              <a:gd name="connsiteX0" fmla="*/ 0 w 1678523"/>
              <a:gd name="connsiteY0" fmla="*/ 231850 h 851309"/>
              <a:gd name="connsiteX1" fmla="*/ 1489019 w 1678523"/>
              <a:gd name="connsiteY1" fmla="*/ 414506 h 851309"/>
              <a:gd name="connsiteX2" fmla="*/ 1543580 w 1678523"/>
              <a:gd name="connsiteY2" fmla="*/ 275821 h 851309"/>
              <a:gd name="connsiteX3" fmla="*/ 1678523 w 1678523"/>
              <a:gd name="connsiteY3" fmla="*/ 593704 h 851309"/>
              <a:gd name="connsiteX4" fmla="*/ 1420918 w 1678523"/>
              <a:gd name="connsiteY4" fmla="*/ 851309 h 851309"/>
              <a:gd name="connsiteX5" fmla="*/ 1420918 w 1678523"/>
              <a:gd name="connsiteY5" fmla="*/ 722506 h 851309"/>
              <a:gd name="connsiteX6" fmla="*/ 690299 w 1678523"/>
              <a:gd name="connsiteY6" fmla="*/ 404016 h 851309"/>
              <a:gd name="connsiteX7" fmla="*/ 207282 w 1678523"/>
              <a:gd name="connsiteY7" fmla="*/ 814775 h 851309"/>
              <a:gd name="connsiteX8" fmla="*/ 0 w 1678523"/>
              <a:gd name="connsiteY8" fmla="*/ 231850 h 851309"/>
              <a:gd name="connsiteX0" fmla="*/ 0 w 1678523"/>
              <a:gd name="connsiteY0" fmla="*/ 231850 h 851309"/>
              <a:gd name="connsiteX1" fmla="*/ 1489019 w 1678523"/>
              <a:gd name="connsiteY1" fmla="*/ 414506 h 851309"/>
              <a:gd name="connsiteX2" fmla="*/ 1543580 w 1678523"/>
              <a:gd name="connsiteY2" fmla="*/ 275821 h 851309"/>
              <a:gd name="connsiteX3" fmla="*/ 1678523 w 1678523"/>
              <a:gd name="connsiteY3" fmla="*/ 593704 h 851309"/>
              <a:gd name="connsiteX4" fmla="*/ 1420918 w 1678523"/>
              <a:gd name="connsiteY4" fmla="*/ 851309 h 851309"/>
              <a:gd name="connsiteX5" fmla="*/ 1437737 w 1678523"/>
              <a:gd name="connsiteY5" fmla="*/ 594009 h 851309"/>
              <a:gd name="connsiteX6" fmla="*/ 690299 w 1678523"/>
              <a:gd name="connsiteY6" fmla="*/ 404016 h 851309"/>
              <a:gd name="connsiteX7" fmla="*/ 207282 w 1678523"/>
              <a:gd name="connsiteY7" fmla="*/ 814775 h 851309"/>
              <a:gd name="connsiteX8" fmla="*/ 0 w 1678523"/>
              <a:gd name="connsiteY8" fmla="*/ 231850 h 851309"/>
              <a:gd name="connsiteX0" fmla="*/ 0 w 1678523"/>
              <a:gd name="connsiteY0" fmla="*/ 231850 h 824175"/>
              <a:gd name="connsiteX1" fmla="*/ 1489019 w 1678523"/>
              <a:gd name="connsiteY1" fmla="*/ 414506 h 824175"/>
              <a:gd name="connsiteX2" fmla="*/ 1543580 w 1678523"/>
              <a:gd name="connsiteY2" fmla="*/ 275821 h 824175"/>
              <a:gd name="connsiteX3" fmla="*/ 1678523 w 1678523"/>
              <a:gd name="connsiteY3" fmla="*/ 593704 h 824175"/>
              <a:gd name="connsiteX4" fmla="*/ 1370132 w 1678523"/>
              <a:gd name="connsiteY4" fmla="*/ 710669 h 824175"/>
              <a:gd name="connsiteX5" fmla="*/ 1437737 w 1678523"/>
              <a:gd name="connsiteY5" fmla="*/ 594009 h 824175"/>
              <a:gd name="connsiteX6" fmla="*/ 690299 w 1678523"/>
              <a:gd name="connsiteY6" fmla="*/ 404016 h 824175"/>
              <a:gd name="connsiteX7" fmla="*/ 207282 w 1678523"/>
              <a:gd name="connsiteY7" fmla="*/ 814775 h 824175"/>
              <a:gd name="connsiteX8" fmla="*/ 0 w 1678523"/>
              <a:gd name="connsiteY8" fmla="*/ 231850 h 824175"/>
              <a:gd name="connsiteX0" fmla="*/ 0 w 1678523"/>
              <a:gd name="connsiteY0" fmla="*/ 231850 h 827162"/>
              <a:gd name="connsiteX1" fmla="*/ 1489019 w 1678523"/>
              <a:gd name="connsiteY1" fmla="*/ 414506 h 827162"/>
              <a:gd name="connsiteX2" fmla="*/ 1543580 w 1678523"/>
              <a:gd name="connsiteY2" fmla="*/ 275821 h 827162"/>
              <a:gd name="connsiteX3" fmla="*/ 1678523 w 1678523"/>
              <a:gd name="connsiteY3" fmla="*/ 593704 h 827162"/>
              <a:gd name="connsiteX4" fmla="*/ 1370132 w 1678523"/>
              <a:gd name="connsiteY4" fmla="*/ 710669 h 827162"/>
              <a:gd name="connsiteX5" fmla="*/ 1437737 w 1678523"/>
              <a:gd name="connsiteY5" fmla="*/ 594009 h 827162"/>
              <a:gd name="connsiteX6" fmla="*/ 690299 w 1678523"/>
              <a:gd name="connsiteY6" fmla="*/ 404016 h 827162"/>
              <a:gd name="connsiteX7" fmla="*/ 184370 w 1678523"/>
              <a:gd name="connsiteY7" fmla="*/ 817816 h 827162"/>
              <a:gd name="connsiteX8" fmla="*/ 0 w 1678523"/>
              <a:gd name="connsiteY8" fmla="*/ 231850 h 827162"/>
              <a:gd name="connsiteX0" fmla="*/ 0 w 1678523"/>
              <a:gd name="connsiteY0" fmla="*/ 231850 h 817816"/>
              <a:gd name="connsiteX1" fmla="*/ 1489019 w 1678523"/>
              <a:gd name="connsiteY1" fmla="*/ 414506 h 817816"/>
              <a:gd name="connsiteX2" fmla="*/ 1543580 w 1678523"/>
              <a:gd name="connsiteY2" fmla="*/ 275821 h 817816"/>
              <a:gd name="connsiteX3" fmla="*/ 1678523 w 1678523"/>
              <a:gd name="connsiteY3" fmla="*/ 593704 h 817816"/>
              <a:gd name="connsiteX4" fmla="*/ 1370132 w 1678523"/>
              <a:gd name="connsiteY4" fmla="*/ 710669 h 817816"/>
              <a:gd name="connsiteX5" fmla="*/ 1437737 w 1678523"/>
              <a:gd name="connsiteY5" fmla="*/ 594009 h 817816"/>
              <a:gd name="connsiteX6" fmla="*/ 690299 w 1678523"/>
              <a:gd name="connsiteY6" fmla="*/ 404016 h 817816"/>
              <a:gd name="connsiteX7" fmla="*/ 184370 w 1678523"/>
              <a:gd name="connsiteY7" fmla="*/ 817816 h 817816"/>
              <a:gd name="connsiteX8" fmla="*/ 0 w 1678523"/>
              <a:gd name="connsiteY8" fmla="*/ 231850 h 817816"/>
              <a:gd name="connsiteX0" fmla="*/ 0 w 1678523"/>
              <a:gd name="connsiteY0" fmla="*/ 231850 h 811224"/>
              <a:gd name="connsiteX1" fmla="*/ 1489019 w 1678523"/>
              <a:gd name="connsiteY1" fmla="*/ 414506 h 811224"/>
              <a:gd name="connsiteX2" fmla="*/ 1543580 w 1678523"/>
              <a:gd name="connsiteY2" fmla="*/ 275821 h 811224"/>
              <a:gd name="connsiteX3" fmla="*/ 1678523 w 1678523"/>
              <a:gd name="connsiteY3" fmla="*/ 593704 h 811224"/>
              <a:gd name="connsiteX4" fmla="*/ 1370132 w 1678523"/>
              <a:gd name="connsiteY4" fmla="*/ 710669 h 811224"/>
              <a:gd name="connsiteX5" fmla="*/ 1437737 w 1678523"/>
              <a:gd name="connsiteY5" fmla="*/ 594009 h 811224"/>
              <a:gd name="connsiteX6" fmla="*/ 690299 w 1678523"/>
              <a:gd name="connsiteY6" fmla="*/ 404016 h 811224"/>
              <a:gd name="connsiteX7" fmla="*/ 247287 w 1678523"/>
              <a:gd name="connsiteY7" fmla="*/ 811224 h 811224"/>
              <a:gd name="connsiteX8" fmla="*/ 0 w 1678523"/>
              <a:gd name="connsiteY8" fmla="*/ 231850 h 811224"/>
              <a:gd name="connsiteX0" fmla="*/ 0 w 1678523"/>
              <a:gd name="connsiteY0" fmla="*/ 231850 h 819959"/>
              <a:gd name="connsiteX1" fmla="*/ 1489019 w 1678523"/>
              <a:gd name="connsiteY1" fmla="*/ 414506 h 819959"/>
              <a:gd name="connsiteX2" fmla="*/ 1543580 w 1678523"/>
              <a:gd name="connsiteY2" fmla="*/ 275821 h 819959"/>
              <a:gd name="connsiteX3" fmla="*/ 1678523 w 1678523"/>
              <a:gd name="connsiteY3" fmla="*/ 593704 h 819959"/>
              <a:gd name="connsiteX4" fmla="*/ 1370132 w 1678523"/>
              <a:gd name="connsiteY4" fmla="*/ 710669 h 819959"/>
              <a:gd name="connsiteX5" fmla="*/ 1437737 w 1678523"/>
              <a:gd name="connsiteY5" fmla="*/ 594009 h 819959"/>
              <a:gd name="connsiteX6" fmla="*/ 690299 w 1678523"/>
              <a:gd name="connsiteY6" fmla="*/ 404016 h 819959"/>
              <a:gd name="connsiteX7" fmla="*/ 251087 w 1678523"/>
              <a:gd name="connsiteY7" fmla="*/ 819959 h 819959"/>
              <a:gd name="connsiteX8" fmla="*/ 0 w 1678523"/>
              <a:gd name="connsiteY8" fmla="*/ 231850 h 819959"/>
              <a:gd name="connsiteX0" fmla="*/ 0 w 1678523"/>
              <a:gd name="connsiteY0" fmla="*/ 231850 h 819959"/>
              <a:gd name="connsiteX1" fmla="*/ 1489019 w 1678523"/>
              <a:gd name="connsiteY1" fmla="*/ 414506 h 819959"/>
              <a:gd name="connsiteX2" fmla="*/ 1543580 w 1678523"/>
              <a:gd name="connsiteY2" fmla="*/ 275821 h 819959"/>
              <a:gd name="connsiteX3" fmla="*/ 1678523 w 1678523"/>
              <a:gd name="connsiteY3" fmla="*/ 593704 h 819959"/>
              <a:gd name="connsiteX4" fmla="*/ 1370132 w 1678523"/>
              <a:gd name="connsiteY4" fmla="*/ 710669 h 819959"/>
              <a:gd name="connsiteX5" fmla="*/ 1437737 w 1678523"/>
              <a:gd name="connsiteY5" fmla="*/ 594009 h 819959"/>
              <a:gd name="connsiteX6" fmla="*/ 690299 w 1678523"/>
              <a:gd name="connsiteY6" fmla="*/ 404016 h 819959"/>
              <a:gd name="connsiteX7" fmla="*/ 251087 w 1678523"/>
              <a:gd name="connsiteY7" fmla="*/ 819959 h 819959"/>
              <a:gd name="connsiteX8" fmla="*/ 0 w 1678523"/>
              <a:gd name="connsiteY8" fmla="*/ 231850 h 819959"/>
              <a:gd name="connsiteX0" fmla="*/ 0 w 1678523"/>
              <a:gd name="connsiteY0" fmla="*/ 231850 h 828792"/>
              <a:gd name="connsiteX1" fmla="*/ 1489019 w 1678523"/>
              <a:gd name="connsiteY1" fmla="*/ 414506 h 828792"/>
              <a:gd name="connsiteX2" fmla="*/ 1543580 w 1678523"/>
              <a:gd name="connsiteY2" fmla="*/ 275821 h 828792"/>
              <a:gd name="connsiteX3" fmla="*/ 1678523 w 1678523"/>
              <a:gd name="connsiteY3" fmla="*/ 593704 h 828792"/>
              <a:gd name="connsiteX4" fmla="*/ 1370132 w 1678523"/>
              <a:gd name="connsiteY4" fmla="*/ 710669 h 828792"/>
              <a:gd name="connsiteX5" fmla="*/ 1437737 w 1678523"/>
              <a:gd name="connsiteY5" fmla="*/ 594009 h 828792"/>
              <a:gd name="connsiteX6" fmla="*/ 251087 w 1678523"/>
              <a:gd name="connsiteY6" fmla="*/ 819959 h 828792"/>
              <a:gd name="connsiteX7" fmla="*/ 0 w 1678523"/>
              <a:gd name="connsiteY7" fmla="*/ 231850 h 828792"/>
              <a:gd name="connsiteX0" fmla="*/ 0 w 1678523"/>
              <a:gd name="connsiteY0" fmla="*/ 231850 h 819959"/>
              <a:gd name="connsiteX1" fmla="*/ 1489019 w 1678523"/>
              <a:gd name="connsiteY1" fmla="*/ 414506 h 819959"/>
              <a:gd name="connsiteX2" fmla="*/ 1543580 w 1678523"/>
              <a:gd name="connsiteY2" fmla="*/ 275821 h 819959"/>
              <a:gd name="connsiteX3" fmla="*/ 1678523 w 1678523"/>
              <a:gd name="connsiteY3" fmla="*/ 593704 h 819959"/>
              <a:gd name="connsiteX4" fmla="*/ 1370132 w 1678523"/>
              <a:gd name="connsiteY4" fmla="*/ 710669 h 819959"/>
              <a:gd name="connsiteX5" fmla="*/ 1437737 w 1678523"/>
              <a:gd name="connsiteY5" fmla="*/ 594009 h 819959"/>
              <a:gd name="connsiteX6" fmla="*/ 251087 w 1678523"/>
              <a:gd name="connsiteY6" fmla="*/ 819959 h 819959"/>
              <a:gd name="connsiteX7" fmla="*/ 0 w 1678523"/>
              <a:gd name="connsiteY7" fmla="*/ 231850 h 819959"/>
              <a:gd name="connsiteX0" fmla="*/ 0 w 1678523"/>
              <a:gd name="connsiteY0" fmla="*/ 75245 h 663354"/>
              <a:gd name="connsiteX1" fmla="*/ 1489019 w 1678523"/>
              <a:gd name="connsiteY1" fmla="*/ 257901 h 663354"/>
              <a:gd name="connsiteX2" fmla="*/ 1543580 w 1678523"/>
              <a:gd name="connsiteY2" fmla="*/ 119216 h 663354"/>
              <a:gd name="connsiteX3" fmla="*/ 1678523 w 1678523"/>
              <a:gd name="connsiteY3" fmla="*/ 437099 h 663354"/>
              <a:gd name="connsiteX4" fmla="*/ 1370132 w 1678523"/>
              <a:gd name="connsiteY4" fmla="*/ 554064 h 663354"/>
              <a:gd name="connsiteX5" fmla="*/ 1437737 w 1678523"/>
              <a:gd name="connsiteY5" fmla="*/ 437404 h 663354"/>
              <a:gd name="connsiteX6" fmla="*/ 251087 w 1678523"/>
              <a:gd name="connsiteY6" fmla="*/ 663354 h 663354"/>
              <a:gd name="connsiteX7" fmla="*/ 0 w 1678523"/>
              <a:gd name="connsiteY7" fmla="*/ 75245 h 663354"/>
              <a:gd name="connsiteX0" fmla="*/ 0 w 1678523"/>
              <a:gd name="connsiteY0" fmla="*/ 75245 h 663354"/>
              <a:gd name="connsiteX1" fmla="*/ 1489019 w 1678523"/>
              <a:gd name="connsiteY1" fmla="*/ 257901 h 663354"/>
              <a:gd name="connsiteX2" fmla="*/ 1543580 w 1678523"/>
              <a:gd name="connsiteY2" fmla="*/ 119216 h 663354"/>
              <a:gd name="connsiteX3" fmla="*/ 1678523 w 1678523"/>
              <a:gd name="connsiteY3" fmla="*/ 437099 h 663354"/>
              <a:gd name="connsiteX4" fmla="*/ 1370132 w 1678523"/>
              <a:gd name="connsiteY4" fmla="*/ 554064 h 663354"/>
              <a:gd name="connsiteX5" fmla="*/ 1437737 w 1678523"/>
              <a:gd name="connsiteY5" fmla="*/ 437404 h 663354"/>
              <a:gd name="connsiteX6" fmla="*/ 251087 w 1678523"/>
              <a:gd name="connsiteY6" fmla="*/ 663354 h 663354"/>
              <a:gd name="connsiteX7" fmla="*/ 0 w 1678523"/>
              <a:gd name="connsiteY7" fmla="*/ 75245 h 66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78523" h="663354">
                <a:moveTo>
                  <a:pt x="0" y="75245"/>
                </a:moveTo>
                <a:cubicBezTo>
                  <a:pt x="1003867" y="-119244"/>
                  <a:pt x="1214547" y="107438"/>
                  <a:pt x="1489019" y="257901"/>
                </a:cubicBezTo>
                <a:lnTo>
                  <a:pt x="1543580" y="119216"/>
                </a:lnTo>
                <a:lnTo>
                  <a:pt x="1678523" y="437099"/>
                </a:lnTo>
                <a:lnTo>
                  <a:pt x="1370132" y="554064"/>
                </a:lnTo>
                <a:lnTo>
                  <a:pt x="1437737" y="437404"/>
                </a:lnTo>
                <a:cubicBezTo>
                  <a:pt x="1288690" y="366617"/>
                  <a:pt x="772027" y="9295"/>
                  <a:pt x="251087" y="663354"/>
                </a:cubicBezTo>
                <a:lnTo>
                  <a:pt x="0" y="75245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Flèche vers la droite 22"/>
          <p:cNvSpPr/>
          <p:nvPr/>
        </p:nvSpPr>
        <p:spPr>
          <a:xfrm rot="4261536">
            <a:off x="2774541" y="4715664"/>
            <a:ext cx="919196" cy="627166"/>
          </a:xfrm>
          <a:custGeom>
            <a:avLst/>
            <a:gdLst>
              <a:gd name="connsiteX0" fmla="*/ 0 w 853977"/>
              <a:gd name="connsiteY0" fmla="*/ 128803 h 515211"/>
              <a:gd name="connsiteX1" fmla="*/ 596372 w 853977"/>
              <a:gd name="connsiteY1" fmla="*/ 128803 h 515211"/>
              <a:gd name="connsiteX2" fmla="*/ 596372 w 853977"/>
              <a:gd name="connsiteY2" fmla="*/ 0 h 515211"/>
              <a:gd name="connsiteX3" fmla="*/ 853977 w 853977"/>
              <a:gd name="connsiteY3" fmla="*/ 257606 h 515211"/>
              <a:gd name="connsiteX4" fmla="*/ 596372 w 853977"/>
              <a:gd name="connsiteY4" fmla="*/ 515211 h 515211"/>
              <a:gd name="connsiteX5" fmla="*/ 596372 w 853977"/>
              <a:gd name="connsiteY5" fmla="*/ 386408 h 515211"/>
              <a:gd name="connsiteX6" fmla="*/ 0 w 853977"/>
              <a:gd name="connsiteY6" fmla="*/ 386408 h 515211"/>
              <a:gd name="connsiteX7" fmla="*/ 0 w 853977"/>
              <a:gd name="connsiteY7" fmla="*/ 128803 h 515211"/>
              <a:gd name="connsiteX0" fmla="*/ 65219 w 919196"/>
              <a:gd name="connsiteY0" fmla="*/ 128803 h 515211"/>
              <a:gd name="connsiteX1" fmla="*/ 661591 w 919196"/>
              <a:gd name="connsiteY1" fmla="*/ 128803 h 515211"/>
              <a:gd name="connsiteX2" fmla="*/ 661591 w 919196"/>
              <a:gd name="connsiteY2" fmla="*/ 0 h 515211"/>
              <a:gd name="connsiteX3" fmla="*/ 919196 w 919196"/>
              <a:gd name="connsiteY3" fmla="*/ 257606 h 515211"/>
              <a:gd name="connsiteX4" fmla="*/ 661591 w 919196"/>
              <a:gd name="connsiteY4" fmla="*/ 515211 h 515211"/>
              <a:gd name="connsiteX5" fmla="*/ 661591 w 919196"/>
              <a:gd name="connsiteY5" fmla="*/ 386408 h 515211"/>
              <a:gd name="connsiteX6" fmla="*/ 0 w 919196"/>
              <a:gd name="connsiteY6" fmla="*/ 488209 h 515211"/>
              <a:gd name="connsiteX7" fmla="*/ 65219 w 919196"/>
              <a:gd name="connsiteY7" fmla="*/ 128803 h 515211"/>
              <a:gd name="connsiteX0" fmla="*/ 195002 w 919196"/>
              <a:gd name="connsiteY0" fmla="*/ 0 h 627166"/>
              <a:gd name="connsiteX1" fmla="*/ 661591 w 919196"/>
              <a:gd name="connsiteY1" fmla="*/ 240758 h 627166"/>
              <a:gd name="connsiteX2" fmla="*/ 661591 w 919196"/>
              <a:gd name="connsiteY2" fmla="*/ 111955 h 627166"/>
              <a:gd name="connsiteX3" fmla="*/ 919196 w 919196"/>
              <a:gd name="connsiteY3" fmla="*/ 369561 h 627166"/>
              <a:gd name="connsiteX4" fmla="*/ 661591 w 919196"/>
              <a:gd name="connsiteY4" fmla="*/ 627166 h 627166"/>
              <a:gd name="connsiteX5" fmla="*/ 661591 w 919196"/>
              <a:gd name="connsiteY5" fmla="*/ 498363 h 627166"/>
              <a:gd name="connsiteX6" fmla="*/ 0 w 919196"/>
              <a:gd name="connsiteY6" fmla="*/ 600164 h 627166"/>
              <a:gd name="connsiteX7" fmla="*/ 195002 w 919196"/>
              <a:gd name="connsiteY7" fmla="*/ 0 h 627166"/>
              <a:gd name="connsiteX0" fmla="*/ 195002 w 919196"/>
              <a:gd name="connsiteY0" fmla="*/ 0 h 627166"/>
              <a:gd name="connsiteX1" fmla="*/ 661591 w 919196"/>
              <a:gd name="connsiteY1" fmla="*/ 240758 h 627166"/>
              <a:gd name="connsiteX2" fmla="*/ 661591 w 919196"/>
              <a:gd name="connsiteY2" fmla="*/ 111955 h 627166"/>
              <a:gd name="connsiteX3" fmla="*/ 919196 w 919196"/>
              <a:gd name="connsiteY3" fmla="*/ 369561 h 627166"/>
              <a:gd name="connsiteX4" fmla="*/ 661591 w 919196"/>
              <a:gd name="connsiteY4" fmla="*/ 627166 h 627166"/>
              <a:gd name="connsiteX5" fmla="*/ 661591 w 919196"/>
              <a:gd name="connsiteY5" fmla="*/ 498363 h 627166"/>
              <a:gd name="connsiteX6" fmla="*/ 0 w 919196"/>
              <a:gd name="connsiteY6" fmla="*/ 600164 h 627166"/>
              <a:gd name="connsiteX7" fmla="*/ 195002 w 919196"/>
              <a:gd name="connsiteY7" fmla="*/ 0 h 627166"/>
              <a:gd name="connsiteX0" fmla="*/ 195002 w 919196"/>
              <a:gd name="connsiteY0" fmla="*/ 0 h 627166"/>
              <a:gd name="connsiteX1" fmla="*/ 661591 w 919196"/>
              <a:gd name="connsiteY1" fmla="*/ 240758 h 627166"/>
              <a:gd name="connsiteX2" fmla="*/ 661591 w 919196"/>
              <a:gd name="connsiteY2" fmla="*/ 111955 h 627166"/>
              <a:gd name="connsiteX3" fmla="*/ 919196 w 919196"/>
              <a:gd name="connsiteY3" fmla="*/ 369561 h 627166"/>
              <a:gd name="connsiteX4" fmla="*/ 661591 w 919196"/>
              <a:gd name="connsiteY4" fmla="*/ 627166 h 627166"/>
              <a:gd name="connsiteX5" fmla="*/ 661591 w 919196"/>
              <a:gd name="connsiteY5" fmla="*/ 498363 h 627166"/>
              <a:gd name="connsiteX6" fmla="*/ 0 w 919196"/>
              <a:gd name="connsiteY6" fmla="*/ 600164 h 627166"/>
              <a:gd name="connsiteX7" fmla="*/ 195002 w 919196"/>
              <a:gd name="connsiteY7" fmla="*/ 0 h 627166"/>
              <a:gd name="connsiteX0" fmla="*/ 195002 w 919196"/>
              <a:gd name="connsiteY0" fmla="*/ 0 h 627166"/>
              <a:gd name="connsiteX1" fmla="*/ 661591 w 919196"/>
              <a:gd name="connsiteY1" fmla="*/ 240758 h 627166"/>
              <a:gd name="connsiteX2" fmla="*/ 661591 w 919196"/>
              <a:gd name="connsiteY2" fmla="*/ 111955 h 627166"/>
              <a:gd name="connsiteX3" fmla="*/ 919196 w 919196"/>
              <a:gd name="connsiteY3" fmla="*/ 369561 h 627166"/>
              <a:gd name="connsiteX4" fmla="*/ 661591 w 919196"/>
              <a:gd name="connsiteY4" fmla="*/ 627166 h 627166"/>
              <a:gd name="connsiteX5" fmla="*/ 661591 w 919196"/>
              <a:gd name="connsiteY5" fmla="*/ 498363 h 627166"/>
              <a:gd name="connsiteX6" fmla="*/ 0 w 919196"/>
              <a:gd name="connsiteY6" fmla="*/ 600164 h 627166"/>
              <a:gd name="connsiteX7" fmla="*/ 195002 w 919196"/>
              <a:gd name="connsiteY7" fmla="*/ 0 h 627166"/>
              <a:gd name="connsiteX0" fmla="*/ 195002 w 919196"/>
              <a:gd name="connsiteY0" fmla="*/ 0 h 627166"/>
              <a:gd name="connsiteX1" fmla="*/ 661591 w 919196"/>
              <a:gd name="connsiteY1" fmla="*/ 240758 h 627166"/>
              <a:gd name="connsiteX2" fmla="*/ 661591 w 919196"/>
              <a:gd name="connsiteY2" fmla="*/ 111955 h 627166"/>
              <a:gd name="connsiteX3" fmla="*/ 919196 w 919196"/>
              <a:gd name="connsiteY3" fmla="*/ 369561 h 627166"/>
              <a:gd name="connsiteX4" fmla="*/ 661591 w 919196"/>
              <a:gd name="connsiteY4" fmla="*/ 627166 h 627166"/>
              <a:gd name="connsiteX5" fmla="*/ 661591 w 919196"/>
              <a:gd name="connsiteY5" fmla="*/ 498363 h 627166"/>
              <a:gd name="connsiteX6" fmla="*/ 0 w 919196"/>
              <a:gd name="connsiteY6" fmla="*/ 600164 h 627166"/>
              <a:gd name="connsiteX7" fmla="*/ 195002 w 919196"/>
              <a:gd name="connsiteY7" fmla="*/ 0 h 627166"/>
              <a:gd name="connsiteX0" fmla="*/ 195002 w 919196"/>
              <a:gd name="connsiteY0" fmla="*/ 0 h 627166"/>
              <a:gd name="connsiteX1" fmla="*/ 661591 w 919196"/>
              <a:gd name="connsiteY1" fmla="*/ 240758 h 627166"/>
              <a:gd name="connsiteX2" fmla="*/ 661591 w 919196"/>
              <a:gd name="connsiteY2" fmla="*/ 111955 h 627166"/>
              <a:gd name="connsiteX3" fmla="*/ 919196 w 919196"/>
              <a:gd name="connsiteY3" fmla="*/ 369561 h 627166"/>
              <a:gd name="connsiteX4" fmla="*/ 661591 w 919196"/>
              <a:gd name="connsiteY4" fmla="*/ 627166 h 627166"/>
              <a:gd name="connsiteX5" fmla="*/ 661591 w 919196"/>
              <a:gd name="connsiteY5" fmla="*/ 498363 h 627166"/>
              <a:gd name="connsiteX6" fmla="*/ 0 w 919196"/>
              <a:gd name="connsiteY6" fmla="*/ 600164 h 627166"/>
              <a:gd name="connsiteX7" fmla="*/ 195002 w 919196"/>
              <a:gd name="connsiteY7" fmla="*/ 0 h 627166"/>
              <a:gd name="connsiteX0" fmla="*/ 195002 w 919196"/>
              <a:gd name="connsiteY0" fmla="*/ 0 h 627166"/>
              <a:gd name="connsiteX1" fmla="*/ 661591 w 919196"/>
              <a:gd name="connsiteY1" fmla="*/ 240758 h 627166"/>
              <a:gd name="connsiteX2" fmla="*/ 661591 w 919196"/>
              <a:gd name="connsiteY2" fmla="*/ 111955 h 627166"/>
              <a:gd name="connsiteX3" fmla="*/ 919196 w 919196"/>
              <a:gd name="connsiteY3" fmla="*/ 369561 h 627166"/>
              <a:gd name="connsiteX4" fmla="*/ 661591 w 919196"/>
              <a:gd name="connsiteY4" fmla="*/ 627166 h 627166"/>
              <a:gd name="connsiteX5" fmla="*/ 661591 w 919196"/>
              <a:gd name="connsiteY5" fmla="*/ 498363 h 627166"/>
              <a:gd name="connsiteX6" fmla="*/ 0 w 919196"/>
              <a:gd name="connsiteY6" fmla="*/ 600164 h 627166"/>
              <a:gd name="connsiteX7" fmla="*/ 195002 w 919196"/>
              <a:gd name="connsiteY7" fmla="*/ 0 h 627166"/>
              <a:gd name="connsiteX0" fmla="*/ 195002 w 919196"/>
              <a:gd name="connsiteY0" fmla="*/ 0 h 627166"/>
              <a:gd name="connsiteX1" fmla="*/ 661591 w 919196"/>
              <a:gd name="connsiteY1" fmla="*/ 240758 h 627166"/>
              <a:gd name="connsiteX2" fmla="*/ 661591 w 919196"/>
              <a:gd name="connsiteY2" fmla="*/ 111955 h 627166"/>
              <a:gd name="connsiteX3" fmla="*/ 919196 w 919196"/>
              <a:gd name="connsiteY3" fmla="*/ 369561 h 627166"/>
              <a:gd name="connsiteX4" fmla="*/ 661591 w 919196"/>
              <a:gd name="connsiteY4" fmla="*/ 627166 h 627166"/>
              <a:gd name="connsiteX5" fmla="*/ 661591 w 919196"/>
              <a:gd name="connsiteY5" fmla="*/ 498363 h 627166"/>
              <a:gd name="connsiteX6" fmla="*/ 0 w 919196"/>
              <a:gd name="connsiteY6" fmla="*/ 600164 h 627166"/>
              <a:gd name="connsiteX7" fmla="*/ 195002 w 919196"/>
              <a:gd name="connsiteY7" fmla="*/ 0 h 627166"/>
              <a:gd name="connsiteX0" fmla="*/ 195002 w 919196"/>
              <a:gd name="connsiteY0" fmla="*/ 0 h 627166"/>
              <a:gd name="connsiteX1" fmla="*/ 661591 w 919196"/>
              <a:gd name="connsiteY1" fmla="*/ 240758 h 627166"/>
              <a:gd name="connsiteX2" fmla="*/ 661591 w 919196"/>
              <a:gd name="connsiteY2" fmla="*/ 111955 h 627166"/>
              <a:gd name="connsiteX3" fmla="*/ 919196 w 919196"/>
              <a:gd name="connsiteY3" fmla="*/ 369561 h 627166"/>
              <a:gd name="connsiteX4" fmla="*/ 661591 w 919196"/>
              <a:gd name="connsiteY4" fmla="*/ 627166 h 627166"/>
              <a:gd name="connsiteX5" fmla="*/ 661591 w 919196"/>
              <a:gd name="connsiteY5" fmla="*/ 498363 h 627166"/>
              <a:gd name="connsiteX6" fmla="*/ 0 w 919196"/>
              <a:gd name="connsiteY6" fmla="*/ 600164 h 627166"/>
              <a:gd name="connsiteX7" fmla="*/ 195002 w 919196"/>
              <a:gd name="connsiteY7" fmla="*/ 0 h 627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9196" h="627166">
                <a:moveTo>
                  <a:pt x="195002" y="0"/>
                </a:moveTo>
                <a:cubicBezTo>
                  <a:pt x="368342" y="321397"/>
                  <a:pt x="338855" y="217167"/>
                  <a:pt x="661591" y="240758"/>
                </a:cubicBezTo>
                <a:lnTo>
                  <a:pt x="661591" y="111955"/>
                </a:lnTo>
                <a:lnTo>
                  <a:pt x="919196" y="369561"/>
                </a:lnTo>
                <a:lnTo>
                  <a:pt x="661591" y="627166"/>
                </a:lnTo>
                <a:lnTo>
                  <a:pt x="661591" y="498363"/>
                </a:lnTo>
                <a:cubicBezTo>
                  <a:pt x="410571" y="464737"/>
                  <a:pt x="79603" y="497631"/>
                  <a:pt x="0" y="600164"/>
                </a:cubicBezTo>
                <a:lnTo>
                  <a:pt x="195002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Flèche vers la droite 23"/>
          <p:cNvSpPr/>
          <p:nvPr/>
        </p:nvSpPr>
        <p:spPr>
          <a:xfrm rot="2431494">
            <a:off x="3479893" y="4633246"/>
            <a:ext cx="1655117" cy="674845"/>
          </a:xfrm>
          <a:custGeom>
            <a:avLst/>
            <a:gdLst>
              <a:gd name="connsiteX0" fmla="*/ 0 w 1235554"/>
              <a:gd name="connsiteY0" fmla="*/ 128803 h 515211"/>
              <a:gd name="connsiteX1" fmla="*/ 977949 w 1235554"/>
              <a:gd name="connsiteY1" fmla="*/ 128803 h 515211"/>
              <a:gd name="connsiteX2" fmla="*/ 977949 w 1235554"/>
              <a:gd name="connsiteY2" fmla="*/ 0 h 515211"/>
              <a:gd name="connsiteX3" fmla="*/ 1235554 w 1235554"/>
              <a:gd name="connsiteY3" fmla="*/ 257606 h 515211"/>
              <a:gd name="connsiteX4" fmla="*/ 977949 w 1235554"/>
              <a:gd name="connsiteY4" fmla="*/ 515211 h 515211"/>
              <a:gd name="connsiteX5" fmla="*/ 977949 w 1235554"/>
              <a:gd name="connsiteY5" fmla="*/ 386408 h 515211"/>
              <a:gd name="connsiteX6" fmla="*/ 0 w 1235554"/>
              <a:gd name="connsiteY6" fmla="*/ 386408 h 515211"/>
              <a:gd name="connsiteX7" fmla="*/ 0 w 1235554"/>
              <a:gd name="connsiteY7" fmla="*/ 128803 h 515211"/>
              <a:gd name="connsiteX0" fmla="*/ 371624 w 1607178"/>
              <a:gd name="connsiteY0" fmla="*/ 128803 h 674845"/>
              <a:gd name="connsiteX1" fmla="*/ 1349573 w 1607178"/>
              <a:gd name="connsiteY1" fmla="*/ 128803 h 674845"/>
              <a:gd name="connsiteX2" fmla="*/ 1349573 w 1607178"/>
              <a:gd name="connsiteY2" fmla="*/ 0 h 674845"/>
              <a:gd name="connsiteX3" fmla="*/ 1607178 w 1607178"/>
              <a:gd name="connsiteY3" fmla="*/ 257606 h 674845"/>
              <a:gd name="connsiteX4" fmla="*/ 1349573 w 1607178"/>
              <a:gd name="connsiteY4" fmla="*/ 515211 h 674845"/>
              <a:gd name="connsiteX5" fmla="*/ 1349573 w 1607178"/>
              <a:gd name="connsiteY5" fmla="*/ 386408 h 674845"/>
              <a:gd name="connsiteX6" fmla="*/ 0 w 1607178"/>
              <a:gd name="connsiteY6" fmla="*/ 674845 h 674845"/>
              <a:gd name="connsiteX7" fmla="*/ 371624 w 1607178"/>
              <a:gd name="connsiteY7" fmla="*/ 128803 h 674845"/>
              <a:gd name="connsiteX0" fmla="*/ 371624 w 1607178"/>
              <a:gd name="connsiteY0" fmla="*/ 128803 h 674845"/>
              <a:gd name="connsiteX1" fmla="*/ 1349573 w 1607178"/>
              <a:gd name="connsiteY1" fmla="*/ 128803 h 674845"/>
              <a:gd name="connsiteX2" fmla="*/ 1349573 w 1607178"/>
              <a:gd name="connsiteY2" fmla="*/ 0 h 674845"/>
              <a:gd name="connsiteX3" fmla="*/ 1607178 w 1607178"/>
              <a:gd name="connsiteY3" fmla="*/ 257606 h 674845"/>
              <a:gd name="connsiteX4" fmla="*/ 1349573 w 1607178"/>
              <a:gd name="connsiteY4" fmla="*/ 515211 h 674845"/>
              <a:gd name="connsiteX5" fmla="*/ 1349573 w 1607178"/>
              <a:gd name="connsiteY5" fmla="*/ 386408 h 674845"/>
              <a:gd name="connsiteX6" fmla="*/ 0 w 1607178"/>
              <a:gd name="connsiteY6" fmla="*/ 674845 h 674845"/>
              <a:gd name="connsiteX7" fmla="*/ 371624 w 1607178"/>
              <a:gd name="connsiteY7" fmla="*/ 128803 h 674845"/>
              <a:gd name="connsiteX0" fmla="*/ 371624 w 1607178"/>
              <a:gd name="connsiteY0" fmla="*/ 128803 h 674845"/>
              <a:gd name="connsiteX1" fmla="*/ 1349573 w 1607178"/>
              <a:gd name="connsiteY1" fmla="*/ 128803 h 674845"/>
              <a:gd name="connsiteX2" fmla="*/ 1349573 w 1607178"/>
              <a:gd name="connsiteY2" fmla="*/ 0 h 674845"/>
              <a:gd name="connsiteX3" fmla="*/ 1607178 w 1607178"/>
              <a:gd name="connsiteY3" fmla="*/ 257606 h 674845"/>
              <a:gd name="connsiteX4" fmla="*/ 1349573 w 1607178"/>
              <a:gd name="connsiteY4" fmla="*/ 515211 h 674845"/>
              <a:gd name="connsiteX5" fmla="*/ 1349573 w 1607178"/>
              <a:gd name="connsiteY5" fmla="*/ 386408 h 674845"/>
              <a:gd name="connsiteX6" fmla="*/ 0 w 1607178"/>
              <a:gd name="connsiteY6" fmla="*/ 674845 h 674845"/>
              <a:gd name="connsiteX7" fmla="*/ 371624 w 1607178"/>
              <a:gd name="connsiteY7" fmla="*/ 128803 h 674845"/>
              <a:gd name="connsiteX0" fmla="*/ 371624 w 1607178"/>
              <a:gd name="connsiteY0" fmla="*/ 128803 h 674845"/>
              <a:gd name="connsiteX1" fmla="*/ 1349573 w 1607178"/>
              <a:gd name="connsiteY1" fmla="*/ 128803 h 674845"/>
              <a:gd name="connsiteX2" fmla="*/ 1349573 w 1607178"/>
              <a:gd name="connsiteY2" fmla="*/ 0 h 674845"/>
              <a:gd name="connsiteX3" fmla="*/ 1607178 w 1607178"/>
              <a:gd name="connsiteY3" fmla="*/ 257606 h 674845"/>
              <a:gd name="connsiteX4" fmla="*/ 1349573 w 1607178"/>
              <a:gd name="connsiteY4" fmla="*/ 515211 h 674845"/>
              <a:gd name="connsiteX5" fmla="*/ 1349573 w 1607178"/>
              <a:gd name="connsiteY5" fmla="*/ 386408 h 674845"/>
              <a:gd name="connsiteX6" fmla="*/ 0 w 1607178"/>
              <a:gd name="connsiteY6" fmla="*/ 674845 h 674845"/>
              <a:gd name="connsiteX7" fmla="*/ 371624 w 1607178"/>
              <a:gd name="connsiteY7" fmla="*/ 128803 h 674845"/>
              <a:gd name="connsiteX0" fmla="*/ 371624 w 1607178"/>
              <a:gd name="connsiteY0" fmla="*/ 128803 h 674845"/>
              <a:gd name="connsiteX1" fmla="*/ 1349573 w 1607178"/>
              <a:gd name="connsiteY1" fmla="*/ 128803 h 674845"/>
              <a:gd name="connsiteX2" fmla="*/ 1349573 w 1607178"/>
              <a:gd name="connsiteY2" fmla="*/ 0 h 674845"/>
              <a:gd name="connsiteX3" fmla="*/ 1607178 w 1607178"/>
              <a:gd name="connsiteY3" fmla="*/ 257606 h 674845"/>
              <a:gd name="connsiteX4" fmla="*/ 1349573 w 1607178"/>
              <a:gd name="connsiteY4" fmla="*/ 515211 h 674845"/>
              <a:gd name="connsiteX5" fmla="*/ 1349573 w 1607178"/>
              <a:gd name="connsiteY5" fmla="*/ 386408 h 674845"/>
              <a:gd name="connsiteX6" fmla="*/ 0 w 1607178"/>
              <a:gd name="connsiteY6" fmla="*/ 674845 h 674845"/>
              <a:gd name="connsiteX7" fmla="*/ 371624 w 1607178"/>
              <a:gd name="connsiteY7" fmla="*/ 128803 h 6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07178" h="674845">
                <a:moveTo>
                  <a:pt x="371624" y="128803"/>
                </a:moveTo>
                <a:cubicBezTo>
                  <a:pt x="705120" y="176681"/>
                  <a:pt x="1017362" y="150834"/>
                  <a:pt x="1349573" y="128803"/>
                </a:cubicBezTo>
                <a:lnTo>
                  <a:pt x="1349573" y="0"/>
                </a:lnTo>
                <a:lnTo>
                  <a:pt x="1607178" y="257606"/>
                </a:lnTo>
                <a:lnTo>
                  <a:pt x="1349573" y="515211"/>
                </a:lnTo>
                <a:lnTo>
                  <a:pt x="1349573" y="386408"/>
                </a:lnTo>
                <a:cubicBezTo>
                  <a:pt x="904270" y="424361"/>
                  <a:pt x="458305" y="441993"/>
                  <a:pt x="0" y="674845"/>
                </a:cubicBezTo>
                <a:lnTo>
                  <a:pt x="371624" y="128803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Flèche vers la droite 24"/>
          <p:cNvSpPr/>
          <p:nvPr/>
        </p:nvSpPr>
        <p:spPr>
          <a:xfrm rot="6973849">
            <a:off x="1650438" y="4476879"/>
            <a:ext cx="1022347" cy="938948"/>
          </a:xfrm>
          <a:custGeom>
            <a:avLst/>
            <a:gdLst>
              <a:gd name="connsiteX0" fmla="*/ 0 w 710742"/>
              <a:gd name="connsiteY0" fmla="*/ 128803 h 515211"/>
              <a:gd name="connsiteX1" fmla="*/ 453137 w 710742"/>
              <a:gd name="connsiteY1" fmla="*/ 128803 h 515211"/>
              <a:gd name="connsiteX2" fmla="*/ 453137 w 710742"/>
              <a:gd name="connsiteY2" fmla="*/ 0 h 515211"/>
              <a:gd name="connsiteX3" fmla="*/ 710742 w 710742"/>
              <a:gd name="connsiteY3" fmla="*/ 257606 h 515211"/>
              <a:gd name="connsiteX4" fmla="*/ 453137 w 710742"/>
              <a:gd name="connsiteY4" fmla="*/ 515211 h 515211"/>
              <a:gd name="connsiteX5" fmla="*/ 453137 w 710742"/>
              <a:gd name="connsiteY5" fmla="*/ 386408 h 515211"/>
              <a:gd name="connsiteX6" fmla="*/ 0 w 710742"/>
              <a:gd name="connsiteY6" fmla="*/ 386408 h 515211"/>
              <a:gd name="connsiteX7" fmla="*/ 0 w 710742"/>
              <a:gd name="connsiteY7" fmla="*/ 128803 h 515211"/>
              <a:gd name="connsiteX0" fmla="*/ 0 w 710742"/>
              <a:gd name="connsiteY0" fmla="*/ 128803 h 858810"/>
              <a:gd name="connsiteX1" fmla="*/ 453137 w 710742"/>
              <a:gd name="connsiteY1" fmla="*/ 128803 h 858810"/>
              <a:gd name="connsiteX2" fmla="*/ 453137 w 710742"/>
              <a:gd name="connsiteY2" fmla="*/ 0 h 858810"/>
              <a:gd name="connsiteX3" fmla="*/ 710742 w 710742"/>
              <a:gd name="connsiteY3" fmla="*/ 257606 h 858810"/>
              <a:gd name="connsiteX4" fmla="*/ 453137 w 710742"/>
              <a:gd name="connsiteY4" fmla="*/ 515211 h 858810"/>
              <a:gd name="connsiteX5" fmla="*/ 453137 w 710742"/>
              <a:gd name="connsiteY5" fmla="*/ 386408 h 858810"/>
              <a:gd name="connsiteX6" fmla="*/ 169056 w 710742"/>
              <a:gd name="connsiteY6" fmla="*/ 858810 h 858810"/>
              <a:gd name="connsiteX7" fmla="*/ 0 w 710742"/>
              <a:gd name="connsiteY7" fmla="*/ 128803 h 858810"/>
              <a:gd name="connsiteX0" fmla="*/ 0 w 1003464"/>
              <a:gd name="connsiteY0" fmla="*/ 0 h 936184"/>
              <a:gd name="connsiteX1" fmla="*/ 745859 w 1003464"/>
              <a:gd name="connsiteY1" fmla="*/ 206177 h 936184"/>
              <a:gd name="connsiteX2" fmla="*/ 745859 w 1003464"/>
              <a:gd name="connsiteY2" fmla="*/ 77374 h 936184"/>
              <a:gd name="connsiteX3" fmla="*/ 1003464 w 1003464"/>
              <a:gd name="connsiteY3" fmla="*/ 334980 h 936184"/>
              <a:gd name="connsiteX4" fmla="*/ 745859 w 1003464"/>
              <a:gd name="connsiteY4" fmla="*/ 592585 h 936184"/>
              <a:gd name="connsiteX5" fmla="*/ 745859 w 1003464"/>
              <a:gd name="connsiteY5" fmla="*/ 463782 h 936184"/>
              <a:gd name="connsiteX6" fmla="*/ 461778 w 1003464"/>
              <a:gd name="connsiteY6" fmla="*/ 936184 h 936184"/>
              <a:gd name="connsiteX7" fmla="*/ 0 w 1003464"/>
              <a:gd name="connsiteY7" fmla="*/ 0 h 936184"/>
              <a:gd name="connsiteX0" fmla="*/ 0 w 1003464"/>
              <a:gd name="connsiteY0" fmla="*/ 0 h 936184"/>
              <a:gd name="connsiteX1" fmla="*/ 745859 w 1003464"/>
              <a:gd name="connsiteY1" fmla="*/ 206177 h 936184"/>
              <a:gd name="connsiteX2" fmla="*/ 745859 w 1003464"/>
              <a:gd name="connsiteY2" fmla="*/ 77374 h 936184"/>
              <a:gd name="connsiteX3" fmla="*/ 1003464 w 1003464"/>
              <a:gd name="connsiteY3" fmla="*/ 334980 h 936184"/>
              <a:gd name="connsiteX4" fmla="*/ 745859 w 1003464"/>
              <a:gd name="connsiteY4" fmla="*/ 592585 h 936184"/>
              <a:gd name="connsiteX5" fmla="*/ 745859 w 1003464"/>
              <a:gd name="connsiteY5" fmla="*/ 463782 h 936184"/>
              <a:gd name="connsiteX6" fmla="*/ 461778 w 1003464"/>
              <a:gd name="connsiteY6" fmla="*/ 936184 h 936184"/>
              <a:gd name="connsiteX7" fmla="*/ 0 w 1003464"/>
              <a:gd name="connsiteY7" fmla="*/ 0 h 936184"/>
              <a:gd name="connsiteX0" fmla="*/ 0 w 1003464"/>
              <a:gd name="connsiteY0" fmla="*/ 0 h 936184"/>
              <a:gd name="connsiteX1" fmla="*/ 745859 w 1003464"/>
              <a:gd name="connsiteY1" fmla="*/ 206177 h 936184"/>
              <a:gd name="connsiteX2" fmla="*/ 745859 w 1003464"/>
              <a:gd name="connsiteY2" fmla="*/ 77374 h 936184"/>
              <a:gd name="connsiteX3" fmla="*/ 1003464 w 1003464"/>
              <a:gd name="connsiteY3" fmla="*/ 334980 h 936184"/>
              <a:gd name="connsiteX4" fmla="*/ 745859 w 1003464"/>
              <a:gd name="connsiteY4" fmla="*/ 592585 h 936184"/>
              <a:gd name="connsiteX5" fmla="*/ 745859 w 1003464"/>
              <a:gd name="connsiteY5" fmla="*/ 463782 h 936184"/>
              <a:gd name="connsiteX6" fmla="*/ 461778 w 1003464"/>
              <a:gd name="connsiteY6" fmla="*/ 936184 h 936184"/>
              <a:gd name="connsiteX7" fmla="*/ 0 w 1003464"/>
              <a:gd name="connsiteY7" fmla="*/ 0 h 936184"/>
              <a:gd name="connsiteX0" fmla="*/ 0 w 1003464"/>
              <a:gd name="connsiteY0" fmla="*/ 0 h 938948"/>
              <a:gd name="connsiteX1" fmla="*/ 745859 w 1003464"/>
              <a:gd name="connsiteY1" fmla="*/ 206177 h 938948"/>
              <a:gd name="connsiteX2" fmla="*/ 745859 w 1003464"/>
              <a:gd name="connsiteY2" fmla="*/ 77374 h 938948"/>
              <a:gd name="connsiteX3" fmla="*/ 1003464 w 1003464"/>
              <a:gd name="connsiteY3" fmla="*/ 334980 h 938948"/>
              <a:gd name="connsiteX4" fmla="*/ 745859 w 1003464"/>
              <a:gd name="connsiteY4" fmla="*/ 592585 h 938948"/>
              <a:gd name="connsiteX5" fmla="*/ 745859 w 1003464"/>
              <a:gd name="connsiteY5" fmla="*/ 463782 h 938948"/>
              <a:gd name="connsiteX6" fmla="*/ 449220 w 1003464"/>
              <a:gd name="connsiteY6" fmla="*/ 938948 h 938948"/>
              <a:gd name="connsiteX7" fmla="*/ 0 w 1003464"/>
              <a:gd name="connsiteY7" fmla="*/ 0 h 938948"/>
              <a:gd name="connsiteX0" fmla="*/ 0 w 1003464"/>
              <a:gd name="connsiteY0" fmla="*/ 0 h 938948"/>
              <a:gd name="connsiteX1" fmla="*/ 745859 w 1003464"/>
              <a:gd name="connsiteY1" fmla="*/ 206177 h 938948"/>
              <a:gd name="connsiteX2" fmla="*/ 745859 w 1003464"/>
              <a:gd name="connsiteY2" fmla="*/ 77374 h 938948"/>
              <a:gd name="connsiteX3" fmla="*/ 1003464 w 1003464"/>
              <a:gd name="connsiteY3" fmla="*/ 334980 h 938948"/>
              <a:gd name="connsiteX4" fmla="*/ 745859 w 1003464"/>
              <a:gd name="connsiteY4" fmla="*/ 592585 h 938948"/>
              <a:gd name="connsiteX5" fmla="*/ 745859 w 1003464"/>
              <a:gd name="connsiteY5" fmla="*/ 463782 h 938948"/>
              <a:gd name="connsiteX6" fmla="*/ 449220 w 1003464"/>
              <a:gd name="connsiteY6" fmla="*/ 938948 h 938948"/>
              <a:gd name="connsiteX7" fmla="*/ 0 w 1003464"/>
              <a:gd name="connsiteY7" fmla="*/ 0 h 938948"/>
              <a:gd name="connsiteX0" fmla="*/ 0 w 1003464"/>
              <a:gd name="connsiteY0" fmla="*/ 0 h 938948"/>
              <a:gd name="connsiteX1" fmla="*/ 745859 w 1003464"/>
              <a:gd name="connsiteY1" fmla="*/ 206177 h 938948"/>
              <a:gd name="connsiteX2" fmla="*/ 745859 w 1003464"/>
              <a:gd name="connsiteY2" fmla="*/ 77374 h 938948"/>
              <a:gd name="connsiteX3" fmla="*/ 1003464 w 1003464"/>
              <a:gd name="connsiteY3" fmla="*/ 334980 h 938948"/>
              <a:gd name="connsiteX4" fmla="*/ 745859 w 1003464"/>
              <a:gd name="connsiteY4" fmla="*/ 592585 h 938948"/>
              <a:gd name="connsiteX5" fmla="*/ 745859 w 1003464"/>
              <a:gd name="connsiteY5" fmla="*/ 463782 h 938948"/>
              <a:gd name="connsiteX6" fmla="*/ 449220 w 1003464"/>
              <a:gd name="connsiteY6" fmla="*/ 938948 h 938948"/>
              <a:gd name="connsiteX7" fmla="*/ 0 w 1003464"/>
              <a:gd name="connsiteY7" fmla="*/ 0 h 938948"/>
              <a:gd name="connsiteX0" fmla="*/ 0 w 1003464"/>
              <a:gd name="connsiteY0" fmla="*/ 0 h 938948"/>
              <a:gd name="connsiteX1" fmla="*/ 745859 w 1003464"/>
              <a:gd name="connsiteY1" fmla="*/ 206177 h 938948"/>
              <a:gd name="connsiteX2" fmla="*/ 745859 w 1003464"/>
              <a:gd name="connsiteY2" fmla="*/ 77374 h 938948"/>
              <a:gd name="connsiteX3" fmla="*/ 1003464 w 1003464"/>
              <a:gd name="connsiteY3" fmla="*/ 334980 h 938948"/>
              <a:gd name="connsiteX4" fmla="*/ 745859 w 1003464"/>
              <a:gd name="connsiteY4" fmla="*/ 592585 h 938948"/>
              <a:gd name="connsiteX5" fmla="*/ 745859 w 1003464"/>
              <a:gd name="connsiteY5" fmla="*/ 463782 h 938948"/>
              <a:gd name="connsiteX6" fmla="*/ 449220 w 1003464"/>
              <a:gd name="connsiteY6" fmla="*/ 938948 h 938948"/>
              <a:gd name="connsiteX7" fmla="*/ 0 w 1003464"/>
              <a:gd name="connsiteY7" fmla="*/ 0 h 938948"/>
              <a:gd name="connsiteX0" fmla="*/ 0 w 1003464"/>
              <a:gd name="connsiteY0" fmla="*/ 0 h 938948"/>
              <a:gd name="connsiteX1" fmla="*/ 745859 w 1003464"/>
              <a:gd name="connsiteY1" fmla="*/ 206177 h 938948"/>
              <a:gd name="connsiteX2" fmla="*/ 745859 w 1003464"/>
              <a:gd name="connsiteY2" fmla="*/ 77374 h 938948"/>
              <a:gd name="connsiteX3" fmla="*/ 1003464 w 1003464"/>
              <a:gd name="connsiteY3" fmla="*/ 334980 h 938948"/>
              <a:gd name="connsiteX4" fmla="*/ 745859 w 1003464"/>
              <a:gd name="connsiteY4" fmla="*/ 592585 h 938948"/>
              <a:gd name="connsiteX5" fmla="*/ 745859 w 1003464"/>
              <a:gd name="connsiteY5" fmla="*/ 463782 h 938948"/>
              <a:gd name="connsiteX6" fmla="*/ 449220 w 1003464"/>
              <a:gd name="connsiteY6" fmla="*/ 938948 h 938948"/>
              <a:gd name="connsiteX7" fmla="*/ 0 w 1003464"/>
              <a:gd name="connsiteY7" fmla="*/ 0 h 938948"/>
              <a:gd name="connsiteX0" fmla="*/ 0 w 1003464"/>
              <a:gd name="connsiteY0" fmla="*/ 0 h 938948"/>
              <a:gd name="connsiteX1" fmla="*/ 745859 w 1003464"/>
              <a:gd name="connsiteY1" fmla="*/ 206177 h 938948"/>
              <a:gd name="connsiteX2" fmla="*/ 745859 w 1003464"/>
              <a:gd name="connsiteY2" fmla="*/ 77374 h 938948"/>
              <a:gd name="connsiteX3" fmla="*/ 1003464 w 1003464"/>
              <a:gd name="connsiteY3" fmla="*/ 334980 h 938948"/>
              <a:gd name="connsiteX4" fmla="*/ 745859 w 1003464"/>
              <a:gd name="connsiteY4" fmla="*/ 592585 h 938948"/>
              <a:gd name="connsiteX5" fmla="*/ 745859 w 1003464"/>
              <a:gd name="connsiteY5" fmla="*/ 463782 h 938948"/>
              <a:gd name="connsiteX6" fmla="*/ 449220 w 1003464"/>
              <a:gd name="connsiteY6" fmla="*/ 938948 h 938948"/>
              <a:gd name="connsiteX7" fmla="*/ 0 w 1003464"/>
              <a:gd name="connsiteY7" fmla="*/ 0 h 93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3464" h="938948">
                <a:moveTo>
                  <a:pt x="0" y="0"/>
                </a:moveTo>
                <a:cubicBezTo>
                  <a:pt x="232369" y="229081"/>
                  <a:pt x="474428" y="226771"/>
                  <a:pt x="745859" y="206177"/>
                </a:cubicBezTo>
                <a:lnTo>
                  <a:pt x="745859" y="77374"/>
                </a:lnTo>
                <a:lnTo>
                  <a:pt x="1003464" y="334980"/>
                </a:lnTo>
                <a:lnTo>
                  <a:pt x="745859" y="592585"/>
                </a:lnTo>
                <a:lnTo>
                  <a:pt x="745859" y="463782"/>
                </a:lnTo>
                <a:cubicBezTo>
                  <a:pt x="547030" y="460190"/>
                  <a:pt x="283058" y="552768"/>
                  <a:pt x="449220" y="93894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6" name="Image 25" descr="ayn02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5373" y="714000"/>
            <a:ext cx="696427" cy="810000"/>
          </a:xfrm>
          <a:prstGeom prst="rect">
            <a:avLst/>
          </a:prstGeom>
        </p:spPr>
      </p:pic>
      <p:pic>
        <p:nvPicPr>
          <p:cNvPr id="27" name="Image 26" descr="gio-oed-msgc.jpg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800" y="2282162"/>
            <a:ext cx="762000" cy="1451638"/>
          </a:xfrm>
          <a:prstGeom prst="rect">
            <a:avLst/>
          </a:prstGeom>
        </p:spPr>
      </p:pic>
      <p:grpSp>
        <p:nvGrpSpPr>
          <p:cNvPr id="2" name="Grouper 42"/>
          <p:cNvGrpSpPr/>
          <p:nvPr/>
        </p:nvGrpSpPr>
        <p:grpSpPr>
          <a:xfrm>
            <a:off x="1143000" y="2133600"/>
            <a:ext cx="1217432" cy="914400"/>
            <a:chOff x="4096830" y="1739551"/>
            <a:chExt cx="1315932" cy="1114282"/>
          </a:xfrm>
        </p:grpSpPr>
        <p:grpSp>
          <p:nvGrpSpPr>
            <p:cNvPr id="3" name="Group 1039"/>
            <p:cNvGrpSpPr>
              <a:grpSpLocks/>
            </p:cNvGrpSpPr>
            <p:nvPr/>
          </p:nvGrpSpPr>
          <p:grpSpPr bwMode="auto">
            <a:xfrm>
              <a:off x="4096830" y="1739551"/>
              <a:ext cx="1315932" cy="1114282"/>
              <a:chOff x="211" y="730"/>
              <a:chExt cx="1377" cy="1166"/>
            </a:xfrm>
          </p:grpSpPr>
          <p:pic>
            <p:nvPicPr>
              <p:cNvPr id="33" name="Picture 1034" descr="MSGC FIELD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730"/>
                <a:ext cx="1223" cy="11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Text Box 1036"/>
              <p:cNvSpPr txBox="1">
                <a:spLocks noChangeArrowheads="1"/>
              </p:cNvSpPr>
              <p:nvPr/>
            </p:nvSpPr>
            <p:spPr bwMode="auto">
              <a:xfrm>
                <a:off x="683" y="1413"/>
                <a:ext cx="443" cy="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500" dirty="0">
                    <a:solidFill>
                      <a:prstClr val="white"/>
                    </a:solidFill>
                  </a:rPr>
                  <a:t>ANODE </a:t>
                </a:r>
              </a:p>
            </p:txBody>
          </p:sp>
          <p:sp>
            <p:nvSpPr>
              <p:cNvPr id="35" name="Text Box 1037"/>
              <p:cNvSpPr txBox="1">
                <a:spLocks noChangeArrowheads="1"/>
              </p:cNvSpPr>
              <p:nvPr/>
            </p:nvSpPr>
            <p:spPr bwMode="auto">
              <a:xfrm>
                <a:off x="1075" y="1416"/>
                <a:ext cx="513" cy="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500" dirty="0">
                    <a:solidFill>
                      <a:prstClr val="white"/>
                    </a:solidFill>
                  </a:rPr>
                  <a:t>CATHODE </a:t>
                </a:r>
              </a:p>
            </p:txBody>
          </p:sp>
          <p:sp>
            <p:nvSpPr>
              <p:cNvPr id="36" name="Text Box 1038"/>
              <p:cNvSpPr txBox="1">
                <a:spLocks noChangeArrowheads="1"/>
              </p:cNvSpPr>
              <p:nvPr/>
            </p:nvSpPr>
            <p:spPr bwMode="auto">
              <a:xfrm>
                <a:off x="211" y="1413"/>
                <a:ext cx="513" cy="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500" dirty="0">
                    <a:solidFill>
                      <a:prstClr val="white"/>
                    </a:solidFill>
                  </a:rPr>
                  <a:t>CATHODE </a:t>
                </a:r>
              </a:p>
            </p:txBody>
          </p:sp>
        </p:grpSp>
        <p:sp>
          <p:nvSpPr>
            <p:cNvPr id="30" name="Text Box 1040"/>
            <p:cNvSpPr txBox="1">
              <a:spLocks noChangeArrowheads="1"/>
            </p:cNvSpPr>
            <p:nvPr/>
          </p:nvSpPr>
          <p:spPr bwMode="auto">
            <a:xfrm>
              <a:off x="4539878" y="2559587"/>
              <a:ext cx="473373" cy="225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600" dirty="0">
                  <a:solidFill>
                    <a:prstClr val="white"/>
                  </a:solidFill>
                </a:rPr>
                <a:t>200 µm </a:t>
              </a:r>
            </a:p>
          </p:txBody>
        </p:sp>
        <p:sp>
          <p:nvSpPr>
            <p:cNvPr id="31" name="Line 1042"/>
            <p:cNvSpPr>
              <a:spLocks noChangeShapeType="1"/>
            </p:cNvSpPr>
            <p:nvPr/>
          </p:nvSpPr>
          <p:spPr bwMode="auto">
            <a:xfrm flipH="1">
              <a:off x="4170414" y="2677881"/>
              <a:ext cx="4144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32" name="Line 1043"/>
            <p:cNvSpPr>
              <a:spLocks noChangeShapeType="1"/>
            </p:cNvSpPr>
            <p:nvPr/>
          </p:nvSpPr>
          <p:spPr bwMode="auto">
            <a:xfrm>
              <a:off x="4922513" y="2677881"/>
              <a:ext cx="4166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pic>
        <p:nvPicPr>
          <p:cNvPr id="37" name="Image 36" descr="0407035_02-A5-at-72-dpi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3962401"/>
            <a:ext cx="1260671" cy="838200"/>
          </a:xfrm>
          <a:prstGeom prst="rect">
            <a:avLst/>
          </a:prstGeom>
        </p:spPr>
      </p:pic>
      <p:sp>
        <p:nvSpPr>
          <p:cNvPr id="43" name="Signalisation droite 30"/>
          <p:cNvSpPr/>
          <p:nvPr/>
        </p:nvSpPr>
        <p:spPr>
          <a:xfrm>
            <a:off x="8205628" y="3268087"/>
            <a:ext cx="856211" cy="635000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4" name="Image 43" descr="Ioannis1.jpg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01" y="4038600"/>
            <a:ext cx="685800" cy="935654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1751330" y="4061035"/>
            <a:ext cx="2820670" cy="635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prstClr val="white"/>
                </a:solidFill>
              </a:rPr>
              <a:t>MICROMEGAS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MICRO-</a:t>
            </a:r>
            <a:r>
              <a:rPr lang="en-US" sz="1200" dirty="0" err="1" smtClean="0">
                <a:solidFill>
                  <a:prstClr val="white"/>
                </a:solidFill>
              </a:rPr>
              <a:t>MEsh</a:t>
            </a:r>
            <a:r>
              <a:rPr lang="en-US" sz="1200" dirty="0" smtClean="0">
                <a:solidFill>
                  <a:prstClr val="white"/>
                </a:solidFill>
              </a:rPr>
              <a:t> </a:t>
            </a:r>
            <a:r>
              <a:rPr lang="en-US" sz="1200" dirty="0" err="1" smtClean="0">
                <a:solidFill>
                  <a:prstClr val="white"/>
                </a:solidFill>
              </a:rPr>
              <a:t>GAseous</a:t>
            </a:r>
            <a:r>
              <a:rPr lang="en-US" sz="1200" dirty="0" smtClean="0">
                <a:solidFill>
                  <a:prstClr val="white"/>
                </a:solidFill>
              </a:rPr>
              <a:t> Structure  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I. Giomataris et al., 1996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600580" y="5815640"/>
            <a:ext cx="1742820" cy="3565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BULK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2003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85800" y="5815640"/>
            <a:ext cx="1742820" cy="3565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STANDARD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1996</a:t>
            </a:r>
          </a:p>
        </p:txBody>
      </p:sp>
      <p:sp>
        <p:nvSpPr>
          <p:cNvPr id="52" name="Flèche vers la droite 25"/>
          <p:cNvSpPr/>
          <p:nvPr/>
        </p:nvSpPr>
        <p:spPr>
          <a:xfrm rot="1476753">
            <a:off x="4266093" y="4502061"/>
            <a:ext cx="2719807" cy="588015"/>
          </a:xfrm>
          <a:custGeom>
            <a:avLst/>
            <a:gdLst>
              <a:gd name="connsiteX0" fmla="*/ 0 w 2993643"/>
              <a:gd name="connsiteY0" fmla="*/ 135531 h 515211"/>
              <a:gd name="connsiteX1" fmla="*/ 2642511 w 2993643"/>
              <a:gd name="connsiteY1" fmla="*/ 135531 h 515211"/>
              <a:gd name="connsiteX2" fmla="*/ 2642511 w 2993643"/>
              <a:gd name="connsiteY2" fmla="*/ 0 h 515211"/>
              <a:gd name="connsiteX3" fmla="*/ 2993643 w 2993643"/>
              <a:gd name="connsiteY3" fmla="*/ 257606 h 515211"/>
              <a:gd name="connsiteX4" fmla="*/ 2642511 w 2993643"/>
              <a:gd name="connsiteY4" fmla="*/ 515211 h 515211"/>
              <a:gd name="connsiteX5" fmla="*/ 2642511 w 2993643"/>
              <a:gd name="connsiteY5" fmla="*/ 379680 h 515211"/>
              <a:gd name="connsiteX6" fmla="*/ 0 w 2993643"/>
              <a:gd name="connsiteY6" fmla="*/ 379680 h 515211"/>
              <a:gd name="connsiteX7" fmla="*/ 0 w 2993643"/>
              <a:gd name="connsiteY7" fmla="*/ 135531 h 515211"/>
              <a:gd name="connsiteX0" fmla="*/ 44477 w 3038120"/>
              <a:gd name="connsiteY0" fmla="*/ 135531 h 615139"/>
              <a:gd name="connsiteX1" fmla="*/ 2686988 w 3038120"/>
              <a:gd name="connsiteY1" fmla="*/ 135531 h 615139"/>
              <a:gd name="connsiteX2" fmla="*/ 2686988 w 3038120"/>
              <a:gd name="connsiteY2" fmla="*/ 0 h 615139"/>
              <a:gd name="connsiteX3" fmla="*/ 3038120 w 3038120"/>
              <a:gd name="connsiteY3" fmla="*/ 257606 h 615139"/>
              <a:gd name="connsiteX4" fmla="*/ 2686988 w 3038120"/>
              <a:gd name="connsiteY4" fmla="*/ 515211 h 615139"/>
              <a:gd name="connsiteX5" fmla="*/ 2686988 w 3038120"/>
              <a:gd name="connsiteY5" fmla="*/ 379680 h 615139"/>
              <a:gd name="connsiteX6" fmla="*/ 0 w 3038120"/>
              <a:gd name="connsiteY6" fmla="*/ 615139 h 615139"/>
              <a:gd name="connsiteX7" fmla="*/ 44477 w 3038120"/>
              <a:gd name="connsiteY7" fmla="*/ 135531 h 615139"/>
              <a:gd name="connsiteX0" fmla="*/ 0 w 3165916"/>
              <a:gd name="connsiteY0" fmla="*/ 148200 h 615139"/>
              <a:gd name="connsiteX1" fmla="*/ 2814784 w 3165916"/>
              <a:gd name="connsiteY1" fmla="*/ 135531 h 615139"/>
              <a:gd name="connsiteX2" fmla="*/ 2814784 w 3165916"/>
              <a:gd name="connsiteY2" fmla="*/ 0 h 615139"/>
              <a:gd name="connsiteX3" fmla="*/ 3165916 w 3165916"/>
              <a:gd name="connsiteY3" fmla="*/ 257606 h 615139"/>
              <a:gd name="connsiteX4" fmla="*/ 2814784 w 3165916"/>
              <a:gd name="connsiteY4" fmla="*/ 515211 h 615139"/>
              <a:gd name="connsiteX5" fmla="*/ 2814784 w 3165916"/>
              <a:gd name="connsiteY5" fmla="*/ 379680 h 615139"/>
              <a:gd name="connsiteX6" fmla="*/ 127796 w 3165916"/>
              <a:gd name="connsiteY6" fmla="*/ 615139 h 615139"/>
              <a:gd name="connsiteX7" fmla="*/ 0 w 3165916"/>
              <a:gd name="connsiteY7" fmla="*/ 148200 h 615139"/>
              <a:gd name="connsiteX0" fmla="*/ 0 w 3141098"/>
              <a:gd name="connsiteY0" fmla="*/ 141928 h 615139"/>
              <a:gd name="connsiteX1" fmla="*/ 2789966 w 3141098"/>
              <a:gd name="connsiteY1" fmla="*/ 135531 h 615139"/>
              <a:gd name="connsiteX2" fmla="*/ 2789966 w 3141098"/>
              <a:gd name="connsiteY2" fmla="*/ 0 h 615139"/>
              <a:gd name="connsiteX3" fmla="*/ 3141098 w 3141098"/>
              <a:gd name="connsiteY3" fmla="*/ 257606 h 615139"/>
              <a:gd name="connsiteX4" fmla="*/ 2789966 w 3141098"/>
              <a:gd name="connsiteY4" fmla="*/ 515211 h 615139"/>
              <a:gd name="connsiteX5" fmla="*/ 2789966 w 3141098"/>
              <a:gd name="connsiteY5" fmla="*/ 379680 h 615139"/>
              <a:gd name="connsiteX6" fmla="*/ 102978 w 3141098"/>
              <a:gd name="connsiteY6" fmla="*/ 615139 h 615139"/>
              <a:gd name="connsiteX7" fmla="*/ 0 w 3141098"/>
              <a:gd name="connsiteY7" fmla="*/ 141928 h 615139"/>
              <a:gd name="connsiteX0" fmla="*/ 0 w 3141098"/>
              <a:gd name="connsiteY0" fmla="*/ 141928 h 615139"/>
              <a:gd name="connsiteX1" fmla="*/ 2789966 w 3141098"/>
              <a:gd name="connsiteY1" fmla="*/ 135531 h 615139"/>
              <a:gd name="connsiteX2" fmla="*/ 2789966 w 3141098"/>
              <a:gd name="connsiteY2" fmla="*/ 0 h 615139"/>
              <a:gd name="connsiteX3" fmla="*/ 3141098 w 3141098"/>
              <a:gd name="connsiteY3" fmla="*/ 257606 h 615139"/>
              <a:gd name="connsiteX4" fmla="*/ 2789966 w 3141098"/>
              <a:gd name="connsiteY4" fmla="*/ 515211 h 615139"/>
              <a:gd name="connsiteX5" fmla="*/ 2789966 w 3141098"/>
              <a:gd name="connsiteY5" fmla="*/ 379680 h 615139"/>
              <a:gd name="connsiteX6" fmla="*/ 102978 w 3141098"/>
              <a:gd name="connsiteY6" fmla="*/ 615139 h 615139"/>
              <a:gd name="connsiteX7" fmla="*/ 0 w 3141098"/>
              <a:gd name="connsiteY7" fmla="*/ 141928 h 615139"/>
              <a:gd name="connsiteX0" fmla="*/ 0 w 3141098"/>
              <a:gd name="connsiteY0" fmla="*/ 146193 h 619404"/>
              <a:gd name="connsiteX1" fmla="*/ 2789966 w 3141098"/>
              <a:gd name="connsiteY1" fmla="*/ 139796 h 619404"/>
              <a:gd name="connsiteX2" fmla="*/ 2789966 w 3141098"/>
              <a:gd name="connsiteY2" fmla="*/ 4265 h 619404"/>
              <a:gd name="connsiteX3" fmla="*/ 3141098 w 3141098"/>
              <a:gd name="connsiteY3" fmla="*/ 261871 h 619404"/>
              <a:gd name="connsiteX4" fmla="*/ 2789966 w 3141098"/>
              <a:gd name="connsiteY4" fmla="*/ 519476 h 619404"/>
              <a:gd name="connsiteX5" fmla="*/ 2789966 w 3141098"/>
              <a:gd name="connsiteY5" fmla="*/ 383945 h 619404"/>
              <a:gd name="connsiteX6" fmla="*/ 102978 w 3141098"/>
              <a:gd name="connsiteY6" fmla="*/ 619404 h 619404"/>
              <a:gd name="connsiteX7" fmla="*/ 0 w 3141098"/>
              <a:gd name="connsiteY7" fmla="*/ 146193 h 619404"/>
              <a:gd name="connsiteX0" fmla="*/ 0 w 3141098"/>
              <a:gd name="connsiteY0" fmla="*/ 146193 h 619404"/>
              <a:gd name="connsiteX1" fmla="*/ 2789966 w 3141098"/>
              <a:gd name="connsiteY1" fmla="*/ 139796 h 619404"/>
              <a:gd name="connsiteX2" fmla="*/ 2789966 w 3141098"/>
              <a:gd name="connsiteY2" fmla="*/ 4265 h 619404"/>
              <a:gd name="connsiteX3" fmla="*/ 3141098 w 3141098"/>
              <a:gd name="connsiteY3" fmla="*/ 261871 h 619404"/>
              <a:gd name="connsiteX4" fmla="*/ 2789966 w 3141098"/>
              <a:gd name="connsiteY4" fmla="*/ 519476 h 619404"/>
              <a:gd name="connsiteX5" fmla="*/ 2789966 w 3141098"/>
              <a:gd name="connsiteY5" fmla="*/ 383945 h 619404"/>
              <a:gd name="connsiteX6" fmla="*/ 102978 w 3141098"/>
              <a:gd name="connsiteY6" fmla="*/ 619404 h 619404"/>
              <a:gd name="connsiteX7" fmla="*/ 0 w 3141098"/>
              <a:gd name="connsiteY7" fmla="*/ 146193 h 619404"/>
              <a:gd name="connsiteX0" fmla="*/ 0 w 3141098"/>
              <a:gd name="connsiteY0" fmla="*/ 146193 h 619404"/>
              <a:gd name="connsiteX1" fmla="*/ 2789966 w 3141098"/>
              <a:gd name="connsiteY1" fmla="*/ 139796 h 619404"/>
              <a:gd name="connsiteX2" fmla="*/ 2789966 w 3141098"/>
              <a:gd name="connsiteY2" fmla="*/ 4265 h 619404"/>
              <a:gd name="connsiteX3" fmla="*/ 3141098 w 3141098"/>
              <a:gd name="connsiteY3" fmla="*/ 261871 h 619404"/>
              <a:gd name="connsiteX4" fmla="*/ 2789966 w 3141098"/>
              <a:gd name="connsiteY4" fmla="*/ 519476 h 619404"/>
              <a:gd name="connsiteX5" fmla="*/ 2789966 w 3141098"/>
              <a:gd name="connsiteY5" fmla="*/ 383945 h 619404"/>
              <a:gd name="connsiteX6" fmla="*/ 102978 w 3141098"/>
              <a:gd name="connsiteY6" fmla="*/ 619404 h 619404"/>
              <a:gd name="connsiteX7" fmla="*/ 0 w 3141098"/>
              <a:gd name="connsiteY7" fmla="*/ 146193 h 619404"/>
              <a:gd name="connsiteX0" fmla="*/ 0 w 3141098"/>
              <a:gd name="connsiteY0" fmla="*/ 196463 h 669674"/>
              <a:gd name="connsiteX1" fmla="*/ 2789966 w 3141098"/>
              <a:gd name="connsiteY1" fmla="*/ 190066 h 669674"/>
              <a:gd name="connsiteX2" fmla="*/ 2789966 w 3141098"/>
              <a:gd name="connsiteY2" fmla="*/ 54535 h 669674"/>
              <a:gd name="connsiteX3" fmla="*/ 3141098 w 3141098"/>
              <a:gd name="connsiteY3" fmla="*/ 312141 h 669674"/>
              <a:gd name="connsiteX4" fmla="*/ 2789966 w 3141098"/>
              <a:gd name="connsiteY4" fmla="*/ 569746 h 669674"/>
              <a:gd name="connsiteX5" fmla="*/ 2789966 w 3141098"/>
              <a:gd name="connsiteY5" fmla="*/ 434215 h 669674"/>
              <a:gd name="connsiteX6" fmla="*/ 102978 w 3141098"/>
              <a:gd name="connsiteY6" fmla="*/ 669674 h 669674"/>
              <a:gd name="connsiteX7" fmla="*/ 0 w 3141098"/>
              <a:gd name="connsiteY7" fmla="*/ 196463 h 669674"/>
              <a:gd name="connsiteX0" fmla="*/ 0 w 3141098"/>
              <a:gd name="connsiteY0" fmla="*/ 199407 h 672618"/>
              <a:gd name="connsiteX1" fmla="*/ 2789966 w 3141098"/>
              <a:gd name="connsiteY1" fmla="*/ 193010 h 672618"/>
              <a:gd name="connsiteX2" fmla="*/ 2893642 w 3141098"/>
              <a:gd name="connsiteY2" fmla="*/ 0 h 672618"/>
              <a:gd name="connsiteX3" fmla="*/ 3141098 w 3141098"/>
              <a:gd name="connsiteY3" fmla="*/ 315085 h 672618"/>
              <a:gd name="connsiteX4" fmla="*/ 2789966 w 3141098"/>
              <a:gd name="connsiteY4" fmla="*/ 572690 h 672618"/>
              <a:gd name="connsiteX5" fmla="*/ 2789966 w 3141098"/>
              <a:gd name="connsiteY5" fmla="*/ 437159 h 672618"/>
              <a:gd name="connsiteX6" fmla="*/ 102978 w 3141098"/>
              <a:gd name="connsiteY6" fmla="*/ 672618 h 672618"/>
              <a:gd name="connsiteX7" fmla="*/ 0 w 3141098"/>
              <a:gd name="connsiteY7" fmla="*/ 199407 h 672618"/>
              <a:gd name="connsiteX0" fmla="*/ 0 w 3141098"/>
              <a:gd name="connsiteY0" fmla="*/ 199407 h 672618"/>
              <a:gd name="connsiteX1" fmla="*/ 2866580 w 3141098"/>
              <a:gd name="connsiteY1" fmla="*/ 197207 h 672618"/>
              <a:gd name="connsiteX2" fmla="*/ 2893642 w 3141098"/>
              <a:gd name="connsiteY2" fmla="*/ 0 h 672618"/>
              <a:gd name="connsiteX3" fmla="*/ 3141098 w 3141098"/>
              <a:gd name="connsiteY3" fmla="*/ 315085 h 672618"/>
              <a:gd name="connsiteX4" fmla="*/ 2789966 w 3141098"/>
              <a:gd name="connsiteY4" fmla="*/ 572690 h 672618"/>
              <a:gd name="connsiteX5" fmla="*/ 2789966 w 3141098"/>
              <a:gd name="connsiteY5" fmla="*/ 437159 h 672618"/>
              <a:gd name="connsiteX6" fmla="*/ 102978 w 3141098"/>
              <a:gd name="connsiteY6" fmla="*/ 672618 h 672618"/>
              <a:gd name="connsiteX7" fmla="*/ 0 w 3141098"/>
              <a:gd name="connsiteY7" fmla="*/ 199407 h 672618"/>
              <a:gd name="connsiteX0" fmla="*/ 0 w 3055736"/>
              <a:gd name="connsiteY0" fmla="*/ 199407 h 672618"/>
              <a:gd name="connsiteX1" fmla="*/ 2866580 w 3055736"/>
              <a:gd name="connsiteY1" fmla="*/ 197207 h 672618"/>
              <a:gd name="connsiteX2" fmla="*/ 2893642 w 3055736"/>
              <a:gd name="connsiteY2" fmla="*/ 0 h 672618"/>
              <a:gd name="connsiteX3" fmla="*/ 3055736 w 3055736"/>
              <a:gd name="connsiteY3" fmla="*/ 436988 h 672618"/>
              <a:gd name="connsiteX4" fmla="*/ 2789966 w 3055736"/>
              <a:gd name="connsiteY4" fmla="*/ 572690 h 672618"/>
              <a:gd name="connsiteX5" fmla="*/ 2789966 w 3055736"/>
              <a:gd name="connsiteY5" fmla="*/ 437159 h 672618"/>
              <a:gd name="connsiteX6" fmla="*/ 102978 w 3055736"/>
              <a:gd name="connsiteY6" fmla="*/ 672618 h 672618"/>
              <a:gd name="connsiteX7" fmla="*/ 0 w 3055736"/>
              <a:gd name="connsiteY7" fmla="*/ 199407 h 672618"/>
              <a:gd name="connsiteX0" fmla="*/ 0 w 3055736"/>
              <a:gd name="connsiteY0" fmla="*/ 199407 h 672618"/>
              <a:gd name="connsiteX1" fmla="*/ 2866580 w 3055736"/>
              <a:gd name="connsiteY1" fmla="*/ 197207 h 672618"/>
              <a:gd name="connsiteX2" fmla="*/ 2893642 w 3055736"/>
              <a:gd name="connsiteY2" fmla="*/ 0 h 672618"/>
              <a:gd name="connsiteX3" fmla="*/ 3055736 w 3055736"/>
              <a:gd name="connsiteY3" fmla="*/ 436988 h 672618"/>
              <a:gd name="connsiteX4" fmla="*/ 2789966 w 3055736"/>
              <a:gd name="connsiteY4" fmla="*/ 572690 h 672618"/>
              <a:gd name="connsiteX5" fmla="*/ 2797538 w 3055736"/>
              <a:gd name="connsiteY5" fmla="*/ 447837 h 672618"/>
              <a:gd name="connsiteX6" fmla="*/ 102978 w 3055736"/>
              <a:gd name="connsiteY6" fmla="*/ 672618 h 672618"/>
              <a:gd name="connsiteX7" fmla="*/ 0 w 3055736"/>
              <a:gd name="connsiteY7" fmla="*/ 199407 h 672618"/>
              <a:gd name="connsiteX0" fmla="*/ 0 w 3055736"/>
              <a:gd name="connsiteY0" fmla="*/ 199407 h 672618"/>
              <a:gd name="connsiteX1" fmla="*/ 2866580 w 3055736"/>
              <a:gd name="connsiteY1" fmla="*/ 197207 h 672618"/>
              <a:gd name="connsiteX2" fmla="*/ 2893642 w 3055736"/>
              <a:gd name="connsiteY2" fmla="*/ 0 h 672618"/>
              <a:gd name="connsiteX3" fmla="*/ 3055736 w 3055736"/>
              <a:gd name="connsiteY3" fmla="*/ 436988 h 672618"/>
              <a:gd name="connsiteX4" fmla="*/ 2657237 w 3055736"/>
              <a:gd name="connsiteY4" fmla="*/ 511998 h 672618"/>
              <a:gd name="connsiteX5" fmla="*/ 2797538 w 3055736"/>
              <a:gd name="connsiteY5" fmla="*/ 447837 h 672618"/>
              <a:gd name="connsiteX6" fmla="*/ 102978 w 3055736"/>
              <a:gd name="connsiteY6" fmla="*/ 672618 h 672618"/>
              <a:gd name="connsiteX7" fmla="*/ 0 w 3055736"/>
              <a:gd name="connsiteY7" fmla="*/ 199407 h 672618"/>
              <a:gd name="connsiteX0" fmla="*/ 0 w 3055736"/>
              <a:gd name="connsiteY0" fmla="*/ 199407 h 672618"/>
              <a:gd name="connsiteX1" fmla="*/ 2866580 w 3055736"/>
              <a:gd name="connsiteY1" fmla="*/ 197207 h 672618"/>
              <a:gd name="connsiteX2" fmla="*/ 2893642 w 3055736"/>
              <a:gd name="connsiteY2" fmla="*/ 0 h 672618"/>
              <a:gd name="connsiteX3" fmla="*/ 3055736 w 3055736"/>
              <a:gd name="connsiteY3" fmla="*/ 436988 h 672618"/>
              <a:gd name="connsiteX4" fmla="*/ 2657237 w 3055736"/>
              <a:gd name="connsiteY4" fmla="*/ 511998 h 672618"/>
              <a:gd name="connsiteX5" fmla="*/ 2763576 w 3055736"/>
              <a:gd name="connsiteY5" fmla="*/ 352029 h 672618"/>
              <a:gd name="connsiteX6" fmla="*/ 102978 w 3055736"/>
              <a:gd name="connsiteY6" fmla="*/ 672618 h 672618"/>
              <a:gd name="connsiteX7" fmla="*/ 0 w 3055736"/>
              <a:gd name="connsiteY7" fmla="*/ 199407 h 672618"/>
              <a:gd name="connsiteX0" fmla="*/ 0 w 3055736"/>
              <a:gd name="connsiteY0" fmla="*/ 199407 h 672618"/>
              <a:gd name="connsiteX1" fmla="*/ 2811680 w 3055736"/>
              <a:gd name="connsiteY1" fmla="*/ 204989 h 672618"/>
              <a:gd name="connsiteX2" fmla="*/ 2893642 w 3055736"/>
              <a:gd name="connsiteY2" fmla="*/ 0 h 672618"/>
              <a:gd name="connsiteX3" fmla="*/ 3055736 w 3055736"/>
              <a:gd name="connsiteY3" fmla="*/ 436988 h 672618"/>
              <a:gd name="connsiteX4" fmla="*/ 2657237 w 3055736"/>
              <a:gd name="connsiteY4" fmla="*/ 511998 h 672618"/>
              <a:gd name="connsiteX5" fmla="*/ 2763576 w 3055736"/>
              <a:gd name="connsiteY5" fmla="*/ 352029 h 672618"/>
              <a:gd name="connsiteX6" fmla="*/ 102978 w 3055736"/>
              <a:gd name="connsiteY6" fmla="*/ 672618 h 672618"/>
              <a:gd name="connsiteX7" fmla="*/ 0 w 3055736"/>
              <a:gd name="connsiteY7" fmla="*/ 199407 h 672618"/>
              <a:gd name="connsiteX0" fmla="*/ 0 w 3055736"/>
              <a:gd name="connsiteY0" fmla="*/ 199407 h 672618"/>
              <a:gd name="connsiteX1" fmla="*/ 2811680 w 3055736"/>
              <a:gd name="connsiteY1" fmla="*/ 204989 h 672618"/>
              <a:gd name="connsiteX2" fmla="*/ 2893642 w 3055736"/>
              <a:gd name="connsiteY2" fmla="*/ 0 h 672618"/>
              <a:gd name="connsiteX3" fmla="*/ 3055736 w 3055736"/>
              <a:gd name="connsiteY3" fmla="*/ 436988 h 672618"/>
              <a:gd name="connsiteX4" fmla="*/ 2657237 w 3055736"/>
              <a:gd name="connsiteY4" fmla="*/ 511998 h 672618"/>
              <a:gd name="connsiteX5" fmla="*/ 2734794 w 3055736"/>
              <a:gd name="connsiteY5" fmla="*/ 339399 h 672618"/>
              <a:gd name="connsiteX6" fmla="*/ 102978 w 3055736"/>
              <a:gd name="connsiteY6" fmla="*/ 672618 h 672618"/>
              <a:gd name="connsiteX7" fmla="*/ 0 w 3055736"/>
              <a:gd name="connsiteY7" fmla="*/ 199407 h 672618"/>
              <a:gd name="connsiteX0" fmla="*/ 0 w 3111434"/>
              <a:gd name="connsiteY0" fmla="*/ 199407 h 672618"/>
              <a:gd name="connsiteX1" fmla="*/ 2811680 w 3111434"/>
              <a:gd name="connsiteY1" fmla="*/ 204989 h 672618"/>
              <a:gd name="connsiteX2" fmla="*/ 2893642 w 3111434"/>
              <a:gd name="connsiteY2" fmla="*/ 0 h 672618"/>
              <a:gd name="connsiteX3" fmla="*/ 3111434 w 3111434"/>
              <a:gd name="connsiteY3" fmla="*/ 405039 h 672618"/>
              <a:gd name="connsiteX4" fmla="*/ 2657237 w 3111434"/>
              <a:gd name="connsiteY4" fmla="*/ 511998 h 672618"/>
              <a:gd name="connsiteX5" fmla="*/ 2734794 w 3111434"/>
              <a:gd name="connsiteY5" fmla="*/ 339399 h 672618"/>
              <a:gd name="connsiteX6" fmla="*/ 102978 w 3111434"/>
              <a:gd name="connsiteY6" fmla="*/ 672618 h 672618"/>
              <a:gd name="connsiteX7" fmla="*/ 0 w 3111434"/>
              <a:gd name="connsiteY7" fmla="*/ 199407 h 672618"/>
              <a:gd name="connsiteX0" fmla="*/ 0 w 3111434"/>
              <a:gd name="connsiteY0" fmla="*/ 203770 h 676981"/>
              <a:gd name="connsiteX1" fmla="*/ 2817240 w 3111434"/>
              <a:gd name="connsiteY1" fmla="*/ 179919 h 676981"/>
              <a:gd name="connsiteX2" fmla="*/ 2893642 w 3111434"/>
              <a:gd name="connsiteY2" fmla="*/ 4363 h 676981"/>
              <a:gd name="connsiteX3" fmla="*/ 3111434 w 3111434"/>
              <a:gd name="connsiteY3" fmla="*/ 409402 h 676981"/>
              <a:gd name="connsiteX4" fmla="*/ 2657237 w 3111434"/>
              <a:gd name="connsiteY4" fmla="*/ 516361 h 676981"/>
              <a:gd name="connsiteX5" fmla="*/ 2734794 w 3111434"/>
              <a:gd name="connsiteY5" fmla="*/ 343762 h 676981"/>
              <a:gd name="connsiteX6" fmla="*/ 102978 w 3111434"/>
              <a:gd name="connsiteY6" fmla="*/ 676981 h 676981"/>
              <a:gd name="connsiteX7" fmla="*/ 0 w 3111434"/>
              <a:gd name="connsiteY7" fmla="*/ 203770 h 676981"/>
              <a:gd name="connsiteX0" fmla="*/ 0 w 3048102"/>
              <a:gd name="connsiteY0" fmla="*/ 203770 h 676981"/>
              <a:gd name="connsiteX1" fmla="*/ 2817240 w 3048102"/>
              <a:gd name="connsiteY1" fmla="*/ 179919 h 676981"/>
              <a:gd name="connsiteX2" fmla="*/ 2893642 w 3048102"/>
              <a:gd name="connsiteY2" fmla="*/ 4363 h 676981"/>
              <a:gd name="connsiteX3" fmla="*/ 3048102 w 3048102"/>
              <a:gd name="connsiteY3" fmla="*/ 369354 h 676981"/>
              <a:gd name="connsiteX4" fmla="*/ 2657237 w 3048102"/>
              <a:gd name="connsiteY4" fmla="*/ 516361 h 676981"/>
              <a:gd name="connsiteX5" fmla="*/ 2734794 w 3048102"/>
              <a:gd name="connsiteY5" fmla="*/ 343762 h 676981"/>
              <a:gd name="connsiteX6" fmla="*/ 102978 w 3048102"/>
              <a:gd name="connsiteY6" fmla="*/ 676981 h 676981"/>
              <a:gd name="connsiteX7" fmla="*/ 0 w 3048102"/>
              <a:gd name="connsiteY7" fmla="*/ 203770 h 67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48102" h="676981">
                <a:moveTo>
                  <a:pt x="0" y="203770"/>
                </a:moveTo>
                <a:cubicBezTo>
                  <a:pt x="1018270" y="-122475"/>
                  <a:pt x="1945427" y="-816"/>
                  <a:pt x="2817240" y="179919"/>
                </a:cubicBezTo>
                <a:lnTo>
                  <a:pt x="2893642" y="4363"/>
                </a:lnTo>
                <a:lnTo>
                  <a:pt x="3048102" y="369354"/>
                </a:lnTo>
                <a:lnTo>
                  <a:pt x="2657237" y="516361"/>
                </a:lnTo>
                <a:lnTo>
                  <a:pt x="2734794" y="343762"/>
                </a:lnTo>
                <a:cubicBezTo>
                  <a:pt x="1935109" y="231453"/>
                  <a:pt x="1138384" y="117991"/>
                  <a:pt x="102978" y="676981"/>
                </a:cubicBezTo>
                <a:lnTo>
                  <a:pt x="0" y="20377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381000" y="2962870"/>
            <a:ext cx="3429000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Micro Pattern 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Gaseous Detectors: MPGD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4" name="Flèche vers la droite 6"/>
          <p:cNvSpPr/>
          <p:nvPr/>
        </p:nvSpPr>
        <p:spPr>
          <a:xfrm>
            <a:off x="3101098" y="762000"/>
            <a:ext cx="2918702" cy="633730"/>
          </a:xfrm>
          <a:custGeom>
            <a:avLst/>
            <a:gdLst>
              <a:gd name="connsiteX0" fmla="*/ 0 w 1612900"/>
              <a:gd name="connsiteY0" fmla="*/ 93980 h 375920"/>
              <a:gd name="connsiteX1" fmla="*/ 1424940 w 1612900"/>
              <a:gd name="connsiteY1" fmla="*/ 93980 h 375920"/>
              <a:gd name="connsiteX2" fmla="*/ 1424940 w 1612900"/>
              <a:gd name="connsiteY2" fmla="*/ 0 h 375920"/>
              <a:gd name="connsiteX3" fmla="*/ 1612900 w 1612900"/>
              <a:gd name="connsiteY3" fmla="*/ 187960 h 375920"/>
              <a:gd name="connsiteX4" fmla="*/ 1424940 w 1612900"/>
              <a:gd name="connsiteY4" fmla="*/ 375920 h 375920"/>
              <a:gd name="connsiteX5" fmla="*/ 1424940 w 1612900"/>
              <a:gd name="connsiteY5" fmla="*/ 281940 h 375920"/>
              <a:gd name="connsiteX6" fmla="*/ 0 w 1612900"/>
              <a:gd name="connsiteY6" fmla="*/ 281940 h 375920"/>
              <a:gd name="connsiteX7" fmla="*/ 0 w 1612900"/>
              <a:gd name="connsiteY7" fmla="*/ 93980 h 375920"/>
              <a:gd name="connsiteX0" fmla="*/ 0 w 1623060"/>
              <a:gd name="connsiteY0" fmla="*/ 0 h 464820"/>
              <a:gd name="connsiteX1" fmla="*/ 1435100 w 1623060"/>
              <a:gd name="connsiteY1" fmla="*/ 182880 h 464820"/>
              <a:gd name="connsiteX2" fmla="*/ 1435100 w 1623060"/>
              <a:gd name="connsiteY2" fmla="*/ 88900 h 464820"/>
              <a:gd name="connsiteX3" fmla="*/ 1623060 w 1623060"/>
              <a:gd name="connsiteY3" fmla="*/ 276860 h 464820"/>
              <a:gd name="connsiteX4" fmla="*/ 1435100 w 1623060"/>
              <a:gd name="connsiteY4" fmla="*/ 464820 h 464820"/>
              <a:gd name="connsiteX5" fmla="*/ 1435100 w 1623060"/>
              <a:gd name="connsiteY5" fmla="*/ 370840 h 464820"/>
              <a:gd name="connsiteX6" fmla="*/ 10160 w 1623060"/>
              <a:gd name="connsiteY6" fmla="*/ 370840 h 464820"/>
              <a:gd name="connsiteX7" fmla="*/ 0 w 1623060"/>
              <a:gd name="connsiteY7" fmla="*/ 0 h 464820"/>
              <a:gd name="connsiteX0" fmla="*/ 10160 w 1633220"/>
              <a:gd name="connsiteY0" fmla="*/ 0 h 563880"/>
              <a:gd name="connsiteX1" fmla="*/ 1445260 w 1633220"/>
              <a:gd name="connsiteY1" fmla="*/ 182880 h 563880"/>
              <a:gd name="connsiteX2" fmla="*/ 1445260 w 1633220"/>
              <a:gd name="connsiteY2" fmla="*/ 88900 h 563880"/>
              <a:gd name="connsiteX3" fmla="*/ 1633220 w 1633220"/>
              <a:gd name="connsiteY3" fmla="*/ 276860 h 563880"/>
              <a:gd name="connsiteX4" fmla="*/ 1445260 w 1633220"/>
              <a:gd name="connsiteY4" fmla="*/ 464820 h 563880"/>
              <a:gd name="connsiteX5" fmla="*/ 1445260 w 1633220"/>
              <a:gd name="connsiteY5" fmla="*/ 370840 h 563880"/>
              <a:gd name="connsiteX6" fmla="*/ 0 w 1633220"/>
              <a:gd name="connsiteY6" fmla="*/ 563880 h 563880"/>
              <a:gd name="connsiteX7" fmla="*/ 10160 w 1633220"/>
              <a:gd name="connsiteY7" fmla="*/ 0 h 563880"/>
              <a:gd name="connsiteX0" fmla="*/ 10160 w 1633220"/>
              <a:gd name="connsiteY0" fmla="*/ 0 h 563880"/>
              <a:gd name="connsiteX1" fmla="*/ 1445260 w 1633220"/>
              <a:gd name="connsiteY1" fmla="*/ 182880 h 563880"/>
              <a:gd name="connsiteX2" fmla="*/ 1445260 w 1633220"/>
              <a:gd name="connsiteY2" fmla="*/ 88900 h 563880"/>
              <a:gd name="connsiteX3" fmla="*/ 1633220 w 1633220"/>
              <a:gd name="connsiteY3" fmla="*/ 276860 h 563880"/>
              <a:gd name="connsiteX4" fmla="*/ 1445260 w 1633220"/>
              <a:gd name="connsiteY4" fmla="*/ 464820 h 563880"/>
              <a:gd name="connsiteX5" fmla="*/ 1445260 w 1633220"/>
              <a:gd name="connsiteY5" fmla="*/ 370840 h 563880"/>
              <a:gd name="connsiteX6" fmla="*/ 0 w 1633220"/>
              <a:gd name="connsiteY6" fmla="*/ 563880 h 563880"/>
              <a:gd name="connsiteX7" fmla="*/ 10160 w 1633220"/>
              <a:gd name="connsiteY7" fmla="*/ 0 h 563880"/>
              <a:gd name="connsiteX0" fmla="*/ 13335 w 1633220"/>
              <a:gd name="connsiteY0" fmla="*/ 0 h 592455"/>
              <a:gd name="connsiteX1" fmla="*/ 1445260 w 1633220"/>
              <a:gd name="connsiteY1" fmla="*/ 211455 h 592455"/>
              <a:gd name="connsiteX2" fmla="*/ 1445260 w 1633220"/>
              <a:gd name="connsiteY2" fmla="*/ 117475 h 592455"/>
              <a:gd name="connsiteX3" fmla="*/ 1633220 w 1633220"/>
              <a:gd name="connsiteY3" fmla="*/ 305435 h 592455"/>
              <a:gd name="connsiteX4" fmla="*/ 1445260 w 1633220"/>
              <a:gd name="connsiteY4" fmla="*/ 493395 h 592455"/>
              <a:gd name="connsiteX5" fmla="*/ 1445260 w 1633220"/>
              <a:gd name="connsiteY5" fmla="*/ 399415 h 592455"/>
              <a:gd name="connsiteX6" fmla="*/ 0 w 1633220"/>
              <a:gd name="connsiteY6" fmla="*/ 592455 h 592455"/>
              <a:gd name="connsiteX7" fmla="*/ 13335 w 1633220"/>
              <a:gd name="connsiteY7" fmla="*/ 0 h 592455"/>
              <a:gd name="connsiteX0" fmla="*/ 16510 w 1636395"/>
              <a:gd name="connsiteY0" fmla="*/ 0 h 611505"/>
              <a:gd name="connsiteX1" fmla="*/ 1448435 w 1636395"/>
              <a:gd name="connsiteY1" fmla="*/ 211455 h 611505"/>
              <a:gd name="connsiteX2" fmla="*/ 1448435 w 1636395"/>
              <a:gd name="connsiteY2" fmla="*/ 117475 h 611505"/>
              <a:gd name="connsiteX3" fmla="*/ 1636395 w 1636395"/>
              <a:gd name="connsiteY3" fmla="*/ 305435 h 611505"/>
              <a:gd name="connsiteX4" fmla="*/ 1448435 w 1636395"/>
              <a:gd name="connsiteY4" fmla="*/ 493395 h 611505"/>
              <a:gd name="connsiteX5" fmla="*/ 1448435 w 1636395"/>
              <a:gd name="connsiteY5" fmla="*/ 399415 h 611505"/>
              <a:gd name="connsiteX6" fmla="*/ 0 w 1636395"/>
              <a:gd name="connsiteY6" fmla="*/ 611505 h 611505"/>
              <a:gd name="connsiteX7" fmla="*/ 16510 w 1636395"/>
              <a:gd name="connsiteY7" fmla="*/ 0 h 611505"/>
              <a:gd name="connsiteX0" fmla="*/ 16510 w 1636395"/>
              <a:gd name="connsiteY0" fmla="*/ 0 h 624205"/>
              <a:gd name="connsiteX1" fmla="*/ 1448435 w 1636395"/>
              <a:gd name="connsiteY1" fmla="*/ 224155 h 624205"/>
              <a:gd name="connsiteX2" fmla="*/ 1448435 w 1636395"/>
              <a:gd name="connsiteY2" fmla="*/ 130175 h 624205"/>
              <a:gd name="connsiteX3" fmla="*/ 1636395 w 1636395"/>
              <a:gd name="connsiteY3" fmla="*/ 318135 h 624205"/>
              <a:gd name="connsiteX4" fmla="*/ 1448435 w 1636395"/>
              <a:gd name="connsiteY4" fmla="*/ 506095 h 624205"/>
              <a:gd name="connsiteX5" fmla="*/ 1448435 w 1636395"/>
              <a:gd name="connsiteY5" fmla="*/ 412115 h 624205"/>
              <a:gd name="connsiteX6" fmla="*/ 0 w 1636395"/>
              <a:gd name="connsiteY6" fmla="*/ 624205 h 624205"/>
              <a:gd name="connsiteX7" fmla="*/ 16510 w 1636395"/>
              <a:gd name="connsiteY7" fmla="*/ 0 h 624205"/>
              <a:gd name="connsiteX0" fmla="*/ 16510 w 1636395"/>
              <a:gd name="connsiteY0" fmla="*/ 0 h 624205"/>
              <a:gd name="connsiteX1" fmla="*/ 1448435 w 1636395"/>
              <a:gd name="connsiteY1" fmla="*/ 224155 h 624205"/>
              <a:gd name="connsiteX2" fmla="*/ 1448435 w 1636395"/>
              <a:gd name="connsiteY2" fmla="*/ 130175 h 624205"/>
              <a:gd name="connsiteX3" fmla="*/ 1636395 w 1636395"/>
              <a:gd name="connsiteY3" fmla="*/ 318135 h 624205"/>
              <a:gd name="connsiteX4" fmla="*/ 1448435 w 1636395"/>
              <a:gd name="connsiteY4" fmla="*/ 506095 h 624205"/>
              <a:gd name="connsiteX5" fmla="*/ 1448435 w 1636395"/>
              <a:gd name="connsiteY5" fmla="*/ 412115 h 624205"/>
              <a:gd name="connsiteX6" fmla="*/ 0 w 1636395"/>
              <a:gd name="connsiteY6" fmla="*/ 624205 h 624205"/>
              <a:gd name="connsiteX7" fmla="*/ 16510 w 1636395"/>
              <a:gd name="connsiteY7" fmla="*/ 0 h 624205"/>
              <a:gd name="connsiteX0" fmla="*/ 43762 w 1663647"/>
              <a:gd name="connsiteY0" fmla="*/ 0 h 624205"/>
              <a:gd name="connsiteX1" fmla="*/ 1475687 w 1663647"/>
              <a:gd name="connsiteY1" fmla="*/ 224155 h 624205"/>
              <a:gd name="connsiteX2" fmla="*/ 1475687 w 1663647"/>
              <a:gd name="connsiteY2" fmla="*/ 130175 h 624205"/>
              <a:gd name="connsiteX3" fmla="*/ 1663647 w 1663647"/>
              <a:gd name="connsiteY3" fmla="*/ 318135 h 624205"/>
              <a:gd name="connsiteX4" fmla="*/ 1475687 w 1663647"/>
              <a:gd name="connsiteY4" fmla="*/ 506095 h 624205"/>
              <a:gd name="connsiteX5" fmla="*/ 1475687 w 1663647"/>
              <a:gd name="connsiteY5" fmla="*/ 412115 h 624205"/>
              <a:gd name="connsiteX6" fmla="*/ 27252 w 1663647"/>
              <a:gd name="connsiteY6" fmla="*/ 624205 h 624205"/>
              <a:gd name="connsiteX7" fmla="*/ 43762 w 1663647"/>
              <a:gd name="connsiteY7" fmla="*/ 0 h 624205"/>
              <a:gd name="connsiteX0" fmla="*/ 38834 w 1658719"/>
              <a:gd name="connsiteY0" fmla="*/ 0 h 636905"/>
              <a:gd name="connsiteX1" fmla="*/ 1470759 w 1658719"/>
              <a:gd name="connsiteY1" fmla="*/ 224155 h 636905"/>
              <a:gd name="connsiteX2" fmla="*/ 1470759 w 1658719"/>
              <a:gd name="connsiteY2" fmla="*/ 130175 h 636905"/>
              <a:gd name="connsiteX3" fmla="*/ 1658719 w 1658719"/>
              <a:gd name="connsiteY3" fmla="*/ 318135 h 636905"/>
              <a:gd name="connsiteX4" fmla="*/ 1470759 w 1658719"/>
              <a:gd name="connsiteY4" fmla="*/ 506095 h 636905"/>
              <a:gd name="connsiteX5" fmla="*/ 1470759 w 1658719"/>
              <a:gd name="connsiteY5" fmla="*/ 412115 h 636905"/>
              <a:gd name="connsiteX6" fmla="*/ 28674 w 1658719"/>
              <a:gd name="connsiteY6" fmla="*/ 636905 h 636905"/>
              <a:gd name="connsiteX7" fmla="*/ 38834 w 1658719"/>
              <a:gd name="connsiteY7" fmla="*/ 0 h 636905"/>
              <a:gd name="connsiteX0" fmla="*/ 38834 w 1658719"/>
              <a:gd name="connsiteY0" fmla="*/ 0 h 624205"/>
              <a:gd name="connsiteX1" fmla="*/ 1470759 w 1658719"/>
              <a:gd name="connsiteY1" fmla="*/ 224155 h 624205"/>
              <a:gd name="connsiteX2" fmla="*/ 1470759 w 1658719"/>
              <a:gd name="connsiteY2" fmla="*/ 130175 h 624205"/>
              <a:gd name="connsiteX3" fmla="*/ 1658719 w 1658719"/>
              <a:gd name="connsiteY3" fmla="*/ 318135 h 624205"/>
              <a:gd name="connsiteX4" fmla="*/ 1470759 w 1658719"/>
              <a:gd name="connsiteY4" fmla="*/ 506095 h 624205"/>
              <a:gd name="connsiteX5" fmla="*/ 1470759 w 1658719"/>
              <a:gd name="connsiteY5" fmla="*/ 412115 h 624205"/>
              <a:gd name="connsiteX6" fmla="*/ 28674 w 1658719"/>
              <a:gd name="connsiteY6" fmla="*/ 624205 h 624205"/>
              <a:gd name="connsiteX7" fmla="*/ 38834 w 1658719"/>
              <a:gd name="connsiteY7" fmla="*/ 0 h 624205"/>
              <a:gd name="connsiteX0" fmla="*/ 38834 w 1658719"/>
              <a:gd name="connsiteY0" fmla="*/ 0 h 624205"/>
              <a:gd name="connsiteX1" fmla="*/ 1470759 w 1658719"/>
              <a:gd name="connsiteY1" fmla="*/ 224155 h 624205"/>
              <a:gd name="connsiteX2" fmla="*/ 1470759 w 1658719"/>
              <a:gd name="connsiteY2" fmla="*/ 130175 h 624205"/>
              <a:gd name="connsiteX3" fmla="*/ 1658719 w 1658719"/>
              <a:gd name="connsiteY3" fmla="*/ 318135 h 624205"/>
              <a:gd name="connsiteX4" fmla="*/ 1470759 w 1658719"/>
              <a:gd name="connsiteY4" fmla="*/ 506095 h 624205"/>
              <a:gd name="connsiteX5" fmla="*/ 1470759 w 1658719"/>
              <a:gd name="connsiteY5" fmla="*/ 412115 h 624205"/>
              <a:gd name="connsiteX6" fmla="*/ 28674 w 1658719"/>
              <a:gd name="connsiteY6" fmla="*/ 624205 h 624205"/>
              <a:gd name="connsiteX7" fmla="*/ 38834 w 1658719"/>
              <a:gd name="connsiteY7" fmla="*/ 0 h 624205"/>
              <a:gd name="connsiteX0" fmla="*/ 38834 w 1658719"/>
              <a:gd name="connsiteY0" fmla="*/ 0 h 624205"/>
              <a:gd name="connsiteX1" fmla="*/ 734795 w 1658719"/>
              <a:gd name="connsiteY1" fmla="*/ 173356 h 624205"/>
              <a:gd name="connsiteX2" fmla="*/ 1470759 w 1658719"/>
              <a:gd name="connsiteY2" fmla="*/ 224155 h 624205"/>
              <a:gd name="connsiteX3" fmla="*/ 1470759 w 1658719"/>
              <a:gd name="connsiteY3" fmla="*/ 130175 h 624205"/>
              <a:gd name="connsiteX4" fmla="*/ 1658719 w 1658719"/>
              <a:gd name="connsiteY4" fmla="*/ 318135 h 624205"/>
              <a:gd name="connsiteX5" fmla="*/ 1470759 w 1658719"/>
              <a:gd name="connsiteY5" fmla="*/ 506095 h 624205"/>
              <a:gd name="connsiteX6" fmla="*/ 1470759 w 1658719"/>
              <a:gd name="connsiteY6" fmla="*/ 412115 h 624205"/>
              <a:gd name="connsiteX7" fmla="*/ 28674 w 1658719"/>
              <a:gd name="connsiteY7" fmla="*/ 624205 h 624205"/>
              <a:gd name="connsiteX8" fmla="*/ 38834 w 1658719"/>
              <a:gd name="connsiteY8" fmla="*/ 0 h 624205"/>
              <a:gd name="connsiteX0" fmla="*/ 30025 w 1661804"/>
              <a:gd name="connsiteY0" fmla="*/ 0 h 624205"/>
              <a:gd name="connsiteX1" fmla="*/ 737880 w 1661804"/>
              <a:gd name="connsiteY1" fmla="*/ 173356 h 624205"/>
              <a:gd name="connsiteX2" fmla="*/ 1473844 w 1661804"/>
              <a:gd name="connsiteY2" fmla="*/ 224155 h 624205"/>
              <a:gd name="connsiteX3" fmla="*/ 1473844 w 1661804"/>
              <a:gd name="connsiteY3" fmla="*/ 130175 h 624205"/>
              <a:gd name="connsiteX4" fmla="*/ 1661804 w 1661804"/>
              <a:gd name="connsiteY4" fmla="*/ 318135 h 624205"/>
              <a:gd name="connsiteX5" fmla="*/ 1473844 w 1661804"/>
              <a:gd name="connsiteY5" fmla="*/ 506095 h 624205"/>
              <a:gd name="connsiteX6" fmla="*/ 1473844 w 1661804"/>
              <a:gd name="connsiteY6" fmla="*/ 412115 h 624205"/>
              <a:gd name="connsiteX7" fmla="*/ 31759 w 1661804"/>
              <a:gd name="connsiteY7" fmla="*/ 624205 h 624205"/>
              <a:gd name="connsiteX8" fmla="*/ 30025 w 1661804"/>
              <a:gd name="connsiteY8" fmla="*/ 0 h 624205"/>
              <a:gd name="connsiteX0" fmla="*/ 42280 w 1674059"/>
              <a:gd name="connsiteY0" fmla="*/ 0 h 627380"/>
              <a:gd name="connsiteX1" fmla="*/ 750135 w 1674059"/>
              <a:gd name="connsiteY1" fmla="*/ 173356 h 627380"/>
              <a:gd name="connsiteX2" fmla="*/ 1486099 w 1674059"/>
              <a:gd name="connsiteY2" fmla="*/ 224155 h 627380"/>
              <a:gd name="connsiteX3" fmla="*/ 1486099 w 1674059"/>
              <a:gd name="connsiteY3" fmla="*/ 130175 h 627380"/>
              <a:gd name="connsiteX4" fmla="*/ 1674059 w 1674059"/>
              <a:gd name="connsiteY4" fmla="*/ 318135 h 627380"/>
              <a:gd name="connsiteX5" fmla="*/ 1486099 w 1674059"/>
              <a:gd name="connsiteY5" fmla="*/ 506095 h 627380"/>
              <a:gd name="connsiteX6" fmla="*/ 1486099 w 1674059"/>
              <a:gd name="connsiteY6" fmla="*/ 412115 h 627380"/>
              <a:gd name="connsiteX7" fmla="*/ 27660 w 1674059"/>
              <a:gd name="connsiteY7" fmla="*/ 627380 h 627380"/>
              <a:gd name="connsiteX8" fmla="*/ 42280 w 1674059"/>
              <a:gd name="connsiteY8" fmla="*/ 0 h 627380"/>
              <a:gd name="connsiteX0" fmla="*/ 25874 w 1657653"/>
              <a:gd name="connsiteY0" fmla="*/ 0 h 630555"/>
              <a:gd name="connsiteX1" fmla="*/ 733729 w 1657653"/>
              <a:gd name="connsiteY1" fmla="*/ 173356 h 630555"/>
              <a:gd name="connsiteX2" fmla="*/ 1469693 w 1657653"/>
              <a:gd name="connsiteY2" fmla="*/ 224155 h 630555"/>
              <a:gd name="connsiteX3" fmla="*/ 1469693 w 1657653"/>
              <a:gd name="connsiteY3" fmla="*/ 130175 h 630555"/>
              <a:gd name="connsiteX4" fmla="*/ 1657653 w 1657653"/>
              <a:gd name="connsiteY4" fmla="*/ 318135 h 630555"/>
              <a:gd name="connsiteX5" fmla="*/ 1469693 w 1657653"/>
              <a:gd name="connsiteY5" fmla="*/ 506095 h 630555"/>
              <a:gd name="connsiteX6" fmla="*/ 1469693 w 1657653"/>
              <a:gd name="connsiteY6" fmla="*/ 412115 h 630555"/>
              <a:gd name="connsiteX7" fmla="*/ 33555 w 1657653"/>
              <a:gd name="connsiteY7" fmla="*/ 630555 h 630555"/>
              <a:gd name="connsiteX8" fmla="*/ 25874 w 1657653"/>
              <a:gd name="connsiteY8" fmla="*/ 0 h 630555"/>
              <a:gd name="connsiteX0" fmla="*/ 22890 w 1659129"/>
              <a:gd name="connsiteY0" fmla="*/ 0 h 633730"/>
              <a:gd name="connsiteX1" fmla="*/ 735205 w 1659129"/>
              <a:gd name="connsiteY1" fmla="*/ 176531 h 633730"/>
              <a:gd name="connsiteX2" fmla="*/ 1471169 w 1659129"/>
              <a:gd name="connsiteY2" fmla="*/ 227330 h 633730"/>
              <a:gd name="connsiteX3" fmla="*/ 1471169 w 1659129"/>
              <a:gd name="connsiteY3" fmla="*/ 133350 h 633730"/>
              <a:gd name="connsiteX4" fmla="*/ 1659129 w 1659129"/>
              <a:gd name="connsiteY4" fmla="*/ 321310 h 633730"/>
              <a:gd name="connsiteX5" fmla="*/ 1471169 w 1659129"/>
              <a:gd name="connsiteY5" fmla="*/ 509270 h 633730"/>
              <a:gd name="connsiteX6" fmla="*/ 1471169 w 1659129"/>
              <a:gd name="connsiteY6" fmla="*/ 415290 h 633730"/>
              <a:gd name="connsiteX7" fmla="*/ 35031 w 1659129"/>
              <a:gd name="connsiteY7" fmla="*/ 633730 h 633730"/>
              <a:gd name="connsiteX8" fmla="*/ 22890 w 1659129"/>
              <a:gd name="connsiteY8" fmla="*/ 0 h 633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9129" h="633730">
                <a:moveTo>
                  <a:pt x="22890" y="0"/>
                </a:moveTo>
                <a:cubicBezTo>
                  <a:pt x="186085" y="26035"/>
                  <a:pt x="572010" y="150496"/>
                  <a:pt x="735205" y="176531"/>
                </a:cubicBezTo>
                <a:lnTo>
                  <a:pt x="1471169" y="227330"/>
                </a:lnTo>
                <a:lnTo>
                  <a:pt x="1471169" y="133350"/>
                </a:lnTo>
                <a:lnTo>
                  <a:pt x="1659129" y="321310"/>
                </a:lnTo>
                <a:lnTo>
                  <a:pt x="1471169" y="509270"/>
                </a:lnTo>
                <a:lnTo>
                  <a:pt x="1471169" y="415290"/>
                </a:lnTo>
                <a:cubicBezTo>
                  <a:pt x="1002116" y="412962"/>
                  <a:pt x="709189" y="321098"/>
                  <a:pt x="35031" y="633730"/>
                </a:cubicBezTo>
                <a:cubicBezTo>
                  <a:pt x="-32491" y="422487"/>
                  <a:pt x="17387" y="208068"/>
                  <a:pt x="2289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Image 7" descr="Wire_MPWPC.png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4200" y="533400"/>
            <a:ext cx="934108" cy="902830"/>
          </a:xfrm>
          <a:prstGeom prst="rect">
            <a:avLst/>
          </a:prstGeom>
        </p:spPr>
      </p:pic>
      <p:pic>
        <p:nvPicPr>
          <p:cNvPr id="42" name="Picture 31" descr="MICROM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67971"/>
            <a:ext cx="1371600" cy="111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1752600" y="6272840"/>
            <a:ext cx="1742820" cy="3565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RESISTIVE ANODE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2005-2013</a:t>
            </a:r>
          </a:p>
        </p:txBody>
      </p:sp>
      <p:sp>
        <p:nvSpPr>
          <p:cNvPr id="54" name="Rectangle 53"/>
          <p:cNvSpPr/>
          <p:nvPr/>
        </p:nvSpPr>
        <p:spPr>
          <a:xfrm>
            <a:off x="3810000" y="6272840"/>
            <a:ext cx="1742820" cy="3565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PIGGYBACK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2012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019800" y="6272840"/>
            <a:ext cx="1742820" cy="3565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SEGMENTED MESH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2013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Genealogy of MPGDs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0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the simulation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7" b="7253"/>
          <a:stretch/>
        </p:blipFill>
        <p:spPr bwMode="auto">
          <a:xfrm>
            <a:off x="0" y="1124744"/>
            <a:ext cx="4464794" cy="36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6" b="10139"/>
          <a:stretch/>
        </p:blipFill>
        <p:spPr bwMode="auto">
          <a:xfrm>
            <a:off x="4480410" y="1124744"/>
            <a:ext cx="4686519" cy="36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5"/>
          <p:cNvSpPr txBox="1">
            <a:spLocks/>
          </p:cNvSpPr>
          <p:nvPr/>
        </p:nvSpPr>
        <p:spPr>
          <a:xfrm>
            <a:off x="539552" y="4941168"/>
            <a:ext cx="8064896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1600" dirty="0" smtClean="0">
                <a:solidFill>
                  <a:srgbClr val="C00000"/>
                </a:solidFill>
              </a:rPr>
              <a:t>Improvement compared to the physical jitter due to the </a:t>
            </a:r>
            <a:r>
              <a:rPr lang="en-US" sz="1600" i="1" dirty="0" err="1" smtClean="0">
                <a:solidFill>
                  <a:srgbClr val="C00000"/>
                </a:solidFill>
              </a:rPr>
              <a:t>preamplification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Excellent agreement between data </a:t>
            </a:r>
            <a:r>
              <a:rPr lang="en-US" sz="1600" dirty="0"/>
              <a:t>&amp;</a:t>
            </a:r>
            <a:r>
              <a:rPr lang="en-US" sz="1600" dirty="0" smtClean="0"/>
              <a:t> simulation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39" y="1570859"/>
            <a:ext cx="4592141" cy="33198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1570859"/>
            <a:ext cx="4562355" cy="32983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44208" y="751359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Simulations by Diego Gonzalez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5365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tests 2016</a:t>
            </a:r>
            <a:endParaRPr lang="fr-FR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52736"/>
            <a:ext cx="5482952" cy="55446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Laser tests May 2016</a:t>
            </a:r>
          </a:p>
          <a:p>
            <a:r>
              <a:rPr lang="en-US" dirty="0" smtClean="0"/>
              <a:t>A different gas was used: Ne + 10% CF</a:t>
            </a:r>
            <a:r>
              <a:rPr lang="en-US" baseline="-25000" dirty="0" smtClean="0"/>
              <a:t>4</a:t>
            </a:r>
            <a:r>
              <a:rPr lang="en-US" dirty="0" smtClean="0"/>
              <a:t> + 10%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</a:p>
          <a:p>
            <a:r>
              <a:rPr lang="en-US" dirty="0" smtClean="0"/>
              <a:t>Improvements on signal conditioning</a:t>
            </a:r>
          </a:p>
          <a:p>
            <a:r>
              <a:rPr lang="en-US" dirty="0" smtClean="0"/>
              <a:t>Ongoing Analysis</a:t>
            </a:r>
          </a:p>
          <a:p>
            <a:pPr lvl="1"/>
            <a:r>
              <a:rPr lang="en-US" dirty="0" smtClean="0"/>
              <a:t>Preliminary results </a:t>
            </a:r>
            <a:r>
              <a:rPr lang="el-GR" dirty="0" smtClean="0"/>
              <a:t>σ</a:t>
            </a:r>
            <a:r>
              <a:rPr lang="en-US" baseline="-25000" dirty="0" smtClean="0"/>
              <a:t>single </a:t>
            </a:r>
            <a:r>
              <a:rPr lang="en-US" baseline="-25000" dirty="0" err="1" smtClean="0"/>
              <a:t>p.e.</a:t>
            </a:r>
            <a:r>
              <a:rPr lang="en-US" dirty="0" smtClean="0"/>
              <a:t> ~ 150 </a:t>
            </a:r>
            <a:r>
              <a:rPr lang="en-US" dirty="0" err="1" smtClean="0"/>
              <a:t>ps</a:t>
            </a:r>
            <a:r>
              <a:rPr lang="en-US" dirty="0" smtClean="0"/>
              <a:t> for moderate field  (12kV/cm) </a:t>
            </a:r>
          </a:p>
          <a:p>
            <a:pPr lvl="1"/>
            <a:endParaRPr lang="en-US" dirty="0"/>
          </a:p>
          <a:p>
            <a:r>
              <a:rPr lang="en-US" dirty="0" smtClean="0"/>
              <a:t>Problems with Ne availability/cost due to the war in Ukraine (!) seem to pass</a:t>
            </a:r>
          </a:p>
          <a:p>
            <a:endParaRPr lang="en-US" dirty="0" smtClean="0"/>
          </a:p>
          <a:p>
            <a:r>
              <a:rPr lang="en-US" dirty="0" smtClean="0"/>
              <a:t>More measurements are planned for July</a:t>
            </a:r>
          </a:p>
          <a:p>
            <a:pPr lvl="1"/>
            <a:r>
              <a:rPr lang="en-US" dirty="0" smtClean="0"/>
              <a:t>He mixtures, pure quenchers</a:t>
            </a:r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15791" b="16311"/>
          <a:stretch/>
        </p:blipFill>
        <p:spPr>
          <a:xfrm>
            <a:off x="5784465" y="297650"/>
            <a:ext cx="3359535" cy="3229511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501008"/>
            <a:ext cx="295404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300192" y="6519446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Simulations by Rob </a:t>
            </a:r>
            <a:r>
              <a:rPr lang="en-US" sz="1600" dirty="0" err="1" smtClean="0"/>
              <a:t>Veenhoff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20800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test @ SPS </a:t>
            </a:r>
            <a:endParaRPr lang="fr-FR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764704"/>
            <a:ext cx="5338936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June 2016, 150 GeV </a:t>
            </a:r>
            <a:r>
              <a:rPr lang="en-US" dirty="0" smtClean="0"/>
              <a:t>Muons (Thanks to E. </a:t>
            </a:r>
            <a:r>
              <a:rPr lang="en-US" dirty="0" err="1" smtClean="0"/>
              <a:t>Oliveri</a:t>
            </a:r>
            <a:r>
              <a:rPr lang="en-US" dirty="0" smtClean="0"/>
              <a:t>!)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err="1" smtClean="0">
                <a:solidFill>
                  <a:srgbClr val="C00000"/>
                </a:solidFill>
              </a:rPr>
              <a:t>CsI</a:t>
            </a:r>
            <a:r>
              <a:rPr lang="en-US" i="1" dirty="0" smtClean="0">
                <a:solidFill>
                  <a:srgbClr val="C00000"/>
                </a:solidFill>
              </a:rPr>
              <a:t> photocathodes:</a:t>
            </a:r>
          </a:p>
          <a:p>
            <a:pPr lvl="1"/>
            <a:r>
              <a:rPr lang="en-US" dirty="0" smtClean="0"/>
              <a:t>3mm MgF</a:t>
            </a:r>
            <a:r>
              <a:rPr lang="en-US" baseline="-25000" dirty="0" smtClean="0"/>
              <a:t>2</a:t>
            </a:r>
            <a:r>
              <a:rPr lang="en-US" dirty="0" smtClean="0"/>
              <a:t> + 6 nm  Al + 10.5 nm </a:t>
            </a:r>
            <a:r>
              <a:rPr lang="en-US" dirty="0" err="1" smtClean="0"/>
              <a:t>CsI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3mm </a:t>
            </a:r>
            <a:r>
              <a:rPr lang="en-US" dirty="0"/>
              <a:t>MgF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dirty="0" smtClean="0"/>
              <a:t>8 </a:t>
            </a:r>
            <a:r>
              <a:rPr lang="en-US" dirty="0"/>
              <a:t>nm  Al + 10.5 nm </a:t>
            </a:r>
            <a:r>
              <a:rPr lang="en-US" dirty="0" err="1"/>
              <a:t>CsI</a:t>
            </a:r>
            <a:endParaRPr lang="en-US" dirty="0" smtClean="0"/>
          </a:p>
          <a:p>
            <a:r>
              <a:rPr lang="en-US" dirty="0" smtClean="0"/>
              <a:t>Tests successful!</a:t>
            </a:r>
          </a:p>
          <a:p>
            <a:pPr lvl="1"/>
            <a:r>
              <a:rPr lang="en-US" dirty="0" smtClean="0"/>
              <a:t>Efficiency for </a:t>
            </a:r>
            <a:r>
              <a:rPr lang="el-GR" dirty="0" smtClean="0"/>
              <a:t>μ </a:t>
            </a:r>
            <a:r>
              <a:rPr lang="en-US" dirty="0" smtClean="0"/>
              <a:t>~100%</a:t>
            </a:r>
            <a:endParaRPr lang="en-US" dirty="0"/>
          </a:p>
          <a:p>
            <a:r>
              <a:rPr lang="en-US" dirty="0" smtClean="0"/>
              <a:t>Ongoing Analysis. First estimations</a:t>
            </a:r>
          </a:p>
          <a:p>
            <a:pPr lvl="1"/>
            <a:r>
              <a:rPr lang="en-US" dirty="0" smtClean="0"/>
              <a:t>Preliminary results </a:t>
            </a:r>
            <a:r>
              <a:rPr lang="el-GR" dirty="0" smtClean="0"/>
              <a:t>σ</a:t>
            </a:r>
            <a:r>
              <a:rPr lang="en-US" baseline="-25000" dirty="0" smtClean="0"/>
              <a:t>t</a:t>
            </a:r>
            <a:r>
              <a:rPr lang="en-US" dirty="0" smtClean="0"/>
              <a:t> ~ 100 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&lt;</a:t>
            </a:r>
            <a:r>
              <a:rPr lang="en-US" dirty="0" err="1" smtClean="0"/>
              <a:t>p.e.</a:t>
            </a:r>
            <a:r>
              <a:rPr lang="en-US" dirty="0" smtClean="0"/>
              <a:t>&gt; ≥ 5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rgbClr val="C00000"/>
                </a:solidFill>
              </a:rPr>
              <a:t>Al Photocathode:</a:t>
            </a:r>
          </a:p>
          <a:p>
            <a:pPr marL="717550" lvl="1"/>
            <a:r>
              <a:rPr lang="en-US" dirty="0" smtClean="0"/>
              <a:t>5 mm </a:t>
            </a:r>
            <a:r>
              <a:rPr lang="en-US" dirty="0"/>
              <a:t>MgF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dirty="0" smtClean="0"/>
              <a:t>8 </a:t>
            </a:r>
            <a:r>
              <a:rPr lang="en-US" dirty="0"/>
              <a:t>nm  </a:t>
            </a:r>
            <a:r>
              <a:rPr lang="en-US" dirty="0" smtClean="0"/>
              <a:t>Al</a:t>
            </a:r>
            <a:endParaRPr lang="en-US" dirty="0"/>
          </a:p>
          <a:p>
            <a:r>
              <a:rPr lang="en-US" dirty="0" smtClean="0"/>
              <a:t>Problems gas availability. Some indication for good efficiency.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rgbClr val="C00000"/>
                </a:solidFill>
              </a:rPr>
              <a:t>More measurements are planned for August</a:t>
            </a:r>
          </a:p>
          <a:p>
            <a:pPr lvl="1"/>
            <a:r>
              <a:rPr lang="en-US" dirty="0" smtClean="0"/>
              <a:t>optimized gases, </a:t>
            </a:r>
          </a:p>
          <a:p>
            <a:pPr lvl="1"/>
            <a:r>
              <a:rPr lang="en-US" dirty="0" smtClean="0"/>
              <a:t>new photocathodes, </a:t>
            </a:r>
          </a:p>
          <a:p>
            <a:pPr lvl="1"/>
            <a:r>
              <a:rPr lang="en-US" dirty="0" smtClean="0"/>
              <a:t>photocathodes by Hamamatsu, </a:t>
            </a:r>
          </a:p>
          <a:p>
            <a:pPr lvl="1"/>
            <a:r>
              <a:rPr lang="en-US" dirty="0" smtClean="0"/>
              <a:t>metallic photocathodes (</a:t>
            </a:r>
            <a:r>
              <a:rPr lang="en-US" dirty="0" err="1" smtClean="0"/>
              <a:t>Cr,Ni</a:t>
            </a:r>
            <a:r>
              <a:rPr lang="en-US" dirty="0" smtClean="0"/>
              <a:t>) </a:t>
            </a:r>
          </a:p>
          <a:p>
            <a:pPr lvl="1"/>
            <a:r>
              <a:rPr lang="en-US" i="1" dirty="0" smtClean="0"/>
              <a:t>Diamond</a:t>
            </a:r>
            <a:r>
              <a:rPr lang="en-US" dirty="0" smtClean="0"/>
              <a:t> photocathodes (quartz crystal)  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430" y="404665"/>
            <a:ext cx="3511374" cy="19751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430" y="2534340"/>
            <a:ext cx="3511374" cy="19751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430" y="4522621"/>
            <a:ext cx="3059832" cy="17211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74784" y="4989805"/>
            <a:ext cx="2195736" cy="12351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47698" y="6275395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Analysis by Filippo </a:t>
            </a:r>
            <a:r>
              <a:rPr lang="en-US" sz="1600" dirty="0" err="1" smtClean="0"/>
              <a:t>Resnati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5948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74848" y="-12700"/>
            <a:ext cx="8229600" cy="777875"/>
          </a:xfrm>
        </p:spPr>
        <p:txBody>
          <a:bodyPr/>
          <a:lstStyle/>
          <a:p>
            <a:pPr algn="l"/>
            <a:r>
              <a:rPr lang="en-US" dirty="0"/>
              <a:t>Optimum gas mixtures </a:t>
            </a:r>
            <a:r>
              <a:rPr lang="en-US" dirty="0" smtClean="0"/>
              <a:t>for timing</a:t>
            </a:r>
            <a:endParaRPr lang="en-US" dirty="0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1"/>
          <a:stretch/>
        </p:blipFill>
        <p:spPr>
          <a:xfrm>
            <a:off x="323528" y="1124745"/>
            <a:ext cx="5395666" cy="5544616"/>
          </a:xfrm>
          <a:prstGeom prst="rect">
            <a:avLst/>
          </a:prstGeom>
        </p:spPr>
      </p:pic>
      <p:sp>
        <p:nvSpPr>
          <p:cNvPr id="17" name="16 Elipse"/>
          <p:cNvSpPr/>
          <p:nvPr/>
        </p:nvSpPr>
        <p:spPr>
          <a:xfrm>
            <a:off x="3048402" y="5085184"/>
            <a:ext cx="163048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18 Conector recto de flecha"/>
          <p:cNvCxnSpPr/>
          <p:nvPr/>
        </p:nvCxnSpPr>
        <p:spPr>
          <a:xfrm flipH="1" flipV="1">
            <a:off x="1043608" y="5149552"/>
            <a:ext cx="1872208" cy="7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1115616" y="4715852"/>
            <a:ext cx="592535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508104" y="1484784"/>
            <a:ext cx="3495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Rob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Veenhof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Diego Gonzales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508104" y="1916832"/>
            <a:ext cx="3427835" cy="3139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Notes: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fields in the MM for pure quenchers need to be about x2 higher. May limit the gain in case of defects.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Drift fields for pure quenchers need to be about x3 higher.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Dissociative attachment for CO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freons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expected to be compensated by gain. Needs to be verified.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9194" y="5507940"/>
            <a:ext cx="2695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Margin for improvement!!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3771" y="6340678"/>
            <a:ext cx="566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 e</a:t>
            </a:r>
            <a:r>
              <a:rPr lang="el-GR" sz="1400" baseline="30000" dirty="0"/>
              <a:t>α</a:t>
            </a:r>
            <a:r>
              <a:rPr lang="en-US" sz="1400" baseline="30000" dirty="0" smtClean="0"/>
              <a:t>G</a:t>
            </a:r>
            <a:r>
              <a:rPr lang="el-GR" sz="1400" dirty="0" smtClean="0"/>
              <a:t>)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-104056" y="675476"/>
            <a:ext cx="8276456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1600" b="1" dirty="0">
                <a:solidFill>
                  <a:srgbClr val="C00000"/>
                </a:solidFill>
                <a:latin typeface="Comic Sans MS" pitchFamily="66" charset="0"/>
              </a:rPr>
              <a:t>Single photoelectron time jitter ~100 </a:t>
            </a:r>
            <a:r>
              <a:rPr lang="en-US" sz="1600" b="1" dirty="0" err="1">
                <a:solidFill>
                  <a:srgbClr val="C00000"/>
                </a:solidFill>
                <a:latin typeface="Comic Sans MS" pitchFamily="66" charset="0"/>
              </a:rPr>
              <a:t>ps</a:t>
            </a:r>
            <a:endParaRPr lang="en-US" sz="16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produce sufficient photoelectrons to reach timing response </a:t>
            </a: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  <a:sym typeface="Wingdings" panose="05000000000000000000" pitchFamily="2" charset="2"/>
              </a:rPr>
              <a:t></a:t>
            </a: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 10 ps. </a:t>
            </a:r>
          </a:p>
        </p:txBody>
      </p:sp>
    </p:spTree>
    <p:extLst>
      <p:ext uri="{BB962C8B-B14F-4D97-AF65-F5344CB8AC3E}">
        <p14:creationId xmlns:p14="http://schemas.microsoft.com/office/powerpoint/2010/main" val="203927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74848" y="-12700"/>
            <a:ext cx="8229600" cy="777875"/>
          </a:xfrm>
        </p:spPr>
        <p:txBody>
          <a:bodyPr/>
          <a:lstStyle/>
          <a:p>
            <a:pPr algn="l"/>
            <a:r>
              <a:rPr lang="en-US" dirty="0" smtClean="0"/>
              <a:t>Expected number of </a:t>
            </a:r>
            <a:r>
              <a:rPr lang="en-US" dirty="0" err="1" smtClean="0"/>
              <a:t>p.e.</a:t>
            </a:r>
            <a:r>
              <a:rPr lang="en-US" dirty="0" smtClean="0"/>
              <a:t> per MIP</a:t>
            </a:r>
            <a:endParaRPr lang="en-US" dirty="0"/>
          </a:p>
        </p:txBody>
      </p:sp>
      <p:sp>
        <p:nvSpPr>
          <p:cNvPr id="10" name="9 CuadroTexto"/>
          <p:cNvSpPr txBox="1"/>
          <p:nvPr/>
        </p:nvSpPr>
        <p:spPr>
          <a:xfrm>
            <a:off x="5220072" y="1916832"/>
            <a:ext cx="3715867" cy="39703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For a MgF2 crystal and a </a:t>
            </a:r>
            <a:r>
              <a:rPr lang="en-US" dirty="0" err="1"/>
              <a:t>CsI</a:t>
            </a:r>
            <a:r>
              <a:rPr lang="en-US" dirty="0"/>
              <a:t> photocathode </a:t>
            </a:r>
            <a:r>
              <a:rPr lang="en-US" dirty="0" smtClean="0"/>
              <a:t>with typical bibliography values for </a:t>
            </a:r>
            <a:r>
              <a:rPr lang="en-US" i="1" dirty="0" smtClean="0"/>
              <a:t>QE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), </a:t>
            </a:r>
            <a:r>
              <a:rPr lang="en-US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/>
              <a:t>) </a:t>
            </a:r>
            <a:r>
              <a:rPr lang="en-US" dirty="0" smtClean="0"/>
              <a:t>and </a:t>
            </a:r>
            <a:r>
              <a:rPr lang="en-US" i="1" dirty="0"/>
              <a:t>n</a:t>
            </a:r>
            <a:r>
              <a:rPr lang="en-US" dirty="0"/>
              <a:t>(</a:t>
            </a:r>
            <a:r>
              <a:rPr lang="en-US" i="1" dirty="0"/>
              <a:t>E</a:t>
            </a:r>
            <a:r>
              <a:rPr lang="en-US" dirty="0"/>
              <a:t>) </a:t>
            </a:r>
            <a:r>
              <a:rPr lang="en-US" dirty="0" smtClean="0"/>
              <a:t>as seen, we expect:</a:t>
            </a:r>
            <a:r>
              <a:rPr lang="en-US" b="1" dirty="0" smtClean="0">
                <a:solidFill>
                  <a:srgbClr val="C81F1F"/>
                </a:solidFill>
              </a:rPr>
              <a:t> </a:t>
            </a:r>
          </a:p>
          <a:p>
            <a:r>
              <a:rPr lang="en-US" b="1" dirty="0" smtClean="0"/>
              <a:t>370 </a:t>
            </a:r>
            <a:r>
              <a:rPr lang="en-US" b="1" dirty="0"/>
              <a:t>× 0.89 = 330 </a:t>
            </a:r>
            <a:r>
              <a:rPr lang="en-US" b="1" dirty="0" err="1"/>
              <a:t>p.e.</a:t>
            </a:r>
            <a:r>
              <a:rPr lang="en-US" b="1" dirty="0"/>
              <a:t>/cm 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/>
              <a:t>This </a:t>
            </a:r>
            <a:r>
              <a:rPr lang="en-US" i="1" dirty="0" smtClean="0"/>
              <a:t>QE </a:t>
            </a:r>
            <a:r>
              <a:rPr lang="en-US" dirty="0"/>
              <a:t>concerns operation in </a:t>
            </a:r>
            <a:r>
              <a:rPr lang="en-US" b="1" dirty="0"/>
              <a:t>reflective </a:t>
            </a:r>
            <a:r>
              <a:rPr lang="en-US" b="1" dirty="0" smtClean="0"/>
              <a:t>mode!!!</a:t>
            </a:r>
            <a:r>
              <a:rPr lang="en-US" dirty="0" smtClean="0"/>
              <a:t> </a:t>
            </a:r>
            <a:r>
              <a:rPr lang="en-US" dirty="0"/>
              <a:t>In</a:t>
            </a:r>
          </a:p>
          <a:p>
            <a:r>
              <a:rPr lang="en-US" dirty="0"/>
              <a:t>the </a:t>
            </a:r>
            <a:r>
              <a:rPr lang="en-US" b="1" dirty="0"/>
              <a:t>semitransparent mode</a:t>
            </a:r>
            <a:r>
              <a:rPr lang="en-US" dirty="0"/>
              <a:t> it is expected to be significantly</a:t>
            </a:r>
          </a:p>
          <a:p>
            <a:r>
              <a:rPr lang="en-US" i="1" dirty="0"/>
              <a:t>lower (factor </a:t>
            </a:r>
            <a:r>
              <a:rPr lang="en-US" i="1" dirty="0" smtClean="0"/>
              <a:t>2-3)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C81F1F"/>
                </a:solidFill>
              </a:rPr>
              <a:t>for </a:t>
            </a:r>
            <a:r>
              <a:rPr lang="en-US" b="1" dirty="0">
                <a:solidFill>
                  <a:srgbClr val="C81F1F"/>
                </a:solidFill>
              </a:rPr>
              <a:t>a 3 mm MgF2 crystal we </a:t>
            </a:r>
            <a:r>
              <a:rPr lang="en-US" b="1" dirty="0" smtClean="0">
                <a:solidFill>
                  <a:srgbClr val="C81F1F"/>
                </a:solidFill>
              </a:rPr>
              <a:t>would </a:t>
            </a:r>
            <a:r>
              <a:rPr lang="fr-FR" b="1" dirty="0" err="1" smtClean="0">
                <a:solidFill>
                  <a:srgbClr val="C81F1F"/>
                </a:solidFill>
              </a:rPr>
              <a:t>expect</a:t>
            </a:r>
            <a:r>
              <a:rPr lang="fr-FR" b="1" dirty="0" smtClean="0">
                <a:solidFill>
                  <a:srgbClr val="C81F1F"/>
                </a:solidFill>
              </a:rPr>
              <a:t> </a:t>
            </a:r>
            <a:r>
              <a:rPr lang="fr-FR" b="1" dirty="0">
                <a:solidFill>
                  <a:srgbClr val="C81F1F"/>
                </a:solidFill>
              </a:rPr>
              <a:t>30-50 </a:t>
            </a:r>
            <a:r>
              <a:rPr lang="fr-FR" b="1" dirty="0" err="1">
                <a:solidFill>
                  <a:srgbClr val="C81F1F"/>
                </a:solidFill>
              </a:rPr>
              <a:t>photoelectrons</a:t>
            </a:r>
            <a:r>
              <a:rPr lang="fr-FR" b="1" dirty="0">
                <a:solidFill>
                  <a:srgbClr val="C81F1F"/>
                </a:solidFill>
              </a:rPr>
              <a:t>.</a:t>
            </a:r>
            <a:endParaRPr lang="en-US" b="1" dirty="0" smtClean="0">
              <a:solidFill>
                <a:srgbClr val="C81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9194" y="6084004"/>
            <a:ext cx="2695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Margin for improvement!!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04056" y="675476"/>
            <a:ext cx="8276456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Single photoelectron time jitter ~100 </a:t>
            </a:r>
            <a:r>
              <a:rPr lang="en-US" sz="1600" b="1" dirty="0" err="1">
                <a:solidFill>
                  <a:schemeClr val="bg1">
                    <a:lumMod val="75000"/>
                  </a:schemeClr>
                </a:solidFill>
                <a:latin typeface="Comic Sans MS" pitchFamily="66" charset="0"/>
              </a:rPr>
              <a:t>ps</a:t>
            </a:r>
            <a:endParaRPr lang="en-US" sz="1600" b="1" dirty="0">
              <a:solidFill>
                <a:schemeClr val="bg1">
                  <a:lumMod val="75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1600" b="1" dirty="0">
                <a:solidFill>
                  <a:srgbClr val="C00000"/>
                </a:solidFill>
                <a:latin typeface="Comic Sans MS" pitchFamily="66" charset="0"/>
              </a:rPr>
              <a:t>produce sufficient photoelectrons to reach timing response </a:t>
            </a:r>
            <a:r>
              <a:rPr lang="en-US" sz="1600" b="1" dirty="0">
                <a:solidFill>
                  <a:srgbClr val="C00000"/>
                </a:solidFill>
                <a:latin typeface="Comic Sans MS" pitchFamily="66" charset="0"/>
                <a:sym typeface="Wingdings" panose="05000000000000000000" pitchFamily="2" charset="2"/>
              </a:rPr>
              <a:t></a:t>
            </a:r>
            <a:r>
              <a:rPr lang="en-US" sz="1600" b="1" dirty="0">
                <a:solidFill>
                  <a:srgbClr val="C00000"/>
                </a:solidFill>
                <a:latin typeface="Comic Sans MS" pitchFamily="66" charset="0"/>
              </a:rPr>
              <a:t> 10 ps.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8" y="2132856"/>
            <a:ext cx="5128276" cy="889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9420" y="1628340"/>
            <a:ext cx="4674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 MIP passing through a crystal will emit:</a:t>
            </a:r>
            <a:endParaRPr lang="fr-FR" dirty="0">
              <a:latin typeface="Comic Sans MS" panose="030F0702030302020204" pitchFamily="66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99" y="3157040"/>
            <a:ext cx="3811859" cy="259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31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– detector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19256" cy="590465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1800" dirty="0" smtClean="0"/>
              <a:t>Detector studies</a:t>
            </a:r>
            <a:endParaRPr lang="fr-FR" sz="1800" dirty="0"/>
          </a:p>
          <a:p>
            <a:pPr lvl="1"/>
            <a:r>
              <a:rPr lang="en-US" sz="1600" dirty="0" smtClean="0"/>
              <a:t>Existing chamber</a:t>
            </a:r>
            <a:endParaRPr lang="fr-FR" sz="1600" dirty="0"/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/>
              <a:t>B</a:t>
            </a:r>
            <a:r>
              <a:rPr lang="en-US" sz="1600" dirty="0" smtClean="0"/>
              <a:t>ulk technology for semi-transparent mode</a:t>
            </a:r>
            <a:endParaRPr lang="fr-FR" sz="1600" dirty="0"/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/>
              <a:t>Microbulk for reflective mode</a:t>
            </a:r>
            <a:endParaRPr lang="fr-FR" sz="1600" dirty="0"/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>
                <a:solidFill>
                  <a:srgbClr val="C00000"/>
                </a:solidFill>
              </a:rPr>
              <a:t>Thin-mesh </a:t>
            </a:r>
            <a:r>
              <a:rPr lang="en-US" sz="1600" dirty="0" smtClean="0">
                <a:solidFill>
                  <a:srgbClr val="C00000"/>
                </a:solidFill>
              </a:rPr>
              <a:t>bulk </a:t>
            </a:r>
            <a:br>
              <a:rPr lang="en-US" sz="1600" dirty="0" smtClean="0">
                <a:solidFill>
                  <a:srgbClr val="C00000"/>
                </a:solidFill>
              </a:rPr>
            </a:br>
            <a:r>
              <a:rPr lang="en-US" sz="1600" dirty="0" smtClean="0">
                <a:solidFill>
                  <a:srgbClr val="C00000"/>
                </a:solidFill>
              </a:rPr>
              <a:t>Improve electron transparency / minimize path variations. </a:t>
            </a:r>
            <a:br>
              <a:rPr lang="en-US" sz="1600" dirty="0" smtClean="0">
                <a:solidFill>
                  <a:srgbClr val="C00000"/>
                </a:solidFill>
              </a:rPr>
            </a:br>
            <a:r>
              <a:rPr lang="en-US" sz="1600" dirty="0" smtClean="0">
                <a:solidFill>
                  <a:srgbClr val="C00000"/>
                </a:solidFill>
              </a:rPr>
              <a:t>First fabrication tests OK </a:t>
            </a:r>
            <a:endParaRPr lang="fr-FR" sz="1600" dirty="0">
              <a:solidFill>
                <a:srgbClr val="C00000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US" sz="1600" dirty="0"/>
              <a:t>Laboratory tests (</a:t>
            </a:r>
            <a:r>
              <a:rPr lang="en-US" sz="1600" dirty="0" smtClean="0"/>
              <a:t>picosecond </a:t>
            </a:r>
            <a:r>
              <a:rPr lang="en-US" sz="1600" dirty="0"/>
              <a:t>laser @ IRAMIS)</a:t>
            </a:r>
            <a:endParaRPr lang="fr-FR" sz="1600" dirty="0"/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Gas optimization (He mixtures, quenchers…)</a:t>
            </a:r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Reflective mode</a:t>
            </a:r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/>
              <a:t>C</a:t>
            </a:r>
            <a:r>
              <a:rPr lang="en-US" sz="1600" dirty="0" smtClean="0"/>
              <a:t>ontinue single photo-electron performance studies </a:t>
            </a:r>
            <a:endParaRPr lang="fr-FR" sz="1600" dirty="0"/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Drift gaps</a:t>
            </a:r>
            <a:endParaRPr lang="fr-FR" sz="1600" dirty="0" smtClean="0"/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Effect </a:t>
            </a:r>
            <a:r>
              <a:rPr lang="en-US" sz="1600" dirty="0"/>
              <a:t>of the </a:t>
            </a:r>
            <a:r>
              <a:rPr lang="en-US" sz="1600" dirty="0" smtClean="0"/>
              <a:t>pillars</a:t>
            </a:r>
          </a:p>
          <a:p>
            <a:pPr lvl="1">
              <a:spcBef>
                <a:spcPts val="600"/>
              </a:spcBef>
            </a:pPr>
            <a:r>
              <a:rPr lang="en-US" sz="1600" i="1" dirty="0" smtClean="0"/>
              <a:t>Particle beam tests</a:t>
            </a:r>
          </a:p>
          <a:p>
            <a:pPr lvl="1">
              <a:spcBef>
                <a:spcPts val="600"/>
              </a:spcBef>
            </a:pPr>
            <a:r>
              <a:rPr lang="en-US" sz="1600" dirty="0" err="1" smtClean="0"/>
              <a:t>Ressistive</a:t>
            </a:r>
            <a:r>
              <a:rPr lang="en-US" sz="1600" dirty="0" smtClean="0"/>
              <a:t>  Micromegas</a:t>
            </a:r>
          </a:p>
          <a:p>
            <a:pPr lvl="1">
              <a:spcBef>
                <a:spcPts val="600"/>
              </a:spcBef>
            </a:pPr>
            <a:r>
              <a:rPr lang="en-US" sz="1600" b="1" dirty="0" smtClean="0"/>
              <a:t>Design </a:t>
            </a:r>
            <a:r>
              <a:rPr lang="en-US" sz="1600" b="1" dirty="0"/>
              <a:t>of a </a:t>
            </a:r>
            <a:r>
              <a:rPr lang="en-US" sz="1600" b="1" dirty="0" smtClean="0"/>
              <a:t>pixelated </a:t>
            </a:r>
            <a:r>
              <a:rPr lang="en-US" sz="1600" b="1" dirty="0"/>
              <a:t>prototype </a:t>
            </a:r>
            <a:r>
              <a:rPr lang="en-US" sz="1600" b="1" dirty="0" smtClean="0"/>
              <a:t>(~10×10 </a:t>
            </a:r>
            <a:r>
              <a:rPr lang="en-US" sz="1600" b="1" dirty="0"/>
              <a:t>cm</a:t>
            </a:r>
            <a:r>
              <a:rPr lang="en-US" sz="1600" b="1" baseline="30000" dirty="0"/>
              <a:t>2</a:t>
            </a:r>
            <a:r>
              <a:rPr lang="en-US" sz="1600" b="1" dirty="0" smtClean="0"/>
              <a:t>). </a:t>
            </a:r>
            <a:endParaRPr lang="en-US" sz="1600" b="1" dirty="0"/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F"/>
            </a:pPr>
            <a:r>
              <a:rPr lang="en-US" sz="2000" b="1" i="1" dirty="0" smtClean="0">
                <a:solidFill>
                  <a:srgbClr val="C00000"/>
                </a:solidFill>
              </a:rPr>
              <a:t>Scalable to ~1 m</a:t>
            </a:r>
            <a:r>
              <a:rPr lang="en-US" sz="2000" b="1" i="1" baseline="30000" dirty="0" smtClean="0">
                <a:solidFill>
                  <a:srgbClr val="C00000"/>
                </a:solidFill>
              </a:rPr>
              <a:t>2</a:t>
            </a:r>
            <a:endParaRPr lang="fr-FR" sz="2000" b="1" i="1" dirty="0">
              <a:solidFill>
                <a:srgbClr val="C00000"/>
              </a:solidFill>
            </a:endParaRPr>
          </a:p>
        </p:txBody>
      </p:sp>
      <p:pic>
        <p:nvPicPr>
          <p:cNvPr id="11266" name="Picture 2" descr="\\dapdc5\tpapaeva\Desktop\Picosecond Micromegas\picosec\Picoseconde\PS Mesh fine 1\PS M1 plot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682806"/>
            <a:ext cx="1944216" cy="145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\\dapdc5\tpapaeva\Desktop\Picosecond Micromegas\picosec\Picoseconde\PS Mesh fine 1\PS M1 plot 2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566" y="3447503"/>
            <a:ext cx="1871874" cy="140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38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(</a:t>
            </a:r>
            <a:r>
              <a:rPr lang="en-US" sz="2800" dirty="0" smtClean="0"/>
              <a:t>photocathode, aging, robustness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/>
          </a:bodyPr>
          <a:lstStyle/>
          <a:p>
            <a:pPr lvl="0"/>
            <a:r>
              <a:rPr lang="en-US" sz="1800" dirty="0" smtClean="0"/>
              <a:t>Radiator / photocathode</a:t>
            </a:r>
          </a:p>
          <a:p>
            <a:pPr lvl="1"/>
            <a:r>
              <a:rPr lang="en-US" sz="1600" dirty="0" smtClean="0"/>
              <a:t>Photocathode (</a:t>
            </a:r>
            <a:r>
              <a:rPr lang="en-US" sz="1600" dirty="0" err="1" smtClean="0"/>
              <a:t>CsI</a:t>
            </a:r>
            <a:r>
              <a:rPr lang="en-US" sz="1600" dirty="0" smtClean="0"/>
              <a:t> fabrication, handling, storage, protection…)</a:t>
            </a:r>
          </a:p>
          <a:p>
            <a:pPr lvl="1"/>
            <a:r>
              <a:rPr lang="en-US" sz="1600" b="1" dirty="0" smtClean="0">
                <a:solidFill>
                  <a:srgbClr val="C00000"/>
                </a:solidFill>
              </a:rPr>
              <a:t>Diamond as photocathode </a:t>
            </a:r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Possibility to increase thickness towards 1 </a:t>
            </a:r>
            <a:r>
              <a:rPr lang="el-GR" sz="1600" dirty="0" smtClean="0"/>
              <a:t>μ</a:t>
            </a:r>
            <a:r>
              <a:rPr lang="en-US" sz="1600" dirty="0" smtClean="0"/>
              <a:t>m!</a:t>
            </a:r>
            <a:endParaRPr lang="en-US" sz="1600" b="1" dirty="0" smtClean="0">
              <a:solidFill>
                <a:srgbClr val="C00000"/>
              </a:solidFill>
            </a:endParaRPr>
          </a:p>
          <a:p>
            <a:pPr lvl="1"/>
            <a:r>
              <a:rPr lang="en-US" sz="1600" dirty="0" smtClean="0"/>
              <a:t>Aging tests </a:t>
            </a:r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Deterioration with time</a:t>
            </a:r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Particle flux =&gt; high rate tests @ IRAMIS</a:t>
            </a:r>
          </a:p>
          <a:p>
            <a:pPr lvl="1"/>
            <a:r>
              <a:rPr lang="en-US" sz="1600" dirty="0" smtClean="0"/>
              <a:t>Robustness</a:t>
            </a:r>
          </a:p>
          <a:p>
            <a:pPr lvl="1"/>
            <a:r>
              <a:rPr lang="en-US" sz="1600" dirty="0" smtClean="0"/>
              <a:t>Total reflection problem @ reflective mode ? Coating,...</a:t>
            </a:r>
          </a:p>
          <a:p>
            <a:pPr lvl="0"/>
            <a:r>
              <a:rPr lang="en-US" sz="1800" dirty="0" smtClean="0"/>
              <a:t>Secondary Emitter (</a:t>
            </a:r>
            <a:r>
              <a:rPr lang="en-US" sz="1800" i="1" dirty="0" smtClean="0">
                <a:solidFill>
                  <a:srgbClr val="C00000"/>
                </a:solidFill>
              </a:rPr>
              <a:t>Collaboration with CEA/DRT</a:t>
            </a:r>
            <a:r>
              <a:rPr lang="en-US" sz="1800" dirty="0" smtClean="0"/>
              <a:t>)</a:t>
            </a:r>
          </a:p>
          <a:p>
            <a:pPr lvl="1"/>
            <a:r>
              <a:rPr lang="en-US" sz="1600" dirty="0" smtClean="0"/>
              <a:t>Replace the crystal + photocathode with secondary electron emitter</a:t>
            </a:r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 Robustness / spark reduction</a:t>
            </a:r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 Free choice of substrate material </a:t>
            </a:r>
          </a:p>
          <a:p>
            <a:pPr lvl="1"/>
            <a:r>
              <a:rPr lang="en-US" sz="1600" dirty="0" smtClean="0"/>
              <a:t>Investigate materials with high secondary electron yield. </a:t>
            </a:r>
            <a:br>
              <a:rPr lang="en-US" sz="1600" dirty="0" smtClean="0"/>
            </a:br>
            <a:r>
              <a:rPr lang="en-US" sz="1600" dirty="0" smtClean="0"/>
              <a:t>(Doped-) </a:t>
            </a:r>
            <a:r>
              <a:rPr lang="en-US" sz="1600" dirty="0"/>
              <a:t>d</a:t>
            </a:r>
            <a:r>
              <a:rPr lang="en-US" sz="1600" dirty="0" smtClean="0"/>
              <a:t>iamond deposition, DLC, graphene…</a:t>
            </a:r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Conductive</a:t>
            </a:r>
          </a:p>
          <a:p>
            <a:pPr lvl="2">
              <a:buFont typeface="Wingdings" panose="05000000000000000000" pitchFamily="2" charset="2"/>
              <a:buChar char="F"/>
            </a:pPr>
            <a:r>
              <a:rPr lang="en-US" sz="1600" dirty="0" smtClean="0"/>
              <a:t>Robust </a:t>
            </a:r>
          </a:p>
          <a:p>
            <a:pPr lvl="1">
              <a:buFont typeface="Wingdings" panose="05000000000000000000" pitchFamily="2" charset="2"/>
              <a:buChar char="F"/>
            </a:pPr>
            <a:r>
              <a:rPr lang="en-US" sz="1600" i="1" dirty="0" smtClean="0">
                <a:solidFill>
                  <a:srgbClr val="C00000"/>
                </a:solidFill>
              </a:rPr>
              <a:t>Multi layer detector</a:t>
            </a:r>
          </a:p>
          <a:p>
            <a:pPr lvl="1"/>
            <a:r>
              <a:rPr lang="en-US" sz="1600" i="1" dirty="0" smtClean="0">
                <a:solidFill>
                  <a:schemeClr val="tx2">
                    <a:lumMod val="50000"/>
                  </a:schemeClr>
                </a:solidFill>
              </a:rPr>
              <a:t>Diamond / graphene layer for photocathode protection ?</a:t>
            </a:r>
          </a:p>
          <a:p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389720" y="2492896"/>
            <a:ext cx="2754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US" sz="2000" b="1" i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Improvement with</a:t>
            </a:r>
          </a:p>
          <a:p>
            <a:r>
              <a:rPr lang="en-US" sz="2000" b="1" i="1" dirty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sz="2000" b="1" i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 r</a:t>
            </a:r>
            <a:r>
              <a:rPr lang="en-US" sz="2000" b="1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eflective mode </a:t>
            </a:r>
          </a:p>
        </p:txBody>
      </p:sp>
    </p:spTree>
    <p:extLst>
      <p:ext uri="{BB962C8B-B14F-4D97-AF65-F5344CB8AC3E}">
        <p14:creationId xmlns:p14="http://schemas.microsoft.com/office/powerpoint/2010/main" val="426222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(Electronics)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>
            <a:normAutofit/>
          </a:bodyPr>
          <a:lstStyle/>
          <a:p>
            <a:pPr lvl="0"/>
            <a:r>
              <a:rPr lang="en-US" sz="1800" dirty="0" smtClean="0"/>
              <a:t>Electronics for pixelated  detector</a:t>
            </a:r>
          </a:p>
          <a:p>
            <a:pPr lvl="1"/>
            <a:r>
              <a:rPr lang="en-US" sz="1600" dirty="0" smtClean="0"/>
              <a:t>SAMPIC (D. Breton / LAL </a:t>
            </a:r>
            <a:r>
              <a:rPr lang="en-US" sz="1600" dirty="0" err="1" smtClean="0"/>
              <a:t>Orsay</a:t>
            </a:r>
            <a:r>
              <a:rPr lang="en-US" sz="1600" dirty="0" smtClean="0"/>
              <a:t>, E. Delagnes IRFU/CEA)</a:t>
            </a:r>
          </a:p>
          <a:p>
            <a:pPr lvl="1"/>
            <a:r>
              <a:rPr lang="en-US" sz="1600" dirty="0" smtClean="0"/>
              <a:t>Radiation hard amplifiers </a:t>
            </a:r>
            <a:r>
              <a:rPr lang="en-US" sz="1600" dirty="0" smtClean="0">
                <a:sym typeface="Wingdings" panose="05000000000000000000" pitchFamily="2" charset="2"/>
              </a:rPr>
              <a:t> Mitch Newcomer / PENN</a:t>
            </a:r>
            <a:endParaRPr lang="en-US" sz="1600" dirty="0" smtClean="0"/>
          </a:p>
          <a:p>
            <a:pPr lvl="1"/>
            <a:r>
              <a:rPr lang="en-US" sz="1600" dirty="0" smtClean="0"/>
              <a:t>Onboard electronics ?</a:t>
            </a:r>
          </a:p>
          <a:p>
            <a:pPr lvl="1"/>
            <a:r>
              <a:rPr lang="en-US" sz="1600" dirty="0" smtClean="0"/>
              <a:t>Improve signal transfer lines, bandwidth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443832"/>
            <a:ext cx="2829699" cy="393749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9438" y="6165304"/>
            <a:ext cx="3750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http://arxiv.org/abs/arXiv:1604.02385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529658"/>
            <a:ext cx="3803915" cy="21397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256" y="2348880"/>
            <a:ext cx="3812932" cy="214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2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- outlook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55576" y="836712"/>
            <a:ext cx="7848872" cy="583264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dirty="0" smtClean="0"/>
              <a:t>A Micromegas photodetector has been constructed in order to study the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potential for ~10 picosecond timing </a:t>
            </a:r>
            <a:r>
              <a:rPr lang="en-US" sz="1600" dirty="0" smtClean="0"/>
              <a:t>for charged particles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First tests with a laser are positive.</a:t>
            </a:r>
          </a:p>
          <a:p>
            <a:r>
              <a:rPr lang="en-US" sz="1600" b="1" dirty="0" smtClean="0">
                <a:solidFill>
                  <a:srgbClr val="C00000"/>
                </a:solidFill>
              </a:rPr>
              <a:t>~ 150 </a:t>
            </a:r>
            <a:r>
              <a:rPr lang="en-US" sz="1600" b="1" dirty="0" err="1" smtClean="0">
                <a:solidFill>
                  <a:srgbClr val="C00000"/>
                </a:solidFill>
              </a:rPr>
              <a:t>ps</a:t>
            </a:r>
            <a:r>
              <a:rPr lang="en-US" sz="1600" b="1" dirty="0" smtClean="0">
                <a:solidFill>
                  <a:srgbClr val="C00000"/>
                </a:solidFill>
              </a:rPr>
              <a:t> time resolution for single </a:t>
            </a:r>
            <a:r>
              <a:rPr lang="en-US" sz="1600" b="1" dirty="0" err="1" smtClean="0">
                <a:solidFill>
                  <a:srgbClr val="C00000"/>
                </a:solidFill>
              </a:rPr>
              <a:t>p.e.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has  been measured </a:t>
            </a:r>
            <a:br>
              <a:rPr lang="en-US" sz="1600" dirty="0" smtClean="0"/>
            </a:br>
            <a:r>
              <a:rPr lang="en-US" sz="1600" dirty="0" smtClean="0"/>
              <a:t>with a standard bulk </a:t>
            </a:r>
            <a:r>
              <a:rPr lang="en-US" sz="1600" dirty="0"/>
              <a:t>M</a:t>
            </a:r>
            <a:r>
              <a:rPr lang="en-US" sz="1600" dirty="0" smtClean="0"/>
              <a:t>icromegas in </a:t>
            </a:r>
            <a:r>
              <a:rPr lang="en-US" sz="1600" b="1" dirty="0" smtClean="0"/>
              <a:t>semi-transparent</a:t>
            </a:r>
            <a:r>
              <a:rPr lang="en-US" sz="1600" dirty="0" smtClean="0"/>
              <a:t> &amp; sealed mode + </a:t>
            </a:r>
            <a:r>
              <a:rPr lang="en-US" sz="1600" b="1" dirty="0" err="1" smtClean="0"/>
              <a:t>preamplification</a:t>
            </a:r>
            <a:r>
              <a:rPr lang="en-US" sz="1600" b="1" dirty="0" smtClean="0"/>
              <a:t> </a:t>
            </a:r>
            <a:endParaRPr lang="en-US" sz="1600" dirty="0" smtClean="0"/>
          </a:p>
          <a:p>
            <a:pPr lvl="1">
              <a:buFont typeface="Wingdings" pitchFamily="2" charset="2"/>
              <a:buChar char="è"/>
            </a:pPr>
            <a:r>
              <a:rPr lang="en-US" sz="1600" i="1" dirty="0" smtClean="0">
                <a:sym typeface="Wingdings" panose="05000000000000000000" pitchFamily="2" charset="2"/>
              </a:rPr>
              <a:t>Big </a:t>
            </a:r>
            <a:r>
              <a:rPr lang="en-US" sz="1600" i="1" dirty="0">
                <a:sym typeface="Wingdings" panose="05000000000000000000" pitchFamily="2" charset="2"/>
              </a:rPr>
              <a:t>m</a:t>
            </a:r>
            <a:r>
              <a:rPr lang="en-US" sz="1600" i="1" dirty="0" smtClean="0"/>
              <a:t>argin for improvement </a:t>
            </a:r>
          </a:p>
          <a:p>
            <a:pPr lvl="2">
              <a:buFont typeface="Wingdings" panose="05000000000000000000" pitchFamily="2" charset="2"/>
              <a:buChar char=""/>
            </a:pPr>
            <a:r>
              <a:rPr lang="en-US" sz="1600" i="1" dirty="0" smtClean="0"/>
              <a:t>Gas optimization </a:t>
            </a:r>
          </a:p>
          <a:p>
            <a:pPr lvl="2">
              <a:buFont typeface="Wingdings" panose="05000000000000000000" pitchFamily="2" charset="2"/>
              <a:buChar char=""/>
            </a:pPr>
            <a:r>
              <a:rPr lang="en-US" sz="1600" i="1" dirty="0" smtClean="0"/>
              <a:t>Thin mesh</a:t>
            </a:r>
            <a:endParaRPr lang="en-US" sz="1600" i="1" dirty="0" smtClean="0">
              <a:sym typeface="Wingdings" panose="05000000000000000000" pitchFamily="2" charset="2"/>
            </a:endParaRPr>
          </a:p>
          <a:p>
            <a:pPr lvl="1">
              <a:buFont typeface="Wingdings" pitchFamily="2" charset="2"/>
              <a:buChar char="è"/>
            </a:pPr>
            <a:r>
              <a:rPr lang="en-US" sz="1600" i="1" dirty="0" smtClean="0">
                <a:sym typeface="Wingdings" panose="05000000000000000000" pitchFamily="2" charset="2"/>
              </a:rPr>
              <a:t>Alternative design with diamond as secondary emitter</a:t>
            </a:r>
            <a:endParaRPr lang="en-US" sz="1600" i="1" dirty="0" smtClean="0"/>
          </a:p>
          <a:p>
            <a:pPr marL="0" indent="0">
              <a:buFont typeface="Wingdings" pitchFamily="2" charset="2"/>
              <a:buNone/>
            </a:pPr>
            <a:endParaRPr lang="en-US" sz="1600" dirty="0" smtClean="0"/>
          </a:p>
          <a:p>
            <a:pPr marL="0" indent="0">
              <a:buFont typeface="Wingdings" pitchFamily="2" charset="2"/>
              <a:buNone/>
            </a:pPr>
            <a:r>
              <a:rPr lang="en-US" sz="1600" dirty="0" smtClean="0"/>
              <a:t>R&amp;D will continue</a:t>
            </a:r>
            <a:r>
              <a:rPr lang="en-US" sz="1600" dirty="0"/>
              <a:t> </a:t>
            </a:r>
            <a:r>
              <a:rPr lang="en-US" sz="1600" dirty="0" smtClean="0"/>
              <a:t>towards the </a:t>
            </a:r>
            <a:r>
              <a:rPr lang="en-US" sz="1600" dirty="0"/>
              <a:t>c</a:t>
            </a:r>
            <a:r>
              <a:rPr lang="en-US" sz="1600" dirty="0" smtClean="0"/>
              <a:t>onstruction of a scalable pixelated prototype with its electronics.</a:t>
            </a:r>
          </a:p>
          <a:p>
            <a:r>
              <a:rPr lang="en-US" sz="1600" dirty="0" smtClean="0"/>
              <a:t>Involvement of more groups / labs</a:t>
            </a:r>
          </a:p>
          <a:p>
            <a:pPr lvl="1">
              <a:buFont typeface="Wingdings" pitchFamily="2" charset="2"/>
              <a:buChar char="è"/>
            </a:pPr>
            <a:r>
              <a:rPr lang="en-US" sz="1600" dirty="0" smtClean="0"/>
              <a:t>Involvement of the </a:t>
            </a:r>
            <a:r>
              <a:rPr lang="en-US" sz="1600" dirty="0" err="1" smtClean="0"/>
              <a:t>Saclay</a:t>
            </a:r>
            <a:r>
              <a:rPr lang="en-US" sz="1600" dirty="0" smtClean="0"/>
              <a:t> SPP group</a:t>
            </a:r>
          </a:p>
          <a:p>
            <a:pPr lvl="1">
              <a:buFont typeface="Wingdings" pitchFamily="2" charset="2"/>
              <a:buChar char="è"/>
            </a:pPr>
            <a:r>
              <a:rPr lang="en-US" sz="1600" dirty="0" smtClean="0"/>
              <a:t>Collaboration  with CEA/DRT</a:t>
            </a:r>
            <a:endParaRPr lang="en-US" sz="1400" dirty="0" smtClean="0"/>
          </a:p>
          <a:p>
            <a:pPr lvl="1">
              <a:buFont typeface="Wingdings" pitchFamily="2" charset="2"/>
              <a:buChar char="è"/>
            </a:pPr>
            <a:endParaRPr lang="en-US" sz="200" dirty="0" smtClean="0"/>
          </a:p>
          <a:p>
            <a:r>
              <a:rPr lang="en-US" sz="1600" dirty="0" smtClean="0"/>
              <a:t>Request for ANR funding</a:t>
            </a:r>
          </a:p>
          <a:p>
            <a:endParaRPr lang="en-US" sz="800" dirty="0" smtClean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Encouraging results + growing interest! </a:t>
            </a:r>
            <a:endParaRPr lang="en-US" sz="1600" i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Font typeface="Wingdings" pitchFamily="2" charset="2"/>
              <a:buNone/>
            </a:pPr>
            <a:endParaRPr lang="en-US" sz="1600" dirty="0" smtClean="0"/>
          </a:p>
          <a:p>
            <a:pPr marL="0" indent="0">
              <a:buFont typeface="Wingdings" pitchFamily="2" charset="2"/>
              <a:buNone/>
            </a:pP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4718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56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28599" y="990600"/>
            <a:ext cx="4343399" cy="344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kern="0" dirty="0">
                <a:latin typeface="Comic Sans MS" pitchFamily="66" charset="0"/>
              </a:rPr>
              <a:t>Two-region gaseous </a:t>
            </a:r>
            <a:r>
              <a:rPr lang="en-US" kern="0" dirty="0" smtClean="0">
                <a:latin typeface="Comic Sans MS" pitchFamily="66" charset="0"/>
              </a:rPr>
              <a:t>detector </a:t>
            </a:r>
            <a:r>
              <a:rPr lang="en-US" i="1" kern="0" dirty="0" smtClean="0">
                <a:solidFill>
                  <a:srgbClr val="800000"/>
                </a:solidFill>
                <a:latin typeface="Comic Sans MS" pitchFamily="66" charset="0"/>
                <a:sym typeface="Wingdings" pitchFamily="2" charset="2"/>
              </a:rPr>
              <a:t>separated </a:t>
            </a:r>
            <a:r>
              <a:rPr lang="en-US" i="1" kern="0" dirty="0">
                <a:solidFill>
                  <a:srgbClr val="800000"/>
                </a:solidFill>
                <a:latin typeface="Comic Sans MS" pitchFamily="66" charset="0"/>
                <a:sym typeface="Wingdings" pitchFamily="2" charset="2"/>
              </a:rPr>
              <a:t>by a Micromesh</a:t>
            </a:r>
            <a:r>
              <a:rPr lang="en-US" kern="0" dirty="0">
                <a:latin typeface="Comic Sans MS" pitchFamily="66" charset="0"/>
                <a:sym typeface="Wingdings" pitchFamily="2" charset="2"/>
              </a:rPr>
              <a:t> </a:t>
            </a:r>
            <a:r>
              <a:rPr lang="en-US" kern="0" dirty="0" smtClean="0">
                <a:latin typeface="Comic Sans MS" pitchFamily="66" charset="0"/>
              </a:rPr>
              <a:t>:</a:t>
            </a:r>
            <a:endParaRPr lang="en-US" kern="0" dirty="0">
              <a:latin typeface="Comic Sans MS" pitchFamily="66" charset="0"/>
            </a:endParaRPr>
          </a:p>
          <a:p>
            <a:pPr marL="342900" indent="-342900" algn="l" eaLnBrk="0" hangingPunct="0">
              <a:lnSpc>
                <a:spcPct val="17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latin typeface="Comic Sans MS" pitchFamily="66" charset="0"/>
              </a:rPr>
              <a:t>Conversion region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400" kern="0" dirty="0">
                <a:latin typeface="Comic Sans MS" pitchFamily="66" charset="0"/>
              </a:rPr>
              <a:t>Primary ionization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400" kern="0" dirty="0">
                <a:latin typeface="Comic Sans MS" pitchFamily="66" charset="0"/>
              </a:rPr>
              <a:t>Charge </a:t>
            </a:r>
            <a:r>
              <a:rPr lang="en-US" sz="1400" kern="0" dirty="0" smtClean="0">
                <a:latin typeface="Comic Sans MS" pitchFamily="66" charset="0"/>
              </a:rPr>
              <a:t>drift towards A.R.</a:t>
            </a:r>
            <a:endParaRPr lang="en-US" sz="1400" kern="0" dirty="0">
              <a:latin typeface="Comic Sans MS" pitchFamily="66" charset="0"/>
            </a:endParaRPr>
          </a:p>
          <a:p>
            <a:pPr marL="342900" indent="-342900" algn="l" eaLnBrk="0" hangingPunct="0">
              <a:lnSpc>
                <a:spcPct val="17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kern="0" dirty="0">
                <a:latin typeface="Comic Sans MS" pitchFamily="66" charset="0"/>
              </a:rPr>
              <a:t>Amplification region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400" kern="0" dirty="0">
                <a:latin typeface="Comic Sans MS" pitchFamily="66" charset="0"/>
              </a:rPr>
              <a:t>Charge multiplication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1400" kern="0" dirty="0">
                <a:latin typeface="Comic Sans MS" pitchFamily="66" charset="0"/>
              </a:rPr>
              <a:t>Readout layout</a:t>
            </a:r>
          </a:p>
          <a:p>
            <a:pPr marL="1143000" lvl="2" indent="-2286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>
                <a:latin typeface="Comic Sans MS" pitchFamily="66" charset="0"/>
              </a:rPr>
              <a:t>Strips (1/2 D)</a:t>
            </a:r>
          </a:p>
          <a:p>
            <a:pPr marL="1143000" lvl="2" indent="-2286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200" kern="0" dirty="0">
                <a:latin typeface="Comic Sans MS" pitchFamily="66" charset="0"/>
              </a:rPr>
              <a:t>Pixels</a:t>
            </a:r>
          </a:p>
          <a:p>
            <a:pPr marL="342900" indent="-342900" algn="l" eaLnBrk="0" hangingPunct="0">
              <a:spcBef>
                <a:spcPct val="20000"/>
              </a:spcBef>
              <a:defRPr/>
            </a:pPr>
            <a:r>
              <a:rPr lang="en-US" kern="0" dirty="0" smtClean="0">
                <a:latin typeface="Comic Sans MS" pitchFamily="66" charset="0"/>
                <a:sym typeface="Wingdings" pitchFamily="2" charset="2"/>
              </a:rPr>
              <a:t></a:t>
            </a:r>
            <a:r>
              <a:rPr lang="en-US" kern="0" dirty="0">
                <a:latin typeface="Comic Sans MS" pitchFamily="66" charset="0"/>
                <a:sym typeface="Wingdings" pitchFamily="2" charset="2"/>
              </a:rPr>
              <a:t>Very strong and uniform electric field</a:t>
            </a:r>
            <a:endParaRPr lang="en-US" kern="0" dirty="0">
              <a:latin typeface="Comic Sans MS" pitchFamily="66" charset="0"/>
            </a:endParaRPr>
          </a:p>
        </p:txBody>
      </p:sp>
      <p:grpSp>
        <p:nvGrpSpPr>
          <p:cNvPr id="36869" name="Group 2279"/>
          <p:cNvGrpSpPr>
            <a:grpSpLocks/>
          </p:cNvGrpSpPr>
          <p:nvPr/>
        </p:nvGrpSpPr>
        <p:grpSpPr bwMode="auto">
          <a:xfrm>
            <a:off x="4724400" y="762000"/>
            <a:ext cx="4227513" cy="2138363"/>
            <a:chOff x="4190482" y="1981200"/>
            <a:chExt cx="4227889" cy="2137966"/>
          </a:xfrm>
        </p:grpSpPr>
        <p:grpSp>
          <p:nvGrpSpPr>
            <p:cNvPr id="36976" name="Group 28"/>
            <p:cNvGrpSpPr>
              <a:grpSpLocks/>
            </p:cNvGrpSpPr>
            <p:nvPr/>
          </p:nvGrpSpPr>
          <p:grpSpPr bwMode="auto">
            <a:xfrm>
              <a:off x="4190482" y="1981199"/>
              <a:ext cx="4227889" cy="2137967"/>
              <a:chOff x="-445" y="1298"/>
              <a:chExt cx="5121" cy="2938"/>
            </a:xfrm>
          </p:grpSpPr>
          <p:grpSp>
            <p:nvGrpSpPr>
              <p:cNvPr id="36978" name="Group 29"/>
              <p:cNvGrpSpPr>
                <a:grpSpLocks noChangeAspect="1"/>
              </p:cNvGrpSpPr>
              <p:nvPr/>
            </p:nvGrpSpPr>
            <p:grpSpPr bwMode="auto">
              <a:xfrm>
                <a:off x="1350" y="2626"/>
                <a:ext cx="2936" cy="1182"/>
                <a:chOff x="174" y="598"/>
                <a:chExt cx="853" cy="322"/>
              </a:xfrm>
            </p:grpSpPr>
            <p:sp>
              <p:nvSpPr>
                <p:cNvPr id="38113" name="Freeform 30"/>
                <p:cNvSpPr>
                  <a:spLocks noChangeAspect="1"/>
                </p:cNvSpPr>
                <p:nvPr/>
              </p:nvSpPr>
              <p:spPr bwMode="auto">
                <a:xfrm>
                  <a:off x="174" y="599"/>
                  <a:ext cx="852" cy="254"/>
                </a:xfrm>
                <a:custGeom>
                  <a:avLst/>
                  <a:gdLst>
                    <a:gd name="T0" fmla="*/ 0 w 841"/>
                    <a:gd name="T1" fmla="*/ 254 h 254"/>
                    <a:gd name="T2" fmla="*/ 228 w 841"/>
                    <a:gd name="T3" fmla="*/ 0 h 254"/>
                    <a:gd name="T4" fmla="*/ 897 w 841"/>
                    <a:gd name="T5" fmla="*/ 0 h 254"/>
                    <a:gd name="T6" fmla="*/ 671 w 841"/>
                    <a:gd name="T7" fmla="*/ 254 h 254"/>
                    <a:gd name="T8" fmla="*/ 0 w 841"/>
                    <a:gd name="T9" fmla="*/ 254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1"/>
                    <a:gd name="T16" fmla="*/ 0 h 254"/>
                    <a:gd name="T17" fmla="*/ 841 w 841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1" h="254">
                      <a:moveTo>
                        <a:pt x="0" y="254"/>
                      </a:moveTo>
                      <a:lnTo>
                        <a:pt x="213" y="0"/>
                      </a:lnTo>
                      <a:lnTo>
                        <a:pt x="841" y="0"/>
                      </a:lnTo>
                      <a:lnTo>
                        <a:pt x="629" y="254"/>
                      </a:lnTo>
                      <a:lnTo>
                        <a:pt x="0" y="25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9900"/>
                    </a:gs>
                    <a:gs pos="100000">
                      <a:srgbClr val="7647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4" name="Freeform 31"/>
                <p:cNvSpPr>
                  <a:spLocks noChangeAspect="1"/>
                </p:cNvSpPr>
                <p:nvPr/>
              </p:nvSpPr>
              <p:spPr bwMode="auto">
                <a:xfrm>
                  <a:off x="812" y="598"/>
                  <a:ext cx="215" cy="322"/>
                </a:xfrm>
                <a:custGeom>
                  <a:avLst/>
                  <a:gdLst>
                    <a:gd name="T0" fmla="*/ 0 w 214"/>
                    <a:gd name="T1" fmla="*/ 326 h 321"/>
                    <a:gd name="T2" fmla="*/ 0 w 214"/>
                    <a:gd name="T3" fmla="*/ 259 h 321"/>
                    <a:gd name="T4" fmla="*/ 219 w 214"/>
                    <a:gd name="T5" fmla="*/ 0 h 321"/>
                    <a:gd name="T6" fmla="*/ 219 w 214"/>
                    <a:gd name="T7" fmla="*/ 70 h 321"/>
                    <a:gd name="T8" fmla="*/ 0 w 214"/>
                    <a:gd name="T9" fmla="*/ 326 h 3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4"/>
                    <a:gd name="T16" fmla="*/ 0 h 321"/>
                    <a:gd name="T17" fmla="*/ 214 w 214"/>
                    <a:gd name="T18" fmla="*/ 321 h 3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4" h="321">
                      <a:moveTo>
                        <a:pt x="0" y="321"/>
                      </a:moveTo>
                      <a:lnTo>
                        <a:pt x="0" y="254"/>
                      </a:lnTo>
                      <a:lnTo>
                        <a:pt x="214" y="0"/>
                      </a:lnTo>
                      <a:lnTo>
                        <a:pt x="214" y="70"/>
                      </a:lnTo>
                      <a:lnTo>
                        <a:pt x="0" y="32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9900"/>
                    </a:gs>
                    <a:gs pos="100000">
                      <a:srgbClr val="7647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5" name="Rectangle 32"/>
                <p:cNvSpPr>
                  <a:spLocks noChangeAspect="1" noChangeArrowheads="1"/>
                </p:cNvSpPr>
                <p:nvPr/>
              </p:nvSpPr>
              <p:spPr bwMode="auto">
                <a:xfrm>
                  <a:off x="175" y="853"/>
                  <a:ext cx="637" cy="66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764700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79" name="Group 34"/>
              <p:cNvGrpSpPr>
                <a:grpSpLocks noChangeAspect="1"/>
              </p:cNvGrpSpPr>
              <p:nvPr/>
            </p:nvGrpSpPr>
            <p:grpSpPr bwMode="auto">
              <a:xfrm>
                <a:off x="1388" y="2639"/>
                <a:ext cx="2842" cy="899"/>
                <a:chOff x="813" y="685"/>
                <a:chExt cx="826" cy="245"/>
              </a:xfrm>
            </p:grpSpPr>
            <p:sp>
              <p:nvSpPr>
                <p:cNvPr id="38096" name="Freeform 35"/>
                <p:cNvSpPr>
                  <a:spLocks noChangeAspect="1"/>
                </p:cNvSpPr>
                <p:nvPr/>
              </p:nvSpPr>
              <p:spPr bwMode="auto">
                <a:xfrm>
                  <a:off x="813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7" name="Freeform 36"/>
                <p:cNvSpPr>
                  <a:spLocks noChangeAspect="1"/>
                </p:cNvSpPr>
                <p:nvPr/>
              </p:nvSpPr>
              <p:spPr bwMode="auto">
                <a:xfrm>
                  <a:off x="850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8" name="Freeform 37"/>
                <p:cNvSpPr>
                  <a:spLocks noChangeAspect="1"/>
                </p:cNvSpPr>
                <p:nvPr/>
              </p:nvSpPr>
              <p:spPr bwMode="auto">
                <a:xfrm>
                  <a:off x="886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9" name="Freeform 38"/>
                <p:cNvSpPr>
                  <a:spLocks noChangeAspect="1"/>
                </p:cNvSpPr>
                <p:nvPr/>
              </p:nvSpPr>
              <p:spPr bwMode="auto">
                <a:xfrm>
                  <a:off x="921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0" name="Freeform 39"/>
                <p:cNvSpPr>
                  <a:spLocks noChangeAspect="1"/>
                </p:cNvSpPr>
                <p:nvPr/>
              </p:nvSpPr>
              <p:spPr bwMode="auto">
                <a:xfrm>
                  <a:off x="957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1" name="Freeform 40"/>
                <p:cNvSpPr>
                  <a:spLocks noChangeAspect="1"/>
                </p:cNvSpPr>
                <p:nvPr/>
              </p:nvSpPr>
              <p:spPr bwMode="auto">
                <a:xfrm>
                  <a:off x="1031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2" name="Freeform 41"/>
                <p:cNvSpPr>
                  <a:spLocks noChangeAspect="1"/>
                </p:cNvSpPr>
                <p:nvPr/>
              </p:nvSpPr>
              <p:spPr bwMode="auto">
                <a:xfrm>
                  <a:off x="1069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3" name="Freeform 42"/>
                <p:cNvSpPr>
                  <a:spLocks noChangeAspect="1"/>
                </p:cNvSpPr>
                <p:nvPr/>
              </p:nvSpPr>
              <p:spPr bwMode="auto">
                <a:xfrm>
                  <a:off x="994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4" name="Freeform 43"/>
                <p:cNvSpPr>
                  <a:spLocks noChangeAspect="1"/>
                </p:cNvSpPr>
                <p:nvPr/>
              </p:nvSpPr>
              <p:spPr bwMode="auto">
                <a:xfrm>
                  <a:off x="1106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5" name="Freeform 44"/>
                <p:cNvSpPr>
                  <a:spLocks noChangeAspect="1"/>
                </p:cNvSpPr>
                <p:nvPr/>
              </p:nvSpPr>
              <p:spPr bwMode="auto">
                <a:xfrm>
                  <a:off x="1143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6" name="Freeform 45"/>
                <p:cNvSpPr>
                  <a:spLocks noChangeAspect="1"/>
                </p:cNvSpPr>
                <p:nvPr/>
              </p:nvSpPr>
              <p:spPr bwMode="auto">
                <a:xfrm>
                  <a:off x="1181" y="685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7" name="Freeform 46"/>
                <p:cNvSpPr>
                  <a:spLocks noChangeAspect="1"/>
                </p:cNvSpPr>
                <p:nvPr/>
              </p:nvSpPr>
              <p:spPr bwMode="auto">
                <a:xfrm>
                  <a:off x="1218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8" name="Freeform 47"/>
                <p:cNvSpPr>
                  <a:spLocks noChangeAspect="1"/>
                </p:cNvSpPr>
                <p:nvPr/>
              </p:nvSpPr>
              <p:spPr bwMode="auto">
                <a:xfrm>
                  <a:off x="1256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09" name="Freeform 48"/>
                <p:cNvSpPr>
                  <a:spLocks noChangeAspect="1"/>
                </p:cNvSpPr>
                <p:nvPr/>
              </p:nvSpPr>
              <p:spPr bwMode="auto">
                <a:xfrm>
                  <a:off x="1295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0" name="Freeform 49"/>
                <p:cNvSpPr>
                  <a:spLocks noChangeAspect="1"/>
                </p:cNvSpPr>
                <p:nvPr/>
              </p:nvSpPr>
              <p:spPr bwMode="auto">
                <a:xfrm>
                  <a:off x="1332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1" name="Freeform 50"/>
                <p:cNvSpPr>
                  <a:spLocks noChangeAspect="1"/>
                </p:cNvSpPr>
                <p:nvPr/>
              </p:nvSpPr>
              <p:spPr bwMode="auto">
                <a:xfrm>
                  <a:off x="1370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112" name="Freeform 51"/>
                <p:cNvSpPr>
                  <a:spLocks noChangeAspect="1"/>
                </p:cNvSpPr>
                <p:nvPr/>
              </p:nvSpPr>
              <p:spPr bwMode="auto">
                <a:xfrm>
                  <a:off x="1408" y="686"/>
                  <a:ext cx="231" cy="244"/>
                </a:xfrm>
                <a:custGeom>
                  <a:avLst/>
                  <a:gdLst>
                    <a:gd name="T0" fmla="*/ 0 w 231"/>
                    <a:gd name="T1" fmla="*/ 244 h 244"/>
                    <a:gd name="T2" fmla="*/ 204 w 231"/>
                    <a:gd name="T3" fmla="*/ 0 h 244"/>
                    <a:gd name="T4" fmla="*/ 231 w 231"/>
                    <a:gd name="T5" fmla="*/ 0 h 244"/>
                    <a:gd name="T6" fmla="*/ 30 w 231"/>
                    <a:gd name="T7" fmla="*/ 244 h 244"/>
                    <a:gd name="T8" fmla="*/ 0 w 231"/>
                    <a:gd name="T9" fmla="*/ 244 h 2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1"/>
                    <a:gd name="T16" fmla="*/ 0 h 244"/>
                    <a:gd name="T17" fmla="*/ 231 w 231"/>
                    <a:gd name="T18" fmla="*/ 244 h 2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1" h="244">
                      <a:moveTo>
                        <a:pt x="0" y="244"/>
                      </a:moveTo>
                      <a:lnTo>
                        <a:pt x="204" y="0"/>
                      </a:lnTo>
                      <a:lnTo>
                        <a:pt x="231" y="0"/>
                      </a:lnTo>
                      <a:lnTo>
                        <a:pt x="30" y="244"/>
                      </a:lnTo>
                      <a:lnTo>
                        <a:pt x="0" y="244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80" name="Group 52"/>
              <p:cNvGrpSpPr>
                <a:grpSpLocks noChangeAspect="1"/>
              </p:cNvGrpSpPr>
              <p:nvPr/>
            </p:nvGrpSpPr>
            <p:grpSpPr bwMode="auto">
              <a:xfrm>
                <a:off x="2778" y="3194"/>
                <a:ext cx="447" cy="303"/>
                <a:chOff x="574" y="740"/>
                <a:chExt cx="129" cy="83"/>
              </a:xfrm>
            </p:grpSpPr>
            <p:sp>
              <p:nvSpPr>
                <p:cNvPr id="38092" name="AutoShap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660" y="740"/>
                  <a:ext cx="30" cy="4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3" name="AutoShap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673" y="745"/>
                  <a:ext cx="30" cy="4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4" name="AutoShap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597" y="777"/>
                  <a:ext cx="30" cy="4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5" name="AutoShap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574" y="777"/>
                  <a:ext cx="30" cy="46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81" name="Group 57"/>
              <p:cNvGrpSpPr>
                <a:grpSpLocks/>
              </p:cNvGrpSpPr>
              <p:nvPr/>
            </p:nvGrpSpPr>
            <p:grpSpPr bwMode="auto">
              <a:xfrm>
                <a:off x="1493" y="2500"/>
                <a:ext cx="2663" cy="1005"/>
                <a:chOff x="850" y="1860"/>
                <a:chExt cx="3484" cy="1238"/>
              </a:xfrm>
            </p:grpSpPr>
            <p:sp>
              <p:nvSpPr>
                <p:cNvPr id="38083" name="AutoShap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3672" y="2378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4" name="AutoShape 59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2373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5" name="AutoShap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1300" y="2369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6" name="AutoShap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2844" y="1869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7" name="AutoShap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4122" y="1860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8" name="AutoShap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1651" y="1869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89" name="AutoShap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2016" y="2845"/>
                  <a:ext cx="211" cy="252"/>
                </a:xfrm>
                <a:prstGeom prst="can">
                  <a:avLst>
                    <a:gd name="adj" fmla="val 29858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0" name="AutoShap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276" y="2841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091" name="AutoShap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850" y="2846"/>
                  <a:ext cx="212" cy="252"/>
                </a:xfrm>
                <a:prstGeom prst="can">
                  <a:avLst>
                    <a:gd name="adj" fmla="val 29717"/>
                  </a:avLst>
                </a:prstGeom>
                <a:gradFill rotWithShape="0">
                  <a:gsLst>
                    <a:gs pos="0">
                      <a:srgbClr val="CCFFCC"/>
                    </a:gs>
                    <a:gs pos="100000">
                      <a:srgbClr val="5E765E"/>
                    </a:gs>
                  </a:gsLst>
                  <a:lin ang="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82" name="Group 67"/>
              <p:cNvGrpSpPr>
                <a:grpSpLocks noChangeAspect="1"/>
              </p:cNvGrpSpPr>
              <p:nvPr/>
            </p:nvGrpSpPr>
            <p:grpSpPr bwMode="auto">
              <a:xfrm>
                <a:off x="1350" y="2467"/>
                <a:ext cx="2935" cy="930"/>
                <a:chOff x="39" y="29"/>
                <a:chExt cx="834" cy="248"/>
              </a:xfrm>
            </p:grpSpPr>
            <p:grpSp>
              <p:nvGrpSpPr>
                <p:cNvPr id="37395" name="Group 68"/>
                <p:cNvGrpSpPr>
                  <a:grpSpLocks noChangeAspect="1"/>
                </p:cNvGrpSpPr>
                <p:nvPr/>
              </p:nvGrpSpPr>
              <p:grpSpPr bwMode="auto">
                <a:xfrm>
                  <a:off x="143" y="29"/>
                  <a:ext cx="420" cy="125"/>
                  <a:chOff x="15" y="129"/>
                  <a:chExt cx="838" cy="219"/>
                </a:xfrm>
              </p:grpSpPr>
              <p:sp>
                <p:nvSpPr>
                  <p:cNvPr id="37912" name="AutoShape 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" y="129"/>
                    <a:ext cx="838" cy="219"/>
                  </a:xfrm>
                  <a:prstGeom prst="parallelogram">
                    <a:avLst>
                      <a:gd name="adj" fmla="val 95662"/>
                    </a:avLst>
                  </a:prstGeom>
                  <a:solidFill>
                    <a:srgbClr val="008000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7913" name="Group 7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" y="133"/>
                    <a:ext cx="816" cy="212"/>
                    <a:chOff x="26" y="133"/>
                    <a:chExt cx="816" cy="212"/>
                  </a:xfrm>
                </p:grpSpPr>
                <p:grpSp>
                  <p:nvGrpSpPr>
                    <p:cNvPr id="37914" name="Group 7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5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71" name="AutoShape 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2" name="AutoShape 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3" name="AutoShape 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4" name="AutoShape 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5" name="AutoShape 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6" name="AutoShape 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7" name="AutoShape 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8" name="AutoShape 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9" name="AutoShape 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80" name="AutoShape 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81" name="AutoShape 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82" name="AutoShape 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5" name="Group 8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0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59" name="AutoShape 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0" name="AutoShape 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1" name="AutoShape 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2" name="AutoShape 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3" name="AutoShape 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4" name="AutoShape 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5" name="AutoShape 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6" name="AutoShape 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7" name="AutoShape 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8" name="AutoShape 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69" name="AutoShape 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70" name="AutoShape 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6" name="Group 9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47" name="AutoShape 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8" name="AutoShape 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9" name="AutoShape 1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0" name="AutoShape 1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1" name="AutoShape 1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2" name="AutoShape 1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3" name="AutoShape 1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4" name="AutoShape 1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5" name="AutoShape 1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6" name="AutoShape 1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7" name="AutoShape 1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58" name="AutoShape 1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7" name="Group 11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72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35" name="AutoShape 1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6" name="AutoShape 1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7" name="AutoShape 1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8" name="AutoShape 1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9" name="AutoShape 1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0" name="AutoShape 1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1" name="AutoShape 1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2" name="AutoShape 1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3" name="AutoShape 1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4" name="AutoShape 1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5" name="AutoShape 1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46" name="AutoShape 1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8" name="Group 12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23" name="AutoShape 1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4" name="AutoShape 1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5" name="AutoShape 1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6" name="AutoShape 1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7" name="AutoShape 1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8" name="AutoShape 1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9" name="AutoShape 1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0" name="AutoShape 1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1" name="AutoShape 1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2" name="AutoShape 1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3" name="AutoShape 1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34" name="AutoShape 1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19" name="Group 13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66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8011" name="AutoShape 1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2" name="AutoShape 1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3" name="AutoShape 1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4" name="AutoShape 1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5" name="AutoShape 1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6" name="AutoShape 1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7" name="AutoShape 1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8" name="AutoShape 1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9" name="AutoShape 1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0" name="AutoShape 1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1" name="AutoShape 1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22" name="AutoShape 1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0" name="Group 14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1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99" name="AutoShape 1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0" name="AutoShape 1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1" name="AutoShape 1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2" name="AutoShape 1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3" name="AutoShape 1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4" name="AutoShape 1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5" name="AutoShape 1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6" name="AutoShape 1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7" name="AutoShape 1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8" name="AutoShape 1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09" name="AutoShape 1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8010" name="AutoShape 1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1" name="Group 16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3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87" name="AutoShape 1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8" name="AutoShape 1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9" name="AutoShape 1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0" name="AutoShape 1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1" name="AutoShape 1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2" name="AutoShape 1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3" name="AutoShape 1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4" name="AutoShape 1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5" name="AutoShape 1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6" name="AutoShape 1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7" name="AutoShape 1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98" name="AutoShape 1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2" name="Group 17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1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75" name="AutoShape 1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6" name="AutoShape 1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7" name="AutoShape 1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8" name="AutoShape 1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9" name="AutoShape 1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0" name="AutoShape 1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1" name="AutoShape 1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2" name="AutoShape 1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3" name="AutoShape 1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4" name="AutoShape 1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5" name="AutoShape 1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86" name="AutoShape 1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3" name="Group 18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63" name="AutoShape 1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4" name="AutoShape 1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5" name="AutoShape 1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6" name="AutoShape 1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7" name="AutoShape 1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8" name="AutoShape 1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9" name="AutoShape 1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0" name="AutoShape 1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1" name="AutoShape 1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2" name="AutoShape 1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3" name="AutoShape 1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74" name="AutoShape 2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4" name="Group 20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0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51" name="AutoShape 2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2" name="AutoShape 2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3" name="AutoShape 2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4" name="AutoShape 2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5" name="AutoShape 2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6" name="AutoShape 2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7" name="AutoShape 2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8" name="AutoShape 2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9" name="AutoShape 2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0" name="AutoShape 2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1" name="AutoShape 2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62" name="AutoShape 2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5" name="Group 21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48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39" name="AutoShape 2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0" name="AutoShape 2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1" name="AutoShape 2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2" name="AutoShape 2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3" name="AutoShape 2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4" name="AutoShape 2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5" name="AutoShape 2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6" name="AutoShape 2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7" name="AutoShape 2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8" name="AutoShape 2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49" name="AutoShape 2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50" name="AutoShape 2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926" name="Group 22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95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27" name="AutoShape 2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28" name="AutoShape 2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29" name="AutoShape 2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0" name="AutoShape 2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1" name="AutoShape 2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2" name="AutoShape 2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3" name="AutoShape 2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4" name="AutoShape 2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5" name="AutoShape 2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6" name="AutoShape 2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7" name="AutoShape 2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38" name="AutoShape 2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37396" name="Group 240"/>
                <p:cNvGrpSpPr>
                  <a:grpSpLocks noChangeAspect="1"/>
                </p:cNvGrpSpPr>
                <p:nvPr/>
              </p:nvGrpSpPr>
              <p:grpSpPr bwMode="auto">
                <a:xfrm>
                  <a:off x="39" y="152"/>
                  <a:ext cx="420" cy="125"/>
                  <a:chOff x="15" y="129"/>
                  <a:chExt cx="838" cy="219"/>
                </a:xfrm>
              </p:grpSpPr>
              <p:sp>
                <p:nvSpPr>
                  <p:cNvPr id="37741" name="AutoShape 2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" y="129"/>
                    <a:ext cx="838" cy="219"/>
                  </a:xfrm>
                  <a:prstGeom prst="parallelogram">
                    <a:avLst>
                      <a:gd name="adj" fmla="val 95662"/>
                    </a:avLst>
                  </a:prstGeom>
                  <a:solidFill>
                    <a:srgbClr val="008000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7742" name="Group 2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" y="133"/>
                    <a:ext cx="816" cy="212"/>
                    <a:chOff x="26" y="133"/>
                    <a:chExt cx="816" cy="212"/>
                  </a:xfrm>
                </p:grpSpPr>
                <p:grpSp>
                  <p:nvGrpSpPr>
                    <p:cNvPr id="37743" name="Group 2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5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900" name="AutoShape 2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1" name="AutoShape 2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2" name="AutoShape 2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3" name="AutoShape 2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4" name="AutoShape 2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5" name="AutoShape 2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6" name="AutoShape 2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7" name="AutoShape 2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8" name="AutoShape 2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09" name="AutoShape 2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10" name="AutoShape 2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911" name="AutoShape 2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4" name="Group 25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0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88" name="AutoShape 2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9" name="AutoShape 2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0" name="AutoShape 2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1" name="AutoShape 2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2" name="AutoShape 2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3" name="AutoShape 2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4" name="AutoShape 2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5" name="AutoShape 2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6" name="AutoShape 2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7" name="AutoShape 2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8" name="AutoShape 2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99" name="AutoShape 2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5" name="Group 26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76" name="AutoShape 2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7" name="AutoShape 2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8" name="AutoShape 2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9" name="AutoShape 2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0" name="AutoShape 2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1" name="AutoShape 2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2" name="AutoShape 2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3" name="AutoShape 2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4" name="AutoShape 2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5" name="AutoShape 2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6" name="AutoShape 2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87" name="AutoShape 2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6" name="Group 28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72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64" name="AutoShape 2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5" name="AutoShape 2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6" name="AutoShape 2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7" name="AutoShape 2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8" name="AutoShape 2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9" name="AutoShape 2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0" name="AutoShape 2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1" name="AutoShape 2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2" name="AutoShape 2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3" name="AutoShape 2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4" name="AutoShape 2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75" name="AutoShape 2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7" name="Group 29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52" name="AutoShape 2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3" name="AutoShape 2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4" name="AutoShape 2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5" name="AutoShape 2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6" name="AutoShape 3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7" name="AutoShape 3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8" name="AutoShape 3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9" name="AutoShape 3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0" name="AutoShape 3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1" name="AutoShape 3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2" name="AutoShape 3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63" name="AutoShape 3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8" name="Group 30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66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40" name="AutoShape 3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1" name="AutoShape 3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2" name="AutoShape 3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3" name="AutoShape 3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4" name="AutoShape 3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5" name="AutoShape 3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6" name="AutoShape 3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7" name="AutoShape 3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8" name="AutoShape 3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49" name="AutoShape 3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0" name="AutoShape 3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51" name="AutoShape 3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49" name="Group 32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1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28" name="AutoShape 3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9" name="AutoShape 3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0" name="AutoShape 3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1" name="AutoShape 3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2" name="AutoShape 3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3" name="AutoShape 3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4" name="AutoShape 3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5" name="AutoShape 3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6" name="AutoShape 3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7" name="AutoShape 3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8" name="AutoShape 3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39" name="AutoShape 3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0" name="Group 33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3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16" name="AutoShape 3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7" name="AutoShape 3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8" name="AutoShape 3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9" name="AutoShape 3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0" name="AutoShape 3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1" name="AutoShape 3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2" name="AutoShape 3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3" name="AutoShape 3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4" name="AutoShape 3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5" name="AutoShape 3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6" name="AutoShape 3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27" name="AutoShape 3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1" name="Group 34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1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804" name="AutoShape 3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5" name="AutoShape 3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6" name="AutoShape 3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7" name="AutoShape 3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8" name="AutoShape 3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9" name="AutoShape 3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0" name="AutoShape 3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1" name="AutoShape 3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2" name="AutoShape 3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3" name="AutoShape 3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4" name="AutoShape 3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15" name="AutoShape 3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2" name="Group 36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92" name="AutoShape 3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3" name="AutoShape 3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4" name="AutoShape 3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5" name="AutoShape 3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6" name="AutoShape 3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7" name="AutoShape 3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8" name="AutoShape 3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9" name="AutoShape 3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0" name="AutoShape 3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1" name="AutoShape 3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2" name="AutoShape 3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803" name="AutoShape 3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3" name="Group 37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0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80" name="AutoShape 3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1" name="AutoShape 3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2" name="AutoShape 3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3" name="AutoShape 3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4" name="AutoShape 3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5" name="AutoShape 3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6" name="AutoShape 3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7" name="AutoShape 3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8" name="AutoShape 3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89" name="AutoShape 3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0" name="AutoShape 3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91" name="AutoShape 3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4" name="Group 38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48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68" name="AutoShape 3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9" name="AutoShape 3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0" name="AutoShape 3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1" name="AutoShape 3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2" name="AutoShape 3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3" name="AutoShape 3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4" name="AutoShape 3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5" name="AutoShape 3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6" name="AutoShape 3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7" name="AutoShape 3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8" name="AutoShape 3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79" name="AutoShape 3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755" name="Group 39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95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56" name="AutoShape 4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57" name="AutoShape 4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58" name="AutoShape 4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59" name="AutoShape 4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0" name="AutoShape 4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1" name="AutoShape 4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2" name="AutoShape 4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3" name="AutoShape 4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4" name="AutoShape 4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5" name="AutoShape 4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6" name="AutoShape 4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67" name="AutoShape 4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37397" name="Group 412"/>
                <p:cNvGrpSpPr>
                  <a:grpSpLocks noChangeAspect="1"/>
                </p:cNvGrpSpPr>
                <p:nvPr/>
              </p:nvGrpSpPr>
              <p:grpSpPr bwMode="auto">
                <a:xfrm>
                  <a:off x="347" y="152"/>
                  <a:ext cx="420" cy="125"/>
                  <a:chOff x="15" y="129"/>
                  <a:chExt cx="838" cy="219"/>
                </a:xfrm>
              </p:grpSpPr>
              <p:sp>
                <p:nvSpPr>
                  <p:cNvPr id="37570" name="AutoShape 4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" y="129"/>
                    <a:ext cx="838" cy="219"/>
                  </a:xfrm>
                  <a:prstGeom prst="parallelogram">
                    <a:avLst>
                      <a:gd name="adj" fmla="val 95662"/>
                    </a:avLst>
                  </a:prstGeom>
                  <a:solidFill>
                    <a:srgbClr val="008000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7571" name="Group 41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" y="133"/>
                    <a:ext cx="816" cy="212"/>
                    <a:chOff x="26" y="133"/>
                    <a:chExt cx="816" cy="212"/>
                  </a:xfrm>
                </p:grpSpPr>
                <p:grpSp>
                  <p:nvGrpSpPr>
                    <p:cNvPr id="37572" name="Group 41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5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29" name="AutoShape 4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0" name="AutoShape 4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1" name="AutoShape 4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2" name="AutoShape 4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3" name="AutoShape 4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4" name="AutoShape 4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5" name="AutoShape 4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6" name="AutoShape 4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7" name="AutoShape 4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8" name="AutoShape 4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39" name="AutoShape 4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40" name="AutoShape 4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3" name="Group 42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0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17" name="AutoShape 4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8" name="AutoShape 4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9" name="AutoShape 4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0" name="AutoShape 4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1" name="AutoShape 4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2" name="AutoShape 4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3" name="AutoShape 4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4" name="AutoShape 4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5" name="AutoShape 4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6" name="AutoShape 4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7" name="AutoShape 4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28" name="AutoShape 4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4" name="Group 44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705" name="AutoShape 4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6" name="AutoShape 4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7" name="AutoShape 4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8" name="AutoShape 4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9" name="AutoShape 4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0" name="AutoShape 4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1" name="AutoShape 4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2" name="AutoShape 4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3" name="AutoShape 4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4" name="AutoShape 4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5" name="AutoShape 4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16" name="AutoShape 4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5" name="Group 45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72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93" name="AutoShape 4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4" name="AutoShape 4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5" name="AutoShape 4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6" name="AutoShape 4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7" name="AutoShape 4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8" name="AutoShape 4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9" name="AutoShape 4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0" name="AutoShape 4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1" name="AutoShape 4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2" name="AutoShape 4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3" name="AutoShape 4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704" name="AutoShape 4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6" name="Group 46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81" name="AutoShape 4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2" name="AutoShape 4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3" name="AutoShape 4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4" name="AutoShape 4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5" name="AutoShape 4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6" name="AutoShape 4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7" name="AutoShape 4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8" name="AutoShape 4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9" name="AutoShape 4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0" name="AutoShape 4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1" name="AutoShape 4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92" name="AutoShape 4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7" name="Group 48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66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69" name="AutoShape 4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0" name="AutoShape 4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1" name="AutoShape 4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2" name="AutoShape 4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3" name="AutoShape 4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4" name="AutoShape 4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5" name="AutoShape 4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6" name="AutoShape 4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7" name="AutoShape 4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8" name="AutoShape 4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79" name="AutoShape 4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80" name="AutoShape 4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8" name="Group 49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1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57" name="AutoShape 4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8" name="AutoShape 4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9" name="AutoShape 4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0" name="AutoShape 4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1" name="AutoShape 4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2" name="AutoShape 4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3" name="AutoShape 5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4" name="AutoShape 5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5" name="AutoShape 5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6" name="AutoShape 5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7" name="AutoShape 5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68" name="AutoShape 5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79" name="Group 50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3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45" name="AutoShape 5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6" name="AutoShape 5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7" name="AutoShape 5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8" name="AutoShape 5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9" name="AutoShape 5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0" name="AutoShape 5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1" name="AutoShape 5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2" name="AutoShape 5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3" name="AutoShape 5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4" name="AutoShape 5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5" name="AutoShape 5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56" name="AutoShape 5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0" name="Group 51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1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33" name="AutoShape 5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4" name="AutoShape 5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5" name="AutoShape 5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6" name="AutoShape 5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7" name="AutoShape 5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8" name="AutoShape 5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9" name="AutoShape 5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0" name="AutoShape 5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1" name="AutoShape 5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2" name="AutoShape 5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3" name="AutoShape 5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44" name="AutoShape 5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1" name="Group 53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21" name="AutoShape 5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2" name="AutoShape 5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3" name="AutoShape 5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4" name="AutoShape 5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5" name="AutoShape 5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6" name="AutoShape 5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7" name="AutoShape 5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8" name="AutoShape 5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9" name="AutoShape 5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0" name="AutoShape 5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1" name="AutoShape 5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32" name="AutoShape 5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2" name="Group 54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0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609" name="AutoShape 5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0" name="AutoShape 5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1" name="AutoShape 5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2" name="AutoShape 5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3" name="AutoShape 5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4" name="AutoShape 5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5" name="AutoShape 5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6" name="AutoShape 5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7" name="AutoShape 5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8" name="AutoShape 5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19" name="AutoShape 5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20" name="AutoShape 5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3" name="Group 55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48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97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8" name="AutoShape 5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9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0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1" name="AutoShape 5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2" name="AutoShape 5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3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4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5" name="AutoShape 5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6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7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608" name="AutoShape 5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584" name="Group 57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95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85" name="AutoShape 5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86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87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88" name="AutoShape 5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89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0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1" name="AutoShape 5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2" name="AutoShape 5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3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4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5" name="AutoShape 5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96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37398" name="Group 584"/>
                <p:cNvGrpSpPr>
                  <a:grpSpLocks noChangeAspect="1"/>
                </p:cNvGrpSpPr>
                <p:nvPr/>
              </p:nvGrpSpPr>
              <p:grpSpPr bwMode="auto">
                <a:xfrm>
                  <a:off x="453" y="29"/>
                  <a:ext cx="420" cy="125"/>
                  <a:chOff x="15" y="129"/>
                  <a:chExt cx="838" cy="219"/>
                </a:xfrm>
              </p:grpSpPr>
              <p:sp>
                <p:nvSpPr>
                  <p:cNvPr id="37399" name="AutoShape 5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" y="129"/>
                    <a:ext cx="838" cy="219"/>
                  </a:xfrm>
                  <a:prstGeom prst="parallelogram">
                    <a:avLst>
                      <a:gd name="adj" fmla="val 95662"/>
                    </a:avLst>
                  </a:prstGeom>
                  <a:solidFill>
                    <a:srgbClr val="008000">
                      <a:alpha val="50195"/>
                    </a:srgb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37400" name="Group 58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6" y="133"/>
                    <a:ext cx="816" cy="212"/>
                    <a:chOff x="26" y="133"/>
                    <a:chExt cx="816" cy="212"/>
                  </a:xfrm>
                </p:grpSpPr>
                <p:grpSp>
                  <p:nvGrpSpPr>
                    <p:cNvPr id="37401" name="Group 58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5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58" name="AutoShape 5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9" name="AutoShape 5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0" name="AutoShape 5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1" name="AutoShape 5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2" name="AutoShape 5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3" name="AutoShape 5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4" name="AutoShape 5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5" name="AutoShape 5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6" name="AutoShape 5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7" name="AutoShape 5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8" name="AutoShape 5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69" name="AutoShape 5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2" name="Group 60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0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46" name="AutoShape 6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7" name="AutoShape 6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8" name="AutoShape 6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9" name="AutoShape 6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0" name="AutoShape 6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1" name="AutoShape 6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2" name="AutoShape 6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3" name="AutoShape 6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4" name="AutoShape 6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5" name="AutoShape 6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6" name="AutoShape 6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57" name="AutoShape 6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3" name="Group 61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34" name="AutoShape 6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5" name="AutoShape 6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6" name="AutoShape 6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7" name="AutoShape 61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8" name="AutoShape 6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9" name="AutoShape 6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0" name="AutoShape 6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1" name="AutoShape 6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2" name="AutoShape 6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3" name="AutoShape 6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4" name="AutoShape 6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45" name="AutoShape 6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4" name="Group 62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72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22" name="AutoShape 6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3" name="AutoShape 6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4" name="AutoShape 6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5" name="AutoShape 6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6" name="AutoShape 6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7" name="AutoShape 6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8" name="AutoShape 6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9" name="AutoShape 6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0" name="AutoShape 6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1" name="AutoShape 6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2" name="AutoShape 6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33" name="AutoShape 6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5" name="Group 63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9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510" name="AutoShape 6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1" name="AutoShape 6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2" name="AutoShape 6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3" name="AutoShape 64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4" name="AutoShape 6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5" name="AutoShape 6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6" name="AutoShape 6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7" name="AutoShape 6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8" name="AutoShape 6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19" name="AutoShape 6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0" name="AutoShape 6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21" name="AutoShape 6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6" name="Group 65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66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98" name="AutoShape 6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9" name="AutoShape 6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0" name="AutoShape 6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1" name="AutoShape 6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2" name="AutoShape 6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3" name="AutoShape 6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4" name="AutoShape 6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5" name="AutoShape 6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6" name="AutoShape 6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7" name="AutoShape 6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8" name="AutoShape 6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509" name="AutoShape 6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7" name="Group 66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1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86" name="AutoShape 6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7" name="AutoShape 6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8" name="AutoShape 6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9" name="AutoShape 6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0" name="AutoShape 6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1" name="AutoShape 6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2" name="AutoShape 67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3" name="AutoShape 6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4" name="AutoShape 6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5" name="AutoShape 6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6" name="AutoShape 6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97" name="AutoShape 6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8" name="Group 67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63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74" name="AutoShape 6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5" name="AutoShape 6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6" name="AutoShape 6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7" name="AutoShape 68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8" name="AutoShape 6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9" name="AutoShape 6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0" name="AutoShape 6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1" name="AutoShape 6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2" name="AutoShape 6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3" name="AutoShape 68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4" name="AutoShape 68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85" name="AutoShape 6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09" name="Group 69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31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62" name="AutoShape 6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3" name="AutoShape 6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4" name="AutoShape 6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5" name="AutoShape 6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6" name="AutoShape 6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7" name="AutoShape 69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8" name="AutoShape 6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9" name="AutoShape 6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0" name="AutoShape 7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1" name="AutoShape 7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2" name="AutoShape 7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73" name="AutoShape 7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10" name="Group 70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50" name="AutoShape 7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1" name="AutoShape 7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2" name="AutoShape 70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3" name="AutoShape 7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4" name="AutoShape 7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5" name="AutoShape 7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6" name="AutoShape 7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7" name="AutoShape 7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8" name="AutoShape 7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59" name="AutoShape 7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0" name="AutoShape 7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61" name="AutoShape 7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11" name="Group 71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01" y="133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38" name="AutoShape 7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9" name="AutoShape 7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0" name="AutoShape 7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1" name="AutoShape 7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2" name="AutoShape 7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3" name="AutoShape 7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4" name="AutoShape 7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5" name="AutoShape 7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6" name="AutoShape 7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7" name="AutoShape 72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8" name="AutoShape 7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49" name="AutoShape 7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12" name="Group 73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48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26" name="AutoShape 7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7" name="AutoShape 7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8" name="AutoShape 7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9" name="AutoShape 7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0" name="AutoShape 7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1" name="AutoShape 7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2" name="AutoShape 73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3" name="AutoShape 7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4" name="AutoShape 7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5" name="AutoShape 7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6" name="AutoShape 7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37" name="AutoShape 7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7413" name="Group 7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95" y="134"/>
                      <a:ext cx="247" cy="211"/>
                      <a:chOff x="360" y="133"/>
                      <a:chExt cx="247" cy="211"/>
                    </a:xfrm>
                  </p:grpSpPr>
                  <p:sp>
                    <p:nvSpPr>
                      <p:cNvPr id="37414" name="AutoShape 74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66" y="222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5" name="AutoShape 74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83" y="20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6" name="AutoShape 74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01" y="186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7" name="AutoShape 7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19" y="16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8" name="AutoShape 7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54" y="13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19" name="AutoShape 7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536" y="150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0" name="AutoShape 7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60" y="331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1" name="AutoShape 7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77" y="313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2" name="AutoShape 75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95" y="294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3" name="AutoShape 7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3" y="275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4" name="AutoShape 7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50" y="239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7425" name="AutoShape 7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31" y="258"/>
                        <a:ext cx="53" cy="13"/>
                      </a:xfrm>
                      <a:prstGeom prst="parallelogram">
                        <a:avLst>
                          <a:gd name="adj" fmla="val 101923"/>
                        </a:avLst>
                      </a:prstGeom>
                      <a:solidFill>
                        <a:srgbClr val="FFFFFF">
                          <a:alpha val="50195"/>
                        </a:srgbClr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grpSp>
            <p:nvGrpSpPr>
              <p:cNvPr id="36983" name="Group 756"/>
              <p:cNvGrpSpPr>
                <a:grpSpLocks noChangeAspect="1"/>
              </p:cNvGrpSpPr>
              <p:nvPr/>
            </p:nvGrpSpPr>
            <p:grpSpPr bwMode="auto">
              <a:xfrm rot="10800000">
                <a:off x="2801" y="1959"/>
                <a:ext cx="130" cy="1351"/>
                <a:chOff x="1049" y="395"/>
                <a:chExt cx="35" cy="150"/>
              </a:xfrm>
            </p:grpSpPr>
            <p:grpSp>
              <p:nvGrpSpPr>
                <p:cNvPr id="36993" name="Group 757"/>
                <p:cNvGrpSpPr>
                  <a:grpSpLocks noChangeAspect="1"/>
                </p:cNvGrpSpPr>
                <p:nvPr/>
              </p:nvGrpSpPr>
              <p:grpSpPr bwMode="auto">
                <a:xfrm>
                  <a:off x="1056" y="395"/>
                  <a:ext cx="20" cy="88"/>
                  <a:chOff x="188" y="187"/>
                  <a:chExt cx="20" cy="88"/>
                </a:xfrm>
              </p:grpSpPr>
              <p:sp>
                <p:nvSpPr>
                  <p:cNvPr id="37195" name="Line 75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6" name="Line 75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7" name="Line 76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8" name="Line 76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197"/>
                    <a:ext cx="6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9" name="Line 76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9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0" name="Line 76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0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1" name="Line 76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1" y="187"/>
                    <a:ext cx="7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2" name="Line 76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3" name="Line 76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4" name="Line 76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5" name="Line 76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0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6" name="Line 76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7" name="Line 77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8" name="Line 77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09" name="Line 77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0" name="Line 77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5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1" name="Line 77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2" name="Line 77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3" name="Line 77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16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4" name="Line 77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09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5" name="Line 77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20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6" name="Line 77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1" y="197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7" name="Line 78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1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8" name="Line 78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19" name="Line 78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8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0" name="Line 78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1" name="Line 78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2" name="Line 78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3" name="Line 78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4" name="Line 78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5" name="Line 78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7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6" name="Line 78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90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7" name="Line 79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87"/>
                    <a:ext cx="2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8" name="Line 79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29" name="Line 79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0" name="Line 79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1" name="Line 79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6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2" name="Line 79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3" name="Line 79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0" y="20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4" name="Line 79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0" y="197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5" name="Line 79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190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6" name="Line 79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8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7" name="Line 80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8" y="187"/>
                    <a:ext cx="10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8" name="Line 80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39" name="Line 80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0" name="Line 80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1" name="Line 80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2" name="Line 80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3" name="Line 80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2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4" name="Line 80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190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5" name="Line 80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6" y="187"/>
                    <a:ext cx="2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6" name="Line 809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0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7" name="Line 8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8" name="Line 81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49" name="Line 81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0" name="Line 81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09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1" name="Line 81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2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2" name="Line 81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197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3" name="Line 81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4" name="Line 81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187"/>
                    <a:ext cx="4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5" name="Line 818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5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6" name="Line 81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7" name="Line 82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8" name="Line 82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59" name="Line 82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0" name="Line 82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1" name="Line 82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1" y="19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2" name="Line 82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" y="190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3" name="Line 82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1" y="187"/>
                    <a:ext cx="5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4" name="Line 82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1" y="187"/>
                    <a:ext cx="7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5" name="Line 82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6" name="Line 82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7" name="Line 83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1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8" name="Line 83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69" name="Line 83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0" name="Line 83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9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1" name="Line 83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2" name="Line 83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3" name="Line 83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3" y="187"/>
                    <a:ext cx="5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4" name="Line 83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5" name="Line 83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6" name="Line 83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1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7" name="Line 8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8" name="Line 84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0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79" name="Line 84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9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0" name="Line 84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1" name="Line 84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2" name="Line 84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3" name="Line 84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4" name="Line 84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5" name="Line 84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6" name="Line 84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7" name="Line 85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8" name="Line 8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19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89" name="Line 85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0" name="Line 85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87"/>
                    <a:ext cx="2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1" name="Line 85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6" y="187"/>
                    <a:ext cx="2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2" name="Line 85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3" name="Line 85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4" name="Line 85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5" name="Line 85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6" name="Line 85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7" name="Line 86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8" name="Line 86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299" name="Line 86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0" name="Line 86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1" name="Line 86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2" name="Line 86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3" name="Line 86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1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4" name="Line 86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0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5" name="Line 86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0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6" name="Line 86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197"/>
                    <a:ext cx="8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7" name="Line 87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190"/>
                    <a:ext cx="7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8" name="Line 87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1" y="187"/>
                    <a:ext cx="2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09" name="Line 87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3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0" name="Line 87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1" name="Line 87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2" name="Line 87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1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3" name="Line 87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1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4" name="Line 87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0" y="203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5" name="Line 87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197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6" name="Line 87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190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7" name="Line 88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7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8" name="Line 88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9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19" name="Line 88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0" name="Line 88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1" name="Line 88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2" name="Line 88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09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3" name="Line 88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0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4" name="Line 88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197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5" name="Line 88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190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6" name="Line 88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1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7" name="Line 890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3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8" name="Line 89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29" name="Line 89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0" name="Line 89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1" name="Line 89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09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2" name="Line 89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3" name="Line 89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4" name="Line 89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5" name="Line 89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6" name="Line 89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6" y="187"/>
                    <a:ext cx="2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7" name="Line 90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8" name="Line 90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39" name="Line 90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1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0" name="Line 90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1" name="Line 90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0" y="20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2" name="Line 90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0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3" name="Line 90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0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4" name="Line 90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5" name="Line 90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9" y="187"/>
                    <a:ext cx="9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6" name="Line 90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7" name="Line 91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8" name="Line 91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49" name="Line 91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20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0" name="Line 91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203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1" name="Line 91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197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2" name="Line 91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19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3" name="Line 91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4" name="Line 91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4" y="187"/>
                    <a:ext cx="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5" name="Line 91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6" name="Line 91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7" name="Line 92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1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8" name="Line 92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09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59" name="Line 92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0" name="Line 92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19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1" name="Line 92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2" name="Line 92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0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3" name="Line 926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2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4" name="Line 92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5" name="Line 92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2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6" name="Line 92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7" name="Line 93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8" name="Line 93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69" name="Line 93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197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0" name="Line 93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190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1" name="Line 93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87"/>
                    <a:ext cx="1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2" name="Line 93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4" y="187"/>
                    <a:ext cx="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3" name="Line 93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4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4" name="Line 93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2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5" name="Line 93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16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6" name="Line 93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09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7" name="Line 9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0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8" name="Line 94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97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79" name="Line 94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0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0" name="Line 94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187"/>
                    <a:ext cx="3" cy="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1" name="Line 944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2" name="Line 94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3" name="Line 94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6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4" name="Line 94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6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5" name="Line 94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56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6" name="Line 94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50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7" name="Line 95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44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8" name="Line 95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37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89" name="Line 95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231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0" name="Line 95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225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1" name="Line 95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18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2" name="Line 95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1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3" name="Line 95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0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394" name="Line 95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199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94" name="Group 958"/>
                <p:cNvGrpSpPr>
                  <a:grpSpLocks noChangeAspect="1"/>
                </p:cNvGrpSpPr>
                <p:nvPr/>
              </p:nvGrpSpPr>
              <p:grpSpPr bwMode="auto">
                <a:xfrm>
                  <a:off x="1049" y="396"/>
                  <a:ext cx="35" cy="149"/>
                  <a:chOff x="182" y="187"/>
                  <a:chExt cx="35" cy="149"/>
                </a:xfrm>
              </p:grpSpPr>
              <p:sp>
                <p:nvSpPr>
                  <p:cNvPr id="36995" name="Line 95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19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96" name="Line 96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97" name="Line 96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98" name="Line 96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99" name="Line 96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0" name="Line 96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6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1" name="Line 96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256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2" name="Line 96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50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3" name="Line 96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244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4" name="Line 96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9" y="237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5" name="Line 96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9" y="231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6" name="Line 97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8" y="225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7" name="Line 97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5" y="218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8" name="Line 97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5" y="21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09" name="Line 97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5" y="206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0" name="Line 97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5" y="19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1" name="Line 97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3" y="19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2" name="Line 97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2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3" name="Line 97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2" y="187"/>
                    <a:ext cx="16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4" name="Line 97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5" name="Line 97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6" name="Line 98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6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7" name="Line 98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56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8" name="Line 98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50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19" name="Line 98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44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0" name="Line 98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37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1" name="Line 98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31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2" name="Line 98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3" name="Line 98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8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4" name="Line 98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2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5" name="Line 98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6" name="Line 99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19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7" name="Line 99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9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8" name="Line 99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29" name="Line 99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4" y="187"/>
                    <a:ext cx="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0" name="Line 99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1" name="Line 99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6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2" name="Line 99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63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3" name="Line 99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56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4" name="Line 99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50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5" name="Line 99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44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6" name="Line 100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37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7" name="Line 100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3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8" name="Line 100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25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39" name="Line 100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18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0" name="Line 100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2" y="21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1" name="Line 100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2" y="206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2" name="Line 100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1" y="199"/>
                    <a:ext cx="6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3" name="Line 100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" y="19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4" name="Line 100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5" name="Line 100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5" y="187"/>
                    <a:ext cx="3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6" name="Line 10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88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7" name="Line 101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69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8" name="Line 101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6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49" name="Line 101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56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0" name="Line 101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50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1" name="Line 101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44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2" name="Line 101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37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3" name="Line 101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3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4" name="Line 101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2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5" name="Line 101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18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6" name="Line 102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1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7" name="Line 102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06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8" name="Line 102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9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59" name="Line 102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9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0" name="Line 102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1" name="Line 102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4" y="187"/>
                    <a:ext cx="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2" name="Line 102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2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3" name="Line 102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305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4" name="Line 102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29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5" name="Line 102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9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6" name="Line 103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7" name="Line 103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80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8" name="Line 103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74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69" name="Line 103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6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0" name="Line 103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1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1" name="Line 103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55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2" name="Line 103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49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3" name="Line 103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42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4" name="Line 103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0" y="23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5" name="Line 103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230"/>
                    <a:ext cx="6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6" name="Line 10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223"/>
                    <a:ext cx="6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7" name="Line 104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7"/>
                    <a:ext cx="7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8" name="Line 104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11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79" name="Line 104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04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0" name="Line 104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19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1" name="Line 104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192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2" name="Line 104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87"/>
                    <a:ext cx="1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3" name="Line 104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7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4" name="Line 104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2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5" name="Line 104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305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6" name="Line 105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99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7" name="Line 105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9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8" name="Line 105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87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89" name="Line 105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80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0" name="Line 105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74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1" name="Line 105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8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2" name="Line 105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61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3" name="Line 105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8" y="255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4" name="Line 105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4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5" name="Line 105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242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6" name="Line 106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36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7" name="Line 106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30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8" name="Line 106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23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099" name="Line 106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1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0" name="Line 106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11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1" name="Line 106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04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2" name="Line 106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9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3" name="Line 106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19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4" name="Line 106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187"/>
                    <a:ext cx="2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5" name="Line 106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7" y="187"/>
                    <a:ext cx="1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6" name="Line 107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2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7" name="Line 107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305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8" name="Line 107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99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09" name="Line 107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7" y="29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0" name="Line 107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1" name="Line 107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80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2" name="Line 107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1" y="274"/>
                    <a:ext cx="9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3" name="Line 107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" y="26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4" name="Line 107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2" y="261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5" name="Line 107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2" y="255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6" name="Line 108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4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7" name="Line 108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42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8" name="Line 108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3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19" name="Line 108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0" y="230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0" name="Line 108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0" y="223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1" name="Line 108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21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2" name="Line 108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8" y="21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3" name="Line 108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8" y="204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4" name="Line 108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7" y="198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5" name="Line 108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7" y="192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6" name="Line 109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187"/>
                    <a:ext cx="3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7" name="Line 109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9" y="187"/>
                    <a:ext cx="9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8" name="Line 109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2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29" name="Line 109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305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0" name="Line 109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9" y="299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1" name="Line 109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9" y="293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2" name="Line 109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1" y="28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3" name="Line 109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1" y="280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4" name="Line 109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3" y="274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5" name="Line 109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268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6" name="Line 110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3" y="261"/>
                    <a:ext cx="4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7" name="Line 110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3" y="25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8" name="Line 110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4" y="24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39" name="Line 110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7" y="242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0" name="Line 110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6" y="23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1" name="Line 110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6" y="230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2" name="Line 110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0" y="223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3" name="Line 110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8" y="217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4" name="Line 110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8" y="211"/>
                    <a:ext cx="6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5" name="Line 110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09" y="204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6" name="Line 111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09" y="198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7" name="Line 111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3" y="192"/>
                    <a:ext cx="4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8" name="Line 111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214" y="187"/>
                    <a:ext cx="3" cy="5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49" name="Line 111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98" y="187"/>
                    <a:ext cx="16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0" name="Line 111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49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1" name="Line 111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8" y="330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2" name="Line 111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324"/>
                    <a:ext cx="5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3" name="Line 111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317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4" name="Line 111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311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5" name="Line 1119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30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6" name="Line 112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2" y="298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7" name="Line 112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2" y="29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8" name="Line 112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8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59" name="Line 112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79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0" name="Line 112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73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1" name="Line 112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6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2" name="Line 112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6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3" name="Line 112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9" y="254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4" name="Line 112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9" y="248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5" name="Line 112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" y="242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6" name="Line 113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7" y="235"/>
                    <a:ext cx="6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7" name="Line 113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7" y="22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8" name="Line 1132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8" y="22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69" name="Line 113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5" y="216"/>
                    <a:ext cx="3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0" name="Line 113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5" y="210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1" name="Line 113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4" y="204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2" name="Line 113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3" y="197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3" name="Line 113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83" y="191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4" name="Line 113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84" y="187"/>
                    <a:ext cx="2" cy="4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5" name="Line 113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84" y="187"/>
                    <a:ext cx="14" cy="1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6" name="Line 114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98" y="187"/>
                    <a:ext cx="1" cy="133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7" name="Line 1141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5" y="314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8" name="Line 114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5" y="308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79" name="Line 114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301"/>
                    <a:ext cx="2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0" name="Line 114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95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1" name="Line 114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89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2" name="Line 1146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82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3" name="Line 114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76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4" name="Line 114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2" y="270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5" name="Line 114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63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6" name="Line 1150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6" y="257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7" name="Line 1151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51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8" name="Line 115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44"/>
                    <a:ext cx="1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89" name="Line 1153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6" y="238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0" name="Line 115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7" y="232"/>
                    <a:ext cx="1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1" name="Line 1155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3" y="225"/>
                    <a:ext cx="5" cy="7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2" name="Line 115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3" y="219"/>
                    <a:ext cx="3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3" name="Line 115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94" y="213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7194" name="Line 115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4" y="207"/>
                    <a:ext cx="2" cy="6"/>
                  </a:xfrm>
                  <a:prstGeom prst="line">
                    <a:avLst/>
                  </a:prstGeom>
                  <a:noFill/>
                  <a:ln w="158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6984" name="Group 1159"/>
              <p:cNvGrpSpPr>
                <a:grpSpLocks/>
              </p:cNvGrpSpPr>
              <p:nvPr/>
            </p:nvGrpSpPr>
            <p:grpSpPr bwMode="auto">
              <a:xfrm>
                <a:off x="1955" y="1298"/>
                <a:ext cx="2721" cy="680"/>
                <a:chOff x="1819" y="1162"/>
                <a:chExt cx="2721" cy="680"/>
              </a:xfrm>
            </p:grpSpPr>
            <p:sp>
              <p:nvSpPr>
                <p:cNvPr id="36991" name="Freeform 1160"/>
                <p:cNvSpPr>
                  <a:spLocks/>
                </p:cNvSpPr>
                <p:nvPr/>
              </p:nvSpPr>
              <p:spPr bwMode="auto">
                <a:xfrm>
                  <a:off x="1819" y="1162"/>
                  <a:ext cx="2721" cy="635"/>
                </a:xfrm>
                <a:custGeom>
                  <a:avLst/>
                  <a:gdLst>
                    <a:gd name="T0" fmla="*/ 0 w 2721"/>
                    <a:gd name="T1" fmla="*/ 0 h 635"/>
                    <a:gd name="T2" fmla="*/ 998 w 2721"/>
                    <a:gd name="T3" fmla="*/ 635 h 635"/>
                    <a:gd name="T4" fmla="*/ 2721 w 2721"/>
                    <a:gd name="T5" fmla="*/ 499 h 635"/>
                    <a:gd name="T6" fmla="*/ 0 60000 65536"/>
                    <a:gd name="T7" fmla="*/ 0 60000 65536"/>
                    <a:gd name="T8" fmla="*/ 0 60000 65536"/>
                    <a:gd name="T9" fmla="*/ 0 w 2721"/>
                    <a:gd name="T10" fmla="*/ 0 h 635"/>
                    <a:gd name="T11" fmla="*/ 2721 w 2721"/>
                    <a:gd name="T12" fmla="*/ 635 h 63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721" h="635">
                      <a:moveTo>
                        <a:pt x="0" y="0"/>
                      </a:moveTo>
                      <a:lnTo>
                        <a:pt x="998" y="635"/>
                      </a:lnTo>
                      <a:lnTo>
                        <a:pt x="2721" y="499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92" name="AutoShape 1161"/>
                <p:cNvSpPr>
                  <a:spLocks noChangeArrowheads="1"/>
                </p:cNvSpPr>
                <p:nvPr/>
              </p:nvSpPr>
              <p:spPr bwMode="auto">
                <a:xfrm>
                  <a:off x="2742" y="1752"/>
                  <a:ext cx="91" cy="90"/>
                </a:xfrm>
                <a:prstGeom prst="irregularSeal1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985" name="Group 1162"/>
              <p:cNvGrpSpPr>
                <a:grpSpLocks/>
              </p:cNvGrpSpPr>
              <p:nvPr/>
            </p:nvGrpSpPr>
            <p:grpSpPr bwMode="auto">
              <a:xfrm>
                <a:off x="-167" y="1403"/>
                <a:ext cx="2049" cy="2027"/>
                <a:chOff x="-303" y="1267"/>
                <a:chExt cx="2049" cy="2027"/>
              </a:xfrm>
            </p:grpSpPr>
            <p:sp>
              <p:nvSpPr>
                <p:cNvPr id="36987" name="Text Box 1163"/>
                <p:cNvSpPr txBox="1">
                  <a:spLocks noChangeArrowheads="1"/>
                </p:cNvSpPr>
                <p:nvPr/>
              </p:nvSpPr>
              <p:spPr bwMode="auto">
                <a:xfrm>
                  <a:off x="-246" y="1267"/>
                  <a:ext cx="1973" cy="7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 sz="1400" b="1"/>
                    <a:t>Drift</a:t>
                  </a:r>
                  <a:r>
                    <a:rPr lang="es-ES" sz="1400"/>
                    <a:t> field</a:t>
                  </a:r>
                </a:p>
                <a:p>
                  <a:pPr algn="l" eaLnBrk="1" hangingPunct="1"/>
                  <a:r>
                    <a:rPr lang="es-ES" sz="1400"/>
                    <a:t>typical </a:t>
                  </a:r>
                  <a:r>
                    <a:rPr lang="es-ES" sz="1400" b="1"/>
                    <a:t>10</a:t>
                  </a:r>
                  <a:r>
                    <a:rPr lang="es-ES" sz="1400" b="1" baseline="30000"/>
                    <a:t>2-3 </a:t>
                  </a:r>
                  <a:r>
                    <a:rPr lang="es-ES" sz="1400" b="1"/>
                    <a:t> V/cm</a:t>
                  </a:r>
                </a:p>
              </p:txBody>
            </p:sp>
            <p:sp>
              <p:nvSpPr>
                <p:cNvPr id="36988" name="Line 1164"/>
                <p:cNvSpPr>
                  <a:spLocks noChangeShapeType="1"/>
                </p:cNvSpPr>
                <p:nvPr/>
              </p:nvSpPr>
              <p:spPr bwMode="auto">
                <a:xfrm flipV="1">
                  <a:off x="1746" y="1476"/>
                  <a:ext cx="0" cy="40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89" name="Text Box 1165"/>
                <p:cNvSpPr txBox="1">
                  <a:spLocks noChangeArrowheads="1"/>
                </p:cNvSpPr>
                <p:nvPr/>
              </p:nvSpPr>
              <p:spPr bwMode="auto">
                <a:xfrm>
                  <a:off x="-303" y="2157"/>
                  <a:ext cx="1973" cy="7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l" eaLnBrk="1" hangingPunct="1"/>
                  <a:r>
                    <a:rPr lang="es-ES" sz="1400"/>
                    <a:t>Amplification field</a:t>
                  </a:r>
                </a:p>
                <a:p>
                  <a:pPr algn="l" eaLnBrk="1" hangingPunct="1"/>
                  <a:r>
                    <a:rPr lang="es-ES" sz="1400"/>
                    <a:t>typical </a:t>
                  </a:r>
                  <a:r>
                    <a:rPr lang="es-ES" sz="1400" b="1"/>
                    <a:t>10</a:t>
                  </a:r>
                  <a:r>
                    <a:rPr lang="es-ES" sz="1400" b="1" baseline="30000"/>
                    <a:t>4-5 </a:t>
                  </a:r>
                  <a:r>
                    <a:rPr lang="es-ES" sz="1400" b="1"/>
                    <a:t> V/cm</a:t>
                  </a:r>
                </a:p>
              </p:txBody>
            </p:sp>
            <p:sp>
              <p:nvSpPr>
                <p:cNvPr id="36990" name="Line 1166"/>
                <p:cNvSpPr>
                  <a:spLocks noChangeShapeType="1"/>
                </p:cNvSpPr>
                <p:nvPr/>
              </p:nvSpPr>
              <p:spPr bwMode="auto">
                <a:xfrm>
                  <a:off x="839" y="2704"/>
                  <a:ext cx="363" cy="5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6986" name="Rectangle 1167"/>
              <p:cNvSpPr>
                <a:spLocks noChangeArrowheads="1"/>
              </p:cNvSpPr>
              <p:nvPr/>
            </p:nvSpPr>
            <p:spPr bwMode="auto">
              <a:xfrm>
                <a:off x="-445" y="3602"/>
                <a:ext cx="1528" cy="6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s-ES" sz="1200" dirty="0" err="1"/>
                  <a:t>Amplification</a:t>
                </a:r>
                <a:endParaRPr lang="es-ES" sz="1200" dirty="0"/>
              </a:p>
              <a:p>
                <a:pPr algn="l"/>
                <a:r>
                  <a:rPr lang="es-ES" sz="1200" dirty="0"/>
                  <a:t>gap: 50-100 </a:t>
                </a:r>
                <a:r>
                  <a:rPr lang="es-ES" sz="1200" dirty="0">
                    <a:latin typeface="Symbol" pitchFamily="18" charset="2"/>
                  </a:rPr>
                  <a:t>m</a:t>
                </a:r>
                <a:r>
                  <a:rPr lang="es-ES" sz="1200" dirty="0"/>
                  <a:t>m</a:t>
                </a:r>
              </a:p>
            </p:txBody>
          </p:sp>
        </p:grpSp>
        <p:sp>
          <p:nvSpPr>
            <p:cNvPr id="36977" name="TextBox 2278"/>
            <p:cNvSpPr txBox="1">
              <a:spLocks noChangeArrowheads="1"/>
            </p:cNvSpPr>
            <p:nvPr/>
          </p:nvSpPr>
          <p:spPr bwMode="auto">
            <a:xfrm>
              <a:off x="6553200" y="1981200"/>
              <a:ext cx="2616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l-GR" sz="1200">
                  <a:latin typeface="Times New Roman" pitchFamily="18" charset="0"/>
                  <a:cs typeface="Times New Roman" pitchFamily="18" charset="0"/>
                </a:rPr>
                <a:t>γ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6870" name="AutoShape 55"/>
          <p:cNvSpPr>
            <a:spLocks noChangeAspect="1" noChangeArrowheads="1"/>
          </p:cNvSpPr>
          <p:nvPr/>
        </p:nvSpPr>
        <p:spPr bwMode="auto">
          <a:xfrm>
            <a:off x="7534275" y="2239963"/>
            <a:ext cx="85725" cy="122237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1" name="AutoShape 55"/>
          <p:cNvSpPr>
            <a:spLocks noChangeAspect="1" noChangeArrowheads="1"/>
          </p:cNvSpPr>
          <p:nvPr/>
        </p:nvSpPr>
        <p:spPr bwMode="auto">
          <a:xfrm>
            <a:off x="7467600" y="2209800"/>
            <a:ext cx="85725" cy="1222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6872" name="Group 2528"/>
          <p:cNvGrpSpPr>
            <a:grpSpLocks/>
          </p:cNvGrpSpPr>
          <p:nvPr/>
        </p:nvGrpSpPr>
        <p:grpSpPr bwMode="auto">
          <a:xfrm>
            <a:off x="4724400" y="4191000"/>
            <a:ext cx="4206875" cy="2197100"/>
            <a:chOff x="10877" y="10167"/>
            <a:chExt cx="3866" cy="2016"/>
          </a:xfrm>
        </p:grpSpPr>
        <p:sp>
          <p:nvSpPr>
            <p:cNvPr id="36876" name="Rectangle 2228"/>
            <p:cNvSpPr>
              <a:spLocks noChangeArrowheads="1"/>
            </p:cNvSpPr>
            <p:nvPr/>
          </p:nvSpPr>
          <p:spPr bwMode="auto">
            <a:xfrm>
              <a:off x="10877" y="10167"/>
              <a:ext cx="3851" cy="2016"/>
            </a:xfrm>
            <a:prstGeom prst="rect">
              <a:avLst/>
            </a:prstGeom>
            <a:solidFill>
              <a:srgbClr val="669900">
                <a:alpha val="70195"/>
              </a:srgbClr>
            </a:solidFill>
            <a:ln w="9525">
              <a:solidFill>
                <a:srgbClr val="99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6877" name="Group 2527"/>
            <p:cNvGrpSpPr>
              <a:grpSpLocks/>
            </p:cNvGrpSpPr>
            <p:nvPr/>
          </p:nvGrpSpPr>
          <p:grpSpPr bwMode="auto">
            <a:xfrm>
              <a:off x="10944" y="10263"/>
              <a:ext cx="3799" cy="1885"/>
              <a:chOff x="10944" y="10263"/>
              <a:chExt cx="3799" cy="1885"/>
            </a:xfrm>
          </p:grpSpPr>
          <p:grpSp>
            <p:nvGrpSpPr>
              <p:cNvPr id="36878" name="Group 2426"/>
              <p:cNvGrpSpPr>
                <a:grpSpLocks/>
              </p:cNvGrpSpPr>
              <p:nvPr/>
            </p:nvGrpSpPr>
            <p:grpSpPr bwMode="auto">
              <a:xfrm>
                <a:off x="10944" y="10263"/>
                <a:ext cx="1996" cy="1724"/>
                <a:chOff x="612" y="845"/>
                <a:chExt cx="3220" cy="2985"/>
              </a:xfrm>
            </p:grpSpPr>
            <p:pic>
              <p:nvPicPr>
                <p:cNvPr id="36915" name="Picture 2427" descr="driftlines425v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12" y="845"/>
                  <a:ext cx="3220" cy="29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6916" name="AutoShape 2428"/>
                <p:cNvSpPr>
                  <a:spLocks noChangeArrowheads="1"/>
                </p:cNvSpPr>
                <p:nvPr/>
              </p:nvSpPr>
              <p:spPr bwMode="auto">
                <a:xfrm>
                  <a:off x="1383" y="2432"/>
                  <a:ext cx="408" cy="635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 w="9525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17" name="Line 2429"/>
                <p:cNvSpPr>
                  <a:spLocks noChangeShapeType="1"/>
                </p:cNvSpPr>
                <p:nvPr/>
              </p:nvSpPr>
              <p:spPr bwMode="auto">
                <a:xfrm flipH="1">
                  <a:off x="1474" y="981"/>
                  <a:ext cx="1587" cy="68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6918" name="Group 2430"/>
                <p:cNvGrpSpPr>
                  <a:grpSpLocks/>
                </p:cNvGrpSpPr>
                <p:nvPr/>
              </p:nvGrpSpPr>
              <p:grpSpPr bwMode="auto">
                <a:xfrm>
                  <a:off x="2744" y="1152"/>
                  <a:ext cx="408" cy="1915"/>
                  <a:chOff x="2744" y="1152"/>
                  <a:chExt cx="408" cy="1915"/>
                </a:xfrm>
              </p:grpSpPr>
              <p:sp>
                <p:nvSpPr>
                  <p:cNvPr id="36974" name="AutoShape 2431"/>
                  <p:cNvSpPr>
                    <a:spLocks noChangeArrowheads="1"/>
                  </p:cNvSpPr>
                  <p:nvPr/>
                </p:nvSpPr>
                <p:spPr bwMode="auto">
                  <a:xfrm>
                    <a:off x="2744" y="2432"/>
                    <a:ext cx="408" cy="63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FF9900"/>
                  </a:solidFill>
                  <a:ln w="9525">
                    <a:solidFill>
                      <a:srgbClr val="FFCC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75" name="Freeform 2432"/>
                  <p:cNvSpPr>
                    <a:spLocks/>
                  </p:cNvSpPr>
                  <p:nvPr/>
                </p:nvSpPr>
                <p:spPr bwMode="auto">
                  <a:xfrm>
                    <a:off x="2753" y="1152"/>
                    <a:ext cx="196" cy="1846"/>
                  </a:xfrm>
                  <a:custGeom>
                    <a:avLst/>
                    <a:gdLst>
                      <a:gd name="T0" fmla="*/ 13 w 196"/>
                      <a:gd name="T1" fmla="*/ 0 h 1846"/>
                      <a:gd name="T2" fmla="*/ 6 w 196"/>
                      <a:gd name="T3" fmla="*/ 743 h 1846"/>
                      <a:gd name="T4" fmla="*/ 23 w 196"/>
                      <a:gd name="T5" fmla="*/ 826 h 1846"/>
                      <a:gd name="T6" fmla="*/ 61 w 196"/>
                      <a:gd name="T7" fmla="*/ 908 h 1846"/>
                      <a:gd name="T8" fmla="*/ 103 w 196"/>
                      <a:gd name="T9" fmla="*/ 964 h 1846"/>
                      <a:gd name="T10" fmla="*/ 143 w 196"/>
                      <a:gd name="T11" fmla="*/ 1036 h 1846"/>
                      <a:gd name="T12" fmla="*/ 175 w 196"/>
                      <a:gd name="T13" fmla="*/ 1098 h 1846"/>
                      <a:gd name="T14" fmla="*/ 187 w 196"/>
                      <a:gd name="T15" fmla="*/ 1206 h 1846"/>
                      <a:gd name="T16" fmla="*/ 195 w 196"/>
                      <a:gd name="T17" fmla="*/ 1450 h 1846"/>
                      <a:gd name="T18" fmla="*/ 195 w 196"/>
                      <a:gd name="T19" fmla="*/ 1846 h 184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96"/>
                      <a:gd name="T31" fmla="*/ 0 h 1846"/>
                      <a:gd name="T32" fmla="*/ 196 w 196"/>
                      <a:gd name="T33" fmla="*/ 1846 h 184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96" h="1846">
                        <a:moveTo>
                          <a:pt x="13" y="0"/>
                        </a:moveTo>
                        <a:cubicBezTo>
                          <a:pt x="15" y="277"/>
                          <a:pt x="0" y="466"/>
                          <a:pt x="6" y="743"/>
                        </a:cubicBezTo>
                        <a:cubicBezTo>
                          <a:pt x="6" y="748"/>
                          <a:pt x="16" y="815"/>
                          <a:pt x="23" y="826"/>
                        </a:cubicBezTo>
                        <a:cubicBezTo>
                          <a:pt x="32" y="853"/>
                          <a:pt x="48" y="885"/>
                          <a:pt x="61" y="908"/>
                        </a:cubicBezTo>
                        <a:cubicBezTo>
                          <a:pt x="74" y="931"/>
                          <a:pt x="89" y="943"/>
                          <a:pt x="103" y="964"/>
                        </a:cubicBezTo>
                        <a:cubicBezTo>
                          <a:pt x="120" y="999"/>
                          <a:pt x="136" y="1013"/>
                          <a:pt x="143" y="1036"/>
                        </a:cubicBezTo>
                        <a:cubicBezTo>
                          <a:pt x="155" y="1058"/>
                          <a:pt x="168" y="1070"/>
                          <a:pt x="175" y="1098"/>
                        </a:cubicBezTo>
                        <a:cubicBezTo>
                          <a:pt x="182" y="1126"/>
                          <a:pt x="184" y="1147"/>
                          <a:pt x="187" y="1206"/>
                        </a:cubicBezTo>
                        <a:cubicBezTo>
                          <a:pt x="190" y="1265"/>
                          <a:pt x="193" y="1361"/>
                          <a:pt x="195" y="1450"/>
                        </a:cubicBezTo>
                        <a:cubicBezTo>
                          <a:pt x="196" y="1557"/>
                          <a:pt x="194" y="1798"/>
                          <a:pt x="195" y="1846"/>
                        </a:cubicBezTo>
                      </a:path>
                    </a:pathLst>
                  </a:custGeom>
                  <a:noFill/>
                  <a:ln w="127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19" name="Group 2433"/>
                <p:cNvGrpSpPr>
                  <a:grpSpLocks/>
                </p:cNvGrpSpPr>
                <p:nvPr/>
              </p:nvGrpSpPr>
              <p:grpSpPr bwMode="auto">
                <a:xfrm>
                  <a:off x="2684" y="2249"/>
                  <a:ext cx="604" cy="729"/>
                  <a:chOff x="2684" y="2249"/>
                  <a:chExt cx="604" cy="729"/>
                </a:xfrm>
              </p:grpSpPr>
              <p:sp>
                <p:nvSpPr>
                  <p:cNvPr id="36972" name="Freeform 2434"/>
                  <p:cNvSpPr>
                    <a:spLocks/>
                  </p:cNvSpPr>
                  <p:nvPr/>
                </p:nvSpPr>
                <p:spPr bwMode="auto">
                  <a:xfrm>
                    <a:off x="2684" y="2249"/>
                    <a:ext cx="182" cy="727"/>
                  </a:xfrm>
                  <a:custGeom>
                    <a:avLst/>
                    <a:gdLst>
                      <a:gd name="T0" fmla="*/ 178 w 182"/>
                      <a:gd name="T1" fmla="*/ 727 h 727"/>
                      <a:gd name="T2" fmla="*/ 182 w 182"/>
                      <a:gd name="T3" fmla="*/ 425 h 727"/>
                      <a:gd name="T4" fmla="*/ 174 w 182"/>
                      <a:gd name="T5" fmla="*/ 155 h 727"/>
                      <a:gd name="T6" fmla="*/ 150 w 182"/>
                      <a:gd name="T7" fmla="*/ 49 h 727"/>
                      <a:gd name="T8" fmla="*/ 118 w 182"/>
                      <a:gd name="T9" fmla="*/ 19 h 727"/>
                      <a:gd name="T10" fmla="*/ 78 w 182"/>
                      <a:gd name="T11" fmla="*/ 1 h 727"/>
                      <a:gd name="T12" fmla="*/ 46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73" name="Freeform 2435"/>
                  <p:cNvSpPr>
                    <a:spLocks/>
                  </p:cNvSpPr>
                  <p:nvPr/>
                </p:nvSpPr>
                <p:spPr bwMode="auto">
                  <a:xfrm flipH="1">
                    <a:off x="3047" y="2251"/>
                    <a:ext cx="241" cy="727"/>
                  </a:xfrm>
                  <a:custGeom>
                    <a:avLst/>
                    <a:gdLst>
                      <a:gd name="T0" fmla="*/ 726 w 182"/>
                      <a:gd name="T1" fmla="*/ 727 h 727"/>
                      <a:gd name="T2" fmla="*/ 740 w 182"/>
                      <a:gd name="T3" fmla="*/ 425 h 727"/>
                      <a:gd name="T4" fmla="*/ 708 w 182"/>
                      <a:gd name="T5" fmla="*/ 155 h 727"/>
                      <a:gd name="T6" fmla="*/ 613 w 182"/>
                      <a:gd name="T7" fmla="*/ 49 h 727"/>
                      <a:gd name="T8" fmla="*/ 481 w 182"/>
                      <a:gd name="T9" fmla="*/ 19 h 727"/>
                      <a:gd name="T10" fmla="*/ 315 w 182"/>
                      <a:gd name="T11" fmla="*/ 1 h 727"/>
                      <a:gd name="T12" fmla="*/ 188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0" name="Group 2436"/>
                <p:cNvGrpSpPr>
                  <a:grpSpLocks noChangeAspect="1"/>
                </p:cNvGrpSpPr>
                <p:nvPr/>
              </p:nvGrpSpPr>
              <p:grpSpPr bwMode="auto">
                <a:xfrm>
                  <a:off x="2608" y="1071"/>
                  <a:ext cx="91" cy="91"/>
                  <a:chOff x="4241" y="1706"/>
                  <a:chExt cx="453" cy="454"/>
                </a:xfrm>
              </p:grpSpPr>
              <p:sp>
                <p:nvSpPr>
                  <p:cNvPr id="36970" name="Oval 24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71" name="Line 243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1" name="Group 2439"/>
                <p:cNvGrpSpPr>
                  <a:grpSpLocks noChangeAspect="1"/>
                </p:cNvGrpSpPr>
                <p:nvPr/>
              </p:nvGrpSpPr>
              <p:grpSpPr bwMode="auto">
                <a:xfrm>
                  <a:off x="2064" y="1344"/>
                  <a:ext cx="91" cy="91"/>
                  <a:chOff x="4241" y="1706"/>
                  <a:chExt cx="453" cy="454"/>
                </a:xfrm>
              </p:grpSpPr>
              <p:sp>
                <p:nvSpPr>
                  <p:cNvPr id="36968" name="Oval 244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9" name="Line 244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2" name="Group 2442"/>
                <p:cNvGrpSpPr>
                  <a:grpSpLocks noChangeAspect="1"/>
                </p:cNvGrpSpPr>
                <p:nvPr/>
              </p:nvGrpSpPr>
              <p:grpSpPr bwMode="auto">
                <a:xfrm>
                  <a:off x="2744" y="1071"/>
                  <a:ext cx="91" cy="91"/>
                  <a:chOff x="4241" y="1706"/>
                  <a:chExt cx="453" cy="454"/>
                </a:xfrm>
              </p:grpSpPr>
              <p:sp>
                <p:nvSpPr>
                  <p:cNvPr id="36966" name="Oval 244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7" name="Line 244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3" name="Group 2445"/>
                <p:cNvGrpSpPr>
                  <a:grpSpLocks noChangeAspect="1"/>
                </p:cNvGrpSpPr>
                <p:nvPr/>
              </p:nvGrpSpPr>
              <p:grpSpPr bwMode="auto">
                <a:xfrm>
                  <a:off x="1927" y="1434"/>
                  <a:ext cx="91" cy="91"/>
                  <a:chOff x="4241" y="1706"/>
                  <a:chExt cx="453" cy="454"/>
                </a:xfrm>
              </p:grpSpPr>
              <p:sp>
                <p:nvSpPr>
                  <p:cNvPr id="36964" name="Oval 244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5" name="Line 2447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4" name="Group 2448"/>
                <p:cNvGrpSpPr>
                  <a:grpSpLocks noChangeAspect="1"/>
                </p:cNvGrpSpPr>
                <p:nvPr/>
              </p:nvGrpSpPr>
              <p:grpSpPr bwMode="auto">
                <a:xfrm>
                  <a:off x="2517" y="1117"/>
                  <a:ext cx="91" cy="91"/>
                  <a:chOff x="4241" y="1706"/>
                  <a:chExt cx="453" cy="454"/>
                </a:xfrm>
              </p:grpSpPr>
              <p:sp>
                <p:nvSpPr>
                  <p:cNvPr id="36962" name="Oval 24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3" name="Line 245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5" name="Group 2451"/>
                <p:cNvGrpSpPr>
                  <a:grpSpLocks noChangeAspect="1"/>
                </p:cNvGrpSpPr>
                <p:nvPr/>
              </p:nvGrpSpPr>
              <p:grpSpPr bwMode="auto">
                <a:xfrm>
                  <a:off x="2381" y="1207"/>
                  <a:ext cx="91" cy="91"/>
                  <a:chOff x="4241" y="1706"/>
                  <a:chExt cx="453" cy="454"/>
                </a:xfrm>
              </p:grpSpPr>
              <p:sp>
                <p:nvSpPr>
                  <p:cNvPr id="36960" name="Oval 24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61" name="Line 2453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6" name="Group 2454"/>
                <p:cNvGrpSpPr>
                  <a:grpSpLocks noChangeAspect="1"/>
                </p:cNvGrpSpPr>
                <p:nvPr/>
              </p:nvGrpSpPr>
              <p:grpSpPr bwMode="auto">
                <a:xfrm>
                  <a:off x="2200" y="1298"/>
                  <a:ext cx="91" cy="91"/>
                  <a:chOff x="4241" y="1706"/>
                  <a:chExt cx="453" cy="454"/>
                </a:xfrm>
              </p:grpSpPr>
              <p:sp>
                <p:nvSpPr>
                  <p:cNvPr id="36958" name="Oval 245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9" name="Line 2456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7" name="Group 2457"/>
                <p:cNvGrpSpPr>
                  <a:grpSpLocks noChangeAspect="1"/>
                </p:cNvGrpSpPr>
                <p:nvPr/>
              </p:nvGrpSpPr>
              <p:grpSpPr bwMode="auto">
                <a:xfrm>
                  <a:off x="2381" y="1298"/>
                  <a:ext cx="91" cy="91"/>
                  <a:chOff x="4241" y="1706"/>
                  <a:chExt cx="453" cy="454"/>
                </a:xfrm>
              </p:grpSpPr>
              <p:sp>
                <p:nvSpPr>
                  <p:cNvPr id="36956" name="Oval 24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7" name="Line 245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8" name="Group 2460"/>
                <p:cNvGrpSpPr>
                  <a:grpSpLocks noChangeAspect="1"/>
                </p:cNvGrpSpPr>
                <p:nvPr/>
              </p:nvGrpSpPr>
              <p:grpSpPr bwMode="auto">
                <a:xfrm>
                  <a:off x="2880" y="981"/>
                  <a:ext cx="91" cy="91"/>
                  <a:chOff x="4241" y="1706"/>
                  <a:chExt cx="453" cy="454"/>
                </a:xfrm>
              </p:grpSpPr>
              <p:sp>
                <p:nvSpPr>
                  <p:cNvPr id="36954" name="Oval 24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5" name="Line 2462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29" name="Group 2463"/>
                <p:cNvGrpSpPr>
                  <a:grpSpLocks noChangeAspect="1"/>
                </p:cNvGrpSpPr>
                <p:nvPr/>
              </p:nvGrpSpPr>
              <p:grpSpPr bwMode="auto">
                <a:xfrm>
                  <a:off x="1791" y="1479"/>
                  <a:ext cx="91" cy="91"/>
                  <a:chOff x="4241" y="1706"/>
                  <a:chExt cx="453" cy="454"/>
                </a:xfrm>
              </p:grpSpPr>
              <p:sp>
                <p:nvSpPr>
                  <p:cNvPr id="36952" name="Oval 24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3" name="Line 2465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30" name="Group 2466"/>
                <p:cNvGrpSpPr>
                  <a:grpSpLocks noChangeAspect="1"/>
                </p:cNvGrpSpPr>
                <p:nvPr/>
              </p:nvGrpSpPr>
              <p:grpSpPr bwMode="auto">
                <a:xfrm>
                  <a:off x="1700" y="1480"/>
                  <a:ext cx="91" cy="91"/>
                  <a:chOff x="4241" y="1706"/>
                  <a:chExt cx="453" cy="454"/>
                </a:xfrm>
              </p:grpSpPr>
              <p:sp>
                <p:nvSpPr>
                  <p:cNvPr id="36950" name="Oval 246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51" name="Line 2468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31" name="Group 2469"/>
                <p:cNvGrpSpPr>
                  <a:grpSpLocks noChangeAspect="1"/>
                </p:cNvGrpSpPr>
                <p:nvPr/>
              </p:nvGrpSpPr>
              <p:grpSpPr bwMode="auto">
                <a:xfrm>
                  <a:off x="1610" y="1570"/>
                  <a:ext cx="91" cy="91"/>
                  <a:chOff x="4241" y="1706"/>
                  <a:chExt cx="453" cy="454"/>
                </a:xfrm>
              </p:grpSpPr>
              <p:sp>
                <p:nvSpPr>
                  <p:cNvPr id="36948" name="Oval 24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241" y="1706"/>
                    <a:ext cx="453" cy="454"/>
                  </a:xfrm>
                  <a:prstGeom prst="ellipse">
                    <a:avLst/>
                  </a:prstGeom>
                  <a:solidFill>
                    <a:srgbClr val="FF3300"/>
                  </a:solidFill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49" name="Line 247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4286" y="1933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FF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6932" name="AutoShape 2472"/>
                <p:cNvSpPr>
                  <a:spLocks noChangeArrowheads="1"/>
                </p:cNvSpPr>
                <p:nvPr/>
              </p:nvSpPr>
              <p:spPr bwMode="auto">
                <a:xfrm>
                  <a:off x="2064" y="2432"/>
                  <a:ext cx="408" cy="635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9900"/>
                </a:solidFill>
                <a:ln w="9525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33" name="Freeform 2473"/>
                <p:cNvSpPr>
                  <a:spLocks/>
                </p:cNvSpPr>
                <p:nvPr/>
              </p:nvSpPr>
              <p:spPr bwMode="auto">
                <a:xfrm>
                  <a:off x="2653" y="1162"/>
                  <a:ext cx="318" cy="1846"/>
                </a:xfrm>
                <a:custGeom>
                  <a:avLst/>
                  <a:gdLst>
                    <a:gd name="T0" fmla="*/ 144 w 196"/>
                    <a:gd name="T1" fmla="*/ 0 h 1846"/>
                    <a:gd name="T2" fmla="*/ 68 w 196"/>
                    <a:gd name="T3" fmla="*/ 743 h 1846"/>
                    <a:gd name="T4" fmla="*/ 255 w 196"/>
                    <a:gd name="T5" fmla="*/ 826 h 1846"/>
                    <a:gd name="T6" fmla="*/ 686 w 196"/>
                    <a:gd name="T7" fmla="*/ 908 h 1846"/>
                    <a:gd name="T8" fmla="*/ 1158 w 196"/>
                    <a:gd name="T9" fmla="*/ 964 h 1846"/>
                    <a:gd name="T10" fmla="*/ 1606 w 196"/>
                    <a:gd name="T11" fmla="*/ 1036 h 1846"/>
                    <a:gd name="T12" fmla="*/ 1970 w 196"/>
                    <a:gd name="T13" fmla="*/ 1098 h 1846"/>
                    <a:gd name="T14" fmla="*/ 2101 w 196"/>
                    <a:gd name="T15" fmla="*/ 1206 h 1846"/>
                    <a:gd name="T16" fmla="*/ 2190 w 196"/>
                    <a:gd name="T17" fmla="*/ 1450 h 1846"/>
                    <a:gd name="T18" fmla="*/ 2190 w 196"/>
                    <a:gd name="T19" fmla="*/ 1846 h 184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96"/>
                    <a:gd name="T31" fmla="*/ 0 h 1846"/>
                    <a:gd name="T32" fmla="*/ 196 w 196"/>
                    <a:gd name="T33" fmla="*/ 1846 h 184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96" h="1846">
                      <a:moveTo>
                        <a:pt x="13" y="0"/>
                      </a:moveTo>
                      <a:cubicBezTo>
                        <a:pt x="15" y="277"/>
                        <a:pt x="0" y="466"/>
                        <a:pt x="6" y="743"/>
                      </a:cubicBezTo>
                      <a:cubicBezTo>
                        <a:pt x="6" y="748"/>
                        <a:pt x="16" y="815"/>
                        <a:pt x="23" y="826"/>
                      </a:cubicBezTo>
                      <a:cubicBezTo>
                        <a:pt x="32" y="853"/>
                        <a:pt x="48" y="885"/>
                        <a:pt x="61" y="908"/>
                      </a:cubicBezTo>
                      <a:cubicBezTo>
                        <a:pt x="74" y="931"/>
                        <a:pt x="89" y="943"/>
                        <a:pt x="103" y="964"/>
                      </a:cubicBezTo>
                      <a:cubicBezTo>
                        <a:pt x="120" y="999"/>
                        <a:pt x="136" y="1013"/>
                        <a:pt x="143" y="1036"/>
                      </a:cubicBezTo>
                      <a:cubicBezTo>
                        <a:pt x="155" y="1058"/>
                        <a:pt x="168" y="1070"/>
                        <a:pt x="175" y="1098"/>
                      </a:cubicBezTo>
                      <a:cubicBezTo>
                        <a:pt x="182" y="1126"/>
                        <a:pt x="184" y="1147"/>
                        <a:pt x="187" y="1206"/>
                      </a:cubicBezTo>
                      <a:cubicBezTo>
                        <a:pt x="190" y="1265"/>
                        <a:pt x="193" y="1361"/>
                        <a:pt x="195" y="1450"/>
                      </a:cubicBezTo>
                      <a:cubicBezTo>
                        <a:pt x="196" y="1557"/>
                        <a:pt x="194" y="1798"/>
                        <a:pt x="195" y="184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4" name="Freeform 2474"/>
                <p:cNvSpPr>
                  <a:spLocks/>
                </p:cNvSpPr>
                <p:nvPr/>
              </p:nvSpPr>
              <p:spPr bwMode="auto">
                <a:xfrm>
                  <a:off x="2562" y="1162"/>
                  <a:ext cx="409" cy="1769"/>
                </a:xfrm>
                <a:custGeom>
                  <a:avLst/>
                  <a:gdLst>
                    <a:gd name="T0" fmla="*/ 509 w 196"/>
                    <a:gd name="T1" fmla="*/ 0 h 1846"/>
                    <a:gd name="T2" fmla="*/ 244 w 196"/>
                    <a:gd name="T3" fmla="*/ 601 h 1846"/>
                    <a:gd name="T4" fmla="*/ 910 w 196"/>
                    <a:gd name="T5" fmla="*/ 668 h 1846"/>
                    <a:gd name="T6" fmla="*/ 2408 w 196"/>
                    <a:gd name="T7" fmla="*/ 734 h 1846"/>
                    <a:gd name="T8" fmla="*/ 4080 w 196"/>
                    <a:gd name="T9" fmla="*/ 779 h 1846"/>
                    <a:gd name="T10" fmla="*/ 5653 w 196"/>
                    <a:gd name="T11" fmla="*/ 838 h 1846"/>
                    <a:gd name="T12" fmla="*/ 6924 w 196"/>
                    <a:gd name="T13" fmla="*/ 887 h 1846"/>
                    <a:gd name="T14" fmla="*/ 7397 w 196"/>
                    <a:gd name="T15" fmla="*/ 976 h 1846"/>
                    <a:gd name="T16" fmla="*/ 7717 w 196"/>
                    <a:gd name="T17" fmla="*/ 1172 h 1846"/>
                    <a:gd name="T18" fmla="*/ 7717 w 196"/>
                    <a:gd name="T19" fmla="*/ 1491 h 184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96"/>
                    <a:gd name="T31" fmla="*/ 0 h 1846"/>
                    <a:gd name="T32" fmla="*/ 196 w 196"/>
                    <a:gd name="T33" fmla="*/ 1846 h 184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96" h="1846">
                      <a:moveTo>
                        <a:pt x="13" y="0"/>
                      </a:moveTo>
                      <a:cubicBezTo>
                        <a:pt x="15" y="277"/>
                        <a:pt x="0" y="466"/>
                        <a:pt x="6" y="743"/>
                      </a:cubicBezTo>
                      <a:cubicBezTo>
                        <a:pt x="6" y="748"/>
                        <a:pt x="16" y="815"/>
                        <a:pt x="23" y="826"/>
                      </a:cubicBezTo>
                      <a:cubicBezTo>
                        <a:pt x="32" y="853"/>
                        <a:pt x="48" y="885"/>
                        <a:pt x="61" y="908"/>
                      </a:cubicBezTo>
                      <a:cubicBezTo>
                        <a:pt x="74" y="931"/>
                        <a:pt x="89" y="943"/>
                        <a:pt x="103" y="964"/>
                      </a:cubicBezTo>
                      <a:cubicBezTo>
                        <a:pt x="120" y="999"/>
                        <a:pt x="136" y="1013"/>
                        <a:pt x="143" y="1036"/>
                      </a:cubicBezTo>
                      <a:cubicBezTo>
                        <a:pt x="155" y="1058"/>
                        <a:pt x="168" y="1070"/>
                        <a:pt x="175" y="1098"/>
                      </a:cubicBezTo>
                      <a:cubicBezTo>
                        <a:pt x="182" y="1126"/>
                        <a:pt x="184" y="1147"/>
                        <a:pt x="187" y="1206"/>
                      </a:cubicBezTo>
                      <a:cubicBezTo>
                        <a:pt x="190" y="1265"/>
                        <a:pt x="193" y="1361"/>
                        <a:pt x="195" y="1450"/>
                      </a:cubicBezTo>
                      <a:cubicBezTo>
                        <a:pt x="196" y="1557"/>
                        <a:pt x="194" y="1798"/>
                        <a:pt x="195" y="184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5" name="Freeform 2475"/>
                <p:cNvSpPr>
                  <a:spLocks/>
                </p:cNvSpPr>
                <p:nvPr/>
              </p:nvSpPr>
              <p:spPr bwMode="auto">
                <a:xfrm>
                  <a:off x="1972" y="1472"/>
                  <a:ext cx="318" cy="1536"/>
                </a:xfrm>
                <a:custGeom>
                  <a:avLst/>
                  <a:gdLst>
                    <a:gd name="T0" fmla="*/ 4 w 318"/>
                    <a:gd name="T1" fmla="*/ 0 h 1536"/>
                    <a:gd name="T2" fmla="*/ 10 w 318"/>
                    <a:gd name="T3" fmla="*/ 433 h 1536"/>
                    <a:gd name="T4" fmla="*/ 37 w 318"/>
                    <a:gd name="T5" fmla="*/ 516 h 1536"/>
                    <a:gd name="T6" fmla="*/ 99 w 318"/>
                    <a:gd name="T7" fmla="*/ 598 h 1536"/>
                    <a:gd name="T8" fmla="*/ 167 w 318"/>
                    <a:gd name="T9" fmla="*/ 654 h 1536"/>
                    <a:gd name="T10" fmla="*/ 232 w 318"/>
                    <a:gd name="T11" fmla="*/ 726 h 1536"/>
                    <a:gd name="T12" fmla="*/ 284 w 318"/>
                    <a:gd name="T13" fmla="*/ 788 h 1536"/>
                    <a:gd name="T14" fmla="*/ 303 w 318"/>
                    <a:gd name="T15" fmla="*/ 896 h 1536"/>
                    <a:gd name="T16" fmla="*/ 316 w 318"/>
                    <a:gd name="T17" fmla="*/ 1140 h 1536"/>
                    <a:gd name="T18" fmla="*/ 316 w 318"/>
                    <a:gd name="T19" fmla="*/ 1536 h 1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8"/>
                    <a:gd name="T31" fmla="*/ 0 h 1536"/>
                    <a:gd name="T32" fmla="*/ 318 w 318"/>
                    <a:gd name="T33" fmla="*/ 1536 h 1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8" h="1536">
                      <a:moveTo>
                        <a:pt x="4" y="0"/>
                      </a:moveTo>
                      <a:cubicBezTo>
                        <a:pt x="7" y="277"/>
                        <a:pt x="0" y="156"/>
                        <a:pt x="10" y="433"/>
                      </a:cubicBezTo>
                      <a:cubicBezTo>
                        <a:pt x="10" y="438"/>
                        <a:pt x="26" y="505"/>
                        <a:pt x="37" y="516"/>
                      </a:cubicBezTo>
                      <a:cubicBezTo>
                        <a:pt x="52" y="543"/>
                        <a:pt x="78" y="575"/>
                        <a:pt x="99" y="598"/>
                      </a:cubicBezTo>
                      <a:cubicBezTo>
                        <a:pt x="120" y="621"/>
                        <a:pt x="144" y="633"/>
                        <a:pt x="167" y="654"/>
                      </a:cubicBezTo>
                      <a:cubicBezTo>
                        <a:pt x="195" y="689"/>
                        <a:pt x="221" y="703"/>
                        <a:pt x="232" y="726"/>
                      </a:cubicBezTo>
                      <a:cubicBezTo>
                        <a:pt x="251" y="748"/>
                        <a:pt x="273" y="760"/>
                        <a:pt x="284" y="788"/>
                      </a:cubicBezTo>
                      <a:cubicBezTo>
                        <a:pt x="295" y="816"/>
                        <a:pt x="299" y="837"/>
                        <a:pt x="303" y="896"/>
                      </a:cubicBezTo>
                      <a:cubicBezTo>
                        <a:pt x="308" y="955"/>
                        <a:pt x="313" y="1051"/>
                        <a:pt x="316" y="1140"/>
                      </a:cubicBezTo>
                      <a:cubicBezTo>
                        <a:pt x="318" y="1247"/>
                        <a:pt x="315" y="1488"/>
                        <a:pt x="316" y="153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6" name="Freeform 2476"/>
                <p:cNvSpPr>
                  <a:spLocks/>
                </p:cNvSpPr>
                <p:nvPr/>
              </p:nvSpPr>
              <p:spPr bwMode="auto">
                <a:xfrm>
                  <a:off x="2109" y="1434"/>
                  <a:ext cx="182" cy="1536"/>
                </a:xfrm>
                <a:custGeom>
                  <a:avLst/>
                  <a:gdLst>
                    <a:gd name="T0" fmla="*/ 1 w 318"/>
                    <a:gd name="T1" fmla="*/ 0 h 1536"/>
                    <a:gd name="T2" fmla="*/ 1 w 318"/>
                    <a:gd name="T3" fmla="*/ 433 h 1536"/>
                    <a:gd name="T4" fmla="*/ 2 w 318"/>
                    <a:gd name="T5" fmla="*/ 516 h 1536"/>
                    <a:gd name="T6" fmla="*/ 6 w 318"/>
                    <a:gd name="T7" fmla="*/ 598 h 1536"/>
                    <a:gd name="T8" fmla="*/ 10 w 318"/>
                    <a:gd name="T9" fmla="*/ 654 h 1536"/>
                    <a:gd name="T10" fmla="*/ 14 w 318"/>
                    <a:gd name="T11" fmla="*/ 726 h 1536"/>
                    <a:gd name="T12" fmla="*/ 17 w 318"/>
                    <a:gd name="T13" fmla="*/ 788 h 1536"/>
                    <a:gd name="T14" fmla="*/ 19 w 318"/>
                    <a:gd name="T15" fmla="*/ 896 h 1536"/>
                    <a:gd name="T16" fmla="*/ 19 w 318"/>
                    <a:gd name="T17" fmla="*/ 1140 h 1536"/>
                    <a:gd name="T18" fmla="*/ 19 w 318"/>
                    <a:gd name="T19" fmla="*/ 1536 h 1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8"/>
                    <a:gd name="T31" fmla="*/ 0 h 1536"/>
                    <a:gd name="T32" fmla="*/ 318 w 318"/>
                    <a:gd name="T33" fmla="*/ 1536 h 1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8" h="1536">
                      <a:moveTo>
                        <a:pt x="4" y="0"/>
                      </a:moveTo>
                      <a:cubicBezTo>
                        <a:pt x="7" y="277"/>
                        <a:pt x="0" y="156"/>
                        <a:pt x="10" y="433"/>
                      </a:cubicBezTo>
                      <a:cubicBezTo>
                        <a:pt x="10" y="438"/>
                        <a:pt x="26" y="505"/>
                        <a:pt x="37" y="516"/>
                      </a:cubicBezTo>
                      <a:cubicBezTo>
                        <a:pt x="52" y="543"/>
                        <a:pt x="78" y="575"/>
                        <a:pt x="99" y="598"/>
                      </a:cubicBezTo>
                      <a:cubicBezTo>
                        <a:pt x="120" y="621"/>
                        <a:pt x="144" y="633"/>
                        <a:pt x="167" y="654"/>
                      </a:cubicBezTo>
                      <a:cubicBezTo>
                        <a:pt x="195" y="689"/>
                        <a:pt x="221" y="703"/>
                        <a:pt x="232" y="726"/>
                      </a:cubicBezTo>
                      <a:cubicBezTo>
                        <a:pt x="251" y="748"/>
                        <a:pt x="273" y="760"/>
                        <a:pt x="284" y="788"/>
                      </a:cubicBezTo>
                      <a:cubicBezTo>
                        <a:pt x="295" y="816"/>
                        <a:pt x="299" y="837"/>
                        <a:pt x="303" y="896"/>
                      </a:cubicBezTo>
                      <a:cubicBezTo>
                        <a:pt x="308" y="955"/>
                        <a:pt x="313" y="1051"/>
                        <a:pt x="316" y="1140"/>
                      </a:cubicBezTo>
                      <a:cubicBezTo>
                        <a:pt x="318" y="1247"/>
                        <a:pt x="315" y="1488"/>
                        <a:pt x="316" y="153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7" name="Freeform 2477"/>
                <p:cNvSpPr>
                  <a:spLocks/>
                </p:cNvSpPr>
                <p:nvPr/>
              </p:nvSpPr>
              <p:spPr bwMode="auto">
                <a:xfrm>
                  <a:off x="2240" y="1352"/>
                  <a:ext cx="51" cy="1618"/>
                </a:xfrm>
                <a:custGeom>
                  <a:avLst/>
                  <a:gdLst>
                    <a:gd name="T0" fmla="*/ 0 w 51"/>
                    <a:gd name="T1" fmla="*/ 0 h 1618"/>
                    <a:gd name="T2" fmla="*/ 6 w 51"/>
                    <a:gd name="T3" fmla="*/ 515 h 1618"/>
                    <a:gd name="T4" fmla="*/ 10 w 51"/>
                    <a:gd name="T5" fmla="*/ 598 h 1618"/>
                    <a:gd name="T6" fmla="*/ 19 w 51"/>
                    <a:gd name="T7" fmla="*/ 680 h 1618"/>
                    <a:gd name="T8" fmla="*/ 29 w 51"/>
                    <a:gd name="T9" fmla="*/ 736 h 1618"/>
                    <a:gd name="T10" fmla="*/ 39 w 51"/>
                    <a:gd name="T11" fmla="*/ 808 h 1618"/>
                    <a:gd name="T12" fmla="*/ 46 w 51"/>
                    <a:gd name="T13" fmla="*/ 870 h 1618"/>
                    <a:gd name="T14" fmla="*/ 49 w 51"/>
                    <a:gd name="T15" fmla="*/ 978 h 1618"/>
                    <a:gd name="T16" fmla="*/ 51 w 51"/>
                    <a:gd name="T17" fmla="*/ 1222 h 1618"/>
                    <a:gd name="T18" fmla="*/ 51 w 51"/>
                    <a:gd name="T19" fmla="*/ 1618 h 161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1"/>
                    <a:gd name="T31" fmla="*/ 0 h 1618"/>
                    <a:gd name="T32" fmla="*/ 51 w 51"/>
                    <a:gd name="T33" fmla="*/ 1618 h 161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1" h="1618">
                      <a:moveTo>
                        <a:pt x="0" y="0"/>
                      </a:moveTo>
                      <a:cubicBezTo>
                        <a:pt x="0" y="277"/>
                        <a:pt x="5" y="238"/>
                        <a:pt x="6" y="515"/>
                      </a:cubicBezTo>
                      <a:cubicBezTo>
                        <a:pt x="6" y="520"/>
                        <a:pt x="9" y="587"/>
                        <a:pt x="10" y="598"/>
                      </a:cubicBezTo>
                      <a:cubicBezTo>
                        <a:pt x="13" y="625"/>
                        <a:pt x="16" y="657"/>
                        <a:pt x="19" y="680"/>
                      </a:cubicBezTo>
                      <a:cubicBezTo>
                        <a:pt x="22" y="703"/>
                        <a:pt x="26" y="715"/>
                        <a:pt x="29" y="736"/>
                      </a:cubicBezTo>
                      <a:cubicBezTo>
                        <a:pt x="33" y="771"/>
                        <a:pt x="37" y="785"/>
                        <a:pt x="39" y="808"/>
                      </a:cubicBezTo>
                      <a:cubicBezTo>
                        <a:pt x="41" y="830"/>
                        <a:pt x="44" y="842"/>
                        <a:pt x="46" y="870"/>
                      </a:cubicBezTo>
                      <a:cubicBezTo>
                        <a:pt x="48" y="898"/>
                        <a:pt x="48" y="919"/>
                        <a:pt x="49" y="978"/>
                      </a:cubicBezTo>
                      <a:cubicBezTo>
                        <a:pt x="50" y="1037"/>
                        <a:pt x="50" y="1133"/>
                        <a:pt x="51" y="1222"/>
                      </a:cubicBezTo>
                      <a:cubicBezTo>
                        <a:pt x="51" y="1329"/>
                        <a:pt x="51" y="1570"/>
                        <a:pt x="51" y="1618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8" name="Freeform 2478"/>
                <p:cNvSpPr>
                  <a:spLocks/>
                </p:cNvSpPr>
                <p:nvPr/>
              </p:nvSpPr>
              <p:spPr bwMode="auto">
                <a:xfrm>
                  <a:off x="2292" y="1312"/>
                  <a:ext cx="135" cy="1704"/>
                </a:xfrm>
                <a:custGeom>
                  <a:avLst/>
                  <a:gdLst>
                    <a:gd name="T0" fmla="*/ 124 w 135"/>
                    <a:gd name="T1" fmla="*/ 0 h 1704"/>
                    <a:gd name="T2" fmla="*/ 131 w 135"/>
                    <a:gd name="T3" fmla="*/ 601 h 1704"/>
                    <a:gd name="T4" fmla="*/ 119 w 135"/>
                    <a:gd name="T5" fmla="*/ 684 h 1704"/>
                    <a:gd name="T6" fmla="*/ 93 w 135"/>
                    <a:gd name="T7" fmla="*/ 766 h 1704"/>
                    <a:gd name="T8" fmla="*/ 64 w 135"/>
                    <a:gd name="T9" fmla="*/ 822 h 1704"/>
                    <a:gd name="T10" fmla="*/ 37 w 135"/>
                    <a:gd name="T11" fmla="*/ 894 h 1704"/>
                    <a:gd name="T12" fmla="*/ 14 w 135"/>
                    <a:gd name="T13" fmla="*/ 956 h 1704"/>
                    <a:gd name="T14" fmla="*/ 6 w 135"/>
                    <a:gd name="T15" fmla="*/ 1064 h 1704"/>
                    <a:gd name="T16" fmla="*/ 1 w 135"/>
                    <a:gd name="T17" fmla="*/ 1308 h 1704"/>
                    <a:gd name="T18" fmla="*/ 1 w 135"/>
                    <a:gd name="T19" fmla="*/ 1704 h 170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35"/>
                    <a:gd name="T31" fmla="*/ 0 h 1704"/>
                    <a:gd name="T32" fmla="*/ 135 w 135"/>
                    <a:gd name="T33" fmla="*/ 1704 h 170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35" h="1704">
                      <a:moveTo>
                        <a:pt x="124" y="0"/>
                      </a:moveTo>
                      <a:cubicBezTo>
                        <a:pt x="123" y="277"/>
                        <a:pt x="135" y="324"/>
                        <a:pt x="131" y="601"/>
                      </a:cubicBezTo>
                      <a:cubicBezTo>
                        <a:pt x="131" y="606"/>
                        <a:pt x="124" y="673"/>
                        <a:pt x="119" y="684"/>
                      </a:cubicBezTo>
                      <a:cubicBezTo>
                        <a:pt x="113" y="711"/>
                        <a:pt x="102" y="743"/>
                        <a:pt x="93" y="766"/>
                      </a:cubicBezTo>
                      <a:cubicBezTo>
                        <a:pt x="84" y="789"/>
                        <a:pt x="74" y="801"/>
                        <a:pt x="64" y="822"/>
                      </a:cubicBezTo>
                      <a:cubicBezTo>
                        <a:pt x="52" y="857"/>
                        <a:pt x="41" y="871"/>
                        <a:pt x="37" y="894"/>
                      </a:cubicBezTo>
                      <a:cubicBezTo>
                        <a:pt x="28" y="916"/>
                        <a:pt x="19" y="928"/>
                        <a:pt x="14" y="956"/>
                      </a:cubicBezTo>
                      <a:cubicBezTo>
                        <a:pt x="10" y="984"/>
                        <a:pt x="8" y="1005"/>
                        <a:pt x="6" y="1064"/>
                      </a:cubicBezTo>
                      <a:cubicBezTo>
                        <a:pt x="4" y="1123"/>
                        <a:pt x="2" y="1219"/>
                        <a:pt x="1" y="1308"/>
                      </a:cubicBezTo>
                      <a:cubicBezTo>
                        <a:pt x="0" y="1415"/>
                        <a:pt x="1" y="1656"/>
                        <a:pt x="1" y="1704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9" name="Freeform 2479"/>
                <p:cNvSpPr>
                  <a:spLocks/>
                </p:cNvSpPr>
                <p:nvPr/>
              </p:nvSpPr>
              <p:spPr bwMode="auto">
                <a:xfrm flipH="1">
                  <a:off x="1610" y="1486"/>
                  <a:ext cx="227" cy="1536"/>
                </a:xfrm>
                <a:custGeom>
                  <a:avLst/>
                  <a:gdLst>
                    <a:gd name="T0" fmla="*/ 1 w 318"/>
                    <a:gd name="T1" fmla="*/ 0 h 1536"/>
                    <a:gd name="T2" fmla="*/ 2 w 318"/>
                    <a:gd name="T3" fmla="*/ 433 h 1536"/>
                    <a:gd name="T4" fmla="*/ 7 w 318"/>
                    <a:gd name="T5" fmla="*/ 516 h 1536"/>
                    <a:gd name="T6" fmla="*/ 19 w 318"/>
                    <a:gd name="T7" fmla="*/ 598 h 1536"/>
                    <a:gd name="T8" fmla="*/ 31 w 318"/>
                    <a:gd name="T9" fmla="*/ 654 h 1536"/>
                    <a:gd name="T10" fmla="*/ 43 w 318"/>
                    <a:gd name="T11" fmla="*/ 726 h 1536"/>
                    <a:gd name="T12" fmla="*/ 53 w 318"/>
                    <a:gd name="T13" fmla="*/ 788 h 1536"/>
                    <a:gd name="T14" fmla="*/ 56 w 318"/>
                    <a:gd name="T15" fmla="*/ 896 h 1536"/>
                    <a:gd name="T16" fmla="*/ 59 w 318"/>
                    <a:gd name="T17" fmla="*/ 1140 h 1536"/>
                    <a:gd name="T18" fmla="*/ 59 w 318"/>
                    <a:gd name="T19" fmla="*/ 1536 h 1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8"/>
                    <a:gd name="T31" fmla="*/ 0 h 1536"/>
                    <a:gd name="T32" fmla="*/ 318 w 318"/>
                    <a:gd name="T33" fmla="*/ 1536 h 1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8" h="1536">
                      <a:moveTo>
                        <a:pt x="4" y="0"/>
                      </a:moveTo>
                      <a:cubicBezTo>
                        <a:pt x="7" y="277"/>
                        <a:pt x="0" y="156"/>
                        <a:pt x="10" y="433"/>
                      </a:cubicBezTo>
                      <a:cubicBezTo>
                        <a:pt x="10" y="438"/>
                        <a:pt x="26" y="505"/>
                        <a:pt x="37" y="516"/>
                      </a:cubicBezTo>
                      <a:cubicBezTo>
                        <a:pt x="52" y="543"/>
                        <a:pt x="78" y="575"/>
                        <a:pt x="99" y="598"/>
                      </a:cubicBezTo>
                      <a:cubicBezTo>
                        <a:pt x="120" y="621"/>
                        <a:pt x="144" y="633"/>
                        <a:pt x="167" y="654"/>
                      </a:cubicBezTo>
                      <a:cubicBezTo>
                        <a:pt x="195" y="689"/>
                        <a:pt x="221" y="703"/>
                        <a:pt x="232" y="726"/>
                      </a:cubicBezTo>
                      <a:cubicBezTo>
                        <a:pt x="251" y="748"/>
                        <a:pt x="273" y="760"/>
                        <a:pt x="284" y="788"/>
                      </a:cubicBezTo>
                      <a:cubicBezTo>
                        <a:pt x="295" y="816"/>
                        <a:pt x="299" y="837"/>
                        <a:pt x="303" y="896"/>
                      </a:cubicBezTo>
                      <a:cubicBezTo>
                        <a:pt x="308" y="955"/>
                        <a:pt x="313" y="1051"/>
                        <a:pt x="316" y="1140"/>
                      </a:cubicBezTo>
                      <a:cubicBezTo>
                        <a:pt x="318" y="1247"/>
                        <a:pt x="315" y="1488"/>
                        <a:pt x="316" y="1536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40" name="Freeform 2480"/>
                <p:cNvSpPr>
                  <a:spLocks/>
                </p:cNvSpPr>
                <p:nvPr/>
              </p:nvSpPr>
              <p:spPr bwMode="auto">
                <a:xfrm>
                  <a:off x="1610" y="1544"/>
                  <a:ext cx="136" cy="1472"/>
                </a:xfrm>
                <a:custGeom>
                  <a:avLst/>
                  <a:gdLst>
                    <a:gd name="T0" fmla="*/ 118 w 136"/>
                    <a:gd name="T1" fmla="*/ 0 h 1472"/>
                    <a:gd name="T2" fmla="*/ 132 w 136"/>
                    <a:gd name="T3" fmla="*/ 369 h 1472"/>
                    <a:gd name="T4" fmla="*/ 120 w 136"/>
                    <a:gd name="T5" fmla="*/ 452 h 1472"/>
                    <a:gd name="T6" fmla="*/ 94 w 136"/>
                    <a:gd name="T7" fmla="*/ 534 h 1472"/>
                    <a:gd name="T8" fmla="*/ 65 w 136"/>
                    <a:gd name="T9" fmla="*/ 590 h 1472"/>
                    <a:gd name="T10" fmla="*/ 37 w 136"/>
                    <a:gd name="T11" fmla="*/ 662 h 1472"/>
                    <a:gd name="T12" fmla="*/ 15 w 136"/>
                    <a:gd name="T13" fmla="*/ 724 h 1472"/>
                    <a:gd name="T14" fmla="*/ 6 w 136"/>
                    <a:gd name="T15" fmla="*/ 832 h 1472"/>
                    <a:gd name="T16" fmla="*/ 1 w 136"/>
                    <a:gd name="T17" fmla="*/ 1076 h 1472"/>
                    <a:gd name="T18" fmla="*/ 1 w 136"/>
                    <a:gd name="T19" fmla="*/ 1472 h 147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36"/>
                    <a:gd name="T31" fmla="*/ 0 h 1472"/>
                    <a:gd name="T32" fmla="*/ 136 w 136"/>
                    <a:gd name="T33" fmla="*/ 1472 h 147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36" h="1472">
                      <a:moveTo>
                        <a:pt x="118" y="0"/>
                      </a:moveTo>
                      <a:cubicBezTo>
                        <a:pt x="117" y="277"/>
                        <a:pt x="136" y="92"/>
                        <a:pt x="132" y="369"/>
                      </a:cubicBezTo>
                      <a:cubicBezTo>
                        <a:pt x="132" y="374"/>
                        <a:pt x="125" y="441"/>
                        <a:pt x="120" y="452"/>
                      </a:cubicBezTo>
                      <a:cubicBezTo>
                        <a:pt x="114" y="479"/>
                        <a:pt x="103" y="511"/>
                        <a:pt x="94" y="534"/>
                      </a:cubicBezTo>
                      <a:cubicBezTo>
                        <a:pt x="85" y="557"/>
                        <a:pt x="74" y="569"/>
                        <a:pt x="65" y="590"/>
                      </a:cubicBezTo>
                      <a:cubicBezTo>
                        <a:pt x="53" y="625"/>
                        <a:pt x="41" y="639"/>
                        <a:pt x="37" y="662"/>
                      </a:cubicBezTo>
                      <a:cubicBezTo>
                        <a:pt x="29" y="684"/>
                        <a:pt x="19" y="696"/>
                        <a:pt x="15" y="724"/>
                      </a:cubicBezTo>
                      <a:cubicBezTo>
                        <a:pt x="10" y="752"/>
                        <a:pt x="8" y="773"/>
                        <a:pt x="6" y="832"/>
                      </a:cubicBezTo>
                      <a:cubicBezTo>
                        <a:pt x="4" y="891"/>
                        <a:pt x="2" y="987"/>
                        <a:pt x="1" y="1076"/>
                      </a:cubicBezTo>
                      <a:cubicBezTo>
                        <a:pt x="0" y="1183"/>
                        <a:pt x="1" y="1424"/>
                        <a:pt x="1" y="1472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41" name="Freeform 2481"/>
                <p:cNvSpPr>
                  <a:spLocks/>
                </p:cNvSpPr>
                <p:nvPr/>
              </p:nvSpPr>
              <p:spPr bwMode="auto">
                <a:xfrm>
                  <a:off x="1611" y="1616"/>
                  <a:ext cx="45" cy="1400"/>
                </a:xfrm>
                <a:custGeom>
                  <a:avLst/>
                  <a:gdLst>
                    <a:gd name="T0" fmla="*/ 45 w 45"/>
                    <a:gd name="T1" fmla="*/ 0 h 1400"/>
                    <a:gd name="T2" fmla="*/ 44 w 45"/>
                    <a:gd name="T3" fmla="*/ 297 h 1400"/>
                    <a:gd name="T4" fmla="*/ 40 w 45"/>
                    <a:gd name="T5" fmla="*/ 380 h 1400"/>
                    <a:gd name="T6" fmla="*/ 31 w 45"/>
                    <a:gd name="T7" fmla="*/ 462 h 1400"/>
                    <a:gd name="T8" fmla="*/ 21 w 45"/>
                    <a:gd name="T9" fmla="*/ 518 h 1400"/>
                    <a:gd name="T10" fmla="*/ 12 w 45"/>
                    <a:gd name="T11" fmla="*/ 590 h 1400"/>
                    <a:gd name="T12" fmla="*/ 5 w 45"/>
                    <a:gd name="T13" fmla="*/ 652 h 1400"/>
                    <a:gd name="T14" fmla="*/ 2 w 45"/>
                    <a:gd name="T15" fmla="*/ 760 h 1400"/>
                    <a:gd name="T16" fmla="*/ 0 w 45"/>
                    <a:gd name="T17" fmla="*/ 1004 h 1400"/>
                    <a:gd name="T18" fmla="*/ 0 w 45"/>
                    <a:gd name="T19" fmla="*/ 1400 h 14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5"/>
                    <a:gd name="T31" fmla="*/ 0 h 1400"/>
                    <a:gd name="T32" fmla="*/ 45 w 45"/>
                    <a:gd name="T33" fmla="*/ 1400 h 14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5" h="1400">
                      <a:moveTo>
                        <a:pt x="45" y="0"/>
                      </a:moveTo>
                      <a:cubicBezTo>
                        <a:pt x="45" y="277"/>
                        <a:pt x="45" y="20"/>
                        <a:pt x="44" y="297"/>
                      </a:cubicBezTo>
                      <a:cubicBezTo>
                        <a:pt x="44" y="302"/>
                        <a:pt x="41" y="369"/>
                        <a:pt x="40" y="380"/>
                      </a:cubicBezTo>
                      <a:cubicBezTo>
                        <a:pt x="38" y="407"/>
                        <a:pt x="34" y="439"/>
                        <a:pt x="31" y="462"/>
                      </a:cubicBezTo>
                      <a:cubicBezTo>
                        <a:pt x="28" y="485"/>
                        <a:pt x="25" y="497"/>
                        <a:pt x="21" y="518"/>
                      </a:cubicBezTo>
                      <a:cubicBezTo>
                        <a:pt x="17" y="553"/>
                        <a:pt x="14" y="567"/>
                        <a:pt x="12" y="590"/>
                      </a:cubicBezTo>
                      <a:cubicBezTo>
                        <a:pt x="9" y="612"/>
                        <a:pt x="6" y="624"/>
                        <a:pt x="5" y="652"/>
                      </a:cubicBezTo>
                      <a:cubicBezTo>
                        <a:pt x="3" y="680"/>
                        <a:pt x="3" y="701"/>
                        <a:pt x="2" y="760"/>
                      </a:cubicBezTo>
                      <a:cubicBezTo>
                        <a:pt x="1" y="819"/>
                        <a:pt x="1" y="915"/>
                        <a:pt x="0" y="1004"/>
                      </a:cubicBezTo>
                      <a:cubicBezTo>
                        <a:pt x="0" y="1111"/>
                        <a:pt x="0" y="1352"/>
                        <a:pt x="0" y="1400"/>
                      </a:cubicBez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6942" name="Group 2482"/>
                <p:cNvGrpSpPr>
                  <a:grpSpLocks/>
                </p:cNvGrpSpPr>
                <p:nvPr/>
              </p:nvGrpSpPr>
              <p:grpSpPr bwMode="auto">
                <a:xfrm>
                  <a:off x="2018" y="2251"/>
                  <a:ext cx="604" cy="729"/>
                  <a:chOff x="2684" y="2249"/>
                  <a:chExt cx="604" cy="729"/>
                </a:xfrm>
              </p:grpSpPr>
              <p:sp>
                <p:nvSpPr>
                  <p:cNvPr id="36946" name="Freeform 2483"/>
                  <p:cNvSpPr>
                    <a:spLocks/>
                  </p:cNvSpPr>
                  <p:nvPr/>
                </p:nvSpPr>
                <p:spPr bwMode="auto">
                  <a:xfrm>
                    <a:off x="2684" y="2249"/>
                    <a:ext cx="182" cy="727"/>
                  </a:xfrm>
                  <a:custGeom>
                    <a:avLst/>
                    <a:gdLst>
                      <a:gd name="T0" fmla="*/ 178 w 182"/>
                      <a:gd name="T1" fmla="*/ 727 h 727"/>
                      <a:gd name="T2" fmla="*/ 182 w 182"/>
                      <a:gd name="T3" fmla="*/ 425 h 727"/>
                      <a:gd name="T4" fmla="*/ 174 w 182"/>
                      <a:gd name="T5" fmla="*/ 155 h 727"/>
                      <a:gd name="T6" fmla="*/ 150 w 182"/>
                      <a:gd name="T7" fmla="*/ 49 h 727"/>
                      <a:gd name="T8" fmla="*/ 118 w 182"/>
                      <a:gd name="T9" fmla="*/ 19 h 727"/>
                      <a:gd name="T10" fmla="*/ 78 w 182"/>
                      <a:gd name="T11" fmla="*/ 1 h 727"/>
                      <a:gd name="T12" fmla="*/ 46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47" name="Freeform 2484"/>
                  <p:cNvSpPr>
                    <a:spLocks/>
                  </p:cNvSpPr>
                  <p:nvPr/>
                </p:nvSpPr>
                <p:spPr bwMode="auto">
                  <a:xfrm flipH="1">
                    <a:off x="3047" y="2251"/>
                    <a:ext cx="241" cy="727"/>
                  </a:xfrm>
                  <a:custGeom>
                    <a:avLst/>
                    <a:gdLst>
                      <a:gd name="T0" fmla="*/ 726 w 182"/>
                      <a:gd name="T1" fmla="*/ 727 h 727"/>
                      <a:gd name="T2" fmla="*/ 740 w 182"/>
                      <a:gd name="T3" fmla="*/ 425 h 727"/>
                      <a:gd name="T4" fmla="*/ 708 w 182"/>
                      <a:gd name="T5" fmla="*/ 155 h 727"/>
                      <a:gd name="T6" fmla="*/ 613 w 182"/>
                      <a:gd name="T7" fmla="*/ 49 h 727"/>
                      <a:gd name="T8" fmla="*/ 481 w 182"/>
                      <a:gd name="T9" fmla="*/ 19 h 727"/>
                      <a:gd name="T10" fmla="*/ 315 w 182"/>
                      <a:gd name="T11" fmla="*/ 1 h 727"/>
                      <a:gd name="T12" fmla="*/ 188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943" name="Group 2485"/>
                <p:cNvGrpSpPr>
                  <a:grpSpLocks/>
                </p:cNvGrpSpPr>
                <p:nvPr/>
              </p:nvGrpSpPr>
              <p:grpSpPr bwMode="auto">
                <a:xfrm>
                  <a:off x="1292" y="2251"/>
                  <a:ext cx="604" cy="729"/>
                  <a:chOff x="2684" y="2249"/>
                  <a:chExt cx="604" cy="729"/>
                </a:xfrm>
              </p:grpSpPr>
              <p:sp>
                <p:nvSpPr>
                  <p:cNvPr id="36944" name="Freeform 2486"/>
                  <p:cNvSpPr>
                    <a:spLocks/>
                  </p:cNvSpPr>
                  <p:nvPr/>
                </p:nvSpPr>
                <p:spPr bwMode="auto">
                  <a:xfrm>
                    <a:off x="2684" y="2249"/>
                    <a:ext cx="182" cy="727"/>
                  </a:xfrm>
                  <a:custGeom>
                    <a:avLst/>
                    <a:gdLst>
                      <a:gd name="T0" fmla="*/ 178 w 182"/>
                      <a:gd name="T1" fmla="*/ 727 h 727"/>
                      <a:gd name="T2" fmla="*/ 182 w 182"/>
                      <a:gd name="T3" fmla="*/ 425 h 727"/>
                      <a:gd name="T4" fmla="*/ 174 w 182"/>
                      <a:gd name="T5" fmla="*/ 155 h 727"/>
                      <a:gd name="T6" fmla="*/ 150 w 182"/>
                      <a:gd name="T7" fmla="*/ 49 h 727"/>
                      <a:gd name="T8" fmla="*/ 118 w 182"/>
                      <a:gd name="T9" fmla="*/ 19 h 727"/>
                      <a:gd name="T10" fmla="*/ 78 w 182"/>
                      <a:gd name="T11" fmla="*/ 1 h 727"/>
                      <a:gd name="T12" fmla="*/ 46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6945" name="Freeform 2487"/>
                  <p:cNvSpPr>
                    <a:spLocks/>
                  </p:cNvSpPr>
                  <p:nvPr/>
                </p:nvSpPr>
                <p:spPr bwMode="auto">
                  <a:xfrm flipH="1">
                    <a:off x="3047" y="2251"/>
                    <a:ext cx="241" cy="727"/>
                  </a:xfrm>
                  <a:custGeom>
                    <a:avLst/>
                    <a:gdLst>
                      <a:gd name="T0" fmla="*/ 726 w 182"/>
                      <a:gd name="T1" fmla="*/ 727 h 727"/>
                      <a:gd name="T2" fmla="*/ 740 w 182"/>
                      <a:gd name="T3" fmla="*/ 425 h 727"/>
                      <a:gd name="T4" fmla="*/ 708 w 182"/>
                      <a:gd name="T5" fmla="*/ 155 h 727"/>
                      <a:gd name="T6" fmla="*/ 613 w 182"/>
                      <a:gd name="T7" fmla="*/ 49 h 727"/>
                      <a:gd name="T8" fmla="*/ 481 w 182"/>
                      <a:gd name="T9" fmla="*/ 19 h 727"/>
                      <a:gd name="T10" fmla="*/ 315 w 182"/>
                      <a:gd name="T11" fmla="*/ 1 h 727"/>
                      <a:gd name="T12" fmla="*/ 188 w 182"/>
                      <a:gd name="T13" fmla="*/ 5 h 727"/>
                      <a:gd name="T14" fmla="*/ 0 w 182"/>
                      <a:gd name="T15" fmla="*/ 35 h 72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82"/>
                      <a:gd name="T25" fmla="*/ 0 h 727"/>
                      <a:gd name="T26" fmla="*/ 182 w 182"/>
                      <a:gd name="T27" fmla="*/ 727 h 72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82" h="727">
                        <a:moveTo>
                          <a:pt x="178" y="727"/>
                        </a:moveTo>
                        <a:cubicBezTo>
                          <a:pt x="179" y="677"/>
                          <a:pt x="182" y="522"/>
                          <a:pt x="182" y="425"/>
                        </a:cubicBezTo>
                        <a:cubicBezTo>
                          <a:pt x="181" y="330"/>
                          <a:pt x="179" y="218"/>
                          <a:pt x="174" y="155"/>
                        </a:cubicBezTo>
                        <a:cubicBezTo>
                          <a:pt x="167" y="92"/>
                          <a:pt x="160" y="70"/>
                          <a:pt x="150" y="49"/>
                        </a:cubicBezTo>
                        <a:cubicBezTo>
                          <a:pt x="149" y="47"/>
                          <a:pt x="120" y="21"/>
                          <a:pt x="118" y="19"/>
                        </a:cubicBezTo>
                        <a:cubicBezTo>
                          <a:pt x="107" y="13"/>
                          <a:pt x="91" y="11"/>
                          <a:pt x="78" y="1"/>
                        </a:cubicBezTo>
                        <a:cubicBezTo>
                          <a:pt x="69" y="0"/>
                          <a:pt x="46" y="5"/>
                          <a:pt x="46" y="5"/>
                        </a:cubicBezTo>
                        <a:cubicBezTo>
                          <a:pt x="14" y="7"/>
                          <a:pt x="13" y="9"/>
                          <a:pt x="0" y="35"/>
                        </a:cubicBezTo>
                      </a:path>
                    </a:pathLst>
                  </a:custGeom>
                  <a:noFill/>
                  <a:ln w="9525">
                    <a:solidFill>
                      <a:srgbClr val="0033CC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6879" name="Group 2526"/>
              <p:cNvGrpSpPr>
                <a:grpSpLocks/>
              </p:cNvGrpSpPr>
              <p:nvPr/>
            </p:nvGrpSpPr>
            <p:grpSpPr bwMode="auto">
              <a:xfrm>
                <a:off x="12305" y="10743"/>
                <a:ext cx="2438" cy="1405"/>
                <a:chOff x="12305" y="10717"/>
                <a:chExt cx="2438" cy="1405"/>
              </a:xfrm>
            </p:grpSpPr>
            <p:sp>
              <p:nvSpPr>
                <p:cNvPr id="36880" name="Freeform 2488"/>
                <p:cNvSpPr>
                  <a:spLocks/>
                </p:cNvSpPr>
                <p:nvPr/>
              </p:nvSpPr>
              <p:spPr bwMode="auto">
                <a:xfrm>
                  <a:off x="12499" y="11816"/>
                  <a:ext cx="502" cy="222"/>
                </a:xfrm>
                <a:custGeom>
                  <a:avLst/>
                  <a:gdLst>
                    <a:gd name="T0" fmla="*/ 0 w 1072"/>
                    <a:gd name="T1" fmla="*/ 0 h 483"/>
                    <a:gd name="T2" fmla="*/ 3 w 1072"/>
                    <a:gd name="T3" fmla="*/ 0 h 483"/>
                    <a:gd name="T4" fmla="*/ 4 w 1072"/>
                    <a:gd name="T5" fmla="*/ 1 h 483"/>
                    <a:gd name="T6" fmla="*/ 5 w 1072"/>
                    <a:gd name="T7" fmla="*/ 5 h 483"/>
                    <a:gd name="T8" fmla="*/ 5 w 1072"/>
                    <a:gd name="T9" fmla="*/ 9 h 483"/>
                    <a:gd name="T10" fmla="*/ 6 w 1072"/>
                    <a:gd name="T11" fmla="*/ 9 h 483"/>
                    <a:gd name="T12" fmla="*/ 7 w 1072"/>
                    <a:gd name="T13" fmla="*/ 4 h 483"/>
                    <a:gd name="T14" fmla="*/ 12 w 1072"/>
                    <a:gd name="T15" fmla="*/ 4 h 483"/>
                    <a:gd name="T16" fmla="*/ 16 w 1072"/>
                    <a:gd name="T17" fmla="*/ 3 h 483"/>
                    <a:gd name="T18" fmla="*/ 18 w 1072"/>
                    <a:gd name="T19" fmla="*/ 1 h 483"/>
                    <a:gd name="T20" fmla="*/ 24 w 1072"/>
                    <a:gd name="T21" fmla="*/ 0 h 48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072"/>
                    <a:gd name="T34" fmla="*/ 0 h 483"/>
                    <a:gd name="T35" fmla="*/ 1072 w 1072"/>
                    <a:gd name="T36" fmla="*/ 483 h 48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072" h="483">
                      <a:moveTo>
                        <a:pt x="0" y="3"/>
                      </a:moveTo>
                      <a:cubicBezTo>
                        <a:pt x="20" y="4"/>
                        <a:pt x="87" y="0"/>
                        <a:pt x="118" y="7"/>
                      </a:cubicBezTo>
                      <a:cubicBezTo>
                        <a:pt x="149" y="14"/>
                        <a:pt x="172" y="11"/>
                        <a:pt x="186" y="48"/>
                      </a:cubicBezTo>
                      <a:cubicBezTo>
                        <a:pt x="200" y="85"/>
                        <a:pt x="199" y="165"/>
                        <a:pt x="205" y="232"/>
                      </a:cubicBezTo>
                      <a:cubicBezTo>
                        <a:pt x="211" y="299"/>
                        <a:pt x="216" y="413"/>
                        <a:pt x="224" y="448"/>
                      </a:cubicBezTo>
                      <a:cubicBezTo>
                        <a:pt x="232" y="483"/>
                        <a:pt x="240" y="482"/>
                        <a:pt x="256" y="442"/>
                      </a:cubicBezTo>
                      <a:cubicBezTo>
                        <a:pt x="272" y="402"/>
                        <a:pt x="274" y="252"/>
                        <a:pt x="322" y="208"/>
                      </a:cubicBezTo>
                      <a:cubicBezTo>
                        <a:pt x="370" y="164"/>
                        <a:pt x="480" y="186"/>
                        <a:pt x="544" y="178"/>
                      </a:cubicBezTo>
                      <a:cubicBezTo>
                        <a:pt x="608" y="170"/>
                        <a:pt x="666" y="183"/>
                        <a:pt x="709" y="160"/>
                      </a:cubicBezTo>
                      <a:cubicBezTo>
                        <a:pt x="752" y="137"/>
                        <a:pt x="742" y="60"/>
                        <a:pt x="802" y="37"/>
                      </a:cubicBezTo>
                      <a:cubicBezTo>
                        <a:pt x="862" y="14"/>
                        <a:pt x="1016" y="23"/>
                        <a:pt x="1072" y="19"/>
                      </a:cubicBez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6881" name="Line 2489"/>
                <p:cNvSpPr>
                  <a:spLocks noChangeShapeType="1"/>
                </p:cNvSpPr>
                <p:nvPr/>
              </p:nvSpPr>
              <p:spPr bwMode="auto">
                <a:xfrm>
                  <a:off x="12721" y="11075"/>
                  <a:ext cx="639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2" name="Line 2490"/>
                <p:cNvSpPr>
                  <a:spLocks noChangeShapeType="1"/>
                </p:cNvSpPr>
                <p:nvPr/>
              </p:nvSpPr>
              <p:spPr bwMode="auto">
                <a:xfrm>
                  <a:off x="13415" y="11075"/>
                  <a:ext cx="638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3" name="Line 2491"/>
                <p:cNvSpPr>
                  <a:spLocks noChangeShapeType="1"/>
                </p:cNvSpPr>
                <p:nvPr/>
              </p:nvSpPr>
              <p:spPr bwMode="auto">
                <a:xfrm>
                  <a:off x="13360" y="11023"/>
                  <a:ext cx="0" cy="103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4" name="Line 2492"/>
                <p:cNvSpPr>
                  <a:spLocks noChangeShapeType="1"/>
                </p:cNvSpPr>
                <p:nvPr/>
              </p:nvSpPr>
              <p:spPr bwMode="auto">
                <a:xfrm>
                  <a:off x="13415" y="11023"/>
                  <a:ext cx="0" cy="103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5" name="AutoShape 2493"/>
                <p:cNvSpPr>
                  <a:spLocks noChangeArrowheads="1"/>
                </p:cNvSpPr>
                <p:nvPr/>
              </p:nvSpPr>
              <p:spPr bwMode="auto">
                <a:xfrm rot="5400000">
                  <a:off x="13592" y="10936"/>
                  <a:ext cx="255" cy="27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886" name="Line 2494"/>
                <p:cNvSpPr>
                  <a:spLocks noChangeShapeType="1"/>
                </p:cNvSpPr>
                <p:nvPr/>
              </p:nvSpPr>
              <p:spPr bwMode="auto">
                <a:xfrm>
                  <a:off x="13221" y="11075"/>
                  <a:ext cx="0" cy="255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7" name="Line 2495"/>
                <p:cNvSpPr>
                  <a:spLocks noChangeShapeType="1"/>
                </p:cNvSpPr>
                <p:nvPr/>
              </p:nvSpPr>
              <p:spPr bwMode="auto">
                <a:xfrm>
                  <a:off x="13165" y="11330"/>
                  <a:ext cx="111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8" name="Line 2496"/>
                <p:cNvSpPr>
                  <a:spLocks noChangeShapeType="1"/>
                </p:cNvSpPr>
                <p:nvPr/>
              </p:nvSpPr>
              <p:spPr bwMode="auto">
                <a:xfrm>
                  <a:off x="13109" y="11381"/>
                  <a:ext cx="223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89" name="Line 2497"/>
                <p:cNvSpPr>
                  <a:spLocks noChangeShapeType="1"/>
                </p:cNvSpPr>
                <p:nvPr/>
              </p:nvSpPr>
              <p:spPr bwMode="auto">
                <a:xfrm>
                  <a:off x="13221" y="11381"/>
                  <a:ext cx="0" cy="77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0" name="Line 2498"/>
                <p:cNvSpPr>
                  <a:spLocks noChangeShapeType="1"/>
                </p:cNvSpPr>
                <p:nvPr/>
              </p:nvSpPr>
              <p:spPr bwMode="auto">
                <a:xfrm>
                  <a:off x="13109" y="11458"/>
                  <a:ext cx="223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1" name="Line 2499"/>
                <p:cNvSpPr>
                  <a:spLocks noChangeShapeType="1"/>
                </p:cNvSpPr>
                <p:nvPr/>
              </p:nvSpPr>
              <p:spPr bwMode="auto">
                <a:xfrm flipH="1">
                  <a:off x="13138" y="11458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2" name="Line 2500"/>
                <p:cNvSpPr>
                  <a:spLocks noChangeShapeType="1"/>
                </p:cNvSpPr>
                <p:nvPr/>
              </p:nvSpPr>
              <p:spPr bwMode="auto">
                <a:xfrm flipH="1">
                  <a:off x="13165" y="11458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3" name="Line 2501"/>
                <p:cNvSpPr>
                  <a:spLocks noChangeShapeType="1"/>
                </p:cNvSpPr>
                <p:nvPr/>
              </p:nvSpPr>
              <p:spPr bwMode="auto">
                <a:xfrm flipH="1">
                  <a:off x="13193" y="11458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4" name="Line 2502"/>
                <p:cNvSpPr>
                  <a:spLocks noChangeShapeType="1"/>
                </p:cNvSpPr>
                <p:nvPr/>
              </p:nvSpPr>
              <p:spPr bwMode="auto">
                <a:xfrm flipH="1">
                  <a:off x="13221" y="11458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5" name="Line 2503"/>
                <p:cNvSpPr>
                  <a:spLocks noChangeShapeType="1"/>
                </p:cNvSpPr>
                <p:nvPr/>
              </p:nvSpPr>
              <p:spPr bwMode="auto">
                <a:xfrm flipH="1">
                  <a:off x="13249" y="11458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6" name="Line 2504"/>
                <p:cNvSpPr>
                  <a:spLocks noChangeShapeType="1"/>
                </p:cNvSpPr>
                <p:nvPr/>
              </p:nvSpPr>
              <p:spPr bwMode="auto">
                <a:xfrm flipH="1">
                  <a:off x="13277" y="11458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7" name="Line 2505"/>
                <p:cNvSpPr>
                  <a:spLocks noChangeShapeType="1"/>
                </p:cNvSpPr>
                <p:nvPr/>
              </p:nvSpPr>
              <p:spPr bwMode="auto">
                <a:xfrm flipH="1">
                  <a:off x="13109" y="11458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8" name="Line 2506"/>
                <p:cNvSpPr>
                  <a:spLocks noChangeShapeType="1"/>
                </p:cNvSpPr>
                <p:nvPr/>
              </p:nvSpPr>
              <p:spPr bwMode="auto">
                <a:xfrm flipV="1">
                  <a:off x="12305" y="11764"/>
                  <a:ext cx="1748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99" name="Line 2507"/>
                <p:cNvSpPr>
                  <a:spLocks noChangeShapeType="1"/>
                </p:cNvSpPr>
                <p:nvPr/>
              </p:nvSpPr>
              <p:spPr bwMode="auto">
                <a:xfrm flipV="1">
                  <a:off x="12305" y="11535"/>
                  <a:ext cx="0" cy="229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0" name="Line 2508"/>
                <p:cNvSpPr>
                  <a:spLocks noChangeShapeType="1"/>
                </p:cNvSpPr>
                <p:nvPr/>
              </p:nvSpPr>
              <p:spPr bwMode="auto">
                <a:xfrm>
                  <a:off x="13193" y="11764"/>
                  <a:ext cx="0" cy="179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1" name="Line 2509"/>
                <p:cNvSpPr>
                  <a:spLocks noChangeShapeType="1"/>
                </p:cNvSpPr>
                <p:nvPr/>
              </p:nvSpPr>
              <p:spPr bwMode="auto">
                <a:xfrm>
                  <a:off x="13193" y="11994"/>
                  <a:ext cx="0" cy="77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2" name="Line 2510"/>
                <p:cNvSpPr>
                  <a:spLocks noChangeShapeType="1"/>
                </p:cNvSpPr>
                <p:nvPr/>
              </p:nvSpPr>
              <p:spPr bwMode="auto">
                <a:xfrm>
                  <a:off x="13082" y="12071"/>
                  <a:ext cx="222" cy="0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3" name="Line 2511"/>
                <p:cNvSpPr>
                  <a:spLocks noChangeShapeType="1"/>
                </p:cNvSpPr>
                <p:nvPr/>
              </p:nvSpPr>
              <p:spPr bwMode="auto">
                <a:xfrm flipH="1">
                  <a:off x="13110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4" name="Line 2512"/>
                <p:cNvSpPr>
                  <a:spLocks noChangeShapeType="1"/>
                </p:cNvSpPr>
                <p:nvPr/>
              </p:nvSpPr>
              <p:spPr bwMode="auto">
                <a:xfrm flipH="1">
                  <a:off x="13138" y="12071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5" name="Line 2513"/>
                <p:cNvSpPr>
                  <a:spLocks noChangeShapeType="1"/>
                </p:cNvSpPr>
                <p:nvPr/>
              </p:nvSpPr>
              <p:spPr bwMode="auto">
                <a:xfrm flipH="1">
                  <a:off x="13165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6" name="Line 2514"/>
                <p:cNvSpPr>
                  <a:spLocks noChangeShapeType="1"/>
                </p:cNvSpPr>
                <p:nvPr/>
              </p:nvSpPr>
              <p:spPr bwMode="auto">
                <a:xfrm flipH="1">
                  <a:off x="13193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7" name="Line 2515"/>
                <p:cNvSpPr>
                  <a:spLocks noChangeShapeType="1"/>
                </p:cNvSpPr>
                <p:nvPr/>
              </p:nvSpPr>
              <p:spPr bwMode="auto">
                <a:xfrm flipH="1">
                  <a:off x="13221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8" name="Line 2516"/>
                <p:cNvSpPr>
                  <a:spLocks noChangeShapeType="1"/>
                </p:cNvSpPr>
                <p:nvPr/>
              </p:nvSpPr>
              <p:spPr bwMode="auto">
                <a:xfrm flipH="1">
                  <a:off x="13249" y="12071"/>
                  <a:ext cx="28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09" name="Line 2517"/>
                <p:cNvSpPr>
                  <a:spLocks noChangeShapeType="1"/>
                </p:cNvSpPr>
                <p:nvPr/>
              </p:nvSpPr>
              <p:spPr bwMode="auto">
                <a:xfrm flipH="1">
                  <a:off x="13082" y="12071"/>
                  <a:ext cx="27" cy="51"/>
                </a:xfrm>
                <a:prstGeom prst="line">
                  <a:avLst/>
                </a:prstGeom>
                <a:noFill/>
                <a:ln w="38100">
                  <a:solidFill>
                    <a:srgbClr val="FFCC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10" name="AutoShape 2518"/>
                <p:cNvSpPr>
                  <a:spLocks noChangeArrowheads="1"/>
                </p:cNvSpPr>
                <p:nvPr/>
              </p:nvSpPr>
              <p:spPr bwMode="auto">
                <a:xfrm rot="5400000">
                  <a:off x="13620" y="11626"/>
                  <a:ext cx="255" cy="27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00"/>
                </a:solidFill>
                <a:ln w="38100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11" name="Rectangle 2519"/>
                <p:cNvSpPr>
                  <a:spLocks noChangeArrowheads="1"/>
                </p:cNvSpPr>
                <p:nvPr/>
              </p:nvSpPr>
              <p:spPr bwMode="auto">
                <a:xfrm>
                  <a:off x="13165" y="11841"/>
                  <a:ext cx="56" cy="153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FF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12" name="Freeform 2520"/>
                <p:cNvSpPr>
                  <a:spLocks/>
                </p:cNvSpPr>
                <p:nvPr/>
              </p:nvSpPr>
              <p:spPr bwMode="auto">
                <a:xfrm>
                  <a:off x="13026" y="10717"/>
                  <a:ext cx="502" cy="222"/>
                </a:xfrm>
                <a:custGeom>
                  <a:avLst/>
                  <a:gdLst>
                    <a:gd name="T0" fmla="*/ 0 w 1072"/>
                    <a:gd name="T1" fmla="*/ 0 h 483"/>
                    <a:gd name="T2" fmla="*/ 3 w 1072"/>
                    <a:gd name="T3" fmla="*/ 0 h 483"/>
                    <a:gd name="T4" fmla="*/ 4 w 1072"/>
                    <a:gd name="T5" fmla="*/ 1 h 483"/>
                    <a:gd name="T6" fmla="*/ 5 w 1072"/>
                    <a:gd name="T7" fmla="*/ 5 h 483"/>
                    <a:gd name="T8" fmla="*/ 5 w 1072"/>
                    <a:gd name="T9" fmla="*/ 9 h 483"/>
                    <a:gd name="T10" fmla="*/ 6 w 1072"/>
                    <a:gd name="T11" fmla="*/ 9 h 483"/>
                    <a:gd name="T12" fmla="*/ 7 w 1072"/>
                    <a:gd name="T13" fmla="*/ 4 h 483"/>
                    <a:gd name="T14" fmla="*/ 12 w 1072"/>
                    <a:gd name="T15" fmla="*/ 4 h 483"/>
                    <a:gd name="T16" fmla="*/ 16 w 1072"/>
                    <a:gd name="T17" fmla="*/ 3 h 483"/>
                    <a:gd name="T18" fmla="*/ 18 w 1072"/>
                    <a:gd name="T19" fmla="*/ 1 h 483"/>
                    <a:gd name="T20" fmla="*/ 24 w 1072"/>
                    <a:gd name="T21" fmla="*/ 0 h 48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072"/>
                    <a:gd name="T34" fmla="*/ 0 h 483"/>
                    <a:gd name="T35" fmla="*/ 1072 w 1072"/>
                    <a:gd name="T36" fmla="*/ 483 h 48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072" h="483">
                      <a:moveTo>
                        <a:pt x="0" y="3"/>
                      </a:moveTo>
                      <a:cubicBezTo>
                        <a:pt x="20" y="4"/>
                        <a:pt x="87" y="0"/>
                        <a:pt x="118" y="7"/>
                      </a:cubicBezTo>
                      <a:cubicBezTo>
                        <a:pt x="149" y="14"/>
                        <a:pt x="172" y="11"/>
                        <a:pt x="186" y="48"/>
                      </a:cubicBezTo>
                      <a:cubicBezTo>
                        <a:pt x="200" y="85"/>
                        <a:pt x="199" y="165"/>
                        <a:pt x="205" y="232"/>
                      </a:cubicBezTo>
                      <a:cubicBezTo>
                        <a:pt x="211" y="299"/>
                        <a:pt x="216" y="413"/>
                        <a:pt x="224" y="448"/>
                      </a:cubicBezTo>
                      <a:cubicBezTo>
                        <a:pt x="232" y="483"/>
                        <a:pt x="240" y="482"/>
                        <a:pt x="256" y="442"/>
                      </a:cubicBezTo>
                      <a:cubicBezTo>
                        <a:pt x="272" y="402"/>
                        <a:pt x="274" y="252"/>
                        <a:pt x="322" y="208"/>
                      </a:cubicBezTo>
                      <a:cubicBezTo>
                        <a:pt x="370" y="164"/>
                        <a:pt x="480" y="186"/>
                        <a:pt x="544" y="178"/>
                      </a:cubicBezTo>
                      <a:cubicBezTo>
                        <a:pt x="608" y="170"/>
                        <a:pt x="666" y="183"/>
                        <a:pt x="709" y="160"/>
                      </a:cubicBezTo>
                      <a:cubicBezTo>
                        <a:pt x="752" y="137"/>
                        <a:pt x="742" y="60"/>
                        <a:pt x="802" y="37"/>
                      </a:cubicBezTo>
                      <a:cubicBezTo>
                        <a:pt x="862" y="14"/>
                        <a:pt x="1016" y="23"/>
                        <a:pt x="1072" y="19"/>
                      </a:cubicBezTo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6913" name="Text Box 2521"/>
                <p:cNvSpPr txBox="1">
                  <a:spLocks noChangeArrowheads="1"/>
                </p:cNvSpPr>
                <p:nvPr/>
              </p:nvSpPr>
              <p:spPr bwMode="auto">
                <a:xfrm>
                  <a:off x="13554" y="10743"/>
                  <a:ext cx="1090" cy="2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18" tIns="45709" rIns="91418" bIns="45709">
                  <a:spAutoFit/>
                </a:bodyPr>
                <a:lstStyle>
                  <a:lvl1pPr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GB" sz="1400">
                      <a:solidFill>
                        <a:srgbClr val="000000"/>
                      </a:solidFill>
                      <a:latin typeface="Century" pitchFamily="18" charset="0"/>
                    </a:rPr>
                    <a:t>Mesh signal</a:t>
                  </a:r>
                </a:p>
              </p:txBody>
            </p:sp>
            <p:sp>
              <p:nvSpPr>
                <p:cNvPr id="36914" name="Text Box 2522"/>
                <p:cNvSpPr txBox="1">
                  <a:spLocks noChangeArrowheads="1"/>
                </p:cNvSpPr>
                <p:nvPr/>
              </p:nvSpPr>
              <p:spPr bwMode="auto">
                <a:xfrm>
                  <a:off x="13538" y="11260"/>
                  <a:ext cx="1205" cy="4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1418" tIns="45709" rIns="91418" bIns="45709">
                  <a:spAutoFit/>
                </a:bodyPr>
                <a:lstStyle>
                  <a:lvl1pPr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defTabSz="912813" eaLnBrk="0" hangingPunct="0"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algn="ctr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/>
                  <a:r>
                    <a:rPr lang="en-GB" sz="1400">
                      <a:solidFill>
                        <a:srgbClr val="000000"/>
                      </a:solidFill>
                      <a:latin typeface="Century" pitchFamily="18" charset="0"/>
                    </a:rPr>
                    <a:t>Pixels / strips</a:t>
                  </a:r>
                </a:p>
                <a:p>
                  <a:pPr eaLnBrk="1" hangingPunct="1"/>
                  <a:r>
                    <a:rPr lang="en-GB" sz="1400">
                      <a:solidFill>
                        <a:srgbClr val="000000"/>
                      </a:solidFill>
                      <a:latin typeface="Century" pitchFamily="18" charset="0"/>
                    </a:rPr>
                    <a:t>signals</a:t>
                  </a:r>
                </a:p>
              </p:txBody>
            </p:sp>
          </p:grpSp>
        </p:grpSp>
      </p:grpSp>
      <p:sp>
        <p:nvSpPr>
          <p:cNvPr id="36873" name="AutoShape 55"/>
          <p:cNvSpPr>
            <a:spLocks noChangeAspect="1" noChangeArrowheads="1"/>
          </p:cNvSpPr>
          <p:nvPr/>
        </p:nvSpPr>
        <p:spPr bwMode="auto">
          <a:xfrm>
            <a:off x="7391400" y="2209800"/>
            <a:ext cx="85725" cy="1222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61" name="Rectangle 1260"/>
          <p:cNvSpPr/>
          <p:nvPr/>
        </p:nvSpPr>
        <p:spPr>
          <a:xfrm>
            <a:off x="3886200" y="2971800"/>
            <a:ext cx="3324949" cy="10002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i="1" dirty="0" err="1">
                <a:solidFill>
                  <a:srgbClr val="003399"/>
                </a:solidFill>
                <a:latin typeface="+mj-lt"/>
              </a:rPr>
              <a:t>MICROMEsh</a:t>
            </a:r>
            <a:r>
              <a:rPr lang="en-GB" i="1" dirty="0">
                <a:solidFill>
                  <a:srgbClr val="003399"/>
                </a:solidFill>
                <a:latin typeface="+mj-lt"/>
              </a:rPr>
              <a:t> </a:t>
            </a:r>
            <a:r>
              <a:rPr lang="en-GB" i="1" dirty="0" err="1">
                <a:solidFill>
                  <a:srgbClr val="003399"/>
                </a:solidFill>
                <a:latin typeface="+mj-lt"/>
              </a:rPr>
              <a:t>GAseous</a:t>
            </a:r>
            <a:r>
              <a:rPr lang="en-GB" i="1" dirty="0">
                <a:solidFill>
                  <a:srgbClr val="003399"/>
                </a:solidFill>
                <a:latin typeface="+mj-lt"/>
              </a:rPr>
              <a:t> </a:t>
            </a:r>
            <a:r>
              <a:rPr lang="en-GB" i="1" dirty="0" smtClean="0">
                <a:solidFill>
                  <a:srgbClr val="003399"/>
                </a:solidFill>
                <a:latin typeface="+mj-lt"/>
              </a:rPr>
              <a:t>Structure</a:t>
            </a:r>
          </a:p>
          <a:p>
            <a:pPr>
              <a:defRPr/>
            </a:pPr>
            <a:r>
              <a:rPr lang="en-GB" i="1" dirty="0" smtClean="0">
                <a:solidFill>
                  <a:schemeClr val="tx2"/>
                </a:solidFill>
                <a:latin typeface="+mj-lt"/>
              </a:rPr>
              <a:t>Giomataris</a:t>
            </a:r>
            <a:r>
              <a:rPr lang="en-GB" i="1" dirty="0">
                <a:solidFill>
                  <a:schemeClr val="tx2"/>
                </a:solidFill>
                <a:latin typeface="+mj-lt"/>
              </a:rPr>
              <a:t>, </a:t>
            </a:r>
            <a:r>
              <a:rPr lang="en-GB" i="1" dirty="0" err="1">
                <a:solidFill>
                  <a:schemeClr val="tx2"/>
                </a:solidFill>
                <a:latin typeface="+mj-lt"/>
              </a:rPr>
              <a:t>Charpak</a:t>
            </a:r>
            <a:r>
              <a:rPr lang="en-GB" i="1" dirty="0">
                <a:solidFill>
                  <a:schemeClr val="tx2"/>
                </a:solidFill>
                <a:latin typeface="+mj-lt"/>
              </a:rPr>
              <a:t> (1996</a:t>
            </a:r>
            <a:r>
              <a:rPr lang="en-GB" i="1" dirty="0" smtClean="0">
                <a:solidFill>
                  <a:schemeClr val="tx2"/>
                </a:solidFill>
                <a:latin typeface="+mj-lt"/>
              </a:rPr>
              <a:t>)</a:t>
            </a:r>
          </a:p>
          <a:p>
            <a:pPr>
              <a:defRPr/>
            </a:pPr>
            <a:r>
              <a:rPr lang="en-US" sz="1100" dirty="0">
                <a:solidFill>
                  <a:srgbClr val="0000FF"/>
                </a:solidFill>
              </a:rPr>
              <a:t>Y. Giomataris </a:t>
            </a:r>
            <a:r>
              <a:rPr lang="en-US" sz="1100" i="1" dirty="0">
                <a:solidFill>
                  <a:srgbClr val="0000FF"/>
                </a:solidFill>
              </a:rPr>
              <a:t>et al.</a:t>
            </a:r>
            <a:r>
              <a:rPr lang="en-US" sz="1100" dirty="0">
                <a:solidFill>
                  <a:srgbClr val="0000FF"/>
                </a:solidFill>
              </a:rPr>
              <a:t>, </a:t>
            </a:r>
            <a:r>
              <a:rPr lang="en-CA" sz="1100" dirty="0">
                <a:solidFill>
                  <a:srgbClr val="0000FF"/>
                </a:solidFill>
              </a:rPr>
              <a:t>NIM A 376 (1996) 29</a:t>
            </a:r>
            <a:endParaRPr lang="en-US" sz="1100" dirty="0">
              <a:solidFill>
                <a:srgbClr val="0000FF"/>
              </a:solidFill>
            </a:endParaRPr>
          </a:p>
          <a:p>
            <a:pPr algn="l">
              <a:defRPr/>
            </a:pPr>
            <a:endParaRPr lang="es-ES" i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36875" name="Picture 12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667000"/>
            <a:ext cx="1747838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252" name="Rectangle 10"/>
          <p:cNvSpPr>
            <a:spLocks noChangeArrowheads="1"/>
          </p:cNvSpPr>
          <p:nvPr/>
        </p:nvSpPr>
        <p:spPr bwMode="auto">
          <a:xfrm>
            <a:off x="4436411" y="3727906"/>
            <a:ext cx="262123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100" b="1" i="1" dirty="0">
                <a:solidFill>
                  <a:srgbClr val="FF0B69"/>
                </a:solidFill>
                <a:latin typeface="+mn-lt"/>
              </a:rPr>
              <a:t>In 1st Micromegas</a:t>
            </a:r>
          </a:p>
          <a:p>
            <a:pPr algn="ctr"/>
            <a:r>
              <a:rPr lang="en-US" sz="1100" b="1" i="1" dirty="0">
                <a:solidFill>
                  <a:srgbClr val="FF0B69"/>
                </a:solidFill>
                <a:latin typeface="+mn-lt"/>
              </a:rPr>
              <a:t>Fishing line spacers have been used</a:t>
            </a:r>
          </a:p>
        </p:txBody>
      </p:sp>
      <p:sp>
        <p:nvSpPr>
          <p:cNvPr id="1254" name="Text Box 5"/>
          <p:cNvSpPr txBox="1">
            <a:spLocks noChangeArrowheads="1"/>
          </p:cNvSpPr>
          <p:nvPr/>
        </p:nvSpPr>
        <p:spPr bwMode="auto">
          <a:xfrm>
            <a:off x="238124" y="4437112"/>
            <a:ext cx="4333875" cy="21852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4" rIns="91428" bIns="45714">
            <a:spAutoFit/>
          </a:bodyPr>
          <a:lstStyle>
            <a:lvl1pPr marL="177800" indent="-177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metallic micromesh (typical pitch 50μm)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sustained by 50-100 </a:t>
            </a:r>
            <a:r>
              <a:rPr lang="en-US" sz="1600" dirty="0" err="1">
                <a:solidFill>
                  <a:srgbClr val="000099"/>
                </a:solidFill>
              </a:rPr>
              <a:t>μm</a:t>
            </a:r>
            <a:r>
              <a:rPr lang="en-US" sz="1600" dirty="0">
                <a:solidFill>
                  <a:srgbClr val="000099"/>
                </a:solidFill>
              </a:rPr>
              <a:t> pillars 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 smtClean="0">
                <a:solidFill>
                  <a:srgbClr val="000099"/>
                </a:solidFill>
              </a:rPr>
              <a:t>simplicity</a:t>
            </a:r>
            <a:endParaRPr lang="en-US" sz="1600" dirty="0">
              <a:solidFill>
                <a:srgbClr val="000099"/>
              </a:solidFill>
            </a:endParaRP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single stage of amplification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fast and natural ion collection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sz="1600" dirty="0">
                <a:solidFill>
                  <a:srgbClr val="000099"/>
                </a:solidFill>
              </a:rPr>
              <a:t>discharges non destructive</a:t>
            </a:r>
          </a:p>
        </p:txBody>
      </p:sp>
      <p:sp>
        <p:nvSpPr>
          <p:cNvPr id="1257" name="Title 1"/>
          <p:cNvSpPr txBox="1">
            <a:spLocks/>
          </p:cNvSpPr>
          <p:nvPr/>
        </p:nvSpPr>
        <p:spPr>
          <a:xfrm>
            <a:off x="457200" y="44624"/>
            <a:ext cx="8229600" cy="7060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Micromegas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concept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20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“piggyback” concept</a:t>
            </a:r>
            <a:endParaRPr lang="en-US" dirty="0"/>
          </a:p>
        </p:txBody>
      </p:sp>
      <p:pic>
        <p:nvPicPr>
          <p:cNvPr id="6" name="Picture" descr="A description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104" y="908720"/>
            <a:ext cx="317332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\\Dapdc5\tpapaeva\Desktop\MM Papers\plotes Piggyback\AccPuls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664" y="4891472"/>
            <a:ext cx="2663282" cy="180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586" y="2965440"/>
            <a:ext cx="1875846" cy="201386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652120" y="2658398"/>
            <a:ext cx="29318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hlinkClick r:id="rId5" action="ppaction://hlinkfile"/>
              </a:rPr>
              <a:t>arXiv:1208.6525</a:t>
            </a:r>
            <a:r>
              <a:rPr lang="en-US" sz="1600" dirty="0">
                <a:solidFill>
                  <a:prstClr val="black"/>
                </a:solidFill>
              </a:rPr>
              <a:t> [</a:t>
            </a:r>
            <a:r>
              <a:rPr lang="en-US" sz="1600" dirty="0" err="1">
                <a:solidFill>
                  <a:prstClr val="black"/>
                </a:solidFill>
              </a:rPr>
              <a:t>physics.ins-det</a:t>
            </a:r>
            <a:r>
              <a:rPr lang="en-US" sz="1600" dirty="0">
                <a:solidFill>
                  <a:prstClr val="black"/>
                </a:solidFill>
              </a:rPr>
              <a:t>]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9552" y="908720"/>
            <a:ext cx="4392488" cy="273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811213" indent="-4508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"/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258888" indent="-357188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800" b="1" i="1" dirty="0" smtClean="0">
                <a:solidFill>
                  <a:srgbClr val="800000"/>
                </a:solidFill>
              </a:rPr>
              <a:t>Micromegas on a ceramic 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Resistive layer</a:t>
            </a:r>
          </a:p>
          <a:p>
            <a:pPr marL="0" indent="0">
              <a:buFont typeface="Wingdings" pitchFamily="2" charset="2"/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Readout trough capacitance coupling</a:t>
            </a:r>
          </a:p>
          <a:p>
            <a:pPr>
              <a:tabLst>
                <a:tab pos="403225" algn="l"/>
              </a:tabLst>
            </a:pPr>
            <a:r>
              <a:rPr lang="en-US" sz="1600" b="1" dirty="0" smtClean="0">
                <a:solidFill>
                  <a:srgbClr val="800000"/>
                </a:solidFill>
              </a:rPr>
              <a:t>Detector completely decoupled from readout electronics! </a:t>
            </a:r>
          </a:p>
          <a:p>
            <a:pPr>
              <a:tabLst>
                <a:tab pos="403225" algn="l"/>
              </a:tabLst>
            </a:pPr>
            <a:r>
              <a:rPr lang="en-US" sz="1600" b="1" dirty="0" smtClean="0">
                <a:solidFill>
                  <a:srgbClr val="800000"/>
                </a:solidFill>
              </a:rPr>
              <a:t>Readout without fit-</a:t>
            </a:r>
            <a:r>
              <a:rPr lang="en-US" sz="1600" b="1" dirty="0" err="1" smtClean="0">
                <a:solidFill>
                  <a:srgbClr val="800000"/>
                </a:solidFill>
              </a:rPr>
              <a:t>throughs</a:t>
            </a:r>
            <a:endParaRPr lang="en-US" sz="1600" b="1" dirty="0" smtClean="0">
              <a:solidFill>
                <a:srgbClr val="800000"/>
              </a:solidFill>
            </a:endParaRPr>
          </a:p>
          <a:p>
            <a:pPr>
              <a:buFont typeface="Wingdings" pitchFamily="2" charset="2"/>
              <a:buChar char="ü"/>
              <a:tabLst>
                <a:tab pos="403225" algn="l"/>
              </a:tabLst>
            </a:pPr>
            <a:r>
              <a:rPr lang="en-US" sz="1600" dirty="0" smtClean="0">
                <a:solidFill>
                  <a:prstClr val="black"/>
                </a:solidFill>
              </a:rPr>
              <a:t>Spark protection</a:t>
            </a:r>
          </a:p>
          <a:p>
            <a:pPr>
              <a:buFont typeface="Wingdings" pitchFamily="2" charset="2"/>
              <a:buChar char="ü"/>
              <a:tabLst>
                <a:tab pos="403225" algn="l"/>
              </a:tabLst>
            </a:pPr>
            <a:r>
              <a:rPr lang="en-US" sz="1600" dirty="0" smtClean="0">
                <a:solidFill>
                  <a:prstClr val="black"/>
                </a:solidFill>
              </a:rPr>
              <a:t>Appropriate for sealed operation</a:t>
            </a:r>
          </a:p>
          <a:p>
            <a:pPr>
              <a:buFont typeface="Wingdings" pitchFamily="2" charset="2"/>
              <a:buChar char="ü"/>
              <a:tabLst>
                <a:tab pos="403225" algn="l"/>
              </a:tabLst>
            </a:pPr>
            <a:r>
              <a:rPr lang="en-US" sz="1600" dirty="0" smtClean="0">
                <a:solidFill>
                  <a:prstClr val="black"/>
                </a:solidFill>
              </a:rPr>
              <a:t>Readout with a chip (</a:t>
            </a:r>
            <a:r>
              <a:rPr lang="en-US" sz="1600" dirty="0" err="1" smtClean="0">
                <a:solidFill>
                  <a:prstClr val="black"/>
                </a:solidFill>
              </a:rPr>
              <a:t>Caliste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2" y="5022973"/>
            <a:ext cx="195931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9" y="3642667"/>
            <a:ext cx="2006270" cy="1294521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50880" y="3789040"/>
            <a:ext cx="4121320" cy="267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404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Radiation hardness</a:t>
            </a:r>
          </a:p>
        </p:txBody>
      </p:sp>
      <p:grpSp>
        <p:nvGrpSpPr>
          <p:cNvPr id="2055" name="Group 3"/>
          <p:cNvGrpSpPr>
            <a:grpSpLocks/>
          </p:cNvGrpSpPr>
          <p:nvPr/>
        </p:nvGrpSpPr>
        <p:grpSpPr bwMode="auto">
          <a:xfrm>
            <a:off x="1227138" y="1535112"/>
            <a:ext cx="6597650" cy="4865688"/>
            <a:chOff x="452" y="2"/>
            <a:chExt cx="4512" cy="3409"/>
          </a:xfrm>
        </p:grpSpPr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452" y="2"/>
            <a:ext cx="4512" cy="3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45" name="Feuille de calcul" r:id="rId3" imgW="9512300" imgH="7188200" progId="Excel.Sheet.8">
                    <p:embed/>
                  </p:oleObj>
                </mc:Choice>
                <mc:Fallback>
                  <p:oleObj name="Feuille de calcul" r:id="rId3" imgW="9512300" imgH="7188200" progId="Excel.Shee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2" y="2"/>
                          <a:ext cx="4512" cy="34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9" name="Text Box 5"/>
            <p:cNvSpPr txBox="1">
              <a:spLocks noChangeArrowheads="1"/>
            </p:cNvSpPr>
            <p:nvPr/>
          </p:nvSpPr>
          <p:spPr bwMode="auto">
            <a:xfrm>
              <a:off x="3698" y="2567"/>
              <a:ext cx="765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>
                  <a:solidFill>
                    <a:srgbClr val="0000FF"/>
                  </a:solidFill>
                </a:rPr>
                <a:t>10</a:t>
              </a:r>
              <a:r>
                <a:rPr lang="en-US" sz="1400" baseline="30000">
                  <a:solidFill>
                    <a:srgbClr val="0000FF"/>
                  </a:solidFill>
                </a:rPr>
                <a:t>6</a:t>
              </a:r>
              <a:r>
                <a:rPr lang="en-US" sz="1400">
                  <a:solidFill>
                    <a:srgbClr val="0000FF"/>
                  </a:solidFill>
                </a:rPr>
                <a:t>/mm</a:t>
              </a:r>
              <a:r>
                <a:rPr lang="en-US" sz="1400" baseline="30000">
                  <a:solidFill>
                    <a:srgbClr val="0000FF"/>
                  </a:solidFill>
                </a:rPr>
                <a:t>2</a:t>
              </a:r>
              <a:r>
                <a:rPr lang="en-US" sz="1400">
                  <a:solidFill>
                    <a:srgbClr val="0000FF"/>
                  </a:solidFill>
                </a:rPr>
                <a:t>/s</a:t>
              </a:r>
            </a:p>
          </p:txBody>
        </p:sp>
        <p:sp>
          <p:nvSpPr>
            <p:cNvPr id="2060" name="Line 6"/>
            <p:cNvSpPr>
              <a:spLocks noChangeShapeType="1"/>
            </p:cNvSpPr>
            <p:nvPr/>
          </p:nvSpPr>
          <p:spPr bwMode="auto">
            <a:xfrm flipV="1">
              <a:off x="3820" y="1893"/>
              <a:ext cx="0" cy="587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056" name="ZoneTexte 11"/>
          <p:cNvSpPr txBox="1">
            <a:spLocks noChangeArrowheads="1"/>
          </p:cNvSpPr>
          <p:nvPr/>
        </p:nvSpPr>
        <p:spPr bwMode="auto">
          <a:xfrm>
            <a:off x="4511675" y="6319837"/>
            <a:ext cx="4479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G.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Puill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et al., IEEE Trans.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Nucl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Sci. NS-46 (6) (1999)1894.</a:t>
            </a:r>
          </a:p>
          <a:p>
            <a:pPr eaLnBrk="1" hangingPunct="1"/>
            <a:endParaRPr lang="fr-FR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Text Box 16"/>
          <p:cNvSpPr txBox="1">
            <a:spLocks noChangeArrowheads="1"/>
          </p:cNvSpPr>
          <p:nvPr/>
        </p:nvSpPr>
        <p:spPr bwMode="auto">
          <a:xfrm>
            <a:off x="268288" y="838200"/>
            <a:ext cx="81676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CA" sz="1600" dirty="0">
                <a:solidFill>
                  <a:srgbClr val="000099"/>
                </a:solidFill>
              </a:rPr>
              <a:t>No space charge effect in radiation </a:t>
            </a:r>
            <a:r>
              <a:rPr lang="en-US" sz="1600" dirty="0">
                <a:solidFill>
                  <a:srgbClr val="9F2936"/>
                </a:solidFill>
              </a:rPr>
              <a:t>&gt; 30 </a:t>
            </a:r>
            <a:r>
              <a:rPr lang="en-US" sz="1600" dirty="0" err="1">
                <a:solidFill>
                  <a:srgbClr val="9F2936"/>
                </a:solidFill>
              </a:rPr>
              <a:t>mC</a:t>
            </a:r>
            <a:r>
              <a:rPr lang="en-US" sz="1600" dirty="0">
                <a:solidFill>
                  <a:srgbClr val="9F2936"/>
                </a:solidFill>
              </a:rPr>
              <a:t>/mm² &gt; 25 LHC years</a:t>
            </a:r>
            <a:endParaRPr lang="en-CA" sz="1600" dirty="0">
              <a:solidFill>
                <a:srgbClr val="000099"/>
              </a:solidFill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189287" y="1368425"/>
            <a:ext cx="3363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solidFill>
                  <a:srgbClr val="0000FF"/>
                </a:solidFill>
              </a:rPr>
              <a:t>High rate capability with 8 </a:t>
            </a:r>
            <a:r>
              <a:rPr lang="en-US" sz="1400" dirty="0" err="1">
                <a:solidFill>
                  <a:srgbClr val="0000FF"/>
                </a:solidFill>
              </a:rPr>
              <a:t>keV</a:t>
            </a:r>
            <a:r>
              <a:rPr lang="en-US" sz="1400" dirty="0">
                <a:solidFill>
                  <a:srgbClr val="0000FF"/>
                </a:solidFill>
              </a:rPr>
              <a:t> x-rays</a:t>
            </a:r>
          </a:p>
        </p:txBody>
      </p:sp>
    </p:spTree>
    <p:extLst>
      <p:ext uri="{BB962C8B-B14F-4D97-AF65-F5344CB8AC3E}">
        <p14:creationId xmlns:p14="http://schemas.microsoft.com/office/powerpoint/2010/main" val="205334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Micromegas</a:t>
            </a:r>
            <a:r>
              <a:rPr lang="en-US" dirty="0"/>
              <a:t> for neutron time-of-flight </a:t>
            </a:r>
            <a:r>
              <a:rPr lang="en-US" dirty="0" smtClean="0"/>
              <a:t>measurements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691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flux monitors @ </a:t>
            </a:r>
            <a:r>
              <a:rPr lang="en-US" dirty="0" err="1" smtClean="0"/>
              <a:t>n_tof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t="-10507"/>
          <a:stretch/>
        </p:blipFill>
        <p:spPr bwMode="auto">
          <a:xfrm>
            <a:off x="4536504" y="1111170"/>
            <a:ext cx="4572000" cy="1957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04" y="5589717"/>
            <a:ext cx="29241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779" y="3068960"/>
            <a:ext cx="41624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70721" y="108409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neutrons</a:t>
            </a:r>
            <a:endParaRPr lang="en-US" sz="1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990600"/>
            <a:ext cx="4536504" cy="55992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r>
              <a:rPr lang="en-US" sz="1800" smtClean="0">
                <a:solidFill>
                  <a:srgbClr val="800000"/>
                </a:solidFill>
              </a:rPr>
              <a:t>Online neutron flux monitor: </a:t>
            </a:r>
            <a:endParaRPr lang="en-US" sz="1800" smtClean="0"/>
          </a:p>
          <a:p>
            <a:pPr marL="465138" indent="-465138">
              <a:spcBef>
                <a:spcPts val="1200"/>
              </a:spcBef>
            </a:pPr>
            <a:r>
              <a:rPr lang="en-US" sz="1600" smtClean="0"/>
              <a:t>Minimal perturbation of neutron beam</a:t>
            </a:r>
          </a:p>
          <a:p>
            <a:pPr marL="465138" indent="-465138">
              <a:spcBef>
                <a:spcPts val="1200"/>
              </a:spcBef>
            </a:pPr>
            <a:r>
              <a:rPr lang="en-US" sz="1600" smtClean="0"/>
              <a:t>Negligible induced background</a:t>
            </a:r>
          </a:p>
          <a:p>
            <a:pPr marL="465138" indent="-465138">
              <a:spcBef>
                <a:spcPts val="1200"/>
              </a:spcBef>
            </a:pPr>
            <a:r>
              <a:rPr lang="en-US" sz="1600" smtClean="0"/>
              <a:t>Cover a wide energy range</a:t>
            </a:r>
          </a:p>
          <a:p>
            <a:pPr marL="0" indent="0">
              <a:spcBef>
                <a:spcPts val="1200"/>
              </a:spcBef>
              <a:buFont typeface="Wingdings" pitchFamily="2" charset="2"/>
              <a:buNone/>
            </a:pPr>
            <a:endParaRPr lang="en-US" sz="400" smtClean="0"/>
          </a:p>
          <a:p>
            <a:pPr marL="465138" indent="-465138">
              <a:spcBef>
                <a:spcPts val="1200"/>
              </a:spcBef>
              <a:buFont typeface="Wingdings" pitchFamily="2" charset="2"/>
              <a:buNone/>
            </a:pPr>
            <a:r>
              <a:rPr lang="en-US" sz="1600" smtClean="0">
                <a:solidFill>
                  <a:srgbClr val="C00000"/>
                </a:solidFill>
              </a:rPr>
              <a:t>n_TOF: </a:t>
            </a:r>
            <a:r>
              <a:rPr lang="en-US" sz="1600" b="1" smtClean="0">
                <a:solidFill>
                  <a:srgbClr val="C00000"/>
                </a:solidFill>
              </a:rPr>
              <a:t>thin microbulks </a:t>
            </a:r>
            <a:r>
              <a:rPr lang="en-US" sz="1600" smtClean="0">
                <a:solidFill>
                  <a:srgbClr val="C00000"/>
                </a:solidFill>
              </a:rPr>
              <a:t>placed </a:t>
            </a:r>
            <a:r>
              <a:rPr lang="en-US" sz="1600" i="1" smtClean="0">
                <a:solidFill>
                  <a:srgbClr val="C00000"/>
                </a:solidFill>
              </a:rPr>
              <a:t>in the beam</a:t>
            </a:r>
            <a:r>
              <a:rPr lang="en-US" sz="1600" smtClean="0">
                <a:solidFill>
                  <a:srgbClr val="C00000"/>
                </a:solidFill>
              </a:rPr>
              <a:t>, equipped with appropriate converter (</a:t>
            </a:r>
            <a:r>
              <a:rPr lang="en-US" sz="1600" baseline="30000" smtClean="0">
                <a:solidFill>
                  <a:srgbClr val="C00000"/>
                </a:solidFill>
              </a:rPr>
              <a:t>10</a:t>
            </a:r>
            <a:r>
              <a:rPr lang="en-US" sz="1600" smtClean="0">
                <a:solidFill>
                  <a:srgbClr val="C00000"/>
                </a:solidFill>
              </a:rPr>
              <a:t>B, </a:t>
            </a:r>
            <a:r>
              <a:rPr lang="en-US" sz="1600" baseline="30000" smtClean="0">
                <a:solidFill>
                  <a:srgbClr val="C00000"/>
                </a:solidFill>
              </a:rPr>
              <a:t>235</a:t>
            </a:r>
            <a:r>
              <a:rPr lang="en-US" sz="1600" smtClean="0">
                <a:solidFill>
                  <a:srgbClr val="C00000"/>
                </a:solidFill>
              </a:rPr>
              <a:t>U) deposited on the drift electrode</a:t>
            </a:r>
          </a:p>
          <a:p>
            <a:pPr marL="465138" indent="-465138">
              <a:spcBef>
                <a:spcPts val="1200"/>
              </a:spcBef>
            </a:pPr>
            <a:r>
              <a:rPr lang="en-US" sz="1600" smtClean="0"/>
              <a:t>Higher efficiency &amp; accuracy than any system </a:t>
            </a:r>
            <a:r>
              <a:rPr lang="en-US" sz="1600" b="1" i="1" smtClean="0"/>
              <a:t>sample in the beam / detector </a:t>
            </a:r>
            <a:r>
              <a:rPr lang="en-US" sz="1600" b="1" smtClean="0"/>
              <a:t>off the beam</a:t>
            </a:r>
          </a:p>
          <a:p>
            <a:pPr marL="465138" indent="-465138">
              <a:spcBef>
                <a:spcPts val="1200"/>
              </a:spcBef>
            </a:pPr>
            <a:r>
              <a:rPr lang="en-US" sz="1600" smtClean="0"/>
              <a:t>Low mass in the beam</a:t>
            </a:r>
          </a:p>
          <a:p>
            <a:pPr marL="465138" indent="-465138">
              <a:spcBef>
                <a:spcPts val="1200"/>
              </a:spcBef>
            </a:pPr>
            <a:r>
              <a:rPr lang="en-US" sz="1600" smtClean="0"/>
              <a:t>Low cost </a:t>
            </a:r>
          </a:p>
          <a:p>
            <a:pPr marL="465138" indent="-465138">
              <a:spcBef>
                <a:spcPts val="1200"/>
              </a:spcBef>
            </a:pPr>
            <a:r>
              <a:rPr lang="en-US" sz="1600" b="1" smtClean="0">
                <a:solidFill>
                  <a:srgbClr val="C00000"/>
                </a:solidFill>
              </a:rPr>
              <a:t>The converter is not exposed to the avalanche </a:t>
            </a:r>
            <a:r>
              <a:rPr lang="en-US" sz="1600" smtClean="0">
                <a:solidFill>
                  <a:srgbClr val="C00000"/>
                </a:solidFill>
              </a:rPr>
              <a:t>(shielded by the micromesh)</a:t>
            </a:r>
          </a:p>
          <a:p>
            <a:pPr marL="465138" indent="-465138">
              <a:spcBef>
                <a:spcPts val="1200"/>
              </a:spcBef>
              <a:buFont typeface="Wingdings" pitchFamily="2" charset="2"/>
              <a:buChar char=""/>
            </a:pPr>
            <a:endParaRPr lang="en-US" sz="16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5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flux monitors @ </a:t>
            </a:r>
            <a:r>
              <a:rPr lang="en-US" dirty="0" err="1" smtClean="0"/>
              <a:t>n_tof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44196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S</a:t>
            </a:r>
            <a:r>
              <a:rPr lang="en-US" sz="1600" dirty="0" smtClean="0">
                <a:solidFill>
                  <a:srgbClr val="C00000"/>
                </a:solidFill>
              </a:rPr>
              <a:t>etup from 2010</a:t>
            </a:r>
            <a:endParaRPr lang="en-US" sz="1600" dirty="0">
              <a:solidFill>
                <a:srgbClr val="C00000"/>
              </a:solidFill>
            </a:endParaRPr>
          </a:p>
          <a:p>
            <a:pPr marL="266700" indent="0">
              <a:buNone/>
            </a:pPr>
            <a:r>
              <a:rPr lang="en-US" sz="1600" dirty="0" smtClean="0"/>
              <a:t>2 </a:t>
            </a:r>
            <a:r>
              <a:rPr lang="en-US" sz="1600" dirty="0" err="1"/>
              <a:t>microbulks</a:t>
            </a:r>
            <a:r>
              <a:rPr lang="en-US" sz="1600" dirty="0" smtClean="0"/>
              <a:t>:</a:t>
            </a:r>
          </a:p>
          <a:p>
            <a:pPr lvl="1"/>
            <a:r>
              <a:rPr lang="en-US" sz="1400" dirty="0" smtClean="0">
                <a:sym typeface="Symbol"/>
              </a:rPr>
              <a:t>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10 </a:t>
            </a:r>
            <a:r>
              <a:rPr lang="en-US" sz="1400" dirty="0"/>
              <a:t>cm</a:t>
            </a:r>
          </a:p>
          <a:p>
            <a:pPr lvl="1"/>
            <a:r>
              <a:rPr lang="en-US" sz="1400" dirty="0" smtClean="0"/>
              <a:t>Cu(5</a:t>
            </a:r>
            <a:r>
              <a:rPr lang="el-GR" sz="1400" dirty="0" smtClean="0"/>
              <a:t>μ</a:t>
            </a:r>
            <a:r>
              <a:rPr lang="en-US" sz="1400" dirty="0" smtClean="0"/>
              <a:t>m</a:t>
            </a:r>
            <a:r>
              <a:rPr lang="en-US" sz="1400" dirty="0"/>
              <a:t>)/</a:t>
            </a:r>
            <a:r>
              <a:rPr lang="en-US" sz="1400" dirty="0" err="1" smtClean="0"/>
              <a:t>Kap</a:t>
            </a:r>
            <a:r>
              <a:rPr lang="en-US" sz="1400" dirty="0" smtClean="0"/>
              <a:t>(</a:t>
            </a:r>
            <a:r>
              <a:rPr lang="el-GR" sz="1400" dirty="0" smtClean="0"/>
              <a:t>25μ</a:t>
            </a:r>
            <a:r>
              <a:rPr lang="en-US" sz="1400" dirty="0" smtClean="0"/>
              <a:t>m</a:t>
            </a:r>
            <a:r>
              <a:rPr lang="en-US" sz="1400" dirty="0"/>
              <a:t>)/</a:t>
            </a:r>
            <a:r>
              <a:rPr lang="en-US" sz="1400" dirty="0" smtClean="0"/>
              <a:t>Cu(</a:t>
            </a:r>
            <a:r>
              <a:rPr lang="el-GR" sz="1400" dirty="0" smtClean="0"/>
              <a:t>5μ</a:t>
            </a:r>
            <a:r>
              <a:rPr lang="en-US" sz="1400" dirty="0" smtClean="0"/>
              <a:t>m)</a:t>
            </a:r>
          </a:p>
          <a:p>
            <a:pPr lvl="1"/>
            <a:r>
              <a:rPr lang="en-US" sz="1400" dirty="0"/>
              <a:t>Cu(5</a:t>
            </a:r>
            <a:r>
              <a:rPr lang="el-GR" sz="1400" dirty="0"/>
              <a:t>μ</a:t>
            </a:r>
            <a:r>
              <a:rPr lang="en-US" sz="1400" dirty="0"/>
              <a:t>m)/</a:t>
            </a:r>
            <a:r>
              <a:rPr lang="en-US" sz="1400" dirty="0" err="1"/>
              <a:t>Kap</a:t>
            </a:r>
            <a:r>
              <a:rPr lang="en-US" sz="1400" dirty="0"/>
              <a:t>(</a:t>
            </a:r>
            <a:r>
              <a:rPr lang="el-GR" sz="1400" dirty="0"/>
              <a:t>25μ</a:t>
            </a:r>
            <a:r>
              <a:rPr lang="en-US" sz="1400" dirty="0"/>
              <a:t>m)/Cu(</a:t>
            </a:r>
            <a:r>
              <a:rPr lang="el-GR" sz="1400" dirty="0"/>
              <a:t>5μ</a:t>
            </a:r>
            <a:r>
              <a:rPr lang="en-US" sz="1400" dirty="0"/>
              <a:t>m</a:t>
            </a:r>
            <a:r>
              <a:rPr lang="en-US" sz="1400" dirty="0" smtClean="0"/>
              <a:t>)</a:t>
            </a:r>
          </a:p>
          <a:p>
            <a:pPr marL="0" indent="266700">
              <a:buNone/>
            </a:pPr>
            <a:r>
              <a:rPr lang="en-US" sz="1600" dirty="0" smtClean="0"/>
              <a:t>Windows:</a:t>
            </a:r>
          </a:p>
          <a:p>
            <a:pPr lvl="1"/>
            <a:r>
              <a:rPr lang="en-US" sz="1400" dirty="0" smtClean="0">
                <a:sym typeface="Symbol"/>
              </a:rPr>
              <a:t></a:t>
            </a:r>
            <a:r>
              <a:rPr lang="en-US" sz="1400" dirty="0" smtClean="0"/>
              <a:t> </a:t>
            </a:r>
            <a:r>
              <a:rPr lang="en-US" sz="1400" dirty="0"/>
              <a:t>= </a:t>
            </a:r>
            <a:r>
              <a:rPr lang="en-US" sz="1400" dirty="0" smtClean="0"/>
              <a:t>15 </a:t>
            </a:r>
            <a:r>
              <a:rPr lang="en-US" sz="1400" dirty="0"/>
              <a:t>cm</a:t>
            </a:r>
          </a:p>
          <a:p>
            <a:pPr lvl="1"/>
            <a:r>
              <a:rPr lang="en-US" sz="1400" dirty="0" err="1" smtClean="0"/>
              <a:t>Kapton</a:t>
            </a:r>
            <a:r>
              <a:rPr lang="en-US" sz="1400" dirty="0" smtClean="0"/>
              <a:t> 12.5 </a:t>
            </a:r>
            <a:r>
              <a:rPr lang="el-GR" sz="1400" dirty="0" smtClean="0"/>
              <a:t>μ</a:t>
            </a:r>
            <a:r>
              <a:rPr lang="en-US" sz="1400" dirty="0" smtClean="0"/>
              <a:t>m</a:t>
            </a:r>
            <a:endParaRPr lang="en-US" sz="1600" dirty="0"/>
          </a:p>
          <a:p>
            <a:pPr marL="0" indent="266700">
              <a:buNone/>
            </a:pPr>
            <a:r>
              <a:rPr lang="en-US" sz="1600" dirty="0"/>
              <a:t>Unsealed converters:</a:t>
            </a:r>
          </a:p>
          <a:p>
            <a:pPr lvl="1"/>
            <a:r>
              <a:rPr lang="pl-PL" sz="1400" baseline="30000" dirty="0"/>
              <a:t>235</a:t>
            </a:r>
            <a:r>
              <a:rPr lang="pl-PL" sz="1400" dirty="0"/>
              <a:t>U = </a:t>
            </a:r>
            <a:r>
              <a:rPr lang="pl-PL" sz="1400" dirty="0" smtClean="0"/>
              <a:t>1</a:t>
            </a:r>
            <a:r>
              <a:rPr lang="en-US" sz="1400" dirty="0" smtClean="0"/>
              <a:t>8.5</a:t>
            </a:r>
            <a:r>
              <a:rPr lang="pl-PL" sz="1400" dirty="0" smtClean="0"/>
              <a:t> </a:t>
            </a:r>
            <a:r>
              <a:rPr lang="pl-PL" sz="1400" dirty="0"/>
              <a:t>mg, </a:t>
            </a:r>
            <a:r>
              <a:rPr lang="en-US" sz="1400" dirty="0">
                <a:sym typeface="Symbol"/>
              </a:rPr>
              <a:t> </a:t>
            </a:r>
            <a:r>
              <a:rPr lang="pl-PL" sz="1400" dirty="0" smtClean="0"/>
              <a:t>= </a:t>
            </a:r>
            <a:r>
              <a:rPr lang="en-US" sz="1400" dirty="0"/>
              <a:t>7</a:t>
            </a:r>
            <a:r>
              <a:rPr lang="pl-PL" sz="1400" dirty="0" smtClean="0"/>
              <a:t> </a:t>
            </a:r>
            <a:r>
              <a:rPr lang="pl-PL" sz="1400" dirty="0"/>
              <a:t>cm</a:t>
            </a:r>
          </a:p>
          <a:p>
            <a:pPr lvl="1"/>
            <a:r>
              <a:rPr lang="pl-PL" sz="1400" baseline="30000" dirty="0"/>
              <a:t>10</a:t>
            </a:r>
            <a:r>
              <a:rPr lang="pl-PL" sz="1400" dirty="0"/>
              <a:t>B = 0.6 </a:t>
            </a:r>
            <a:r>
              <a:rPr lang="el-GR" sz="1400" dirty="0" smtClean="0"/>
              <a:t>μ</a:t>
            </a:r>
            <a:r>
              <a:rPr lang="pl-PL" sz="1400" dirty="0" smtClean="0"/>
              <a:t>m</a:t>
            </a:r>
            <a:r>
              <a:rPr lang="pl-PL" sz="1400" dirty="0"/>
              <a:t>, </a:t>
            </a:r>
            <a:r>
              <a:rPr lang="en-US" sz="1400" dirty="0">
                <a:sym typeface="Symbol"/>
              </a:rPr>
              <a:t> </a:t>
            </a:r>
            <a:r>
              <a:rPr lang="pl-PL" sz="1400" dirty="0" smtClean="0"/>
              <a:t>= </a:t>
            </a:r>
            <a:r>
              <a:rPr lang="en-US" sz="1400" dirty="0" smtClean="0"/>
              <a:t>15</a:t>
            </a:r>
            <a:r>
              <a:rPr lang="pl-PL" sz="1400" dirty="0" smtClean="0"/>
              <a:t> cm</a:t>
            </a:r>
            <a:endParaRPr lang="el-GR" sz="14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56793"/>
            <a:ext cx="5556604" cy="33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23928" y="1484784"/>
            <a:ext cx="32221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/>
              <a:t>n</a:t>
            </a:r>
            <a:r>
              <a:rPr lang="en-US" sz="1100" dirty="0" err="1" smtClean="0"/>
              <a:t>_TOF</a:t>
            </a:r>
            <a:r>
              <a:rPr lang="en-US" sz="1100" dirty="0" smtClean="0"/>
              <a:t> Collaboration, Facility performance report</a:t>
            </a:r>
            <a:endParaRPr lang="en-US" sz="1100" dirty="0"/>
          </a:p>
        </p:txBody>
      </p:sp>
      <p:sp>
        <p:nvSpPr>
          <p:cNvPr id="7" name="Rectangle 6"/>
          <p:cNvSpPr/>
          <p:nvPr/>
        </p:nvSpPr>
        <p:spPr>
          <a:xfrm>
            <a:off x="3835988" y="972017"/>
            <a:ext cx="52725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NEUTRON FLUX 2010</a:t>
            </a:r>
          </a:p>
          <a:p>
            <a:r>
              <a:rPr lang="en-US" sz="1600" dirty="0"/>
              <a:t>borated water + demineralized water </a:t>
            </a:r>
            <a:r>
              <a:rPr lang="en-US" sz="1600" dirty="0" smtClean="0"/>
              <a:t>as coolant &amp; </a:t>
            </a:r>
            <a:r>
              <a:rPr lang="en-US" sz="1600" dirty="0"/>
              <a:t>moderator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54884"/>
            <a:ext cx="3524448" cy="247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\\Dapdc5\tpapaeva\Desktop\MPGD2013\IMG_9239-m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452" y="4941168"/>
            <a:ext cx="2251056" cy="150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11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14971"/>
            <a:ext cx="2550339" cy="158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profiler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182018"/>
            <a:ext cx="4556678" cy="2847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01913"/>
            <a:ext cx="2725738" cy="379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000125" y="5710238"/>
            <a:ext cx="912813" cy="455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t>96 </a:t>
            </a:r>
            <a:r>
              <a:rPr lang="en-US" sz="1600" b="1" dirty="0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t>Y strips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987425" y="5691188"/>
            <a:ext cx="858838" cy="606425"/>
          </a:xfrm>
          <a:prstGeom prst="rect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924050" y="5691188"/>
            <a:ext cx="858838" cy="606425"/>
          </a:xfrm>
          <a:prstGeom prst="rect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865313" y="5710238"/>
            <a:ext cx="912812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dirty="0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t>96 X strips</a:t>
            </a:r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1812925" y="3025775"/>
            <a:ext cx="860425" cy="10033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H="1" flipV="1">
            <a:off x="908050" y="2963863"/>
            <a:ext cx="1038225" cy="106521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1846263" y="3352800"/>
            <a:ext cx="1587" cy="152400"/>
          </a:xfrm>
          <a:prstGeom prst="line">
            <a:avLst/>
          </a:prstGeom>
          <a:noFill/>
          <a:ln w="3672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778000" y="3424238"/>
            <a:ext cx="142875" cy="1587"/>
          </a:xfrm>
          <a:prstGeom prst="line">
            <a:avLst/>
          </a:prstGeom>
          <a:noFill/>
          <a:ln w="3672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1846263" y="3563938"/>
            <a:ext cx="1587" cy="152400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>
            <a:off x="1778000" y="3625850"/>
            <a:ext cx="142875" cy="1588"/>
          </a:xfrm>
          <a:prstGeom prst="line">
            <a:avLst/>
          </a:prstGeom>
          <a:noFill/>
          <a:ln w="3672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619125" y="2811463"/>
            <a:ext cx="430213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ea typeface="MS PGothic" pitchFamily="34" charset="-128"/>
              </a:rPr>
              <a:t>Y</a:t>
            </a: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608263" y="2846388"/>
            <a:ext cx="428625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b="1">
                <a:solidFill>
                  <a:srgbClr val="000000"/>
                </a:solidFill>
                <a:ea typeface="MS PGothic" pitchFamily="34" charset="-128"/>
              </a:rPr>
              <a:t>X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994276"/>
            <a:ext cx="2447131" cy="1482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029200"/>
            <a:ext cx="2447131" cy="1482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04799" y="764704"/>
            <a:ext cx="6028531" cy="2302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b="1" i="1" dirty="0" smtClean="0">
                <a:solidFill>
                  <a:prstClr val="black"/>
                </a:solidFill>
                <a:latin typeface="Comic Sans MS" pitchFamily="66" charset="0"/>
              </a:rPr>
              <a:t>First detector: </a:t>
            </a:r>
            <a:br>
              <a:rPr lang="en-US" b="1" i="1" dirty="0" smtClean="0">
                <a:solidFill>
                  <a:prstClr val="black"/>
                </a:solidFill>
                <a:latin typeface="Comic Sans MS" pitchFamily="66" charset="0"/>
              </a:rPr>
            </a:br>
            <a:r>
              <a:rPr lang="en-US" b="1" i="1" dirty="0" smtClean="0">
                <a:solidFill>
                  <a:prstClr val="black"/>
                </a:solidFill>
                <a:latin typeface="Comic Sans MS" pitchFamily="66" charset="0"/>
              </a:rPr>
              <a:t>bulk on a CAST </a:t>
            </a:r>
            <a:r>
              <a:rPr lang="en-US" b="1" i="1" dirty="0" err="1" smtClean="0">
                <a:solidFill>
                  <a:prstClr val="black"/>
                </a:solidFill>
                <a:latin typeface="Comic Sans MS" pitchFamily="66" charset="0"/>
              </a:rPr>
              <a:t>microbulk</a:t>
            </a:r>
            <a:r>
              <a:rPr lang="en-US" b="1" i="1" dirty="0" smtClean="0">
                <a:solidFill>
                  <a:prstClr val="black"/>
                </a:solidFill>
                <a:latin typeface="Comic Sans MS" pitchFamily="66" charset="0"/>
              </a:rPr>
              <a:t> prototype!</a:t>
            </a:r>
            <a:endParaRPr lang="en-US" b="1" i="1" dirty="0">
              <a:solidFill>
                <a:srgbClr val="000000"/>
              </a:solidFill>
              <a:ea typeface="Webdings" pitchFamily="18" charset="2"/>
              <a:cs typeface="Webdings" pitchFamily="18" charset="2"/>
            </a:endParaRP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Webdings" pitchFamily="18" charset="2"/>
                <a:ea typeface="Webdings" pitchFamily="18" charset="2"/>
                <a:cs typeface="Webdings" pitchFamily="18" charset="2"/>
              </a:rPr>
              <a:t></a:t>
            </a:r>
            <a:r>
              <a:rPr lang="en-US" sz="18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 6x6 cm</a:t>
            </a:r>
            <a:r>
              <a:rPr lang="en-US" sz="1800" baseline="300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2</a:t>
            </a:r>
            <a:r>
              <a:rPr lang="en-US" sz="18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(2x106 strips, </a:t>
            </a:r>
            <a:r>
              <a:rPr lang="en-US" sz="1800" dirty="0" smtClean="0">
                <a:solidFill>
                  <a:srgbClr val="000000"/>
                </a:solidFill>
                <a:ea typeface="Symbol" pitchFamily="18" charset="2"/>
                <a:cs typeface="Symbol" pitchFamily="18" charset="2"/>
              </a:rPr>
              <a:t>0.5 mm pitch)</a:t>
            </a:r>
            <a:endParaRPr lang="en-US" sz="1800" dirty="0">
              <a:solidFill>
                <a:srgbClr val="000000"/>
              </a:solidFill>
              <a:ea typeface="Symbol" pitchFamily="18" charset="2"/>
              <a:cs typeface="Symbol" pitchFamily="18" charset="2"/>
            </a:endParaRP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Webdings" pitchFamily="18" charset="2"/>
                <a:ea typeface="Webdings" pitchFamily="18" charset="2"/>
                <a:cs typeface="Webdings" pitchFamily="18" charset="2"/>
              </a:rPr>
              <a:t>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drift gap = 4 mm</a:t>
            </a:r>
          </a:p>
          <a:p>
            <a:pPr marL="285750" indent="-285750">
              <a:lnSpc>
                <a:spcPct val="100000"/>
              </a:lnSpc>
              <a:buClrTx/>
              <a:buFont typeface="Webdings" pitchFamily="18" charset="2"/>
              <a:buChar char="4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18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converter: </a:t>
            </a:r>
            <a:r>
              <a:rPr lang="en-US" sz="1800" baseline="330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10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B</a:t>
            </a:r>
            <a:r>
              <a:rPr lang="en-US" sz="1800" baseline="-330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4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C  </a:t>
            </a:r>
            <a:r>
              <a:rPr lang="en-US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enriched </a:t>
            </a:r>
            <a:r>
              <a:rPr lang="en-US" sz="16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in </a:t>
            </a:r>
            <a:r>
              <a:rPr lang="en-US" sz="1600" baseline="330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10</a:t>
            </a:r>
            <a:r>
              <a:rPr lang="en-US" sz="16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B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,</a:t>
            </a:r>
            <a:r>
              <a:rPr lang="en-US" sz="18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</a:t>
            </a:r>
            <a:r>
              <a:rPr lang="en-US" sz="18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2 </a:t>
            </a:r>
            <a:r>
              <a:rPr lang="en-US" sz="1800" dirty="0">
                <a:solidFill>
                  <a:srgbClr val="000000"/>
                </a:solidFill>
                <a:latin typeface="Symbol" pitchFamily="18" charset="2"/>
                <a:ea typeface="Webdings" pitchFamily="18" charset="2"/>
                <a:cs typeface="Webdings" pitchFamily="18" charset="2"/>
              </a:rPr>
              <a:t></a:t>
            </a:r>
            <a:r>
              <a:rPr lang="en-US" sz="18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m</a:t>
            </a:r>
          </a:p>
          <a:p>
            <a:pPr marL="285750" indent="-285750">
              <a:lnSpc>
                <a:spcPct val="100000"/>
              </a:lnSpc>
              <a:buClrTx/>
              <a:buFont typeface="Webdings" pitchFamily="18" charset="2"/>
              <a:buChar char="4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Webdings" pitchFamily="18" charset="2"/>
                <a:ea typeface="Webdings" pitchFamily="18" charset="2"/>
                <a:cs typeface="Webdings" pitchFamily="18" charset="2"/>
              </a:rPr>
              <a:t></a:t>
            </a:r>
            <a:r>
              <a:rPr lang="en-US" sz="1600" dirty="0" err="1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Ar</a:t>
            </a:r>
            <a:r>
              <a:rPr lang="en-US" sz="1600" dirty="0" smtClean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 </a:t>
            </a:r>
            <a:r>
              <a:rPr lang="en-US" sz="1600" dirty="0">
                <a:solidFill>
                  <a:srgbClr val="000000"/>
                </a:solidFill>
                <a:ea typeface="Webdings" pitchFamily="18" charset="2"/>
                <a:cs typeface="Webdings" pitchFamily="18" charset="2"/>
              </a:rPr>
              <a:t>+ (10%)CF4 + (2%) iC4H10</a:t>
            </a:r>
          </a:p>
          <a:p>
            <a:pPr>
              <a:lnSpc>
                <a:spcPct val="100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410700" algn="l"/>
              </a:tabLst>
            </a:pPr>
            <a:endParaRPr lang="en-US" sz="1600" dirty="0">
              <a:solidFill>
                <a:srgbClr val="000000"/>
              </a:solidFill>
              <a:ea typeface="Webdings" pitchFamily="18" charset="2"/>
              <a:cs typeface="Webdings" pitchFamily="18" charset="2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739" y="614971"/>
            <a:ext cx="1932261" cy="151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 flipH="1">
            <a:off x="6256213" y="651944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latin typeface="Comic Sans MS" pitchFamily="66" charset="0"/>
              </a:rPr>
              <a:t>See Francesca’s report!</a:t>
            </a:r>
            <a:endParaRPr lang="en-US" sz="1600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82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profiler: results</a:t>
            </a:r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93" y="3698053"/>
            <a:ext cx="4054599" cy="274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1429"/>
            <a:ext cx="4477531" cy="3027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083" y="3647002"/>
            <a:ext cx="4109892" cy="2779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275" y="995564"/>
            <a:ext cx="2211997" cy="2040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411" y="974904"/>
            <a:ext cx="2205568" cy="206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04432" y="3528776"/>
            <a:ext cx="35547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smtClean="0"/>
              <a:t>F. </a:t>
            </a:r>
            <a:r>
              <a:rPr lang="en-US" sz="800" i="1" dirty="0" err="1" smtClean="0"/>
              <a:t>Belloni</a:t>
            </a:r>
            <a:r>
              <a:rPr lang="en-US" sz="800" i="1" dirty="0" smtClean="0"/>
              <a:t>, </a:t>
            </a:r>
            <a:r>
              <a:rPr lang="en-US" sz="800" dirty="0"/>
              <a:t>A Micromegas Detector </a:t>
            </a:r>
            <a:r>
              <a:rPr lang="en-US" sz="800" dirty="0" smtClean="0"/>
              <a:t>for Neutron </a:t>
            </a:r>
            <a:r>
              <a:rPr lang="en-US" sz="800" dirty="0"/>
              <a:t>Beam Imaging at the n </a:t>
            </a:r>
            <a:r>
              <a:rPr lang="en-US" sz="800" dirty="0" smtClean="0"/>
              <a:t>TOF Facility </a:t>
            </a:r>
            <a:r>
              <a:rPr lang="en-US" sz="800" dirty="0"/>
              <a:t>at CERN</a:t>
            </a:r>
            <a:r>
              <a:rPr lang="en-US" sz="800" i="1" dirty="0" smtClean="0"/>
              <a:t>“, ND2013”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2653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Fission x-section measurements</a:t>
            </a:r>
            <a:endParaRPr lang="fr-F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496" y="908720"/>
            <a:ext cx="4419600" cy="53187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Setup for fission</a:t>
            </a:r>
          </a:p>
          <a:p>
            <a:pPr marL="266700" indent="0">
              <a:buFont typeface="Wingdings" pitchFamily="2" charset="2"/>
              <a:buNone/>
            </a:pPr>
            <a:r>
              <a:rPr lang="en-US" sz="1600" dirty="0" smtClean="0"/>
              <a:t>10 </a:t>
            </a:r>
            <a:r>
              <a:rPr lang="en-US" sz="1600" dirty="0"/>
              <a:t>M</a:t>
            </a:r>
            <a:r>
              <a:rPr lang="en-US" sz="1600" dirty="0" smtClean="0"/>
              <a:t>icrobulk Micromegas: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>
                <a:sym typeface="Symbol"/>
              </a:rPr>
              <a:t></a:t>
            </a:r>
            <a:r>
              <a:rPr lang="en-US" sz="1400" dirty="0" smtClean="0"/>
              <a:t> = 10 cm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Cu(5</a:t>
            </a:r>
            <a:r>
              <a:rPr lang="el-GR" sz="1400" dirty="0" smtClean="0"/>
              <a:t>μ</a:t>
            </a:r>
            <a:r>
              <a:rPr lang="en-US" sz="1400" dirty="0" smtClean="0"/>
              <a:t>m)/</a:t>
            </a:r>
            <a:r>
              <a:rPr lang="en-US" sz="1400" dirty="0" err="1" smtClean="0"/>
              <a:t>Kap</a:t>
            </a:r>
            <a:r>
              <a:rPr lang="en-US" sz="1400" dirty="0" smtClean="0"/>
              <a:t>(50</a:t>
            </a:r>
            <a:r>
              <a:rPr lang="el-GR" sz="1400" dirty="0" smtClean="0"/>
              <a:t>μ</a:t>
            </a:r>
            <a:r>
              <a:rPr lang="en-US" sz="1400" dirty="0" smtClean="0"/>
              <a:t>m)/Cu(</a:t>
            </a:r>
            <a:r>
              <a:rPr lang="el-GR" sz="1400" dirty="0" smtClean="0"/>
              <a:t>5μ</a:t>
            </a:r>
            <a:r>
              <a:rPr lang="en-US" sz="1400" dirty="0" smtClean="0"/>
              <a:t>m)</a:t>
            </a:r>
          </a:p>
          <a:p>
            <a:pPr marL="0" indent="266700">
              <a:buFont typeface="Wingdings" pitchFamily="2" charset="2"/>
              <a:buNone/>
            </a:pPr>
            <a:r>
              <a:rPr lang="en-US" sz="1600" dirty="0" smtClean="0"/>
              <a:t>Windows: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>
                <a:sym typeface="Symbol"/>
              </a:rPr>
              <a:t></a:t>
            </a:r>
            <a:r>
              <a:rPr lang="en-US" sz="1400" dirty="0" smtClean="0"/>
              <a:t> = 15 cm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err="1" smtClean="0"/>
              <a:t>kapton</a:t>
            </a:r>
            <a:r>
              <a:rPr lang="en-US" sz="1400" dirty="0" smtClean="0"/>
              <a:t> 25 </a:t>
            </a:r>
            <a:r>
              <a:rPr lang="el-GR" sz="1400" dirty="0" smtClean="0"/>
              <a:t>μ</a:t>
            </a:r>
            <a:r>
              <a:rPr lang="en-US" sz="1400" dirty="0" smtClean="0"/>
              <a:t>m</a:t>
            </a:r>
            <a:endParaRPr lang="en-US" sz="1600" dirty="0" smtClean="0"/>
          </a:p>
          <a:p>
            <a:pPr marL="0" indent="266700">
              <a:buFont typeface="Wingdings" pitchFamily="2" charset="2"/>
              <a:buNone/>
            </a:pPr>
            <a:r>
              <a:rPr lang="en-US" sz="1600" dirty="0" smtClean="0"/>
              <a:t>Gas:</a:t>
            </a:r>
          </a:p>
          <a:p>
            <a:pPr lvl="1">
              <a:buFont typeface="Wingdings" pitchFamily="2" charset="2"/>
              <a:buChar char="Ø"/>
            </a:pPr>
            <a:r>
              <a:rPr lang="pt-BR" sz="1400" dirty="0"/>
              <a:t>Ar + (10%)CF</a:t>
            </a:r>
            <a:r>
              <a:rPr lang="pt-BR" sz="1400" baseline="-25000" dirty="0"/>
              <a:t>4</a:t>
            </a:r>
            <a:r>
              <a:rPr lang="pt-BR" sz="1400" dirty="0"/>
              <a:t> + (2%) </a:t>
            </a:r>
            <a:r>
              <a:rPr lang="pt-BR" sz="1400" dirty="0" smtClean="0"/>
              <a:t>iC</a:t>
            </a:r>
            <a:r>
              <a:rPr lang="pt-BR" sz="1400" baseline="-25000" dirty="0" smtClean="0"/>
              <a:t>4</a:t>
            </a:r>
            <a:r>
              <a:rPr lang="pt-BR" sz="1400" dirty="0" smtClean="0"/>
              <a:t>H</a:t>
            </a:r>
            <a:r>
              <a:rPr lang="pt-BR" sz="1400" baseline="-25000" dirty="0" smtClean="0"/>
              <a:t>10</a:t>
            </a:r>
            <a:endParaRPr lang="en-US" sz="1400" baseline="-25000" dirty="0" smtClean="0"/>
          </a:p>
          <a:p>
            <a:pPr marL="0" indent="266700">
              <a:buNone/>
            </a:pPr>
            <a:r>
              <a:rPr lang="en-US" sz="1600" dirty="0" smtClean="0"/>
              <a:t>Samples: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4 </a:t>
            </a:r>
            <a:r>
              <a:rPr lang="en-US" sz="1400" baseline="30000" dirty="0"/>
              <a:t>240</a:t>
            </a:r>
            <a:r>
              <a:rPr lang="en-US" sz="1400" dirty="0"/>
              <a:t>Pu: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>
                <a:sym typeface="Symbol"/>
              </a:rPr>
              <a:t> </a:t>
            </a:r>
            <a:r>
              <a:rPr lang="en-US" sz="1400" dirty="0" smtClean="0"/>
              <a:t>= </a:t>
            </a:r>
            <a:r>
              <a:rPr lang="en-US" sz="1400" dirty="0"/>
              <a:t>3 cm </a:t>
            </a:r>
            <a:r>
              <a:rPr lang="en-US" sz="1400" dirty="0" smtClean="0"/>
              <a:t>each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3.5 </a:t>
            </a:r>
            <a:r>
              <a:rPr lang="en-US" sz="1400" dirty="0"/>
              <a:t>mg each ( 27.3 </a:t>
            </a:r>
            <a:r>
              <a:rPr lang="en-US" sz="1400" dirty="0" err="1"/>
              <a:t>MBq</a:t>
            </a:r>
            <a:r>
              <a:rPr lang="en-US" sz="1400" dirty="0"/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US" sz="1400" dirty="0" smtClean="0"/>
              <a:t>4 </a:t>
            </a:r>
            <a:r>
              <a:rPr lang="en-US" sz="1400" baseline="30000" dirty="0"/>
              <a:t>242</a:t>
            </a:r>
            <a:r>
              <a:rPr lang="en-US" sz="1400" dirty="0"/>
              <a:t>Pu</a:t>
            </a:r>
            <a:r>
              <a:rPr lang="en-US" sz="1400" dirty="0" smtClean="0"/>
              <a:t>: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>
                <a:sym typeface="Symbol"/>
              </a:rPr>
              <a:t> </a:t>
            </a:r>
            <a:r>
              <a:rPr lang="en-US" sz="1400" dirty="0"/>
              <a:t>= 3 cm each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3.0 </a:t>
            </a:r>
            <a:r>
              <a:rPr lang="en-US" sz="1400" dirty="0"/>
              <a:t>mg each ( </a:t>
            </a:r>
            <a:r>
              <a:rPr lang="en-US" sz="1400" dirty="0" smtClean="0"/>
              <a:t>1.2 </a:t>
            </a:r>
            <a:r>
              <a:rPr lang="en-US" sz="1400" dirty="0" err="1"/>
              <a:t>MBq</a:t>
            </a:r>
            <a:r>
              <a:rPr lang="en-US" sz="1400" dirty="0" smtClean="0"/>
              <a:t>)</a:t>
            </a:r>
            <a:endParaRPr lang="en-US" sz="1400" dirty="0"/>
          </a:p>
          <a:p>
            <a:pPr lvl="1"/>
            <a:r>
              <a:rPr lang="en-US" sz="1400" dirty="0" smtClean="0"/>
              <a:t>1 </a:t>
            </a:r>
            <a:r>
              <a:rPr lang="en-US" sz="1400" baseline="30000" dirty="0"/>
              <a:t>235</a:t>
            </a:r>
            <a:r>
              <a:rPr lang="en-US" sz="1400" dirty="0"/>
              <a:t>U</a:t>
            </a:r>
            <a:r>
              <a:rPr lang="en-US" sz="1400" dirty="0" smtClean="0"/>
              <a:t>:</a:t>
            </a:r>
            <a:endParaRPr lang="en-US" sz="1600" dirty="0">
              <a:solidFill>
                <a:srgbClr val="800000"/>
              </a:solidFill>
            </a:endParaRPr>
          </a:p>
          <a:p>
            <a:pPr lvl="2">
              <a:buFont typeface="Arial" pitchFamily="34" charset="0"/>
              <a:buChar char="•"/>
            </a:pPr>
            <a:r>
              <a:rPr lang="en-US" sz="1400" dirty="0">
                <a:sym typeface="Symbol"/>
              </a:rPr>
              <a:t> </a:t>
            </a:r>
            <a:r>
              <a:rPr lang="en-US" sz="1400" dirty="0"/>
              <a:t>= 3 cm each</a:t>
            </a:r>
          </a:p>
          <a:p>
            <a:pPr lvl="2">
              <a:buFont typeface="Arial" pitchFamily="34" charset="0"/>
              <a:buChar char="•"/>
            </a:pPr>
            <a:r>
              <a:rPr lang="en-US" sz="1400" dirty="0" smtClean="0"/>
              <a:t>5.0 </a:t>
            </a:r>
            <a:r>
              <a:rPr lang="en-US" sz="1400" dirty="0"/>
              <a:t>mg each ( </a:t>
            </a:r>
            <a:r>
              <a:rPr lang="en-US" sz="1400" dirty="0" smtClean="0"/>
              <a:t>0.4 </a:t>
            </a:r>
            <a:r>
              <a:rPr lang="en-US" sz="1400" dirty="0" err="1"/>
              <a:t>MBq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745" y="694607"/>
            <a:ext cx="1621306" cy="143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745" y="2169115"/>
            <a:ext cx="1673925" cy="142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414" y="3591048"/>
            <a:ext cx="2658431" cy="243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063" y="3663056"/>
            <a:ext cx="2806155" cy="228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782978"/>
            <a:ext cx="3807595" cy="269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868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Micromegas 2D structure transparent to neutron beams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168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Grouper 306"/>
          <p:cNvGrpSpPr/>
          <p:nvPr/>
        </p:nvGrpSpPr>
        <p:grpSpPr>
          <a:xfrm>
            <a:off x="350702" y="4580423"/>
            <a:ext cx="6720751" cy="2197782"/>
            <a:chOff x="4960165" y="3172178"/>
            <a:chExt cx="6720751" cy="2197782"/>
          </a:xfrm>
        </p:grpSpPr>
        <p:pic>
          <p:nvPicPr>
            <p:cNvPr id="7" name="Picture 2" descr="\\Dapdc5\tpapaeva\Desktop\XY-Microbulk\XY-Microbulk\DetectorView-5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3" t="25468" r="3645" b="29012"/>
            <a:stretch/>
          </p:blipFill>
          <p:spPr bwMode="auto">
            <a:xfrm>
              <a:off x="8959341" y="3606099"/>
              <a:ext cx="2721575" cy="1016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er 18"/>
            <p:cNvGrpSpPr/>
            <p:nvPr/>
          </p:nvGrpSpPr>
          <p:grpSpPr>
            <a:xfrm>
              <a:off x="4960165" y="3172178"/>
              <a:ext cx="4198417" cy="2197782"/>
              <a:chOff x="4780873" y="985095"/>
              <a:chExt cx="4198417" cy="2197782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521170" y="985095"/>
                <a:ext cx="3458120" cy="21977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" name="Connecteur droit avec flèche 5"/>
              <p:cNvCxnSpPr/>
              <p:nvPr/>
            </p:nvCxnSpPr>
            <p:spPr>
              <a:xfrm flipV="1">
                <a:off x="5393771" y="2365156"/>
                <a:ext cx="637122" cy="309727"/>
              </a:xfrm>
              <a:prstGeom prst="straightConnector1">
                <a:avLst/>
              </a:prstGeom>
              <a:ln w="57150">
                <a:solidFill>
                  <a:srgbClr val="0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avec flèche 8"/>
              <p:cNvCxnSpPr/>
              <p:nvPr/>
            </p:nvCxnSpPr>
            <p:spPr>
              <a:xfrm flipH="1" flipV="1">
                <a:off x="7871389" y="2686344"/>
                <a:ext cx="339558" cy="369330"/>
              </a:xfrm>
              <a:prstGeom prst="straightConnector1">
                <a:avLst/>
              </a:prstGeom>
              <a:ln w="57150">
                <a:solidFill>
                  <a:srgbClr val="0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ZoneTexte 11"/>
              <p:cNvSpPr txBox="1"/>
              <p:nvPr/>
            </p:nvSpPr>
            <p:spPr>
              <a:xfrm>
                <a:off x="4780873" y="2686342"/>
                <a:ext cx="11627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anode </a:t>
                </a:r>
                <a:r>
                  <a:rPr lang="fr-FR" sz="1400" dirty="0" err="1" smtClean="0"/>
                  <a:t>strips</a:t>
                </a:r>
                <a:endParaRPr lang="fr-FR" sz="1400" dirty="0"/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8166124" y="2456637"/>
                <a:ext cx="6634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err="1" smtClean="0"/>
                  <a:t>mesh</a:t>
                </a:r>
                <a:endParaRPr lang="fr-FR" sz="1400" dirty="0" smtClean="0"/>
              </a:p>
              <a:p>
                <a:r>
                  <a:rPr lang="fr-FR" sz="1400" dirty="0" smtClean="0"/>
                  <a:t> </a:t>
                </a:r>
                <a:r>
                  <a:rPr lang="fr-FR" sz="1400" dirty="0" err="1" smtClean="0"/>
                  <a:t>strips</a:t>
                </a:r>
                <a:endParaRPr lang="fr-FR" sz="1400" dirty="0"/>
              </a:p>
            </p:txBody>
          </p:sp>
        </p:grpSp>
        <p:sp>
          <p:nvSpPr>
            <p:cNvPr id="35" name="Ellipse 34"/>
            <p:cNvSpPr/>
            <p:nvPr/>
          </p:nvSpPr>
          <p:spPr>
            <a:xfrm>
              <a:off x="8405895" y="4114099"/>
              <a:ext cx="767351" cy="476523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cxnSp>
          <p:nvCxnSpPr>
            <p:cNvPr id="37" name="Connecteur droit avec flèche 36"/>
            <p:cNvCxnSpPr/>
            <p:nvPr/>
          </p:nvCxnSpPr>
          <p:spPr>
            <a:xfrm>
              <a:off x="9173246" y="4330974"/>
              <a:ext cx="381565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856" y="-27384"/>
            <a:ext cx="8229600" cy="778098"/>
          </a:xfrm>
        </p:spPr>
        <p:txBody>
          <a:bodyPr/>
          <a:lstStyle/>
          <a:p>
            <a:pPr algn="l"/>
            <a:r>
              <a:rPr lang="fr-FR" dirty="0" err="1" smtClean="0"/>
              <a:t>Segmenting</a:t>
            </a:r>
            <a:r>
              <a:rPr lang="fr-FR" dirty="0" smtClean="0"/>
              <a:t> the </a:t>
            </a:r>
            <a:r>
              <a:rPr lang="fr-FR" dirty="0" err="1" smtClean="0"/>
              <a:t>micromesh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33033" y="2850322"/>
            <a:ext cx="85923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smtClean="0"/>
              <a:t>« A </a:t>
            </a:r>
            <a:r>
              <a:rPr lang="fr-FR" sz="1600" i="1" dirty="0" err="1" smtClean="0"/>
              <a:t>low</a:t>
            </a:r>
            <a:r>
              <a:rPr lang="fr-FR" sz="1600" i="1" dirty="0" smtClean="0"/>
              <a:t> mass </a:t>
            </a:r>
            <a:r>
              <a:rPr lang="fr-FR" sz="1600" i="1" dirty="0" err="1" smtClean="0"/>
              <a:t>microbulk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with</a:t>
            </a:r>
            <a:r>
              <a:rPr lang="fr-FR" sz="1600" i="1" dirty="0" smtClean="0"/>
              <a:t> real XY structure »,Th. </a:t>
            </a:r>
            <a:r>
              <a:rPr lang="fr-FR" sz="1600" i="1" dirty="0" err="1" smtClean="0"/>
              <a:t>Geralis</a:t>
            </a:r>
            <a:r>
              <a:rPr lang="fr-FR" sz="1600" i="1" dirty="0" smtClean="0"/>
              <a:t>, RD51 Common </a:t>
            </a:r>
            <a:r>
              <a:rPr lang="fr-FR" sz="1600" i="1" dirty="0" err="1" smtClean="0"/>
              <a:t>Fund</a:t>
            </a:r>
            <a:r>
              <a:rPr lang="fr-FR" sz="1600" i="1" dirty="0" smtClean="0"/>
              <a:t> Project,</a:t>
            </a:r>
          </a:p>
          <a:p>
            <a:r>
              <a:rPr lang="fr-FR" sz="1600" i="1" dirty="0" smtClean="0"/>
              <a:t>« A real x-y </a:t>
            </a:r>
            <a:r>
              <a:rPr lang="fr-FR" sz="1600" i="1" dirty="0" err="1" smtClean="0"/>
              <a:t>Microbulk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MicroMegas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with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segmented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mesh</a:t>
            </a:r>
            <a:r>
              <a:rPr lang="fr-FR" sz="1600" i="1" dirty="0" smtClean="0"/>
              <a:t>, Th. </a:t>
            </a:r>
            <a:r>
              <a:rPr lang="fr-FR" sz="1600" i="1" dirty="0" err="1" smtClean="0"/>
              <a:t>Geralis</a:t>
            </a:r>
            <a:r>
              <a:rPr lang="fr-FR" sz="1600" i="1" dirty="0" smtClean="0"/>
              <a:t>, </a:t>
            </a:r>
            <a:r>
              <a:rPr lang="fr-FR" sz="1600" i="1" dirty="0" err="1" smtClean="0"/>
              <a:t>PoS</a:t>
            </a:r>
            <a:r>
              <a:rPr lang="fr-FR" sz="1600" i="1" dirty="0" smtClean="0"/>
              <a:t> (TIPP 2014) 055</a:t>
            </a:r>
          </a:p>
          <a:p>
            <a:endParaRPr lang="fr-FR" sz="1600" i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4693072" y="908720"/>
            <a:ext cx="376392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anose="030F0702030302020204" pitchFamily="66" charset="0"/>
              </a:rPr>
              <a:t>Neutron </a:t>
            </a:r>
            <a:r>
              <a:rPr lang="fr-FR" dirty="0" err="1" smtClean="0">
                <a:latin typeface="Comic Sans MS" panose="030F0702030302020204" pitchFamily="66" charset="0"/>
              </a:rPr>
              <a:t>beam</a:t>
            </a:r>
            <a:r>
              <a:rPr lang="fr-FR" dirty="0" smtClean="0">
                <a:latin typeface="Comic Sans MS" panose="030F0702030302020204" pitchFamily="66" charset="0"/>
              </a:rPr>
              <a:t> applications: </a:t>
            </a:r>
          </a:p>
          <a:p>
            <a:r>
              <a:rPr lang="fr-FR" b="1" dirty="0" err="1" smtClean="0">
                <a:latin typeface="Comic Sans MS" panose="030F0702030302020204" pitchFamily="66" charset="0"/>
              </a:rPr>
              <a:t>Microbulk</a:t>
            </a:r>
            <a:r>
              <a:rPr lang="fr-FR" b="1" dirty="0" smtClean="0">
                <a:latin typeface="Comic Sans MS" panose="030F0702030302020204" pitchFamily="66" charset="0"/>
              </a:rPr>
              <a:t> a good solution :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latin typeface="Comic Sans MS" panose="030F0702030302020204" pitchFamily="66" charset="0"/>
              </a:rPr>
              <a:t>Mass minimisation  </a:t>
            </a:r>
          </a:p>
          <a:p>
            <a:r>
              <a:rPr lang="fr-FR" dirty="0" smtClean="0">
                <a:latin typeface="Comic Sans MS" panose="030F0702030302020204" pitchFamily="66" charset="0"/>
              </a:rPr>
              <a:t>(</a:t>
            </a:r>
            <a:r>
              <a:rPr lang="fr-FR" dirty="0">
                <a:solidFill>
                  <a:srgbClr val="000000"/>
                </a:solidFill>
                <a:latin typeface="Comic Sans MS" panose="030F0702030302020204" pitchFamily="66" charset="0"/>
              </a:rPr>
              <a:t>5um Cu - 50um </a:t>
            </a:r>
            <a:r>
              <a:rPr lang="fr-FR" dirty="0" err="1">
                <a:solidFill>
                  <a:srgbClr val="000000"/>
                </a:solidFill>
                <a:latin typeface="Comic Sans MS" panose="030F0702030302020204" pitchFamily="66" charset="0"/>
              </a:rPr>
              <a:t>kapton</a:t>
            </a:r>
            <a:r>
              <a:rPr lang="fr-FR" dirty="0">
                <a:solidFill>
                  <a:srgbClr val="000000"/>
                </a:solidFill>
                <a:latin typeface="Comic Sans MS" panose="030F0702030302020204" pitchFamily="66" charset="0"/>
              </a:rPr>
              <a:t> - 5um </a:t>
            </a:r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Cu).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Large surface detectors.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High </a:t>
            </a:r>
            <a:r>
              <a:rPr lang="fr-FR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radiopurity</a:t>
            </a:r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  <a:endParaRPr lang="fr-FR" dirty="0">
              <a:latin typeface="Comic Sans MS" panose="030F0702030302020204" pitchFamily="66" charset="0"/>
            </a:endParaRPr>
          </a:p>
        </p:txBody>
      </p:sp>
      <p:grpSp>
        <p:nvGrpSpPr>
          <p:cNvPr id="314" name="Grouper 313"/>
          <p:cNvGrpSpPr/>
          <p:nvPr/>
        </p:nvGrpSpPr>
        <p:grpSpPr>
          <a:xfrm>
            <a:off x="-43634" y="938794"/>
            <a:ext cx="4522548" cy="1638678"/>
            <a:chOff x="1109717" y="1024408"/>
            <a:chExt cx="4522548" cy="1638678"/>
          </a:xfrm>
        </p:grpSpPr>
        <p:grpSp>
          <p:nvGrpSpPr>
            <p:cNvPr id="306" name="Grouper 305"/>
            <p:cNvGrpSpPr/>
            <p:nvPr/>
          </p:nvGrpSpPr>
          <p:grpSpPr>
            <a:xfrm>
              <a:off x="1136609" y="1024408"/>
              <a:ext cx="4495656" cy="1638678"/>
              <a:chOff x="4549801" y="1413295"/>
              <a:chExt cx="4594199" cy="1631681"/>
            </a:xfrm>
          </p:grpSpPr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8829" t="3345" r="17216" b="15365"/>
              <a:stretch/>
            </p:blipFill>
            <p:spPr bwMode="auto">
              <a:xfrm>
                <a:off x="5327050" y="1413295"/>
                <a:ext cx="3816950" cy="1631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ZoneTexte 21"/>
              <p:cNvSpPr txBox="1"/>
              <p:nvPr/>
            </p:nvSpPr>
            <p:spPr>
              <a:xfrm>
                <a:off x="4549801" y="2395933"/>
                <a:ext cx="573267" cy="27581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err="1" smtClean="0"/>
                  <a:t>mesh</a:t>
                </a:r>
                <a:endParaRPr lang="fr-FR" sz="1200" dirty="0" smtClean="0"/>
              </a:p>
            </p:txBody>
          </p:sp>
          <p:cxnSp>
            <p:nvCxnSpPr>
              <p:cNvPr id="24" name="Connecteur droit avec flèche 23"/>
              <p:cNvCxnSpPr/>
              <p:nvPr/>
            </p:nvCxnSpPr>
            <p:spPr>
              <a:xfrm>
                <a:off x="5057479" y="2554941"/>
                <a:ext cx="283879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2" name="ZoneTexte 311"/>
            <p:cNvSpPr txBox="1"/>
            <p:nvPr/>
          </p:nvSpPr>
          <p:spPr>
            <a:xfrm>
              <a:off x="1109717" y="2238365"/>
              <a:ext cx="61259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anode</a:t>
              </a:r>
            </a:p>
          </p:txBody>
        </p:sp>
        <p:cxnSp>
          <p:nvCxnSpPr>
            <p:cNvPr id="313" name="Connecteur droit avec flèche 312"/>
            <p:cNvCxnSpPr/>
            <p:nvPr/>
          </p:nvCxnSpPr>
          <p:spPr>
            <a:xfrm>
              <a:off x="1666270" y="2412996"/>
              <a:ext cx="27779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33"/>
          <p:cNvSpPr txBox="1"/>
          <p:nvPr/>
        </p:nvSpPr>
        <p:spPr>
          <a:xfrm>
            <a:off x="2850380" y="1374307"/>
            <a:ext cx="1152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Drift </a:t>
            </a:r>
            <a:r>
              <a:rPr lang="fr-FR" sz="1400" b="1" dirty="0" err="1" smtClean="0"/>
              <a:t>region</a:t>
            </a:r>
            <a:endParaRPr lang="fr-FR" sz="1400" b="1" dirty="0"/>
          </a:p>
        </p:txBody>
      </p:sp>
      <p:sp>
        <p:nvSpPr>
          <p:cNvPr id="315" name="Rectangle 314"/>
          <p:cNvSpPr/>
          <p:nvPr/>
        </p:nvSpPr>
        <p:spPr>
          <a:xfrm>
            <a:off x="1513438" y="3432879"/>
            <a:ext cx="63690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fr-FR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Segmented</a:t>
            </a:r>
            <a:r>
              <a:rPr lang="fr-FR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fr-FR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mesh</a:t>
            </a:r>
            <a:r>
              <a:rPr lang="fr-FR" b="1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fr-FR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microbulk</a:t>
            </a:r>
            <a:r>
              <a:rPr lang="fr-FR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:</a:t>
            </a:r>
          </a:p>
          <a:p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1) No extra </a:t>
            </a:r>
            <a:r>
              <a:rPr lang="fr-FR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layers</a:t>
            </a:r>
            <a:endParaRPr lang="fr-FR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2) Production simplification</a:t>
            </a:r>
          </a:p>
          <a:p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3) Real XY structure =&gt; No charge </a:t>
            </a:r>
            <a:r>
              <a:rPr lang="fr-FR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loss</a:t>
            </a:r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from</a:t>
            </a:r>
            <a:r>
              <a:rPr 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X or y </a:t>
            </a:r>
            <a:r>
              <a:rPr lang="fr-FR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strips</a:t>
            </a:r>
            <a:endParaRPr lang="fr-FR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381435" y="6103921"/>
            <a:ext cx="3775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…..Use as neutron </a:t>
            </a:r>
            <a:r>
              <a:rPr lang="fr-FR" i="1" dirty="0" err="1" smtClean="0"/>
              <a:t>beam</a:t>
            </a:r>
            <a:r>
              <a:rPr lang="fr-FR" i="1" dirty="0" smtClean="0"/>
              <a:t> monitor+</a:t>
            </a:r>
          </a:p>
          <a:p>
            <a:r>
              <a:rPr lang="fr-FR" i="1" dirty="0" smtClean="0"/>
              <a:t>profiler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23377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2643187"/>
            <a:ext cx="1589088" cy="14414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14" descr="pilar_c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5265737"/>
            <a:ext cx="128587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Line 17"/>
          <p:cNvSpPr>
            <a:spLocks noChangeShapeType="1"/>
          </p:cNvSpPr>
          <p:nvPr/>
        </p:nvSpPr>
        <p:spPr bwMode="auto">
          <a:xfrm>
            <a:off x="6242050" y="5162550"/>
            <a:ext cx="749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Text Box 18"/>
          <p:cNvSpPr txBox="1">
            <a:spLocks noChangeArrowheads="1"/>
          </p:cNvSpPr>
          <p:nvPr/>
        </p:nvSpPr>
        <p:spPr bwMode="auto">
          <a:xfrm>
            <a:off x="6076950" y="4894262"/>
            <a:ext cx="11255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1200">
                <a:solidFill>
                  <a:srgbClr val="0000FF"/>
                </a:solidFill>
              </a:rPr>
              <a:t>200 </a:t>
            </a:r>
            <a:r>
              <a:rPr lang="fr-FR" sz="120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fr-FR" sz="1200">
                <a:solidFill>
                  <a:srgbClr val="0000FF"/>
                </a:solidFill>
              </a:rPr>
              <a:t>m</a:t>
            </a: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5366" name="Text Box 22"/>
          <p:cNvSpPr txBox="1">
            <a:spLocks noChangeArrowheads="1"/>
          </p:cNvSpPr>
          <p:nvPr/>
        </p:nvSpPr>
        <p:spPr bwMode="auto">
          <a:xfrm>
            <a:off x="615950" y="4100512"/>
            <a:ext cx="1584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>
                <a:solidFill>
                  <a:srgbClr val="0000FF"/>
                </a:solidFill>
              </a:rPr>
              <a:t>Electroformed</a:t>
            </a:r>
          </a:p>
        </p:txBody>
      </p:sp>
      <p:sp>
        <p:nvSpPr>
          <p:cNvPr id="15367" name="Text Box 23"/>
          <p:cNvSpPr txBox="1">
            <a:spLocks noChangeArrowheads="1"/>
          </p:cNvSpPr>
          <p:nvPr/>
        </p:nvSpPr>
        <p:spPr bwMode="auto">
          <a:xfrm>
            <a:off x="2578100" y="4100512"/>
            <a:ext cx="1584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>
                <a:solidFill>
                  <a:srgbClr val="0000FF"/>
                </a:solidFill>
              </a:rPr>
              <a:t>Chemically etched</a:t>
            </a:r>
          </a:p>
        </p:txBody>
      </p:sp>
      <p:sp>
        <p:nvSpPr>
          <p:cNvPr id="15368" name="Text Box 24"/>
          <p:cNvSpPr txBox="1">
            <a:spLocks noChangeArrowheads="1"/>
          </p:cNvSpPr>
          <p:nvPr/>
        </p:nvSpPr>
        <p:spPr bwMode="auto">
          <a:xfrm>
            <a:off x="5172075" y="4100512"/>
            <a:ext cx="10080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>
                <a:solidFill>
                  <a:srgbClr val="0000FF"/>
                </a:solidFill>
              </a:rPr>
              <a:t>Wowen</a:t>
            </a:r>
          </a:p>
        </p:txBody>
      </p:sp>
      <p:sp>
        <p:nvSpPr>
          <p:cNvPr id="15369" name="Text Box 25"/>
          <p:cNvSpPr txBox="1">
            <a:spLocks noChangeArrowheads="1"/>
          </p:cNvSpPr>
          <p:nvPr/>
        </p:nvSpPr>
        <p:spPr bwMode="auto">
          <a:xfrm>
            <a:off x="258763" y="4735512"/>
            <a:ext cx="14335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000" u="sng" dirty="0">
                <a:solidFill>
                  <a:srgbClr val="C00000"/>
                </a:solidFill>
              </a:rPr>
              <a:t>Pillars</a:t>
            </a:r>
          </a:p>
        </p:txBody>
      </p:sp>
      <p:sp>
        <p:nvSpPr>
          <p:cNvPr id="15370" name="Text Box 26"/>
          <p:cNvSpPr txBox="1">
            <a:spLocks noChangeArrowheads="1"/>
          </p:cNvSpPr>
          <p:nvPr/>
        </p:nvSpPr>
        <p:spPr bwMode="auto">
          <a:xfrm>
            <a:off x="6970713" y="4040187"/>
            <a:ext cx="15128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>
                <a:solidFill>
                  <a:srgbClr val="0000FF"/>
                </a:solidFill>
              </a:rPr>
              <a:t>Deposited  by vaporization</a:t>
            </a:r>
          </a:p>
        </p:txBody>
      </p:sp>
      <p:pic>
        <p:nvPicPr>
          <p:cNvPr id="15371" name="Picture 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275" y="2630487"/>
            <a:ext cx="1690688" cy="1439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613" y="2643187"/>
            <a:ext cx="1846262" cy="1441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3" name="Text Box 30"/>
          <p:cNvSpPr txBox="1">
            <a:spLocks noChangeArrowheads="1"/>
          </p:cNvSpPr>
          <p:nvPr/>
        </p:nvSpPr>
        <p:spPr bwMode="auto">
          <a:xfrm>
            <a:off x="704850" y="4437062"/>
            <a:ext cx="3457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200">
                <a:solidFill>
                  <a:srgbClr val="0000FF"/>
                </a:solidFill>
              </a:rPr>
              <a:t>Laser etching, Plasma etching…</a:t>
            </a:r>
          </a:p>
        </p:txBody>
      </p:sp>
      <p:sp>
        <p:nvSpPr>
          <p:cNvPr id="15374" name="Text Box 31"/>
          <p:cNvSpPr txBox="1">
            <a:spLocks noChangeArrowheads="1"/>
          </p:cNvSpPr>
          <p:nvPr/>
        </p:nvSpPr>
        <p:spPr bwMode="auto">
          <a:xfrm>
            <a:off x="407988" y="1263650"/>
            <a:ext cx="8366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600" dirty="0"/>
              <a:t>Many different technologies have been </a:t>
            </a:r>
            <a:r>
              <a:rPr lang="en-CA" sz="1600" dirty="0" err="1"/>
              <a:t>developped</a:t>
            </a:r>
            <a:r>
              <a:rPr lang="en-CA" sz="1600" dirty="0"/>
              <a:t> for making meshes</a:t>
            </a:r>
            <a:br>
              <a:rPr lang="en-CA" sz="1600" dirty="0"/>
            </a:br>
            <a:r>
              <a:rPr lang="en-CA" sz="1600" dirty="0"/>
              <a:t>(Back-</a:t>
            </a:r>
            <a:r>
              <a:rPr lang="en-CA" sz="1600" dirty="0" err="1"/>
              <a:t>buymers</a:t>
            </a:r>
            <a:r>
              <a:rPr lang="en-CA" sz="1600" dirty="0"/>
              <a:t>, CERN, 3M-Purdue, </a:t>
            </a:r>
            <a:r>
              <a:rPr lang="en-CA" sz="1600" dirty="0" err="1"/>
              <a:t>Gantois</a:t>
            </a:r>
            <a:r>
              <a:rPr lang="en-CA" sz="1600" dirty="0"/>
              <a:t>, </a:t>
            </a:r>
            <a:r>
              <a:rPr lang="en-CA" sz="1600" dirty="0" err="1"/>
              <a:t>Twente</a:t>
            </a:r>
            <a:r>
              <a:rPr lang="en-CA" sz="1600" dirty="0"/>
              <a:t>…)</a:t>
            </a:r>
          </a:p>
          <a:p>
            <a:pPr algn="l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600" dirty="0"/>
              <a:t>Exist in many metals: nickel, copper, stainless steel, Al,… also gold, titanium, </a:t>
            </a:r>
            <a:r>
              <a:rPr lang="en-CA" sz="1600" dirty="0" err="1"/>
              <a:t>nanocristalline</a:t>
            </a:r>
            <a:r>
              <a:rPr lang="en-CA" sz="1600" dirty="0"/>
              <a:t> copper are possible.</a:t>
            </a:r>
          </a:p>
        </p:txBody>
      </p:sp>
      <p:sp>
        <p:nvSpPr>
          <p:cNvPr id="15375" name="Text Box 32"/>
          <p:cNvSpPr txBox="1">
            <a:spLocks noChangeArrowheads="1"/>
          </p:cNvSpPr>
          <p:nvPr/>
        </p:nvSpPr>
        <p:spPr bwMode="auto">
          <a:xfrm>
            <a:off x="422275" y="5265737"/>
            <a:ext cx="55149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600" dirty="0"/>
              <a:t>Can be on the mesh (chemical etching) or on the anode (PCB technique with a </a:t>
            </a:r>
            <a:r>
              <a:rPr lang="en-CA" sz="1600" dirty="0" err="1"/>
              <a:t>photoimageable</a:t>
            </a:r>
            <a:r>
              <a:rPr lang="en-CA" sz="1600" dirty="0"/>
              <a:t> </a:t>
            </a:r>
            <a:r>
              <a:rPr lang="en-CA" sz="1600" dirty="0" err="1"/>
              <a:t>coverlay</a:t>
            </a:r>
            <a:r>
              <a:rPr lang="en-CA" sz="1600" dirty="0"/>
              <a:t>). </a:t>
            </a:r>
          </a:p>
          <a:p>
            <a:pPr algn="l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600" dirty="0"/>
              <a:t>Diameter 40 to 400 </a:t>
            </a:r>
            <a:r>
              <a:rPr lang="el-GR" sz="1600" dirty="0"/>
              <a:t>μ</a:t>
            </a:r>
            <a:r>
              <a:rPr lang="en-CA" sz="1600" dirty="0"/>
              <a:t>m</a:t>
            </a:r>
          </a:p>
        </p:txBody>
      </p:sp>
      <p:pic>
        <p:nvPicPr>
          <p:cNvPr id="15376" name="Picture 3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38" y="5265737"/>
            <a:ext cx="113665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35" descr="bulk_micromegas-closeu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63" y="2641600"/>
            <a:ext cx="1919287" cy="1441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82" name="Text Box 25"/>
          <p:cNvSpPr txBox="1">
            <a:spLocks noChangeArrowheads="1"/>
          </p:cNvSpPr>
          <p:nvPr/>
        </p:nvSpPr>
        <p:spPr bwMode="auto">
          <a:xfrm>
            <a:off x="258763" y="841375"/>
            <a:ext cx="1498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  <a:buFont typeface="Wingdings" pitchFamily="2" charset="2"/>
              <a:buChar char="§"/>
            </a:pPr>
            <a:r>
              <a:rPr lang="en-CA" sz="2000" u="sng" dirty="0">
                <a:solidFill>
                  <a:srgbClr val="C00000"/>
                </a:solidFill>
              </a:rPr>
              <a:t>Meshes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</a:t>
            </a:r>
            <a:r>
              <a:rPr lang="en-US" dirty="0" err="1" smtClean="0"/>
              <a:t>Micromegas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187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Prototype </a:t>
            </a:r>
            <a:r>
              <a:rPr lang="fr-FR" dirty="0" err="1" smtClean="0"/>
              <a:t>evolution</a:t>
            </a:r>
            <a:endParaRPr lang="fr-F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2881" y="964813"/>
            <a:ext cx="5122863" cy="3889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1600" dirty="0" smtClean="0"/>
              <a:t>First batch:</a:t>
            </a:r>
          </a:p>
          <a:p>
            <a:pPr lvl="1">
              <a:buFont typeface="Wingdings" pitchFamily="2" charset="2"/>
              <a:buChar char="û"/>
            </a:pPr>
            <a:r>
              <a:rPr lang="en-US" sz="1400" dirty="0" smtClean="0">
                <a:solidFill>
                  <a:srgbClr val="000000"/>
                </a:solidFill>
              </a:rPr>
              <a:t>Problems during etching </a:t>
            </a:r>
          </a:p>
          <a:p>
            <a:pPr marL="0" lvl="1" indent="0"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due to holes topology.</a:t>
            </a:r>
          </a:p>
          <a:p>
            <a:pPr lvl="1">
              <a:buFont typeface="Wingdings" pitchFamily="2" charset="2"/>
              <a:buChar char="û"/>
            </a:pPr>
            <a:r>
              <a:rPr lang="en-US" sz="1400" dirty="0" smtClean="0">
                <a:solidFill>
                  <a:srgbClr val="000000"/>
                </a:solidFill>
              </a:rPr>
              <a:t>Many strips in short circuit.</a:t>
            </a:r>
          </a:p>
          <a:p>
            <a:pPr marL="0" lvl="1" indent="0">
              <a:buNone/>
            </a:pPr>
            <a:endParaRPr lang="en-US" sz="1400" dirty="0" smtClean="0"/>
          </a:p>
          <a:p>
            <a:pPr marL="0" lvl="1" indent="0">
              <a:buNone/>
            </a:pPr>
            <a:endParaRPr lang="en-US" sz="1400" dirty="0" smtClean="0"/>
          </a:p>
          <a:p>
            <a:pPr marL="0"/>
            <a:endParaRPr lang="en-US" sz="1600" dirty="0" smtClean="0"/>
          </a:p>
          <a:p>
            <a:pPr marL="0"/>
            <a:r>
              <a:rPr lang="en-US" sz="1600" dirty="0" smtClean="0"/>
              <a:t>Third batch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Holes </a:t>
            </a:r>
            <a:r>
              <a:rPr lang="en-US" sz="1400" dirty="0" smtClean="0">
                <a:solidFill>
                  <a:schemeClr val="tx1"/>
                </a:solidFill>
                <a:sym typeface="Symbol"/>
              </a:rPr>
              <a:t> </a:t>
            </a:r>
            <a:r>
              <a:rPr lang="en-US" sz="1400" dirty="0" smtClean="0">
                <a:solidFill>
                  <a:schemeClr val="tx1"/>
                </a:solidFill>
              </a:rPr>
              <a:t>60/40 </a:t>
            </a:r>
            <a:r>
              <a:rPr lang="en-US" sz="1400" dirty="0" err="1" smtClean="0">
                <a:solidFill>
                  <a:schemeClr val="tx1"/>
                </a:solidFill>
              </a:rPr>
              <a:t>μm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Gaps reduced to 35 </a:t>
            </a:r>
            <a:r>
              <a:rPr lang="en-US" sz="1400" dirty="0" err="1" smtClean="0">
                <a:solidFill>
                  <a:schemeClr val="tx1"/>
                </a:solidFill>
              </a:rPr>
              <a:t>μm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Energy resolution OK! 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5" name="Picture 6" descr="D:\Documents\Sony\images\Detectors\DSC_103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4249"/>
          <a:stretch/>
        </p:blipFill>
        <p:spPr bwMode="auto">
          <a:xfrm>
            <a:off x="7201684" y="964813"/>
            <a:ext cx="1826996" cy="1198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Micromegas\Segmented mesh\Segmentedmesh\3rd bunch photos\2013-09-02\DSCN03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85417" y="2667180"/>
            <a:ext cx="1816267" cy="1362354"/>
          </a:xfrm>
          <a:prstGeom prst="rect">
            <a:avLst/>
          </a:prstGeom>
          <a:noFill/>
        </p:spPr>
      </p:pic>
      <p:pic>
        <p:nvPicPr>
          <p:cNvPr id="7" name="Picture 8" descr="D:\Documents\Sony\images\Detectors\DSC_0938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48"/>
          <a:stretch/>
        </p:blipFill>
        <p:spPr bwMode="auto">
          <a:xfrm>
            <a:off x="2635995" y="964813"/>
            <a:ext cx="1826996" cy="1198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 descr="detail_1.t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63506" y="2667180"/>
            <a:ext cx="1816472" cy="1362354"/>
          </a:xfrm>
          <a:prstGeom prst="rect">
            <a:avLst/>
          </a:prstGeom>
        </p:spPr>
      </p:pic>
      <p:pic>
        <p:nvPicPr>
          <p:cNvPr id="9" name="Image 8" descr="XYMGAS_photo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" r="-772"/>
          <a:stretch/>
        </p:blipFill>
        <p:spPr>
          <a:xfrm>
            <a:off x="3835789" y="4910343"/>
            <a:ext cx="2241859" cy="1688498"/>
          </a:xfrm>
          <a:prstGeom prst="rect">
            <a:avLst/>
          </a:prstGeom>
        </p:spPr>
      </p:pic>
      <p:pic>
        <p:nvPicPr>
          <p:cNvPr id="10" name="Picture 2" descr="\\Dapdc5\tpapaeva\Desktop\NFS-nTOF profiler\nfs_microbulk\Image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8" t="4602" r="23450" b="5111"/>
          <a:stretch/>
        </p:blipFill>
        <p:spPr bwMode="auto">
          <a:xfrm>
            <a:off x="6217929" y="4222719"/>
            <a:ext cx="2616076" cy="26067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53704" y="964813"/>
            <a:ext cx="5122863" cy="3889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3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/>
            <a:r>
              <a:rPr lang="en-US" sz="1600" dirty="0" smtClean="0"/>
              <a:t>Second batch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Etching OK with the new </a:t>
            </a:r>
          </a:p>
          <a:p>
            <a:pPr marL="0" lvl="1" indent="0"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topology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All detectors working</a:t>
            </a:r>
          </a:p>
          <a:p>
            <a:pPr lvl="1">
              <a:buFont typeface="Comic Sans MS" pitchFamily="66" charset="0"/>
              <a:buChar char="×"/>
            </a:pPr>
            <a:r>
              <a:rPr lang="en-US" sz="1400" dirty="0" smtClean="0">
                <a:solidFill>
                  <a:srgbClr val="000000"/>
                </a:solidFill>
              </a:rPr>
              <a:t>Bad energy resolution due to </a:t>
            </a:r>
          </a:p>
          <a:p>
            <a:pPr marL="0" lvl="1" indent="0"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large gaps (~150 </a:t>
            </a:r>
            <a:r>
              <a:rPr lang="en-US" sz="1400" dirty="0" err="1" smtClean="0">
                <a:solidFill>
                  <a:srgbClr val="000000"/>
                </a:solidFill>
              </a:rPr>
              <a:t>μm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4462991" y="964813"/>
            <a:ext cx="0" cy="15764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0" y="2541280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-18296" y="4222719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6209105" y="433940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</a:rPr>
              <a:t>Drift HV</a:t>
            </a:r>
            <a:endParaRPr lang="fr-FR" dirty="0">
              <a:solidFill>
                <a:srgbClr val="FFFFFF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6595991" y="4708740"/>
            <a:ext cx="0" cy="30599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-377717" y="4172424"/>
            <a:ext cx="5763133" cy="764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7100">
              <a:spcBef>
                <a:spcPts val="10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0000"/>
                </a:solidFill>
              </a:rPr>
              <a:t>The first two detectors produced:</a:t>
            </a:r>
          </a:p>
          <a:p>
            <a:pPr marL="720000" indent="-342900">
              <a:spcBef>
                <a:spcPts val="1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58 </a:t>
            </a:r>
            <a:r>
              <a:rPr lang="en-US" sz="1400" dirty="0">
                <a:solidFill>
                  <a:srgbClr val="000000"/>
                </a:solidFill>
              </a:rPr>
              <a:t>x 59 strips on a 6 x 6cm</a:t>
            </a:r>
            <a:r>
              <a:rPr lang="en-US" sz="1400" baseline="30000" dirty="0">
                <a:solidFill>
                  <a:srgbClr val="000000"/>
                </a:solidFill>
              </a:rPr>
              <a:t>2</a:t>
            </a:r>
            <a:r>
              <a:rPr lang="en-US" sz="1400" dirty="0">
                <a:solidFill>
                  <a:srgbClr val="000000"/>
                </a:solidFill>
              </a:rPr>
              <a:t> area (</a:t>
            </a:r>
            <a:r>
              <a:rPr lang="en-US" sz="1400" b="1" dirty="0" smtClean="0">
                <a:solidFill>
                  <a:srgbClr val="000000"/>
                </a:solidFill>
              </a:rPr>
              <a:t>1mm</a:t>
            </a:r>
            <a:r>
              <a:rPr lang="en-US" sz="1400" dirty="0" smtClean="0">
                <a:solidFill>
                  <a:srgbClr val="000000"/>
                </a:solidFill>
              </a:rPr>
              <a:t> thickness</a:t>
            </a:r>
            <a:r>
              <a:rPr lang="en-US" sz="1400" dirty="0">
                <a:solidFill>
                  <a:srgbClr val="000000"/>
                </a:solidFill>
              </a:rPr>
              <a:t>)</a:t>
            </a:r>
          </a:p>
          <a:p>
            <a:pPr marL="720000" indent="-342900">
              <a:spcBef>
                <a:spcPts val="100"/>
              </a:spcBef>
              <a:spcAft>
                <a:spcPts val="0"/>
              </a:spcAft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Mesh hole:~ 60μm / Pitch: 100 </a:t>
            </a:r>
            <a:r>
              <a:rPr lang="en-US" sz="1400" dirty="0" err="1" smtClean="0">
                <a:solidFill>
                  <a:srgbClr val="000000"/>
                </a:solidFill>
              </a:rPr>
              <a:t>μm</a:t>
            </a:r>
            <a:r>
              <a:rPr lang="en-US" sz="1400" dirty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/ 35</a:t>
            </a:r>
            <a:r>
              <a:rPr lang="en-US" sz="1400" dirty="0"/>
              <a:t>μ</a:t>
            </a:r>
            <a:r>
              <a:rPr lang="en-US" sz="1400" dirty="0" smtClean="0">
                <a:solidFill>
                  <a:srgbClr val="000000"/>
                </a:solidFill>
              </a:rPr>
              <a:t>m </a:t>
            </a:r>
            <a:r>
              <a:rPr lang="en-US" sz="1400" dirty="0" err="1" smtClean="0">
                <a:solidFill>
                  <a:srgbClr val="000000"/>
                </a:solidFill>
              </a:rPr>
              <a:t>interstrip</a:t>
            </a:r>
            <a:r>
              <a:rPr lang="en-US" sz="1400" dirty="0" smtClean="0">
                <a:solidFill>
                  <a:srgbClr val="000000"/>
                </a:solidFill>
              </a:rPr>
              <a:t> gap 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1" name="Image 20" descr="20150413191041-crop.jp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14" y="5014730"/>
            <a:ext cx="3185160" cy="1870075"/>
          </a:xfrm>
          <a:prstGeom prst="rect">
            <a:avLst/>
          </a:prstGeom>
        </p:spPr>
      </p:pic>
      <p:pic>
        <p:nvPicPr>
          <p:cNvPr id="22" name="Picture 3" descr="ntof-logo.pdf"/>
          <p:cNvPicPr>
            <a:picLocks noChangeAspect="1"/>
          </p:cNvPicPr>
          <p:nvPr/>
        </p:nvPicPr>
        <p:blipFill>
          <a:blip r:embed="rId1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979" y="107436"/>
            <a:ext cx="1043228" cy="7371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7853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\MyDocuments\Sony\2014-06-09 - 2014-08-05\13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4" r="6657"/>
          <a:stretch/>
        </p:blipFill>
        <p:spPr bwMode="auto">
          <a:xfrm>
            <a:off x="3074442" y="2628120"/>
            <a:ext cx="3008702" cy="194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Documents\MyDocuments\Sony\2014-06-09 - 2014-08-05\16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20"/>
          <a:stretch/>
        </p:blipFill>
        <p:spPr bwMode="auto">
          <a:xfrm>
            <a:off x="611560" y="2636912"/>
            <a:ext cx="2380403" cy="368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620688"/>
            <a:ext cx="6213376" cy="165618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Status:</a:t>
            </a:r>
          </a:p>
          <a:p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2 detectors installed at </a:t>
            </a:r>
            <a:r>
              <a:rPr lang="en-US" sz="1800" dirty="0" err="1" smtClean="0">
                <a:solidFill>
                  <a:schemeClr val="accent4">
                    <a:lumMod val="75000"/>
                  </a:schemeClr>
                </a:solidFill>
              </a:rPr>
              <a:t>n_TOF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Data taking </a:t>
            </a:r>
            <a:r>
              <a:rPr lang="en-US" sz="1800" dirty="0" err="1" smtClean="0">
                <a:solidFill>
                  <a:schemeClr val="accent4">
                    <a:lumMod val="75000"/>
                  </a:schemeClr>
                </a:solidFill>
              </a:rPr>
              <a:t>thrugh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</a:rPr>
              <a:t> 2015</a:t>
            </a:r>
          </a:p>
          <a:p>
            <a:r>
              <a:rPr lang="en-US" sz="1800" i="1" dirty="0" smtClean="0">
                <a:solidFill>
                  <a:schemeClr val="accent4">
                    <a:lumMod val="75000"/>
                  </a:schemeClr>
                </a:solidFill>
              </a:rPr>
              <a:t>Ongoing optimization for larger surface </a:t>
            </a:r>
            <a:br>
              <a:rPr lang="en-US" sz="1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1800" i="1" dirty="0" smtClean="0">
                <a:solidFill>
                  <a:schemeClr val="accent4">
                    <a:lumMod val="75000"/>
                  </a:schemeClr>
                </a:solidFill>
              </a:rPr>
              <a:t>detectors</a:t>
            </a:r>
            <a:endParaRPr lang="fr-FR" sz="18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544" y="-13394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A thin flux &amp; profile monitor</a:t>
            </a:r>
            <a:endParaRPr lang="en-US" dirty="0"/>
          </a:p>
        </p:txBody>
      </p:sp>
      <p:pic>
        <p:nvPicPr>
          <p:cNvPr id="9" name="Picture 2" descr="C:\Documents\MyDocuments\Samsung\2014-09-23 001\2014-09-01 2014-09-23 001 0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026" y="607093"/>
            <a:ext cx="2891785" cy="514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Documents\MyDocuments\Samsung\2014-09-23 001\2014-09-01 2014-09-23 001 0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026" y="4523720"/>
            <a:ext cx="3174400" cy="178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Documents\MyDocuments\Sony\2014-06-09 - 2014-08-05\15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544" y="4629343"/>
            <a:ext cx="3001600" cy="168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27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0147"/>
            <a:ext cx="9144000" cy="908720"/>
          </a:xfrm>
        </p:spPr>
        <p:txBody>
          <a:bodyPr/>
          <a:lstStyle/>
          <a:p>
            <a:r>
              <a:rPr lang="fr-FR" sz="2800" dirty="0" smtClean="0"/>
              <a:t>XY Micromegas performance </a:t>
            </a:r>
            <a:r>
              <a:rPr lang="fr-FR" sz="2800" dirty="0" err="1" smtClean="0"/>
              <a:t>with</a:t>
            </a:r>
            <a:r>
              <a:rPr lang="fr-FR" sz="2800" dirty="0" smtClean="0"/>
              <a:t> neutron </a:t>
            </a:r>
            <a:r>
              <a:rPr lang="fr-FR" sz="2800" dirty="0" err="1" smtClean="0"/>
              <a:t>beam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5000" y="832802"/>
            <a:ext cx="9121357" cy="4968552"/>
          </a:xfrm>
        </p:spPr>
        <p:txBody>
          <a:bodyPr/>
          <a:lstStyle/>
          <a:p>
            <a:pPr marL="704850" lvl="1" indent="-342900">
              <a:buFont typeface="Arial"/>
              <a:buChar char="•"/>
            </a:pPr>
            <a:r>
              <a:rPr lang="fr-FR" sz="1600" dirty="0" err="1" smtClean="0">
                <a:solidFill>
                  <a:srgbClr val="000000"/>
                </a:solidFill>
              </a:rPr>
              <a:t>Successfully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used</a:t>
            </a:r>
            <a:r>
              <a:rPr lang="fr-FR" sz="1600" dirty="0" smtClean="0">
                <a:solidFill>
                  <a:srgbClr val="000000"/>
                </a:solidFill>
              </a:rPr>
              <a:t> as a neutron </a:t>
            </a:r>
            <a:r>
              <a:rPr lang="fr-FR" sz="1600" dirty="0" err="1" smtClean="0">
                <a:solidFill>
                  <a:srgbClr val="000000"/>
                </a:solidFill>
              </a:rPr>
              <a:t>beam</a:t>
            </a:r>
            <a:r>
              <a:rPr lang="fr-FR" sz="1600" dirty="0" smtClean="0">
                <a:solidFill>
                  <a:srgbClr val="000000"/>
                </a:solidFill>
              </a:rPr>
              <a:t> profiler </a:t>
            </a:r>
            <a:r>
              <a:rPr lang="fr-FR" sz="1600" dirty="0" err="1" smtClean="0">
                <a:solidFill>
                  <a:srgbClr val="000000"/>
                </a:solidFill>
              </a:rPr>
              <a:t>at</a:t>
            </a:r>
            <a:r>
              <a:rPr lang="fr-FR" sz="1600" dirty="0" smtClean="0">
                <a:solidFill>
                  <a:srgbClr val="000000"/>
                </a:solidFill>
              </a:rPr>
              <a:t> GELINA, </a:t>
            </a:r>
            <a:r>
              <a:rPr lang="fr-FR" sz="1600" dirty="0" err="1" smtClean="0">
                <a:solidFill>
                  <a:srgbClr val="000000"/>
                </a:solidFill>
              </a:rPr>
              <a:t>n_TOF</a:t>
            </a:r>
            <a:r>
              <a:rPr lang="fr-FR" sz="1600" dirty="0" smtClean="0">
                <a:solidFill>
                  <a:srgbClr val="000000"/>
                </a:solidFill>
              </a:rPr>
              <a:t>,  </a:t>
            </a:r>
            <a:r>
              <a:rPr lang="fr-FR" sz="1600" dirty="0" err="1" smtClean="0">
                <a:solidFill>
                  <a:srgbClr val="000000"/>
                </a:solidFill>
              </a:rPr>
              <a:t>Orphee</a:t>
            </a:r>
            <a:r>
              <a:rPr lang="fr-FR" sz="1600" dirty="0" smtClean="0">
                <a:solidFill>
                  <a:srgbClr val="000000"/>
                </a:solidFill>
              </a:rPr>
              <a:t> </a:t>
            </a:r>
            <a:r>
              <a:rPr lang="fr-FR" sz="1600" dirty="0" err="1" smtClean="0">
                <a:solidFill>
                  <a:srgbClr val="000000"/>
                </a:solidFill>
              </a:rPr>
              <a:t>reactor</a:t>
            </a:r>
            <a:r>
              <a:rPr lang="fr-FR" sz="1600" dirty="0" smtClean="0">
                <a:solidFill>
                  <a:srgbClr val="000000"/>
                </a:solidFill>
              </a:rPr>
              <a:t>.</a:t>
            </a:r>
            <a:endParaRPr lang="fr-FR" sz="1600" dirty="0">
              <a:solidFill>
                <a:srgbClr val="000000"/>
              </a:solidFill>
            </a:endParaRPr>
          </a:p>
        </p:txBody>
      </p:sp>
      <p:pic>
        <p:nvPicPr>
          <p:cNvPr id="4" name="Image 3" descr="Screen Shot 2016-02-03 at 15.49.3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293" y="4599214"/>
            <a:ext cx="2633254" cy="2071301"/>
          </a:xfrm>
          <a:prstGeom prst="rect">
            <a:avLst/>
          </a:prstGeom>
        </p:spPr>
      </p:pic>
      <p:pic>
        <p:nvPicPr>
          <p:cNvPr id="5" name="Image 4" descr="Screen Shot 2016-02-03 at 15.54.1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599214"/>
            <a:ext cx="2630714" cy="2072901"/>
          </a:xfrm>
          <a:prstGeom prst="rect">
            <a:avLst/>
          </a:prstGeom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8829" t="3345" r="17216" b="15365"/>
          <a:stretch/>
        </p:blipFill>
        <p:spPr bwMode="auto">
          <a:xfrm>
            <a:off x="1" y="1621276"/>
            <a:ext cx="4483408" cy="191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Connecteur droit 15"/>
          <p:cNvCxnSpPr/>
          <p:nvPr/>
        </p:nvCxnSpPr>
        <p:spPr>
          <a:xfrm>
            <a:off x="2241705" y="1924615"/>
            <a:ext cx="594273" cy="125528"/>
          </a:xfrm>
          <a:prstGeom prst="line">
            <a:avLst/>
          </a:prstGeom>
          <a:ln>
            <a:solidFill>
              <a:srgbClr val="DC0528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2217510" y="1346372"/>
            <a:ext cx="0" cy="450354"/>
          </a:xfrm>
          <a:prstGeom prst="line">
            <a:avLst/>
          </a:prstGeom>
          <a:ln>
            <a:solidFill>
              <a:schemeClr val="tx2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1937337" y="1227813"/>
            <a:ext cx="0" cy="450354"/>
          </a:xfrm>
          <a:prstGeom prst="line">
            <a:avLst/>
          </a:prstGeom>
          <a:ln>
            <a:solidFill>
              <a:schemeClr val="tx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2668221" y="1227813"/>
            <a:ext cx="0" cy="450354"/>
          </a:xfrm>
          <a:prstGeom prst="line">
            <a:avLst/>
          </a:prstGeom>
          <a:ln>
            <a:solidFill>
              <a:schemeClr val="tx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1454746" y="1237675"/>
            <a:ext cx="0" cy="450354"/>
          </a:xfrm>
          <a:prstGeom prst="line">
            <a:avLst/>
          </a:prstGeom>
          <a:ln>
            <a:solidFill>
              <a:schemeClr val="tx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2835978" y="1303314"/>
            <a:ext cx="164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neutron </a:t>
            </a:r>
            <a:r>
              <a:rPr lang="fr-FR" dirty="0" err="1" smtClean="0"/>
              <a:t>beam</a:t>
            </a:r>
            <a:endParaRPr lang="fr-FR" dirty="0"/>
          </a:p>
        </p:txBody>
      </p:sp>
      <p:sp>
        <p:nvSpPr>
          <p:cNvPr id="22" name="Ellipse 21"/>
          <p:cNvSpPr/>
          <p:nvPr/>
        </p:nvSpPr>
        <p:spPr>
          <a:xfrm>
            <a:off x="2112070" y="1791328"/>
            <a:ext cx="210879" cy="180599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2835978" y="1971927"/>
            <a:ext cx="1524564" cy="90024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The </a:t>
            </a:r>
            <a:r>
              <a:rPr lang="fr-FR" sz="1050" dirty="0" err="1" smtClean="0"/>
              <a:t>longest</a:t>
            </a:r>
            <a:r>
              <a:rPr lang="fr-FR" sz="1050" dirty="0" smtClean="0"/>
              <a:t> </a:t>
            </a:r>
            <a:r>
              <a:rPr lang="fr-FR" sz="1050" dirty="0" err="1" smtClean="0"/>
              <a:t>electron</a:t>
            </a:r>
            <a:r>
              <a:rPr lang="fr-FR" sz="1050" dirty="0" smtClean="0"/>
              <a:t> </a:t>
            </a:r>
          </a:p>
          <a:p>
            <a:r>
              <a:rPr lang="fr-FR" sz="1050" dirty="0" smtClean="0"/>
              <a:t>drift time: point of the</a:t>
            </a:r>
          </a:p>
          <a:p>
            <a:r>
              <a:rPr lang="fr-FR" sz="1050" dirty="0" smtClean="0"/>
              <a:t>interaction of the neutron</a:t>
            </a:r>
          </a:p>
          <a:p>
            <a:r>
              <a:rPr lang="fr-FR" sz="1050" dirty="0" err="1" smtClean="0"/>
              <a:t>with</a:t>
            </a:r>
            <a:r>
              <a:rPr lang="fr-FR" sz="1050" dirty="0" smtClean="0"/>
              <a:t> the </a:t>
            </a:r>
            <a:r>
              <a:rPr lang="fr-FR" sz="1050" dirty="0" err="1" smtClean="0"/>
              <a:t>target</a:t>
            </a:r>
            <a:r>
              <a:rPr lang="fr-FR" sz="1050" dirty="0" smtClean="0"/>
              <a:t>.</a:t>
            </a:r>
            <a:endParaRPr lang="fr-FR" sz="1050" dirty="0"/>
          </a:p>
        </p:txBody>
      </p:sp>
      <p:sp>
        <p:nvSpPr>
          <p:cNvPr id="24" name="ZoneTexte 23"/>
          <p:cNvSpPr txBox="1"/>
          <p:nvPr/>
        </p:nvSpPr>
        <p:spPr>
          <a:xfrm>
            <a:off x="132145" y="3674652"/>
            <a:ext cx="691727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sz="1400" dirty="0" err="1" smtClean="0"/>
              <a:t>Criterias</a:t>
            </a:r>
            <a:r>
              <a:rPr lang="fr-FR" sz="1400" dirty="0" smtClean="0"/>
              <a:t> </a:t>
            </a:r>
            <a:r>
              <a:rPr lang="fr-FR" sz="1400" dirty="0" err="1" smtClean="0"/>
              <a:t>applied</a:t>
            </a:r>
            <a:r>
              <a:rPr lang="fr-FR" sz="1400" dirty="0" smtClean="0"/>
              <a:t> : 1) </a:t>
            </a:r>
            <a:r>
              <a:rPr lang="fr-FR" sz="1400" dirty="0" err="1" smtClean="0"/>
              <a:t>Δt</a:t>
            </a:r>
            <a:r>
              <a:rPr lang="fr-FR" sz="1400" dirty="0" smtClean="0"/>
              <a:t> </a:t>
            </a:r>
            <a:r>
              <a:rPr lang="fr-FR" sz="1400" dirty="0"/>
              <a:t>&lt;= (drift </a:t>
            </a:r>
            <a:r>
              <a:rPr lang="fr-FR" sz="1400" dirty="0" err="1"/>
              <a:t>space</a:t>
            </a:r>
            <a:r>
              <a:rPr lang="fr-FR" sz="1400" dirty="0"/>
              <a:t>)/(drift </a:t>
            </a:r>
            <a:r>
              <a:rPr lang="fr-FR" sz="1400" dirty="0" err="1"/>
              <a:t>velocity</a:t>
            </a:r>
            <a:r>
              <a:rPr lang="fr-FR" sz="1400" dirty="0" smtClean="0"/>
              <a:t>), 2)  Total amplitude ratio ~1,</a:t>
            </a:r>
          </a:p>
          <a:p>
            <a:r>
              <a:rPr lang="fr-FR" sz="1400" dirty="0" smtClean="0"/>
              <a:t>3) </a:t>
            </a:r>
            <a:r>
              <a:rPr lang="fr-FR" sz="1400" dirty="0" err="1" smtClean="0"/>
              <a:t>consecutive</a:t>
            </a:r>
            <a:r>
              <a:rPr lang="fr-FR" sz="1400" dirty="0" smtClean="0"/>
              <a:t> </a:t>
            </a:r>
            <a:r>
              <a:rPr lang="fr-FR" sz="1400" dirty="0" err="1" smtClean="0"/>
              <a:t>strips</a:t>
            </a:r>
            <a:r>
              <a:rPr lang="fr-FR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fr-FR" sz="1400" dirty="0" smtClean="0"/>
              <a:t>Fit of the </a:t>
            </a:r>
            <a:r>
              <a:rPr lang="fr-FR" sz="1400" dirty="0" err="1" smtClean="0"/>
              <a:t>track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a straight line=&gt; </a:t>
            </a:r>
            <a:r>
              <a:rPr lang="fr-FR" sz="1400" dirty="0" err="1" smtClean="0"/>
              <a:t>better</a:t>
            </a:r>
            <a:r>
              <a:rPr lang="fr-FR" sz="1400" dirty="0" smtClean="0"/>
              <a:t> spatial </a:t>
            </a:r>
            <a:r>
              <a:rPr lang="fr-FR" sz="1400" dirty="0" err="1" smtClean="0"/>
              <a:t>resolution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cxnSp>
        <p:nvCxnSpPr>
          <p:cNvPr id="26" name="Connecteur droit 25"/>
          <p:cNvCxnSpPr/>
          <p:nvPr/>
        </p:nvCxnSpPr>
        <p:spPr>
          <a:xfrm flipV="1">
            <a:off x="0" y="3537857"/>
            <a:ext cx="9144000" cy="181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er 27"/>
          <p:cNvGrpSpPr/>
          <p:nvPr/>
        </p:nvGrpSpPr>
        <p:grpSpPr>
          <a:xfrm>
            <a:off x="5733143" y="1207917"/>
            <a:ext cx="3318848" cy="2475409"/>
            <a:chOff x="225121" y="1879399"/>
            <a:chExt cx="2713363" cy="1975275"/>
          </a:xfrm>
        </p:grpSpPr>
        <p:pic>
          <p:nvPicPr>
            <p:cNvPr id="29" name="Image 28" descr="Run6_frame80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468"/>
            <a:stretch/>
          </p:blipFill>
          <p:spPr>
            <a:xfrm>
              <a:off x="225121" y="1879399"/>
              <a:ext cx="2713363" cy="1975275"/>
            </a:xfrm>
            <a:prstGeom prst="rect">
              <a:avLst/>
            </a:prstGeom>
          </p:spPr>
        </p:pic>
        <p:sp>
          <p:nvSpPr>
            <p:cNvPr id="30" name="ZoneTexte 29"/>
            <p:cNvSpPr txBox="1"/>
            <p:nvPr/>
          </p:nvSpPr>
          <p:spPr>
            <a:xfrm>
              <a:off x="1342867" y="348586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1</a:t>
              </a:r>
              <a:endParaRPr lang="fr-FR" sz="1200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1511246" y="343120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2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1558365" y="3204893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3</a:t>
              </a:r>
              <a:endParaRPr lang="fr-FR" sz="12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603614" y="269093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4</a:t>
              </a:r>
              <a:endParaRPr lang="fr-FR" sz="1200" dirty="0"/>
            </a:p>
          </p:txBody>
        </p:sp>
        <p:cxnSp>
          <p:nvCxnSpPr>
            <p:cNvPr id="34" name="Connecteur droit avec flèche 33"/>
            <p:cNvCxnSpPr/>
            <p:nvPr/>
          </p:nvCxnSpPr>
          <p:spPr>
            <a:xfrm>
              <a:off x="1481362" y="2301629"/>
              <a:ext cx="34319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 flipH="1">
              <a:off x="1775078" y="2338984"/>
              <a:ext cx="4738" cy="3893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1520900" y="2301629"/>
              <a:ext cx="0" cy="129929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1461017" y="1953874"/>
              <a:ext cx="428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err="1">
                  <a:solidFill>
                    <a:schemeClr val="accent1"/>
                  </a:solidFill>
                </a:rPr>
                <a:t>Δt</a:t>
              </a:r>
              <a:endParaRPr lang="fr-FR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905344" y="4943929"/>
            <a:ext cx="941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alpha </a:t>
            </a:r>
            <a:r>
              <a:rPr lang="fr-FR" sz="1200" dirty="0" err="1" smtClean="0"/>
              <a:t>peak</a:t>
            </a:r>
            <a:endParaRPr lang="fr-FR" sz="1200" dirty="0"/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1324429" y="5220928"/>
            <a:ext cx="130317" cy="24914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526143" y="4517571"/>
            <a:ext cx="444500" cy="29028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3263900" y="4535714"/>
            <a:ext cx="444500" cy="29028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/>
          <p:cNvSpPr txBox="1"/>
          <p:nvPr/>
        </p:nvSpPr>
        <p:spPr>
          <a:xfrm>
            <a:off x="1769437" y="6570309"/>
            <a:ext cx="2187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1.5 </a:t>
            </a:r>
            <a:r>
              <a:rPr lang="fr-FR" sz="1400" dirty="0" err="1" smtClean="0"/>
              <a:t>months</a:t>
            </a:r>
            <a:r>
              <a:rPr lang="fr-FR" sz="1400" dirty="0" smtClean="0"/>
              <a:t> </a:t>
            </a:r>
            <a:r>
              <a:rPr lang="fr-FR" sz="1400" dirty="0" err="1" smtClean="0"/>
              <a:t>run</a:t>
            </a:r>
            <a:r>
              <a:rPr lang="fr-FR" sz="1400" dirty="0" smtClean="0"/>
              <a:t> </a:t>
            </a:r>
            <a:r>
              <a:rPr lang="fr-FR" sz="1400" dirty="0" err="1" smtClean="0"/>
              <a:t>at</a:t>
            </a:r>
            <a:r>
              <a:rPr lang="fr-FR" sz="1400" dirty="0" smtClean="0"/>
              <a:t> </a:t>
            </a:r>
            <a:r>
              <a:rPr lang="fr-FR" sz="1400" dirty="0" err="1" smtClean="0"/>
              <a:t>n_TOF</a:t>
            </a:r>
            <a:endParaRPr lang="fr-FR" sz="1400" dirty="0"/>
          </a:p>
        </p:txBody>
      </p:sp>
      <p:pic>
        <p:nvPicPr>
          <p:cNvPr id="47" name="Image 46" descr="Screen Shot 2016-02-03 at 16.12.58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482" y="4340678"/>
            <a:ext cx="2821528" cy="225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31225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Imaging capabilities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24" y="1772816"/>
            <a:ext cx="8568952" cy="342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1159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6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355054" y="972592"/>
            <a:ext cx="6953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/>
            <a:r>
              <a:rPr lang="fr-FR" sz="1600" dirty="0">
                <a:solidFill>
                  <a:srgbClr val="C00000"/>
                </a:solidFill>
              </a:rPr>
              <a:t>The multiplication </a:t>
            </a:r>
            <a:r>
              <a:rPr lang="fr-FR" sz="1600" dirty="0" err="1">
                <a:solidFill>
                  <a:srgbClr val="C00000"/>
                </a:solidFill>
              </a:rPr>
              <a:t>takes</a:t>
            </a:r>
            <a:r>
              <a:rPr lang="fr-FR" sz="1600" dirty="0">
                <a:solidFill>
                  <a:srgbClr val="C00000"/>
                </a:solidFill>
              </a:rPr>
              <a:t> place in high E </a:t>
            </a:r>
            <a:r>
              <a:rPr lang="fr-FR" sz="1600" dirty="0" err="1">
                <a:solidFill>
                  <a:srgbClr val="C00000"/>
                </a:solidFill>
              </a:rPr>
              <a:t>field</a:t>
            </a:r>
            <a:r>
              <a:rPr lang="fr-FR" sz="1600" dirty="0">
                <a:solidFill>
                  <a:srgbClr val="C00000"/>
                </a:solidFill>
              </a:rPr>
              <a:t> (&gt; 20 kV/cm)</a:t>
            </a:r>
          </a:p>
          <a:p>
            <a:pPr algn="l"/>
            <a:r>
              <a:rPr lang="fr-FR" sz="1600" dirty="0" err="1" smtClean="0">
                <a:solidFill>
                  <a:srgbClr val="C00000"/>
                </a:solidFill>
              </a:rPr>
              <a:t>between</a:t>
            </a:r>
            <a:r>
              <a:rPr lang="fr-FR" sz="1600" dirty="0" smtClean="0">
                <a:solidFill>
                  <a:srgbClr val="C00000"/>
                </a:solidFill>
              </a:rPr>
              <a:t> </a:t>
            </a:r>
            <a:r>
              <a:rPr lang="fr-FR" sz="1600" dirty="0">
                <a:solidFill>
                  <a:srgbClr val="C00000"/>
                </a:solidFill>
              </a:rPr>
              <a:t>the anode (</a:t>
            </a:r>
            <a:r>
              <a:rPr lang="fr-FR" sz="1600" dirty="0" err="1">
                <a:solidFill>
                  <a:srgbClr val="C00000"/>
                </a:solidFill>
              </a:rPr>
              <a:t>strips</a:t>
            </a:r>
            <a:r>
              <a:rPr lang="fr-FR" sz="1600" dirty="0">
                <a:solidFill>
                  <a:srgbClr val="C00000"/>
                </a:solidFill>
              </a:rPr>
              <a:t>, pads) and the </a:t>
            </a:r>
            <a:r>
              <a:rPr lang="fr-FR" sz="1600" dirty="0" err="1">
                <a:solidFill>
                  <a:srgbClr val="C00000"/>
                </a:solidFill>
              </a:rPr>
              <a:t>mesh</a:t>
            </a:r>
            <a:r>
              <a:rPr lang="fr-FR" sz="1600" dirty="0">
                <a:solidFill>
                  <a:srgbClr val="C00000"/>
                </a:solidFill>
              </a:rPr>
              <a:t> in one stage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899592" y="1628800"/>
            <a:ext cx="3655119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spcBef>
                <a:spcPct val="50000"/>
              </a:spcBef>
              <a:buFontTx/>
              <a:buChar char="-"/>
            </a:pPr>
            <a:r>
              <a:rPr lang="en-US" sz="1400" dirty="0"/>
              <a:t> small size (50-100 </a:t>
            </a:r>
            <a:r>
              <a:rPr lang="el-GR" sz="1400" dirty="0"/>
              <a:t>μ</a:t>
            </a:r>
            <a:r>
              <a:rPr lang="en-US" sz="1400" dirty="0"/>
              <a:t>m)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n-US" sz="1400" dirty="0"/>
              <a:t> fast signals (&lt; 1 ns)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n-US" sz="1400" dirty="0"/>
              <a:t> short recovery time (~150 ns)</a:t>
            </a:r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n-US" sz="1400" dirty="0"/>
              <a:t> high rate capabilities </a:t>
            </a:r>
            <a:r>
              <a:rPr lang="en-US" sz="1400" dirty="0" smtClean="0"/>
              <a:t>(&gt; MHz/mm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  <a:endParaRPr lang="en-US" sz="1400" dirty="0"/>
          </a:p>
          <a:p>
            <a:pPr algn="l">
              <a:spcBef>
                <a:spcPct val="50000"/>
              </a:spcBef>
              <a:buFontTx/>
              <a:buChar char="-"/>
            </a:pPr>
            <a:r>
              <a:rPr lang="en-US" sz="1400" dirty="0"/>
              <a:t> high gain </a:t>
            </a:r>
            <a:r>
              <a:rPr lang="fr-FR" sz="1400" dirty="0"/>
              <a:t>(up to 10</a:t>
            </a:r>
            <a:r>
              <a:rPr lang="fr-FR" sz="1400" baseline="30000" dirty="0"/>
              <a:t>5</a:t>
            </a:r>
            <a:r>
              <a:rPr lang="fr-FR" sz="1400" dirty="0"/>
              <a:t> or more) </a:t>
            </a:r>
            <a:endParaRPr lang="en-US" sz="1400" dirty="0"/>
          </a:p>
        </p:txBody>
      </p:sp>
      <p:pic>
        <p:nvPicPr>
          <p:cNvPr id="14340" name="Picture 8" descr="tek00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08375"/>
            <a:ext cx="4391025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14"/>
          <p:cNvSpPr txBox="1">
            <a:spLocks noChangeArrowheads="1"/>
          </p:cNvSpPr>
          <p:nvPr/>
        </p:nvSpPr>
        <p:spPr bwMode="auto">
          <a:xfrm>
            <a:off x="2906713" y="4122738"/>
            <a:ext cx="1190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000FF"/>
                </a:solidFill>
              </a:rPr>
              <a:t>m</a:t>
            </a:r>
            <a:r>
              <a:rPr lang="fr-FR" sz="1000">
                <a:solidFill>
                  <a:srgbClr val="0000FF"/>
                </a:solidFill>
              </a:rPr>
              <a:t>icromesh s</a:t>
            </a:r>
            <a:r>
              <a:rPr lang="en-US" sz="1000">
                <a:solidFill>
                  <a:srgbClr val="0000FF"/>
                </a:solidFill>
              </a:rPr>
              <a:t>ignal</a:t>
            </a:r>
            <a:endParaRPr lang="fr-FR" sz="1000">
              <a:solidFill>
                <a:srgbClr val="0000FF"/>
              </a:solidFill>
            </a:endParaRPr>
          </a:p>
        </p:txBody>
      </p:sp>
      <p:sp>
        <p:nvSpPr>
          <p:cNvPr id="14342" name="Text Box 15"/>
          <p:cNvSpPr txBox="1">
            <a:spLocks noChangeArrowheads="1"/>
          </p:cNvSpPr>
          <p:nvPr/>
        </p:nvSpPr>
        <p:spPr bwMode="auto">
          <a:xfrm>
            <a:off x="3055938" y="4443413"/>
            <a:ext cx="5699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000">
                <a:solidFill>
                  <a:srgbClr val="FF0000"/>
                </a:solidFill>
              </a:rPr>
              <a:t>strip </a:t>
            </a:r>
            <a:r>
              <a:rPr lang="en-US" sz="1000">
                <a:solidFill>
                  <a:srgbClr val="FF0000"/>
                </a:solidFill>
              </a:rPr>
              <a:t>1</a:t>
            </a:r>
            <a:endParaRPr lang="fr-FR" sz="1000">
              <a:solidFill>
                <a:srgbClr val="FF0000"/>
              </a:solidFill>
            </a:endParaRPr>
          </a:p>
        </p:txBody>
      </p:sp>
      <p:pic>
        <p:nvPicPr>
          <p:cNvPr id="14343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150" y="2636912"/>
            <a:ext cx="2911475" cy="378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17"/>
          <p:cNvSpPr txBox="1">
            <a:spLocks noChangeArrowheads="1"/>
          </p:cNvSpPr>
          <p:nvPr/>
        </p:nvSpPr>
        <p:spPr bwMode="auto">
          <a:xfrm>
            <a:off x="5837192" y="6070968"/>
            <a:ext cx="2374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CA" sz="1000" dirty="0"/>
              <a:t>A GARFIELD simulation </a:t>
            </a:r>
          </a:p>
          <a:p>
            <a:pPr eaLnBrk="1" hangingPunct="1">
              <a:spcBef>
                <a:spcPct val="50000"/>
              </a:spcBef>
            </a:pPr>
            <a:r>
              <a:rPr lang="en-CA" sz="1000" dirty="0"/>
              <a:t>of  a </a:t>
            </a:r>
            <a:r>
              <a:rPr lang="en-CA" sz="1000" dirty="0" err="1"/>
              <a:t>Micromegas</a:t>
            </a:r>
            <a:r>
              <a:rPr lang="en-CA" sz="1000" dirty="0"/>
              <a:t> avalanche</a:t>
            </a:r>
          </a:p>
          <a:p>
            <a:pPr eaLnBrk="1" hangingPunct="1">
              <a:spcBef>
                <a:spcPct val="50000"/>
              </a:spcBef>
            </a:pPr>
            <a:r>
              <a:rPr lang="en-CA" sz="1000" dirty="0"/>
              <a:t>(Lanzhou university)</a:t>
            </a: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3044825" y="4765675"/>
            <a:ext cx="590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000">
                <a:solidFill>
                  <a:srgbClr val="FF0000"/>
                </a:solidFill>
              </a:rPr>
              <a:t>strip </a:t>
            </a:r>
            <a:r>
              <a:rPr lang="en-US" sz="1000">
                <a:solidFill>
                  <a:srgbClr val="FF0000"/>
                </a:solidFill>
              </a:rPr>
              <a:t>2</a:t>
            </a:r>
            <a:endParaRPr lang="fr-FR" sz="1000">
              <a:solidFill>
                <a:srgbClr val="FF0000"/>
              </a:solidFill>
            </a:endParaRPr>
          </a:p>
        </p:txBody>
      </p:sp>
      <p:sp>
        <p:nvSpPr>
          <p:cNvPr id="14350" name="Text Box 15"/>
          <p:cNvSpPr txBox="1">
            <a:spLocks noChangeArrowheads="1"/>
          </p:cNvSpPr>
          <p:nvPr/>
        </p:nvSpPr>
        <p:spPr bwMode="auto">
          <a:xfrm>
            <a:off x="3044825" y="5514975"/>
            <a:ext cx="590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fr-FR" sz="1000">
                <a:solidFill>
                  <a:srgbClr val="FF0000"/>
                </a:solidFill>
              </a:rPr>
              <a:t>strip </a:t>
            </a:r>
            <a:r>
              <a:rPr lang="en-US" sz="1000">
                <a:solidFill>
                  <a:srgbClr val="FF0000"/>
                </a:solidFill>
              </a:rPr>
              <a:t>3</a:t>
            </a:r>
            <a:endParaRPr lang="fr-FR" sz="1000">
              <a:solidFill>
                <a:srgbClr val="FF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24128" y="1628800"/>
            <a:ext cx="2782706" cy="936104"/>
            <a:chOff x="2133600" y="1295400"/>
            <a:chExt cx="6248400" cy="2123648"/>
          </a:xfrm>
        </p:grpSpPr>
        <p:pic>
          <p:nvPicPr>
            <p:cNvPr id="14" name="Picture 6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352800" y="1524000"/>
              <a:ext cx="38100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64"/>
            <p:cNvSpPr txBox="1">
              <a:spLocks noChangeArrowheads="1"/>
            </p:cNvSpPr>
            <p:nvPr/>
          </p:nvSpPr>
          <p:spPr bwMode="auto">
            <a:xfrm>
              <a:off x="2895599" y="2057400"/>
              <a:ext cx="762001" cy="391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800" b="1" dirty="0">
                  <a:solidFill>
                    <a:srgbClr val="FF111D"/>
                  </a:solidFill>
                  <a:latin typeface="Arial" pitchFamily="34" charset="0"/>
                </a:rPr>
                <a:t>Ions</a:t>
              </a:r>
            </a:p>
          </p:txBody>
        </p:sp>
        <p:sp>
          <p:nvSpPr>
            <p:cNvPr id="16" name="Text Box 65"/>
            <p:cNvSpPr txBox="1">
              <a:spLocks noChangeArrowheads="1"/>
            </p:cNvSpPr>
            <p:nvPr/>
          </p:nvSpPr>
          <p:spPr bwMode="auto">
            <a:xfrm>
              <a:off x="3578226" y="2698232"/>
              <a:ext cx="980025" cy="338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800" b="1">
                  <a:solidFill>
                    <a:srgbClr val="2119FF"/>
                  </a:solidFill>
                  <a:latin typeface="Arial" pitchFamily="34" charset="0"/>
                </a:rPr>
                <a:t>Electrons</a:t>
              </a:r>
            </a:p>
          </p:txBody>
        </p:sp>
        <p:sp>
          <p:nvSpPr>
            <p:cNvPr id="17" name="Line 82"/>
            <p:cNvSpPr>
              <a:spLocks noChangeShapeType="1"/>
            </p:cNvSpPr>
            <p:nvPr/>
          </p:nvSpPr>
          <p:spPr bwMode="auto">
            <a:xfrm>
              <a:off x="2286000" y="1524000"/>
              <a:ext cx="5003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  <p:sp>
          <p:nvSpPr>
            <p:cNvPr id="18" name="Text Box 90"/>
            <p:cNvSpPr txBox="1">
              <a:spLocks noChangeArrowheads="1"/>
            </p:cNvSpPr>
            <p:nvPr/>
          </p:nvSpPr>
          <p:spPr bwMode="auto">
            <a:xfrm>
              <a:off x="7315199" y="1447800"/>
              <a:ext cx="964815" cy="447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 i="1" dirty="0">
                  <a:latin typeface="Arial" pitchFamily="34" charset="0"/>
                </a:rPr>
                <a:t>V= -V</a:t>
              </a:r>
              <a:r>
                <a:rPr lang="en-US" sz="1000" b="1" i="1" baseline="-25000" dirty="0">
                  <a:latin typeface="Arial" pitchFamily="34" charset="0"/>
                </a:rPr>
                <a:t>1</a:t>
              </a:r>
            </a:p>
          </p:txBody>
        </p:sp>
        <p:sp>
          <p:nvSpPr>
            <p:cNvPr id="19" name="Line 91"/>
            <p:cNvSpPr>
              <a:spLocks noChangeShapeType="1"/>
            </p:cNvSpPr>
            <p:nvPr/>
          </p:nvSpPr>
          <p:spPr bwMode="auto">
            <a:xfrm>
              <a:off x="2209800" y="3048000"/>
              <a:ext cx="4953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  <p:sp>
          <p:nvSpPr>
            <p:cNvPr id="20" name="Text Box 92"/>
            <p:cNvSpPr txBox="1">
              <a:spLocks noChangeArrowheads="1"/>
            </p:cNvSpPr>
            <p:nvPr/>
          </p:nvSpPr>
          <p:spPr bwMode="auto">
            <a:xfrm>
              <a:off x="7010400" y="2971799"/>
              <a:ext cx="781410" cy="447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 i="1">
                  <a:latin typeface="Arial" pitchFamily="34" charset="0"/>
                </a:rPr>
                <a:t>V= 0</a:t>
              </a:r>
              <a:endParaRPr lang="en-US" sz="1000" b="1" i="1" baseline="-25000">
                <a:latin typeface="Arial" pitchFamily="34" charset="0"/>
              </a:endParaRPr>
            </a:p>
          </p:txBody>
        </p:sp>
        <p:sp>
          <p:nvSpPr>
            <p:cNvPr id="21" name="Line 94"/>
            <p:cNvSpPr>
              <a:spLocks noChangeShapeType="1"/>
            </p:cNvSpPr>
            <p:nvPr/>
          </p:nvSpPr>
          <p:spPr bwMode="auto">
            <a:xfrm>
              <a:off x="2362200" y="1524000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  <p:sp>
          <p:nvSpPr>
            <p:cNvPr id="22" name="Text Box 95"/>
            <p:cNvSpPr txBox="1">
              <a:spLocks noChangeArrowheads="1"/>
            </p:cNvSpPr>
            <p:nvPr/>
          </p:nvSpPr>
          <p:spPr bwMode="auto">
            <a:xfrm>
              <a:off x="2133600" y="2057400"/>
              <a:ext cx="184150" cy="461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50"/>
                <a:t>d</a:t>
              </a:r>
            </a:p>
          </p:txBody>
        </p:sp>
        <p:pic>
          <p:nvPicPr>
            <p:cNvPr id="23" name="Picture 9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876800" y="1981200"/>
              <a:ext cx="152400" cy="1066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2200" y="2514600"/>
              <a:ext cx="76200" cy="53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 Box 98"/>
            <p:cNvSpPr txBox="1">
              <a:spLocks noChangeArrowheads="1"/>
            </p:cNvSpPr>
            <p:nvPr/>
          </p:nvSpPr>
          <p:spPr bwMode="auto">
            <a:xfrm>
              <a:off x="3794124" y="2284413"/>
              <a:ext cx="550768" cy="4612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 dirty="0"/>
                <a:t>Q</a:t>
              </a:r>
              <a:r>
                <a:rPr lang="en-US" sz="1050" b="1" baseline="-25000" dirty="0"/>
                <a:t>1</a:t>
              </a:r>
              <a:endParaRPr lang="en-US" sz="1050" dirty="0"/>
            </a:p>
          </p:txBody>
        </p:sp>
        <p:sp>
          <p:nvSpPr>
            <p:cNvPr id="26" name="Text Box 99"/>
            <p:cNvSpPr txBox="1">
              <a:spLocks noChangeArrowheads="1"/>
            </p:cNvSpPr>
            <p:nvPr/>
          </p:nvSpPr>
          <p:spPr bwMode="auto">
            <a:xfrm>
              <a:off x="5029199" y="2362199"/>
              <a:ext cx="550768" cy="4612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/>
                <a:t>Q</a:t>
              </a:r>
              <a:r>
                <a:rPr lang="en-US" sz="1050" b="1" baseline="-25000"/>
                <a:t>2</a:t>
              </a:r>
              <a:endParaRPr lang="en-US" sz="1050"/>
            </a:p>
          </p:txBody>
        </p:sp>
        <p:sp>
          <p:nvSpPr>
            <p:cNvPr id="27" name="Text Box 100"/>
            <p:cNvSpPr txBox="1">
              <a:spLocks noChangeArrowheads="1"/>
            </p:cNvSpPr>
            <p:nvPr/>
          </p:nvSpPr>
          <p:spPr bwMode="auto">
            <a:xfrm>
              <a:off x="6400802" y="2666998"/>
              <a:ext cx="550768" cy="4612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1"/>
                <a:t>Q</a:t>
              </a:r>
              <a:r>
                <a:rPr lang="en-US" sz="1050" b="1" baseline="-25000"/>
                <a:t>3</a:t>
              </a:r>
              <a:endParaRPr lang="en-US" sz="1050"/>
            </a:p>
          </p:txBody>
        </p:sp>
        <p:sp>
          <p:nvSpPr>
            <p:cNvPr id="28" name="Line 119"/>
            <p:cNvSpPr>
              <a:spLocks noChangeShapeType="1"/>
            </p:cNvSpPr>
            <p:nvPr/>
          </p:nvSpPr>
          <p:spPr bwMode="auto">
            <a:xfrm>
              <a:off x="4724400" y="1981200"/>
              <a:ext cx="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  <p:sp>
          <p:nvSpPr>
            <p:cNvPr id="29" name="Text Box 121"/>
            <p:cNvSpPr txBox="1">
              <a:spLocks noChangeArrowheads="1"/>
            </p:cNvSpPr>
            <p:nvPr/>
          </p:nvSpPr>
          <p:spPr bwMode="auto">
            <a:xfrm>
              <a:off x="4495801" y="2209801"/>
              <a:ext cx="360608" cy="386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/>
                <a:t>x</a:t>
              </a:r>
            </a:p>
          </p:txBody>
        </p:sp>
        <p:sp>
          <p:nvSpPr>
            <p:cNvPr id="30" name="Line 122"/>
            <p:cNvSpPr>
              <a:spLocks noChangeShapeType="1"/>
            </p:cNvSpPr>
            <p:nvPr/>
          </p:nvSpPr>
          <p:spPr bwMode="auto">
            <a:xfrm>
              <a:off x="2895600" y="1295400"/>
              <a:ext cx="5486400" cy="2057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  <p:sp>
          <p:nvSpPr>
            <p:cNvPr id="31" name="Text Box 123"/>
            <p:cNvSpPr txBox="1">
              <a:spLocks noChangeArrowheads="1"/>
            </p:cNvSpPr>
            <p:nvPr/>
          </p:nvSpPr>
          <p:spPr bwMode="auto">
            <a:xfrm>
              <a:off x="8077200" y="2895600"/>
              <a:ext cx="228601" cy="386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p</a:t>
              </a:r>
            </a:p>
          </p:txBody>
        </p:sp>
        <p:sp>
          <p:nvSpPr>
            <p:cNvPr id="32" name="Line 124"/>
            <p:cNvSpPr>
              <a:spLocks noChangeShapeType="1"/>
            </p:cNvSpPr>
            <p:nvPr/>
          </p:nvSpPr>
          <p:spPr bwMode="auto">
            <a:xfrm flipV="1">
              <a:off x="2895600" y="1524000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000"/>
            </a:p>
          </p:txBody>
        </p:sp>
        <p:sp>
          <p:nvSpPr>
            <p:cNvPr id="33" name="Text Box 125"/>
            <p:cNvSpPr txBox="1">
              <a:spLocks noChangeArrowheads="1"/>
            </p:cNvSpPr>
            <p:nvPr/>
          </p:nvSpPr>
          <p:spPr bwMode="auto">
            <a:xfrm>
              <a:off x="2590801" y="2133600"/>
              <a:ext cx="184150" cy="461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50"/>
                <a:t>E</a:t>
              </a: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Micromegas</a:t>
            </a:r>
            <a:r>
              <a:rPr lang="en-US" dirty="0"/>
              <a:t> concept</a:t>
            </a:r>
          </a:p>
        </p:txBody>
      </p:sp>
    </p:spTree>
    <p:extLst>
      <p:ext uri="{BB962C8B-B14F-4D97-AF65-F5344CB8AC3E}">
        <p14:creationId xmlns:p14="http://schemas.microsoft.com/office/powerpoint/2010/main" val="127355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9398" y="1654914"/>
            <a:ext cx="4390407" cy="400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 Box 23"/>
          <p:cNvSpPr txBox="1">
            <a:spLocks noChangeArrowheads="1"/>
          </p:cNvSpPr>
          <p:nvPr/>
        </p:nvSpPr>
        <p:spPr bwMode="auto">
          <a:xfrm>
            <a:off x="826807" y="5602014"/>
            <a:ext cx="5257361" cy="923330"/>
          </a:xfrm>
          <a:prstGeom prst="rect">
            <a:avLst/>
          </a:prstGeom>
          <a:solidFill>
            <a:srgbClr val="FEFF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 b="1" dirty="0">
                <a:solidFill>
                  <a:srgbClr val="C00000"/>
                </a:solidFill>
                <a:latin typeface="+mn-lt"/>
              </a:rPr>
              <a:t> Stable gain – </a:t>
            </a:r>
            <a:r>
              <a:rPr lang="en-US" sz="1800" i="1" dirty="0">
                <a:solidFill>
                  <a:srgbClr val="C00000"/>
                </a:solidFill>
                <a:latin typeface="+mn-lt"/>
              </a:rPr>
              <a:t>non sensitive to flatness defects or temperature and pressure </a:t>
            </a:r>
            <a:r>
              <a:rPr lang="en-US" sz="1800" i="1" dirty="0" smtClean="0">
                <a:solidFill>
                  <a:srgbClr val="C00000"/>
                </a:solidFill>
                <a:latin typeface="+mn-lt"/>
              </a:rPr>
              <a:t>variation </a:t>
            </a:r>
            <a:r>
              <a:rPr lang="en-US" sz="18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en-US" sz="1800" dirty="0" smtClean="0">
                <a:solidFill>
                  <a:srgbClr val="C00000"/>
                </a:solidFill>
                <a:latin typeface="+mn-lt"/>
              </a:rPr>
            </a:br>
            <a:r>
              <a:rPr lang="en-US" sz="1800" b="1" dirty="0" smtClean="0">
                <a:solidFill>
                  <a:srgbClr val="C00000"/>
                </a:solidFill>
                <a:latin typeface="+mn-lt"/>
              </a:rPr>
              <a:t>	</a:t>
            </a:r>
            <a:r>
              <a:rPr lang="en-US" sz="1800" b="1" dirty="0" smtClean="0">
                <a:solidFill>
                  <a:srgbClr val="C00000"/>
                </a:solidFill>
                <a:latin typeface="+mn-lt"/>
                <a:sym typeface="Wingdings" pitchFamily="2" charset="2"/>
              </a:rPr>
              <a:t> </a:t>
            </a:r>
            <a:r>
              <a:rPr lang="en-US" sz="1800" b="1" dirty="0" smtClean="0">
                <a:solidFill>
                  <a:srgbClr val="C00000"/>
                </a:solidFill>
                <a:latin typeface="+mn-lt"/>
              </a:rPr>
              <a:t>good </a:t>
            </a:r>
            <a:r>
              <a:rPr lang="en-US" sz="1800" b="1" dirty="0">
                <a:solidFill>
                  <a:srgbClr val="C00000"/>
                </a:solidFill>
                <a:latin typeface="+mn-lt"/>
              </a:rPr>
              <a:t>energy resolution</a:t>
            </a: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683568" y="1423809"/>
            <a:ext cx="29174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rPr>
              <a:t>Ref: Y. Giomataris, NIM A419, p239 (1998)</a:t>
            </a:r>
            <a:endParaRPr lang="en-GB" sz="1200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915472" y="3477345"/>
            <a:ext cx="1905000" cy="3047999"/>
            <a:chOff x="7009961" y="3124200"/>
            <a:chExt cx="1905000" cy="3047999"/>
          </a:xfrm>
        </p:grpSpPr>
        <p:sp>
          <p:nvSpPr>
            <p:cNvPr id="19466" name="Line 25"/>
            <p:cNvSpPr>
              <a:spLocks noChangeShapeType="1"/>
            </p:cNvSpPr>
            <p:nvPr/>
          </p:nvSpPr>
          <p:spPr bwMode="auto">
            <a:xfrm flipH="1">
              <a:off x="7238561" y="3200399"/>
              <a:ext cx="685800" cy="259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7" name="AutoShape 26"/>
            <p:cNvSpPr>
              <a:spLocks noChangeArrowheads="1"/>
            </p:cNvSpPr>
            <p:nvPr/>
          </p:nvSpPr>
          <p:spPr bwMode="auto">
            <a:xfrm rot="5390044">
              <a:off x="8227696" y="3046412"/>
              <a:ext cx="304800" cy="10668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19468" name="AutoShape 27"/>
            <p:cNvSpPr>
              <a:spLocks noChangeArrowheads="1"/>
            </p:cNvSpPr>
            <p:nvPr/>
          </p:nvSpPr>
          <p:spPr bwMode="auto">
            <a:xfrm rot="5390044">
              <a:off x="8038661" y="4305299"/>
              <a:ext cx="304800" cy="1447800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F0F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19469" name="Text Box 28"/>
            <p:cNvSpPr txBox="1">
              <a:spLocks noChangeArrowheads="1"/>
            </p:cNvSpPr>
            <p:nvPr/>
          </p:nvSpPr>
          <p:spPr bwMode="auto">
            <a:xfrm>
              <a:off x="8152961" y="3124200"/>
              <a:ext cx="609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US" sz="1800">
                  <a:latin typeface="Times New Roman" pitchFamily="18" charset="0"/>
                </a:rPr>
                <a:t>E</a:t>
              </a:r>
              <a:r>
                <a:rPr lang="en-US" sz="1800" baseline="-250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9470" name="Rectangle 29"/>
            <p:cNvSpPr>
              <a:spLocks noChangeArrowheads="1"/>
            </p:cNvSpPr>
            <p:nvPr/>
          </p:nvSpPr>
          <p:spPr bwMode="auto">
            <a:xfrm>
              <a:off x="8076761" y="4645024"/>
              <a:ext cx="4026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latin typeface="Times New Roman" pitchFamily="18" charset="0"/>
                </a:rPr>
                <a:t>E</a:t>
              </a:r>
              <a:r>
                <a:rPr lang="en-US" sz="1800" baseline="-250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9471" name="Rectangle 30"/>
            <p:cNvSpPr>
              <a:spLocks noChangeArrowheads="1"/>
            </p:cNvSpPr>
            <p:nvPr/>
          </p:nvSpPr>
          <p:spPr bwMode="auto">
            <a:xfrm>
              <a:off x="7771961" y="4038600"/>
              <a:ext cx="73930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latin typeface="Times New Roman" pitchFamily="18" charset="0"/>
                </a:rPr>
                <a:t>E</a:t>
              </a:r>
              <a:r>
                <a:rPr lang="en-US" baseline="-25000">
                  <a:latin typeface="Times New Roman" pitchFamily="18" charset="0"/>
                </a:rPr>
                <a:t>1</a:t>
              </a:r>
              <a:r>
                <a:rPr lang="en-US">
                  <a:latin typeface="Times New Roman" pitchFamily="18" charset="0"/>
                </a:rPr>
                <a:t>&gt; E</a:t>
              </a:r>
              <a:r>
                <a:rPr lang="en-US" baseline="-250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9472" name="Text Box 31"/>
            <p:cNvSpPr txBox="1">
              <a:spLocks noChangeArrowheads="1"/>
            </p:cNvSpPr>
            <p:nvPr/>
          </p:nvSpPr>
          <p:spPr bwMode="auto">
            <a:xfrm>
              <a:off x="7009961" y="5714999"/>
              <a:ext cx="3048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r>
                <a:rPr lang="en-US">
                  <a:latin typeface="Times New Roman" pitchFamily="18" charset="0"/>
                </a:rPr>
                <a:t>V</a:t>
              </a:r>
            </a:p>
          </p:txBody>
        </p:sp>
        <p:sp>
          <p:nvSpPr>
            <p:cNvPr id="19473" name="Line 32"/>
            <p:cNvSpPr>
              <a:spLocks noChangeShapeType="1"/>
            </p:cNvSpPr>
            <p:nvPr/>
          </p:nvSpPr>
          <p:spPr bwMode="auto">
            <a:xfrm>
              <a:off x="8914961" y="3200399"/>
              <a:ext cx="0" cy="2590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77" name="Rectangle 36"/>
          <p:cNvSpPr>
            <a:spLocks noChangeArrowheads="1"/>
          </p:cNvSpPr>
          <p:nvPr/>
        </p:nvSpPr>
        <p:spPr bwMode="auto">
          <a:xfrm>
            <a:off x="4403471" y="3645024"/>
            <a:ext cx="2941832" cy="120032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Times"/>
              </a:rPr>
              <a:t>The gain </a:t>
            </a:r>
            <a:r>
              <a:rPr lang="en-US" sz="1800" dirty="0">
                <a:latin typeface="Times"/>
              </a:rPr>
              <a:t>variation </a:t>
            </a:r>
            <a:r>
              <a:rPr lang="en-US" sz="1800" dirty="0" smtClean="0">
                <a:latin typeface="Times"/>
              </a:rPr>
              <a:t>is reaching</a:t>
            </a:r>
          </a:p>
          <a:p>
            <a:pPr algn="ctr">
              <a:spcBef>
                <a:spcPct val="50000"/>
              </a:spcBef>
            </a:pPr>
            <a:r>
              <a:rPr lang="en-US" sz="1800" dirty="0" smtClean="0">
                <a:latin typeface="Times"/>
              </a:rPr>
              <a:t> </a:t>
            </a:r>
            <a:r>
              <a:rPr lang="en-US" sz="1800" dirty="0">
                <a:latin typeface="Times"/>
              </a:rPr>
              <a:t>a minimum for :</a:t>
            </a:r>
          </a:p>
          <a:p>
            <a:pPr algn="ctr">
              <a:spcBef>
                <a:spcPct val="50000"/>
              </a:spcBef>
            </a:pPr>
            <a:r>
              <a:rPr lang="en-US" sz="1800" b="1" dirty="0">
                <a:solidFill>
                  <a:srgbClr val="F01F33"/>
                </a:solidFill>
                <a:latin typeface="Times"/>
              </a:rPr>
              <a:t>d =  V/</a:t>
            </a:r>
            <a:r>
              <a:rPr lang="en-US" sz="1800" b="1" dirty="0" err="1">
                <a:solidFill>
                  <a:srgbClr val="F01F33"/>
                </a:solidFill>
                <a:latin typeface="Times"/>
              </a:rPr>
              <a:t>Bp</a:t>
            </a:r>
            <a:endParaRPr lang="en-US" sz="1800" b="1" dirty="0">
              <a:solidFill>
                <a:srgbClr val="F01F33"/>
              </a:solidFill>
              <a:latin typeface="Time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419600" y="1196752"/>
            <a:ext cx="4648200" cy="1784350"/>
            <a:chOff x="4419600" y="990600"/>
            <a:chExt cx="4648200" cy="1784350"/>
          </a:xfrm>
        </p:grpSpPr>
        <p:graphicFrame>
          <p:nvGraphicFramePr>
            <p:cNvPr id="19474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7239000" y="1011238"/>
            <a:ext cx="864958" cy="284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27" name="Equation" r:id="rId4" imgW="495300" imgH="165100" progId="Equation.3">
                    <p:embed/>
                  </p:oleObj>
                </mc:Choice>
                <mc:Fallback>
                  <p:oleObj name="Equation" r:id="rId4" imgW="495300" imgH="1651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9000" y="1011238"/>
                          <a:ext cx="864958" cy="2841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78" name="Object 4"/>
            <p:cNvGraphicFramePr>
              <a:graphicFrameLocks noChangeAspect="1"/>
            </p:cNvGraphicFramePr>
            <p:nvPr>
              <p:extLst/>
            </p:nvPr>
          </p:nvGraphicFramePr>
          <p:xfrm>
            <a:off x="6959600" y="1471613"/>
            <a:ext cx="2108200" cy="661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28" name="Equation" r:id="rId6" imgW="1447560" imgH="419040" progId="Equation.3">
                    <p:embed/>
                  </p:oleObj>
                </mc:Choice>
                <mc:Fallback>
                  <p:oleObj name="Equation" r:id="rId6" imgW="144756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59600" y="1471613"/>
                          <a:ext cx="2108200" cy="6619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8575">
                              <a:solidFill>
                                <a:srgbClr val="FF33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4445389" y="990600"/>
              <a:ext cx="271741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 smtClean="0">
                  <a:latin typeface="Times"/>
                </a:rPr>
                <a:t>Parallel plate detector gain:</a:t>
              </a:r>
              <a:endParaRPr lang="en-US" sz="1800" b="1" dirty="0">
                <a:solidFill>
                  <a:srgbClr val="F01F33"/>
                </a:solidFill>
                <a:latin typeface="Times"/>
              </a:endParaRPr>
            </a:p>
          </p:txBody>
        </p:sp>
        <p:sp>
          <p:nvSpPr>
            <p:cNvPr id="25" name="Rectangle 36"/>
            <p:cNvSpPr>
              <a:spLocks noChangeArrowheads="1"/>
            </p:cNvSpPr>
            <p:nvPr/>
          </p:nvSpPr>
          <p:spPr bwMode="auto">
            <a:xfrm>
              <a:off x="4419600" y="1600200"/>
              <a:ext cx="242624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 smtClean="0">
                  <a:latin typeface="Times"/>
                </a:rPr>
                <a:t>Townsend coefficient </a:t>
              </a:r>
              <a:r>
                <a:rPr lang="el-GR" sz="1800" dirty="0" smtClean="0">
                  <a:latin typeface="Times"/>
                </a:rPr>
                <a:t>α:</a:t>
              </a:r>
            </a:p>
          </p:txBody>
        </p:sp>
        <p:graphicFrame>
          <p:nvGraphicFramePr>
            <p:cNvPr id="26" name="Object 3"/>
            <p:cNvGraphicFramePr>
              <a:graphicFrameLocks noChangeAspect="1"/>
            </p:cNvGraphicFramePr>
            <p:nvPr>
              <p:extLst/>
            </p:nvPr>
          </p:nvGraphicFramePr>
          <p:xfrm>
            <a:off x="6019800" y="2133600"/>
            <a:ext cx="2987675" cy="641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29" name="Equation" r:id="rId8" imgW="2260440" imgH="431640" progId="Equation.3">
                    <p:embed/>
                  </p:oleObj>
                </mc:Choice>
                <mc:Fallback>
                  <p:oleObj name="Equation" r:id="rId8" imgW="226044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9800" y="2133600"/>
                          <a:ext cx="2987675" cy="641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Rectangle 36"/>
            <p:cNvSpPr>
              <a:spLocks noChangeArrowheads="1"/>
            </p:cNvSpPr>
            <p:nvPr/>
          </p:nvSpPr>
          <p:spPr bwMode="auto">
            <a:xfrm>
              <a:off x="4419600" y="2286000"/>
              <a:ext cx="157607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dirty="0" smtClean="0">
                  <a:latin typeface="Times"/>
                </a:rPr>
                <a:t>Gain</a:t>
              </a:r>
              <a:r>
                <a:rPr lang="el-GR" sz="1800" dirty="0" smtClean="0">
                  <a:latin typeface="Times"/>
                </a:rPr>
                <a:t> </a:t>
              </a:r>
              <a:r>
                <a:rPr lang="en-US" sz="1800" dirty="0" smtClean="0">
                  <a:latin typeface="Times"/>
                </a:rPr>
                <a:t>variation:</a:t>
              </a:r>
              <a:endParaRPr lang="en-US" sz="1800" b="1" dirty="0">
                <a:solidFill>
                  <a:srgbClr val="F01F33"/>
                </a:solidFill>
                <a:latin typeface="Times"/>
              </a:endParaRPr>
            </a:p>
          </p:txBody>
        </p:sp>
      </p:grp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179512" y="908720"/>
            <a:ext cx="4343399" cy="4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kern="0" dirty="0" smtClean="0">
                <a:solidFill>
                  <a:srgbClr val="C00000"/>
                </a:solidFill>
                <a:latin typeface="Comic Sans MS" pitchFamily="66" charset="0"/>
              </a:rPr>
              <a:t>Micromegas is a proportional counter!</a:t>
            </a:r>
            <a:endParaRPr lang="en-US" kern="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457200" y="44624"/>
            <a:ext cx="8229600" cy="7060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The virtue </a:t>
            </a:r>
            <a:r>
              <a:rPr lang="en-US" dirty="0"/>
              <a:t>of the small gap</a:t>
            </a:r>
          </a:p>
        </p:txBody>
      </p:sp>
    </p:spTree>
    <p:extLst>
      <p:ext uri="{BB962C8B-B14F-4D97-AF65-F5344CB8AC3E}">
        <p14:creationId xmlns:p14="http://schemas.microsoft.com/office/powerpoint/2010/main" val="246797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Microbulk</a:t>
            </a:r>
            <a:r>
              <a:rPr lang="en-US" dirty="0" smtClean="0"/>
              <a:t> mesh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46200"/>
            <a:ext cx="3962400" cy="4525963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US" sz="2000" dirty="0" smtClean="0"/>
              <a:t> A “standard” for 50 </a:t>
            </a:r>
            <a:r>
              <a:rPr lang="el-GR" sz="2000" dirty="0" smtClean="0"/>
              <a:t>μ</a:t>
            </a:r>
            <a:r>
              <a:rPr lang="en-US" sz="2000" dirty="0" smtClean="0"/>
              <a:t>m gap: 30 </a:t>
            </a:r>
            <a:r>
              <a:rPr lang="el-GR" sz="2000" dirty="0" smtClean="0"/>
              <a:t>μ</a:t>
            </a:r>
            <a:r>
              <a:rPr lang="en-US" sz="2000" dirty="0" smtClean="0"/>
              <a:t>m holes placed in 100 </a:t>
            </a:r>
            <a:r>
              <a:rPr lang="el-GR" sz="2000" dirty="0" smtClean="0"/>
              <a:t>μ</a:t>
            </a:r>
            <a:r>
              <a:rPr lang="en-US" sz="2000" dirty="0" smtClean="0"/>
              <a:t>m pitch </a:t>
            </a:r>
          </a:p>
          <a:p>
            <a:pPr>
              <a:spcAft>
                <a:spcPts val="2400"/>
              </a:spcAft>
            </a:pPr>
            <a:r>
              <a:rPr lang="en-US" sz="2000" dirty="0" smtClean="0"/>
              <a:t>Alternative: hexagonal arrangement for better optical transparency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Pillars: Areas without holes &amp; full etching underneath normal holes</a:t>
            </a:r>
          </a:p>
          <a:p>
            <a:pPr lvl="1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800000"/>
                </a:solidFill>
              </a:rPr>
              <a:t>Less material / capacity </a:t>
            </a:r>
            <a:endParaRPr lang="en-US" sz="2000" dirty="0">
              <a:solidFill>
                <a:srgbClr val="800000"/>
              </a:solidFill>
            </a:endParaRPr>
          </a:p>
        </p:txBody>
      </p:sp>
      <p:pic>
        <p:nvPicPr>
          <p:cNvPr id="9218" name="Picture 2" descr="C:\Documents and Settings\tpapaeva\Desktop\Photos microscope\Micro Bulk\mesure juillet\mb anode pleine 21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667000"/>
            <a:ext cx="2641600" cy="1981200"/>
          </a:xfrm>
          <a:prstGeom prst="rect">
            <a:avLst/>
          </a:prstGeom>
          <a:noFill/>
        </p:spPr>
      </p:pic>
      <p:pic>
        <p:nvPicPr>
          <p:cNvPr id="9220" name="Picture 4" descr="C:\Documents and Settings\tpapaeva\Desktop\Photos microscope\Micro Bulk\Micro Bulk 41-60-30 detail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609600"/>
            <a:ext cx="2656417" cy="1992313"/>
          </a:xfrm>
          <a:prstGeom prst="rect">
            <a:avLst/>
          </a:prstGeom>
          <a:noFill/>
        </p:spPr>
      </p:pic>
      <p:pic>
        <p:nvPicPr>
          <p:cNvPr id="9221" name="Picture 5" descr="C:\Documents and Settings\tpapaeva\Desktop\Photos microscope\Micro Bulk\Micro Bulk 50 plots amincis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724400"/>
            <a:ext cx="2609851" cy="1957388"/>
          </a:xfrm>
          <a:prstGeom prst="rect">
            <a:avLst/>
          </a:prstGeom>
          <a:noFill/>
        </p:spPr>
      </p:pic>
      <p:grpSp>
        <p:nvGrpSpPr>
          <p:cNvPr id="25" name="Group 24"/>
          <p:cNvGrpSpPr/>
          <p:nvPr/>
        </p:nvGrpSpPr>
        <p:grpSpPr>
          <a:xfrm>
            <a:off x="3600559" y="2133600"/>
            <a:ext cx="2343041" cy="762000"/>
            <a:chOff x="4419600" y="2209798"/>
            <a:chExt cx="1428641" cy="827924"/>
          </a:xfrm>
        </p:grpSpPr>
        <p:grpSp>
          <p:nvGrpSpPr>
            <p:cNvPr id="15" name="Group 14"/>
            <p:cNvGrpSpPr/>
            <p:nvPr/>
          </p:nvGrpSpPr>
          <p:grpSpPr>
            <a:xfrm>
              <a:off x="4419600" y="2209798"/>
              <a:ext cx="1428641" cy="827924"/>
              <a:chOff x="4438760" y="2452889"/>
              <a:chExt cx="895240" cy="286752"/>
            </a:xfrm>
          </p:grpSpPr>
          <p:sp>
            <p:nvSpPr>
              <p:cNvPr id="8" name="Rectangle 61"/>
              <p:cNvSpPr>
                <a:spLocks noChangeArrowheads="1"/>
              </p:cNvSpPr>
              <p:nvPr/>
            </p:nvSpPr>
            <p:spPr bwMode="auto">
              <a:xfrm>
                <a:off x="4438760" y="2703065"/>
                <a:ext cx="894825" cy="36576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/>
            </p:nvSpPr>
            <p:spPr bwMode="auto">
              <a:xfrm>
                <a:off x="4459581" y="2452889"/>
                <a:ext cx="249834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Rectangle 21"/>
              <p:cNvSpPr>
                <a:spLocks noChangeArrowheads="1"/>
              </p:cNvSpPr>
              <p:nvPr/>
            </p:nvSpPr>
            <p:spPr bwMode="auto">
              <a:xfrm>
                <a:off x="4771874" y="2452889"/>
                <a:ext cx="249834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Rectangle 21"/>
              <p:cNvSpPr>
                <a:spLocks noChangeArrowheads="1"/>
              </p:cNvSpPr>
              <p:nvPr/>
            </p:nvSpPr>
            <p:spPr bwMode="auto">
              <a:xfrm>
                <a:off x="5084166" y="2452889"/>
                <a:ext cx="249834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516348" y="2306548"/>
              <a:ext cx="228600" cy="609600"/>
              <a:chOff x="4648200" y="3429000"/>
              <a:chExt cx="228600" cy="609600"/>
            </a:xfrm>
          </p:grpSpPr>
          <p:sp>
            <p:nvSpPr>
              <p:cNvPr id="16" name="Trapezoid 15"/>
              <p:cNvSpPr/>
              <p:nvPr/>
            </p:nvSpPr>
            <p:spPr bwMode="auto">
              <a:xfrm>
                <a:off x="4648200" y="37338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7" name="Trapezoid 16"/>
              <p:cNvSpPr/>
              <p:nvPr/>
            </p:nvSpPr>
            <p:spPr bwMode="auto">
              <a:xfrm rot="10800000">
                <a:off x="4648200" y="34290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028338" y="2304838"/>
              <a:ext cx="228600" cy="609600"/>
              <a:chOff x="4648200" y="3429000"/>
              <a:chExt cx="228600" cy="609600"/>
            </a:xfrm>
          </p:grpSpPr>
          <p:sp>
            <p:nvSpPr>
              <p:cNvPr id="20" name="Trapezoid 19"/>
              <p:cNvSpPr/>
              <p:nvPr/>
            </p:nvSpPr>
            <p:spPr bwMode="auto">
              <a:xfrm>
                <a:off x="4648200" y="37338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1" name="Trapezoid 20"/>
              <p:cNvSpPr/>
              <p:nvPr/>
            </p:nvSpPr>
            <p:spPr bwMode="auto">
              <a:xfrm rot="10800000">
                <a:off x="4648200" y="34290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5542052" y="2306548"/>
              <a:ext cx="228600" cy="609600"/>
              <a:chOff x="4648200" y="3429000"/>
              <a:chExt cx="228600" cy="609600"/>
            </a:xfrm>
          </p:grpSpPr>
          <p:sp>
            <p:nvSpPr>
              <p:cNvPr id="23" name="Trapezoid 22"/>
              <p:cNvSpPr/>
              <p:nvPr/>
            </p:nvSpPr>
            <p:spPr bwMode="auto">
              <a:xfrm>
                <a:off x="4648200" y="37338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24" name="Trapezoid 23"/>
              <p:cNvSpPr/>
              <p:nvPr/>
            </p:nvSpPr>
            <p:spPr bwMode="auto">
              <a:xfrm rot="10800000">
                <a:off x="4648200" y="3429000"/>
                <a:ext cx="228600" cy="304800"/>
              </a:xfrm>
              <a:prstGeom prst="trapezoid">
                <a:avLst/>
              </a:prstGeom>
              <a:solidFill>
                <a:schemeClr val="accent1"/>
              </a:solidFill>
              <a:ln w="12700" cap="sq" cmpd="sng" algn="ctr">
                <a:solidFill>
                  <a:srgbClr val="FFC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 smtClean="0">
                  <a:solidFill>
                    <a:prstClr val="black"/>
                  </a:solidFill>
                  <a:latin typeface="Arial" charset="0"/>
                </a:endParaRP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3124200" y="5562597"/>
            <a:ext cx="2875781" cy="762003"/>
            <a:chOff x="2971798" y="5638800"/>
            <a:chExt cx="2875781" cy="838203"/>
          </a:xfrm>
        </p:grpSpPr>
        <p:grpSp>
          <p:nvGrpSpPr>
            <p:cNvPr id="27" name="Group 14"/>
            <p:cNvGrpSpPr/>
            <p:nvPr/>
          </p:nvGrpSpPr>
          <p:grpSpPr>
            <a:xfrm>
              <a:off x="2971800" y="5638800"/>
              <a:ext cx="2875779" cy="838203"/>
              <a:chOff x="3531514" y="2452888"/>
              <a:chExt cx="1802071" cy="290312"/>
            </a:xfrm>
          </p:grpSpPr>
          <p:sp>
            <p:nvSpPr>
              <p:cNvPr id="37" name="Rectangle 61"/>
              <p:cNvSpPr>
                <a:spLocks noChangeArrowheads="1"/>
              </p:cNvSpPr>
              <p:nvPr/>
            </p:nvSpPr>
            <p:spPr bwMode="auto">
              <a:xfrm>
                <a:off x="3531514" y="2703065"/>
                <a:ext cx="1802071" cy="40135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21"/>
              <p:cNvSpPr>
                <a:spLocks noChangeArrowheads="1"/>
              </p:cNvSpPr>
              <p:nvPr/>
            </p:nvSpPr>
            <p:spPr bwMode="auto">
              <a:xfrm>
                <a:off x="4459581" y="2452889"/>
                <a:ext cx="249834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21"/>
              <p:cNvSpPr>
                <a:spLocks noChangeArrowheads="1"/>
              </p:cNvSpPr>
              <p:nvPr/>
            </p:nvSpPr>
            <p:spPr bwMode="auto">
              <a:xfrm>
                <a:off x="4771874" y="2452888"/>
                <a:ext cx="526382" cy="28744"/>
              </a:xfrm>
              <a:prstGeom prst="rect">
                <a:avLst/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2971798" y="5638812"/>
              <a:ext cx="2646454" cy="706336"/>
              <a:chOff x="2971798" y="5638812"/>
              <a:chExt cx="2646454" cy="706336"/>
            </a:xfrm>
          </p:grpSpPr>
          <p:grpSp>
            <p:nvGrpSpPr>
              <p:cNvPr id="42" name="Group 14"/>
              <p:cNvGrpSpPr/>
              <p:nvPr/>
            </p:nvGrpSpPr>
            <p:grpSpPr>
              <a:xfrm>
                <a:off x="2971798" y="5638812"/>
                <a:ext cx="1371596" cy="83035"/>
                <a:chOff x="4474506" y="2452874"/>
                <a:chExt cx="859494" cy="28759"/>
              </a:xfrm>
            </p:grpSpPr>
            <p:sp>
              <p:nvSpPr>
                <p:cNvPr id="54" name="Rectangle 21"/>
                <p:cNvSpPr>
                  <a:spLocks noChangeArrowheads="1"/>
                </p:cNvSpPr>
                <p:nvPr/>
              </p:nvSpPr>
              <p:spPr bwMode="auto">
                <a:xfrm>
                  <a:off x="4474506" y="2452874"/>
                  <a:ext cx="547205" cy="2874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5" name="Rectangle 21"/>
                <p:cNvSpPr>
                  <a:spLocks noChangeArrowheads="1"/>
                </p:cNvSpPr>
                <p:nvPr/>
              </p:nvSpPr>
              <p:spPr bwMode="auto">
                <a:xfrm>
                  <a:off x="5084166" y="2452889"/>
                  <a:ext cx="249834" cy="28744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44" name="Group 18"/>
              <p:cNvGrpSpPr/>
              <p:nvPr/>
            </p:nvGrpSpPr>
            <p:grpSpPr>
              <a:xfrm>
                <a:off x="3182103" y="5735548"/>
                <a:ext cx="475497" cy="609600"/>
                <a:chOff x="4648200" y="3429000"/>
                <a:chExt cx="228600" cy="609600"/>
              </a:xfrm>
            </p:grpSpPr>
            <p:sp>
              <p:nvSpPr>
                <p:cNvPr id="48" name="Trapezoid 47"/>
                <p:cNvSpPr/>
                <p:nvPr/>
              </p:nvSpPr>
              <p:spPr bwMode="auto">
                <a:xfrm>
                  <a:off x="4648200" y="3733800"/>
                  <a:ext cx="228600" cy="304800"/>
                </a:xfrm>
                <a:prstGeom prst="trapezoid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rgbClr val="FFC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smtClean="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49" name="Trapezoid 48"/>
                <p:cNvSpPr/>
                <p:nvPr/>
              </p:nvSpPr>
              <p:spPr bwMode="auto">
                <a:xfrm rot="10800000">
                  <a:off x="4648200" y="3429000"/>
                  <a:ext cx="228600" cy="304800"/>
                </a:xfrm>
                <a:prstGeom prst="trapezoid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rgbClr val="FFC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smtClean="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56" name="Group 18"/>
              <p:cNvGrpSpPr/>
              <p:nvPr/>
            </p:nvGrpSpPr>
            <p:grpSpPr>
              <a:xfrm>
                <a:off x="5142755" y="5735548"/>
                <a:ext cx="475497" cy="609600"/>
                <a:chOff x="4648200" y="3429000"/>
                <a:chExt cx="228600" cy="609600"/>
              </a:xfrm>
            </p:grpSpPr>
            <p:sp>
              <p:nvSpPr>
                <p:cNvPr id="57" name="Trapezoid 56"/>
                <p:cNvSpPr/>
                <p:nvPr/>
              </p:nvSpPr>
              <p:spPr bwMode="auto">
                <a:xfrm>
                  <a:off x="4648200" y="3733800"/>
                  <a:ext cx="228600" cy="304800"/>
                </a:xfrm>
                <a:prstGeom prst="trapezoid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rgbClr val="FFC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smtClean="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  <p:sp>
              <p:nvSpPr>
                <p:cNvPr id="58" name="Trapezoid 57"/>
                <p:cNvSpPr/>
                <p:nvPr/>
              </p:nvSpPr>
              <p:spPr bwMode="auto">
                <a:xfrm rot="10800000">
                  <a:off x="4648200" y="3429000"/>
                  <a:ext cx="228600" cy="304800"/>
                </a:xfrm>
                <a:prstGeom prst="trapezoid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rgbClr val="FFC0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600" smtClean="0">
                    <a:solidFill>
                      <a:prstClr val="black"/>
                    </a:solidFill>
                    <a:latin typeface="Arial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123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8" name="Picture 4" descr="IMG_07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2956" y="1111250"/>
            <a:ext cx="6951663" cy="5213350"/>
          </a:xfrm>
          <a:prstGeom prst="rect">
            <a:avLst/>
          </a:prstGeom>
          <a:noFill/>
        </p:spPr>
      </p:pic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2110581" y="5619750"/>
            <a:ext cx="14398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laminator</a:t>
            </a:r>
          </a:p>
        </p:txBody>
      </p:sp>
      <p:sp>
        <p:nvSpPr>
          <p:cNvPr id="118790" name="Line 6"/>
          <p:cNvSpPr>
            <a:spLocks noChangeShapeType="1"/>
          </p:cNvSpPr>
          <p:nvPr/>
        </p:nvSpPr>
        <p:spPr bwMode="auto">
          <a:xfrm flipV="1">
            <a:off x="2845594" y="4616450"/>
            <a:ext cx="485775" cy="1003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3766344" y="1123950"/>
            <a:ext cx="91281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Oven</a:t>
            </a:r>
          </a:p>
        </p:txBody>
      </p:sp>
      <p:sp>
        <p:nvSpPr>
          <p:cNvPr id="118792" name="Line 8"/>
          <p:cNvSpPr>
            <a:spLocks noChangeShapeType="1"/>
          </p:cNvSpPr>
          <p:nvPr/>
        </p:nvSpPr>
        <p:spPr bwMode="auto">
          <a:xfrm>
            <a:off x="4328319" y="1581150"/>
            <a:ext cx="877887" cy="24399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5699919" y="1123950"/>
            <a:ext cx="2133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Vacuum press</a:t>
            </a:r>
          </a:p>
        </p:txBody>
      </p:sp>
      <p:sp>
        <p:nvSpPr>
          <p:cNvPr id="118794" name="Line 10"/>
          <p:cNvSpPr>
            <a:spLocks noChangeShapeType="1"/>
          </p:cNvSpPr>
          <p:nvPr/>
        </p:nvSpPr>
        <p:spPr bwMode="auto">
          <a:xfrm>
            <a:off x="6628606" y="1581150"/>
            <a:ext cx="511175" cy="24399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4260056" y="5835650"/>
            <a:ext cx="23368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Mesh stretching</a:t>
            </a:r>
          </a:p>
        </p:txBody>
      </p:sp>
      <p:sp>
        <p:nvSpPr>
          <p:cNvPr id="118796" name="Line 12"/>
          <p:cNvSpPr>
            <a:spLocks noChangeShapeType="1"/>
          </p:cNvSpPr>
          <p:nvPr/>
        </p:nvSpPr>
        <p:spPr bwMode="auto">
          <a:xfrm flipV="1">
            <a:off x="4995069" y="4616450"/>
            <a:ext cx="1438275" cy="1219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40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pic>
        <p:nvPicPr>
          <p:cNvPr id="18" name="Picture 5" descr="Fin Tension 4 Cadres Avril 20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45" y="3581400"/>
            <a:ext cx="253975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13394"/>
            <a:ext cx="8686800" cy="778098"/>
          </a:xfrm>
        </p:spPr>
        <p:txBody>
          <a:bodyPr/>
          <a:lstStyle/>
          <a:p>
            <a:r>
              <a:rPr lang="en-US" dirty="0" smtClean="0"/>
              <a:t>Manufacturing a bulk </a:t>
            </a:r>
            <a:r>
              <a:rPr lang="en-US" dirty="0" err="1" smtClean="0"/>
              <a:t>Micromegas</a:t>
            </a:r>
            <a:r>
              <a:rPr lang="en-US" dirty="0" smtClean="0"/>
              <a:t> @ </a:t>
            </a:r>
            <a:r>
              <a:rPr lang="en-US" dirty="0" err="1" smtClean="0"/>
              <a:t>Saclay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254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7" name="Groupe 18"/>
          <p:cNvGrpSpPr>
            <a:grpSpLocks/>
          </p:cNvGrpSpPr>
          <p:nvPr/>
        </p:nvGrpSpPr>
        <p:grpSpPr bwMode="auto">
          <a:xfrm>
            <a:off x="383931" y="669867"/>
            <a:ext cx="6945923" cy="3407205"/>
            <a:chOff x="1214414" y="2294920"/>
            <a:chExt cx="7524583" cy="3790871"/>
          </a:xfrm>
        </p:grpSpPr>
        <p:pic>
          <p:nvPicPr>
            <p:cNvPr id="31751" name="Picture 2" descr="\\Dapdc5\aunes\My Documents\My Pictures\IMG_1714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4414" y="2428868"/>
              <a:ext cx="4095500" cy="3071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2" name="Picture 3" descr="\\Dapdc5\aunes\My Documents\My Pictures\IMG_1719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0694" y="2294920"/>
              <a:ext cx="3238303" cy="2428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3" name="ZoneTexte 16"/>
            <p:cNvSpPr txBox="1">
              <a:spLocks noChangeArrowheads="1"/>
            </p:cNvSpPr>
            <p:nvPr/>
          </p:nvSpPr>
          <p:spPr bwMode="auto">
            <a:xfrm>
              <a:off x="2000232" y="5572140"/>
              <a:ext cx="200121" cy="513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endParaRPr lang="fr-FR" altLang="fr-FR"/>
            </a:p>
          </p:txBody>
        </p:sp>
      </p:grpSp>
      <p:pic>
        <p:nvPicPr>
          <p:cNvPr id="31748" name="Picture 2" descr="\\Dapdc5\aunes\My Documents\My Pictures\IMG_17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605" y="4076700"/>
            <a:ext cx="2623038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3" descr="\\Dapdc5\aunes\My Documents\My Pictures\IMG_17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162" y="2781300"/>
            <a:ext cx="2637692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4" descr="\\Dapdc5\aunes\My Documents\My Pictures\IMG_172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89" y="3789364"/>
            <a:ext cx="230798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3"/>
          <p:cNvSpPr txBox="1">
            <a:spLocks/>
          </p:cNvSpPr>
          <p:nvPr/>
        </p:nvSpPr>
        <p:spPr>
          <a:xfrm>
            <a:off x="457200" y="-13394"/>
            <a:ext cx="86868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200" i="1" kern="120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r>
              <a:rPr lang="en-US" smtClean="0"/>
              <a:t>Manufacturing a bulk Micromegas @ Saclay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370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conventional </a:t>
            </a:r>
            <a:r>
              <a:rPr lang="en-US" dirty="0" err="1" smtClean="0"/>
              <a:t>Micromegas</a:t>
            </a:r>
            <a:endParaRPr lang="fr-FR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/>
          <a:srcRect r="20108"/>
          <a:stretch>
            <a:fillRect/>
          </a:stretch>
        </p:blipFill>
        <p:spPr bwMode="auto">
          <a:xfrm>
            <a:off x="5415643" y="2895600"/>
            <a:ext cx="3042557" cy="1527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066800"/>
            <a:ext cx="2554432" cy="1905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 l="19800" t="29600" r="30600" b="37600"/>
          <a:stretch>
            <a:fillRect/>
          </a:stretch>
        </p:blipFill>
        <p:spPr bwMode="auto">
          <a:xfrm>
            <a:off x="4953000" y="4648200"/>
            <a:ext cx="3990462" cy="197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330" y="5651168"/>
            <a:ext cx="1167006" cy="989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779621"/>
            <a:ext cx="794544" cy="720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764704"/>
            <a:ext cx="923131" cy="720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882104"/>
            <a:ext cx="5912296" cy="528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811213" indent="-4508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"/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258888" indent="-357188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sz="1800" u="sng" dirty="0" smtClean="0"/>
              <a:t>Conventional Micromegas</a:t>
            </a:r>
          </a:p>
          <a:p>
            <a:pPr marL="285750" lvl="1">
              <a:buFont typeface="Wingdings" pitchFamily="2" charset="2"/>
              <a:buNone/>
            </a:pPr>
            <a:r>
              <a:rPr lang="en-US" sz="1600" dirty="0" smtClean="0"/>
              <a:t>	</a:t>
            </a:r>
            <a:r>
              <a:rPr lang="en-US" sz="1600" dirty="0" smtClean="0">
                <a:solidFill>
                  <a:srgbClr val="800000"/>
                </a:solidFill>
              </a:rPr>
              <a:t>The pillars are attached to the mesh </a:t>
            </a:r>
            <a:r>
              <a:rPr lang="en-US" sz="1600" i="1" dirty="0" smtClean="0">
                <a:solidFill>
                  <a:srgbClr val="800000"/>
                </a:solidFill>
              </a:rPr>
              <a:t>or</a:t>
            </a:r>
            <a:r>
              <a:rPr lang="en-US" sz="1600" dirty="0" smtClean="0">
                <a:solidFill>
                  <a:srgbClr val="800000"/>
                </a:solidFill>
              </a:rPr>
              <a:t> the readout plane.</a:t>
            </a:r>
            <a:r>
              <a:rPr lang="en-US" sz="1600" dirty="0" smtClean="0"/>
              <a:t> A supporting ring or frame is adjusting the </a:t>
            </a:r>
            <a:r>
              <a:rPr lang="en-US" sz="1600" b="1" i="1" dirty="0" smtClean="0"/>
              <a:t>stretched</a:t>
            </a:r>
            <a:r>
              <a:rPr lang="en-US" sz="1600" dirty="0" smtClean="0"/>
              <a:t> </a:t>
            </a:r>
            <a:r>
              <a:rPr lang="en-US" sz="1600" b="1" i="1" dirty="0" smtClean="0"/>
              <a:t>mesh</a:t>
            </a:r>
            <a:r>
              <a:rPr lang="en-US" sz="1600" dirty="0" smtClean="0"/>
              <a:t> on top of the readout plane</a:t>
            </a:r>
          </a:p>
          <a:p>
            <a:pPr marL="285750" lvl="1">
              <a:buFont typeface="Wingdings" pitchFamily="2" charset="2"/>
              <a:buNone/>
            </a:pP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Typical dimensions: mesh thickness 5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, gap 50 </a:t>
            </a:r>
            <a:r>
              <a:rPr lang="en-US" sz="1600" i="1" dirty="0" err="1" smtClean="0">
                <a:solidFill>
                  <a:schemeClr val="accent2">
                    <a:lumMod val="50000"/>
                  </a:schemeClr>
                </a:solidFill>
              </a:rPr>
              <a:t>μm</a:t>
            </a:r>
            <a:endParaRPr lang="en-US" sz="1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/>
            <a:endParaRPr lang="en-US" sz="1600" dirty="0" smtClean="0"/>
          </a:p>
          <a:p>
            <a:pPr marL="285750" lvl="1">
              <a:buFont typeface="Wingdings" pitchFamily="2" charset="2"/>
              <a:buChar char="ü"/>
            </a:pPr>
            <a:r>
              <a:rPr lang="en-US" sz="1600" dirty="0" smtClean="0"/>
              <a:t>material selection, spatial resolution, field uniformity, stability…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dirty="0" smtClean="0"/>
              <a:t>Good energy resolution (mesh quality)</a:t>
            </a:r>
          </a:p>
          <a:p>
            <a:pPr marL="285750" lvl="1">
              <a:buFont typeface="Wingdings" pitchFamily="2" charset="2"/>
              <a:buChar char="ü"/>
            </a:pPr>
            <a:r>
              <a:rPr lang="en-US" sz="1600" dirty="0" smtClean="0"/>
              <a:t>Mesh can be replaced easily </a:t>
            </a:r>
          </a:p>
          <a:p>
            <a:pPr marL="285750" lvl="1">
              <a:buFont typeface="Wingdings" pitchFamily="2" charset="2"/>
              <a:buNone/>
            </a:pPr>
            <a:endParaRPr lang="en-US" sz="1600" dirty="0" smtClean="0"/>
          </a:p>
          <a:p>
            <a:pPr marL="285750" lvl="1">
              <a:buFont typeface="Wingdings" pitchFamily="2" charset="2"/>
              <a:buNone/>
            </a:pPr>
            <a:r>
              <a:rPr lang="en-US" sz="1600" dirty="0" smtClean="0"/>
              <a:t>Mesh not attached + support frame: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Dimension limitations / large detectors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Large scale production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Mosaic with dead space</a:t>
            </a:r>
          </a:p>
          <a:p>
            <a:pPr marL="285750" lvl="1">
              <a:buFont typeface="Wingdings" pitchFamily="2" charset="2"/>
              <a:buChar char=""/>
            </a:pPr>
            <a:r>
              <a:rPr lang="en-US" sz="1600" dirty="0" smtClean="0"/>
              <a:t>Curved surfaces</a:t>
            </a:r>
          </a:p>
        </p:txBody>
      </p:sp>
    </p:spTree>
    <p:extLst>
      <p:ext uri="{BB962C8B-B14F-4D97-AF65-F5344CB8AC3E}">
        <p14:creationId xmlns:p14="http://schemas.microsoft.com/office/powerpoint/2010/main" val="377024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4" descr="IMG_0005_resiz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66800"/>
            <a:ext cx="3541835" cy="2655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6" name="Footer Placeholder 2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400"/>
              <a:t>I. Giomataris</a:t>
            </a:r>
          </a:p>
        </p:txBody>
      </p:sp>
      <p:sp>
        <p:nvSpPr>
          <p:cNvPr id="31747" name="Text Box 31"/>
          <p:cNvSpPr txBox="1">
            <a:spLocks noChangeArrowheads="1"/>
          </p:cNvSpPr>
          <p:nvPr/>
        </p:nvSpPr>
        <p:spPr bwMode="auto">
          <a:xfrm>
            <a:off x="381000" y="2205037"/>
            <a:ext cx="1295400" cy="385763"/>
          </a:xfrm>
          <a:prstGeom prst="rect">
            <a:avLst/>
          </a:prstGeom>
          <a:solidFill>
            <a:srgbClr val="E9F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660" tIns="8330" rIns="16660" bIns="833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dirty="0">
                <a:solidFill>
                  <a:schemeClr val="accent2"/>
                </a:solidFill>
                <a:latin typeface="Times New Roman" pitchFamily="18" charset="0"/>
              </a:rPr>
              <a:t>Medipix2</a:t>
            </a:r>
            <a:endParaRPr lang="en-US" dirty="0"/>
          </a:p>
        </p:txBody>
      </p:sp>
      <p:sp>
        <p:nvSpPr>
          <p:cNvPr id="31748" name="Rectangle 35"/>
          <p:cNvSpPr>
            <a:spLocks noChangeArrowheads="1"/>
          </p:cNvSpPr>
          <p:nvPr/>
        </p:nvSpPr>
        <p:spPr bwMode="auto">
          <a:xfrm>
            <a:off x="685800" y="990600"/>
            <a:ext cx="2891204" cy="7905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surface: 1.4 x 1.6 cm</a:t>
            </a:r>
            <a:r>
              <a:rPr lang="en-US" sz="1600" baseline="30000">
                <a:solidFill>
                  <a:srgbClr val="0000FF"/>
                </a:solidFill>
                <a:latin typeface="Times New Roman" pitchFamily="18" charset="0"/>
              </a:rPr>
              <a:t>2</a:t>
            </a:r>
            <a:endParaRPr lang="en-US" sz="180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Matrix of 256 x 256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pixel size: 55 x 55 µm</a:t>
            </a:r>
            <a:r>
              <a:rPr lang="en-US" sz="1600" baseline="30000">
                <a:solidFill>
                  <a:srgbClr val="0000FF"/>
                </a:solidFill>
                <a:latin typeface="Times New Roman" pitchFamily="18" charset="0"/>
              </a:rPr>
              <a:t>2</a:t>
            </a:r>
            <a:endParaRPr lang="en-US" sz="1600" baseline="3000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31749" name="Picture 36" descr="picture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890588"/>
            <a:ext cx="3792415" cy="28432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1" name="TextBox 10"/>
          <p:cNvSpPr txBox="1">
            <a:spLocks noChangeArrowheads="1"/>
          </p:cNvSpPr>
          <p:nvPr/>
        </p:nvSpPr>
        <p:spPr bwMode="auto">
          <a:xfrm>
            <a:off x="685800" y="3414911"/>
            <a:ext cx="2744021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400">
                <a:solidFill>
                  <a:schemeClr val="accent2"/>
                </a:solidFill>
                <a:latin typeface="Times New Roman" pitchFamily="18" charset="0"/>
              </a:rPr>
              <a:t>P. Colas et al., NIMA535(2004)506</a:t>
            </a:r>
            <a:endParaRPr lang="en-US" sz="1400">
              <a:latin typeface="Times New Roman" pitchFamily="18" charset="0"/>
            </a:endParaRPr>
          </a:p>
        </p:txBody>
      </p:sp>
      <p:sp>
        <p:nvSpPr>
          <p:cNvPr id="31752" name="TextBox 11"/>
          <p:cNvSpPr txBox="1">
            <a:spLocks noChangeArrowheads="1"/>
          </p:cNvSpPr>
          <p:nvPr/>
        </p:nvSpPr>
        <p:spPr bwMode="auto">
          <a:xfrm>
            <a:off x="6478630" y="2895600"/>
            <a:ext cx="2589170" cy="430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100" dirty="0">
                <a:solidFill>
                  <a:schemeClr val="accent2"/>
                </a:solidFill>
                <a:latin typeface="Times New Roman" pitchFamily="18" charset="0"/>
              </a:rPr>
              <a:t>M. </a:t>
            </a:r>
            <a:r>
              <a:rPr lang="en-US" sz="1100" dirty="0" err="1">
                <a:solidFill>
                  <a:schemeClr val="accent2"/>
                </a:solidFill>
                <a:latin typeface="Times New Roman" pitchFamily="18" charset="0"/>
              </a:rPr>
              <a:t>Cambell</a:t>
            </a:r>
            <a:r>
              <a:rPr lang="en-US" sz="1100" dirty="0">
                <a:solidFill>
                  <a:schemeClr val="accent2"/>
                </a:solidFill>
                <a:latin typeface="Times New Roman" pitchFamily="18" charset="0"/>
              </a:rPr>
              <a:t> et al, NIMA540(2005)295 </a:t>
            </a:r>
          </a:p>
          <a:p>
            <a:r>
              <a:rPr lang="en-US" sz="1100" dirty="0">
                <a:solidFill>
                  <a:schemeClr val="accent2"/>
                </a:solidFill>
                <a:latin typeface="Times New Roman" pitchFamily="18" charset="0"/>
              </a:rPr>
              <a:t>M. </a:t>
            </a:r>
            <a:r>
              <a:rPr lang="en-US" sz="1100" dirty="0" err="1">
                <a:solidFill>
                  <a:schemeClr val="accent2"/>
                </a:solidFill>
                <a:latin typeface="Times New Roman" pitchFamily="18" charset="0"/>
              </a:rPr>
              <a:t>Chefdeville</a:t>
            </a:r>
            <a:r>
              <a:rPr lang="en-US" sz="1100" dirty="0">
                <a:solidFill>
                  <a:schemeClr val="accent2"/>
                </a:solidFill>
                <a:latin typeface="Times New Roman" pitchFamily="18" charset="0"/>
              </a:rPr>
              <a:t> et al., NIMA556(2006)490</a:t>
            </a:r>
          </a:p>
        </p:txBody>
      </p: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2761695" y="6553200"/>
            <a:ext cx="2577255" cy="27699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200" dirty="0">
                <a:solidFill>
                  <a:srgbClr val="0000FF"/>
                </a:solidFill>
                <a:latin typeface="Times New Roman" pitchFamily="18" charset="0"/>
              </a:rPr>
              <a:t>H. Van der </a:t>
            </a:r>
            <a:r>
              <a:rPr lang="en-US" sz="1200" dirty="0" err="1">
                <a:solidFill>
                  <a:srgbClr val="0000FF"/>
                </a:solidFill>
                <a:latin typeface="Times New Roman" pitchFamily="18" charset="0"/>
              </a:rPr>
              <a:t>Graaf</a:t>
            </a:r>
            <a:r>
              <a:rPr lang="en-US" sz="1200" dirty="0">
                <a:solidFill>
                  <a:srgbClr val="0000FF"/>
                </a:solidFill>
                <a:latin typeface="Times New Roman" pitchFamily="18" charset="0"/>
              </a:rPr>
              <a:t>, J. </a:t>
            </a:r>
            <a:r>
              <a:rPr lang="en-US" sz="1200" dirty="0" err="1">
                <a:solidFill>
                  <a:srgbClr val="0000FF"/>
                </a:solidFill>
                <a:latin typeface="Times New Roman" pitchFamily="18" charset="0"/>
              </a:rPr>
              <a:t>Timermans</a:t>
            </a:r>
            <a:r>
              <a:rPr lang="en-US" sz="1200" dirty="0">
                <a:solidFill>
                  <a:srgbClr val="0000FF"/>
                </a:solidFill>
                <a:latin typeface="Times New Roman" pitchFamily="18" charset="0"/>
              </a:rPr>
              <a:t> et al.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Micromegas</a:t>
            </a:r>
            <a:r>
              <a:rPr lang="fr-FR" dirty="0"/>
              <a:t> + </a:t>
            </a:r>
            <a:r>
              <a:rPr lang="fr-FR" dirty="0" smtClean="0"/>
              <a:t>micro-pixels</a:t>
            </a:r>
            <a:endParaRPr lang="fr-FR" dirty="0"/>
          </a:p>
        </p:txBody>
      </p:sp>
      <p:sp>
        <p:nvSpPr>
          <p:cNvPr id="31755" name="Date Placeholder 16"/>
          <p:cNvSpPr>
            <a:spLocks noGrp="1"/>
          </p:cNvSpPr>
          <p:nvPr>
            <p:ph type="dt" sz="quarter" idx="4294967295"/>
          </p:nvPr>
        </p:nvSpPr>
        <p:spPr>
          <a:xfrm>
            <a:off x="0" y="6324600"/>
            <a:ext cx="2789238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872B1D4B-AAB0-47F4-8A26-C9EABDEBB245}" type="datetime4">
              <a:rPr lang="fr-FR" sz="1400"/>
              <a:pPr/>
              <a:t>24 juin 2016</a:t>
            </a:fld>
            <a:endParaRPr lang="en-US" sz="1400"/>
          </a:p>
        </p:txBody>
      </p:sp>
      <p:sp>
        <p:nvSpPr>
          <p:cNvPr id="31756" name="Footer Placeholder 17"/>
          <p:cNvSpPr>
            <a:spLocks noGrp="1"/>
          </p:cNvSpPr>
          <p:nvPr>
            <p:ph type="ftr" sz="quarter" idx="4294967295"/>
          </p:nvPr>
        </p:nvSpPr>
        <p:spPr>
          <a:xfrm>
            <a:off x="0" y="6324600"/>
            <a:ext cx="47625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400" smtClean="0"/>
              <a:t>I. Giomataris</a:t>
            </a:r>
          </a:p>
        </p:txBody>
      </p:sp>
      <p:pic>
        <p:nvPicPr>
          <p:cNvPr id="31757" name="Picture 14" descr="helix_jv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10000"/>
            <a:ext cx="2287904" cy="304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82" r="8475" b="1709"/>
          <a:stretch>
            <a:fillRect/>
          </a:stretch>
        </p:blipFill>
        <p:spPr bwMode="auto">
          <a:xfrm>
            <a:off x="2602523" y="4038600"/>
            <a:ext cx="2895600" cy="2527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9" name="Picture 4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08" y="4419601"/>
            <a:ext cx="3552092" cy="19526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60" name="Text Box 47"/>
          <p:cNvSpPr txBox="1">
            <a:spLocks noChangeArrowheads="1"/>
          </p:cNvSpPr>
          <p:nvPr/>
        </p:nvSpPr>
        <p:spPr bwMode="auto">
          <a:xfrm>
            <a:off x="2532185" y="3810001"/>
            <a:ext cx="2971800" cy="5632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rgbClr val="333399"/>
                </a:solidFill>
                <a:latin typeface="Times New Roman" pitchFamily="18" charset="0"/>
              </a:rPr>
              <a:t>Great resolution</a:t>
            </a:r>
          </a:p>
          <a:p>
            <a:pPr algn="ctr">
              <a:lnSpc>
                <a:spcPct val="20000"/>
              </a:lnSpc>
              <a:spcBef>
                <a:spcPct val="50000"/>
              </a:spcBef>
            </a:pPr>
            <a:r>
              <a:rPr lang="en-US" sz="1800" b="1">
                <a:solidFill>
                  <a:srgbClr val="333399"/>
                </a:solidFill>
                <a:latin typeface="Times New Roman" pitchFamily="18" charset="0"/>
              </a:rPr>
              <a:t>Single electron counting!!</a:t>
            </a:r>
          </a:p>
        </p:txBody>
      </p:sp>
      <p:sp>
        <p:nvSpPr>
          <p:cNvPr id="31761" name="Rectangle 42"/>
          <p:cNvSpPr>
            <a:spLocks noChangeArrowheads="1"/>
          </p:cNvSpPr>
          <p:nvPr/>
        </p:nvSpPr>
        <p:spPr bwMode="auto">
          <a:xfrm>
            <a:off x="5566997" y="3810000"/>
            <a:ext cx="3577003" cy="830997"/>
          </a:xfrm>
          <a:prstGeom prst="rect">
            <a:avLst/>
          </a:prstGeom>
          <a:solidFill>
            <a:srgbClr val="F7EE26"/>
          </a:solidFill>
          <a:ln>
            <a:noFill/>
          </a:ln>
          <a:effectLst>
            <a:prstShdw prst="shdw17" dist="17961" dir="2700000">
              <a:srgbClr val="748826">
                <a:alpha val="74997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G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as 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O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n 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S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limmed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SI</a:t>
            </a:r>
            <a:r>
              <a:rPr lang="en-US" sz="1600" dirty="0" err="1">
                <a:latin typeface="Times New Roman" pitchFamily="18" charset="0"/>
                <a:cs typeface="Arial" pitchFamily="34" charset="0"/>
              </a:rPr>
              <a:t>licon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P</a:t>
            </a:r>
            <a:r>
              <a:rPr lang="en-US" sz="1600" dirty="0">
                <a:latin typeface="Times New Roman" pitchFamily="18" charset="0"/>
                <a:cs typeface="Arial" pitchFamily="34" charset="0"/>
              </a:rPr>
              <a:t>ixels (GOSSIP)</a:t>
            </a:r>
          </a:p>
          <a:p>
            <a:r>
              <a:rPr lang="en-US" sz="1600" dirty="0">
                <a:latin typeface="Times New Roman" pitchFamily="18" charset="0"/>
                <a:cs typeface="Arial" pitchFamily="34" charset="0"/>
              </a:rPr>
              <a:t>Under study for ATLAS SLHC tracker</a:t>
            </a:r>
            <a:endParaRPr lang="en-US" sz="1600" dirty="0">
              <a:cs typeface="Arial" pitchFamily="34" charset="0"/>
            </a:endParaRPr>
          </a:p>
        </p:txBody>
      </p:sp>
      <p:pic>
        <p:nvPicPr>
          <p:cNvPr id="19" name="Picture 47" descr="ingrid on medipix9"/>
          <p:cNvPicPr>
            <a:picLocks noChangeAspect="1" noChangeArrowheads="1"/>
          </p:cNvPicPr>
          <p:nvPr/>
        </p:nvPicPr>
        <p:blipFill>
          <a:blip r:embed="rId8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498" y="900113"/>
            <a:ext cx="2179338" cy="163373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7488836" y="912911"/>
            <a:ext cx="1595309" cy="30777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74998"/>
              </a:schemeClr>
            </a:prst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nl-NL" sz="1400" b="1" dirty="0" err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Arial" charset="0"/>
              </a:rPr>
              <a:t>InGrid</a:t>
            </a:r>
            <a:r>
              <a:rPr lang="nl-NL" sz="1400" b="1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Arial" charset="0"/>
              </a:rPr>
              <a:t> </a:t>
            </a:r>
            <a:r>
              <a:rPr lang="nl-NL" sz="1400" b="1" dirty="0" err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Arial" charset="0"/>
              </a:rPr>
              <a:t>technology</a:t>
            </a:r>
            <a:endParaRPr lang="nl-NL" sz="1400" b="1" dirty="0">
              <a:solidFill>
                <a:schemeClr val="accent2"/>
              </a:solidFill>
              <a:latin typeface="Times New Roman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13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048000"/>
            <a:ext cx="8229600" cy="563563"/>
          </a:xfrm>
        </p:spPr>
        <p:txBody>
          <a:bodyPr/>
          <a:lstStyle/>
          <a:p>
            <a:pPr algn="ctr"/>
            <a:r>
              <a:rPr lang="en-US" dirty="0" smtClean="0"/>
              <a:t>General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31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3447782"/>
              </p:ext>
            </p:extLst>
          </p:nvPr>
        </p:nvGraphicFramePr>
        <p:xfrm>
          <a:off x="0" y="377825"/>
          <a:ext cx="9144000" cy="640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Worksheet" r:id="rId3" imgW="9991649" imgH="7210349" progId="Excel.Sheet.8">
                  <p:embed/>
                </p:oleObj>
              </mc:Choice>
              <mc:Fallback>
                <p:oleObj name="Worksheet" r:id="rId3" imgW="9991649" imgH="721034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77825"/>
                        <a:ext cx="9144000" cy="640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Gain curves for argon mixtures</a:t>
            </a:r>
          </a:p>
        </p:txBody>
      </p:sp>
      <p:sp>
        <p:nvSpPr>
          <p:cNvPr id="547844" name="Text Box 4"/>
          <p:cNvSpPr txBox="1">
            <a:spLocks noChangeArrowheads="1"/>
          </p:cNvSpPr>
          <p:nvPr/>
        </p:nvSpPr>
        <p:spPr bwMode="auto">
          <a:xfrm>
            <a:off x="771525" y="1989137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fr-FR" sz="2000" b="1">
                <a:solidFill>
                  <a:srgbClr val="FF0000"/>
                </a:solidFill>
                <a:latin typeface="Arial" pitchFamily="34" charset="0"/>
              </a:rPr>
              <a:t>iC</a:t>
            </a:r>
            <a:r>
              <a:rPr lang="fr-FR" sz="2000" b="1" baseline="-25000">
                <a:solidFill>
                  <a:srgbClr val="FF0000"/>
                </a:solidFill>
                <a:latin typeface="Arial" pitchFamily="34" charset="0"/>
              </a:rPr>
              <a:t>4</a:t>
            </a:r>
            <a:r>
              <a:rPr lang="fr-FR" sz="2000" b="1">
                <a:solidFill>
                  <a:srgbClr val="FF0000"/>
                </a:solidFill>
                <a:latin typeface="Arial" pitchFamily="34" charset="0"/>
              </a:rPr>
              <a:t>H</a:t>
            </a:r>
            <a:r>
              <a:rPr lang="fr-FR" sz="2000" b="1" baseline="-25000">
                <a:solidFill>
                  <a:srgbClr val="FF0000"/>
                </a:solidFill>
                <a:latin typeface="Arial" pitchFamily="34" charset="0"/>
              </a:rPr>
              <a:t>10</a:t>
            </a:r>
          </a:p>
        </p:txBody>
      </p:sp>
      <p:sp>
        <p:nvSpPr>
          <p:cNvPr id="547845" name="Text Box 5"/>
          <p:cNvSpPr txBox="1">
            <a:spLocks noChangeArrowheads="1"/>
          </p:cNvSpPr>
          <p:nvPr/>
        </p:nvSpPr>
        <p:spPr bwMode="auto">
          <a:xfrm>
            <a:off x="5127625" y="4986337"/>
            <a:ext cx="1905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2000" b="1">
                <a:solidFill>
                  <a:schemeClr val="accent1"/>
                </a:solidFill>
                <a:latin typeface="Arial" pitchFamily="34" charset="0"/>
              </a:rPr>
              <a:t>CO</a:t>
            </a:r>
            <a:r>
              <a:rPr lang="fr-FR" sz="2000" b="1" baseline="-25000">
                <a:solidFill>
                  <a:schemeClr val="accent1"/>
                </a:solidFill>
                <a:latin typeface="Arial" pitchFamily="34" charset="0"/>
              </a:rPr>
              <a:t>2</a:t>
            </a:r>
            <a:r>
              <a:rPr lang="fr-FR" sz="2000" b="1">
                <a:solidFill>
                  <a:schemeClr val="accent1"/>
                </a:solidFill>
                <a:latin typeface="Arial" pitchFamily="34" charset="0"/>
              </a:rPr>
              <a:t>, CH</a:t>
            </a:r>
            <a:r>
              <a:rPr lang="fr-FR" sz="2000" b="1" baseline="-25000">
                <a:solidFill>
                  <a:schemeClr val="accent1"/>
                </a:solidFill>
                <a:latin typeface="Arial" pitchFamily="34" charset="0"/>
              </a:rPr>
              <a:t>4</a:t>
            </a:r>
          </a:p>
        </p:txBody>
      </p:sp>
      <p:sp>
        <p:nvSpPr>
          <p:cNvPr id="547846" name="Text Box 6"/>
          <p:cNvSpPr txBox="1">
            <a:spLocks noChangeArrowheads="1"/>
          </p:cNvSpPr>
          <p:nvPr/>
        </p:nvSpPr>
        <p:spPr bwMode="auto">
          <a:xfrm>
            <a:off x="1546225" y="5227637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fr-FR" sz="2000" b="1">
                <a:solidFill>
                  <a:srgbClr val="FF9900"/>
                </a:solidFill>
                <a:latin typeface="Arial" pitchFamily="34" charset="0"/>
              </a:rPr>
              <a:t>C</a:t>
            </a:r>
            <a:r>
              <a:rPr lang="fr-FR" sz="2000" b="1" baseline="-25000">
                <a:solidFill>
                  <a:srgbClr val="FF9900"/>
                </a:solidFill>
                <a:latin typeface="Arial" pitchFamily="34" charset="0"/>
              </a:rPr>
              <a:t>2</a:t>
            </a:r>
            <a:r>
              <a:rPr lang="fr-FR" sz="2000" b="1">
                <a:solidFill>
                  <a:srgbClr val="FF9900"/>
                </a:solidFill>
                <a:latin typeface="Arial" pitchFamily="34" charset="0"/>
              </a:rPr>
              <a:t>H</a:t>
            </a:r>
            <a:r>
              <a:rPr lang="fr-FR" sz="2000" b="1" baseline="-25000">
                <a:solidFill>
                  <a:srgbClr val="FF9900"/>
                </a:solidFill>
                <a:latin typeface="Arial" pitchFamily="34" charset="0"/>
              </a:rPr>
              <a:t>6</a:t>
            </a:r>
          </a:p>
        </p:txBody>
      </p:sp>
      <p:sp>
        <p:nvSpPr>
          <p:cNvPr id="547847" name="Oval 7"/>
          <p:cNvSpPr>
            <a:spLocks noChangeArrowheads="1"/>
          </p:cNvSpPr>
          <p:nvPr/>
        </p:nvSpPr>
        <p:spPr bwMode="auto">
          <a:xfrm rot="3116098">
            <a:off x="1712119" y="299243"/>
            <a:ext cx="1912938" cy="47656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47848" name="Oval 8"/>
          <p:cNvSpPr>
            <a:spLocks noChangeArrowheads="1"/>
          </p:cNvSpPr>
          <p:nvPr/>
        </p:nvSpPr>
        <p:spPr bwMode="auto">
          <a:xfrm rot="3065121">
            <a:off x="3207544" y="291306"/>
            <a:ext cx="1695450" cy="5884862"/>
          </a:xfrm>
          <a:prstGeom prst="ellips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47849" name="Oval 9"/>
          <p:cNvSpPr>
            <a:spLocks noChangeArrowheads="1"/>
          </p:cNvSpPr>
          <p:nvPr/>
        </p:nvSpPr>
        <p:spPr bwMode="auto">
          <a:xfrm rot="3000980">
            <a:off x="4321175" y="809625"/>
            <a:ext cx="1966913" cy="5773737"/>
          </a:xfrm>
          <a:prstGeom prst="ellips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36" name="Text Box 10"/>
          <p:cNvSpPr txBox="1">
            <a:spLocks noChangeArrowheads="1"/>
          </p:cNvSpPr>
          <p:nvPr/>
        </p:nvSpPr>
        <p:spPr bwMode="auto">
          <a:xfrm>
            <a:off x="660400" y="5789612"/>
            <a:ext cx="3667125" cy="287338"/>
          </a:xfrm>
          <a:prstGeom prst="rect">
            <a:avLst/>
          </a:prstGeom>
          <a:noFill/>
          <a:ln w="12700" algn="ctr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>
                <a:solidFill>
                  <a:srgbClr val="000099"/>
                </a:solidFill>
              </a:rPr>
              <a:t>Micromegas Mesh : 50 </a:t>
            </a:r>
            <a:r>
              <a:rPr lang="en-US" sz="1200">
                <a:solidFill>
                  <a:srgbClr val="000099"/>
                </a:solidFill>
                <a:latin typeface="Symbol" pitchFamily="18" charset="2"/>
              </a:rPr>
              <a:t>m</a:t>
            </a:r>
            <a:r>
              <a:rPr lang="en-US" sz="1200">
                <a:solidFill>
                  <a:srgbClr val="000099"/>
                </a:solidFill>
              </a:rPr>
              <a:t>m gap of 10x10 cm² size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43367" y="888975"/>
            <a:ext cx="1396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5"/>
              </a:rPr>
              <a:t>David.Attie@cea.fr</a:t>
            </a:r>
            <a:r>
              <a:rPr lang="en-US" sz="1200" dirty="0" smtClean="0"/>
              <a:t>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255100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stability</a:t>
            </a:r>
            <a:endParaRPr lang="en-US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 t="6290" r="9096"/>
          <a:stretch>
            <a:fillRect/>
          </a:stretch>
        </p:blipFill>
        <p:spPr bwMode="auto">
          <a:xfrm>
            <a:off x="140616" y="1524000"/>
            <a:ext cx="4812384" cy="209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78831" y="1071853"/>
            <a:ext cx="4235113" cy="74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defRPr/>
            </a:pPr>
            <a:r>
              <a:rPr lang="en-US" sz="2000" kern="0" dirty="0" smtClean="0">
                <a:solidFill>
                  <a:srgbClr val="800000"/>
                </a:solidFill>
                <a:latin typeface="+mn-lt"/>
              </a:rPr>
              <a:t>Conventional Micromegas (2006)</a:t>
            </a:r>
            <a:endParaRPr lang="en-US" sz="2000" kern="0" dirty="0">
              <a:solidFill>
                <a:srgbClr val="800000"/>
              </a:solidFill>
              <a:latin typeface="+mn-lt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069395"/>
              </p:ext>
            </p:extLst>
          </p:nvPr>
        </p:nvGraphicFramePr>
        <p:xfrm>
          <a:off x="4953000" y="3375983"/>
          <a:ext cx="4186654" cy="2491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9" name="Acrobat Document" r:id="rId4" imgW="5670000" imgH="3859920" progId="AcroExch.Document.7">
                  <p:embed/>
                </p:oleObj>
              </mc:Choice>
              <mc:Fallback>
                <p:oleObj name="Acrobat Document" r:id="rId4" imgW="5670000" imgH="385992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7108"/>
                      <a:stretch>
                        <a:fillRect/>
                      </a:stretch>
                    </p:blipFill>
                    <p:spPr bwMode="auto">
                      <a:xfrm>
                        <a:off x="4953000" y="3375983"/>
                        <a:ext cx="4186654" cy="24914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7440101" y="3315658"/>
            <a:ext cx="786984" cy="27524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2% </a:t>
            </a:r>
            <a:r>
              <a:rPr lang="en-US" sz="900" dirty="0" err="1" smtClean="0"/>
              <a:t>Isobutane</a:t>
            </a:r>
            <a:endParaRPr lang="en-US" sz="900" dirty="0"/>
          </a:p>
        </p:txBody>
      </p:sp>
      <p:sp>
        <p:nvSpPr>
          <p:cNvPr id="14" name="Rectangle 13"/>
          <p:cNvSpPr/>
          <p:nvPr/>
        </p:nvSpPr>
        <p:spPr>
          <a:xfrm>
            <a:off x="6701039" y="5058759"/>
            <a:ext cx="1143000" cy="27524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Change </a:t>
            </a:r>
            <a:r>
              <a:rPr lang="en-US" sz="900" dirty="0" err="1" smtClean="0">
                <a:solidFill>
                  <a:schemeClr val="tx1"/>
                </a:solidFill>
              </a:rPr>
              <a:t>Vmesh</a:t>
            </a:r>
            <a:endParaRPr lang="en-US" sz="900" dirty="0" smtClean="0">
              <a:solidFill>
                <a:schemeClr val="tx1"/>
              </a:solidFill>
            </a:endParaRP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From 320-&gt;324V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 rot="16200000" flipH="1">
            <a:off x="8041168" y="3383324"/>
            <a:ext cx="181959" cy="5971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6396239" y="4976512"/>
            <a:ext cx="341026" cy="9174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62838" y="2895600"/>
            <a:ext cx="2484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800000"/>
                </a:solidFill>
                <a:latin typeface="+mn-lt"/>
              </a:rPr>
              <a:t>Microbulk</a:t>
            </a:r>
            <a:r>
              <a:rPr lang="en-US" sz="2000" dirty="0" smtClean="0">
                <a:solidFill>
                  <a:srgbClr val="800000"/>
                </a:solidFill>
                <a:latin typeface="+mn-lt"/>
              </a:rPr>
              <a:t> (2011)</a:t>
            </a:r>
          </a:p>
        </p:txBody>
      </p:sp>
      <p:pic>
        <p:nvPicPr>
          <p:cNvPr id="18" name="Picture 2640"/>
          <p:cNvPicPr>
            <a:picLocks noChangeAspect="1" noChangeArrowheads="1"/>
          </p:cNvPicPr>
          <p:nvPr/>
        </p:nvPicPr>
        <p:blipFill>
          <a:blip r:embed="rId6" cstate="print"/>
          <a:srcRect l="2138" t="2644" r="30476" b="52734"/>
          <a:stretch>
            <a:fillRect/>
          </a:stretch>
        </p:blipFill>
        <p:spPr bwMode="auto">
          <a:xfrm>
            <a:off x="304800" y="4534860"/>
            <a:ext cx="4830828" cy="209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477957" y="4243057"/>
            <a:ext cx="2484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800000"/>
                </a:solidFill>
                <a:latin typeface="+mn-lt"/>
              </a:rPr>
              <a:t>Bulk (2008)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334000" y="1163855"/>
            <a:ext cx="3429000" cy="112214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1800" kern="0" dirty="0" smtClean="0">
                <a:latin typeface="+mn-lt"/>
              </a:rPr>
              <a:t>Micromegas in CAST </a:t>
            </a:r>
            <a:br>
              <a:rPr lang="en-US" sz="1800" kern="0" dirty="0" smtClean="0">
                <a:latin typeface="+mn-lt"/>
              </a:rPr>
            </a:br>
            <a:r>
              <a:rPr lang="en-US" sz="1800" kern="0" dirty="0" smtClean="0">
                <a:latin typeface="+mn-lt"/>
              </a:rPr>
              <a:t>(2003-2011):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en-US" sz="1800" b="1" kern="0" dirty="0" smtClean="0">
                <a:solidFill>
                  <a:srgbClr val="C00000"/>
                </a:solidFill>
                <a:latin typeface="+mn-lt"/>
              </a:rPr>
              <a:t>Excellent long term stability!</a:t>
            </a:r>
            <a:r>
              <a:rPr lang="en-US" sz="1800" kern="0" dirty="0" smtClean="0">
                <a:latin typeface="+mn-lt"/>
              </a:rPr>
              <a:t> </a:t>
            </a:r>
            <a:endParaRPr lang="en-US" sz="18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466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resolution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1095" y="1074331"/>
            <a:ext cx="4459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u="sng" dirty="0" err="1" smtClean="0">
                <a:solidFill>
                  <a:srgbClr val="800000"/>
                </a:solidFill>
                <a:latin typeface="+mn-lt"/>
              </a:rPr>
              <a:t>Mic</a:t>
            </a:r>
            <a:r>
              <a:rPr lang="fr-FR" sz="1400" u="sng" dirty="0" err="1" smtClean="0">
                <a:solidFill>
                  <a:srgbClr val="800000"/>
                </a:solidFill>
                <a:latin typeface="+mn-lt"/>
              </a:rPr>
              <a:t>robulk</a:t>
            </a: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:</a:t>
            </a:r>
            <a:r>
              <a:rPr lang="en-US" sz="1400" dirty="0" smtClean="0">
                <a:solidFill>
                  <a:srgbClr val="800000"/>
                </a:solidFill>
              </a:rPr>
              <a:t> </a:t>
            </a:r>
            <a:r>
              <a:rPr lang="en-US" sz="1400" baseline="30000" dirty="0" smtClean="0">
                <a:solidFill>
                  <a:srgbClr val="800000"/>
                </a:solidFill>
                <a:latin typeface="+mj-lt"/>
              </a:rPr>
              <a:t>55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Fe Calibration with </a:t>
            </a:r>
            <a:r>
              <a:rPr lang="en-US" sz="1400" dirty="0" err="1" smtClean="0">
                <a:solidFill>
                  <a:srgbClr val="800000"/>
                </a:solidFill>
                <a:latin typeface="+mj-lt"/>
              </a:rPr>
              <a:t>Ar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 – 5% </a:t>
            </a:r>
            <a:r>
              <a:rPr lang="en-US" sz="1400" dirty="0" err="1" smtClean="0">
                <a:solidFill>
                  <a:srgbClr val="800000"/>
                </a:solidFill>
                <a:latin typeface="+mj-lt"/>
              </a:rPr>
              <a:t>isobutane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 </a:t>
            </a:r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@ 1 bar </a:t>
            </a:r>
            <a:r>
              <a:rPr lang="en-US" sz="1400" b="1" dirty="0" smtClean="0">
                <a:solidFill>
                  <a:srgbClr val="800000"/>
                </a:solidFill>
                <a:latin typeface="+mj-lt"/>
              </a:rPr>
              <a:t>FWHM @ 6 keV = 11.5 %</a:t>
            </a:r>
            <a:endParaRPr lang="en-US" sz="1400" b="1" dirty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9" name="Picture 2" descr="D:\PROGS\root\macros\MCA\BulkAachen\Fit_resul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21844"/>
            <a:ext cx="4415220" cy="2979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79102" y="2041684"/>
            <a:ext cx="3985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u="sng" dirty="0" smtClean="0">
                <a:solidFill>
                  <a:srgbClr val="800000"/>
                </a:solidFill>
                <a:latin typeface="+mn-lt"/>
              </a:rPr>
              <a:t>Bulk</a:t>
            </a: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:</a:t>
            </a:r>
            <a:r>
              <a:rPr lang="en-US" sz="1400" dirty="0" smtClean="0">
                <a:solidFill>
                  <a:srgbClr val="800000"/>
                </a:solidFill>
              </a:rPr>
              <a:t> </a:t>
            </a:r>
            <a:r>
              <a:rPr lang="en-US" sz="1400" baseline="30000" dirty="0" smtClean="0">
                <a:solidFill>
                  <a:srgbClr val="800000"/>
                </a:solidFill>
                <a:latin typeface="+mj-lt"/>
              </a:rPr>
              <a:t>55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Fe Calibration with </a:t>
            </a:r>
            <a:r>
              <a:rPr lang="en-US" sz="1400" dirty="0" err="1" smtClean="0">
                <a:solidFill>
                  <a:srgbClr val="800000"/>
                </a:solidFill>
                <a:latin typeface="+mj-lt"/>
              </a:rPr>
              <a:t>Ar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 – 5% </a:t>
            </a:r>
            <a:r>
              <a:rPr lang="en-US" sz="1400" dirty="0" err="1" smtClean="0">
                <a:solidFill>
                  <a:srgbClr val="800000"/>
                </a:solidFill>
                <a:latin typeface="+mj-lt"/>
              </a:rPr>
              <a:t>isobutane</a:t>
            </a:r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 </a:t>
            </a:r>
          </a:p>
          <a:p>
            <a:pPr algn="ctr"/>
            <a:r>
              <a:rPr lang="en-US" sz="1400" dirty="0" smtClean="0">
                <a:solidFill>
                  <a:srgbClr val="800000"/>
                </a:solidFill>
                <a:latin typeface="+mj-lt"/>
              </a:rPr>
              <a:t>@ 1 bar </a:t>
            </a:r>
            <a:r>
              <a:rPr lang="en-US" sz="1400" b="1" dirty="0" smtClean="0">
                <a:solidFill>
                  <a:srgbClr val="800000"/>
                </a:solidFill>
                <a:latin typeface="+mj-lt"/>
              </a:rPr>
              <a:t>FWHM @ 6 keV = 17.6 %</a:t>
            </a:r>
            <a:endParaRPr lang="en-US" sz="1400" b="1" dirty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61" y="1597551"/>
            <a:ext cx="4147542" cy="2857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455109"/>
            <a:ext cx="2648877" cy="2254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784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resolution</a:t>
            </a:r>
            <a:endParaRPr lang="en-US" dirty="0"/>
          </a:p>
        </p:txBody>
      </p:sp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6882" y="1450974"/>
            <a:ext cx="2462213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6324600" y="953869"/>
            <a:ext cx="2057400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>
                <a:latin typeface="Comic Sans MS" pitchFamily="66" charset="0"/>
              </a:rPr>
              <a:t>Conventional Micromegas </a:t>
            </a:r>
            <a:r>
              <a:rPr lang="en-US" sz="1200" dirty="0">
                <a:latin typeface="Comic Sans MS" pitchFamily="66" charset="0"/>
              </a:rPr>
              <a:t>c</a:t>
            </a:r>
            <a:r>
              <a:rPr lang="en-US" sz="1200" dirty="0" smtClean="0">
                <a:latin typeface="Comic Sans MS" pitchFamily="66" charset="0"/>
              </a:rPr>
              <a:t>alibration </a:t>
            </a:r>
            <a:r>
              <a:rPr lang="en-US" sz="1200" dirty="0">
                <a:latin typeface="Comic Sans MS" pitchFamily="66" charset="0"/>
              </a:rPr>
              <a:t>@ </a:t>
            </a:r>
            <a:r>
              <a:rPr lang="en-US" sz="1200" dirty="0" err="1">
                <a:latin typeface="Comic Sans MS" pitchFamily="66" charset="0"/>
              </a:rPr>
              <a:t>Panter</a:t>
            </a:r>
            <a:r>
              <a:rPr lang="en-US" sz="1200" dirty="0">
                <a:latin typeface="Comic Sans MS" pitchFamily="66" charset="0"/>
              </a:rPr>
              <a:t> with X-Ray telescope</a:t>
            </a:r>
          </a:p>
        </p:txBody>
      </p:sp>
      <p:pic>
        <p:nvPicPr>
          <p:cNvPr id="7" name="Picture 3" descr="C:\Documents and Settings\tpapaeva\Desktop\AFSplots\plots M11 +\X_Y_plot_run_130006_Contur.e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9179" y="4419600"/>
            <a:ext cx="2339934" cy="213771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77000" y="3886200"/>
            <a:ext cx="2332113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baseline="30000" dirty="0" err="1" smtClean="0">
                <a:solidFill>
                  <a:srgbClr val="800000"/>
                </a:solidFill>
                <a:latin typeface="+mj-lt"/>
              </a:rPr>
              <a:t>Microbulk</a:t>
            </a:r>
            <a:r>
              <a:rPr lang="en-US" sz="2000" b="1" baseline="30000" dirty="0" smtClean="0">
                <a:solidFill>
                  <a:srgbClr val="800000"/>
                </a:solidFill>
                <a:latin typeface="+mj-lt"/>
              </a:rPr>
              <a:t>: Image taken using a collimator with the words “axion cast”</a:t>
            </a:r>
            <a:endParaRPr lang="en-US" sz="2000" b="1" dirty="0" smtClean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t="21001" r="23100" b="9959"/>
          <a:stretch>
            <a:fillRect/>
          </a:stretch>
        </p:blipFill>
        <p:spPr bwMode="auto">
          <a:xfrm>
            <a:off x="0" y="2133600"/>
            <a:ext cx="3342091" cy="2022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21"/>
          <p:cNvSpPr txBox="1">
            <a:spLocks noChangeArrowheads="1"/>
          </p:cNvSpPr>
          <p:nvPr/>
        </p:nvSpPr>
        <p:spPr bwMode="auto">
          <a:xfrm>
            <a:off x="417177" y="2104389"/>
            <a:ext cx="2890459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l-GR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l-GR" sz="1400" baseline="-250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μΜ</a:t>
            </a:r>
            <a:r>
              <a:rPr lang="en-US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= (24±7)</a:t>
            </a:r>
            <a:r>
              <a:rPr lang="el-GR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µm .25 mm pitch 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5" t="20039" r="23100" b="9959"/>
          <a:stretch>
            <a:fillRect/>
          </a:stretch>
        </p:blipFill>
        <p:spPr bwMode="auto">
          <a:xfrm>
            <a:off x="-3418" y="4280710"/>
            <a:ext cx="3432418" cy="208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372014" y="4188023"/>
            <a:ext cx="2980786" cy="307777"/>
          </a:xfrm>
          <a:prstGeom prst="rect">
            <a:avLst/>
          </a:prstGeom>
          <a:solidFill>
            <a:srgbClr val="BBE0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l-GR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l-GR" sz="1400" baseline="-250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μΜ</a:t>
            </a:r>
            <a:r>
              <a:rPr lang="en-US" sz="1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= (36±5) µm,   .5 mm pitch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1295400"/>
            <a:ext cx="2481607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baseline="30000" dirty="0" smtClean="0">
                <a:solidFill>
                  <a:srgbClr val="800000"/>
                </a:solidFill>
                <a:latin typeface="+mj-lt"/>
              </a:rPr>
              <a:t>Bulk: Spatial resolution measurements for the MAMA project (</a:t>
            </a:r>
            <a:r>
              <a:rPr lang="en-US" sz="2000" b="1" baseline="30000" dirty="0" err="1" smtClean="0">
                <a:solidFill>
                  <a:srgbClr val="800000"/>
                </a:solidFill>
                <a:latin typeface="+mj-lt"/>
              </a:rPr>
              <a:t>sLHC</a:t>
            </a:r>
            <a:r>
              <a:rPr lang="en-US" sz="2000" b="1" baseline="30000" dirty="0" smtClean="0">
                <a:solidFill>
                  <a:srgbClr val="800000"/>
                </a:solidFill>
                <a:latin typeface="+mj-lt"/>
              </a:rPr>
              <a:t>)</a:t>
            </a:r>
            <a:endParaRPr lang="en-US" sz="2000" b="1" dirty="0" smtClean="0"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18" name="Picture 3" descr="resolu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7" r="6342"/>
          <a:stretch>
            <a:fillRect/>
          </a:stretch>
        </p:blipFill>
        <p:spPr bwMode="auto">
          <a:xfrm>
            <a:off x="3705400" y="4191000"/>
            <a:ext cx="2466800" cy="236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21"/>
          <p:cNvGrpSpPr>
            <a:grpSpLocks/>
          </p:cNvGrpSpPr>
          <p:nvPr/>
        </p:nvGrpSpPr>
        <p:grpSpPr bwMode="auto">
          <a:xfrm>
            <a:off x="3738349" y="1801960"/>
            <a:ext cx="2398596" cy="2389040"/>
            <a:chOff x="80" y="1324"/>
            <a:chExt cx="2761" cy="2750"/>
          </a:xfrm>
        </p:grpSpPr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1" t="5359" r="30301" b="3572"/>
            <a:stretch>
              <a:fillRect/>
            </a:stretch>
          </p:blipFill>
          <p:spPr bwMode="auto">
            <a:xfrm>
              <a:off x="80" y="1324"/>
              <a:ext cx="2761" cy="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1050" y="1932"/>
              <a:ext cx="1080" cy="300"/>
            </a:xfrm>
            <a:prstGeom prst="rect">
              <a:avLst/>
            </a:prstGeom>
            <a:solidFill>
              <a:srgbClr val="EAEAEA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 anchor="ctr"/>
            <a:lstStyle/>
            <a:p>
              <a:pPr>
                <a:spcBef>
                  <a:spcPct val="30000"/>
                </a:spcBef>
                <a:defRPr/>
              </a:pPr>
              <a:r>
                <a:rPr lang="en-US" sz="900" b="1" dirty="0" err="1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Ar</a:t>
              </a:r>
              <a:r>
                <a:rPr lang="en-US" sz="900" b="1" dirty="0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sz="900" b="1" dirty="0" err="1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Iso</a:t>
              </a:r>
              <a:r>
                <a:rPr lang="en-US" sz="900" b="1" dirty="0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 (95:5)</a:t>
              </a:r>
            </a:p>
            <a:p>
              <a:pPr>
                <a:spcBef>
                  <a:spcPct val="30000"/>
                </a:spcBef>
                <a:defRPr/>
              </a:pPr>
              <a:r>
                <a:rPr lang="en-US" sz="900" b="1" dirty="0">
                  <a:solidFill>
                    <a:srgbClr val="0000FF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rPr>
                <a:t>B = 5T</a:t>
              </a:r>
            </a:p>
          </p:txBody>
        </p:sp>
      </p:grp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3964633" y="990600"/>
            <a:ext cx="2131367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CA" sz="1200" dirty="0" smtClean="0">
                <a:solidFill>
                  <a:srgbClr val="0000FF"/>
                </a:solidFill>
                <a:sym typeface="Wingdings" pitchFamily="2" charset="2"/>
              </a:rPr>
              <a:t>Resolution in the presence of a magnetic field</a:t>
            </a:r>
          </a:p>
          <a:p>
            <a:pPr eaLnBrk="1" hangingPunct="1"/>
            <a:r>
              <a:rPr lang="en-CA" sz="1200" dirty="0" smtClean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en-CA" sz="1200" dirty="0">
                <a:solidFill>
                  <a:srgbClr val="0000FF"/>
                </a:solidFill>
                <a:latin typeface="Symbol" pitchFamily="18" charset="2"/>
              </a:rPr>
              <a:t></a:t>
            </a:r>
            <a:r>
              <a:rPr lang="en-CA" sz="1200" dirty="0">
                <a:solidFill>
                  <a:srgbClr val="0000FF"/>
                </a:solidFill>
              </a:rPr>
              <a:t> ~ 50 µm independent of the drift distance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84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Sparking probability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32" y="989016"/>
            <a:ext cx="518163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+mn-lt"/>
              </a:rPr>
              <a:t>Spark probability ~ 5.10</a:t>
            </a:r>
            <a:r>
              <a:rPr lang="en-US" sz="1400" baseline="30000" dirty="0" smtClean="0">
                <a:latin typeface="+mn-lt"/>
              </a:rPr>
              <a:t>-9</a:t>
            </a:r>
            <a:r>
              <a:rPr lang="en-US" sz="1400" dirty="0" smtClean="0">
                <a:latin typeface="+mn-lt"/>
              </a:rPr>
              <a:t> </a:t>
            </a:r>
            <a:r>
              <a:rPr lang="en-US" sz="1200" dirty="0" smtClean="0">
                <a:latin typeface="+mn-lt"/>
              </a:rPr>
              <a:t>(He+10% </a:t>
            </a:r>
            <a:r>
              <a:rPr lang="en-US" sz="1200" dirty="0" err="1" smtClean="0">
                <a:latin typeface="+mn-lt"/>
              </a:rPr>
              <a:t>isobutane</a:t>
            </a:r>
            <a:r>
              <a:rPr lang="en-US" sz="1200" dirty="0" smtClean="0">
                <a:latin typeface="+mn-lt"/>
              </a:rPr>
              <a:t> @ gain ~ 10000)</a:t>
            </a:r>
          </a:p>
          <a:p>
            <a:endParaRPr lang="en-US" sz="1400" dirty="0" smtClean="0">
              <a:latin typeface="+mn-lt"/>
            </a:endParaRPr>
          </a:p>
          <a:p>
            <a:r>
              <a:rPr lang="en-US" sz="1400" dirty="0" smtClean="0">
                <a:latin typeface="+mn-lt"/>
              </a:rPr>
              <a:t>Limitations due to sparks: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latin typeface="+mn-lt"/>
              </a:rPr>
              <a:t>Dead time (up to 1 </a:t>
            </a:r>
            <a:r>
              <a:rPr lang="en-US" sz="1200" dirty="0" err="1" smtClean="0">
                <a:latin typeface="+mn-lt"/>
              </a:rPr>
              <a:t>ms</a:t>
            </a:r>
            <a:r>
              <a:rPr lang="en-US" sz="1200" dirty="0" smtClean="0">
                <a:latin typeface="+mn-lt"/>
              </a:rPr>
              <a:t> for mesh </a:t>
            </a:r>
            <a:r>
              <a:rPr lang="en-US" sz="1200" dirty="0" smtClean="0"/>
              <a:t>recharging </a:t>
            </a:r>
            <a:r>
              <a:rPr lang="en-US" sz="1200" dirty="0" smtClean="0">
                <a:latin typeface="+mn-lt"/>
              </a:rPr>
              <a:t>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latin typeface="+mn-lt"/>
              </a:rPr>
              <a:t>Electronics destruction</a:t>
            </a:r>
            <a:r>
              <a:rPr lang="en-US" sz="1200" dirty="0" smtClean="0">
                <a:latin typeface="+mn-lt"/>
                <a:sym typeface="Wingdings" pitchFamily="2" charset="2"/>
              </a:rPr>
              <a:t> protection by diodes and decoupling capacitances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latin typeface="+mn-lt"/>
                <a:sym typeface="Wingdings" pitchFamily="2" charset="2"/>
              </a:rPr>
              <a:t>Detector damages </a:t>
            </a:r>
            <a:r>
              <a:rPr lang="en-US" sz="1200" b="1" dirty="0" smtClean="0">
                <a:solidFill>
                  <a:srgbClr val="C00000"/>
                </a:solidFill>
                <a:latin typeface="+mn-lt"/>
                <a:sym typeface="Wingdings" pitchFamily="2" charset="2"/>
              </a:rPr>
              <a:t>Sparks not destructive!</a:t>
            </a:r>
          </a:p>
          <a:p>
            <a:endParaRPr lang="en-US" sz="1400" b="1" dirty="0" smtClean="0">
              <a:latin typeface="+mn-lt"/>
              <a:sym typeface="Wingdings" pitchFamily="2" charset="2"/>
            </a:endParaRPr>
          </a:p>
          <a:p>
            <a:r>
              <a:rPr lang="en-US" sz="1100" dirty="0" err="1" smtClean="0">
                <a:cs typeface="Arial" pitchFamily="34" charset="0"/>
              </a:rPr>
              <a:t>Delbart</a:t>
            </a:r>
            <a:r>
              <a:rPr lang="en-US" sz="1100" dirty="0" smtClean="0">
                <a:cs typeface="Arial" pitchFamily="34" charset="0"/>
              </a:rPr>
              <a:t> et al., NIM A478 (2002), 205-209</a:t>
            </a:r>
          </a:p>
        </p:txBody>
      </p:sp>
      <p:pic>
        <p:nvPicPr>
          <p:cNvPr id="6" name="Image 36" descr="sparks_rvsn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9917" y="1124744"/>
            <a:ext cx="3584571" cy="231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 l="9198" t="39209" r="191"/>
          <a:stretch>
            <a:fillRect/>
          </a:stretch>
        </p:blipFill>
        <p:spPr bwMode="auto">
          <a:xfrm>
            <a:off x="117309" y="3101988"/>
            <a:ext cx="2168691" cy="18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 l="8627" t="39276" b="-134"/>
          <a:stretch>
            <a:fillRect/>
          </a:stretch>
        </p:blipFill>
        <p:spPr bwMode="auto">
          <a:xfrm>
            <a:off x="24483" y="5005374"/>
            <a:ext cx="2234465" cy="185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14282" y="2971800"/>
            <a:ext cx="204466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100" dirty="0">
                <a:latin typeface="+mn-lt"/>
              </a:rPr>
              <a:t>SPARK in a </a:t>
            </a:r>
            <a:r>
              <a:rPr lang="fr-FR" sz="1100" dirty="0" smtClean="0">
                <a:latin typeface="+mn-lt"/>
              </a:rPr>
              <a:t> Standard </a:t>
            </a:r>
            <a:r>
              <a:rPr lang="fr-FR" sz="1100" dirty="0">
                <a:latin typeface="+mn-lt"/>
              </a:rPr>
              <a:t> </a:t>
            </a:r>
            <a:r>
              <a:rPr lang="fr-FR" sz="1100" dirty="0" err="1" smtClean="0">
                <a:latin typeface="+mn-lt"/>
              </a:rPr>
              <a:t>Bulk</a:t>
            </a:r>
            <a:r>
              <a:rPr lang="fr-FR" sz="1100" dirty="0" smtClean="0">
                <a:latin typeface="+mn-lt"/>
              </a:rPr>
              <a:t> </a:t>
            </a:r>
            <a:endParaRPr lang="fr-FR" sz="1100" dirty="0">
              <a:latin typeface="+mn-lt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2169" y="4874569"/>
            <a:ext cx="242889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100" dirty="0">
                <a:latin typeface="+mn-lt"/>
              </a:rPr>
              <a:t>SPARK in a </a:t>
            </a:r>
            <a:r>
              <a:rPr lang="fr-FR" sz="1100" dirty="0" smtClean="0">
                <a:latin typeface="+mn-lt"/>
              </a:rPr>
              <a:t> </a:t>
            </a:r>
            <a:r>
              <a:rPr lang="fr-FR" sz="1100" dirty="0" err="1" smtClean="0">
                <a:latin typeface="+mn-lt"/>
              </a:rPr>
              <a:t>resistive</a:t>
            </a:r>
            <a:r>
              <a:rPr lang="fr-FR" sz="1100" dirty="0" smtClean="0">
                <a:latin typeface="+mn-lt"/>
              </a:rPr>
              <a:t> </a:t>
            </a:r>
            <a:r>
              <a:rPr lang="fr-FR" sz="1100" dirty="0">
                <a:latin typeface="+mn-lt"/>
              </a:rPr>
              <a:t> </a:t>
            </a:r>
            <a:r>
              <a:rPr lang="fr-FR" sz="1100" dirty="0" smtClean="0">
                <a:latin typeface="+mn-lt"/>
              </a:rPr>
              <a:t>detector</a:t>
            </a:r>
            <a:endParaRPr lang="fr-FR" sz="1100" dirty="0">
              <a:latin typeface="+mn-lt"/>
            </a:endParaRPr>
          </a:p>
        </p:txBody>
      </p:sp>
      <p:sp>
        <p:nvSpPr>
          <p:cNvPr id="11" name="ZoneTexte 9"/>
          <p:cNvSpPr txBox="1"/>
          <p:nvPr/>
        </p:nvSpPr>
        <p:spPr>
          <a:xfrm>
            <a:off x="2362200" y="4114800"/>
            <a:ext cx="2694052" cy="2431628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3399"/>
                </a:solidFill>
                <a:latin typeface="+mn-lt"/>
              </a:rPr>
              <a:t>Sparks are reduced by the use of resistive anodes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3399"/>
                </a:solidFill>
                <a:latin typeface="+mn-lt"/>
              </a:rPr>
              <a:t>Topology of the sparks is very different:  smaller in amplitude and shorter in time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3399"/>
                </a:solidFill>
                <a:latin typeface="+mn-lt"/>
              </a:rPr>
              <a:t>The effect in dead time in resistive detectors  is probably much smaller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38400" y="2895600"/>
            <a:ext cx="2682145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+mn-lt"/>
              </a:rPr>
              <a:t>Possibilities: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Resistive anode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Segmented mesh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800000"/>
                </a:solidFill>
                <a:latin typeface="+mn-lt"/>
              </a:rPr>
              <a:t>Double stage amplification</a:t>
            </a:r>
            <a:endParaRPr lang="en-US" sz="1400" dirty="0">
              <a:solidFill>
                <a:srgbClr val="8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5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048000"/>
            <a:ext cx="9144000" cy="563563"/>
          </a:xfrm>
        </p:spPr>
        <p:txBody>
          <a:bodyPr/>
          <a:lstStyle/>
          <a:p>
            <a:pPr algn="ctr"/>
            <a:r>
              <a:rPr lang="en-US" dirty="0" smtClean="0"/>
              <a:t>Micromegas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30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027" descr="KABES-NA4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15" y="3744952"/>
            <a:ext cx="238857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10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02" y="871380"/>
            <a:ext cx="2489822" cy="270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" name="TextBox 11"/>
          <p:cNvSpPr txBox="1">
            <a:spLocks noChangeArrowheads="1"/>
          </p:cNvSpPr>
          <p:nvPr/>
        </p:nvSpPr>
        <p:spPr bwMode="auto">
          <a:xfrm>
            <a:off x="516455" y="800050"/>
            <a:ext cx="2463175" cy="58757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800" b="1" dirty="0">
                <a:solidFill>
                  <a:srgbClr val="0000FF"/>
                </a:solidFill>
                <a:latin typeface="Times New Roman" pitchFamily="18" charset="0"/>
              </a:rPr>
              <a:t>COMPASS</a:t>
            </a:r>
          </a:p>
          <a:p>
            <a:pPr algn="ctr"/>
            <a:r>
              <a:rPr lang="en-US" sz="1800" b="1" dirty="0">
                <a:solidFill>
                  <a:srgbClr val="0000FF"/>
                </a:solidFill>
                <a:latin typeface="Times New Roman" pitchFamily="18" charset="0"/>
              </a:rPr>
              <a:t>40x40 cm</a:t>
            </a:r>
            <a:r>
              <a:rPr lang="en-US" sz="1800" b="1" baseline="30000" dirty="0">
                <a:solidFill>
                  <a:srgbClr val="0000FF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rgbClr val="0000FF"/>
                </a:solidFill>
                <a:latin typeface="Times New Roman" pitchFamily="18" charset="0"/>
              </a:rPr>
              <a:t> Micromegas</a:t>
            </a:r>
          </a:p>
        </p:txBody>
      </p:sp>
      <p:sp>
        <p:nvSpPr>
          <p:cNvPr id="21517" name="Text Box 14"/>
          <p:cNvSpPr txBox="1">
            <a:spLocks noChangeArrowheads="1"/>
          </p:cNvSpPr>
          <p:nvPr/>
        </p:nvSpPr>
        <p:spPr bwMode="auto">
          <a:xfrm>
            <a:off x="698700" y="3717032"/>
            <a:ext cx="2154693" cy="523220"/>
          </a:xfrm>
          <a:prstGeom prst="rect">
            <a:avLst/>
          </a:prstGeom>
          <a:solidFill>
            <a:srgbClr val="F7EE26"/>
          </a:solidFill>
          <a:ln>
            <a:noFill/>
          </a:ln>
          <a:effectLst>
            <a:prstShdw prst="shdw17" dist="17961" dir="2700000">
              <a:srgbClr val="948F17">
                <a:alpha val="74997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NA48</a:t>
            </a:r>
          </a:p>
          <a:p>
            <a:pPr algn="ctr"/>
            <a:r>
              <a:rPr lang="en-US" sz="1400" b="1" dirty="0">
                <a:solidFill>
                  <a:schemeClr val="accent2"/>
                </a:solidFill>
                <a:latin typeface="Times New Roman" pitchFamily="18" charset="0"/>
              </a:rPr>
              <a:t>High rate, high resolution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&amp; nuclear physics</a:t>
            </a:r>
            <a:endParaRPr lang="en-US" dirty="0"/>
          </a:p>
        </p:txBody>
      </p:sp>
      <p:pic>
        <p:nvPicPr>
          <p:cNvPr id="17" name="Picture 14" descr="r832_4_x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9"/>
          <a:stretch>
            <a:fillRect/>
          </a:stretch>
        </p:blipFill>
        <p:spPr bwMode="auto">
          <a:xfrm>
            <a:off x="5940152" y="862632"/>
            <a:ext cx="30924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 10" descr="inner_readoutplane0 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18634" y="862633"/>
            <a:ext cx="2277502" cy="3429000"/>
          </a:xfrm>
          <a:prstGeom prst="rect">
            <a:avLst/>
          </a:prstGeom>
        </p:spPr>
      </p:pic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3635896" y="694437"/>
            <a:ext cx="2016224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800" b="1" dirty="0" smtClean="0">
                <a:solidFill>
                  <a:srgbClr val="0000FF"/>
                </a:solidFill>
                <a:latin typeface="Times New Roman" pitchFamily="18" charset="0"/>
              </a:rPr>
              <a:t>T2K</a:t>
            </a:r>
            <a:endParaRPr lang="en-US" sz="1800" b="1" dirty="0">
              <a:solidFill>
                <a:srgbClr val="0000FF"/>
              </a:solidFill>
              <a:latin typeface="Times New Roman" pitchFamily="18" charset="0"/>
            </a:endParaRPr>
          </a:p>
          <a:p>
            <a:pPr lvl="0" algn="ctr"/>
            <a:r>
              <a:rPr lang="en-US" sz="1800" b="1" dirty="0" smtClean="0">
                <a:solidFill>
                  <a:srgbClr val="0000FF"/>
                </a:solidFill>
                <a:latin typeface="Calibri"/>
                <a:ea typeface="+mn-ea"/>
              </a:rPr>
              <a:t>Large area</a:t>
            </a:r>
            <a:endParaRPr lang="en-US" sz="1400" b="1" dirty="0">
              <a:solidFill>
                <a:srgbClr val="0000FF"/>
              </a:solidFill>
              <a:latin typeface="Calibri"/>
              <a:ea typeface="+mn-ea"/>
            </a:endParaRPr>
          </a:p>
        </p:txBody>
      </p:sp>
      <p:pic>
        <p:nvPicPr>
          <p:cNvPr id="23" name="Picture 14" descr="c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4647" y="4869159"/>
            <a:ext cx="2769828" cy="165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Image 6" descr="P1030459.JPG"/>
          <p:cNvPicPr>
            <a:picLocks noChangeAspect="1"/>
          </p:cNvPicPr>
          <p:nvPr/>
        </p:nvPicPr>
        <p:blipFill>
          <a:blip r:embed="rId7" cstate="print"/>
          <a:srcRect l="6265" t="20213" r="7268"/>
          <a:stretch>
            <a:fillRect/>
          </a:stretch>
        </p:blipFill>
        <p:spPr bwMode="auto">
          <a:xfrm>
            <a:off x="6413085" y="4809303"/>
            <a:ext cx="2479395" cy="171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10"/>
          <p:cNvSpPr txBox="1"/>
          <p:nvPr/>
        </p:nvSpPr>
        <p:spPr>
          <a:xfrm>
            <a:off x="4211960" y="4407495"/>
            <a:ext cx="358091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3399"/>
                </a:solidFill>
              </a:rPr>
              <a:t>CLAS 12: flexible structure</a:t>
            </a:r>
            <a:r>
              <a:rPr lang="fr-FR" sz="2400" b="1" dirty="0" smtClean="0">
                <a:solidFill>
                  <a:schemeClr val="bg1"/>
                </a:solidFill>
              </a:rPr>
              <a:t> 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27" name="ZoneTexte 5"/>
          <p:cNvSpPr txBox="1"/>
          <p:nvPr/>
        </p:nvSpPr>
        <p:spPr>
          <a:xfrm>
            <a:off x="4355976" y="3861048"/>
            <a:ext cx="30963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S. Anvar et al. NIM A602:415-420, 2009</a:t>
            </a:r>
          </a:p>
          <a:p>
            <a:r>
              <a:rPr lang="fr-FR" sz="1200" b="1" dirty="0" smtClean="0"/>
              <a:t>J. Bouchez et al. NIM A574:425-432,2007</a:t>
            </a:r>
            <a:endParaRPr lang="fr-FR" sz="1200" b="1" dirty="0"/>
          </a:p>
        </p:txBody>
      </p:sp>
      <p:sp>
        <p:nvSpPr>
          <p:cNvPr id="29" name="ZoneTexte 8"/>
          <p:cNvSpPr txBox="1"/>
          <p:nvPr/>
        </p:nvSpPr>
        <p:spPr>
          <a:xfrm>
            <a:off x="4024178" y="6351711"/>
            <a:ext cx="450059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CLAS12</a:t>
            </a:r>
            <a:r>
              <a:rPr lang="fr-FR" sz="1200" dirty="0" smtClean="0"/>
              <a:t> (Jefferson </a:t>
            </a:r>
            <a:r>
              <a:rPr lang="fr-FR" sz="1200" dirty="0" err="1" smtClean="0"/>
              <a:t>Lab</a:t>
            </a:r>
            <a:r>
              <a:rPr lang="fr-FR" sz="1200" dirty="0" smtClean="0"/>
              <a:t>) : </a:t>
            </a:r>
            <a:r>
              <a:rPr lang="fr-FR" sz="1200" dirty="0" err="1" smtClean="0"/>
              <a:t>Micromegas</a:t>
            </a:r>
            <a:r>
              <a:rPr lang="fr-FR" sz="1200" dirty="0" smtClean="0"/>
              <a:t> central and </a:t>
            </a:r>
            <a:r>
              <a:rPr lang="fr-FR" sz="1200" dirty="0" err="1" smtClean="0"/>
              <a:t>forward</a:t>
            </a:r>
            <a:r>
              <a:rPr lang="fr-FR" sz="1200" dirty="0" smtClean="0"/>
              <a:t> </a:t>
            </a:r>
            <a:r>
              <a:rPr lang="fr-FR" sz="1200" dirty="0" err="1" smtClean="0"/>
              <a:t>tracker</a:t>
            </a:r>
            <a:r>
              <a:rPr lang="fr-FR" sz="1200" dirty="0" smtClean="0"/>
              <a:t> </a:t>
            </a:r>
          </a:p>
          <a:p>
            <a:r>
              <a:rPr lang="fr-FR" sz="1200" b="1" dirty="0" smtClean="0"/>
              <a:t>P. </a:t>
            </a:r>
            <a:r>
              <a:rPr lang="en-US" sz="1200" b="1" dirty="0" err="1" smtClean="0"/>
              <a:t>Konczykowski</a:t>
            </a:r>
            <a:r>
              <a:rPr lang="fr-FR" sz="1200" b="1" dirty="0" smtClean="0"/>
              <a:t> et al. NIM A612:274-277,2009 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382382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dirty="0" err="1" smtClean="0"/>
              <a:t>Axion</a:t>
            </a:r>
            <a:r>
              <a:rPr lang="en-US" sz="3200" i="1" dirty="0" smtClean="0"/>
              <a:t> search</a:t>
            </a:r>
          </a:p>
        </p:txBody>
      </p:sp>
      <p:pic>
        <p:nvPicPr>
          <p:cNvPr id="8195" name="Picture 11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619" y="4907727"/>
            <a:ext cx="1323218" cy="176163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200" name="CustomShape 3"/>
          <p:cNvSpPr>
            <a:spLocks noChangeArrowheads="1"/>
          </p:cNvSpPr>
          <p:nvPr/>
        </p:nvSpPr>
        <p:spPr bwMode="auto">
          <a:xfrm>
            <a:off x="827460" y="914401"/>
            <a:ext cx="7848996" cy="57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914400" algn="l"/>
              </a:tabLst>
            </a:pPr>
            <a:r>
              <a:rPr lang="en-US" sz="1800" b="1" dirty="0">
                <a:latin typeface="+mn-lt"/>
                <a:ea typeface="DejaVu Sans"/>
                <a:cs typeface="DejaVu Sans"/>
              </a:rPr>
              <a:t>Micromegas detectors in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DejaVu Sans"/>
                <a:cs typeface="DejaVu Sans"/>
              </a:rPr>
              <a:t>CAST: </a:t>
            </a:r>
            <a:r>
              <a:rPr lang="en-US" sz="2000" b="1" i="1" dirty="0" smtClean="0">
                <a:solidFill>
                  <a:srgbClr val="C00000"/>
                </a:solidFill>
                <a:latin typeface="+mn-lt"/>
                <a:ea typeface="DejaVu Sans"/>
                <a:cs typeface="DejaVu Sans"/>
              </a:rPr>
              <a:t>very low background (few counts per day)</a:t>
            </a:r>
          </a:p>
          <a:p>
            <a:pPr algn="ctr"/>
            <a:endParaRPr lang="en-US" b="1" dirty="0" smtClean="0">
              <a:latin typeface="+mn-lt"/>
            </a:endParaRPr>
          </a:p>
          <a:p>
            <a:pPr algn="ctr"/>
            <a:endParaRPr lang="en-US" b="1" dirty="0">
              <a:latin typeface="+mn-lt"/>
              <a:ea typeface="DejaVu Sans"/>
              <a:cs typeface="DejaVu Sans"/>
            </a:endParaRPr>
          </a:p>
        </p:txBody>
      </p:sp>
      <p:pic>
        <p:nvPicPr>
          <p:cNvPr id="82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3276" y="4946375"/>
            <a:ext cx="2592388" cy="16843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820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572" y="4987860"/>
            <a:ext cx="2145967" cy="160136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16" name="Picture 3" descr="EMagnet4"/>
          <p:cNvPicPr>
            <a:picLocks noChangeAspect="1" noChangeArrowheads="1"/>
          </p:cNvPicPr>
          <p:nvPr/>
        </p:nvPicPr>
        <p:blipFill>
          <a:blip r:embed="rId5" cstate="print"/>
          <a:srcRect l="3244" r="2438"/>
          <a:stretch>
            <a:fillRect/>
          </a:stretch>
        </p:blipFill>
        <p:spPr bwMode="auto">
          <a:xfrm>
            <a:off x="738342" y="1268760"/>
            <a:ext cx="7650082" cy="3567381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</p:spPr>
      </p:pic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203848" y="4005064"/>
            <a:ext cx="1638063" cy="738664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C00000"/>
                </a:solidFill>
              </a:rPr>
              <a:t>Signal</a:t>
            </a:r>
            <a:r>
              <a:rPr lang="fr-FR" sz="1400" dirty="0">
                <a:solidFill>
                  <a:srgbClr val="7030A0"/>
                </a:solidFill>
              </a:rPr>
              <a:t>: </a:t>
            </a:r>
            <a:r>
              <a:rPr lang="fr-FR" sz="1400" dirty="0" err="1"/>
              <a:t>excess</a:t>
            </a:r>
            <a:r>
              <a:rPr lang="fr-FR" sz="1400" dirty="0"/>
              <a:t> of </a:t>
            </a:r>
            <a:r>
              <a:rPr lang="fr-FR" sz="1400" dirty="0" smtClean="0"/>
              <a:t>x-rays </a:t>
            </a:r>
            <a:r>
              <a:rPr lang="fr-FR" sz="1400" dirty="0" err="1"/>
              <a:t>while</a:t>
            </a:r>
            <a:r>
              <a:rPr lang="fr-FR" sz="1400" dirty="0"/>
              <a:t> </a:t>
            </a:r>
            <a:r>
              <a:rPr lang="fr-FR" sz="1400" dirty="0" err="1"/>
              <a:t>pointing</a:t>
            </a:r>
            <a:r>
              <a:rPr lang="fr-FR" sz="1400" dirty="0"/>
              <a:t> </a:t>
            </a:r>
            <a:r>
              <a:rPr lang="fr-FR" sz="1400" dirty="0" smtClean="0"/>
              <a:t> at the </a:t>
            </a:r>
            <a:r>
              <a:rPr lang="fr-FR" sz="1400" dirty="0"/>
              <a:t>S</a:t>
            </a:r>
            <a:r>
              <a:rPr lang="fr-FR" sz="1400" dirty="0" smtClean="0"/>
              <a:t>un</a:t>
            </a:r>
            <a:endParaRPr lang="fr-FR" dirty="0"/>
          </a:p>
        </p:txBody>
      </p:sp>
      <p:pic>
        <p:nvPicPr>
          <p:cNvPr id="21" name="Picture 2" descr="D:\Micromegas\CAST\Sunrise2013\Photos\20131115_SRC1_Lab\IMG_01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5140843"/>
            <a:ext cx="1384800" cy="129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280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563562"/>
          </a:xfrm>
        </p:spPr>
        <p:txBody>
          <a:bodyPr/>
          <a:lstStyle/>
          <a:p>
            <a:r>
              <a:rPr lang="en-US" dirty="0" smtClean="0"/>
              <a:t>Bulk Micromegas technology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304800" y="990600"/>
            <a:ext cx="5576711" cy="1281325"/>
            <a:chOff x="384175" y="457200"/>
            <a:chExt cx="8362009" cy="2106485"/>
          </a:xfrm>
        </p:grpSpPr>
        <p:sp>
          <p:nvSpPr>
            <p:cNvPr id="5" name="TextBox 7"/>
            <p:cNvSpPr txBox="1">
              <a:spLocks noChangeArrowheads="1"/>
            </p:cNvSpPr>
            <p:nvPr/>
          </p:nvSpPr>
          <p:spPr bwMode="auto">
            <a:xfrm>
              <a:off x="6858000" y="457200"/>
              <a:ext cx="1841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670638" y="1981199"/>
              <a:ext cx="4131557" cy="496819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dirty="0">
                  <a:solidFill>
                    <a:srgbClr val="FF6600"/>
                  </a:solidFill>
                  <a:latin typeface="+mj-lt"/>
                </a:rPr>
                <a:t>Well established technique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411413" y="1709738"/>
              <a:ext cx="936625" cy="14287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3419475" y="1709738"/>
              <a:ext cx="936625" cy="14446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990600" y="1349375"/>
              <a:ext cx="1428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395288" y="1709738"/>
              <a:ext cx="936625" cy="14287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1403350" y="1709738"/>
              <a:ext cx="936625" cy="14446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4427538" y="1709738"/>
              <a:ext cx="936625" cy="142875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5435600" y="1709738"/>
              <a:ext cx="936625" cy="14446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2543175" y="1349375"/>
              <a:ext cx="1428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4095750" y="1349375"/>
              <a:ext cx="1428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5648325" y="1349375"/>
              <a:ext cx="1428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384175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892175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1398588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1906588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2414588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2921000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3429000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3935413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4443413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7" name="Rectangle 29"/>
            <p:cNvSpPr>
              <a:spLocks noChangeArrowheads="1"/>
            </p:cNvSpPr>
            <p:nvPr/>
          </p:nvSpPr>
          <p:spPr bwMode="auto">
            <a:xfrm>
              <a:off x="4951413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5457825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5965825" y="1206500"/>
              <a:ext cx="358775" cy="142875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 flipV="1">
              <a:off x="6002338" y="639763"/>
              <a:ext cx="1008062" cy="503237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31" name="Text Box 33"/>
            <p:cNvSpPr txBox="1">
              <a:spLocks noChangeArrowheads="1"/>
            </p:cNvSpPr>
            <p:nvPr/>
          </p:nvSpPr>
          <p:spPr bwMode="auto">
            <a:xfrm>
              <a:off x="7031038" y="485774"/>
              <a:ext cx="1693988" cy="708374"/>
            </a:xfrm>
            <a:prstGeom prst="rect">
              <a:avLst/>
            </a:prstGeom>
            <a:solidFill>
              <a:srgbClr val="CC33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100" dirty="0">
                  <a:latin typeface="+mj-lt"/>
                </a:rPr>
                <a:t>Woven </a:t>
              </a:r>
              <a:r>
                <a:rPr lang="en-US" sz="1100" dirty="0" err="1">
                  <a:latin typeface="+mj-lt"/>
                </a:rPr>
                <a:t>Inox</a:t>
              </a:r>
              <a:r>
                <a:rPr lang="en-US" sz="1100" dirty="0">
                  <a:latin typeface="+mj-lt"/>
                </a:rPr>
                <a:t> mesh 30 µm </a:t>
              </a:r>
            </a:p>
          </p:txBody>
        </p:sp>
        <p:sp>
          <p:nvSpPr>
            <p:cNvPr id="32" name="Text Box 34"/>
            <p:cNvSpPr txBox="1">
              <a:spLocks noChangeArrowheads="1"/>
            </p:cNvSpPr>
            <p:nvPr/>
          </p:nvSpPr>
          <p:spPr bwMode="auto">
            <a:xfrm>
              <a:off x="7092950" y="1350963"/>
              <a:ext cx="1653234" cy="4300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1100" dirty="0" err="1" smtClean="0">
                  <a:latin typeface="+mj-lt"/>
                </a:rPr>
                <a:t>Pyralux</a:t>
              </a:r>
              <a:r>
                <a:rPr lang="en-US" sz="1100" dirty="0" smtClean="0">
                  <a:latin typeface="+mj-lt"/>
                </a:rPr>
                <a:t> 128 </a:t>
              </a:r>
              <a:r>
                <a:rPr lang="en-US" sz="1100" dirty="0">
                  <a:latin typeface="+mj-lt"/>
                </a:rPr>
                <a:t>µm</a:t>
              </a:r>
            </a:p>
          </p:txBody>
        </p:sp>
        <p:sp>
          <p:nvSpPr>
            <p:cNvPr id="33" name="Text Box 35"/>
            <p:cNvSpPr txBox="1">
              <a:spLocks noChangeArrowheads="1"/>
            </p:cNvSpPr>
            <p:nvPr/>
          </p:nvSpPr>
          <p:spPr bwMode="auto">
            <a:xfrm>
              <a:off x="7011152" y="2133601"/>
              <a:ext cx="1599615" cy="430084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sz="1100" dirty="0">
                  <a:latin typeface="+mj-lt"/>
                </a:rPr>
                <a:t>Readout pads</a:t>
              </a:r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6372225" y="1493838"/>
              <a:ext cx="720725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5943600" y="1905000"/>
              <a:ext cx="990600" cy="3810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44" name="Text Box 46"/>
            <p:cNvSpPr txBox="1">
              <a:spLocks noChangeArrowheads="1"/>
            </p:cNvSpPr>
            <p:nvPr/>
          </p:nvSpPr>
          <p:spPr bwMode="auto">
            <a:xfrm>
              <a:off x="1349022" y="527304"/>
              <a:ext cx="4720697" cy="4968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b="1" i="1" dirty="0">
                  <a:latin typeface="+mj-lt"/>
                </a:rPr>
                <a:t>Readout plane + mesh all in one</a:t>
              </a:r>
            </a:p>
          </p:txBody>
        </p:sp>
      </p:grpSp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0" y="2514600"/>
            <a:ext cx="5105400" cy="4191000"/>
          </a:xfrm>
        </p:spPr>
        <p:txBody>
          <a:bodyPr/>
          <a:lstStyle/>
          <a:p>
            <a:pPr marL="285750" lvl="1">
              <a:buNone/>
            </a:pPr>
            <a:r>
              <a:rPr lang="en-US" sz="1600" i="1" dirty="0" smtClean="0"/>
              <a:t>Result </a:t>
            </a:r>
            <a:r>
              <a:rPr lang="en-US" sz="1600" i="1" dirty="0"/>
              <a:t>of a CERN-</a:t>
            </a:r>
            <a:r>
              <a:rPr lang="en-US" sz="1600" i="1" dirty="0" err="1"/>
              <a:t>Saclay</a:t>
            </a:r>
            <a:r>
              <a:rPr lang="en-US" sz="1600" i="1" dirty="0"/>
              <a:t> collaboration (2004)</a:t>
            </a:r>
          </a:p>
          <a:p>
            <a:pPr marL="285750" lvl="1">
              <a:buNone/>
            </a:pPr>
            <a:endParaRPr lang="en-US" sz="16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>
              <a:buNone/>
            </a:pPr>
            <a:r>
              <a:rPr lang="en-US" sz="1600" b="1" dirty="0">
                <a:solidFill>
                  <a:srgbClr val="C00000"/>
                </a:solidFill>
              </a:rPr>
              <a:t>Process to encapsulate the mesh on a PCB</a:t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>(mesh = stretched wires)</a:t>
            </a:r>
          </a:p>
          <a:p>
            <a:pPr marL="285750" lvl="1">
              <a:buNone/>
            </a:pPr>
            <a:endParaRPr lang="en-US" sz="16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lvl="1">
              <a:buNone/>
            </a:pPr>
            <a:r>
              <a:rPr lang="en-US" sz="1600" i="1" dirty="0"/>
              <a:t>Motivations for using bulk Micromegas</a:t>
            </a:r>
          </a:p>
          <a:p>
            <a:pPr marL="285750" lvl="1">
              <a:buNone/>
            </a:pPr>
            <a:r>
              <a:rPr lang="en-US" sz="1600" i="1" dirty="0"/>
              <a:t>the mesh is held everywhere: </a:t>
            </a:r>
          </a:p>
          <a:p>
            <a:pPr marL="687388" lvl="1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t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he mesh is held everywhere</a:t>
            </a:r>
            <a:endParaRPr lang="en-US" sz="1600" i="1" dirty="0">
              <a:solidFill>
                <a:schemeClr val="accent2">
                  <a:lumMod val="50000"/>
                </a:schemeClr>
              </a:solidFill>
            </a:endParaRPr>
          </a:p>
          <a:p>
            <a:pPr marL="687388" lvl="1">
              <a:buFont typeface="Wingdings" pitchFamily="2" charset="2"/>
              <a:buChar char="Ø"/>
            </a:pP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robustness </a:t>
            </a: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(closed to dust)</a:t>
            </a:r>
          </a:p>
          <a:p>
            <a:pPr marL="687388" lvl="1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can be segmented</a:t>
            </a:r>
          </a:p>
          <a:p>
            <a:pPr marL="687388" lvl="1">
              <a:buFont typeface="Wingdings" pitchFamily="2" charset="2"/>
              <a:buChar char="Ø"/>
            </a:pP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sz="1600" i="1" dirty="0" smtClean="0">
                <a:solidFill>
                  <a:schemeClr val="accent2">
                    <a:lumMod val="50000"/>
                  </a:schemeClr>
                </a:solidFill>
              </a:rPr>
              <a:t>epairable</a:t>
            </a:r>
          </a:p>
          <a:p>
            <a:pPr marL="687388" lvl="1">
              <a:buFont typeface="Wingdings" pitchFamily="2" charset="2"/>
              <a:buChar char="Ø"/>
            </a:pPr>
            <a:r>
              <a:rPr lang="en-US" sz="1600" b="1" i="1" dirty="0" smtClean="0">
                <a:solidFill>
                  <a:srgbClr val="C00000"/>
                </a:solidFill>
              </a:rPr>
              <a:t>large area detectors feasible and robust! </a:t>
            </a:r>
            <a:endParaRPr lang="en-US" sz="1600" b="1" i="1" dirty="0">
              <a:solidFill>
                <a:srgbClr val="C00000"/>
              </a:solidFill>
            </a:endParaRPr>
          </a:p>
          <a:p>
            <a:pPr marL="0" indent="-400050"/>
            <a:endParaRPr lang="en-US" sz="20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6" r="23474"/>
          <a:stretch>
            <a:fillRect/>
          </a:stretch>
        </p:blipFill>
        <p:spPr bwMode="auto">
          <a:xfrm>
            <a:off x="5065713" y="2638425"/>
            <a:ext cx="1943100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 Box 6"/>
          <p:cNvSpPr txBox="1">
            <a:spLocks noChangeArrowheads="1"/>
          </p:cNvSpPr>
          <p:nvPr/>
        </p:nvSpPr>
        <p:spPr bwMode="auto">
          <a:xfrm>
            <a:off x="5129213" y="3189288"/>
            <a:ext cx="161448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200">
                <a:solidFill>
                  <a:srgbClr val="000099"/>
                </a:solidFill>
              </a:rPr>
              <a:t>Lamination of Vacrel</a:t>
            </a:r>
          </a:p>
        </p:txBody>
      </p:sp>
      <p:sp>
        <p:nvSpPr>
          <p:cNvPr id="53" name="Text Box 7"/>
          <p:cNvSpPr txBox="1">
            <a:spLocks noChangeArrowheads="1"/>
          </p:cNvSpPr>
          <p:nvPr/>
        </p:nvSpPr>
        <p:spPr bwMode="auto">
          <a:xfrm>
            <a:off x="5129213" y="3778250"/>
            <a:ext cx="15398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200" dirty="0">
                <a:solidFill>
                  <a:srgbClr val="000099"/>
                </a:solidFill>
              </a:rPr>
              <a:t>Positioning of Mesh</a:t>
            </a:r>
          </a:p>
        </p:txBody>
      </p:sp>
      <p:sp>
        <p:nvSpPr>
          <p:cNvPr id="54" name="Text Box 8"/>
          <p:cNvSpPr txBox="1">
            <a:spLocks noChangeArrowheads="1"/>
          </p:cNvSpPr>
          <p:nvPr/>
        </p:nvSpPr>
        <p:spPr bwMode="auto">
          <a:xfrm>
            <a:off x="5129213" y="4375150"/>
            <a:ext cx="114776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>
                <a:solidFill>
                  <a:srgbClr val="000099"/>
                </a:solidFill>
              </a:rPr>
              <a:t>Encapsulation</a:t>
            </a:r>
          </a:p>
        </p:txBody>
      </p:sp>
      <p:sp>
        <p:nvSpPr>
          <p:cNvPr id="55" name="Text Box 9"/>
          <p:cNvSpPr txBox="1">
            <a:spLocks noChangeArrowheads="1"/>
          </p:cNvSpPr>
          <p:nvPr/>
        </p:nvSpPr>
        <p:spPr bwMode="auto">
          <a:xfrm>
            <a:off x="5132388" y="5170488"/>
            <a:ext cx="10604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n-US" sz="1200">
                <a:solidFill>
                  <a:srgbClr val="000099"/>
                </a:solidFill>
              </a:rPr>
              <a:t>Development</a:t>
            </a:r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7053263" y="2886075"/>
            <a:ext cx="474662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FR4</a:t>
            </a:r>
          </a:p>
        </p:txBody>
      </p:sp>
      <p:sp>
        <p:nvSpPr>
          <p:cNvPr id="57" name="Text Box 11"/>
          <p:cNvSpPr txBox="1">
            <a:spLocks noChangeArrowheads="1"/>
          </p:cNvSpPr>
          <p:nvPr/>
        </p:nvSpPr>
        <p:spPr bwMode="auto">
          <a:xfrm>
            <a:off x="7002463" y="3330575"/>
            <a:ext cx="15081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Photo-imageable</a:t>
            </a:r>
          </a:p>
          <a:p>
            <a:pPr eaLnBrk="1" hangingPunct="1"/>
            <a:r>
              <a:rPr lang="en-US" sz="1400"/>
              <a:t>polyamide film</a:t>
            </a:r>
          </a:p>
        </p:txBody>
      </p: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7050088" y="3840163"/>
            <a:ext cx="138430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Stainless steel</a:t>
            </a:r>
          </a:p>
          <a:p>
            <a:pPr eaLnBrk="1" hangingPunct="1"/>
            <a:r>
              <a:rPr lang="en-US" sz="1400"/>
              <a:t>woven mesh</a:t>
            </a:r>
          </a:p>
        </p:txBody>
      </p:sp>
      <p:sp>
        <p:nvSpPr>
          <p:cNvPr id="59" name="Text Box 13"/>
          <p:cNvSpPr txBox="1">
            <a:spLocks noChangeArrowheads="1"/>
          </p:cNvSpPr>
          <p:nvPr/>
        </p:nvSpPr>
        <p:spPr bwMode="auto">
          <a:xfrm>
            <a:off x="6973888" y="4949825"/>
            <a:ext cx="128905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Border frame</a:t>
            </a:r>
          </a:p>
        </p:txBody>
      </p:sp>
      <p:sp>
        <p:nvSpPr>
          <p:cNvPr id="60" name="Text Box 14"/>
          <p:cNvSpPr txBox="1">
            <a:spLocks noChangeArrowheads="1"/>
          </p:cNvSpPr>
          <p:nvPr/>
        </p:nvSpPr>
        <p:spPr bwMode="auto">
          <a:xfrm>
            <a:off x="6961188" y="5227638"/>
            <a:ext cx="7334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Spacer</a:t>
            </a:r>
          </a:p>
        </p:txBody>
      </p:sp>
      <p:sp>
        <p:nvSpPr>
          <p:cNvPr id="61" name="Text Box 15"/>
          <p:cNvSpPr txBox="1">
            <a:spLocks noChangeArrowheads="1"/>
          </p:cNvSpPr>
          <p:nvPr/>
        </p:nvSpPr>
        <p:spPr bwMode="auto">
          <a:xfrm>
            <a:off x="6988175" y="5565775"/>
            <a:ext cx="15430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400"/>
              <a:t>Contact to Mesh</a:t>
            </a:r>
          </a:p>
        </p:txBody>
      </p:sp>
      <p:sp>
        <p:nvSpPr>
          <p:cNvPr id="62" name="Text Box 16"/>
          <p:cNvSpPr txBox="1">
            <a:spLocks noChangeArrowheads="1"/>
          </p:cNvSpPr>
          <p:nvPr/>
        </p:nvSpPr>
        <p:spPr bwMode="auto">
          <a:xfrm>
            <a:off x="5119688" y="2579688"/>
            <a:ext cx="11366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24" tIns="37140" rIns="71424" bIns="3714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99"/>
                </a:solidFill>
              </a:rPr>
              <a:t>Base Material</a:t>
            </a:r>
          </a:p>
        </p:txBody>
      </p:sp>
      <p:sp>
        <p:nvSpPr>
          <p:cNvPr id="63" name="Rectangle 17"/>
          <p:cNvSpPr>
            <a:spLocks noChangeArrowheads="1"/>
          </p:cNvSpPr>
          <p:nvPr/>
        </p:nvSpPr>
        <p:spPr bwMode="auto">
          <a:xfrm>
            <a:off x="6505575" y="6067425"/>
            <a:ext cx="2416175" cy="242888"/>
          </a:xfrm>
          <a:prstGeom prst="rect">
            <a:avLst/>
          </a:prstGeom>
          <a:noFill/>
          <a:ln w="12700" cap="sq">
            <a:solidFill>
              <a:srgbClr val="0000FF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72567" tIns="36283" rIns="72567" bIns="36283">
            <a:spAutoFit/>
          </a:bodyPr>
          <a:lstStyle/>
          <a:p>
            <a:pPr algn="l" defTabSz="725488" eaLnBrk="0" hangingPunct="0"/>
            <a:r>
              <a:rPr lang="en-US" sz="1100">
                <a:solidFill>
                  <a:srgbClr val="0000FF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I. Giomataris </a:t>
            </a:r>
            <a:r>
              <a:rPr lang="en-US" sz="1100" i="1">
                <a:solidFill>
                  <a:srgbClr val="0000FF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et.al.</a:t>
            </a:r>
            <a:r>
              <a:rPr lang="en-US" sz="1100">
                <a:solidFill>
                  <a:srgbClr val="0000FF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, NIM A560 (2006) 405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6037263" y="756768"/>
            <a:ext cx="3182938" cy="1728788"/>
            <a:chOff x="304800" y="4759325"/>
            <a:chExt cx="3182938" cy="1728788"/>
          </a:xfrm>
        </p:grpSpPr>
        <p:pic>
          <p:nvPicPr>
            <p:cNvPr id="65" name="Picture 38" descr="ph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" y="4814888"/>
              <a:ext cx="2232025" cy="1673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 Box 40"/>
            <p:cNvSpPr txBox="1">
              <a:spLocks noChangeArrowheads="1"/>
            </p:cNvSpPr>
            <p:nvPr/>
          </p:nvSpPr>
          <p:spPr bwMode="auto">
            <a:xfrm>
              <a:off x="2819400" y="5300246"/>
              <a:ext cx="66833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en-US" dirty="0">
                  <a:latin typeface="+mj-lt"/>
                </a:rPr>
                <a:t>pillar</a:t>
              </a:r>
            </a:p>
          </p:txBody>
        </p:sp>
        <p:sp>
          <p:nvSpPr>
            <p:cNvPr id="67" name="Line 41"/>
            <p:cNvSpPr>
              <a:spLocks noChangeShapeType="1"/>
            </p:cNvSpPr>
            <p:nvPr/>
          </p:nvSpPr>
          <p:spPr bwMode="auto">
            <a:xfrm flipH="1">
              <a:off x="1066800" y="5464175"/>
              <a:ext cx="1728788" cy="1428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  <p:sp>
          <p:nvSpPr>
            <p:cNvPr id="68" name="Text Box 43"/>
            <p:cNvSpPr txBox="1">
              <a:spLocks noChangeArrowheads="1"/>
            </p:cNvSpPr>
            <p:nvPr/>
          </p:nvSpPr>
          <p:spPr bwMode="auto">
            <a:xfrm>
              <a:off x="2773363" y="4759325"/>
              <a:ext cx="519112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dirty="0">
                  <a:latin typeface="+mj-lt"/>
                </a:rPr>
                <a:t>pad</a:t>
              </a:r>
            </a:p>
          </p:txBody>
        </p:sp>
        <p:sp>
          <p:nvSpPr>
            <p:cNvPr id="69" name="Line 44"/>
            <p:cNvSpPr>
              <a:spLocks noChangeShapeType="1"/>
            </p:cNvSpPr>
            <p:nvPr/>
          </p:nvSpPr>
          <p:spPr bwMode="auto">
            <a:xfrm flipH="1">
              <a:off x="2133600" y="4943475"/>
              <a:ext cx="574675" cy="4318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262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4810982" y="1760569"/>
            <a:ext cx="4459733" cy="2532527"/>
            <a:chOff x="695325" y="1447748"/>
            <a:chExt cx="8524907" cy="4840998"/>
          </a:xfrm>
        </p:grpSpPr>
        <p:grpSp>
          <p:nvGrpSpPr>
            <p:cNvPr id="25" name="Group 24"/>
            <p:cNvGrpSpPr/>
            <p:nvPr/>
          </p:nvGrpSpPr>
          <p:grpSpPr>
            <a:xfrm>
              <a:off x="695325" y="1447748"/>
              <a:ext cx="7753350" cy="4838700"/>
              <a:chOff x="695325" y="1447748"/>
              <a:chExt cx="7753350" cy="4838700"/>
            </a:xfrm>
          </p:grpSpPr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95325" y="1447748"/>
                <a:ext cx="7753350" cy="4838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779912" y="1592223"/>
                <a:ext cx="2373385" cy="1944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6" name="ZoneTexte 9"/>
            <p:cNvSpPr txBox="1"/>
            <p:nvPr/>
          </p:nvSpPr>
          <p:spPr>
            <a:xfrm>
              <a:off x="4367865" y="5406260"/>
              <a:ext cx="1928845" cy="8824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solidFill>
                    <a:prstClr val="black"/>
                  </a:solidFill>
                </a:rPr>
                <a:t>8 </a:t>
              </a:r>
              <a:r>
                <a:rPr lang="fr-FR" sz="1200" b="1" dirty="0" err="1" smtClean="0">
                  <a:solidFill>
                    <a:prstClr val="black"/>
                  </a:solidFill>
                </a:rPr>
                <a:t>keV</a:t>
              </a:r>
              <a:r>
                <a:rPr lang="fr-FR" sz="1200" b="1" dirty="0" smtClean="0">
                  <a:solidFill>
                    <a:prstClr val="black"/>
                  </a:solidFill>
                </a:rPr>
                <a:t> proton</a:t>
              </a:r>
            </a:p>
            <a:p>
              <a:r>
                <a:rPr lang="fr-FR" sz="1200" b="1" dirty="0" smtClean="0">
                  <a:solidFill>
                    <a:srgbClr val="FF0000"/>
                  </a:solidFill>
                </a:rPr>
                <a:t>6 slices</a:t>
              </a:r>
              <a:endParaRPr lang="fr-FR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ZoneTexte 10"/>
            <p:cNvSpPr txBox="1"/>
            <p:nvPr/>
          </p:nvSpPr>
          <p:spPr>
            <a:xfrm>
              <a:off x="7258417" y="3203934"/>
              <a:ext cx="1961815" cy="8824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prstClr val="black"/>
                  </a:solidFill>
                </a:rPr>
                <a:t>Skelton </a:t>
              </a:r>
              <a:r>
                <a:rPr lang="fr-FR" sz="1200" dirty="0" err="1" smtClean="0">
                  <a:solidFill>
                    <a:prstClr val="black"/>
                  </a:solidFill>
                </a:rPr>
                <a:t>track</a:t>
              </a:r>
              <a:r>
                <a:rPr lang="fr-FR" sz="1200" dirty="0" smtClean="0">
                  <a:solidFill>
                    <a:prstClr val="black"/>
                  </a:solidFill>
                </a:rPr>
                <a:t> </a:t>
              </a:r>
            </a:p>
            <a:p>
              <a:r>
                <a:rPr lang="fr-FR" sz="1200" dirty="0" smtClean="0">
                  <a:solidFill>
                    <a:prstClr val="black"/>
                  </a:solidFill>
                </a:rPr>
                <a:t>8 </a:t>
              </a:r>
              <a:r>
                <a:rPr lang="fr-FR" sz="1200" dirty="0" err="1" smtClean="0">
                  <a:solidFill>
                    <a:prstClr val="black"/>
                  </a:solidFill>
                </a:rPr>
                <a:t>keV</a:t>
              </a:r>
              <a:r>
                <a:rPr lang="fr-FR" sz="1200" dirty="0" smtClean="0">
                  <a:solidFill>
                    <a:prstClr val="black"/>
                  </a:solidFill>
                </a:rPr>
                <a:t> proton</a:t>
              </a:r>
              <a:endParaRPr lang="fr-FR" sz="1200" dirty="0">
                <a:solidFill>
                  <a:prstClr val="black"/>
                </a:solidFill>
              </a:endParaRP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1000100" y="1285860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T2K 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286380" y="1214422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CLAS 12 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14282" y="3571876"/>
            <a:ext cx="3904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F. Mayet et al. J. Phys. </a:t>
            </a:r>
            <a:r>
              <a:rPr lang="fr-FR" sz="1400" dirty="0" err="1" smtClean="0"/>
              <a:t>Conf</a:t>
            </a:r>
            <a:r>
              <a:rPr lang="fr-FR" sz="1400" dirty="0" smtClean="0"/>
              <a:t>. </a:t>
            </a:r>
            <a:r>
              <a:rPr lang="fr-FR" sz="1400" dirty="0" err="1" smtClean="0"/>
              <a:t>Ser</a:t>
            </a:r>
            <a:r>
              <a:rPr lang="fr-FR" sz="1400" dirty="0" smtClean="0"/>
              <a:t>. 179:012011, 2009</a:t>
            </a:r>
          </a:p>
          <a:p>
            <a:r>
              <a:rPr lang="fr-FR" sz="1400" dirty="0" smtClean="0"/>
              <a:t>C. </a:t>
            </a:r>
            <a:r>
              <a:rPr lang="fr-FR" sz="1400" dirty="0" err="1" smtClean="0"/>
              <a:t>Grigon</a:t>
            </a:r>
            <a:r>
              <a:rPr lang="fr-FR" sz="1400" dirty="0" smtClean="0"/>
              <a:t> et al. JINST 4:P11003,2009.</a:t>
            </a:r>
            <a:endParaRPr lang="fr-FR" sz="1400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467991"/>
            <a:ext cx="4786346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Matter search</a:t>
            </a:r>
            <a:endParaRPr lang="en-US" dirty="0"/>
          </a:p>
        </p:txBody>
      </p:sp>
      <p:pic>
        <p:nvPicPr>
          <p:cNvPr id="16" name="Picture 20" descr="DSCN18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91894"/>
            <a:ext cx="17526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re 1"/>
          <p:cNvSpPr txBox="1">
            <a:spLocks/>
          </p:cNvSpPr>
          <p:nvPr/>
        </p:nvSpPr>
        <p:spPr>
          <a:xfrm>
            <a:off x="5379822" y="1214422"/>
            <a:ext cx="3213462" cy="6199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Track</a:t>
            </a:r>
            <a:r>
              <a:rPr lang="en-US" sz="1600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 smtClean="0"/>
              <a:t>and discrimination in</a:t>
            </a:r>
            <a:br>
              <a:rPr lang="en-US" sz="1600" b="1" dirty="0" smtClean="0"/>
            </a:br>
            <a:r>
              <a:rPr lang="en-US" sz="1600" b="1" dirty="0" smtClean="0"/>
              <a:t>350 mbar He + 5% iC4H10</a:t>
            </a:r>
            <a:endParaRPr lang="fr-FR" sz="1600" b="1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79822" y="4509120"/>
            <a:ext cx="2720570" cy="1972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0" y="4556389"/>
            <a:ext cx="2543688" cy="19077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" name="ZoneTexte 12"/>
          <p:cNvSpPr txBox="1"/>
          <p:nvPr/>
        </p:nvSpPr>
        <p:spPr>
          <a:xfrm>
            <a:off x="357158" y="910461"/>
            <a:ext cx="4929222" cy="646331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Comic Sans MS" pitchFamily="66" charset="0"/>
              </a:rPr>
              <a:t>Prototype </a:t>
            </a:r>
            <a:r>
              <a:rPr lang="fr-FR" dirty="0" err="1" smtClean="0">
                <a:solidFill>
                  <a:srgbClr val="C00000"/>
                </a:solidFill>
                <a:latin typeface="Comic Sans MS" pitchFamily="66" charset="0"/>
              </a:rPr>
              <a:t>directional</a:t>
            </a:r>
            <a:r>
              <a:rPr lang="fr-FR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fr-FR" dirty="0" err="1" smtClean="0">
                <a:solidFill>
                  <a:srgbClr val="C00000"/>
                </a:solidFill>
                <a:latin typeface="Comic Sans MS" pitchFamily="66" charset="0"/>
              </a:rPr>
              <a:t>dark</a:t>
            </a:r>
            <a:r>
              <a:rPr lang="fr-FR" dirty="0" smtClean="0">
                <a:solidFill>
                  <a:srgbClr val="C00000"/>
                </a:solidFill>
                <a:latin typeface="Comic Sans MS" pitchFamily="66" charset="0"/>
              </a:rPr>
              <a:t> mater TPC: 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MIMAC</a:t>
            </a:r>
            <a:r>
              <a:rPr lang="fr-FR" dirty="0" smtClean="0">
                <a:solidFill>
                  <a:srgbClr val="C00000"/>
                </a:solidFill>
                <a:latin typeface="Comic Sans MS" pitchFamily="66" charset="0"/>
              </a:rPr>
              <a:t> (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Micro-TPC </a:t>
            </a:r>
            <a:r>
              <a:rPr lang="fr-FR" b="1" dirty="0" err="1" smtClean="0">
                <a:solidFill>
                  <a:srgbClr val="C00000"/>
                </a:solidFill>
                <a:latin typeface="Comic Sans MS" pitchFamily="66" charset="0"/>
              </a:rPr>
              <a:t>Matrix</a:t>
            </a:r>
            <a:r>
              <a:rPr lang="fr-FR" b="1" dirty="0" smtClean="0">
                <a:solidFill>
                  <a:srgbClr val="C00000"/>
                </a:solidFill>
                <a:latin typeface="Comic Sans MS" pitchFamily="66" charset="0"/>
              </a:rPr>
              <a:t> of Chambers)</a:t>
            </a:r>
            <a:endParaRPr lang="fr-FR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0" name="ZoneTexte 8"/>
          <p:cNvSpPr txBox="1"/>
          <p:nvPr/>
        </p:nvSpPr>
        <p:spPr>
          <a:xfrm>
            <a:off x="7668344" y="1844824"/>
            <a:ext cx="1027845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prstClr val="black"/>
                </a:solidFill>
              </a:rPr>
              <a:t>6 </a:t>
            </a:r>
            <a:r>
              <a:rPr lang="fr-FR" sz="1100" b="1" dirty="0" err="1" smtClean="0">
                <a:solidFill>
                  <a:prstClr val="black"/>
                </a:solidFill>
              </a:rPr>
              <a:t>keV</a:t>
            </a:r>
            <a:r>
              <a:rPr lang="fr-FR" sz="1100" b="1" dirty="0" smtClean="0">
                <a:solidFill>
                  <a:prstClr val="black"/>
                </a:solidFill>
              </a:rPr>
              <a:t> </a:t>
            </a:r>
            <a:r>
              <a:rPr lang="fr-FR" sz="1100" b="1" dirty="0" err="1" smtClean="0">
                <a:solidFill>
                  <a:prstClr val="black"/>
                </a:solidFill>
              </a:rPr>
              <a:t>electron</a:t>
            </a:r>
            <a:endParaRPr lang="fr-FR" sz="1100" b="1" dirty="0" smtClean="0">
              <a:solidFill>
                <a:prstClr val="black"/>
              </a:solidFill>
            </a:endParaRPr>
          </a:p>
          <a:p>
            <a:r>
              <a:rPr lang="fr-FR" sz="1100" b="1" dirty="0" smtClean="0">
                <a:solidFill>
                  <a:srgbClr val="FF0000"/>
                </a:solidFill>
              </a:rPr>
              <a:t>12 slices</a:t>
            </a:r>
            <a:endParaRPr lang="fr-FR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7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1" name="Object 2"/>
          <p:cNvGraphicFramePr>
            <a:graphicFrameLocks noChangeAspect="1"/>
          </p:cNvGraphicFramePr>
          <p:nvPr/>
        </p:nvGraphicFramePr>
        <p:xfrm>
          <a:off x="6377354" y="1219200"/>
          <a:ext cx="269630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1" name="Bitmap Image" r:id="rId3" imgW="5219048" imgH="5172797" progId="Paint.Picture">
                  <p:embed/>
                </p:oleObj>
              </mc:Choice>
              <mc:Fallback>
                <p:oleObj name="Bitmap Image" r:id="rId3" imgW="5219048" imgH="517279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7354" y="1219200"/>
                        <a:ext cx="2696308" cy="289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2" name="Footer Placeholder 2"/>
          <p:cNvSpPr txBox="1">
            <a:spLocks noGrp="1"/>
          </p:cNvSpPr>
          <p:nvPr/>
        </p:nvSpPr>
        <p:spPr bwMode="auto">
          <a:xfrm>
            <a:off x="6107723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400"/>
              <a:t>I. Giomataris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5165445" y="838090"/>
            <a:ext cx="3446585" cy="28931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1600" b="1" i="1" dirty="0" smtClean="0">
                <a:solidFill>
                  <a:schemeClr val="accent2"/>
                </a:solidFill>
                <a:latin typeface="Times New Roman" pitchFamily="18" charset="0"/>
              </a:rPr>
              <a:t>Large </a:t>
            </a:r>
            <a:r>
              <a:rPr lang="en-US" sz="1600" b="1" i="1" dirty="0">
                <a:solidFill>
                  <a:schemeClr val="accent2"/>
                </a:solidFill>
                <a:latin typeface="Times New Roman" pitchFamily="18" charset="0"/>
              </a:rPr>
              <a:t>International collaboration</a:t>
            </a:r>
          </a:p>
        </p:txBody>
      </p:sp>
      <p:sp>
        <p:nvSpPr>
          <p:cNvPr id="35844" name="Rectangle 10"/>
          <p:cNvSpPr>
            <a:spLocks noChangeArrowheads="1"/>
          </p:cNvSpPr>
          <p:nvPr/>
        </p:nvSpPr>
        <p:spPr bwMode="auto">
          <a:xfrm>
            <a:off x="7039708" y="2362201"/>
            <a:ext cx="1752600" cy="581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B69"/>
                </a:solidFill>
                <a:latin typeface="Times"/>
              </a:rPr>
              <a:t>~ 40 </a:t>
            </a:r>
            <a:r>
              <a:rPr lang="en-US" sz="1600" b="1">
                <a:solidFill>
                  <a:srgbClr val="FF0B69"/>
                </a:solidFill>
                <a:latin typeface="Times"/>
                <a:sym typeface="Symbol" pitchFamily="18" charset="2"/>
              </a:rPr>
              <a:t>m average!!</a:t>
            </a:r>
          </a:p>
          <a:p>
            <a:r>
              <a:rPr lang="en-US" sz="1600" b="1">
                <a:solidFill>
                  <a:srgbClr val="FF0B69"/>
                </a:solidFill>
                <a:latin typeface="Times"/>
                <a:sym typeface="Symbol" pitchFamily="18" charset="2"/>
              </a:rPr>
              <a:t>Pad size 2x6 mm</a:t>
            </a:r>
            <a:endParaRPr lang="en-US" sz="1600" b="1">
              <a:solidFill>
                <a:srgbClr val="FF0B69"/>
              </a:solidFill>
              <a:latin typeface="Times"/>
            </a:endParaRPr>
          </a:p>
        </p:txBody>
      </p:sp>
      <p:pic>
        <p:nvPicPr>
          <p:cNvPr id="3584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1143001"/>
            <a:ext cx="28194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4" descr="081208_RUN28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523" y="4648200"/>
            <a:ext cx="2678723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570" y="4495800"/>
            <a:ext cx="2880946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3727938" y="4038601"/>
            <a:ext cx="2110154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ILC TPC prototype </a:t>
            </a:r>
          </a:p>
          <a:p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with Micromegas</a:t>
            </a:r>
          </a:p>
        </p:txBody>
      </p:sp>
      <p:sp>
        <p:nvSpPr>
          <p:cNvPr id="35849" name="TextBox 14"/>
          <p:cNvSpPr txBox="1">
            <a:spLocks noChangeArrowheads="1"/>
          </p:cNvSpPr>
          <p:nvPr/>
        </p:nvSpPr>
        <p:spPr bwMode="auto">
          <a:xfrm>
            <a:off x="422031" y="914401"/>
            <a:ext cx="2241255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400">
                <a:solidFill>
                  <a:srgbClr val="0000FF"/>
                </a:solidFill>
                <a:latin typeface="Times New Roman" pitchFamily="18" charset="0"/>
              </a:rPr>
              <a:t>ILC TPC  with Micromegas,</a:t>
            </a:r>
          </a:p>
          <a:p>
            <a:r>
              <a:rPr lang="en-US" sz="1400">
                <a:solidFill>
                  <a:srgbClr val="0000FF"/>
                </a:solidFill>
                <a:latin typeface="Times New Roman" pitchFamily="18" charset="0"/>
              </a:rPr>
              <a:t>L = 4.6 m, D = 3.4 m </a:t>
            </a:r>
          </a:p>
        </p:txBody>
      </p:sp>
      <p:sp>
        <p:nvSpPr>
          <p:cNvPr id="35850" name="TextBox 15"/>
          <p:cNvSpPr txBox="1">
            <a:spLocks noChangeArrowheads="1"/>
          </p:cNvSpPr>
          <p:nvPr/>
        </p:nvSpPr>
        <p:spPr bwMode="auto">
          <a:xfrm>
            <a:off x="6488724" y="4648200"/>
            <a:ext cx="2271346" cy="3365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600">
                <a:solidFill>
                  <a:srgbClr val="0000FF"/>
                </a:solidFill>
                <a:latin typeface="Times New Roman" pitchFamily="18" charset="0"/>
              </a:rPr>
              <a:t>Event in DESY test beam</a:t>
            </a:r>
          </a:p>
        </p:txBody>
      </p:sp>
      <p:pic>
        <p:nvPicPr>
          <p:cNvPr id="35851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67" r="10106"/>
          <a:stretch>
            <a:fillRect/>
          </a:stretch>
        </p:blipFill>
        <p:spPr bwMode="auto">
          <a:xfrm>
            <a:off x="3305908" y="1371600"/>
            <a:ext cx="3165231" cy="2432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5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4" y="4343400"/>
            <a:ext cx="292344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3" name="TextBox 14"/>
          <p:cNvSpPr txBox="1">
            <a:spLocks noChangeArrowheads="1"/>
          </p:cNvSpPr>
          <p:nvPr/>
        </p:nvSpPr>
        <p:spPr bwMode="auto">
          <a:xfrm>
            <a:off x="773724" y="3886200"/>
            <a:ext cx="182197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1</a:t>
            </a:r>
            <a:r>
              <a:rPr lang="en-US" sz="1800" baseline="30000">
                <a:solidFill>
                  <a:srgbClr val="0000FF"/>
                </a:solidFill>
                <a:latin typeface="Times New Roman" pitchFamily="18" charset="0"/>
              </a:rPr>
              <a:t>st</a:t>
            </a:r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 TPC prototype</a:t>
            </a:r>
          </a:p>
        </p:txBody>
      </p:sp>
      <p:sp>
        <p:nvSpPr>
          <p:cNvPr id="35854" name="TextBox 14"/>
          <p:cNvSpPr txBox="1">
            <a:spLocks noChangeArrowheads="1"/>
          </p:cNvSpPr>
          <p:nvPr/>
        </p:nvSpPr>
        <p:spPr bwMode="auto">
          <a:xfrm>
            <a:off x="3727939" y="1143000"/>
            <a:ext cx="2473754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Ion feed back supression</a:t>
            </a:r>
          </a:p>
        </p:txBody>
      </p:sp>
      <p:sp>
        <p:nvSpPr>
          <p:cNvPr id="35856" name="TextBox 16"/>
          <p:cNvSpPr txBox="1">
            <a:spLocks noChangeArrowheads="1"/>
          </p:cNvSpPr>
          <p:nvPr/>
        </p:nvSpPr>
        <p:spPr bwMode="auto">
          <a:xfrm>
            <a:off x="7244861" y="1447800"/>
            <a:ext cx="1367169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600">
                <a:latin typeface="Times"/>
                <a:ea typeface="Times"/>
                <a:cs typeface="Times"/>
              </a:rPr>
              <a:t>N</a:t>
            </a:r>
            <a:r>
              <a:rPr lang="fr-CA" sz="1600">
                <a:latin typeface="Times"/>
                <a:ea typeface="Times"/>
                <a:cs typeface="Times"/>
              </a:rPr>
              <a:t>o ExB effect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ILC TPC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2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0710007_01-A4-at-144-dpi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4469" y="635001"/>
            <a:ext cx="2756939" cy="29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1379" y="4059576"/>
            <a:ext cx="1244021" cy="158649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514"/>
          <a:stretch/>
        </p:blipFill>
        <p:spPr>
          <a:xfrm>
            <a:off x="16043" y="5142919"/>
            <a:ext cx="2038028" cy="1667511"/>
          </a:xfrm>
          <a:prstGeom prst="rect">
            <a:avLst/>
          </a:prstGeom>
        </p:spPr>
      </p:pic>
      <p:pic>
        <p:nvPicPr>
          <p:cNvPr id="14" name="Image 13" descr="_DSC0942.JPG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8685" y="5304191"/>
            <a:ext cx="1846715" cy="122655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47920" y="1465377"/>
            <a:ext cx="33307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2 new wheels (NSW):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pPr marL="85725" indent="-85725">
              <a:buFont typeface="Wingdings" pitchFamily="2" charset="2"/>
              <a:buChar char="§"/>
            </a:pPr>
            <a:r>
              <a:rPr lang="en-US" sz="1600" dirty="0" smtClean="0">
                <a:latin typeface="Comic Sans MS" panose="030F0702030302020204" pitchFamily="66" charset="0"/>
              </a:rPr>
              <a:t>1200 m</a:t>
            </a:r>
            <a:r>
              <a:rPr lang="en-US" sz="1600" baseline="30000" dirty="0" smtClean="0">
                <a:latin typeface="Comic Sans MS" panose="030F0702030302020204" pitchFamily="66" charset="0"/>
              </a:rPr>
              <a:t>2</a:t>
            </a:r>
            <a:r>
              <a:rPr lang="en-US" sz="1600" dirty="0" smtClean="0">
                <a:latin typeface="Comic Sans MS" panose="030F0702030302020204" pitchFamily="66" charset="0"/>
              </a:rPr>
              <a:t> of resistive Micromegas</a:t>
            </a:r>
          </a:p>
          <a:p>
            <a:endParaRPr lang="en-US" sz="1600" dirty="0" smtClean="0">
              <a:latin typeface="Comic Sans MS" panose="030F0702030302020204" pitchFamily="66" charset="0"/>
            </a:endParaRPr>
          </a:p>
          <a:p>
            <a:pPr marL="85725" indent="-85725">
              <a:buFont typeface="Wingdings" pitchFamily="2" charset="2"/>
              <a:buChar char="§"/>
            </a:pPr>
            <a:r>
              <a:rPr lang="en-US" sz="1600" dirty="0" smtClean="0">
                <a:latin typeface="Comic Sans MS" panose="030F0702030302020204" pitchFamily="66" charset="0"/>
              </a:rPr>
              <a:t>More than 2M electronic channels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7312117" y="635001"/>
            <a:ext cx="0" cy="2917015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7371484" y="1837669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D=10 m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057"/>
          <a:stretch/>
        </p:blipFill>
        <p:spPr>
          <a:xfrm>
            <a:off x="2067110" y="5157045"/>
            <a:ext cx="2364956" cy="1667511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166733" y="5051821"/>
            <a:ext cx="13725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Non resistive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2196143" y="5053527"/>
            <a:ext cx="13725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Resistive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637379" y="3968883"/>
            <a:ext cx="314881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2563" indent="-182563">
              <a:buFontTx/>
              <a:buChar char="-"/>
            </a:pPr>
            <a:r>
              <a:rPr lang="en-US" sz="1600" dirty="0" smtClean="0"/>
              <a:t>Maximum surface ~ 2 m</a:t>
            </a:r>
            <a:r>
              <a:rPr lang="en-US" sz="1600" baseline="30000" dirty="0" smtClean="0"/>
              <a:t>2</a:t>
            </a:r>
            <a:endParaRPr lang="en-US" sz="1600" dirty="0" smtClean="0"/>
          </a:p>
          <a:p>
            <a:pPr marL="182563" indent="-182563">
              <a:buFontTx/>
              <a:buChar char="-"/>
            </a:pPr>
            <a:r>
              <a:rPr lang="en-US" sz="1600" dirty="0" smtClean="0"/>
              <a:t>Production: 1024 plans (2015-16)</a:t>
            </a:r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r>
              <a:rPr lang="en-US" sz="1600" b="1" dirty="0" smtClean="0"/>
              <a:t>Industrial  transfer: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/>
              <a:t>ELVIA group (France)</a:t>
            </a:r>
          </a:p>
          <a:p>
            <a:pPr marL="742950" lvl="1" indent="-285750">
              <a:buFontTx/>
              <a:buChar char="-"/>
            </a:pPr>
            <a:r>
              <a:rPr lang="en-US" sz="1600" dirty="0" smtClean="0"/>
              <a:t>ELTOS (Italy)</a:t>
            </a:r>
          </a:p>
          <a:p>
            <a:pPr marL="742950" lvl="1" indent="-285750">
              <a:buFontTx/>
              <a:buChar char="-"/>
            </a:pPr>
            <a:endParaRPr lang="en-US" sz="1600" dirty="0" smtClean="0"/>
          </a:p>
          <a:p>
            <a:r>
              <a:rPr lang="en-US" sz="1600" dirty="0" smtClean="0"/>
              <a:t>Collaboration RD51</a:t>
            </a:r>
          </a:p>
          <a:p>
            <a:r>
              <a:rPr lang="en-US" sz="1600" dirty="0" smtClean="0"/>
              <a:t>ANR « SPLAM »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035057" y="3858161"/>
            <a:ext cx="2306272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Resistive</a:t>
            </a:r>
            <a:r>
              <a:rPr lang="en-US" sz="1400" dirty="0" smtClean="0"/>
              <a:t> anode:</a:t>
            </a:r>
          </a:p>
          <a:p>
            <a:endParaRPr lang="en-US" sz="1400" dirty="0" smtClean="0"/>
          </a:p>
          <a:p>
            <a:pPr marL="285750" indent="-285750">
              <a:buFontTx/>
              <a:buChar char="-"/>
            </a:pPr>
            <a:r>
              <a:rPr lang="en-US" sz="1400" dirty="0" smtClean="0"/>
              <a:t>Spark amplitude reduced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No dead time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Robustness</a:t>
            </a:r>
            <a:endParaRPr lang="en-US" sz="1400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0" y="3810000"/>
            <a:ext cx="4419600" cy="2971800"/>
          </a:xfrm>
          <a:prstGeom prst="round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4648200" y="3810000"/>
            <a:ext cx="4419600" cy="2971800"/>
          </a:xfrm>
          <a:prstGeom prst="round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</a:t>
            </a:r>
            <a:r>
              <a:rPr lang="en-US" dirty="0" smtClean="0"/>
              <a:t>New Small Wheel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9512" y="899428"/>
            <a:ext cx="2937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large + </a:t>
            </a:r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reliable</a:t>
            </a:r>
            <a:r>
              <a:rPr lang="en-US" dirty="0">
                <a:latin typeface="Comic Sans MS" panose="030F0702030302020204" pitchFamily="66" charset="0"/>
              </a:rPr>
              <a:t> detectors</a:t>
            </a:r>
          </a:p>
        </p:txBody>
      </p:sp>
      <p:pic>
        <p:nvPicPr>
          <p:cNvPr id="22" name="Picture 2" descr="\\Dapdc5\tpapaeva\Desktop\Micromegas Poland\Atla3-MM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493" y="980728"/>
            <a:ext cx="3495452" cy="257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25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8600" y="914400"/>
            <a:ext cx="563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At present construction of a mechanical prototype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6" name="Image 5" descr="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447800"/>
            <a:ext cx="3048000" cy="22860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810000" y="1752600"/>
            <a:ext cx="2137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Comic Sans MS" panose="030F0702030302020204" pitchFamily="66" charset="0"/>
              </a:rPr>
              <a:t>Clean room </a:t>
            </a:r>
          </a:p>
          <a:p>
            <a:r>
              <a:rPr lang="fr-FR" sz="1600" dirty="0" smtClean="0">
                <a:latin typeface="Comic Sans MS" panose="030F0702030302020204" pitchFamily="66" charset="0"/>
              </a:rPr>
              <a:t>construction in 2014</a:t>
            </a:r>
            <a:endParaRPr lang="fr-FR" sz="1600" dirty="0">
              <a:latin typeface="Comic Sans MS" panose="030F0702030302020204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04800" y="4191000"/>
            <a:ext cx="282000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latin typeface="Comic Sans MS" panose="030F0702030302020204" pitchFamily="66" charset="0"/>
              </a:rPr>
              <a:t>MILESTONES</a:t>
            </a:r>
          </a:p>
          <a:p>
            <a:endParaRPr lang="fr-FR" sz="1600" dirty="0" smtClean="0">
              <a:latin typeface="Comic Sans MS" panose="030F0702030302020204" pitchFamily="66" charset="0"/>
            </a:endParaRPr>
          </a:p>
          <a:p>
            <a:r>
              <a:rPr lang="fr-FR" sz="1600" dirty="0" smtClean="0">
                <a:latin typeface="Comic Sans MS" panose="030F0702030302020204" pitchFamily="66" charset="0"/>
              </a:rPr>
              <a:t>2014: </a:t>
            </a:r>
            <a:r>
              <a:rPr lang="fr-FR" sz="1600" dirty="0" err="1" smtClean="0">
                <a:latin typeface="Comic Sans MS" panose="030F0702030302020204" pitchFamily="66" charset="0"/>
              </a:rPr>
              <a:t>Definition</a:t>
            </a:r>
            <a:r>
              <a:rPr lang="fr-FR" sz="1600" dirty="0" smtClean="0">
                <a:latin typeface="Comic Sans MS" panose="030F0702030302020204" pitchFamily="66" charset="0"/>
              </a:rPr>
              <a:t> M0 module</a:t>
            </a:r>
          </a:p>
          <a:p>
            <a:r>
              <a:rPr lang="fr-FR" sz="1600" dirty="0" smtClean="0">
                <a:latin typeface="Comic Sans MS" panose="030F0702030302020204" pitchFamily="66" charset="0"/>
              </a:rPr>
              <a:t>2015-2016: Production</a:t>
            </a:r>
          </a:p>
          <a:p>
            <a:r>
              <a:rPr lang="fr-FR" sz="1600" dirty="0" smtClean="0">
                <a:latin typeface="Comic Sans MS" panose="030F0702030302020204" pitchFamily="66" charset="0"/>
              </a:rPr>
              <a:t>2017: Surface </a:t>
            </a:r>
            <a:r>
              <a:rPr lang="fr-FR" sz="1600" dirty="0" err="1" smtClean="0">
                <a:latin typeface="Comic Sans MS" panose="030F0702030302020204" pitchFamily="66" charset="0"/>
              </a:rPr>
              <a:t>Integration</a:t>
            </a:r>
            <a:endParaRPr lang="fr-FR" sz="1600" dirty="0" smtClean="0">
              <a:latin typeface="Comic Sans MS" panose="030F0702030302020204" pitchFamily="66" charset="0"/>
            </a:endParaRPr>
          </a:p>
          <a:p>
            <a:r>
              <a:rPr lang="fr-FR" sz="1600" dirty="0" smtClean="0">
                <a:latin typeface="Comic Sans MS" panose="030F0702030302020204" pitchFamily="66" charset="0"/>
              </a:rPr>
              <a:t>2018: </a:t>
            </a:r>
            <a:r>
              <a:rPr lang="fr-FR" sz="1600" dirty="0" err="1" smtClean="0">
                <a:latin typeface="Comic Sans MS" panose="030F0702030302020204" pitchFamily="66" charset="0"/>
              </a:rPr>
              <a:t>Cavern</a:t>
            </a:r>
            <a:r>
              <a:rPr lang="fr-FR" sz="1600" dirty="0" smtClean="0">
                <a:latin typeface="Comic Sans MS" panose="030F0702030302020204" pitchFamily="66" charset="0"/>
              </a:rPr>
              <a:t> </a:t>
            </a:r>
            <a:r>
              <a:rPr lang="fr-FR" sz="1600" dirty="0" err="1" smtClean="0">
                <a:latin typeface="Comic Sans MS" panose="030F0702030302020204" pitchFamily="66" charset="0"/>
              </a:rPr>
              <a:t>integration</a:t>
            </a:r>
            <a:endParaRPr lang="fr-FR" sz="1600" dirty="0" smtClean="0">
              <a:latin typeface="Comic Sans MS" panose="030F0702030302020204" pitchFamily="66" charset="0"/>
            </a:endParaRPr>
          </a:p>
          <a:p>
            <a:endParaRPr lang="fr-FR" sz="1600" dirty="0" smtClean="0">
              <a:latin typeface="Comic Sans MS" panose="030F0702030302020204" pitchFamily="66" charset="0"/>
            </a:endParaRPr>
          </a:p>
          <a:p>
            <a:endParaRPr lang="fr-FR" sz="1600" dirty="0">
              <a:latin typeface="Comic Sans MS" panose="030F0702030302020204" pitchFamily="66" charset="0"/>
            </a:endParaRPr>
          </a:p>
        </p:txBody>
      </p:sp>
      <p:pic>
        <p:nvPicPr>
          <p:cNvPr id="14" name="Picture 3" descr="\\Dapdc5\ponsot\My Documents\PROJETS\ATLAS-MAMMA-NSW\Images et photos\NSW-4-modules-MM\Roue-MM-2x2-modul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836" y="76200"/>
            <a:ext cx="2723964" cy="321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e 14"/>
          <p:cNvGrpSpPr/>
          <p:nvPr/>
        </p:nvGrpSpPr>
        <p:grpSpPr>
          <a:xfrm>
            <a:off x="3656128" y="3233636"/>
            <a:ext cx="2744672" cy="3471964"/>
            <a:chOff x="1401472" y="2110796"/>
            <a:chExt cx="2744672" cy="3471964"/>
          </a:xfrm>
        </p:grpSpPr>
        <p:grpSp>
          <p:nvGrpSpPr>
            <p:cNvPr id="16" name="Groupe 15"/>
            <p:cNvGrpSpPr/>
            <p:nvPr/>
          </p:nvGrpSpPr>
          <p:grpSpPr>
            <a:xfrm>
              <a:off x="1401472" y="2449350"/>
              <a:ext cx="2744672" cy="3133410"/>
              <a:chOff x="299269" y="2306535"/>
              <a:chExt cx="2796567" cy="4035495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2307014"/>
                <a:ext cx="2628292" cy="3856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9" name="Connecteur droit avec flèche 18"/>
              <p:cNvCxnSpPr/>
              <p:nvPr/>
            </p:nvCxnSpPr>
            <p:spPr>
              <a:xfrm>
                <a:off x="951726" y="2306535"/>
                <a:ext cx="1728192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avec flèche 19"/>
              <p:cNvCxnSpPr/>
              <p:nvPr/>
            </p:nvCxnSpPr>
            <p:spPr>
              <a:xfrm>
                <a:off x="609664" y="2541623"/>
                <a:ext cx="0" cy="1296769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avec flèche 20"/>
              <p:cNvCxnSpPr/>
              <p:nvPr/>
            </p:nvCxnSpPr>
            <p:spPr>
              <a:xfrm>
                <a:off x="1543896" y="6288758"/>
                <a:ext cx="543852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avec flèche 21"/>
              <p:cNvCxnSpPr/>
              <p:nvPr/>
            </p:nvCxnSpPr>
            <p:spPr>
              <a:xfrm flipH="1" flipV="1">
                <a:off x="609664" y="3838392"/>
                <a:ext cx="2" cy="2079608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avec flèche 22"/>
              <p:cNvCxnSpPr/>
              <p:nvPr/>
            </p:nvCxnSpPr>
            <p:spPr>
              <a:xfrm>
                <a:off x="1187624" y="3717032"/>
                <a:ext cx="1224136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ZoneTexte 23"/>
              <p:cNvSpPr txBox="1"/>
              <p:nvPr/>
            </p:nvSpPr>
            <p:spPr>
              <a:xfrm>
                <a:off x="1439652" y="3378479"/>
                <a:ext cx="720080" cy="356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1300</a:t>
                </a:r>
                <a:endParaRPr lang="en-US" sz="1200" dirty="0"/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1439652" y="5985285"/>
                <a:ext cx="720080" cy="356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4</a:t>
                </a:r>
                <a:r>
                  <a:rPr lang="en-US" sz="1200" dirty="0" smtClean="0"/>
                  <a:t>60</a:t>
                </a:r>
                <a:endParaRPr lang="en-US" sz="1200" dirty="0"/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 rot="16200000">
                <a:off x="80347" y="3048888"/>
                <a:ext cx="720080" cy="282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1350</a:t>
                </a:r>
                <a:endParaRPr lang="en-US" sz="1200" dirty="0"/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 rot="16200000">
                <a:off x="81134" y="4562051"/>
                <a:ext cx="720080" cy="2822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2210</a:t>
                </a:r>
                <a:endParaRPr lang="en-US" sz="1200" dirty="0"/>
              </a:p>
            </p:txBody>
          </p:sp>
        </p:grpSp>
        <p:sp>
          <p:nvSpPr>
            <p:cNvPr id="17" name="ZoneTexte 16"/>
            <p:cNvSpPr txBox="1"/>
            <p:nvPr/>
          </p:nvSpPr>
          <p:spPr>
            <a:xfrm>
              <a:off x="2507332" y="2110796"/>
              <a:ext cx="72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1780</a:t>
              </a:r>
              <a:endParaRPr lang="en-US" sz="1200" dirty="0"/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6555571" y="3200400"/>
            <a:ext cx="2588429" cy="3505200"/>
            <a:chOff x="231775" y="2264060"/>
            <a:chExt cx="2588429" cy="3505200"/>
          </a:xfrm>
        </p:grpSpPr>
        <p:grpSp>
          <p:nvGrpSpPr>
            <p:cNvPr id="29" name="Groupe 28"/>
            <p:cNvGrpSpPr/>
            <p:nvPr/>
          </p:nvGrpSpPr>
          <p:grpSpPr>
            <a:xfrm>
              <a:off x="539552" y="2492660"/>
              <a:ext cx="2280652" cy="3276600"/>
              <a:chOff x="539552" y="2492660"/>
              <a:chExt cx="2280652" cy="3276600"/>
            </a:xfrm>
          </p:grpSpPr>
          <p:grpSp>
            <p:nvGrpSpPr>
              <p:cNvPr id="35" name="Groupe 34"/>
              <p:cNvGrpSpPr/>
              <p:nvPr/>
            </p:nvGrpSpPr>
            <p:grpSpPr>
              <a:xfrm>
                <a:off x="663657" y="2522144"/>
                <a:ext cx="2156547" cy="3009509"/>
                <a:chOff x="435233" y="2312876"/>
                <a:chExt cx="2156547" cy="3009509"/>
              </a:xfrm>
            </p:grpSpPr>
            <p:pic>
              <p:nvPicPr>
                <p:cNvPr id="41" name="Picture 4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233" y="2312876"/>
                  <a:ext cx="2156547" cy="300950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2" name="Trapèze 41"/>
                <p:cNvSpPr/>
                <p:nvPr/>
              </p:nvSpPr>
              <p:spPr>
                <a:xfrm rot="10800000">
                  <a:off x="607765" y="2420885"/>
                  <a:ext cx="1695980" cy="1080122"/>
                </a:xfrm>
                <a:prstGeom prst="trapezoid">
                  <a:avLst>
                    <a:gd name="adj" fmla="val 7812"/>
                  </a:avLst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  <p:sp>
              <p:nvSpPr>
                <p:cNvPr id="43" name="Trapèze 42"/>
                <p:cNvSpPr/>
                <p:nvPr/>
              </p:nvSpPr>
              <p:spPr>
                <a:xfrm rot="10800000">
                  <a:off x="699724" y="3537012"/>
                  <a:ext cx="1532016" cy="1692185"/>
                </a:xfrm>
                <a:prstGeom prst="trapezoid">
                  <a:avLst>
                    <a:gd name="adj" fmla="val 33967"/>
                  </a:avLst>
                </a:prstGeom>
                <a:noFill/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 dirty="0"/>
                </a:p>
              </p:txBody>
            </p:sp>
          </p:grpSp>
          <p:cxnSp>
            <p:nvCxnSpPr>
              <p:cNvPr id="36" name="Connecteur droit avec flèche 35"/>
              <p:cNvCxnSpPr/>
              <p:nvPr/>
            </p:nvCxnSpPr>
            <p:spPr>
              <a:xfrm>
                <a:off x="836189" y="2492660"/>
                <a:ext cx="1695980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avec flèche 36"/>
              <p:cNvCxnSpPr/>
              <p:nvPr/>
            </p:nvCxnSpPr>
            <p:spPr>
              <a:xfrm>
                <a:off x="539552" y="2630152"/>
                <a:ext cx="0" cy="1080123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avec flèche 37"/>
              <p:cNvCxnSpPr/>
              <p:nvPr/>
            </p:nvCxnSpPr>
            <p:spPr>
              <a:xfrm>
                <a:off x="1439652" y="5769260"/>
                <a:ext cx="543852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avec flèche 38"/>
              <p:cNvCxnSpPr/>
              <p:nvPr/>
            </p:nvCxnSpPr>
            <p:spPr>
              <a:xfrm flipV="1">
                <a:off x="539552" y="3746280"/>
                <a:ext cx="1" cy="1692186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avec flèche 39"/>
              <p:cNvCxnSpPr/>
              <p:nvPr/>
            </p:nvCxnSpPr>
            <p:spPr>
              <a:xfrm>
                <a:off x="928148" y="3573016"/>
                <a:ext cx="1532016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ZoneTexte 29"/>
            <p:cNvSpPr txBox="1"/>
            <p:nvPr/>
          </p:nvSpPr>
          <p:spPr>
            <a:xfrm>
              <a:off x="1351538" y="2264060"/>
              <a:ext cx="72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2220</a:t>
              </a:r>
              <a:endParaRPr lang="en-US" sz="1200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1351538" y="3234462"/>
              <a:ext cx="72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2042</a:t>
              </a:r>
              <a:endParaRPr lang="en-US" sz="1200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1351538" y="5450262"/>
              <a:ext cx="72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660</a:t>
              </a:r>
              <a:endParaRPr lang="en-US" sz="1200" dirty="0"/>
            </a:p>
          </p:txBody>
        </p:sp>
        <p:sp>
          <p:nvSpPr>
            <p:cNvPr id="33" name="ZoneTexte 32"/>
            <p:cNvSpPr txBox="1"/>
            <p:nvPr/>
          </p:nvSpPr>
          <p:spPr>
            <a:xfrm rot="16200000">
              <a:off x="10235" y="3031713"/>
              <a:ext cx="72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1410</a:t>
              </a:r>
              <a:endParaRPr lang="en-US" sz="1200" dirty="0"/>
            </a:p>
          </p:txBody>
        </p:sp>
        <p:sp>
          <p:nvSpPr>
            <p:cNvPr id="34" name="ZoneTexte 33"/>
            <p:cNvSpPr txBox="1"/>
            <p:nvPr/>
          </p:nvSpPr>
          <p:spPr>
            <a:xfrm rot="16200000">
              <a:off x="10236" y="4351682"/>
              <a:ext cx="72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2310</a:t>
              </a:r>
              <a:endParaRPr lang="en-US" sz="1200" dirty="0"/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7391400" y="3657600"/>
            <a:ext cx="2621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LM2- </a:t>
            </a:r>
            <a:r>
              <a:rPr lang="fr-FR" sz="1600" b="1" dirty="0" err="1" smtClean="0">
                <a:solidFill>
                  <a:srgbClr val="FF0000"/>
                </a:solidFill>
              </a:rPr>
              <a:t>Dubna</a:t>
            </a:r>
            <a:r>
              <a:rPr lang="fr-FR" sz="1600" b="1" dirty="0" smtClean="0">
                <a:solidFill>
                  <a:srgbClr val="FF0000"/>
                </a:solidFill>
              </a:rPr>
              <a:t> +</a:t>
            </a:r>
          </a:p>
          <a:p>
            <a:r>
              <a:rPr lang="fr-FR" sz="1600" b="1" dirty="0" smtClean="0">
                <a:solidFill>
                  <a:srgbClr val="FF0000"/>
                </a:solidFill>
              </a:rPr>
              <a:t> Thessaloniki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7445827" y="4724400"/>
            <a:ext cx="1698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0000CC"/>
                </a:solidFill>
              </a:rPr>
              <a:t>LM1- Saclay</a:t>
            </a:r>
            <a:endParaRPr lang="en-GB" sz="1600" b="1" dirty="0">
              <a:solidFill>
                <a:srgbClr val="0000CC"/>
              </a:solidFill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4419600" y="38100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SM2 Germany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4284637" y="4800600"/>
            <a:ext cx="1811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B050"/>
                </a:solidFill>
              </a:rPr>
              <a:t>SM1 –</a:t>
            </a:r>
          </a:p>
          <a:p>
            <a:pPr algn="ctr"/>
            <a:r>
              <a:rPr lang="fr-FR" sz="1600" b="1" dirty="0" smtClean="0">
                <a:solidFill>
                  <a:srgbClr val="00B050"/>
                </a:solidFill>
              </a:rPr>
              <a:t> </a:t>
            </a:r>
            <a:r>
              <a:rPr lang="fr-FR" sz="1600" b="1" dirty="0" err="1" smtClean="0">
                <a:solidFill>
                  <a:srgbClr val="00B050"/>
                </a:solidFill>
              </a:rPr>
              <a:t>Italy</a:t>
            </a:r>
            <a:r>
              <a:rPr lang="fr-FR" sz="1600" b="1" dirty="0" smtClean="0">
                <a:solidFill>
                  <a:srgbClr val="00B050"/>
                </a:solidFill>
              </a:rPr>
              <a:t>-INFN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4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 </a:t>
            </a:r>
            <a:r>
              <a:rPr lang="en-US" dirty="0" smtClean="0"/>
              <a:t>New Small Wheel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96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3733800"/>
            <a:ext cx="4953000" cy="2667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/>
              <a:t>Cylindrical  Flexible Micromegas operating at high magnetic field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4 m</a:t>
            </a:r>
            <a:r>
              <a:rPr lang="en-US" sz="1400" baseline="30000" dirty="0" smtClean="0"/>
              <a:t>2 </a:t>
            </a:r>
            <a:r>
              <a:rPr lang="en-US" sz="1400" dirty="0" smtClean="0"/>
              <a:t>Tracker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From conception of detector to electronics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Development of new electronics (30 k channels)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Production in 2014 and installation in 2015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Spinoff: ASACUSA</a:t>
            </a:r>
          </a:p>
          <a:p>
            <a:pPr>
              <a:lnSpc>
                <a:spcPct val="150000"/>
              </a:lnSpc>
            </a:pPr>
            <a:endParaRPr lang="en-US" sz="1400" dirty="0" smtClean="0"/>
          </a:p>
        </p:txBody>
      </p:sp>
      <p:pic>
        <p:nvPicPr>
          <p:cNvPr id="4" name="Picture 2" descr="C:\Users\ball\dell\CLAS12\PIX\Image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" y="838200"/>
            <a:ext cx="3962400" cy="263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ball\dell\CLAS12\PIX\Sept 2012\Dummy Metal\2012-08-10_DM2_collage_derive\CollageDerive (10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831986"/>
            <a:ext cx="3564000" cy="267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Espace réservé du contenu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81600" y="4267200"/>
            <a:ext cx="3564000" cy="2271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5181600" y="3733800"/>
            <a:ext cx="2846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2060"/>
                </a:solidFill>
              </a:rPr>
              <a:t>Patent on </a:t>
            </a:r>
            <a:r>
              <a:rPr lang="fr-FR" sz="1400" dirty="0" err="1" smtClean="0">
                <a:solidFill>
                  <a:srgbClr val="002060"/>
                </a:solidFill>
              </a:rPr>
              <a:t>curved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gaseous</a:t>
            </a:r>
            <a:r>
              <a:rPr lang="fr-FR" sz="1400" dirty="0" smtClean="0">
                <a:solidFill>
                  <a:srgbClr val="002060"/>
                </a:solidFill>
              </a:rPr>
              <a:t> detectors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CLAS 12 :  cylindrical Micromegas</a:t>
            </a:r>
          </a:p>
        </p:txBody>
      </p:sp>
    </p:spTree>
    <p:extLst>
      <p:ext uri="{BB962C8B-B14F-4D97-AF65-F5344CB8AC3E}">
        <p14:creationId xmlns:p14="http://schemas.microsoft.com/office/powerpoint/2010/main" val="229743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56176" cy="365113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67" t="54400" r="10992" b="22800"/>
          <a:stretch/>
        </p:blipFill>
        <p:spPr>
          <a:xfrm>
            <a:off x="19067" y="4280124"/>
            <a:ext cx="5479665" cy="2242603"/>
          </a:xfrm>
          <a:prstGeom prst="rect">
            <a:avLst/>
          </a:prstGeom>
        </p:spPr>
      </p:pic>
      <p:pic>
        <p:nvPicPr>
          <p:cNvPr id="1026" name="Picture 2" descr="\\Dapdc5\aunes\Desktop\CR6Z_SN1_1stcosmic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3882073"/>
            <a:ext cx="3897863" cy="281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58205" y="497974"/>
            <a:ext cx="3983765" cy="298782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21009" y="3752936"/>
            <a:ext cx="3348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1</a:t>
            </a:r>
            <a:r>
              <a:rPr lang="fr-FR" sz="2400" b="1" baseline="30000" dirty="0" smtClean="0"/>
              <a:t>er</a:t>
            </a:r>
            <a:r>
              <a:rPr lang="fr-FR" sz="2400" b="1" dirty="0" smtClean="0"/>
              <a:t> tuile CR6Z de CLAS12.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64556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Micromegas in radiography</a:t>
            </a:r>
            <a:endParaRPr lang="en-US" dirty="0"/>
          </a:p>
        </p:txBody>
      </p:sp>
      <p:pic>
        <p:nvPicPr>
          <p:cNvPr id="55299" name="Picture 2" descr="C:\Documents and Settings\idorion2\Bureau\ENSAM\Montages\fac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1026189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Picture 3" descr="C:\Documents and Settings\idorion2\Bureau\ENSAM\Montages\prof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451" y="1295400"/>
            <a:ext cx="10287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10" name="TextBox 20"/>
          <p:cNvSpPr txBox="1">
            <a:spLocks noChangeArrowheads="1"/>
          </p:cNvSpPr>
          <p:nvPr/>
        </p:nvSpPr>
        <p:spPr bwMode="auto">
          <a:xfrm>
            <a:off x="457200" y="5715001"/>
            <a:ext cx="1822935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ray scanner</a:t>
            </a:r>
          </a:p>
        </p:txBody>
      </p:sp>
      <p:sp>
        <p:nvSpPr>
          <p:cNvPr id="24" name="Text Box 29"/>
          <p:cNvSpPr txBox="1">
            <a:spLocks noChangeArrowheads="1"/>
          </p:cNvSpPr>
          <p:nvPr/>
        </p:nvSpPr>
        <p:spPr bwMode="auto">
          <a:xfrm>
            <a:off x="3286962" y="764704"/>
            <a:ext cx="5294719" cy="77008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2000" b="1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Neutron imaging: </a:t>
            </a:r>
            <a:r>
              <a:rPr lang="en-US" sz="2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Beam </a:t>
            </a:r>
            <a:r>
              <a:rPr lang="en-US" sz="2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tests at the </a:t>
            </a:r>
            <a:r>
              <a:rPr lang="en-US" sz="2000" dirty="0" err="1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Orphee</a:t>
            </a:r>
            <a:endParaRPr lang="en-US" sz="2000" dirty="0" smtClean="0">
              <a:solidFill>
                <a:srgbClr val="003399"/>
              </a:solidFill>
              <a:latin typeface="Arial" charset="0"/>
              <a:ea typeface="ＭＳ Ｐゴシック" charset="0"/>
            </a:endParaRPr>
          </a:p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2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2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Nuclear </a:t>
            </a:r>
            <a:r>
              <a:rPr lang="en-US" sz="2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plant  3x10</a:t>
            </a:r>
            <a:r>
              <a:rPr lang="en-US" sz="2000" baseline="30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8</a:t>
            </a:r>
            <a:r>
              <a:rPr lang="en-US" sz="2000" dirty="0" smtClean="0">
                <a:solidFill>
                  <a:srgbClr val="003399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2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thermal neutrons/cm</a:t>
            </a:r>
            <a:r>
              <a:rPr lang="en-US" sz="2000" baseline="30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2</a:t>
            </a:r>
            <a:r>
              <a:rPr lang="en-US" sz="2000" dirty="0">
                <a:solidFill>
                  <a:srgbClr val="003399"/>
                </a:solidFill>
                <a:latin typeface="Arial" charset="0"/>
                <a:ea typeface="ＭＳ Ｐゴシック" charset="0"/>
              </a:rPr>
              <a:t>/s</a:t>
            </a:r>
            <a:endParaRPr lang="en-GB" sz="2000" dirty="0">
              <a:solidFill>
                <a:srgbClr val="003399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5" name="Rectangle 38"/>
          <p:cNvSpPr>
            <a:spLocks noChangeArrowheads="1"/>
          </p:cNvSpPr>
          <p:nvPr/>
        </p:nvSpPr>
        <p:spPr bwMode="auto">
          <a:xfrm>
            <a:off x="3411388" y="4955306"/>
            <a:ext cx="27447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1600" baseline="30000" dirty="0">
                <a:solidFill>
                  <a:srgbClr val="C00000"/>
                </a:solidFill>
              </a:rPr>
              <a:t>6</a:t>
            </a:r>
            <a:r>
              <a:rPr lang="en-US" sz="1600" dirty="0">
                <a:solidFill>
                  <a:srgbClr val="C00000"/>
                </a:solidFill>
              </a:rPr>
              <a:t>Li converter : 50 µm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</a:rPr>
              <a:t> Conversion gap : 400 µm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>
                <a:solidFill>
                  <a:srgbClr val="C00000"/>
                </a:solidFill>
              </a:rPr>
              <a:t> Amplification gap : 50 µm</a:t>
            </a:r>
          </a:p>
          <a:p>
            <a:pPr marL="227013" indent="-227013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C00000"/>
                </a:solidFill>
              </a:rPr>
              <a:t>Self-supported </a:t>
            </a:r>
            <a:r>
              <a:rPr lang="en-US" sz="1600" dirty="0">
                <a:solidFill>
                  <a:srgbClr val="C00000"/>
                </a:solidFill>
              </a:rPr>
              <a:t>50 </a:t>
            </a:r>
            <a:r>
              <a:rPr lang="en-US" sz="1600" dirty="0" smtClean="0">
                <a:solidFill>
                  <a:srgbClr val="C00000"/>
                </a:solidFill>
              </a:rPr>
              <a:t>mm micromesh</a:t>
            </a:r>
            <a:endParaRPr lang="en-US" sz="1600" dirty="0">
              <a:solidFill>
                <a:srgbClr val="C00000"/>
              </a:solidFill>
            </a:endParaRPr>
          </a:p>
          <a:p>
            <a:endParaRPr lang="en-AU" sz="1600" dirty="0">
              <a:solidFill>
                <a:schemeClr val="accent2"/>
              </a:solidFill>
            </a:endParaRPr>
          </a:p>
        </p:txBody>
      </p:sp>
      <p:graphicFrame>
        <p:nvGraphicFramePr>
          <p:cNvPr id="2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27372"/>
              </p:ext>
            </p:extLst>
          </p:nvPr>
        </p:nvGraphicFramePr>
        <p:xfrm>
          <a:off x="6304832" y="5212664"/>
          <a:ext cx="2235199" cy="1240672"/>
        </p:xfrm>
        <a:graphic>
          <a:graphicData uri="http://schemas.openxmlformats.org/drawingml/2006/table">
            <a:tbl>
              <a:tblPr/>
              <a:tblGrid>
                <a:gridCol w="1259604"/>
                <a:gridCol w="975595"/>
              </a:tblGrid>
              <a:tr h="233186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Hole diameter (µm)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 s +/- D s (µm)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2121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400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58 +/- 5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1124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300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57 +/- 19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3117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200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63 +/- 8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51124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160</a:t>
                      </a:r>
                    </a:p>
                  </a:txBody>
                  <a:tcPr marL="62166" marR="62166" marT="28700" marB="28700" anchor="ctr" horzOverflow="overflow">
                    <a:lnL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43 +/- 4</a:t>
                      </a:r>
                    </a:p>
                  </a:txBody>
                  <a:tcPr marL="62166" marR="62166" marT="28700" marB="28700" anchor="ctr" horzOverflow="overflow">
                    <a:lnL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thinThick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6536298" y="4842854"/>
            <a:ext cx="1686359" cy="30841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4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</a:rPr>
              <a:t>Spatial resolution</a:t>
            </a:r>
            <a:endParaRPr lang="en-GB" sz="14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ＭＳ Ｐゴシック" charset="0"/>
            </a:endParaRP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6084168" y="6535563"/>
            <a:ext cx="2846388" cy="2778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80000"/>
              <a:buFont typeface="Wingdings 2" charset="0"/>
              <a:buNone/>
              <a:defRPr/>
            </a:pPr>
            <a:r>
              <a:rPr lang="en-US" sz="1200" i="1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F. </a:t>
            </a:r>
            <a:r>
              <a:rPr lang="en-US" sz="12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Jeanneau</a:t>
            </a:r>
            <a:r>
              <a:rPr lang="en-US" sz="1200" i="1" dirty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, </a:t>
            </a:r>
            <a:r>
              <a:rPr lang="en-US" sz="1200" i="1" dirty="0">
                <a:latin typeface="Times New Roman"/>
                <a:ea typeface="ＭＳ Ｐゴシック" charset="0"/>
                <a:cs typeface="Times New Roman"/>
              </a:rPr>
              <a:t>Proc. SPIE 4785, 214 (2002)</a:t>
            </a:r>
            <a:endParaRPr lang="en-GB" sz="1200" i="1" dirty="0">
              <a:solidFill>
                <a:schemeClr val="tx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933" y="1700808"/>
            <a:ext cx="4562475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14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Micromegas for forest fire detection</a:t>
            </a:r>
            <a:endParaRPr lang="en-US"/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7086600" y="1219200"/>
            <a:ext cx="1973489" cy="1828800"/>
            <a:chOff x="17625806" y="20573125"/>
            <a:chExt cx="7184097" cy="8439439"/>
          </a:xfrm>
        </p:grpSpPr>
        <p:pic>
          <p:nvPicPr>
            <p:cNvPr id="6" name="Picture 13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625806" y="23021734"/>
              <a:ext cx="7184097" cy="59908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13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081707" y="20573125"/>
              <a:ext cx="2490451" cy="26476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13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499039" y="20573125"/>
              <a:ext cx="2310864" cy="26476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13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625806" y="20573125"/>
              <a:ext cx="2463200" cy="26476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" name="Picture 50" descr="\\Dapdc5\tpapaeva\Desktop\1-ov-r2\V4\filters\PLOTS\peyo1.jpg"/>
          <p:cNvPicPr>
            <a:picLocks noChangeAspect="1" noChangeArrowheads="1"/>
          </p:cNvPicPr>
          <p:nvPr/>
        </p:nvPicPr>
        <p:blipFill>
          <a:blip r:embed="rId6"/>
          <a:srcRect l="13587" r="10870"/>
          <a:stretch>
            <a:fillRect/>
          </a:stretch>
        </p:blipFill>
        <p:spPr bwMode="auto">
          <a:xfrm>
            <a:off x="5052740" y="1087516"/>
            <a:ext cx="1934120" cy="2050847"/>
          </a:xfrm>
          <a:prstGeom prst="rect">
            <a:avLst/>
          </a:prstGeom>
          <a:noFill/>
        </p:spPr>
      </p:pic>
      <p:pic>
        <p:nvPicPr>
          <p:cNvPr id="12" name="Picture 4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600" y="4854869"/>
            <a:ext cx="2735489" cy="185525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276600" y="3823856"/>
            <a:ext cx="2819400" cy="24245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100" smtClean="0">
                <a:latin typeface="Verdana" pitchFamily="34" charset="0"/>
                <a:ea typeface="Verdana" pitchFamily="34" charset="0"/>
                <a:cs typeface="Verdana" pitchFamily="34" charset="0"/>
              </a:rPr>
              <a:t>Q.E </a:t>
            </a:r>
            <a:r>
              <a:rPr lang="en-US" sz="1100">
                <a:latin typeface="Verdana" pitchFamily="34" charset="0"/>
                <a:ea typeface="Verdana" pitchFamily="34" charset="0"/>
                <a:cs typeface="Verdana" pitchFamily="34" charset="0"/>
              </a:rPr>
              <a:t>&amp; Sensitivity 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>
                <a:latin typeface="Verdana" pitchFamily="34" charset="0"/>
                <a:ea typeface="Verdana" pitchFamily="34" charset="0"/>
                <a:cs typeface="Verdana" pitchFamily="34" charset="0"/>
              </a:rPr>
              <a:t>Photodiode Q.E.(200nm)</a:t>
            </a:r>
            <a:r>
              <a:rPr lang="en-US" sz="1050" b="1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70%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FORFIRE </a:t>
            </a:r>
            <a:r>
              <a:rPr lang="en-US" sz="1050" b="1">
                <a:latin typeface="Verdana" pitchFamily="34" charset="0"/>
                <a:ea typeface="Verdana" pitchFamily="34" charset="0"/>
                <a:cs typeface="Verdana" pitchFamily="34" charset="0"/>
              </a:rPr>
              <a:t>Q.E.(200nm)</a:t>
            </a:r>
            <a:r>
              <a:rPr lang="en-US" sz="1050" b="1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1</a:t>
            </a:r>
            <a:r>
              <a:rPr lang="en-US" sz="1050" b="1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%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However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Photodiode minimum signal  5 pA </a:t>
            </a:r>
            <a:r>
              <a:rPr lang="en-US" sz="105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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Photodiode minimum sensitivity </a:t>
            </a:r>
            <a:r>
              <a:rPr lang="en-US" sz="1050" b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</a:t>
            </a:r>
          </a:p>
          <a:p>
            <a:pPr marL="0" lvl="1"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	</a:t>
            </a:r>
            <a:r>
              <a:rPr lang="en-US" sz="1200" b="1" i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5</a:t>
            </a:r>
            <a:r>
              <a:rPr lang="en-US" sz="1200" b="1" i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r>
              <a:rPr lang="en-US" sz="1200" b="1" i="1" baseline="3000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7 </a:t>
            </a:r>
            <a:r>
              <a:rPr lang="en-US" sz="1200" b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photons</a:t>
            </a:r>
            <a:endParaRPr lang="en-US" sz="1050" b="1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050" b="1" i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FORFIRE minimum sensitivity </a:t>
            </a:r>
            <a:r>
              <a:rPr lang="en-US" sz="1050" b="1" i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</a:t>
            </a:r>
          </a:p>
          <a:p>
            <a:pPr marL="0" lvl="1" eaLnBrk="0" hangingPunct="0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100" b="1" i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	</a:t>
            </a:r>
            <a:r>
              <a:rPr lang="en-US" sz="1200" b="1" i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5</a:t>
            </a:r>
            <a:r>
              <a:rPr lang="en-US" sz="1200" b="1" i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r>
              <a:rPr lang="en-US" sz="1200" b="1" i="1" baseline="3000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en-US" sz="1200" b="1" i="1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photons</a:t>
            </a:r>
            <a:endParaRPr lang="en-US" sz="1100" b="1" i="1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962266"/>
            <a:ext cx="1387537" cy="94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304800" y="990600"/>
            <a:ext cx="2932384" cy="981376"/>
            <a:chOff x="1359237" y="7543103"/>
            <a:chExt cx="11530395" cy="3666363"/>
          </a:xfrm>
        </p:grpSpPr>
        <p:pic>
          <p:nvPicPr>
            <p:cNvPr id="18" name="Picture 2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359237" y="7543103"/>
              <a:ext cx="5499545" cy="3666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26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930790" y="7546194"/>
              <a:ext cx="5958842" cy="36601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Rectangle 20"/>
          <p:cNvSpPr/>
          <p:nvPr/>
        </p:nvSpPr>
        <p:spPr>
          <a:xfrm>
            <a:off x="152400" y="2133600"/>
            <a:ext cx="4724400" cy="141577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b="1" dirty="0" smtClean="0">
                <a:ea typeface="Verdana" pitchFamily="34" charset="0"/>
                <a:cs typeface="Verdana" pitchFamily="34" charset="0"/>
              </a:rPr>
              <a:t>FORFIRE</a:t>
            </a:r>
            <a:r>
              <a:rPr lang="en-US" sz="1400" dirty="0" smtClean="0">
                <a:ea typeface="Verdana" pitchFamily="34" charset="0"/>
                <a:cs typeface="Verdana" pitchFamily="34" charset="0"/>
              </a:rPr>
              <a:t>: </a:t>
            </a:r>
            <a:r>
              <a:rPr lang="en-US" sz="1400" dirty="0" err="1" smtClean="0">
                <a:ea typeface="Verdana" pitchFamily="34" charset="0"/>
                <a:cs typeface="Verdana" pitchFamily="34" charset="0"/>
              </a:rPr>
              <a:t>Developement</a:t>
            </a:r>
            <a:r>
              <a:rPr lang="en-US" sz="1400" dirty="0" smtClean="0">
                <a:ea typeface="Verdana" pitchFamily="34" charset="0"/>
                <a:cs typeface="Verdana" pitchFamily="34" charset="0"/>
              </a:rPr>
              <a:t> of a solar blind detector sensitive to UV (200 – 250 nm)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>
                <a:ea typeface="Verdana" pitchFamily="34" charset="0"/>
                <a:cs typeface="Verdana" pitchFamily="34" charset="0"/>
              </a:rPr>
              <a:t>The project received a European subsidy of </a:t>
            </a:r>
            <a:r>
              <a:rPr lang="en-US" sz="1200" b="1" dirty="0" smtClean="0">
                <a:solidFill>
                  <a:srgbClr val="800000"/>
                </a:solidFill>
                <a:ea typeface="Verdana" pitchFamily="34" charset="0"/>
                <a:cs typeface="Verdana" pitchFamily="34" charset="0"/>
              </a:rPr>
              <a:t>1.1 million € </a:t>
            </a:r>
            <a:r>
              <a:rPr lang="en-US" sz="1200" dirty="0" smtClean="0">
                <a:ea typeface="Verdana" pitchFamily="34" charset="0"/>
                <a:cs typeface="Verdana" pitchFamily="34" charset="0"/>
              </a:rPr>
              <a:t>within the framework of the </a:t>
            </a:r>
            <a:r>
              <a:rPr lang="en-US" sz="1200" dirty="0" smtClean="0">
                <a:solidFill>
                  <a:srgbClr val="800000"/>
                </a:solidFill>
                <a:ea typeface="Verdana" pitchFamily="34" charset="0"/>
                <a:cs typeface="Verdana" pitchFamily="34" charset="0"/>
              </a:rPr>
              <a:t>FP7 program-</a:t>
            </a:r>
            <a:r>
              <a:rPr lang="en-US" sz="1200" i="1" dirty="0" smtClean="0">
                <a:solidFill>
                  <a:srgbClr val="800000"/>
                </a:solidFill>
                <a:ea typeface="Verdana" pitchFamily="34" charset="0"/>
                <a:cs typeface="Verdana" pitchFamily="34" charset="0"/>
              </a:rPr>
              <a:t>Small and Medium Enterprises</a:t>
            </a:r>
            <a:r>
              <a:rPr lang="en-US" sz="1200" dirty="0" smtClean="0">
                <a:ea typeface="Verdana" pitchFamily="34" charset="0"/>
                <a:cs typeface="Verdana" pitchFamily="34" charset="0"/>
              </a:rPr>
              <a:t>.  The </a:t>
            </a:r>
            <a:r>
              <a:rPr lang="en-US" sz="1200" dirty="0" err="1" smtClean="0">
                <a:ea typeface="Verdana" pitchFamily="34" charset="0"/>
                <a:cs typeface="Verdana" pitchFamily="34" charset="0"/>
              </a:rPr>
              <a:t>industalization</a:t>
            </a:r>
            <a:r>
              <a:rPr lang="en-US" sz="1200" dirty="0" smtClean="0">
                <a:ea typeface="Verdana" pitchFamily="34" charset="0"/>
                <a:cs typeface="Verdana" pitchFamily="34" charset="0"/>
              </a:rPr>
              <a:t> of the prototype is  on-the-way.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200" dirty="0" smtClean="0">
                <a:ea typeface="Verdana" pitchFamily="34" charset="0"/>
                <a:cs typeface="Verdana" pitchFamily="34" charset="0"/>
              </a:rPr>
              <a:t>Micromegas detector + solid photocathode (</a:t>
            </a:r>
            <a:r>
              <a:rPr lang="en-US" sz="1200" dirty="0" err="1" smtClean="0">
                <a:ea typeface="Verdana" pitchFamily="34" charset="0"/>
                <a:cs typeface="Verdana" pitchFamily="34" charset="0"/>
              </a:rPr>
              <a:t>CsI</a:t>
            </a:r>
            <a:r>
              <a:rPr lang="en-US" sz="1200" dirty="0" smtClean="0">
                <a:ea typeface="Verdana" pitchFamily="34" charset="0"/>
                <a:cs typeface="Verdana" pitchFamily="34" charset="0"/>
              </a:rPr>
              <a:t>)</a:t>
            </a:r>
            <a:endParaRPr lang="en-US" sz="1200" dirty="0">
              <a:ea typeface="Verdana" pitchFamily="34" charset="0"/>
              <a:cs typeface="Verdana" pitchFamily="34" charset="0"/>
            </a:endParaRPr>
          </a:p>
        </p:txBody>
      </p:sp>
      <p:pic>
        <p:nvPicPr>
          <p:cNvPr id="23" name="Picture 4" descr="C:\Documents and Settings\thomas\Desktop\FF Athens2011\ff_uoa_d02\ffd204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297" y="3810000"/>
            <a:ext cx="927447" cy="123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C:\Documents and Settings\thomas\My Documents\My Pictures\iPhone\iPhone 002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58" y="3810000"/>
            <a:ext cx="933039" cy="124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7" descr="C:\Documents and Settings\thomas\My Documents\My Pictures\iPhone\iPhone 006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509" y="5154685"/>
            <a:ext cx="1453491" cy="109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C:\Documents and Settings\thomas\Desktop\FF Athens2011\ff_uoa_d01\Φωτογραφία0244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97" y="3810921"/>
            <a:ext cx="932348" cy="1243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9" descr="C:\Documents and Settings\thomas\Desktop\FF Athens2011\ff_uoa_d02\ffd211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97" y="5149351"/>
            <a:ext cx="1434155" cy="107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D:\ForFire\Alexi\ForFire jenuary2011 report\SingleElectronDetection_NickelDrift\20101213_Ne+15%Ethane\HamamatsuUV_575_2175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0" r="7469" b="3999"/>
          <a:stretch>
            <a:fillRect/>
          </a:stretch>
        </p:blipFill>
        <p:spPr bwMode="auto">
          <a:xfrm>
            <a:off x="6281311" y="3453866"/>
            <a:ext cx="3243689" cy="127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1"/>
          <p:cNvSpPr txBox="1">
            <a:spLocks noChangeArrowheads="1"/>
          </p:cNvSpPr>
          <p:nvPr/>
        </p:nvSpPr>
        <p:spPr bwMode="auto">
          <a:xfrm>
            <a:off x="6796072" y="3576935"/>
            <a:ext cx="23479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r>
              <a:rPr lang="en-US" sz="1200">
                <a:solidFill>
                  <a:schemeClr val="accent2"/>
                </a:solidFill>
                <a:latin typeface="Times"/>
                <a:ea typeface="Times"/>
                <a:cs typeface="Times"/>
              </a:rPr>
              <a:t>Single electrons seen </a:t>
            </a:r>
          </a:p>
          <a:p>
            <a:r>
              <a:rPr lang="en-US" sz="1200">
                <a:solidFill>
                  <a:schemeClr val="accent2"/>
                </a:solidFill>
                <a:latin typeface="Times"/>
                <a:ea typeface="Times"/>
                <a:cs typeface="Times"/>
              </a:rPr>
              <a:t>By </a:t>
            </a:r>
            <a:r>
              <a:rPr lang="en-US" sz="1200" smtClean="0">
                <a:solidFill>
                  <a:schemeClr val="accent2"/>
                </a:solidFill>
                <a:latin typeface="Times"/>
                <a:ea typeface="Times"/>
                <a:cs typeface="Times"/>
              </a:rPr>
              <a:t>FORFIRE Micromegas</a:t>
            </a:r>
            <a:endParaRPr lang="en-US" sz="1200">
              <a:solidFill>
                <a:schemeClr val="accent2"/>
              </a:solidFill>
              <a:latin typeface="Times"/>
              <a:ea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76190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\\Dapdc5\tpapaeva\Desktop\Micromegas Poland\Atlas-M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56" y="1175207"/>
            <a:ext cx="5961310" cy="28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5" name="Image 6" descr="DSCN18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593735"/>
            <a:ext cx="1780317" cy="2571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Image 6" descr="DSCN222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68216" y="1548752"/>
            <a:ext cx="2392312" cy="165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540954" cy="706090"/>
          </a:xfrm>
        </p:spPr>
        <p:txBody>
          <a:bodyPr>
            <a:normAutofit/>
          </a:bodyPr>
          <a:lstStyle/>
          <a:p>
            <a:r>
              <a:rPr lang="en-US" dirty="0" smtClean="0"/>
              <a:t>ATLAS NSW: large + </a:t>
            </a:r>
            <a:r>
              <a:rPr lang="en-US" b="1" dirty="0" smtClean="0">
                <a:solidFill>
                  <a:srgbClr val="C00000"/>
                </a:solidFill>
              </a:rPr>
              <a:t>reliable</a:t>
            </a:r>
            <a:r>
              <a:rPr lang="en-US" dirty="0" smtClean="0"/>
              <a:t> detectors</a:t>
            </a:r>
            <a:endParaRPr lang="en-US" dirty="0"/>
          </a:p>
        </p:txBody>
      </p:sp>
      <p:pic>
        <p:nvPicPr>
          <p:cNvPr id="14338" name="Picture 2" descr="\\Dapdc5\tpapaeva\Desktop\Micromegas Poland\Atla3-MM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54" y="3895551"/>
            <a:ext cx="3770762" cy="277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\\Dapdc5\tpapaeva\Desktop\Micromegas Poland\Atlas-MM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230" y="4399285"/>
            <a:ext cx="3098273" cy="180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4806" y="899428"/>
            <a:ext cx="6005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1000 m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of detector: 2 wheels of 125 m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quadruplets</a:t>
            </a:r>
            <a:endParaRPr lang="en-US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10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ustom 1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CC3300"/>
      </a:accent4>
      <a:accent5>
        <a:srgbClr val="604878"/>
      </a:accent5>
      <a:accent6>
        <a:srgbClr val="C19859"/>
      </a:accent6>
      <a:hlink>
        <a:srgbClr val="800000"/>
      </a:hlink>
      <a:folHlink>
        <a:srgbClr val="CC99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omas - Mine!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15422</TotalTime>
  <Words>5996</Words>
  <Application>Microsoft Office PowerPoint</Application>
  <PresentationFormat>On-screen Show (4:3)</PresentationFormat>
  <Paragraphs>1444</Paragraphs>
  <Slides>117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24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7</vt:i4>
      </vt:variant>
      <vt:variant>
        <vt:lpstr>Slide Titles</vt:lpstr>
      </vt:variant>
      <vt:variant>
        <vt:i4>117</vt:i4>
      </vt:variant>
    </vt:vector>
  </HeadingPairs>
  <TitlesOfParts>
    <vt:vector size="150" baseType="lpstr">
      <vt:lpstr>Arial Unicode MS</vt:lpstr>
      <vt:lpstr>MS Mincho</vt:lpstr>
      <vt:lpstr>MS PGothic</vt:lpstr>
      <vt:lpstr>MS PGothic</vt:lpstr>
      <vt:lpstr>Arial</vt:lpstr>
      <vt:lpstr>Calibri</vt:lpstr>
      <vt:lpstr>Calibri Light</vt:lpstr>
      <vt:lpstr>Cambria</vt:lpstr>
      <vt:lpstr>Century</vt:lpstr>
      <vt:lpstr>Century Gothic</vt:lpstr>
      <vt:lpstr>Comic Sans MS</vt:lpstr>
      <vt:lpstr>DejaVu Sans</vt:lpstr>
      <vt:lpstr>Garamond</vt:lpstr>
      <vt:lpstr>Liberation Sans</vt:lpstr>
      <vt:lpstr>Lohit Hindi</vt:lpstr>
      <vt:lpstr>StarSymbol</vt:lpstr>
      <vt:lpstr>Symbol</vt:lpstr>
      <vt:lpstr>Times</vt:lpstr>
      <vt:lpstr>Times New Roman</vt:lpstr>
      <vt:lpstr>Verdana</vt:lpstr>
      <vt:lpstr>Webdings</vt:lpstr>
      <vt:lpstr>WenQuanYi Micro Hei</vt:lpstr>
      <vt:lpstr>Wingdings</vt:lpstr>
      <vt:lpstr>Wingdings 2</vt:lpstr>
      <vt:lpstr>Thème Office</vt:lpstr>
      <vt:lpstr>1_Thème Office</vt:lpstr>
      <vt:lpstr>Photo Editor Photo</vt:lpstr>
      <vt:lpstr>Feuille de calcul</vt:lpstr>
      <vt:lpstr>Equation</vt:lpstr>
      <vt:lpstr>Worksheet</vt:lpstr>
      <vt:lpstr>Acrobat Document</vt:lpstr>
      <vt:lpstr>Bitmap Image</vt:lpstr>
      <vt:lpstr>Document</vt:lpstr>
      <vt:lpstr>Micromegas detector applications for  beam diagnostics</vt:lpstr>
      <vt:lpstr>Outline</vt:lpstr>
      <vt:lpstr>PowerPoint Presentation</vt:lpstr>
      <vt:lpstr>Micro Pattern Gaseous Detectors (MPGD)</vt:lpstr>
      <vt:lpstr>Genealogy of MPGDs </vt:lpstr>
      <vt:lpstr>PowerPoint Presentation</vt:lpstr>
      <vt:lpstr>Building a Micromegas</vt:lpstr>
      <vt:lpstr>The conventional Micromegas</vt:lpstr>
      <vt:lpstr>Bulk Micromegas technology</vt:lpstr>
      <vt:lpstr>Bulk Micromegas technology</vt:lpstr>
      <vt:lpstr>Microbulk Micromegas technology</vt:lpstr>
      <vt:lpstr>Micromegas with resistive strips</vt:lpstr>
      <vt:lpstr>Micromegas applications</vt:lpstr>
      <vt:lpstr>Micromegas as Beam Loss Monitor</vt:lpstr>
      <vt:lpstr>Desired performance</vt:lpstr>
      <vt:lpstr>Neutron detection with Micromegas</vt:lpstr>
      <vt:lpstr>The proposed BLM for ESS</vt:lpstr>
      <vt:lpstr>The proposed BLM</vt:lpstr>
      <vt:lpstr>The nBLM for ESS project</vt:lpstr>
      <vt:lpstr>Fast neutron flux monitoring with high sensitivity</vt:lpstr>
      <vt:lpstr>Ingredients to build a simple counter</vt:lpstr>
      <vt:lpstr>The simple neutron counter</vt:lpstr>
      <vt:lpstr>Performance</vt:lpstr>
      <vt:lpstr>Simulated response to neutrons</vt:lpstr>
      <vt:lpstr>Simulated response to thermal neutrons</vt:lpstr>
      <vt:lpstr>Response to gamma’s</vt:lpstr>
      <vt:lpstr>PowerPoint Presentation</vt:lpstr>
      <vt:lpstr>A module for very high En &amp; very high flux </vt:lpstr>
      <vt:lpstr>Micromegas Concept for Laser MégaJoule &amp; ICF Facilities</vt:lpstr>
      <vt:lpstr>Simulated response</vt:lpstr>
      <vt:lpstr>Summary - Conclusions</vt:lpstr>
      <vt:lpstr>Micromegas for high  timing precision tracking</vt:lpstr>
      <vt:lpstr>Micromegas time scales</vt:lpstr>
      <vt:lpstr>Localizing the e- creation point </vt:lpstr>
      <vt:lpstr>Limiting the e- diffusion in the gap</vt:lpstr>
      <vt:lpstr>RD51 common fund project</vt:lpstr>
      <vt:lpstr>The RD51 project</vt:lpstr>
      <vt:lpstr>UV photon detection</vt:lpstr>
      <vt:lpstr> Single-anode prototype</vt:lpstr>
      <vt:lpstr>Detector prototype</vt:lpstr>
      <vt:lpstr>Laboratory tests</vt:lpstr>
      <vt:lpstr>Measuring single p.e.</vt:lpstr>
      <vt:lpstr>Measurements @ IRAMIS laser</vt:lpstr>
      <vt:lpstr>Very simple data acquisition</vt:lpstr>
      <vt:lpstr>Response to single p.e.</vt:lpstr>
      <vt:lpstr>Signal Modeling (D. Gonzalez Diaz, F. Resnati, R. Veenhof)</vt:lpstr>
      <vt:lpstr>Signal Modeling (D. Gonzalez Diaz, F. Resnati, R. Veenhof)</vt:lpstr>
      <vt:lpstr>Calculation of σT  (~1 p.e.)</vt:lpstr>
      <vt:lpstr>2015 laser test results</vt:lpstr>
      <vt:lpstr>Comparison with the simulation</vt:lpstr>
      <vt:lpstr>Laser tests 2016</vt:lpstr>
      <vt:lpstr>Beam test @ SPS </vt:lpstr>
      <vt:lpstr>Optimum gas mixtures for timing</vt:lpstr>
      <vt:lpstr>Expected number of p.e. per MIP</vt:lpstr>
      <vt:lpstr>Next steps – detector improvement</vt:lpstr>
      <vt:lpstr>Next steps (photocathode, aging, robustness)</vt:lpstr>
      <vt:lpstr>Next steps (Electronics)</vt:lpstr>
      <vt:lpstr>Conclusions - outlook</vt:lpstr>
      <vt:lpstr>Thank you!</vt:lpstr>
      <vt:lpstr>The “piggyback” concept</vt:lpstr>
      <vt:lpstr>Radiation hardness</vt:lpstr>
      <vt:lpstr>Micromegas for neutron time-of-flight measurements</vt:lpstr>
      <vt:lpstr>Neutron flux monitors @ n_tof</vt:lpstr>
      <vt:lpstr>Neutron flux monitors @ n_tof</vt:lpstr>
      <vt:lpstr>Beam profiler</vt:lpstr>
      <vt:lpstr>Beam profiler: results</vt:lpstr>
      <vt:lpstr>Fission x-section measurements</vt:lpstr>
      <vt:lpstr>A new Micromegas 2D structure transparent to neutron beams</vt:lpstr>
      <vt:lpstr>Segmenting the micromesh</vt:lpstr>
      <vt:lpstr>Prototype evolution</vt:lpstr>
      <vt:lpstr>PowerPoint Presentation</vt:lpstr>
      <vt:lpstr>XY Micromegas performance with neutron beam</vt:lpstr>
      <vt:lpstr>Imaging capabilities</vt:lpstr>
      <vt:lpstr>The end</vt:lpstr>
      <vt:lpstr>Micromegas concept</vt:lpstr>
      <vt:lpstr>PowerPoint Presentation</vt:lpstr>
      <vt:lpstr>Microbulk mesh types</vt:lpstr>
      <vt:lpstr>Manufacturing a bulk Micromegas @ Saclay</vt:lpstr>
      <vt:lpstr>PowerPoint Presentation</vt:lpstr>
      <vt:lpstr>Micromegas + micro-pixels</vt:lpstr>
      <vt:lpstr>General performance</vt:lpstr>
      <vt:lpstr>Gain curves for argon mixtures</vt:lpstr>
      <vt:lpstr>Gain stability</vt:lpstr>
      <vt:lpstr>Energy resolution</vt:lpstr>
      <vt:lpstr>Spatial resolution</vt:lpstr>
      <vt:lpstr>Sparking probability</vt:lpstr>
      <vt:lpstr>Micromegas Applications</vt:lpstr>
      <vt:lpstr>Particle &amp; nuclear physics</vt:lpstr>
      <vt:lpstr>Axion search</vt:lpstr>
      <vt:lpstr>Dark Matter search</vt:lpstr>
      <vt:lpstr>The ILC TPC project</vt:lpstr>
      <vt:lpstr>ATLAS New Small Wheel</vt:lpstr>
      <vt:lpstr>ATLAS New Small Wheel</vt:lpstr>
      <vt:lpstr> CLAS 12 :  cylindrical Micromegas</vt:lpstr>
      <vt:lpstr>PowerPoint Presentation</vt:lpstr>
      <vt:lpstr>PowerPoint Presentation</vt:lpstr>
      <vt:lpstr>Micromegas in radiography</vt:lpstr>
      <vt:lpstr>Micromegas for forest fire detection</vt:lpstr>
      <vt:lpstr>ATLAS NSW: large + reliable detectors</vt:lpstr>
      <vt:lpstr>Neutron flux monitors @ n_tof</vt:lpstr>
      <vt:lpstr>Beam profiler</vt:lpstr>
      <vt:lpstr>Beam profiler</vt:lpstr>
      <vt:lpstr>Beam profiler: signal acquisition</vt:lpstr>
      <vt:lpstr>Fission x-section measurements</vt:lpstr>
      <vt:lpstr>Fission tagging</vt:lpstr>
      <vt:lpstr>Fission tagging</vt:lpstr>
      <vt:lpstr>Increasing the efficiency:  the multilayer concept </vt:lpstr>
      <vt:lpstr>Building the prototype</vt:lpstr>
      <vt:lpstr>The multilayer concept</vt:lpstr>
      <vt:lpstr>Efficiency</vt:lpstr>
      <vt:lpstr>Efficient neutron detection with Micromegas</vt:lpstr>
      <vt:lpstr>The multilayer concept</vt:lpstr>
      <vt:lpstr>Micromegas in extreme environments</vt:lpstr>
      <vt:lpstr>PowerPoint Presentation</vt:lpstr>
      <vt:lpstr>Wavelet treatment (by Sebastian White)</vt:lpstr>
      <vt:lpstr>Wavelet treatment (by Sebastian White)</vt:lpstr>
      <vt:lpstr>Wavelet treatment (by Sebastian White)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PAPAEVANGELOU Thomas</dc:creator>
  <cp:lastModifiedBy>PAPAEVANGELOU Thomas</cp:lastModifiedBy>
  <cp:revision>202</cp:revision>
  <dcterms:created xsi:type="dcterms:W3CDTF">2013-06-25T14:32:56Z</dcterms:created>
  <dcterms:modified xsi:type="dcterms:W3CDTF">2016-06-24T09:35:39Z</dcterms:modified>
</cp:coreProperties>
</file>