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Override PartName="/ppt/notesSlides/notesSlide31.xml" ContentType="application/vnd.openxmlformats-officedocument.presentationml.notesSlide+xml"/>
  <Override PartName="/ppt/slides/slide28.xml" ContentType="application/vnd.openxmlformats-officedocument.presentationml.slide+xml"/>
  <Override PartName="/ppt/slides/slide66.xml" ContentType="application/vnd.openxmlformats-officedocument.presentationml.slide+xml"/>
  <Override PartName="/ppt/embeddings/oleObject38.bin" ContentType="application/vnd.openxmlformats-officedocument.oleObject"/>
  <Override PartName="/ppt/embeddings/Microsoft_Equation22.bin" ContentType="application/vnd.openxmlformats-officedocument.oleObject"/>
  <Override PartName="/docProps/app.xml" ContentType="application/vnd.openxmlformats-officedocument.extended-properties+xml"/>
  <Override PartName="/ppt/notesSlides/notesSlide9.xml" ContentType="application/vnd.openxmlformats-officedocument.presentationml.notesSlide+xml"/>
  <Override PartName="/ppt/notesSlides/notesSlide32.xml" ContentType="application/vnd.openxmlformats-officedocument.presentationml.notesSlide+xml"/>
  <Override PartName="/ppt/slides/slide11.xml" ContentType="application/vnd.openxmlformats-officedocument.presentationml.slide+xml"/>
  <Override PartName="/ppt/embeddings/oleObject55.bin" ContentType="application/vnd.openxmlformats-officedocument.oleObject"/>
  <Override PartName="/ppt/slides/slide47.xml" ContentType="application/vnd.openxmlformats-officedocument.presentationml.slide+xml"/>
  <Override PartName="/ppt/embeddings/oleObject53.bin" ContentType="application/vnd.openxmlformats-officedocument.oleObject"/>
  <Override PartName="/ppt/slideLayouts/slideLayout3.xml" ContentType="application/vnd.openxmlformats-officedocument.presentationml.slideLayout+xml"/>
  <Override PartName="/ppt/embeddings/oleObject45.bin" ContentType="application/vnd.openxmlformats-officedocument.oleObject"/>
  <Override PartName="/ppt/embeddings/Microsoft_Equation20.bin" ContentType="application/vnd.openxmlformats-officedocument.oleObject"/>
  <Override PartName="/ppt/slides/slide1.xml" ContentType="application/vnd.openxmlformats-officedocument.presentationml.slide+xml"/>
  <Override PartName="/ppt/tableStyles.xml" ContentType="application/vnd.openxmlformats-officedocument.presentationml.tableStyles+xml"/>
  <Override PartName="/ppt/notesSlides/notesSlide15.xml" ContentType="application/vnd.openxmlformats-officedocument.presentationml.notesSlide+xml"/>
  <Override PartName="/ppt/embeddings/oleObject22.bin" ContentType="application/vnd.openxmlformats-officedocument.oleObject"/>
  <Override PartName="/ppt/embeddings/oleObject37.bin" ContentType="application/vnd.openxmlformats-officedocument.oleObject"/>
  <Override PartName="/ppt/embeddings/Microsoft_Equation12.bin" ContentType="application/vnd.openxmlformats-officedocument.oleObject"/>
  <Override PartName="/ppt/embeddings/oleObject58.bin" ContentType="application/vnd.openxmlformats-officedocument.oleObject"/>
  <Override PartName="/ppt/embeddings/Microsoft_Equation11.bin" ContentType="application/vnd.openxmlformats-officedocument.oleObject"/>
  <Override PartName="/ppt/handoutMasters/handoutMaster1.xml" ContentType="application/vnd.openxmlformats-officedocument.presentationml.handoutMaster+xml"/>
  <Override PartName="/ppt/embeddings/oleObject43.bin" ContentType="application/vnd.openxmlformats-officedocument.oleObject"/>
  <Override PartName="/ppt/notesSlides/notesSlide23.xml" ContentType="application/vnd.openxmlformats-officedocument.presentationml.notesSlide+xml"/>
  <Override PartName="/ppt/embeddings/Microsoft_Equation23.bin" ContentType="application/vnd.openxmlformats-officedocument.oleObject"/>
  <Override PartName="/ppt/embeddings/oleObject56.bin" ContentType="application/vnd.openxmlformats-officedocument.oleObject"/>
  <Default Extension="pict" ContentType="image/pict"/>
  <Override PartName="/ppt/notesSlides/notesSlide35.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notesSlides/notesSlide13.xml" ContentType="application/vnd.openxmlformats-officedocument.presentationml.notesSlide+xml"/>
  <Override PartName="/ppt/slides/slide78.xml" ContentType="application/vnd.openxmlformats-officedocument.presentationml.slide+xml"/>
  <Override PartName="/ppt/embeddings/oleObject36.bin" ContentType="application/vnd.openxmlformats-officedocument.oleObject"/>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s/slide37.xml" ContentType="application/vnd.openxmlformats-officedocument.presentationml.slide+xml"/>
  <Override PartName="/ppt/embeddings/oleObject13.bin" ContentType="application/vnd.openxmlformats-officedocument.oleObject"/>
  <Override PartName="/ppt/slides/slide10.xml" ContentType="application/vnd.openxmlformats-officedocument.presentationml.slide+xml"/>
  <Override PartName="/ppt/slides/slide33.xml" ContentType="application/vnd.openxmlformats-officedocument.presentationml.slide+xml"/>
  <Override PartName="/ppt/embeddings/oleObject48.bin" ContentType="application/vnd.openxmlformats-officedocument.oleObject"/>
  <Default Extension="vml" ContentType="application/vnd.openxmlformats-officedocument.vmlDrawing"/>
  <Default Extension="png" ContentType="image/png"/>
  <Override PartName="/ppt/embeddings/Microsoft_Equation1.bin" ContentType="application/vnd.openxmlformats-officedocument.oleObject"/>
  <Override PartName="/ppt/embeddings/oleObject29.bin" ContentType="application/vnd.openxmlformats-officedocument.oleObject"/>
  <Override PartName="/ppt/embeddings/oleObject49.bin" ContentType="application/vnd.openxmlformats-officedocument.oleObject"/>
  <Override PartName="/docProps/core.xml" ContentType="application/vnd.openxmlformats-package.core-properties+xml"/>
  <Override PartName="/ppt/slides/slide56.xml" ContentType="application/vnd.openxmlformats-officedocument.presentationml.slide+xml"/>
  <Override PartName="/ppt/embeddings/oleObject28.bin" ContentType="application/vnd.openxmlformats-officedocument.oleObject"/>
  <Override PartName="/ppt/slides/slide31.xml" ContentType="application/vnd.openxmlformats-officedocument.presentationml.slide+xml"/>
  <Override PartName="/ppt/embeddings/oleObject11.bin" ContentType="application/vnd.openxmlformats-officedocument.oleObject"/>
  <Default Extension="bin" ContentType="application/vnd.openxmlformats-officedocument.presentationml.printerSettings"/>
  <Override PartName="/ppt/slides/slide53.xml" ContentType="application/vnd.openxmlformats-officedocument.presentationml.slide+xml"/>
  <Override PartName="/ppt/slides/slide76.xml" ContentType="application/vnd.openxmlformats-officedocument.presentationml.slide+xml"/>
  <Override PartName="/ppt/embeddings/Microsoft_Equation3.bin" ContentType="application/vnd.openxmlformats-officedocument.oleObject"/>
  <Override PartName="/ppt/notesSlides/notesSlide24.xml" ContentType="application/vnd.openxmlformats-officedocument.presentationml.notesSlide+xml"/>
  <Override PartName="/ppt/slides/slide55.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notesSlides/notesSlide2.xml" ContentType="application/vnd.openxmlformats-officedocument.presentationml.notesSlide+xml"/>
  <Override PartName="/ppt/embeddings/oleObject35.bin" ContentType="application/vnd.openxmlformats-officedocument.oleObject"/>
  <Override PartName="/ppt/notesSlides/notesSlide14.xml" ContentType="application/vnd.openxmlformats-officedocument.presentationml.notesSlide+xml"/>
  <Override PartName="/ppt/theme/theme2.xml" ContentType="application/vnd.openxmlformats-officedocument.theme+xml"/>
  <Override PartName="/ppt/embeddings/Microsoft_Equation15.bin" ContentType="application/vnd.openxmlformats-officedocument.oleObject"/>
  <Override PartName="/ppt/slides/slide2.xml" ContentType="application/vnd.openxmlformats-officedocument.presentationml.slide+xml"/>
  <Override PartName="/ppt/slides/slide80.xml" ContentType="application/vnd.openxmlformats-officedocument.presentationml.slide+xml"/>
  <Override PartName="/ppt/notesSlides/notesSlide25.xml" ContentType="application/vnd.openxmlformats-officedocument.presentationml.notesSlide+xml"/>
  <Override PartName="/ppt/notesSlides/notesSlide40.xml" ContentType="application/vnd.openxmlformats-officedocument.presentationml.notesSlide+xml"/>
  <Override PartName="/ppt/slides/slide45.xml" ContentType="application/vnd.openxmlformats-officedocument.presentationml.slide+xml"/>
  <Override PartName="/ppt/embeddings/oleObject44.bin" ContentType="application/vnd.openxmlformats-officedocument.oleObject"/>
  <Override PartName="/ppt/notesSlides/notesSlide38.xml" ContentType="application/vnd.openxmlformats-officedocument.presentationml.notesSlide+xml"/>
  <Override PartName="/ppt/notesSlides/notesSlide21.xml" ContentType="application/vnd.openxmlformats-officedocument.presentationml.notesSlide+xml"/>
  <Override PartName="/ppt/embeddings/oleObject19.bin" ContentType="application/vnd.openxmlformats-officedocument.oleObject"/>
  <Override PartName="/ppt/slideLayouts/slideLayout10.xml" ContentType="application/vnd.openxmlformats-officedocument.presentationml.slideLayout+xml"/>
  <Override PartName="/ppt/embeddings/oleObject6.bin" ContentType="application/vnd.openxmlformats-officedocument.oleObject"/>
  <Override PartName="/ppt/slides/slide54.xml" ContentType="application/vnd.openxmlformats-officedocument.presentationml.slide+xml"/>
  <Override PartName="/ppt/tags/tag3.xml" ContentType="application/vnd.openxmlformats-officedocument.presentationml.tags+xml"/>
  <Override PartName="/ppt/embeddings/Microsoft_Equation16.bin" ContentType="application/vnd.openxmlformats-officedocument.oleObject"/>
  <Override PartName="/ppt/notesSlides/notesSlide3.xml" ContentType="application/vnd.openxmlformats-officedocument.presentationml.notesSlide+xml"/>
  <Override PartName="/ppt/notesSlides/notesSlide36.xml" ContentType="application/vnd.openxmlformats-officedocument.presentationml.notes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81.xml" ContentType="application/vnd.openxmlformats-officedocument.presentationml.slide+xml"/>
  <Override PartName="/ppt/slides/slide25.xml" ContentType="application/vnd.openxmlformats-officedocument.presentationml.slide+xml"/>
  <Override PartName="/ppt/embeddings/oleObject25.bin" ContentType="application/vnd.openxmlformats-officedocument.oleObject"/>
  <Override PartName="/ppt/embeddings/oleObject5.bin" ContentType="application/vnd.openxmlformats-officedocument.oleObject"/>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embeddings/oleObject1.bin" ContentType="application/vnd.openxmlformats-officedocument.oleObject"/>
  <Override PartName="/ppt/embeddings/Microsoft_Equation10.bin" ContentType="application/vnd.openxmlformats-officedocument.oleObject"/>
  <Override PartName="/ppt/notesSlides/notesSlide26.xml" ContentType="application/vnd.openxmlformats-officedocument.presentationml.notesSlide+xml"/>
  <Override PartName="/ppt/slides/slide44.xml" ContentType="application/vnd.openxmlformats-officedocument.presentationml.slide+xml"/>
  <Override PartName="/ppt/embeddings/oleObject23.bin" ContentType="application/vnd.openxmlformats-officedocument.oleObject"/>
  <Override PartName="/ppt/embeddings/oleObject42.bin" ContentType="application/vnd.openxmlformats-officedocument.oleObject"/>
  <Override PartName="/ppt/embeddings/oleObject52.bin" ContentType="application/vnd.openxmlformats-officedocument.oleObject"/>
  <Override PartName="/ppt/notesSlides/notesSlide37.xml" ContentType="application/vnd.openxmlformats-officedocument.presentationml.notesSlide+xml"/>
  <Override PartName="/ppt/slides/slide49.xml" ContentType="application/vnd.openxmlformats-officedocument.presentationml.slide+xml"/>
  <Override PartName="/ppt/slides/slide70.xml" ContentType="application/vnd.openxmlformats-officedocument.presentationml.slide+xml"/>
  <Override PartName="/ppt/embeddings/oleObject7.bin" ContentType="application/vnd.openxmlformats-officedocument.oleObject"/>
  <Override PartName="/ppt/slides/slide48.xml" ContentType="application/vnd.openxmlformats-officedocument.presentationml.slide+xml"/>
  <Override PartName="/ppt/embeddings/Microsoft_Equation13.bin" ContentType="application/vnd.openxmlformats-officedocument.oleObject"/>
  <Override PartName="/ppt/presentation.xml" ContentType="application/vnd.openxmlformats-officedocument.presentationml.presentation.main+xml"/>
  <Override PartName="/ppt/embeddings/oleObject12.bin" ContentType="application/vnd.openxmlformats-officedocument.oleObject"/>
  <Override PartName="/ppt/slides/slide77.xml" ContentType="application/vnd.openxmlformats-officedocument.presentationml.slide+xml"/>
  <Override PartName="/ppt/slides/slide79.xml" ContentType="application/vnd.openxmlformats-officedocument.presentationml.slide+xml"/>
  <Override PartName="/ppt/embeddings/oleObject32.bin" ContentType="application/vnd.openxmlformats-officedocument.oleObject"/>
  <Default Extension="jpeg" ContentType="image/jpeg"/>
  <Override PartName="/ppt/slides/slide3.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74.xml" ContentType="application/vnd.openxmlformats-officedocument.presentationml.slide+xml"/>
  <Override PartName="/ppt/slides/slide75.xml" ContentType="application/vnd.openxmlformats-officedocument.presentationml.slide+xml"/>
  <Override PartName="/ppt/embeddings/Microsoft_Equation9.bin" ContentType="application/vnd.openxmlformats-officedocument.oleObject"/>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Default Extension="gif" ContentType="image/gif"/>
  <Override PartName="/ppt/slides/slide29.xml" ContentType="application/vnd.openxmlformats-officedocument.presentationml.slide+xml"/>
  <Override PartName="/ppt/embeddings/oleObject4.bin" ContentType="application/vnd.openxmlformats-officedocument.oleObject"/>
  <Override PartName="/ppt/notesSlides/notesSlide22.xml" ContentType="application/vnd.openxmlformats-officedocument.presentationml.notesSlide+xml"/>
  <Override PartName="/ppt/embeddings/oleObject40.bin" ContentType="application/vnd.openxmlformats-officedocument.oleObject"/>
  <Override PartName="/ppt/slides/slide2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slides/slide36.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embeddings/oleObject41.bin" ContentType="application/vnd.openxmlformats-officedocument.oleObject"/>
  <Override PartName="/ppt/embeddings/oleObject16.bin" ContentType="application/vnd.openxmlformats-officedocument.oleObject"/>
  <Override PartName="/ppt/notesSlides/notesSlide16.xml" ContentType="application/vnd.openxmlformats-officedocument.presentationml.notesSlide+xml"/>
  <Override PartName="/ppt/embeddings/Microsoft_Equation8.bin" ContentType="application/vnd.openxmlformats-officedocument.oleObject"/>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embeddings/oleObject34.bin" ContentType="application/vnd.openxmlformats-officedocument.oleObject"/>
  <Override PartName="/ppt/embeddings/oleObject2.bin" ContentType="application/vnd.openxmlformats-officedocument.oleObject"/>
  <Override PartName="/ppt/slides/slide52.xml" ContentType="application/vnd.openxmlformats-officedocument.presentationml.slide+xml"/>
  <Override PartName="/ppt/slides/slide5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notesSlides/notesSlide4.xml" ContentType="application/vnd.openxmlformats-officedocument.presentationml.notesSlide+xml"/>
  <Override PartName="/ppt/embeddings/Microsoft_Equation19.bin" ContentType="application/vnd.openxmlformats-officedocument.oleObject"/>
  <Override PartName="/ppt/embeddings/Microsoft_Equation4.bin" ContentType="application/vnd.openxmlformats-officedocument.oleObject"/>
  <Override PartName="/ppt/embeddings/oleObject31.bin" ContentType="application/vnd.openxmlformats-officedocument.oleObject"/>
  <Override PartName="/ppt/slides/slide13.xml" ContentType="application/vnd.openxmlformats-officedocument.presentationml.slide+xml"/>
  <Override PartName="/ppt/notesSlides/notesSlide17.xml" ContentType="application/vnd.openxmlformats-officedocument.presentationml.notesSlide+xml"/>
  <Override PartName="/ppt/embeddings/Microsoft_Equation5.bin" ContentType="application/vnd.openxmlformats-officedocument.oleObject"/>
  <Override PartName="/ppt/notesSlides/notesSlide6.xml" ContentType="application/vnd.openxmlformats-officedocument.presentationml.notesSlide+xml"/>
  <Override PartName="/ppt/embeddings/Microsoft_Equation18.bin" ContentType="application/vnd.openxmlformats-officedocument.oleObject"/>
  <Override PartName="/ppt/embeddings/oleObject3.bin" ContentType="application/vnd.openxmlformats-officedocument.oleObject"/>
  <Override PartName="/ppt/slideLayouts/slideLayout4.xml" ContentType="application/vnd.openxmlformats-officedocument.presentationml.slideLayout+xml"/>
  <Override PartName="/ppt/embeddings/oleObject54.bin" ContentType="application/vnd.openxmlformats-officedocument.oleObject"/>
  <Override PartName="/ppt/slideLayouts/slideLayout2.xml" ContentType="application/vnd.openxmlformats-officedocument.presentationml.slideLayout+xml"/>
  <Override PartName="/ppt/embeddings/oleObject50.bin" ContentType="application/vnd.openxmlformats-officedocument.oleObject"/>
  <Override PartName="/ppt/slideLayouts/slideLayout6.xml" ContentType="application/vnd.openxmlformats-officedocument.presentationml.slideLayout+xml"/>
  <Override PartName="/ppt/embeddings/oleObject59.bin" ContentType="application/vnd.openxmlformats-officedocument.oleObject"/>
  <Override PartName="/ppt/embeddings/oleObject10.bin" ContentType="application/vnd.openxmlformats-officedocument.oleObject"/>
  <Override PartName="/ppt/presProps.xml" ContentType="application/vnd.openxmlformats-officedocument.presentationml.presProps+xml"/>
  <Override PartName="/ppt/notesSlides/notesSlide18.xml" ContentType="application/vnd.openxmlformats-officedocument.presentationml.notesSlide+xml"/>
  <Override PartName="/ppt/embeddings/oleObject15.bin" ContentType="application/vnd.openxmlformats-officedocument.oleObject"/>
  <Override PartName="/ppt/slides/slide27.xml" ContentType="application/vnd.openxmlformats-officedocument.presentationml.slide+xml"/>
  <Override PartName="/ppt/embeddings/oleObject9.bin" ContentType="application/vnd.openxmlformats-officedocument.oleObject"/>
  <Override PartName="/ppt/tags/tag5.xml" ContentType="application/vnd.openxmlformats-officedocument.presentationml.tags+xml"/>
  <Override PartName="/ppt/embeddings/oleObject51.bin" ContentType="application/vnd.openxmlformats-officedocument.oleObject"/>
  <Override PartName="/ppt/notesSlides/notesSlide10.xml" ContentType="application/vnd.openxmlformats-officedocument.presentationml.notesSlide+xml"/>
  <Override PartName="/ppt/notesSlides/notesSlide39.xml" ContentType="application/vnd.openxmlformats-officedocument.presentationml.notesSlide+xml"/>
  <Override PartName="/ppt/embeddings/oleObject27.bin" ContentType="application/vnd.openxmlformats-officedocument.oleObject"/>
  <Override PartName="/ppt/embeddings/oleObject39.bin" ContentType="application/vnd.openxmlformats-officedocument.oleObject"/>
  <Override PartName="/ppt/slides/slide67.xml" ContentType="application/vnd.openxmlformats-officedocument.presentationml.slide+xml"/>
  <Override PartName="/ppt/slides/slide12.xml" ContentType="application/vnd.openxmlformats-officedocument.presentationml.slide+xml"/>
  <Override PartName="/ppt/tags/tag2.xml" ContentType="application/vnd.openxmlformats-officedocument.presentationml.tags+xml"/>
  <Override PartName="/ppt/slides/slide46.xml" ContentType="application/vnd.openxmlformats-officedocument.presentationml.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embeddings/oleObject18.bin" ContentType="application/vnd.openxmlformats-officedocument.oleObject"/>
  <Override PartName="/ppt/slides/slide69.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embeddings/oleObject20.bin" ContentType="application/vnd.openxmlformats-officedocument.oleObject"/>
  <Override PartName="/ppt/notesSlides/notesSlide34.xml" ContentType="application/vnd.openxmlformats-officedocument.presentationml.notesSlide+xml"/>
  <Override PartName="/ppt/embeddings/oleObject24.bin" ContentType="application/vnd.openxmlformats-officedocument.oleObject"/>
  <Override PartName="/ppt/slideLayouts/slideLayout5.xml" ContentType="application/vnd.openxmlformats-officedocument.presentationml.slideLayout+xml"/>
  <Override PartName="/ppt/slides/slide50.xml" ContentType="application/vnd.openxmlformats-officedocument.presentationml.slide+xml"/>
  <Override PartName="/ppt/embeddings/oleObject33.bin" ContentType="application/vnd.openxmlformats-officedocument.oleObject"/>
  <Override PartName="/ppt/slides/slide57.xml" ContentType="application/vnd.openxmlformats-officedocument.presentationml.slide+xml"/>
  <Override PartName="/ppt/notesSlides/notesSlide29.xml" ContentType="application/vnd.openxmlformats-officedocument.presentationml.notesSlide+xml"/>
  <Override PartName="/ppt/embeddings/Microsoft_Equation14.bin" ContentType="application/vnd.openxmlformats-officedocument.oleObject"/>
  <Override PartName="/ppt/notesSlides/notesSlide7.xml" ContentType="application/vnd.openxmlformats-officedocument.presentationml.notesSlide+xml"/>
  <Override PartName="/ppt/embeddings/oleObject26.bin" ContentType="application/vnd.openxmlformats-officedocument.oleObject"/>
  <Override PartName="/ppt/embeddings/Microsoft_Equation2.bin" ContentType="application/vnd.openxmlformats-officedocument.oleObject"/>
  <Override PartName="/ppt/tags/tag4.xml" ContentType="application/vnd.openxmlformats-officedocument.presentationml.tags+xml"/>
  <Override PartName="/ppt/slides/slide63.xml" ContentType="application/vnd.openxmlformats-officedocument.presentationml.slide+xml"/>
  <Override PartName="/ppt/slides/slide34.xml" ContentType="application/vnd.openxmlformats-officedocument.presentationml.slide+xml"/>
  <Override PartName="/ppt/notesSlides/notesSlide12.xml" ContentType="application/vnd.openxmlformats-officedocument.presentationml.notesSlide+xml"/>
  <Override PartName="/ppt/embeddings/Microsoft_Equation7.bin" ContentType="application/vnd.openxmlformats-officedocument.oleObject"/>
  <Override PartName="/ppt/embeddings/oleObject47.bin" ContentType="application/vnd.openxmlformats-officedocument.oleObject"/>
  <Override PartName="/ppt/notesSlides/notesSlide5.xml" ContentType="application/vnd.openxmlformats-officedocument.presentationml.notesSlide+xml"/>
  <Override PartName="/ppt/embeddings/oleObject17.bin" ContentType="application/vnd.openxmlformats-officedocument.oleObject"/>
  <Override PartName="/ppt/slideLayouts/slideLayout1.xml" ContentType="application/vnd.openxmlformats-officedocument.presentationml.slideLayout+xml"/>
  <Override PartName="/ppt/theme/theme1.xml" ContentType="application/vnd.openxmlformats-officedocument.theme+xml"/>
  <Override PartName="/ppt/embeddings/oleObject57.bin" ContentType="application/vnd.openxmlformats-officedocument.oleObject"/>
  <Override PartName="/ppt/embeddings/oleObject46.bin" ContentType="application/vnd.openxmlformats-officedocument.oleObject"/>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Override PartName="/ppt/slides/slide64.xml" ContentType="application/vnd.openxmlformats-officedocument.presentationml.slide+xml"/>
  <Override PartName="/ppt/notesSlides/notesSlide33.xml" ContentType="application/vnd.openxmlformats-officedocument.presentationml.notesSlide+xml"/>
  <Override PartName="/ppt/embeddings/oleObject14.bin" ContentType="application/vnd.openxmlformats-officedocument.oleObject"/>
  <Override PartName="/ppt/slides/slide4.xml" ContentType="application/vnd.openxmlformats-officedocument.presentationml.slide+xml"/>
  <Override PartName="/ppt/embeddings/oleObject21.bin" ContentType="application/vnd.openxmlformats-officedocument.oleObject"/>
  <Override PartName="/ppt/slides/slide72.xml" ContentType="application/vnd.openxmlformats-officedocument.presentationml.slide+xml"/>
  <Override PartName="/ppt/slides/slide8.xml" ContentType="application/vnd.openxmlformats-officedocument.presentationml.slide+xml"/>
  <Override PartName="/ppt/embeddings/oleObject30.bin" ContentType="application/vnd.openxmlformats-officedocument.oleObject"/>
  <Override PartName="/ppt/embeddings/Microsoft_Equation6.bin" ContentType="application/vnd.openxmlformats-officedocument.oleObject"/>
  <Override PartName="/ppt/slides/slide60.xml" ContentType="application/vnd.openxmlformats-officedocument.presentationml.slide+xml"/>
  <Override PartName="/ppt/embeddings/oleObject8.bin" ContentType="application/vnd.openxmlformats-officedocument.oleObject"/>
  <Override PartName="/ppt/slides/slide24.xml" ContentType="application/vnd.openxmlformats-officedocument.presentationml.slide+xml"/>
  <Override PartName="/ppt/tags/tag1.xml" ContentType="application/vnd.openxmlformats-officedocument.presentationml.tags+xml"/>
  <Override PartName="/ppt/embeddings/Microsoft_Equation17.bin" ContentType="application/vnd.openxmlformats-officedocument.oleObject"/>
  <Override PartName="/ppt/notesSlides/notesSlide30.xml" ContentType="application/vnd.openxmlformats-officedocument.presentationml.notesSlide+xml"/>
  <Override PartName="/ppt/slides/slide71.xml" ContentType="application/vnd.openxmlformats-officedocument.presentationml.slide+xml"/>
  <Override PartName="/ppt/slides/slide6.xml" ContentType="application/vnd.openxmlformats-officedocument.presentationml.slide+xml"/>
  <Default Extension="pdf" ContentType="application/pdf"/>
  <Override PartName="/ppt/notesSlides/notesSlide20.xml" ContentType="application/vnd.openxmlformats-officedocument.presentationml.notesSlide+xml"/>
  <Override PartName="/ppt/embeddings/Microsoft_Equation21.bin" ContentType="application/vnd.openxmlformats-officedocument.oleObject"/>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83"/>
  </p:notesMasterIdLst>
  <p:handoutMasterIdLst>
    <p:handoutMasterId r:id="rId84"/>
  </p:handoutMasterIdLst>
  <p:sldIdLst>
    <p:sldId id="457" r:id="rId2"/>
    <p:sldId id="314" r:id="rId3"/>
    <p:sldId id="431" r:id="rId4"/>
    <p:sldId id="434" r:id="rId5"/>
    <p:sldId id="432" r:id="rId6"/>
    <p:sldId id="461" r:id="rId7"/>
    <p:sldId id="462" r:id="rId8"/>
    <p:sldId id="463" r:id="rId9"/>
    <p:sldId id="464" r:id="rId10"/>
    <p:sldId id="465" r:id="rId11"/>
    <p:sldId id="466" r:id="rId12"/>
    <p:sldId id="467" r:id="rId13"/>
    <p:sldId id="468" r:id="rId14"/>
    <p:sldId id="469" r:id="rId15"/>
    <p:sldId id="470" r:id="rId16"/>
    <p:sldId id="471" r:id="rId17"/>
    <p:sldId id="472" r:id="rId18"/>
    <p:sldId id="482" r:id="rId19"/>
    <p:sldId id="473" r:id="rId20"/>
    <p:sldId id="474" r:id="rId21"/>
    <p:sldId id="528" r:id="rId22"/>
    <p:sldId id="539" r:id="rId23"/>
    <p:sldId id="540" r:id="rId24"/>
    <p:sldId id="477" r:id="rId25"/>
    <p:sldId id="478" r:id="rId26"/>
    <p:sldId id="518" r:id="rId27"/>
    <p:sldId id="516" r:id="rId28"/>
    <p:sldId id="479" r:id="rId29"/>
    <p:sldId id="480" r:id="rId30"/>
    <p:sldId id="483" r:id="rId31"/>
    <p:sldId id="484" r:id="rId32"/>
    <p:sldId id="485" r:id="rId33"/>
    <p:sldId id="486" r:id="rId34"/>
    <p:sldId id="487" r:id="rId35"/>
    <p:sldId id="488" r:id="rId36"/>
    <p:sldId id="492" r:id="rId37"/>
    <p:sldId id="490" r:id="rId38"/>
    <p:sldId id="502" r:id="rId39"/>
    <p:sldId id="542" r:id="rId40"/>
    <p:sldId id="491" r:id="rId41"/>
    <p:sldId id="493" r:id="rId42"/>
    <p:sldId id="495" r:id="rId43"/>
    <p:sldId id="496" r:id="rId44"/>
    <p:sldId id="497" r:id="rId45"/>
    <p:sldId id="498" r:id="rId46"/>
    <p:sldId id="499" r:id="rId47"/>
    <p:sldId id="446" r:id="rId48"/>
    <p:sldId id="318" r:id="rId49"/>
    <p:sldId id="546" r:id="rId50"/>
    <p:sldId id="320" r:id="rId51"/>
    <p:sldId id="384" r:id="rId52"/>
    <p:sldId id="381" r:id="rId53"/>
    <p:sldId id="344" r:id="rId54"/>
    <p:sldId id="548" r:id="rId55"/>
    <p:sldId id="549" r:id="rId56"/>
    <p:sldId id="550" r:id="rId57"/>
    <p:sldId id="551" r:id="rId58"/>
    <p:sldId id="552" r:id="rId59"/>
    <p:sldId id="553" r:id="rId60"/>
    <p:sldId id="554" r:id="rId61"/>
    <p:sldId id="555" r:id="rId62"/>
    <p:sldId id="383" r:id="rId63"/>
    <p:sldId id="316" r:id="rId64"/>
    <p:sldId id="382" r:id="rId65"/>
    <p:sldId id="531" r:id="rId66"/>
    <p:sldId id="556" r:id="rId67"/>
    <p:sldId id="532" r:id="rId68"/>
    <p:sldId id="500" r:id="rId69"/>
    <p:sldId id="501" r:id="rId70"/>
    <p:sldId id="424" r:id="rId71"/>
    <p:sldId id="557" r:id="rId72"/>
    <p:sldId id="456" r:id="rId73"/>
    <p:sldId id="545" r:id="rId74"/>
    <p:sldId id="393" r:id="rId75"/>
    <p:sldId id="524" r:id="rId76"/>
    <p:sldId id="392" r:id="rId77"/>
    <p:sldId id="507" r:id="rId78"/>
    <p:sldId id="534" r:id="rId79"/>
    <p:sldId id="503" r:id="rId80"/>
    <p:sldId id="455" r:id="rId81"/>
    <p:sldId id="541" r:id="rId8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hiddenSlides="1"/>
  <p:clrMru>
    <a:srgbClr val="FFF7AA"/>
    <a:srgbClr val="FFFFFF"/>
    <a:srgbClr val="F5D08B"/>
    <a:srgbClr val="FCFDFE"/>
    <a:srgbClr val="F6F8FB"/>
    <a:srgbClr val="FBFCFD"/>
    <a:srgbClr val="F9FBFD"/>
    <a:srgbClr val="FEDBB8"/>
    <a:srgbClr val="07990A"/>
    <a:srgbClr val="1C06F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24977" autoAdjust="0"/>
    <p:restoredTop sz="94494" autoAdjust="0"/>
  </p:normalViewPr>
  <p:slideViewPr>
    <p:cSldViewPr snapToObjects="1">
      <p:cViewPr>
        <p:scale>
          <a:sx n="75" d="100"/>
          <a:sy n="75" d="100"/>
        </p:scale>
        <p:origin x="-2088" y="-1344"/>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slide" Target="slides/slide73.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77" Type="http://schemas.openxmlformats.org/officeDocument/2006/relationships/slide" Target="slides/slide76.xml"/><Relationship Id="rId63" Type="http://schemas.openxmlformats.org/officeDocument/2006/relationships/slide" Target="slides/slide62.xml"/><Relationship Id="rId17" Type="http://schemas.openxmlformats.org/officeDocument/2006/relationships/slide" Target="slides/slide16.xml"/><Relationship Id="rId85" Type="http://schemas.openxmlformats.org/officeDocument/2006/relationships/printerSettings" Target="printerSettings/printerSettings1.bin"/><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slide" Target="slides/slide70.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9" Type="http://schemas.openxmlformats.org/officeDocument/2006/relationships/tableStyles" Target="tableStyles.xml"/><Relationship Id="rId88" Type="http://schemas.openxmlformats.org/officeDocument/2006/relationships/theme" Target="theme/theme1.xml"/><Relationship Id="rId87" Type="http://schemas.openxmlformats.org/officeDocument/2006/relationships/viewProps" Target="viewProps.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82" Type="http://schemas.openxmlformats.org/officeDocument/2006/relationships/slide" Target="slides/slide81.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slide" Target="slides/slide7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slide" Target="slides/slide74.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76" Type="http://schemas.openxmlformats.org/officeDocument/2006/relationships/slide" Target="slides/slide75.xml"/><Relationship Id="rId79" Type="http://schemas.openxmlformats.org/officeDocument/2006/relationships/slide" Target="slides/slide78.xml"/><Relationship Id="rId80" Type="http://schemas.openxmlformats.org/officeDocument/2006/relationships/slide" Target="slides/slide79.xml"/><Relationship Id="rId81" Type="http://schemas.openxmlformats.org/officeDocument/2006/relationships/slide" Target="slides/slide80.xml"/><Relationship Id="rId3" Type="http://schemas.openxmlformats.org/officeDocument/2006/relationships/slide" Target="slides/slide2.xml"/><Relationship Id="rId86" Type="http://schemas.openxmlformats.org/officeDocument/2006/relationships/presProps" Target="presProps.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handoutMaster" Target="handoutMasters/handoutMaster1.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83" Type="http://schemas.openxmlformats.org/officeDocument/2006/relationships/notesMaster" Target="notesMasters/notesMaster1.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78" Type="http://schemas.openxmlformats.org/officeDocument/2006/relationships/slide" Target="slides/slide77.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ict"/></Relationships>
</file>

<file path=ppt/drawings/_rels/vmlDrawing10.vml.rels><?xml version="1.0" encoding="UTF-8" standalone="yes"?>
<Relationships xmlns="http://schemas.openxmlformats.org/package/2006/relationships"><Relationship Id="rId4" Type="http://schemas.openxmlformats.org/officeDocument/2006/relationships/image" Target="../media/image45.pict"/><Relationship Id="rId1" Type="http://schemas.openxmlformats.org/officeDocument/2006/relationships/image" Target="../media/image42.pict"/><Relationship Id="rId2" Type="http://schemas.openxmlformats.org/officeDocument/2006/relationships/image" Target="../media/image43.pict"/><Relationship Id="rId3" Type="http://schemas.openxmlformats.org/officeDocument/2006/relationships/image" Target="../media/image44.pict"/><Relationship Id="rId5" Type="http://schemas.openxmlformats.org/officeDocument/2006/relationships/image" Target="../media/image46.pict"/></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8.pict"/><Relationship Id="rId3" Type="http://schemas.openxmlformats.org/officeDocument/2006/relationships/image" Target="../media/image49.pict"/><Relationship Id="rId1" Type="http://schemas.openxmlformats.org/officeDocument/2006/relationships/image" Target="../media/image47.pict"/></Relationships>
</file>

<file path=ppt/drawings/_rels/vmlDrawing12.vml.rels><?xml version="1.0" encoding="UTF-8" standalone="yes"?>
<Relationships xmlns="http://schemas.openxmlformats.org/package/2006/relationships"><Relationship Id="rId4" Type="http://schemas.openxmlformats.org/officeDocument/2006/relationships/image" Target="../media/image52.pict"/><Relationship Id="rId1" Type="http://schemas.openxmlformats.org/officeDocument/2006/relationships/image" Target="../media/image47.pict"/><Relationship Id="rId2" Type="http://schemas.openxmlformats.org/officeDocument/2006/relationships/image" Target="../media/image50.pict"/><Relationship Id="rId3" Type="http://schemas.openxmlformats.org/officeDocument/2006/relationships/image" Target="../media/image51.pict"/><Relationship Id="rId5" Type="http://schemas.openxmlformats.org/officeDocument/2006/relationships/image" Target="../media/image53.pict"/></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4.pict"/></Relationships>
</file>

<file path=ppt/drawings/_rels/vmlDrawing14.vml.rels><?xml version="1.0" encoding="UTF-8" standalone="yes"?>
<Relationships xmlns="http://schemas.openxmlformats.org/package/2006/relationships"><Relationship Id="rId4" Type="http://schemas.openxmlformats.org/officeDocument/2006/relationships/image" Target="../media/image58.pict"/><Relationship Id="rId1" Type="http://schemas.openxmlformats.org/officeDocument/2006/relationships/image" Target="../media/image55.pict"/><Relationship Id="rId2" Type="http://schemas.openxmlformats.org/officeDocument/2006/relationships/image" Target="../media/image56.pict"/><Relationship Id="rId3" Type="http://schemas.openxmlformats.org/officeDocument/2006/relationships/image" Target="../media/image57.pict"/></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0.pict"/><Relationship Id="rId3" Type="http://schemas.openxmlformats.org/officeDocument/2006/relationships/image" Target="../media/image61.pict"/><Relationship Id="rId1" Type="http://schemas.openxmlformats.org/officeDocument/2006/relationships/image" Target="../media/image59.pict"/></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4.pict"/></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67.pict"/><Relationship Id="rId1" Type="http://schemas.openxmlformats.org/officeDocument/2006/relationships/image" Target="../media/image66.pict"/></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70.pict"/><Relationship Id="rId1" Type="http://schemas.openxmlformats.org/officeDocument/2006/relationships/image" Target="../media/image69.pict"/></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72.pict"/><Relationship Id="rId1" Type="http://schemas.openxmlformats.org/officeDocument/2006/relationships/image" Target="../media/image7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ict"/></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77.pict"/><Relationship Id="rId1" Type="http://schemas.openxmlformats.org/officeDocument/2006/relationships/image" Target="../media/image71.pict"/></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7.pict"/><Relationship Id="rId3" Type="http://schemas.openxmlformats.org/officeDocument/2006/relationships/image" Target="../media/image78.pict"/><Relationship Id="rId1" Type="http://schemas.openxmlformats.org/officeDocument/2006/relationships/image" Target="../media/image71.pict"/></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81.pict"/><Relationship Id="rId1" Type="http://schemas.openxmlformats.org/officeDocument/2006/relationships/image" Target="../media/image80.pict"/></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94.pict"/></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77.pict"/><Relationship Id="rId3" Type="http://schemas.openxmlformats.org/officeDocument/2006/relationships/image" Target="../media/image78.pict"/><Relationship Id="rId1" Type="http://schemas.openxmlformats.org/officeDocument/2006/relationships/image" Target="../media/image94.pict"/></Relationships>
</file>

<file path=ppt/drawings/_rels/vmlDrawing25.vml.rels><?xml version="1.0" encoding="UTF-8" standalone="yes"?>
<Relationships xmlns="http://schemas.openxmlformats.org/package/2006/relationships"><Relationship Id="rId4" Type="http://schemas.openxmlformats.org/officeDocument/2006/relationships/image" Target="../media/image98.pict"/><Relationship Id="rId5" Type="http://schemas.openxmlformats.org/officeDocument/2006/relationships/image" Target="../media/image99.pict"/><Relationship Id="rId7" Type="http://schemas.openxmlformats.org/officeDocument/2006/relationships/image" Target="../media/image100.pict"/><Relationship Id="rId1" Type="http://schemas.openxmlformats.org/officeDocument/2006/relationships/image" Target="../media/image95.pict"/><Relationship Id="rId2" Type="http://schemas.openxmlformats.org/officeDocument/2006/relationships/image" Target="../media/image96.pict"/><Relationship Id="rId3" Type="http://schemas.openxmlformats.org/officeDocument/2006/relationships/image" Target="../media/image97.pict"/><Relationship Id="rId6" Type="http://schemas.openxmlformats.org/officeDocument/2006/relationships/image" Target="../media/image80.pict"/></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71.pict"/><Relationship Id="rId1" Type="http://schemas.openxmlformats.org/officeDocument/2006/relationships/image" Target="../media/image115.pict"/></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115.pict"/><Relationship Id="rId1" Type="http://schemas.openxmlformats.org/officeDocument/2006/relationships/image" Target="../media/image116.pict"/></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15.pict"/><Relationship Id="rId3" Type="http://schemas.openxmlformats.org/officeDocument/2006/relationships/image" Target="../media/image116.pict"/><Relationship Id="rId1" Type="http://schemas.openxmlformats.org/officeDocument/2006/relationships/image" Target="../media/image117.pict"/></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18.pict"/></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pict"/><Relationship Id="rId1" Type="http://schemas.openxmlformats.org/officeDocument/2006/relationships/image" Target="../media/image13.pict"/></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32.pict"/></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33.pict"/></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37.pict"/></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41.pict"/><Relationship Id="rId3" Type="http://schemas.openxmlformats.org/officeDocument/2006/relationships/image" Target="../media/image94.pict"/><Relationship Id="rId1" Type="http://schemas.openxmlformats.org/officeDocument/2006/relationships/image" Target="../media/image140.pict"/></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42.pict"/></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pict"/><Relationship Id="rId1" Type="http://schemas.openxmlformats.org/officeDocument/2006/relationships/image" Target="../media/image19.pict"/></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pict"/><Relationship Id="rId1" Type="http://schemas.openxmlformats.org/officeDocument/2006/relationships/image" Target="../media/image19.pict"/></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pict"/><Relationship Id="rId1" Type="http://schemas.openxmlformats.org/officeDocument/2006/relationships/image" Target="../media/image19.pict"/></Relationships>
</file>

<file path=ppt/drawings/_rels/vmlDrawing7.vml.rels><?xml version="1.0" encoding="UTF-8" standalone="yes"?>
<Relationships xmlns="http://schemas.openxmlformats.org/package/2006/relationships"><Relationship Id="rId4" Type="http://schemas.openxmlformats.org/officeDocument/2006/relationships/image" Target="../media/image33.pict"/><Relationship Id="rId1" Type="http://schemas.openxmlformats.org/officeDocument/2006/relationships/image" Target="../media/image30.pict"/><Relationship Id="rId2" Type="http://schemas.openxmlformats.org/officeDocument/2006/relationships/image" Target="../media/image31.pict"/><Relationship Id="rId3" Type="http://schemas.openxmlformats.org/officeDocument/2006/relationships/image" Target="../media/image32.pict"/></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6.pict"/><Relationship Id="rId3" Type="http://schemas.openxmlformats.org/officeDocument/2006/relationships/image" Target="../media/image37.pict"/><Relationship Id="rId1" Type="http://schemas.openxmlformats.org/officeDocument/2006/relationships/image" Target="../media/image35.pict"/></Relationships>
</file>

<file path=ppt/drawings/_rels/vmlDrawing9.vml.rels><?xml version="1.0" encoding="UTF-8" standalone="yes"?>
<Relationships xmlns="http://schemas.openxmlformats.org/package/2006/relationships"><Relationship Id="rId4" Type="http://schemas.openxmlformats.org/officeDocument/2006/relationships/image" Target="../media/image35.pict"/><Relationship Id="rId1" Type="http://schemas.openxmlformats.org/officeDocument/2006/relationships/image" Target="../media/image39.pict"/><Relationship Id="rId2" Type="http://schemas.openxmlformats.org/officeDocument/2006/relationships/image" Target="../media/image40.pict"/><Relationship Id="rId3" Type="http://schemas.openxmlformats.org/officeDocument/2006/relationships/image" Target="../media/image4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9CE182-33DB-484D-9A62-02D9A53C941B}" type="datetimeFigureOut">
              <a:rPr lang="en-US" smtClean="0"/>
              <a:pPr/>
              <a:t>11/4/09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A4C49B-C83A-3047-9A35-DA0B0404C6B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C914CD-3820-6B42-99D3-F78E00B26126}" type="datetimeFigureOut">
              <a:rPr lang="en-US" smtClean="0"/>
              <a:pPr/>
              <a:t>11/4/09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38B32A-8F5F-224A-AFF4-D79B288B206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B14678-6DB9-2349-8385-E92598439E4C}" type="slidenum">
              <a:rPr lang="en-US"/>
              <a:pPr/>
              <a:t>6</a:t>
            </a:fld>
            <a:endParaRPr lang="en-US"/>
          </a:p>
        </p:txBody>
      </p:sp>
      <p:sp>
        <p:nvSpPr>
          <p:cNvPr id="39321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3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OK OK clearly it is flow.  We are QUANTITATIVE here!</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5B3BC5-39D6-7B49-A4F9-B782B582DA38}" type="slidenum">
              <a:rPr lang="en-US"/>
              <a:pPr/>
              <a:t>15</a:t>
            </a:fld>
            <a:endParaRPr lang="en-US"/>
          </a:p>
        </p:txBody>
      </p:sp>
      <p:sp>
        <p:nvSpPr>
          <p:cNvPr id="633858" name="Rectangle 2"/>
          <p:cNvSpPr>
            <a:spLocks noGrp="1" noRot="1" noChangeAspect="1" noChangeArrowheads="1" noTextEdit="1"/>
          </p:cNvSpPr>
          <p:nvPr>
            <p:ph type="sldImg"/>
          </p:nvPr>
        </p:nvSpPr>
        <p:spPr>
          <a:ln/>
        </p:spPr>
      </p:sp>
      <p:sp>
        <p:nvSpPr>
          <p:cNvPr id="63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9A1732-D2FE-E54E-92E9-B04B939DC472}" type="slidenum">
              <a:rPr lang="en-US"/>
              <a:pPr/>
              <a:t>16</a:t>
            </a:fld>
            <a:endParaRPr lang="en-US"/>
          </a:p>
        </p:txBody>
      </p:sp>
      <p:sp>
        <p:nvSpPr>
          <p:cNvPr id="6205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05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that first equation is essentially “Fermi’s Golden Rule”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2EC5DE-0FB7-8441-A501-9CADBBADF4BE}" type="slidenum">
              <a:rPr lang="en-US"/>
              <a:pPr/>
              <a:t>17</a:t>
            </a:fld>
            <a:endParaRPr lang="en-US"/>
          </a:p>
        </p:txBody>
      </p:sp>
      <p:sp>
        <p:nvSpPr>
          <p:cNvPr id="62259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25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nota: that first equation with pion decay channels actually is missing a numerical factor... See James.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5865CCB0-635E-D943-920D-ED21171E0864}" type="slidenum">
              <a:rPr lang="en-US"/>
              <a:pPr/>
              <a:t>18</a:t>
            </a:fld>
            <a:endParaRPr lang="en-US"/>
          </a:p>
        </p:txBody>
      </p:sp>
      <p:sp>
        <p:nvSpPr>
          <p:cNvPr id="1556482" name="Rectangle 2"/>
          <p:cNvSpPr>
            <a:spLocks noGrp="1" noRot="1" noChangeAspect="1" noChangeArrowheads="1" noTextEdit="1"/>
          </p:cNvSpPr>
          <p:nvPr>
            <p:ph type="sldImg"/>
          </p:nvPr>
        </p:nvSpPr>
        <p:spPr>
          <a:ln/>
        </p:spPr>
      </p:sp>
      <p:sp>
        <p:nvSpPr>
          <p:cNvPr id="1556483" name="Rectangle 3"/>
          <p:cNvSpPr>
            <a:spLocks noGrp="1" noChangeArrowheads="1"/>
          </p:cNvSpPr>
          <p:nvPr>
            <p:ph type="body" idx="1"/>
          </p:nvPr>
        </p:nvSpPr>
        <p:spPr/>
        <p:txBody>
          <a:bodyPr/>
          <a:lstStyle/>
          <a:p>
            <a:pPr>
              <a:spcBef>
                <a:spcPct val="50000"/>
              </a:spcBef>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39109-59BD-0445-833A-75E672829B9E}" type="slidenum">
              <a:rPr lang="en-US"/>
              <a:pPr/>
              <a:t>20</a:t>
            </a:fld>
            <a:endParaRPr lang="en-US"/>
          </a:p>
        </p:txBody>
      </p:sp>
      <p:sp>
        <p:nvSpPr>
          <p:cNvPr id="6246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Note: k&lt;N is just there because if k=N-1 then ALL particle momentum (all N) would be known already since P is conserved.  So it just indicates that there is one less 4-vector degree of freedom in the distribution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39109-59BD-0445-833A-75E672829B9E}" type="slidenum">
              <a:rPr lang="en-US"/>
              <a:pPr/>
              <a:t>22</a:t>
            </a:fld>
            <a:endParaRPr lang="en-US"/>
          </a:p>
        </p:txBody>
      </p:sp>
      <p:sp>
        <p:nvSpPr>
          <p:cNvPr id="6246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Note: k&lt;N is just there because if k=N-1 then ALL particle momentum (all N) would be known already since P is conserved.  So it just indicates that there is one less 4-vector degree of freedom in the distribution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39109-59BD-0445-833A-75E672829B9E}" type="slidenum">
              <a:rPr lang="en-US"/>
              <a:pPr/>
              <a:t>23</a:t>
            </a:fld>
            <a:endParaRPr lang="en-US"/>
          </a:p>
        </p:txBody>
      </p:sp>
      <p:sp>
        <p:nvSpPr>
          <p:cNvPr id="6246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Note: k&lt;N is just there because if k=N-1 then ALL particle momentum (all N) would be known already since P is conserved.  So it just indicates that there is one less 4-vector degree of freedom in the distribution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A52884-D1EB-9346-B146-2750779780EF}" type="slidenum">
              <a:rPr lang="en-US"/>
              <a:pPr/>
              <a:t>25</a:t>
            </a:fld>
            <a:endParaRPr lang="en-US"/>
          </a:p>
        </p:txBody>
      </p:sp>
      <p:sp>
        <p:nvSpPr>
          <p:cNvPr id="6266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66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eaLnBrk="0" hangingPunct="0">
              <a:spcBef>
                <a:spcPct val="0"/>
              </a:spcBef>
            </a:pPr>
            <a:r>
              <a:rPr lang="en-US"/>
              <a:t>(*) For simplicity, I from now on assume identical particles (e.g. pions).  I.e. all particles have the same average energy and RMS’s of energy and momentum.  Similar results (esp “experimentalist recipe) but more cumbersome notation otherwise</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5A1B35-BF97-8749-B12E-85CD3CF094A6}" type="slidenum">
              <a:rPr lang="en-US"/>
              <a:pPr/>
              <a:t>28</a:t>
            </a:fld>
            <a:endParaRPr lang="en-US"/>
          </a:p>
        </p:txBody>
      </p:sp>
      <p:sp>
        <p:nvSpPr>
          <p:cNvPr id="6287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87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note that even single-particle distribution is modified.</a:t>
            </a:r>
          </a:p>
          <a:p>
            <a:r>
              <a:rPr lang="en-US"/>
              <a:t>I.e. it is not “just” a two-particle effect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BCF6D6-B372-8C43-B6F7-972ACB035FF1}" type="slidenum">
              <a:rPr lang="en-US"/>
              <a:pPr/>
              <a:t>29</a:t>
            </a:fld>
            <a:endParaRPr lang="en-US"/>
          </a:p>
        </p:txBody>
      </p:sp>
      <p:sp>
        <p:nvSpPr>
          <p:cNvPr id="6307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0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4A3054-ECCB-C741-B231-1EA56D0A553C}" type="slidenum">
              <a:rPr lang="en-US"/>
              <a:pPr/>
              <a:t>7</a:t>
            </a:fld>
            <a:endParaRPr lang="en-US"/>
          </a:p>
        </p:txBody>
      </p:sp>
      <p:sp>
        <p:nvSpPr>
          <p:cNvPr id="553986" name="Rectangle 2"/>
          <p:cNvSpPr>
            <a:spLocks noGrp="1" noRot="1" noChangeAspect="1" noChangeArrowheads="1" noTextEdit="1"/>
          </p:cNvSpPr>
          <p:nvPr>
            <p:ph type="sldImg"/>
          </p:nvPr>
        </p:nvSpPr>
        <p:spPr>
          <a:ln/>
        </p:spPr>
      </p:sp>
      <p:sp>
        <p:nvSpPr>
          <p:cNvPr id="553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3221125-52A4-E549-82A2-74B5EB8B5D8B}" type="slidenum">
              <a:rPr lang="en-US"/>
              <a:pPr/>
              <a:t>37</a:t>
            </a:fld>
            <a:endParaRPr lang="en-US"/>
          </a:p>
        </p:txBody>
      </p:sp>
      <p:sp>
        <p:nvSpPr>
          <p:cNvPr id="1871874"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71875"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3221125-52A4-E549-82A2-74B5EB8B5D8B}" type="slidenum">
              <a:rPr lang="en-US"/>
              <a:pPr/>
              <a:t>38</a:t>
            </a:fld>
            <a:endParaRPr lang="en-US"/>
          </a:p>
        </p:txBody>
      </p:sp>
      <p:sp>
        <p:nvSpPr>
          <p:cNvPr id="1871874"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71875"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3221125-52A4-E549-82A2-74B5EB8B5D8B}" type="slidenum">
              <a:rPr lang="en-US"/>
              <a:pPr/>
              <a:t>39</a:t>
            </a:fld>
            <a:endParaRPr lang="en-US"/>
          </a:p>
        </p:txBody>
      </p:sp>
      <p:sp>
        <p:nvSpPr>
          <p:cNvPr id="1871874"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71875"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A372DB70-E64B-DE4D-AA02-F90A6D59453D}" type="slidenum">
              <a:rPr lang="en-US"/>
              <a:pPr/>
              <a:t>40</a:t>
            </a:fld>
            <a:endParaRPr lang="en-US"/>
          </a:p>
        </p:txBody>
      </p:sp>
      <p:sp>
        <p:nvSpPr>
          <p:cNvPr id="1826818"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26819"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F66CFA5-C983-014D-8E82-7524E9C2D0BF}" type="slidenum">
              <a:rPr lang="en-US"/>
              <a:pPr/>
              <a:t>41</a:t>
            </a:fld>
            <a:endParaRPr lang="en-US"/>
          </a:p>
        </p:txBody>
      </p:sp>
      <p:sp>
        <p:nvSpPr>
          <p:cNvPr id="18411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defTabSz="457200"/>
            <a:fld id="{0F024888-7EB6-0942-80EF-E6D27312650B}" type="slidenum">
              <a:rPr lang="en-US" sz="1200">
                <a:latin typeface="Calibri" charset="0"/>
                <a:ea typeface="ＭＳ Ｐゴシック" charset="-128"/>
                <a:cs typeface="ＭＳ Ｐゴシック" charset="-128"/>
              </a:rPr>
              <a:pPr algn="r" defTabSz="457200"/>
              <a:t>41</a:t>
            </a:fld>
            <a:endParaRPr lang="en-US" sz="1200">
              <a:latin typeface="Calibri" charset="0"/>
              <a:ea typeface="ＭＳ Ｐゴシック" charset="-128"/>
              <a:cs typeface="ＭＳ Ｐゴシック" charset="-128"/>
            </a:endParaRPr>
          </a:p>
        </p:txBody>
      </p:sp>
      <p:sp>
        <p:nvSpPr>
          <p:cNvPr id="1841155"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1156"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pPr defTabSz="457200">
              <a:spcBef>
                <a:spcPct val="0"/>
              </a:spcBef>
            </a:pPr>
            <a:r>
              <a:rPr lang="pl-PL"/>
              <a:t>The Andersson reference is 2000 Recontres de Moriond meeting.  It is reference [4] f the cited Alexander paper</a:t>
            </a:r>
          </a:p>
          <a:p>
            <a:pPr defTabSz="457200">
              <a:spcBef>
                <a:spcPct val="0"/>
              </a:spcBef>
            </a:pPr>
            <a:endParaRPr lang="pl-PL"/>
          </a:p>
          <a:p>
            <a:pPr defTabSz="457200">
              <a:spcBef>
                <a:spcPct val="0"/>
              </a:spcBef>
            </a:pPr>
            <a:r>
              <a:rPr lang="pl-PL"/>
              <a:t>Csorgo: fit to star proton-proton coll</a:t>
            </a:r>
          </a:p>
          <a:p>
            <a:pPr defTabSz="457200">
              <a:spcBef>
                <a:spcPct val="0"/>
              </a:spcBef>
            </a:pPr>
            <a:r>
              <a:rPr lang="pl-PL"/>
              <a:t>Shuryak: check again</a:t>
            </a:r>
          </a:p>
          <a:p>
            <a:pPr defTabSz="457200">
              <a:spcBef>
                <a:spcPct val="0"/>
              </a:spcBef>
            </a:pPr>
            <a:r>
              <a:rPr lang="pl-PL"/>
              <a:t>Heinz: dependence on the size</a:t>
            </a:r>
          </a:p>
          <a:p>
            <a:pPr defTabSz="457200">
              <a:spcBef>
                <a:spcPct val="0"/>
              </a:spcBef>
            </a:pPr>
            <a:r>
              <a:rPr lang="pl-PL"/>
              <a:t>More on dAu</a:t>
            </a:r>
          </a:p>
          <a:p>
            <a:pPr defTabSz="457200">
              <a:spcBef>
                <a:spcPct val="0"/>
              </a:spcBef>
            </a:pPr>
            <a:r>
              <a:rPr lang="pl-PL"/>
              <a:t>More on pp</a:t>
            </a:r>
          </a:p>
          <a:p>
            <a:pPr defTabSz="457200">
              <a:spcBef>
                <a:spcPct val="0"/>
              </a:spcBef>
            </a:pPr>
            <a:r>
              <a:rPr lang="pl-PL"/>
              <a:t>Rlong</a:t>
            </a:r>
          </a:p>
          <a:p>
            <a:pPr defTabSz="457200">
              <a:spcBef>
                <a:spcPct val="0"/>
              </a:spcBef>
            </a:pPr>
            <a:endParaRPr lang="pl-PL"/>
          </a:p>
          <a:p>
            <a:pPr defTabSz="457200">
              <a:spcBef>
                <a:spcPct val="0"/>
              </a:spcBef>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779C3-A19C-704A-B44E-F218C6296F68}" type="slidenum">
              <a:rPr lang="en-US"/>
              <a:pPr/>
              <a:t>42</a:t>
            </a:fld>
            <a:endParaRPr lang="en-US"/>
          </a:p>
        </p:txBody>
      </p:sp>
      <p:sp>
        <p:nvSpPr>
          <p:cNvPr id="5713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7139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pl-PL"/>
              <a:t>The Andersson reference is 2000 Recontres de Moriond meeting.  It is reference [4] f the cited Alexander paper</a:t>
            </a:r>
          </a:p>
          <a:p>
            <a:endParaRPr lang="pl-PL"/>
          </a:p>
          <a:p>
            <a:r>
              <a:rPr lang="pl-PL"/>
              <a:t>Csorgo: fit to star proton-proton coll</a:t>
            </a:r>
          </a:p>
          <a:p>
            <a:r>
              <a:rPr lang="pl-PL"/>
              <a:t>Shuryak: check again</a:t>
            </a:r>
          </a:p>
          <a:p>
            <a:r>
              <a:rPr lang="pl-PL"/>
              <a:t>Heinz: dependence on the size</a:t>
            </a:r>
          </a:p>
          <a:p>
            <a:r>
              <a:rPr lang="pl-PL"/>
              <a:t>More on dAu</a:t>
            </a:r>
          </a:p>
          <a:p>
            <a:r>
              <a:rPr lang="pl-PL"/>
              <a:t>More on pp</a:t>
            </a:r>
          </a:p>
          <a:p>
            <a:r>
              <a:rPr lang="pl-PL"/>
              <a:t>Rlong</a:t>
            </a:r>
          </a:p>
          <a:p>
            <a:endParaRPr lang="pl-PL"/>
          </a:p>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779C3-A19C-704A-B44E-F218C6296F68}" type="slidenum">
              <a:rPr lang="en-US"/>
              <a:pPr/>
              <a:t>43</a:t>
            </a:fld>
            <a:endParaRPr lang="en-US"/>
          </a:p>
        </p:txBody>
      </p:sp>
      <p:sp>
        <p:nvSpPr>
          <p:cNvPr id="5713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7139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pl-PL"/>
              <a:t>The Andersson reference is 2000 Recontres de Moriond meeting.  It is reference [4] f the cited Alexander paper</a:t>
            </a:r>
          </a:p>
          <a:p>
            <a:endParaRPr lang="pl-PL"/>
          </a:p>
          <a:p>
            <a:r>
              <a:rPr lang="pl-PL"/>
              <a:t>Csorgo: fit to star proton-proton coll</a:t>
            </a:r>
          </a:p>
          <a:p>
            <a:r>
              <a:rPr lang="pl-PL"/>
              <a:t>Shuryak: check again</a:t>
            </a:r>
          </a:p>
          <a:p>
            <a:r>
              <a:rPr lang="pl-PL"/>
              <a:t>Heinz: dependence on the size</a:t>
            </a:r>
          </a:p>
          <a:p>
            <a:r>
              <a:rPr lang="pl-PL"/>
              <a:t>More on dAu</a:t>
            </a:r>
          </a:p>
          <a:p>
            <a:r>
              <a:rPr lang="pl-PL"/>
              <a:t>More on pp</a:t>
            </a:r>
          </a:p>
          <a:p>
            <a:r>
              <a:rPr lang="pl-PL"/>
              <a:t>Rlong</a:t>
            </a:r>
          </a:p>
          <a:p>
            <a:endParaRPr lang="pl-PL"/>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779C3-A19C-704A-B44E-F218C6296F68}" type="slidenum">
              <a:rPr lang="en-US"/>
              <a:pPr/>
              <a:t>44</a:t>
            </a:fld>
            <a:endParaRPr lang="en-US"/>
          </a:p>
        </p:txBody>
      </p:sp>
      <p:sp>
        <p:nvSpPr>
          <p:cNvPr id="5713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7139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pl-PL"/>
              <a:t>The Andersson reference is 2000 Recontres de Moriond meeting.  It is reference [4] f the cited Alexander paper</a:t>
            </a:r>
          </a:p>
          <a:p>
            <a:endParaRPr lang="pl-PL"/>
          </a:p>
          <a:p>
            <a:r>
              <a:rPr lang="pl-PL"/>
              <a:t>Csorgo: fit to star proton-proton coll</a:t>
            </a:r>
          </a:p>
          <a:p>
            <a:r>
              <a:rPr lang="pl-PL"/>
              <a:t>Shuryak: check again</a:t>
            </a:r>
          </a:p>
          <a:p>
            <a:r>
              <a:rPr lang="pl-PL"/>
              <a:t>Heinz: dependence on the size</a:t>
            </a:r>
          </a:p>
          <a:p>
            <a:r>
              <a:rPr lang="pl-PL"/>
              <a:t>More on dAu</a:t>
            </a:r>
          </a:p>
          <a:p>
            <a:r>
              <a:rPr lang="pl-PL"/>
              <a:t>More on pp</a:t>
            </a:r>
          </a:p>
          <a:p>
            <a:r>
              <a:rPr lang="pl-PL"/>
              <a:t>Rlong</a:t>
            </a:r>
          </a:p>
          <a:p>
            <a:endParaRPr lang="pl-PL"/>
          </a:p>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9F34E4-03EE-E649-B1EE-4171F6FC9EE0}" type="slidenum">
              <a:rPr lang="en-US"/>
              <a:pPr/>
              <a:t>45</a:t>
            </a:fld>
            <a:endParaRPr lang="en-US"/>
          </a:p>
        </p:txBody>
      </p:sp>
      <p:sp>
        <p:nvSpPr>
          <p:cNvPr id="581634" name="Rectangle 2"/>
          <p:cNvSpPr>
            <a:spLocks noGrp="1" noRot="1" noChangeAspect="1" noChangeArrowheads="1" noTextEdit="1"/>
          </p:cNvSpPr>
          <p:nvPr>
            <p:ph type="sldImg"/>
          </p:nvPr>
        </p:nvSpPr>
        <p:spPr>
          <a:ln/>
        </p:spPr>
      </p:sp>
      <p:sp>
        <p:nvSpPr>
          <p:cNvPr id="581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B0A1DA-27D3-184B-8819-232137205372}" type="slidenum">
              <a:rPr lang="en-US"/>
              <a:pPr/>
              <a:t>46</a:t>
            </a:fld>
            <a:endParaRPr lang="en-US"/>
          </a:p>
        </p:txBody>
      </p:sp>
      <p:sp>
        <p:nvSpPr>
          <p:cNvPr id="61747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747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0CD86-7383-7543-9858-018A45A2921C}" type="slidenum">
              <a:rPr lang="en-US"/>
              <a:pPr/>
              <a:t>8</a:t>
            </a:fld>
            <a:endParaRPr lang="en-US"/>
          </a:p>
        </p:txBody>
      </p:sp>
      <p:sp>
        <p:nvSpPr>
          <p:cNvPr id="5898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8C6CD0-13FC-E04F-95D3-81509D99280A}" type="slidenum">
              <a:rPr lang="en-US"/>
              <a:pPr/>
              <a:t>50</a:t>
            </a:fld>
            <a:endParaRPr lang="en-US"/>
          </a:p>
        </p:txBody>
      </p:sp>
      <p:sp>
        <p:nvSpPr>
          <p:cNvPr id="640002" name="Rectangle 2"/>
          <p:cNvSpPr>
            <a:spLocks noGrp="1" noRot="1" noChangeAspect="1" noChangeArrowheads="1" noTextEdit="1"/>
          </p:cNvSpPr>
          <p:nvPr>
            <p:ph type="sldImg"/>
          </p:nvPr>
        </p:nvSpPr>
        <p:spPr>
          <a:ln/>
        </p:spPr>
      </p:sp>
      <p:sp>
        <p:nvSpPr>
          <p:cNvPr id="64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8C6CD0-13FC-E04F-95D3-81509D99280A}" type="slidenum">
              <a:rPr lang="en-US"/>
              <a:pPr/>
              <a:t>51</a:t>
            </a:fld>
            <a:endParaRPr lang="en-US"/>
          </a:p>
        </p:txBody>
      </p:sp>
      <p:sp>
        <p:nvSpPr>
          <p:cNvPr id="640002" name="Rectangle 2"/>
          <p:cNvSpPr>
            <a:spLocks noGrp="1" noRot="1" noChangeAspect="1" noChangeArrowheads="1" noTextEdit="1"/>
          </p:cNvSpPr>
          <p:nvPr>
            <p:ph type="sldImg"/>
          </p:nvPr>
        </p:nvSpPr>
        <p:spPr>
          <a:ln/>
        </p:spPr>
      </p:sp>
      <p:sp>
        <p:nvSpPr>
          <p:cNvPr id="64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8C6CD0-13FC-E04F-95D3-81509D99280A}" type="slidenum">
              <a:rPr lang="en-US"/>
              <a:pPr/>
              <a:t>52</a:t>
            </a:fld>
            <a:endParaRPr lang="en-US"/>
          </a:p>
        </p:txBody>
      </p:sp>
      <p:sp>
        <p:nvSpPr>
          <p:cNvPr id="640002" name="Rectangle 2"/>
          <p:cNvSpPr>
            <a:spLocks noGrp="1" noRot="1" noChangeAspect="1" noChangeArrowheads="1" noTextEdit="1"/>
          </p:cNvSpPr>
          <p:nvPr>
            <p:ph type="sldImg"/>
          </p:nvPr>
        </p:nvSpPr>
        <p:spPr>
          <a:ln/>
        </p:spPr>
      </p:sp>
      <p:sp>
        <p:nvSpPr>
          <p:cNvPr id="64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EE0E940-406A-4A44-8AF7-BD2BC706005C}" type="slidenum">
              <a:rPr lang="en-US">
                <a:latin typeface="Arial" charset="0"/>
                <a:ea typeface="ＭＳ Ｐゴシック" charset="-128"/>
                <a:cs typeface="ＭＳ Ｐゴシック" charset="-128"/>
              </a:rPr>
              <a:pPr/>
              <a:t>53</a:t>
            </a:fld>
            <a:endParaRPr lang="en-US">
              <a:latin typeface="Arial" charset="0"/>
              <a:ea typeface="ＭＳ Ｐゴシック" charset="-128"/>
              <a:cs typeface="ＭＳ Ｐゴシック" charset="-128"/>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EE0E940-406A-4A44-8AF7-BD2BC706005C}" type="slidenum">
              <a:rPr lang="en-US">
                <a:latin typeface="Arial" charset="0"/>
                <a:ea typeface="ＭＳ Ｐゴシック" charset="-128"/>
                <a:cs typeface="ＭＳ Ｐゴシック" charset="-128"/>
              </a:rPr>
              <a:pPr/>
              <a:t>62</a:t>
            </a:fld>
            <a:endParaRPr lang="en-US">
              <a:latin typeface="Arial" charset="0"/>
              <a:ea typeface="ＭＳ Ｐゴシック" charset="-128"/>
              <a:cs typeface="ＭＳ Ｐゴシック" charset="-128"/>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say “you’ve seen the impressive</a:t>
            </a:r>
            <a:r>
              <a:rPr lang="en-US" baseline="0" dirty="0" smtClean="0"/>
              <a:t> result” because the COOL thing is that the SHAPES OF SPECTRA THEMSELVES evolve as if it were all due to </a:t>
            </a:r>
            <a:r>
              <a:rPr lang="en-US" baseline="0" dirty="0" err="1" smtClean="0"/>
              <a:t>EMCICs</a:t>
            </a:r>
            <a:r>
              <a:rPr lang="en-US" baseline="0" dirty="0" smtClean="0"/>
              <a:t>.  Seeing that a two-parameter fit to those spectra evolve as due to </a:t>
            </a:r>
            <a:r>
              <a:rPr lang="en-US" baseline="0" dirty="0" err="1" smtClean="0"/>
              <a:t>EMCICs</a:t>
            </a:r>
            <a:r>
              <a:rPr lang="en-US" baseline="0" dirty="0" smtClean="0"/>
              <a:t> is really kind of a let-down after that.  (Well, except that everybody focuses on the two-parameter fit...)</a:t>
            </a:r>
            <a:endParaRPr lang="en-US" dirty="0"/>
          </a:p>
        </p:txBody>
      </p:sp>
      <p:sp>
        <p:nvSpPr>
          <p:cNvPr id="4" name="Slide Number Placeholder 3"/>
          <p:cNvSpPr>
            <a:spLocks noGrp="1"/>
          </p:cNvSpPr>
          <p:nvPr>
            <p:ph type="sldNum" sz="quarter" idx="10"/>
          </p:nvPr>
        </p:nvSpPr>
        <p:spPr/>
        <p:txBody>
          <a:bodyPr/>
          <a:lstStyle/>
          <a:p>
            <a:fld id="{1338B32A-8F5F-224A-AFF4-D79B288B2064}" type="slidenum">
              <a:rPr lang="en-US" smtClean="0"/>
              <a:pPr/>
              <a:t>63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7FBC6CFC-6D41-5649-A295-B9B79C236542}" type="slidenum">
              <a:rPr lang="en-US"/>
              <a:pPr/>
              <a:t>68</a:t>
            </a:fld>
            <a:endParaRPr lang="en-US"/>
          </a:p>
        </p:txBody>
      </p:sp>
      <p:sp>
        <p:nvSpPr>
          <p:cNvPr id="1873922"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73923"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BEE199C8-A206-644A-A8CA-D6DBF843B18F}" type="slidenum">
              <a:rPr lang="en-US"/>
              <a:pPr/>
              <a:t>69</a:t>
            </a:fld>
            <a:endParaRPr lang="en-US"/>
          </a:p>
        </p:txBody>
      </p:sp>
      <p:sp>
        <p:nvSpPr>
          <p:cNvPr id="1620994"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20995"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11669E00-2633-8C45-AACB-383A9B4F49FA}" type="slidenum">
              <a:rPr lang="en-US"/>
              <a:pPr/>
              <a:t>72</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11669E00-2633-8C45-AACB-383A9B4F49FA}" type="slidenum">
              <a:rPr lang="en-US"/>
              <a:pPr/>
              <a:t>73</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0CD86-7383-7543-9858-018A45A2921C}" type="slidenum">
              <a:rPr lang="en-US"/>
              <a:pPr/>
              <a:t>9</a:t>
            </a:fld>
            <a:endParaRPr lang="en-US"/>
          </a:p>
        </p:txBody>
      </p:sp>
      <p:sp>
        <p:nvSpPr>
          <p:cNvPr id="5898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11669E00-2633-8C45-AACB-383A9B4F49FA}" type="slidenum">
              <a:rPr lang="en-US"/>
              <a:pPr/>
              <a:t>74</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0CD86-7383-7543-9858-018A45A2921C}" type="slidenum">
              <a:rPr lang="en-US"/>
              <a:pPr/>
              <a:t>10</a:t>
            </a:fld>
            <a:endParaRPr lang="en-US"/>
          </a:p>
        </p:txBody>
      </p:sp>
      <p:sp>
        <p:nvSpPr>
          <p:cNvPr id="5898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0CD86-7383-7543-9858-018A45A2921C}" type="slidenum">
              <a:rPr lang="en-US"/>
              <a:pPr/>
              <a:t>11</a:t>
            </a:fld>
            <a:endParaRPr lang="en-US"/>
          </a:p>
        </p:txBody>
      </p:sp>
      <p:sp>
        <p:nvSpPr>
          <p:cNvPr id="5898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0CD86-7383-7543-9858-018A45A2921C}" type="slidenum">
              <a:rPr lang="en-US"/>
              <a:pPr/>
              <a:t>12</a:t>
            </a:fld>
            <a:endParaRPr lang="en-US"/>
          </a:p>
        </p:txBody>
      </p:sp>
      <p:sp>
        <p:nvSpPr>
          <p:cNvPr id="5898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B830EB-5195-6643-93A7-C55602C40B79}" type="slidenum">
              <a:rPr lang="en-US"/>
              <a:pPr/>
              <a:t>13</a:t>
            </a:fld>
            <a:endParaRPr lang="en-US"/>
          </a:p>
        </p:txBody>
      </p:sp>
      <p:sp>
        <p:nvSpPr>
          <p:cNvPr id="5376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376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Roy’s talk: v2 vanishes and even goes negative below top AGS-- a really peripheral Au+Au collision at RHIC will not have v2&lt;0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B830EB-5195-6643-93A7-C55602C40B79}" type="slidenum">
              <a:rPr lang="en-US"/>
              <a:pPr/>
              <a:t>14</a:t>
            </a:fld>
            <a:endParaRPr lang="en-US"/>
          </a:p>
        </p:txBody>
      </p:sp>
      <p:sp>
        <p:nvSpPr>
          <p:cNvPr id="5376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376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Roy’s talk: v2 vanishes and even goes negative below top AGS-- a really peripheral Au+Au collision at RHIC will not have v2&lt;0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 name="Slide Number Placeholder 5"/>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 name="Slide Number Placeholder 5"/>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 name="Slide Number Placeholder 5"/>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 name="Slide Number Placeholder 5"/>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 name="Slide Number Placeholder 5"/>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7" name="Slide Number Placeholder 6"/>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9" name="Slide Number Placeholder 8"/>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5" name="Slide Number Placeholder 4"/>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 name="Slide Number Placeholder 3"/>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0" y="6629400"/>
            <a:ext cx="914400" cy="228600"/>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7" name="Slide Number Placeholder 6"/>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7" name="Slide Number Placeholder 6"/>
          <p:cNvSpPr>
            <a:spLocks noGrp="1"/>
          </p:cNvSpPr>
          <p:nvPr>
            <p:ph type="sldNum" sz="quarter" idx="12"/>
          </p:nvPr>
        </p:nvSpPr>
        <p:spPr/>
        <p:txBody>
          <a:bodyPr/>
          <a:lstStyle/>
          <a:p>
            <a:fld id="{7DAC2A2A-C09E-2240-A90F-7268EA0135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userDrawn="1">
            <p:ph type="ftr" sz="quarter" idx="3"/>
          </p:nvPr>
        </p:nvSpPr>
        <p:spPr>
          <a:xfrm>
            <a:off x="0" y="6629400"/>
            <a:ext cx="6553200" cy="228600"/>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r>
              <a:rPr lang="en-US" smtClean="0"/>
              <a:t>ma lisa - Radial Flow in p+p Collisions -  CERN Theory Phenomenology Seminar  - 16 Oct 2009</a:t>
            </a:r>
            <a:endParaRPr lang="en-US" dirty="0"/>
          </a:p>
        </p:txBody>
      </p:sp>
      <p:pic>
        <p:nvPicPr>
          <p:cNvPr id="7" name="Picture 3"/>
          <p:cNvPicPr>
            <a:picLocks noChangeAspect="1" noChangeArrowheads="1"/>
          </p:cNvPicPr>
          <p:nvPr userDrawn="1"/>
        </p:nvPicPr>
        <p:blipFill>
          <a:blip r:embed="rId13">
            <a:lum/>
            <a:alphaModFix amt="9000"/>
          </a:blip>
          <a:srcRect/>
          <a:stretch>
            <a:fillRect/>
          </a:stretch>
        </p:blipFill>
        <p:spPr bwMode="auto">
          <a:xfrm>
            <a:off x="0" y="609600"/>
            <a:ext cx="9144000" cy="6036933"/>
          </a:xfrm>
          <a:prstGeom prst="rect">
            <a:avLst/>
          </a:prstGeom>
          <a:noFill/>
          <a:ln w="9525">
            <a:noFill/>
            <a:miter lim="800000"/>
            <a:headEnd/>
            <a:tailEnd/>
          </a:ln>
          <a:effectLst/>
        </p:spPr>
      </p:pic>
      <p:sp>
        <p:nvSpPr>
          <p:cNvPr id="2" name="Title Placeholder 1"/>
          <p:cNvSpPr>
            <a:spLocks noGrp="1"/>
          </p:cNvSpPr>
          <p:nvPr userDrawn="1">
            <p:ph type="title"/>
          </p:nvPr>
        </p:nvSpPr>
        <p:spPr>
          <a:xfrm>
            <a:off x="457200" y="0"/>
            <a:ext cx="8229600" cy="715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userDrawn="1">
            <p:ph type="body" idx="1"/>
          </p:nvPr>
        </p:nvSpPr>
        <p:spPr>
          <a:xfrm>
            <a:off x="457200" y="914400"/>
            <a:ext cx="8229600" cy="5211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userDrawn="1">
            <p:ph type="sldNum" sz="quarter" idx="4"/>
          </p:nvPr>
        </p:nvSpPr>
        <p:spPr>
          <a:xfrm>
            <a:off x="7010400" y="6629400"/>
            <a:ext cx="2133600" cy="228600"/>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DAC2A2A-C09E-2240-A90F-7268EA0135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457200" rtl="0" eaLnBrk="1" latinLnBrk="0" hangingPunct="1">
        <a:spcBef>
          <a:spcPct val="0"/>
        </a:spcBef>
        <a:buNone/>
        <a:defRPr sz="3200" b="0" i="1" kern="1200">
          <a:solidFill>
            <a:schemeClr val="tx2">
              <a:lumMod val="75000"/>
            </a:schemeClr>
          </a:solidFill>
          <a:latin typeface="Times New Roman Bold Italic"/>
          <a:ea typeface="+mj-ea"/>
          <a:cs typeface="Times New Roman Bold Italic"/>
        </a:defRPr>
      </a:lvl1pPr>
    </p:titleStyle>
    <p:bodyStyle>
      <a:lvl1pPr marL="173038" indent="-173038" algn="l" defTabSz="457200" rtl="0" eaLnBrk="1" latinLnBrk="0" hangingPunct="1">
        <a:spcBef>
          <a:spcPct val="20000"/>
        </a:spcBef>
        <a:buFont typeface="Arial"/>
        <a:buChar char="•"/>
        <a:defRPr sz="2000" kern="1200">
          <a:solidFill>
            <a:schemeClr val="tx1"/>
          </a:solidFill>
          <a:latin typeface="+mn-lt"/>
          <a:ea typeface="+mn-ea"/>
          <a:cs typeface="+mn-cs"/>
        </a:defRPr>
      </a:lvl1pPr>
      <a:lvl2pPr marL="401638" indent="-173038" algn="l" defTabSz="457200" rtl="0" eaLnBrk="1" latinLnBrk="0" hangingPunct="1">
        <a:spcBef>
          <a:spcPct val="20000"/>
        </a:spcBef>
        <a:buFont typeface="Arial"/>
        <a:buChar char="–"/>
        <a:tabLst/>
        <a:defRPr sz="2000" kern="1200">
          <a:solidFill>
            <a:schemeClr val="tx1"/>
          </a:solidFill>
          <a:latin typeface="+mn-lt"/>
          <a:ea typeface="+mn-ea"/>
          <a:cs typeface="+mn-cs"/>
        </a:defRPr>
      </a:lvl2pPr>
      <a:lvl3pPr marL="80645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20015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1590675"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Microsoft_Equation2.bin"/><Relationship Id="rId4" Type="http://schemas.openxmlformats.org/officeDocument/2006/relationships/image" Target="../media/image12.png"/><Relationship Id="rId5" Type="http://schemas.openxmlformats.org/officeDocument/2006/relationships/image" Target="../media/image20.png"/><Relationship Id="rId7" Type="http://schemas.openxmlformats.org/officeDocument/2006/relationships/image" Target="../media/image22.png"/><Relationship Id="rId1" Type="http://schemas.openxmlformats.org/officeDocument/2006/relationships/vmlDrawing" Target="../drawings/vmlDrawing4.vml"/><Relationship Id="rId2" Type="http://schemas.openxmlformats.org/officeDocument/2006/relationships/slideLayout" Target="../slideLayouts/slideLayout6.xml"/><Relationship Id="rId9" Type="http://schemas.openxmlformats.org/officeDocument/2006/relationships/oleObject" Target="../embeddings/oleObject4.bin"/><Relationship Id="rId3" Type="http://schemas.openxmlformats.org/officeDocument/2006/relationships/notesSlide" Target="../notesSlides/notesSlide5.xml"/><Relationship Id="rId6" Type="http://schemas.openxmlformats.org/officeDocument/2006/relationships/image" Target="../media/image21.png"/></Relationships>
</file>

<file path=ppt/slides/_rels/slide11.xml.rels><?xml version="1.0" encoding="UTF-8" standalone="yes"?>
<Relationships xmlns="http://schemas.openxmlformats.org/package/2006/relationships"><Relationship Id="rId4" Type="http://schemas.openxmlformats.org/officeDocument/2006/relationships/image" Target="../media/image23.png"/><Relationship Id="rId5" Type="http://schemas.openxmlformats.org/officeDocument/2006/relationships/oleObject" Target="../embeddings/Microsoft_Equation3.bin"/><Relationship Id="rId7" Type="http://schemas.openxmlformats.org/officeDocument/2006/relationships/image" Target="../media/image24.png"/><Relationship Id="rId1" Type="http://schemas.openxmlformats.org/officeDocument/2006/relationships/vmlDrawing" Target="../drawings/vmlDrawing5.vml"/><Relationship Id="rId2" Type="http://schemas.openxmlformats.org/officeDocument/2006/relationships/slideLayout" Target="../slideLayouts/slideLayout6.xml"/><Relationship Id="rId3" Type="http://schemas.openxmlformats.org/officeDocument/2006/relationships/notesSlide" Target="../notesSlides/notesSlide6.xml"/><Relationship Id="rId6"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4" Type="http://schemas.openxmlformats.org/officeDocument/2006/relationships/image" Target="../media/image23.png"/><Relationship Id="rId5" Type="http://schemas.openxmlformats.org/officeDocument/2006/relationships/oleObject" Target="../embeddings/Microsoft_Equation4.bin"/><Relationship Id="rId7" Type="http://schemas.openxmlformats.org/officeDocument/2006/relationships/image" Target="../media/image24.png"/><Relationship Id="rId1" Type="http://schemas.openxmlformats.org/officeDocument/2006/relationships/vmlDrawing" Target="../drawings/vmlDrawing6.vml"/><Relationship Id="rId2" Type="http://schemas.openxmlformats.org/officeDocument/2006/relationships/slideLayout" Target="../slideLayouts/slideLayout6.xml"/><Relationship Id="rId3" Type="http://schemas.openxmlformats.org/officeDocument/2006/relationships/notesSlide" Target="../notesSlides/notesSlide7.xml"/><Relationship Id="rId6"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2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4" Type="http://schemas.openxmlformats.org/officeDocument/2006/relationships/image" Target="../media/image26.png"/><Relationship Id="rId5" Type="http://schemas.openxmlformats.org/officeDocument/2006/relationships/image" Target="../media/image27.png"/><Relationship Id="rId7" Type="http://schemas.openxmlformats.org/officeDocument/2006/relationships/image" Target="../media/image29.png"/><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5.jpeg"/><Relationship Id="rId6"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4.jpeg"/><Relationship Id="rId4" Type="http://schemas.openxmlformats.org/officeDocument/2006/relationships/oleObject" Target="../embeddings/Microsoft_Equation5.bin"/><Relationship Id="rId5" Type="http://schemas.openxmlformats.org/officeDocument/2006/relationships/oleObject" Target="../embeddings/Microsoft_Equation6.bin"/><Relationship Id="rId7" Type="http://schemas.openxmlformats.org/officeDocument/2006/relationships/oleObject" Target="../embeddings/Microsoft_Equation7.bin"/><Relationship Id="rId1" Type="http://schemas.openxmlformats.org/officeDocument/2006/relationships/vmlDrawing" Target="../drawings/vmlDrawing7.vml"/><Relationship Id="rId2" Type="http://schemas.openxmlformats.org/officeDocument/2006/relationships/slideLayout" Target="../slideLayouts/slideLayout6.xml"/><Relationship Id="rId3" Type="http://schemas.openxmlformats.org/officeDocument/2006/relationships/notesSlide" Target="../notesSlides/notesSlide11.xml"/><Relationship Id="rId6"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4" Type="http://schemas.openxmlformats.org/officeDocument/2006/relationships/oleObject" Target="../embeddings/oleObject8.bin"/><Relationship Id="rId5" Type="http://schemas.openxmlformats.org/officeDocument/2006/relationships/oleObject" Target="../embeddings/Microsoft_Equation8.bin"/><Relationship Id="rId7" Type="http://schemas.openxmlformats.org/officeDocument/2006/relationships/oleObject" Target="../embeddings/oleObject9.bin"/><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notesSlide" Target="../notesSlides/notesSlide12.xml"/><Relationship Id="rId6" Type="http://schemas.openxmlformats.org/officeDocument/2006/relationships/image" Target="../media/image3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3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6" Type="http://schemas.openxmlformats.org/officeDocument/2006/relationships/oleObject" Target="../embeddings/oleObject13.bin"/><Relationship Id="rId4" Type="http://schemas.openxmlformats.org/officeDocument/2006/relationships/oleObject" Target="../embeddings/oleObject11.bin"/><Relationship Id="rId1" Type="http://schemas.openxmlformats.org/officeDocument/2006/relationships/vmlDrawing" Target="../drawings/vmlDrawing9.vml"/><Relationship Id="rId2" Type="http://schemas.openxmlformats.org/officeDocument/2006/relationships/slideLayout" Target="../slideLayouts/slideLayout6.xml"/><Relationship Id="rId3" Type="http://schemas.openxmlformats.org/officeDocument/2006/relationships/oleObject" Target="../embeddings/oleObject10.bin"/><Relationship Id="rId5"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7.bin"/><Relationship Id="rId4" Type="http://schemas.openxmlformats.org/officeDocument/2006/relationships/oleObject" Target="../embeddings/Microsoft_Equation9.bin"/><Relationship Id="rId5" Type="http://schemas.openxmlformats.org/officeDocument/2006/relationships/oleObject" Target="../embeddings/oleObject14.bin"/><Relationship Id="rId7" Type="http://schemas.openxmlformats.org/officeDocument/2006/relationships/oleObject" Target="../embeddings/oleObject16.bin"/><Relationship Id="rId1" Type="http://schemas.openxmlformats.org/officeDocument/2006/relationships/vmlDrawing" Target="../drawings/vmlDrawing10.vml"/><Relationship Id="rId2" Type="http://schemas.openxmlformats.org/officeDocument/2006/relationships/slideLayout" Target="../slideLayouts/slideLayout6.xml"/><Relationship Id="rId9" Type="http://schemas.openxmlformats.org/officeDocument/2006/relationships/slide" Target="slide22.xml"/><Relationship Id="rId3" Type="http://schemas.openxmlformats.org/officeDocument/2006/relationships/notesSlide" Target="../notesSlides/notesSlide14.xml"/><Relationship Id="rId6" Type="http://schemas.openxmlformats.org/officeDocument/2006/relationships/oleObject" Target="../embeddings/oleObject15.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6" Type="http://schemas.openxmlformats.org/officeDocument/2006/relationships/oleObject" Target="../embeddings/oleObject20.bin"/><Relationship Id="rId4" Type="http://schemas.openxmlformats.org/officeDocument/2006/relationships/oleObject" Target="../embeddings/oleObject18.bin"/><Relationship Id="rId1" Type="http://schemas.openxmlformats.org/officeDocument/2006/relationships/vmlDrawing" Target="../drawings/vmlDrawing11.vml"/><Relationship Id="rId2" Type="http://schemas.openxmlformats.org/officeDocument/2006/relationships/slideLayout" Target="../slideLayouts/slideLayout6.xml"/><Relationship Id="rId3" Type="http://schemas.openxmlformats.org/officeDocument/2006/relationships/notesSlide" Target="../notesSlides/notesSlide15.xml"/><Relationship Id="rId5" Type="http://schemas.openxmlformats.org/officeDocument/2006/relationships/oleObject" Target="../embeddings/oleObject19.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25.bin"/><Relationship Id="rId4" Type="http://schemas.openxmlformats.org/officeDocument/2006/relationships/oleObject" Target="../embeddings/oleObject21.bin"/><Relationship Id="rId5" Type="http://schemas.openxmlformats.org/officeDocument/2006/relationships/oleObject" Target="../embeddings/oleObject22.bin"/><Relationship Id="rId7" Type="http://schemas.openxmlformats.org/officeDocument/2006/relationships/oleObject" Target="../embeddings/oleObject24.bin"/><Relationship Id="rId1" Type="http://schemas.openxmlformats.org/officeDocument/2006/relationships/vmlDrawing" Target="../drawings/vmlDrawing12.vml"/><Relationship Id="rId2" Type="http://schemas.openxmlformats.org/officeDocument/2006/relationships/slideLayout" Target="../slideLayouts/slideLayout6.xml"/><Relationship Id="rId3" Type="http://schemas.openxmlformats.org/officeDocument/2006/relationships/notesSlide" Target="../notesSlides/notesSlide16.xml"/><Relationship Id="rId6" Type="http://schemas.openxmlformats.org/officeDocument/2006/relationships/oleObject" Target="../embeddings/oleObject23.bin"/></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oleObject" Target="../embeddings/oleObject26.bin"/><Relationship Id="rId1" Type="http://schemas.openxmlformats.org/officeDocument/2006/relationships/vmlDrawing" Target="../drawings/vmlDrawing13.vml"/></Relationships>
</file>

<file path=ppt/slides/_rels/slide25.xml.rels><?xml version="1.0" encoding="UTF-8" standalone="yes"?>
<Relationships xmlns="http://schemas.openxmlformats.org/package/2006/relationships"><Relationship Id="rId4" Type="http://schemas.openxmlformats.org/officeDocument/2006/relationships/oleObject" Target="../embeddings/oleObject27.bin"/><Relationship Id="rId5" Type="http://schemas.openxmlformats.org/officeDocument/2006/relationships/oleObject" Target="../embeddings/oleObject28.bin"/><Relationship Id="rId7" Type="http://schemas.openxmlformats.org/officeDocument/2006/relationships/oleObject" Target="../embeddings/oleObject30.bin"/><Relationship Id="rId1" Type="http://schemas.openxmlformats.org/officeDocument/2006/relationships/vmlDrawing" Target="../drawings/vmlDrawing14.vml"/><Relationship Id="rId2" Type="http://schemas.openxmlformats.org/officeDocument/2006/relationships/slideLayout" Target="../slideLayouts/slideLayout6.xml"/><Relationship Id="rId3" Type="http://schemas.openxmlformats.org/officeDocument/2006/relationships/notesSlide" Target="../notesSlides/notesSlide17.xml"/><Relationship Id="rId6" Type="http://schemas.openxmlformats.org/officeDocument/2006/relationships/oleObject" Target="../embeddings/oleObject29.bin"/></Relationships>
</file>

<file path=ppt/slides/_rels/slide26.xml.rels><?xml version="1.0" encoding="UTF-8" standalone="yes"?>
<Relationships xmlns="http://schemas.openxmlformats.org/package/2006/relationships"><Relationship Id="rId4" Type="http://schemas.openxmlformats.org/officeDocument/2006/relationships/oleObject" Target="../embeddings/oleObject31.bin"/><Relationship Id="rId5" Type="http://schemas.openxmlformats.org/officeDocument/2006/relationships/image" Target="../media/image63.png"/><Relationship Id="rId7" Type="http://schemas.openxmlformats.org/officeDocument/2006/relationships/oleObject" Target="../embeddings/oleObject33.bin"/><Relationship Id="rId1" Type="http://schemas.openxmlformats.org/officeDocument/2006/relationships/vmlDrawing" Target="../drawings/vmlDrawing15.vml"/><Relationship Id="rId2" Type="http://schemas.openxmlformats.org/officeDocument/2006/relationships/slideLayout" Target="../slideLayouts/slideLayout6.xml"/><Relationship Id="rId3" Type="http://schemas.openxmlformats.org/officeDocument/2006/relationships/image" Target="../media/image62.png"/><Relationship Id="rId6" Type="http://schemas.openxmlformats.org/officeDocument/2006/relationships/oleObject" Target="../embeddings/oleObject32.bin"/></Relationships>
</file>

<file path=ppt/slides/_rels/slide27.xml.rels><?xml version="1.0" encoding="UTF-8" standalone="yes"?>
<Relationships xmlns="http://schemas.openxmlformats.org/package/2006/relationships"><Relationship Id="rId2" Type="http://schemas.openxmlformats.org/officeDocument/2006/relationships/image" Target="../media/image63.png"/><Relationship Id="rId3" Type="http://schemas.openxmlformats.org/officeDocument/2006/relationships/image" Target="../media/image6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4" Type="http://schemas.openxmlformats.org/officeDocument/2006/relationships/oleObject" Target="../embeddings/oleObject34.bin"/><Relationship Id="rId1" Type="http://schemas.openxmlformats.org/officeDocument/2006/relationships/vmlDrawing" Target="../drawings/vmlDrawing16.vml"/><Relationship Id="rId2" Type="http://schemas.openxmlformats.org/officeDocument/2006/relationships/slideLayout" Target="../slideLayouts/slideLayout6.xml"/><Relationship Id="rId3" Type="http://schemas.openxmlformats.org/officeDocument/2006/relationships/notesSlide" Target="../notesSlides/notesSlide18.xml"/><Relationship Id="rId5" Type="http://schemas.openxmlformats.org/officeDocument/2006/relationships/image" Target="../media/image65.png"/></Relationships>
</file>

<file path=ppt/slides/_rels/slide29.xml.rels><?xml version="1.0" encoding="UTF-8" standalone="yes"?>
<Relationships xmlns="http://schemas.openxmlformats.org/package/2006/relationships"><Relationship Id="rId4" Type="http://schemas.openxmlformats.org/officeDocument/2006/relationships/oleObject" Target="../embeddings/oleObject35.bin"/><Relationship Id="rId1" Type="http://schemas.openxmlformats.org/officeDocument/2006/relationships/vmlDrawing" Target="../drawings/vmlDrawing17.vml"/><Relationship Id="rId2" Type="http://schemas.openxmlformats.org/officeDocument/2006/relationships/slideLayout" Target="../slideLayouts/slideLayout6.xml"/><Relationship Id="rId3" Type="http://schemas.openxmlformats.org/officeDocument/2006/relationships/notesSlide" Target="../notesSlides/notesSlide19.xml"/><Relationship Id="rId5" Type="http://schemas.openxmlformats.org/officeDocument/2006/relationships/oleObject" Target="../embeddings/oleObject36.bin"/></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4" Type="http://schemas.openxmlformats.org/officeDocument/2006/relationships/oleObject" Target="../embeddings/oleObject37.bin"/><Relationship Id="rId1" Type="http://schemas.openxmlformats.org/officeDocument/2006/relationships/vmlDrawing" Target="../drawings/vmlDrawing18.vml"/><Relationship Id="rId2" Type="http://schemas.openxmlformats.org/officeDocument/2006/relationships/slideLayout" Target="../slideLayouts/slideLayout6.xml"/><Relationship Id="rId3" Type="http://schemas.openxmlformats.org/officeDocument/2006/relationships/image" Target="../media/image68.png"/><Relationship Id="rId5" Type="http://schemas.openxmlformats.org/officeDocument/2006/relationships/oleObject" Target="../embeddings/oleObject38.bin"/></Relationships>
</file>

<file path=ppt/slides/_rels/slide32.xml.rels><?xml version="1.0" encoding="UTF-8" standalone="yes"?>
<Relationships xmlns="http://schemas.openxmlformats.org/package/2006/relationships"><Relationship Id="rId4" Type="http://schemas.openxmlformats.org/officeDocument/2006/relationships/oleObject" Target="../embeddings/Microsoft_Equation10.bin"/><Relationship Id="rId1" Type="http://schemas.openxmlformats.org/officeDocument/2006/relationships/vmlDrawing" Target="../drawings/vmlDrawing19.vml"/><Relationship Id="rId2" Type="http://schemas.openxmlformats.org/officeDocument/2006/relationships/slideLayout" Target="../slideLayouts/slideLayout6.xml"/><Relationship Id="rId3" Type="http://schemas.openxmlformats.org/officeDocument/2006/relationships/image" Target="../media/image73.jpeg"/><Relationship Id="rId5" Type="http://schemas.openxmlformats.org/officeDocument/2006/relationships/oleObject" Target="../embeddings/oleObject39.bin"/></Relationships>
</file>

<file path=ppt/slides/_rels/slide33.xml.rels><?xml version="1.0" encoding="UTF-8" standalone="yes"?>
<Relationships xmlns="http://schemas.openxmlformats.org/package/2006/relationships"><Relationship Id="rId4" Type="http://schemas.openxmlformats.org/officeDocument/2006/relationships/image" Target="../media/image76.png"/><Relationship Id="rId1" Type="http://schemas.openxmlformats.org/officeDocument/2006/relationships/slideLayout" Target="../slideLayouts/slideLayout6.xml"/><Relationship Id="rId2" Type="http://schemas.openxmlformats.org/officeDocument/2006/relationships/image" Target="../media/image74.png"/><Relationship Id="rId3" Type="http://schemas.openxmlformats.org/officeDocument/2006/relationships/image" Target="../media/image75.png"/></Relationships>
</file>

<file path=ppt/slides/_rels/slide34.xml.rels><?xml version="1.0" encoding="UTF-8" standalone="yes"?>
<Relationships xmlns="http://schemas.openxmlformats.org/package/2006/relationships"><Relationship Id="rId4" Type="http://schemas.openxmlformats.org/officeDocument/2006/relationships/oleObject" Target="../embeddings/Microsoft_Equation11.bin"/><Relationship Id="rId1" Type="http://schemas.openxmlformats.org/officeDocument/2006/relationships/vmlDrawing" Target="../drawings/vmlDrawing20.vml"/><Relationship Id="rId2" Type="http://schemas.openxmlformats.org/officeDocument/2006/relationships/slideLayout" Target="../slideLayouts/slideLayout6.xml"/><Relationship Id="rId3" Type="http://schemas.openxmlformats.org/officeDocument/2006/relationships/image" Target="../media/image73.jpeg"/><Relationship Id="rId5" Type="http://schemas.openxmlformats.org/officeDocument/2006/relationships/oleObject" Target="../embeddings/oleObject40.bin"/></Relationships>
</file>

<file path=ppt/slides/_rels/slide35.xml.rels><?xml version="1.0" encoding="UTF-8" standalone="yes"?>
<Relationships xmlns="http://schemas.openxmlformats.org/package/2006/relationships"><Relationship Id="rId4" Type="http://schemas.openxmlformats.org/officeDocument/2006/relationships/oleObject" Target="../embeddings/Microsoft_Equation12.bin"/><Relationship Id="rId5" Type="http://schemas.openxmlformats.org/officeDocument/2006/relationships/oleObject" Target="../embeddings/Microsoft_Equation13.bin"/><Relationship Id="rId7" Type="http://schemas.openxmlformats.org/officeDocument/2006/relationships/oleObject" Target="../embeddings/oleObject41.bin"/><Relationship Id="rId1" Type="http://schemas.openxmlformats.org/officeDocument/2006/relationships/vmlDrawing" Target="../drawings/vmlDrawing21.vml"/><Relationship Id="rId2" Type="http://schemas.openxmlformats.org/officeDocument/2006/relationships/slideLayout" Target="../slideLayouts/slideLayout6.xml"/><Relationship Id="rId3" Type="http://schemas.openxmlformats.org/officeDocument/2006/relationships/image" Target="../media/image73.jpeg"/><Relationship Id="rId6" Type="http://schemas.openxmlformats.org/officeDocument/2006/relationships/image" Target="../media/image79.png"/></Relationships>
</file>

<file path=ppt/slides/_rels/slide36.xml.rels><?xml version="1.0" encoding="UTF-8" standalone="yes"?>
<Relationships xmlns="http://schemas.openxmlformats.org/package/2006/relationships"><Relationship Id="rId4" Type="http://schemas.openxmlformats.org/officeDocument/2006/relationships/oleObject" Target="../embeddings/oleObject43.bin"/><Relationship Id="rId1" Type="http://schemas.openxmlformats.org/officeDocument/2006/relationships/vmlDrawing" Target="../drawings/vmlDrawing22.vml"/><Relationship Id="rId2" Type="http://schemas.openxmlformats.org/officeDocument/2006/relationships/slideLayout" Target="../slideLayouts/slideLayout7.xml"/><Relationship Id="rId3" Type="http://schemas.openxmlformats.org/officeDocument/2006/relationships/oleObject" Target="../embeddings/oleObject42.bin"/></Relationships>
</file>

<file path=ppt/slides/_rels/slide37.xml.rels><?xml version="1.0" encoding="UTF-8" standalone="yes"?>
<Relationships xmlns="http://schemas.openxmlformats.org/package/2006/relationships"><Relationship Id="rId14" Type="http://schemas.openxmlformats.org/officeDocument/2006/relationships/image" Target="../media/image93.png"/><Relationship Id="rId4" Type="http://schemas.openxmlformats.org/officeDocument/2006/relationships/image" Target="../media/image83.png"/><Relationship Id="rId7" Type="http://schemas.openxmlformats.org/officeDocument/2006/relationships/image" Target="../media/image86.png"/><Relationship Id="rId11" Type="http://schemas.openxmlformats.org/officeDocument/2006/relationships/image" Target="../media/image90.png"/><Relationship Id="rId1" Type="http://schemas.openxmlformats.org/officeDocument/2006/relationships/slideLayout" Target="../slideLayouts/slideLayout6.xml"/><Relationship Id="rId6" Type="http://schemas.openxmlformats.org/officeDocument/2006/relationships/image" Target="../media/image85.png"/><Relationship Id="rId8" Type="http://schemas.openxmlformats.org/officeDocument/2006/relationships/image" Target="../media/image87.png"/><Relationship Id="rId13" Type="http://schemas.openxmlformats.org/officeDocument/2006/relationships/image" Target="../media/image92.png"/><Relationship Id="rId10" Type="http://schemas.openxmlformats.org/officeDocument/2006/relationships/image" Target="../media/image89.png"/><Relationship Id="rId5" Type="http://schemas.openxmlformats.org/officeDocument/2006/relationships/image" Target="../media/image84.png"/><Relationship Id="rId12" Type="http://schemas.openxmlformats.org/officeDocument/2006/relationships/image" Target="../media/image91.png"/><Relationship Id="rId2" Type="http://schemas.openxmlformats.org/officeDocument/2006/relationships/notesSlide" Target="../notesSlides/notesSlide20.xml"/><Relationship Id="rId9" Type="http://schemas.openxmlformats.org/officeDocument/2006/relationships/image" Target="../media/image88.png"/><Relationship Id="rId3" Type="http://schemas.openxmlformats.org/officeDocument/2006/relationships/image" Target="../media/image82.png"/></Relationships>
</file>

<file path=ppt/slides/_rels/slide38.xml.rels><?xml version="1.0" encoding="UTF-8" standalone="yes"?>
<Relationships xmlns="http://schemas.openxmlformats.org/package/2006/relationships"><Relationship Id="rId14" Type="http://schemas.openxmlformats.org/officeDocument/2006/relationships/image" Target="../media/image92.png"/><Relationship Id="rId4" Type="http://schemas.openxmlformats.org/officeDocument/2006/relationships/image" Target="../media/image82.png"/><Relationship Id="rId7" Type="http://schemas.openxmlformats.org/officeDocument/2006/relationships/image" Target="../media/image85.png"/><Relationship Id="rId11" Type="http://schemas.openxmlformats.org/officeDocument/2006/relationships/image" Target="../media/image89.png"/><Relationship Id="rId1" Type="http://schemas.openxmlformats.org/officeDocument/2006/relationships/vmlDrawing" Target="../drawings/vmlDrawing23.vml"/><Relationship Id="rId6" Type="http://schemas.openxmlformats.org/officeDocument/2006/relationships/image" Target="../media/image84.png"/><Relationship Id="rId16" Type="http://schemas.openxmlformats.org/officeDocument/2006/relationships/oleObject" Target="../embeddings/oleObject44.bin"/><Relationship Id="rId8" Type="http://schemas.openxmlformats.org/officeDocument/2006/relationships/image" Target="../media/image86.png"/><Relationship Id="rId13" Type="http://schemas.openxmlformats.org/officeDocument/2006/relationships/image" Target="../media/image91.png"/><Relationship Id="rId10" Type="http://schemas.openxmlformats.org/officeDocument/2006/relationships/image" Target="../media/image88.png"/><Relationship Id="rId5" Type="http://schemas.openxmlformats.org/officeDocument/2006/relationships/image" Target="../media/image83.png"/><Relationship Id="rId15" Type="http://schemas.openxmlformats.org/officeDocument/2006/relationships/image" Target="../media/image93.png"/><Relationship Id="rId12" Type="http://schemas.openxmlformats.org/officeDocument/2006/relationships/image" Target="../media/image90.png"/><Relationship Id="rId2" Type="http://schemas.openxmlformats.org/officeDocument/2006/relationships/slideLayout" Target="../slideLayouts/slideLayout6.xml"/><Relationship Id="rId9" Type="http://schemas.openxmlformats.org/officeDocument/2006/relationships/image" Target="../media/image87.png"/><Relationship Id="rId3" Type="http://schemas.openxmlformats.org/officeDocument/2006/relationships/notesSlide" Target="../notesSlides/notesSlide21.xml"/></Relationships>
</file>

<file path=ppt/slides/_rels/slide39.xml.rels><?xml version="1.0" encoding="UTF-8" standalone="yes"?>
<Relationships xmlns="http://schemas.openxmlformats.org/package/2006/relationships"><Relationship Id="rId14" Type="http://schemas.openxmlformats.org/officeDocument/2006/relationships/image" Target="../media/image92.png"/><Relationship Id="rId4" Type="http://schemas.openxmlformats.org/officeDocument/2006/relationships/image" Target="../media/image82.png"/><Relationship Id="rId7" Type="http://schemas.openxmlformats.org/officeDocument/2006/relationships/image" Target="../media/image85.png"/><Relationship Id="rId11" Type="http://schemas.openxmlformats.org/officeDocument/2006/relationships/image" Target="../media/image89.png"/><Relationship Id="rId1" Type="http://schemas.openxmlformats.org/officeDocument/2006/relationships/vmlDrawing" Target="../drawings/vmlDrawing24.vml"/><Relationship Id="rId6" Type="http://schemas.openxmlformats.org/officeDocument/2006/relationships/image" Target="../media/image84.png"/><Relationship Id="rId16" Type="http://schemas.openxmlformats.org/officeDocument/2006/relationships/oleObject" Target="../embeddings/Microsoft_Equation14.bin"/><Relationship Id="rId8" Type="http://schemas.openxmlformats.org/officeDocument/2006/relationships/image" Target="../media/image86.png"/><Relationship Id="rId13" Type="http://schemas.openxmlformats.org/officeDocument/2006/relationships/image" Target="../media/image91.png"/><Relationship Id="rId10" Type="http://schemas.openxmlformats.org/officeDocument/2006/relationships/image" Target="../media/image88.png"/><Relationship Id="rId5" Type="http://schemas.openxmlformats.org/officeDocument/2006/relationships/image" Target="../media/image83.png"/><Relationship Id="rId15" Type="http://schemas.openxmlformats.org/officeDocument/2006/relationships/image" Target="../media/image93.png"/><Relationship Id="rId12" Type="http://schemas.openxmlformats.org/officeDocument/2006/relationships/image" Target="../media/image90.png"/><Relationship Id="rId17" Type="http://schemas.openxmlformats.org/officeDocument/2006/relationships/image" Target="../media/image79.png"/><Relationship Id="rId19" Type="http://schemas.openxmlformats.org/officeDocument/2006/relationships/oleObject" Target="../embeddings/oleObject46.bin"/><Relationship Id="rId2" Type="http://schemas.openxmlformats.org/officeDocument/2006/relationships/slideLayout" Target="../slideLayouts/slideLayout6.xml"/><Relationship Id="rId9" Type="http://schemas.openxmlformats.org/officeDocument/2006/relationships/image" Target="../media/image87.png"/><Relationship Id="rId3" Type="http://schemas.openxmlformats.org/officeDocument/2006/relationships/notesSlide" Target="../notesSlides/notesSlide22.xml"/><Relationship Id="rId18" Type="http://schemas.openxmlformats.org/officeDocument/2006/relationships/oleObject" Target="../embeddings/oleObject45.bin"/></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47.bin"/><Relationship Id="rId4" Type="http://schemas.openxmlformats.org/officeDocument/2006/relationships/oleObject" Target="../embeddings/Microsoft_Equation15.bin"/><Relationship Id="rId10" Type="http://schemas.openxmlformats.org/officeDocument/2006/relationships/oleObject" Target="../embeddings/oleObject49.bin"/><Relationship Id="rId5" Type="http://schemas.openxmlformats.org/officeDocument/2006/relationships/oleObject" Target="../embeddings/Microsoft_Equation16.bin"/><Relationship Id="rId7" Type="http://schemas.openxmlformats.org/officeDocument/2006/relationships/oleObject" Target="../embeddings/Microsoft_Equation18.bin"/><Relationship Id="rId1" Type="http://schemas.openxmlformats.org/officeDocument/2006/relationships/vmlDrawing" Target="../drawings/vmlDrawing25.vml"/><Relationship Id="rId2" Type="http://schemas.openxmlformats.org/officeDocument/2006/relationships/slideLayout" Target="../slideLayouts/slideLayout2.xml"/><Relationship Id="rId9" Type="http://schemas.openxmlformats.org/officeDocument/2006/relationships/oleObject" Target="../embeddings/oleObject48.bin"/><Relationship Id="rId3" Type="http://schemas.openxmlformats.org/officeDocument/2006/relationships/notesSlide" Target="../notesSlides/notesSlide23.xml"/><Relationship Id="rId6" Type="http://schemas.openxmlformats.org/officeDocument/2006/relationships/oleObject" Target="../embeddings/Microsoft_Equation17.bin"/></Relationships>
</file>

<file path=ppt/slides/_rels/slide41.xml.rels><?xml version="1.0" encoding="UTF-8" standalone="yes"?>
<Relationships xmlns="http://schemas.openxmlformats.org/package/2006/relationships"><Relationship Id="rId8" Type="http://schemas.openxmlformats.org/officeDocument/2006/relationships/image" Target="../media/image105.jpeg"/><Relationship Id="rId4" Type="http://schemas.openxmlformats.org/officeDocument/2006/relationships/image" Target="../media/image101.png"/><Relationship Id="rId5" Type="http://schemas.openxmlformats.org/officeDocument/2006/relationships/image" Target="../media/image102.png"/><Relationship Id="rId7" Type="http://schemas.openxmlformats.org/officeDocument/2006/relationships/image" Target="../media/image104.jpeg"/><Relationship Id="rId1" Type="http://schemas.openxmlformats.org/officeDocument/2006/relationships/tags" Target="../tags/tag1.xml"/><Relationship Id="rId2" Type="http://schemas.openxmlformats.org/officeDocument/2006/relationships/slideLayout" Target="../slideLayouts/slideLayout6.xml"/><Relationship Id="rId3" Type="http://schemas.openxmlformats.org/officeDocument/2006/relationships/notesSlide" Target="../notesSlides/notesSlide24.xml"/><Relationship Id="rId6" Type="http://schemas.openxmlformats.org/officeDocument/2006/relationships/image" Target="../media/image103.png"/></Relationships>
</file>

<file path=ppt/slides/_rels/slide42.xml.rels><?xml version="1.0" encoding="UTF-8" standalone="yes"?>
<Relationships xmlns="http://schemas.openxmlformats.org/package/2006/relationships"><Relationship Id="rId6" Type="http://schemas.openxmlformats.org/officeDocument/2006/relationships/image" Target="../media/image103.png"/><Relationship Id="rId4" Type="http://schemas.openxmlformats.org/officeDocument/2006/relationships/image" Target="../media/image101.png"/><Relationship Id="rId1" Type="http://schemas.openxmlformats.org/officeDocument/2006/relationships/tags" Target="../tags/tag2.xml"/><Relationship Id="rId2" Type="http://schemas.openxmlformats.org/officeDocument/2006/relationships/slideLayout" Target="../slideLayouts/slideLayout4.xml"/><Relationship Id="rId3" Type="http://schemas.openxmlformats.org/officeDocument/2006/relationships/notesSlide" Target="../notesSlides/notesSlide25.xml"/><Relationship Id="rId5" Type="http://schemas.openxmlformats.org/officeDocument/2006/relationships/image" Target="../media/image102.png"/></Relationships>
</file>

<file path=ppt/slides/_rels/slide43.xml.rels><?xml version="1.0" encoding="UTF-8" standalone="yes"?>
<Relationships xmlns="http://schemas.openxmlformats.org/package/2006/relationships"><Relationship Id="rId8" Type="http://schemas.openxmlformats.org/officeDocument/2006/relationships/image" Target="../media/image108.png"/><Relationship Id="rId4" Type="http://schemas.openxmlformats.org/officeDocument/2006/relationships/image" Target="../media/image101.png"/><Relationship Id="rId5" Type="http://schemas.openxmlformats.org/officeDocument/2006/relationships/image" Target="../media/image102.png"/><Relationship Id="rId7" Type="http://schemas.openxmlformats.org/officeDocument/2006/relationships/image" Target="../media/image107.png"/><Relationship Id="rId1" Type="http://schemas.openxmlformats.org/officeDocument/2006/relationships/tags" Target="../tags/tag3.xml"/><Relationship Id="rId2" Type="http://schemas.openxmlformats.org/officeDocument/2006/relationships/slideLayout" Target="../slideLayouts/slideLayout4.xml"/><Relationship Id="rId3" Type="http://schemas.openxmlformats.org/officeDocument/2006/relationships/notesSlide" Target="../notesSlides/notesSlide26.xml"/><Relationship Id="rId6" Type="http://schemas.openxmlformats.org/officeDocument/2006/relationships/image" Target="../media/image106.png"/></Relationships>
</file>

<file path=ppt/slides/_rels/slide44.xml.rels><?xml version="1.0" encoding="UTF-8" standalone="yes"?>
<Relationships xmlns="http://schemas.openxmlformats.org/package/2006/relationships"><Relationship Id="rId8" Type="http://schemas.openxmlformats.org/officeDocument/2006/relationships/image" Target="../media/image108.png"/><Relationship Id="rId4" Type="http://schemas.openxmlformats.org/officeDocument/2006/relationships/image" Target="../media/image101.png"/><Relationship Id="rId5" Type="http://schemas.openxmlformats.org/officeDocument/2006/relationships/image" Target="../media/image102.png"/><Relationship Id="rId7" Type="http://schemas.openxmlformats.org/officeDocument/2006/relationships/image" Target="../media/image107.png"/><Relationship Id="rId1" Type="http://schemas.openxmlformats.org/officeDocument/2006/relationships/tags" Target="../tags/tag4.xml"/><Relationship Id="rId2" Type="http://schemas.openxmlformats.org/officeDocument/2006/relationships/slideLayout" Target="../slideLayouts/slideLayout4.xml"/><Relationship Id="rId9" Type="http://schemas.openxmlformats.org/officeDocument/2006/relationships/image" Target="../media/image7.png"/><Relationship Id="rId3" Type="http://schemas.openxmlformats.org/officeDocument/2006/relationships/notesSlide" Target="../notesSlides/notesSlide27.xml"/><Relationship Id="rId6" Type="http://schemas.openxmlformats.org/officeDocument/2006/relationships/image" Target="../media/image106.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3" Type="http://schemas.openxmlformats.org/officeDocument/2006/relationships/image" Target="../media/image109.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6" Type="http://schemas.openxmlformats.org/officeDocument/2006/relationships/image" Target="../media/image111.png"/><Relationship Id="rId4" Type="http://schemas.openxmlformats.org/officeDocument/2006/relationships/image" Target="../media/image110.png"/><Relationship Id="rId1" Type="http://schemas.openxmlformats.org/officeDocument/2006/relationships/tags" Target="../tags/tag5.xml"/><Relationship Id="rId2" Type="http://schemas.openxmlformats.org/officeDocument/2006/relationships/slideLayout" Target="../slideLayouts/slideLayout4.xml"/><Relationship Id="rId3" Type="http://schemas.openxmlformats.org/officeDocument/2006/relationships/notesSlide" Target="../notesSlides/notesSlide29.xml"/><Relationship Id="rId5" Type="http://schemas.openxmlformats.org/officeDocument/2006/relationships/image" Target="../media/image109.png"/></Relationships>
</file>

<file path=ppt/slides/_rels/slide47.xml.rels><?xml version="1.0" encoding="UTF-8" standalone="yes"?>
<Relationships xmlns="http://schemas.openxmlformats.org/package/2006/relationships"><Relationship Id="rId2" Type="http://schemas.openxmlformats.org/officeDocument/2006/relationships/image" Target="../media/image112.png"/><Relationship Id="rId3" Type="http://schemas.openxmlformats.org/officeDocument/2006/relationships/image" Target="../media/image68.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4" Type="http://schemas.openxmlformats.org/officeDocument/2006/relationships/image" Target="../media/image114.gif"/><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113.png"/></Relationships>
</file>

<file path=ppt/slides/_rels/slide49.xml.rels><?xml version="1.0" encoding="UTF-8" standalone="yes"?>
<Relationships xmlns="http://schemas.openxmlformats.org/package/2006/relationships"><Relationship Id="rId4" Type="http://schemas.openxmlformats.org/officeDocument/2006/relationships/image" Target="../media/image114.gif"/><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113.pn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5.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6" Type="http://schemas.openxmlformats.org/officeDocument/2006/relationships/image" Target="../media/image65.png"/><Relationship Id="rId4" Type="http://schemas.openxmlformats.org/officeDocument/2006/relationships/oleObject" Target="../embeddings/oleObject50.bin"/><Relationship Id="rId1" Type="http://schemas.openxmlformats.org/officeDocument/2006/relationships/vmlDrawing" Target="../drawings/vmlDrawing26.vml"/><Relationship Id="rId2" Type="http://schemas.openxmlformats.org/officeDocument/2006/relationships/slideLayout" Target="../slideLayouts/slideLayout6.xml"/><Relationship Id="rId3" Type="http://schemas.openxmlformats.org/officeDocument/2006/relationships/notesSlide" Target="../notesSlides/notesSlide30.xml"/><Relationship Id="rId5" Type="http://schemas.openxmlformats.org/officeDocument/2006/relationships/oleObject" Target="../embeddings/Microsoft_Equation19.bin"/></Relationships>
</file>

<file path=ppt/slides/_rels/slide51.xml.rels><?xml version="1.0" encoding="UTF-8" standalone="yes"?>
<Relationships xmlns="http://schemas.openxmlformats.org/package/2006/relationships"><Relationship Id="rId6" Type="http://schemas.openxmlformats.org/officeDocument/2006/relationships/oleObject" Target="../embeddings/oleObject51.bin"/><Relationship Id="rId4" Type="http://schemas.openxmlformats.org/officeDocument/2006/relationships/oleObject" Target="../embeddings/Microsoft_Equation20.bin"/><Relationship Id="rId1" Type="http://schemas.openxmlformats.org/officeDocument/2006/relationships/vmlDrawing" Target="../drawings/vmlDrawing27.vml"/><Relationship Id="rId2" Type="http://schemas.openxmlformats.org/officeDocument/2006/relationships/slideLayout" Target="../slideLayouts/slideLayout6.xml"/><Relationship Id="rId3" Type="http://schemas.openxmlformats.org/officeDocument/2006/relationships/notesSlide" Target="../notesSlides/notesSlide31.xml"/><Relationship Id="rId5" Type="http://schemas.openxmlformats.org/officeDocument/2006/relationships/image" Target="../media/image113.png"/></Relationships>
</file>

<file path=ppt/slides/_rels/slide52.xml.rels><?xml version="1.0" encoding="UTF-8" standalone="yes"?>
<Relationships xmlns="http://schemas.openxmlformats.org/package/2006/relationships"><Relationship Id="rId6" Type="http://schemas.openxmlformats.org/officeDocument/2006/relationships/oleObject" Target="../embeddings/Microsoft_Equation21.bin"/><Relationship Id="rId4" Type="http://schemas.openxmlformats.org/officeDocument/2006/relationships/oleObject" Target="../embeddings/oleObject52.bin"/><Relationship Id="rId1" Type="http://schemas.openxmlformats.org/officeDocument/2006/relationships/vmlDrawing" Target="../drawings/vmlDrawing28.vml"/><Relationship Id="rId2" Type="http://schemas.openxmlformats.org/officeDocument/2006/relationships/slideLayout" Target="../slideLayouts/slideLayout6.xml"/><Relationship Id="rId3" Type="http://schemas.openxmlformats.org/officeDocument/2006/relationships/notesSlide" Target="../notesSlides/notesSlide32.xml"/><Relationship Id="rId5" Type="http://schemas.openxmlformats.org/officeDocument/2006/relationships/oleObject" Target="../embeddings/oleObject53.bin"/></Relationships>
</file>

<file path=ppt/slides/_rels/slide53.xml.rels><?xml version="1.0" encoding="UTF-8" standalone="yes"?>
<Relationships xmlns="http://schemas.openxmlformats.org/package/2006/relationships"><Relationship Id="rId4" Type="http://schemas.openxmlformats.org/officeDocument/2006/relationships/image" Target="../media/image119.gif"/><Relationship Id="rId5" Type="http://schemas.openxmlformats.org/officeDocument/2006/relationships/image" Target="../media/image120.gif"/><Relationship Id="rId7" Type="http://schemas.openxmlformats.org/officeDocument/2006/relationships/oleObject" Target="../embeddings/oleObject54.bin"/><Relationship Id="rId1" Type="http://schemas.openxmlformats.org/officeDocument/2006/relationships/vmlDrawing" Target="../drawings/vmlDrawing29.vml"/><Relationship Id="rId2" Type="http://schemas.openxmlformats.org/officeDocument/2006/relationships/slideLayout" Target="../slideLayouts/slideLayout6.xml"/><Relationship Id="rId3" Type="http://schemas.openxmlformats.org/officeDocument/2006/relationships/notesSlide" Target="../notesSlides/notesSlide33.xml"/><Relationship Id="rId6" Type="http://schemas.openxmlformats.org/officeDocument/2006/relationships/image" Target="../media/image121.gif"/></Relationships>
</file>

<file path=ppt/slides/_rels/slide54.xml.rels><?xml version="1.0" encoding="UTF-8" standalone="yes"?>
<Relationships xmlns="http://schemas.openxmlformats.org/package/2006/relationships"><Relationship Id="rId8" Type="http://schemas.openxmlformats.org/officeDocument/2006/relationships/image" Target="../media/image128.gif"/><Relationship Id="rId4" Type="http://schemas.openxmlformats.org/officeDocument/2006/relationships/image" Target="../media/image124.gif"/><Relationship Id="rId10" Type="http://schemas.openxmlformats.org/officeDocument/2006/relationships/image" Target="../media/image130.gif"/><Relationship Id="rId5" Type="http://schemas.openxmlformats.org/officeDocument/2006/relationships/image" Target="../media/image125.gif"/><Relationship Id="rId7" Type="http://schemas.openxmlformats.org/officeDocument/2006/relationships/image" Target="../media/image127.gif"/><Relationship Id="rId11" Type="http://schemas.openxmlformats.org/officeDocument/2006/relationships/image" Target="../media/image131.png"/><Relationship Id="rId1" Type="http://schemas.openxmlformats.org/officeDocument/2006/relationships/slideLayout" Target="../slideLayouts/slideLayout6.xml"/><Relationship Id="rId2" Type="http://schemas.openxmlformats.org/officeDocument/2006/relationships/image" Target="../media/image122.gif"/><Relationship Id="rId9" Type="http://schemas.openxmlformats.org/officeDocument/2006/relationships/image" Target="../media/image129.gif"/><Relationship Id="rId3" Type="http://schemas.openxmlformats.org/officeDocument/2006/relationships/image" Target="../media/image123.gif"/><Relationship Id="rId6" Type="http://schemas.openxmlformats.org/officeDocument/2006/relationships/image" Target="../media/image126.gif"/></Relationships>
</file>

<file path=ppt/slides/_rels/slide55.xml.rels><?xml version="1.0" encoding="UTF-8" standalone="yes"?>
<Relationships xmlns="http://schemas.openxmlformats.org/package/2006/relationships"><Relationship Id="rId8" Type="http://schemas.openxmlformats.org/officeDocument/2006/relationships/image" Target="../media/image128.gif"/><Relationship Id="rId4" Type="http://schemas.openxmlformats.org/officeDocument/2006/relationships/image" Target="../media/image124.gif"/><Relationship Id="rId10" Type="http://schemas.openxmlformats.org/officeDocument/2006/relationships/image" Target="../media/image131.png"/><Relationship Id="rId5" Type="http://schemas.openxmlformats.org/officeDocument/2006/relationships/image" Target="../media/image125.gif"/><Relationship Id="rId7" Type="http://schemas.openxmlformats.org/officeDocument/2006/relationships/image" Target="../media/image127.gif"/><Relationship Id="rId1" Type="http://schemas.openxmlformats.org/officeDocument/2006/relationships/slideLayout" Target="../slideLayouts/slideLayout6.xml"/><Relationship Id="rId2" Type="http://schemas.openxmlformats.org/officeDocument/2006/relationships/image" Target="../media/image122.gif"/><Relationship Id="rId9" Type="http://schemas.openxmlformats.org/officeDocument/2006/relationships/image" Target="../media/image129.gif"/><Relationship Id="rId3" Type="http://schemas.openxmlformats.org/officeDocument/2006/relationships/image" Target="../media/image123.gif"/><Relationship Id="rId6" Type="http://schemas.openxmlformats.org/officeDocument/2006/relationships/image" Target="../media/image126.gif"/></Relationships>
</file>

<file path=ppt/slides/_rels/slide56.xml.rels><?xml version="1.0" encoding="UTF-8" standalone="yes"?>
<Relationships xmlns="http://schemas.openxmlformats.org/package/2006/relationships"><Relationship Id="rId8" Type="http://schemas.openxmlformats.org/officeDocument/2006/relationships/image" Target="../media/image128.gif"/><Relationship Id="rId4" Type="http://schemas.openxmlformats.org/officeDocument/2006/relationships/image" Target="../media/image124.gif"/><Relationship Id="rId5" Type="http://schemas.openxmlformats.org/officeDocument/2006/relationships/image" Target="../media/image125.gif"/><Relationship Id="rId7" Type="http://schemas.openxmlformats.org/officeDocument/2006/relationships/image" Target="../media/image127.gif"/><Relationship Id="rId1" Type="http://schemas.openxmlformats.org/officeDocument/2006/relationships/slideLayout" Target="../slideLayouts/slideLayout6.xml"/><Relationship Id="rId2" Type="http://schemas.openxmlformats.org/officeDocument/2006/relationships/image" Target="../media/image122.gif"/><Relationship Id="rId9" Type="http://schemas.openxmlformats.org/officeDocument/2006/relationships/image" Target="../media/image131.png"/><Relationship Id="rId3" Type="http://schemas.openxmlformats.org/officeDocument/2006/relationships/image" Target="../media/image123.gif"/><Relationship Id="rId6" Type="http://schemas.openxmlformats.org/officeDocument/2006/relationships/image" Target="../media/image126.gif"/></Relationships>
</file>

<file path=ppt/slides/_rels/slide57.xml.rels><?xml version="1.0" encoding="UTF-8" standalone="yes"?>
<Relationships xmlns="http://schemas.openxmlformats.org/package/2006/relationships"><Relationship Id="rId8" Type="http://schemas.openxmlformats.org/officeDocument/2006/relationships/image" Target="../media/image131.png"/><Relationship Id="rId4" Type="http://schemas.openxmlformats.org/officeDocument/2006/relationships/image" Target="../media/image124.gif"/><Relationship Id="rId5" Type="http://schemas.openxmlformats.org/officeDocument/2006/relationships/image" Target="../media/image125.gif"/><Relationship Id="rId7" Type="http://schemas.openxmlformats.org/officeDocument/2006/relationships/image" Target="../media/image127.gif"/><Relationship Id="rId1" Type="http://schemas.openxmlformats.org/officeDocument/2006/relationships/slideLayout" Target="../slideLayouts/slideLayout6.xml"/><Relationship Id="rId2" Type="http://schemas.openxmlformats.org/officeDocument/2006/relationships/image" Target="../media/image122.gif"/><Relationship Id="rId3" Type="http://schemas.openxmlformats.org/officeDocument/2006/relationships/image" Target="../media/image123.gif"/><Relationship Id="rId6" Type="http://schemas.openxmlformats.org/officeDocument/2006/relationships/image" Target="../media/image126.gif"/></Relationships>
</file>

<file path=ppt/slides/_rels/slide58.xml.rels><?xml version="1.0" encoding="UTF-8" standalone="yes"?>
<Relationships xmlns="http://schemas.openxmlformats.org/package/2006/relationships"><Relationship Id="rId4" Type="http://schemas.openxmlformats.org/officeDocument/2006/relationships/image" Target="../media/image124.gif"/><Relationship Id="rId1" Type="http://schemas.openxmlformats.org/officeDocument/2006/relationships/slideLayout" Target="../slideLayouts/slideLayout6.xml"/><Relationship Id="rId2" Type="http://schemas.openxmlformats.org/officeDocument/2006/relationships/image" Target="../media/image122.gif"/><Relationship Id="rId3" Type="http://schemas.openxmlformats.org/officeDocument/2006/relationships/image" Target="../media/image123.gif"/><Relationship Id="rId5" Type="http://schemas.openxmlformats.org/officeDocument/2006/relationships/image" Target="../media/image131.png"/></Relationships>
</file>

<file path=ppt/slides/_rels/slide59.xml.rels><?xml version="1.0" encoding="UTF-8" standalone="yes"?>
<Relationships xmlns="http://schemas.openxmlformats.org/package/2006/relationships"><Relationship Id="rId4" Type="http://schemas.openxmlformats.org/officeDocument/2006/relationships/image" Target="../media/image131.png"/><Relationship Id="rId1" Type="http://schemas.openxmlformats.org/officeDocument/2006/relationships/slideLayout" Target="../slideLayouts/slideLayout6.xml"/><Relationship Id="rId2" Type="http://schemas.openxmlformats.org/officeDocument/2006/relationships/image" Target="../media/image122.gif"/><Relationship Id="rId3" Type="http://schemas.openxmlformats.org/officeDocument/2006/relationships/image" Target="../media/image123.gif"/></Relationships>
</file>

<file path=ppt/slides/_rels/slide6.xml.rels><?xml version="1.0" encoding="UTF-8" standalone="yes"?>
<Relationships xmlns="http://schemas.openxmlformats.org/package/2006/relationships"><Relationship Id="rId6" Type="http://schemas.openxmlformats.org/officeDocument/2006/relationships/image" Target="../media/image10.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7.png"/><Relationship Id="rId5" Type="http://schemas.openxmlformats.org/officeDocument/2006/relationships/image" Target="../media/image9.jpeg"/></Relationships>
</file>

<file path=ppt/slides/_rels/slide60.xml.rels><?xml version="1.0" encoding="UTF-8" standalone="yes"?>
<Relationships xmlns="http://schemas.openxmlformats.org/package/2006/relationships"><Relationship Id="rId2" Type="http://schemas.openxmlformats.org/officeDocument/2006/relationships/image" Target="../media/image122.gif"/><Relationship Id="rId3" Type="http://schemas.openxmlformats.org/officeDocument/2006/relationships/image" Target="../media/image131.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4" Type="http://schemas.openxmlformats.org/officeDocument/2006/relationships/image" Target="../media/image131.png"/><Relationship Id="rId1" Type="http://schemas.openxmlformats.org/officeDocument/2006/relationships/vmlDrawing" Target="../drawings/vmlDrawing30.vml"/><Relationship Id="rId2" Type="http://schemas.openxmlformats.org/officeDocument/2006/relationships/slideLayout" Target="../slideLayouts/slideLayout6.xml"/><Relationship Id="rId3" Type="http://schemas.openxmlformats.org/officeDocument/2006/relationships/image" Target="../media/image122.gif"/><Relationship Id="rId5" Type="http://schemas.openxmlformats.org/officeDocument/2006/relationships/oleObject" Target="../embeddings/oleObject55.bin"/></Relationships>
</file>

<file path=ppt/slides/_rels/slide62.xml.rels><?xml version="1.0" encoding="UTF-8" standalone="yes"?>
<Relationships xmlns="http://schemas.openxmlformats.org/package/2006/relationships"><Relationship Id="rId8" Type="http://schemas.openxmlformats.org/officeDocument/2006/relationships/image" Target="../media/image121.gif"/><Relationship Id="rId4" Type="http://schemas.openxmlformats.org/officeDocument/2006/relationships/image" Target="../media/image119.gif"/><Relationship Id="rId5" Type="http://schemas.openxmlformats.org/officeDocument/2006/relationships/image" Target="../media/image134.gif"/><Relationship Id="rId7" Type="http://schemas.openxmlformats.org/officeDocument/2006/relationships/image" Target="../media/image120.gif"/><Relationship Id="rId1" Type="http://schemas.openxmlformats.org/officeDocument/2006/relationships/vmlDrawing" Target="../drawings/vmlDrawing31.vml"/><Relationship Id="rId2" Type="http://schemas.openxmlformats.org/officeDocument/2006/relationships/slideLayout" Target="../slideLayouts/slideLayout6.xml"/><Relationship Id="rId9" Type="http://schemas.openxmlformats.org/officeDocument/2006/relationships/oleObject" Target="../embeddings/Microsoft_Equation22.bin"/><Relationship Id="rId3" Type="http://schemas.openxmlformats.org/officeDocument/2006/relationships/notesSlide" Target="../notesSlides/notesSlide34.xml"/><Relationship Id="rId6" Type="http://schemas.openxmlformats.org/officeDocument/2006/relationships/image" Target="../media/image135.gif"/></Relationships>
</file>

<file path=ppt/slides/_rels/slide63.xml.rels><?xml version="1.0" encoding="UTF-8" standalone="yes"?>
<Relationships xmlns="http://schemas.openxmlformats.org/package/2006/relationships"><Relationship Id="rId4" Type="http://schemas.openxmlformats.org/officeDocument/2006/relationships/image" Target="../media/image114.gif"/><Relationship Id="rId1" Type="http://schemas.openxmlformats.org/officeDocument/2006/relationships/slideLayout" Target="../slideLayouts/slideLayout6.xml"/><Relationship Id="rId2" Type="http://schemas.openxmlformats.org/officeDocument/2006/relationships/notesSlide" Target="../notesSlides/notesSlide35.xml"/><Relationship Id="rId3" Type="http://schemas.openxmlformats.org/officeDocument/2006/relationships/image" Target="../media/image135.gif"/><Relationship Id="rId5" Type="http://schemas.openxmlformats.org/officeDocument/2006/relationships/image" Target="../media/image136.png"/></Relationships>
</file>

<file path=ppt/slides/_rels/slide64.xml.rels><?xml version="1.0" encoding="UTF-8" standalone="yes"?>
<Relationships xmlns="http://schemas.openxmlformats.org/package/2006/relationships"><Relationship Id="rId4" Type="http://schemas.openxmlformats.org/officeDocument/2006/relationships/image" Target="../media/image138.gif"/><Relationship Id="rId1" Type="http://schemas.openxmlformats.org/officeDocument/2006/relationships/vmlDrawing" Target="../drawings/vmlDrawing32.vml"/><Relationship Id="rId2" Type="http://schemas.openxmlformats.org/officeDocument/2006/relationships/slideLayout" Target="../slideLayouts/slideLayout6.xml"/><Relationship Id="rId3" Type="http://schemas.openxmlformats.org/officeDocument/2006/relationships/image" Target="../media/image136.png"/><Relationship Id="rId5" Type="http://schemas.openxmlformats.org/officeDocument/2006/relationships/oleObject" Target="../embeddings/Microsoft_Equation23.bin"/></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139.gif"/><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image" Target="../media/image92.png"/><Relationship Id="rId4" Type="http://schemas.openxmlformats.org/officeDocument/2006/relationships/oleObject" Target="../embeddings/oleObject56.bin"/><Relationship Id="rId5" Type="http://schemas.openxmlformats.org/officeDocument/2006/relationships/oleObject" Target="../embeddings/oleObject57.bin"/><Relationship Id="rId7" Type="http://schemas.openxmlformats.org/officeDocument/2006/relationships/image" Target="../media/image88.png"/><Relationship Id="rId1" Type="http://schemas.openxmlformats.org/officeDocument/2006/relationships/vmlDrawing" Target="../drawings/vmlDrawing33.vml"/><Relationship Id="rId2" Type="http://schemas.openxmlformats.org/officeDocument/2006/relationships/slideLayout" Target="../slideLayouts/slideLayout2.xml"/><Relationship Id="rId9" Type="http://schemas.openxmlformats.org/officeDocument/2006/relationships/oleObject" Target="../embeddings/oleObject58.bin"/><Relationship Id="rId3" Type="http://schemas.openxmlformats.org/officeDocument/2006/relationships/notesSlide" Target="../notesSlides/notesSlide36.xml"/><Relationship Id="rId6" Type="http://schemas.openxmlformats.org/officeDocument/2006/relationships/image" Target="../media/image84.png"/></Relationships>
</file>

<file path=ppt/slides/_rels/slide69.xml.rels><?xml version="1.0" encoding="UTF-8" standalone="yes"?>
<Relationships xmlns="http://schemas.openxmlformats.org/package/2006/relationships"><Relationship Id="rId6" Type="http://schemas.openxmlformats.org/officeDocument/2006/relationships/image" Target="../media/image144.png"/><Relationship Id="rId4" Type="http://schemas.openxmlformats.org/officeDocument/2006/relationships/oleObject" Target="../embeddings/oleObject59.bin"/><Relationship Id="rId1" Type="http://schemas.openxmlformats.org/officeDocument/2006/relationships/vmlDrawing" Target="../drawings/vmlDrawing34.vml"/><Relationship Id="rId2" Type="http://schemas.openxmlformats.org/officeDocument/2006/relationships/slideLayout" Target="../slideLayouts/slideLayout6.xml"/><Relationship Id="rId3" Type="http://schemas.openxmlformats.org/officeDocument/2006/relationships/notesSlide" Target="../notesSlides/notesSlide37.xml"/><Relationship Id="rId5" Type="http://schemas.openxmlformats.org/officeDocument/2006/relationships/image" Target="../media/image143.png"/></Relationships>
</file>

<file path=ppt/slides/_rels/slide7.xml.rels><?xml version="1.0" encoding="UTF-8" standalone="yes"?>
<Relationships xmlns="http://schemas.openxmlformats.org/package/2006/relationships"><Relationship Id="rId6" Type="http://schemas.openxmlformats.org/officeDocument/2006/relationships/oleObject" Target="../embeddings/oleObject1.bin"/><Relationship Id="rId4" Type="http://schemas.openxmlformats.org/officeDocument/2006/relationships/image" Target="../media/image12.png"/><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notesSlide" Target="../notesSlides/notesSlide2.xml"/><Relationship Id="rId5" Type="http://schemas.openxmlformats.org/officeDocument/2006/relationships/image" Target="../media/image7.png"/></Relationships>
</file>

<file path=ppt/slides/_rels/slide70.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0.xml"/><Relationship Id="rId3" Type="http://schemas.openxmlformats.org/officeDocument/2006/relationships/image" Target="../media/image14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4" Type="http://schemas.openxmlformats.org/officeDocument/2006/relationships/image" Target="../media/image149.png"/><Relationship Id="rId1" Type="http://schemas.openxmlformats.org/officeDocument/2006/relationships/slideLayout" Target="../slideLayouts/slideLayout6.xml"/><Relationship Id="rId2" Type="http://schemas.openxmlformats.org/officeDocument/2006/relationships/image" Target="../media/image147.png"/><Relationship Id="rId3" Type="http://schemas.openxmlformats.org/officeDocument/2006/relationships/image" Target="../media/image148.png"/></Relationships>
</file>

<file path=ppt/slides/_rels/slide76.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image" Target="../media/image149.png"/><Relationship Id="rId3" Type="http://schemas.openxmlformats.org/officeDocument/2006/relationships/image" Target="../media/image150.png"/></Relationships>
</file>

<file path=ppt/slides/_rels/slide77.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image" Target="../media/image152.png"/><Relationship Id="rId3" Type="http://schemas.openxmlformats.org/officeDocument/2006/relationships/image" Target="../media/image153.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154.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6" Type="http://schemas.openxmlformats.org/officeDocument/2006/relationships/image" Target="../media/image15.png"/><Relationship Id="rId4" Type="http://schemas.openxmlformats.org/officeDocument/2006/relationships/image" Target="../media/image14.jpeg"/><Relationship Id="rId1" Type="http://schemas.openxmlformats.org/officeDocument/2006/relationships/vmlDrawing" Target="../drawings/vmlDrawing2.vml"/><Relationship Id="rId2" Type="http://schemas.openxmlformats.org/officeDocument/2006/relationships/slideLayout" Target="../slideLayouts/slideLayout6.xml"/><Relationship Id="rId3" Type="http://schemas.openxmlformats.org/officeDocument/2006/relationships/notesSlide" Target="../notesSlides/notesSlide3.xml"/><Relationship Id="rId5" Type="http://schemas.openxmlformats.org/officeDocument/2006/relationships/oleObject" Target="../embeddings/oleObject2.bin"/></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4" Type="http://schemas.openxmlformats.org/officeDocument/2006/relationships/image" Target="../media/image14.jpeg"/><Relationship Id="rId5" Type="http://schemas.openxmlformats.org/officeDocument/2006/relationships/oleObject" Target="../embeddings/Microsoft_Equation1.bin"/><Relationship Id="rId7" Type="http://schemas.openxmlformats.org/officeDocument/2006/relationships/image" Target="../media/image181.png"/><Relationship Id="rId1" Type="http://schemas.openxmlformats.org/officeDocument/2006/relationships/vmlDrawing" Target="../drawings/vmlDrawing3.vml"/><Relationship Id="rId2" Type="http://schemas.openxmlformats.org/officeDocument/2006/relationships/slideLayout" Target="../slideLayouts/slideLayout6.xml"/><Relationship Id="rId9" Type="http://schemas.openxmlformats.org/officeDocument/2006/relationships/oleObject" Target="../embeddings/oleObject3.bin"/><Relationship Id="rId3" Type="http://schemas.openxmlformats.org/officeDocument/2006/relationships/notesSlide" Target="../notesSlides/notesSlide4.xml"/><Relationship Id="rId6" Type="http://schemas.openxmlformats.org/officeDocument/2006/relationships/image" Target="../media/image17.pd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0" y="0"/>
            <a:ext cx="9144000" cy="6629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 y="301625"/>
            <a:ext cx="8229600" cy="1908175"/>
          </a:xfrm>
        </p:spPr>
        <p:txBody>
          <a:bodyPr>
            <a:normAutofit fontScale="90000"/>
          </a:bodyPr>
          <a:lstStyle/>
          <a:p>
            <a:pPr algn="l"/>
            <a:r>
              <a:rPr lang="en-US" b="1" dirty="0" smtClean="0">
                <a:solidFill>
                  <a:schemeClr val="bg1"/>
                </a:solidFill>
              </a:rPr>
              <a:t>Heavy Ion’s Mini-Me</a:t>
            </a:r>
            <a:br>
              <a:rPr lang="en-US" b="1" dirty="0" smtClean="0">
                <a:solidFill>
                  <a:schemeClr val="bg1"/>
                </a:solidFill>
              </a:rPr>
            </a:br>
            <a:r>
              <a:rPr lang="en-US" b="1" dirty="0" smtClean="0">
                <a:solidFill>
                  <a:schemeClr val="bg1"/>
                </a:solidFill>
              </a:rPr>
              <a:t/>
            </a:r>
            <a:br>
              <a:rPr lang="en-US" b="1" dirty="0" smtClean="0">
                <a:solidFill>
                  <a:schemeClr val="bg1"/>
                </a:solidFill>
              </a:rPr>
            </a:br>
            <a:r>
              <a:rPr lang="en-US" b="1" dirty="0" smtClean="0">
                <a:solidFill>
                  <a:srgbClr val="CCFFCC"/>
                </a:solidFill>
              </a:rPr>
              <a:t>Strong radial flow </a:t>
            </a:r>
            <a:br>
              <a:rPr lang="en-US" b="1" dirty="0" smtClean="0">
                <a:solidFill>
                  <a:srgbClr val="CCFFCC"/>
                </a:solidFill>
              </a:rPr>
            </a:br>
            <a:r>
              <a:rPr lang="en-US" b="1" dirty="0" smtClean="0">
                <a:solidFill>
                  <a:srgbClr val="CCFFCC"/>
                </a:solidFill>
              </a:rPr>
              <a:t>in proton collisions at RHIC</a:t>
            </a:r>
            <a:endParaRPr lang="en-US" b="1" dirty="0">
              <a:solidFill>
                <a:srgbClr val="CCFFCC"/>
              </a:solidFill>
            </a:endParaRPr>
          </a:p>
        </p:txBody>
      </p:sp>
      <p:sp>
        <p:nvSpPr>
          <p:cNvPr id="3" name="Subtitle 2"/>
          <p:cNvSpPr>
            <a:spLocks noGrp="1"/>
          </p:cNvSpPr>
          <p:nvPr>
            <p:ph type="subTitle" idx="1"/>
          </p:nvPr>
        </p:nvSpPr>
        <p:spPr>
          <a:xfrm>
            <a:off x="304800" y="4724400"/>
            <a:ext cx="3657600" cy="1752600"/>
          </a:xfrm>
        </p:spPr>
        <p:txBody>
          <a:bodyPr/>
          <a:lstStyle/>
          <a:p>
            <a:r>
              <a:rPr lang="en-US" dirty="0" smtClean="0">
                <a:solidFill>
                  <a:schemeClr val="accent2">
                    <a:lumMod val="20000"/>
                    <a:lumOff val="80000"/>
                  </a:schemeClr>
                </a:solidFill>
              </a:rPr>
              <a:t>Mike Lisa</a:t>
            </a:r>
          </a:p>
          <a:p>
            <a:r>
              <a:rPr lang="en-US" dirty="0" smtClean="0">
                <a:solidFill>
                  <a:schemeClr val="accent2">
                    <a:lumMod val="20000"/>
                    <a:lumOff val="80000"/>
                  </a:schemeClr>
                </a:solidFill>
              </a:rPr>
              <a:t>Ohio State University</a:t>
            </a:r>
            <a:endParaRPr lang="en-US" dirty="0">
              <a:solidFill>
                <a:schemeClr val="accent2">
                  <a:lumMod val="20000"/>
                  <a:lumOff val="80000"/>
                </a:schemeClr>
              </a:solidFill>
            </a:endParaRPr>
          </a:p>
        </p:txBody>
      </p:sp>
      <p:sp>
        <p:nvSpPr>
          <p:cNvPr id="15" name="Footer Placeholder 1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6" name="Slide Number Placeholder 15"/>
          <p:cNvSpPr>
            <a:spLocks noGrp="1"/>
          </p:cNvSpPr>
          <p:nvPr>
            <p:ph type="sldNum" sz="quarter" idx="12"/>
          </p:nvPr>
        </p:nvSpPr>
        <p:spPr/>
        <p:txBody>
          <a:bodyPr/>
          <a:lstStyle/>
          <a:p>
            <a:fld id="{7DAC2A2A-C09E-2240-A90F-7268EA013567}" type="slidenum">
              <a:rPr lang="en-US" smtClean="0"/>
              <a:pPr/>
              <a:t>1</a:t>
            </a:fld>
            <a:endParaRPr lang="en-US"/>
          </a:p>
        </p:txBody>
      </p:sp>
      <p:grpSp>
        <p:nvGrpSpPr>
          <p:cNvPr id="8" name="Group 7"/>
          <p:cNvGrpSpPr/>
          <p:nvPr/>
        </p:nvGrpSpPr>
        <p:grpSpPr>
          <a:xfrm>
            <a:off x="4729499" y="609600"/>
            <a:ext cx="4414501" cy="6019800"/>
            <a:chOff x="1986298" y="0"/>
            <a:chExt cx="5171403" cy="6858000"/>
          </a:xfrm>
        </p:grpSpPr>
        <p:pic>
          <p:nvPicPr>
            <p:cNvPr id="9" name="Picture 8" descr="minime.jpg"/>
            <p:cNvPicPr>
              <a:picLocks noChangeAspect="1"/>
            </p:cNvPicPr>
            <p:nvPr/>
          </p:nvPicPr>
          <p:blipFill>
            <a:blip r:embed="rId2"/>
            <a:stretch>
              <a:fillRect/>
            </a:stretch>
          </p:blipFill>
          <p:spPr>
            <a:xfrm>
              <a:off x="1986298" y="0"/>
              <a:ext cx="5171403" cy="6858000"/>
            </a:xfrm>
            <a:prstGeom prst="rect">
              <a:avLst/>
            </a:prstGeom>
          </p:spPr>
        </p:pic>
        <p:sp>
          <p:nvSpPr>
            <p:cNvPr id="11" name="Rectangle 10"/>
            <p:cNvSpPr/>
            <p:nvPr/>
          </p:nvSpPr>
          <p:spPr>
            <a:xfrm>
              <a:off x="4868333" y="3107267"/>
              <a:ext cx="922867" cy="4741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90"/>
                  </a:solidFill>
                </a:rPr>
                <a:t>Hi, I am</a:t>
              </a:r>
            </a:p>
            <a:p>
              <a:pPr algn="ctr"/>
              <a:r>
                <a:rPr lang="en-US" sz="1600" b="1" dirty="0" smtClean="0">
                  <a:solidFill>
                    <a:srgbClr val="000090"/>
                  </a:solidFill>
                </a:rPr>
                <a:t>A+A</a:t>
              </a:r>
              <a:endParaRPr lang="en-US" sz="1600" b="1" dirty="0"/>
            </a:p>
          </p:txBody>
        </p:sp>
        <p:sp>
          <p:nvSpPr>
            <p:cNvPr id="12" name="Rectangle 11"/>
            <p:cNvSpPr/>
            <p:nvPr/>
          </p:nvSpPr>
          <p:spPr>
            <a:xfrm>
              <a:off x="2743200" y="4250267"/>
              <a:ext cx="922867" cy="4741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90"/>
                  </a:solidFill>
                </a:rPr>
                <a:t>Hi, I am</a:t>
              </a:r>
            </a:p>
            <a:p>
              <a:pPr algn="ctr"/>
              <a:r>
                <a:rPr lang="en-US" sz="1600" b="1" dirty="0" err="1" smtClean="0">
                  <a:solidFill>
                    <a:srgbClr val="000090"/>
                  </a:solidFill>
                </a:rPr>
                <a:t>p+p</a:t>
              </a:r>
              <a:endParaRPr lang="en-US" sz="1600" b="1"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normAutofit/>
          </a:bodyPr>
          <a:lstStyle/>
          <a:p>
            <a:r>
              <a:rPr lang="en-US" dirty="0" smtClean="0"/>
              <a:t>Spherical harmonic representation of 3D data</a:t>
            </a:r>
            <a:endParaRPr lang="en-US" dirty="0"/>
          </a:p>
        </p:txBody>
      </p:sp>
      <p:grpSp>
        <p:nvGrpSpPr>
          <p:cNvPr id="2" name="Group 25"/>
          <p:cNvGrpSpPr>
            <a:grpSpLocks/>
          </p:cNvGrpSpPr>
          <p:nvPr/>
        </p:nvGrpSpPr>
        <p:grpSpPr bwMode="auto">
          <a:xfrm>
            <a:off x="152400" y="838200"/>
            <a:ext cx="3092450" cy="5257800"/>
            <a:chOff x="3572" y="672"/>
            <a:chExt cx="1948" cy="3312"/>
          </a:xfrm>
        </p:grpSpPr>
        <p:sp>
          <p:nvSpPr>
            <p:cNvPr id="25" name="AutoShape 3"/>
            <p:cNvSpPr>
              <a:spLocks noChangeArrowheads="1"/>
            </p:cNvSpPr>
            <p:nvPr/>
          </p:nvSpPr>
          <p:spPr bwMode="auto">
            <a:xfrm>
              <a:off x="3572" y="672"/>
              <a:ext cx="1923" cy="3312"/>
            </a:xfrm>
            <a:prstGeom prst="roundRect">
              <a:avLst>
                <a:gd name="adj" fmla="val 11870"/>
              </a:avLst>
            </a:prstGeom>
            <a:solidFill>
              <a:srgbClr val="FFFF00"/>
            </a:solidFill>
            <a:ln w="9525">
              <a:solidFill>
                <a:srgbClr val="FF0000"/>
              </a:solidFill>
              <a:round/>
              <a:headEnd/>
              <a:tailEnd/>
            </a:ln>
          </p:spPr>
          <p:txBody>
            <a:bodyPr wrap="none" anchor="ctr">
              <a:prstTxWarp prst="textNoShape">
                <a:avLst/>
              </a:prstTxWarp>
            </a:bodyPr>
            <a:lstStyle/>
            <a:p>
              <a:endParaRPr lang="en-US"/>
            </a:p>
          </p:txBody>
        </p:sp>
        <p:sp>
          <p:nvSpPr>
            <p:cNvPr id="26" name="Rectangle 4"/>
            <p:cNvSpPr>
              <a:spLocks noChangeArrowheads="1"/>
            </p:cNvSpPr>
            <p:nvPr/>
          </p:nvSpPr>
          <p:spPr bwMode="auto">
            <a:xfrm>
              <a:off x="3743" y="672"/>
              <a:ext cx="1777" cy="274"/>
            </a:xfrm>
            <a:prstGeom prst="rect">
              <a:avLst/>
            </a:prstGeom>
            <a:noFill/>
            <a:ln w="9525">
              <a:noFill/>
              <a:miter lim="800000"/>
              <a:headEnd/>
              <a:tailEnd/>
            </a:ln>
            <a:effectLst/>
          </p:spPr>
          <p:txBody>
            <a:bodyPr wrap="none" anchor="ctr">
              <a:prstTxWarp prst="textNoShape">
                <a:avLst/>
              </a:prstTxWarp>
            </a:bodyPr>
            <a:lstStyle/>
            <a:p>
              <a:pPr algn="ctr" eaLnBrk="1" hangingPunct="1">
                <a:spcBef>
                  <a:spcPct val="50000"/>
                </a:spcBef>
              </a:pPr>
              <a:r>
                <a:rPr lang="pl-PL" sz="1600" b="1">
                  <a:ea typeface="Arial" charset="0"/>
                  <a:cs typeface="Arial" charset="0"/>
                </a:rPr>
                <a:t>Au</a:t>
              </a:r>
              <a:r>
                <a:rPr lang="en-US" sz="1600" b="1">
                  <a:ea typeface="Arial" charset="0"/>
                  <a:cs typeface="Arial" charset="0"/>
                </a:rPr>
                <a:t>+Au: central collisions</a:t>
              </a:r>
              <a:endParaRPr lang="en-US" sz="1600">
                <a:ea typeface="Arial" charset="0"/>
                <a:cs typeface="Arial" charset="0"/>
              </a:endParaRPr>
            </a:p>
          </p:txBody>
        </p:sp>
        <p:grpSp>
          <p:nvGrpSpPr>
            <p:cNvPr id="3" name="Group 5"/>
            <p:cNvGrpSpPr>
              <a:grpSpLocks/>
            </p:cNvGrpSpPr>
            <p:nvPr/>
          </p:nvGrpSpPr>
          <p:grpSpPr bwMode="auto">
            <a:xfrm>
              <a:off x="3615" y="854"/>
              <a:ext cx="1862" cy="2964"/>
              <a:chOff x="3779" y="797"/>
              <a:chExt cx="1961" cy="3043"/>
            </a:xfrm>
          </p:grpSpPr>
          <p:pic>
            <p:nvPicPr>
              <p:cNvPr id="28" name="Picture 6" descr="auau_prjsNEW"/>
              <p:cNvPicPr>
                <a:picLocks noChangeAspect="1" noChangeArrowheads="1"/>
              </p:cNvPicPr>
              <p:nvPr/>
            </p:nvPicPr>
            <p:blipFill>
              <a:blip r:embed="rId4">
                <a:clrChange>
                  <a:clrFrom>
                    <a:srgbClr val="FFFFFF"/>
                  </a:clrFrom>
                  <a:clrTo>
                    <a:srgbClr val="FFFFFF">
                      <a:alpha val="0"/>
                    </a:srgbClr>
                  </a:clrTo>
                </a:clrChange>
              </a:blip>
              <a:srcRect r="7269"/>
              <a:stretch>
                <a:fillRect/>
              </a:stretch>
            </p:blipFill>
            <p:spPr bwMode="auto">
              <a:xfrm>
                <a:off x="3779" y="797"/>
                <a:ext cx="1961" cy="3043"/>
              </a:xfrm>
              <a:prstGeom prst="rect">
                <a:avLst/>
              </a:prstGeom>
              <a:noFill/>
              <a:ln w="9525">
                <a:noFill/>
                <a:miter lim="800000"/>
                <a:headEnd/>
                <a:tailEnd/>
              </a:ln>
              <a:effectLst/>
            </p:spPr>
          </p:pic>
          <p:sp>
            <p:nvSpPr>
              <p:cNvPr id="29" name="Text Box 7"/>
              <p:cNvSpPr txBox="1">
                <a:spLocks noChangeArrowheads="1"/>
              </p:cNvSpPr>
              <p:nvPr/>
            </p:nvSpPr>
            <p:spPr bwMode="auto">
              <a:xfrm>
                <a:off x="4221" y="928"/>
                <a:ext cx="588"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out</a:t>
                </a:r>
                <a:r>
                  <a:rPr lang="pl-PL" sz="1600">
                    <a:ea typeface="Arial" charset="0"/>
                    <a:cs typeface="Arial" charset="0"/>
                  </a:rPr>
                  <a:t>)</a:t>
                </a:r>
                <a:endParaRPr lang="en-US" sz="1600">
                  <a:ea typeface="Arial" charset="0"/>
                  <a:cs typeface="Arial" charset="0"/>
                </a:endParaRPr>
              </a:p>
            </p:txBody>
          </p:sp>
          <p:sp>
            <p:nvSpPr>
              <p:cNvPr id="30" name="Text Box 8"/>
              <p:cNvSpPr txBox="1">
                <a:spLocks noChangeArrowheads="1"/>
              </p:cNvSpPr>
              <p:nvPr/>
            </p:nvSpPr>
            <p:spPr bwMode="auto">
              <a:xfrm>
                <a:off x="4224" y="1872"/>
                <a:ext cx="634"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side</a:t>
                </a:r>
                <a:r>
                  <a:rPr lang="pl-PL" sz="1600">
                    <a:ea typeface="Arial" charset="0"/>
                    <a:cs typeface="Arial" charset="0"/>
                  </a:rPr>
                  <a:t>)</a:t>
                </a:r>
                <a:endParaRPr lang="en-US" sz="1600">
                  <a:ea typeface="Arial" charset="0"/>
                  <a:cs typeface="Arial" charset="0"/>
                </a:endParaRPr>
              </a:p>
            </p:txBody>
          </p:sp>
          <p:sp>
            <p:nvSpPr>
              <p:cNvPr id="31" name="Text Box 9"/>
              <p:cNvSpPr txBox="1">
                <a:spLocks noChangeArrowheads="1"/>
              </p:cNvSpPr>
              <p:nvPr/>
            </p:nvSpPr>
            <p:spPr bwMode="auto">
              <a:xfrm>
                <a:off x="4608" y="2879"/>
                <a:ext cx="725"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long</a:t>
                </a:r>
                <a:r>
                  <a:rPr lang="pl-PL" sz="1600">
                    <a:ea typeface="Arial" charset="0"/>
                    <a:cs typeface="Arial" charset="0"/>
                  </a:rPr>
                  <a:t>)</a:t>
                </a:r>
                <a:endParaRPr lang="en-US" sz="1600">
                  <a:ea typeface="Arial" charset="0"/>
                  <a:cs typeface="Arial" charset="0"/>
                </a:endParaRPr>
              </a:p>
            </p:txBody>
          </p:sp>
        </p:grpSp>
      </p:grpSp>
      <p:grpSp>
        <p:nvGrpSpPr>
          <p:cNvPr id="4" name="Group 25"/>
          <p:cNvGrpSpPr>
            <a:grpSpLocks/>
          </p:cNvGrpSpPr>
          <p:nvPr/>
        </p:nvGrpSpPr>
        <p:grpSpPr bwMode="auto">
          <a:xfrm>
            <a:off x="3733800" y="685800"/>
            <a:ext cx="5370512" cy="4267200"/>
            <a:chOff x="2329" y="624"/>
            <a:chExt cx="3383" cy="2688"/>
          </a:xfrm>
        </p:grpSpPr>
        <p:sp>
          <p:nvSpPr>
            <p:cNvPr id="41" name="AutoShape 24"/>
            <p:cNvSpPr>
              <a:spLocks noChangeArrowheads="1"/>
            </p:cNvSpPr>
            <p:nvPr/>
          </p:nvSpPr>
          <p:spPr bwMode="auto">
            <a:xfrm>
              <a:off x="2400" y="624"/>
              <a:ext cx="3312" cy="2688"/>
            </a:xfrm>
            <a:prstGeom prst="roundRect">
              <a:avLst>
                <a:gd name="adj" fmla="val 9523"/>
              </a:avLst>
            </a:prstGeom>
            <a:solidFill>
              <a:srgbClr val="FFF8B5"/>
            </a:solidFill>
            <a:ln w="19050">
              <a:solidFill>
                <a:schemeClr val="tx1"/>
              </a:solidFill>
              <a:round/>
              <a:headEnd/>
              <a:tailEnd/>
            </a:ln>
          </p:spPr>
          <p:txBody>
            <a:bodyPr wrap="none" anchor="ctr">
              <a:prstTxWarp prst="textNoShape">
                <a:avLst/>
              </a:prstTxWarp>
            </a:bodyPr>
            <a:lstStyle/>
            <a:p>
              <a:endParaRPr lang="en-US"/>
            </a:p>
          </p:txBody>
        </p:sp>
        <p:pic>
          <p:nvPicPr>
            <p:cNvPr id="42" name="Picture 21" descr="auau_a2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964" y="1953"/>
              <a:ext cx="1652" cy="1301"/>
            </a:xfrm>
            <a:prstGeom prst="rect">
              <a:avLst/>
            </a:prstGeom>
            <a:noFill/>
          </p:spPr>
        </p:pic>
        <p:pic>
          <p:nvPicPr>
            <p:cNvPr id="43" name="Picture 22" descr="auau_a0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329" y="688"/>
              <a:ext cx="1652" cy="1301"/>
            </a:xfrm>
            <a:prstGeom prst="rect">
              <a:avLst/>
            </a:prstGeom>
            <a:noFill/>
          </p:spPr>
        </p:pic>
        <p:pic>
          <p:nvPicPr>
            <p:cNvPr id="44" name="Picture 23" descr="auau_a2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964" y="678"/>
              <a:ext cx="1652" cy="1301"/>
            </a:xfrm>
            <a:prstGeom prst="rect">
              <a:avLst/>
            </a:prstGeom>
            <a:noFill/>
          </p:spPr>
        </p:pic>
      </p:grpSp>
      <p:grpSp>
        <p:nvGrpSpPr>
          <p:cNvPr id="5" name="Group 54"/>
          <p:cNvGrpSpPr/>
          <p:nvPr/>
        </p:nvGrpSpPr>
        <p:grpSpPr>
          <a:xfrm>
            <a:off x="1752600" y="5816600"/>
            <a:ext cx="4429919" cy="1003300"/>
            <a:chOff x="1361281" y="5816600"/>
            <a:chExt cx="4429919" cy="1003300"/>
          </a:xfrm>
        </p:grpSpPr>
        <p:sp>
          <p:nvSpPr>
            <p:cNvPr id="46" name="AutoShape 29"/>
            <p:cNvSpPr>
              <a:spLocks noChangeArrowheads="1"/>
            </p:cNvSpPr>
            <p:nvPr/>
          </p:nvSpPr>
          <p:spPr bwMode="auto">
            <a:xfrm>
              <a:off x="1361281" y="5816600"/>
              <a:ext cx="4429919" cy="1003300"/>
            </a:xfrm>
            <a:prstGeom prst="roundRect">
              <a:avLst>
                <a:gd name="adj" fmla="val 16667"/>
              </a:avLst>
            </a:prstGeom>
            <a:solidFill>
              <a:srgbClr val="E1FEF8"/>
            </a:solidFill>
            <a:ln w="19050">
              <a:solidFill>
                <a:srgbClr val="800080"/>
              </a:solidFill>
              <a:round/>
              <a:headEnd/>
              <a:tailEnd/>
            </a:ln>
          </p:spPr>
          <p:txBody>
            <a:bodyPr wrap="none" anchor="ctr">
              <a:prstTxWarp prst="textNoShape">
                <a:avLst/>
              </a:prstTxWarp>
            </a:bodyPr>
            <a:lstStyle/>
            <a:p>
              <a:endParaRPr lang="en-US"/>
            </a:p>
          </p:txBody>
        </p:sp>
        <p:graphicFrame>
          <p:nvGraphicFramePr>
            <p:cNvPr id="47" name="Object 27"/>
            <p:cNvGraphicFramePr>
              <a:graphicFrameLocks noChangeAspect="1"/>
            </p:cNvGraphicFramePr>
            <p:nvPr/>
          </p:nvGraphicFramePr>
          <p:xfrm>
            <a:off x="1470261" y="6001448"/>
            <a:ext cx="4255058" cy="685102"/>
          </p:xfrm>
          <a:graphic>
            <a:graphicData uri="http://schemas.openxmlformats.org/presentationml/2006/ole">
              <p:oleObj spid="_x0000_s1050626" name="Equation" r:id="rId8" imgW="2832100" imgH="457200" progId="Equation.3">
                <p:embed/>
              </p:oleObj>
            </a:graphicData>
          </a:graphic>
        </p:graphicFrame>
      </p:grpSp>
      <p:sp>
        <p:nvSpPr>
          <p:cNvPr id="48" name="Line 28"/>
          <p:cNvSpPr>
            <a:spLocks noChangeShapeType="1"/>
          </p:cNvSpPr>
          <p:nvPr/>
        </p:nvSpPr>
        <p:spPr bwMode="auto">
          <a:xfrm>
            <a:off x="3276600" y="3505200"/>
            <a:ext cx="838200" cy="0"/>
          </a:xfrm>
          <a:prstGeom prst="line">
            <a:avLst/>
          </a:prstGeom>
          <a:noFill/>
          <a:ln w="38100">
            <a:solidFill>
              <a:srgbClr val="800080"/>
            </a:solidFill>
            <a:round/>
            <a:headEnd/>
            <a:tailEnd type="triangle" w="med" len="med"/>
          </a:ln>
        </p:spPr>
        <p:txBody>
          <a:bodyPr wrap="none" anchor="ctr">
            <a:prstTxWarp prst="textNoShape">
              <a:avLst/>
            </a:prstTxWarp>
          </a:bodyPr>
          <a:lstStyle/>
          <a:p>
            <a:endParaRPr lang="en-US"/>
          </a:p>
        </p:txBody>
      </p:sp>
      <p:grpSp>
        <p:nvGrpSpPr>
          <p:cNvPr id="6" name="Group 28"/>
          <p:cNvGrpSpPr>
            <a:grpSpLocks/>
          </p:cNvGrpSpPr>
          <p:nvPr/>
        </p:nvGrpSpPr>
        <p:grpSpPr bwMode="auto">
          <a:xfrm>
            <a:off x="4191000" y="5105400"/>
            <a:ext cx="4805363" cy="760413"/>
            <a:chOff x="144" y="3696"/>
            <a:chExt cx="3027" cy="479"/>
          </a:xfrm>
        </p:grpSpPr>
        <p:sp>
          <p:nvSpPr>
            <p:cNvPr id="52" name="AutoShape 24"/>
            <p:cNvSpPr>
              <a:spLocks noChangeArrowheads="1"/>
            </p:cNvSpPr>
            <p:nvPr/>
          </p:nvSpPr>
          <p:spPr bwMode="auto">
            <a:xfrm>
              <a:off x="144" y="3696"/>
              <a:ext cx="3024" cy="448"/>
            </a:xfrm>
            <a:prstGeom prst="roundRect">
              <a:avLst>
                <a:gd name="adj" fmla="val 16667"/>
              </a:avLst>
            </a:prstGeom>
            <a:solidFill>
              <a:schemeClr val="bg1"/>
            </a:solidFill>
            <a:ln w="15875">
              <a:solidFill>
                <a:schemeClr val="tx1"/>
              </a:solidFill>
              <a:round/>
              <a:headEnd/>
              <a:tailEnd/>
            </a:ln>
            <a:effectLst/>
          </p:spPr>
          <p:txBody>
            <a:bodyPr wrap="none" anchor="ctr">
              <a:prstTxWarp prst="textNoShape">
                <a:avLst/>
              </a:prstTxWarp>
            </a:bodyPr>
            <a:lstStyle/>
            <a:p>
              <a:endParaRPr lang="en-US"/>
            </a:p>
          </p:txBody>
        </p:sp>
        <p:graphicFrame>
          <p:nvGraphicFramePr>
            <p:cNvPr id="53" name="Object 25"/>
            <p:cNvGraphicFramePr>
              <a:graphicFrameLocks noChangeAspect="1"/>
            </p:cNvGraphicFramePr>
            <p:nvPr/>
          </p:nvGraphicFramePr>
          <p:xfrm>
            <a:off x="197" y="3696"/>
            <a:ext cx="2923" cy="381"/>
          </p:xfrm>
          <a:graphic>
            <a:graphicData uri="http://schemas.openxmlformats.org/presentationml/2006/ole">
              <p:oleObj spid="_x0000_s1050627" name="Equation" r:id="rId9" imgW="2806700" imgH="431800" progId="Equation.DSMT4">
                <p:embed/>
              </p:oleObj>
            </a:graphicData>
          </a:graphic>
        </p:graphicFrame>
        <p:sp>
          <p:nvSpPr>
            <p:cNvPr id="54" name="Text Box 26"/>
            <p:cNvSpPr txBox="1">
              <a:spLocks noChangeArrowheads="1"/>
            </p:cNvSpPr>
            <p:nvPr/>
          </p:nvSpPr>
          <p:spPr bwMode="auto">
            <a:xfrm>
              <a:off x="1008" y="4010"/>
              <a:ext cx="2163" cy="1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pl-PL" sz="1100" dirty="0" smtClean="0">
                  <a:solidFill>
                    <a:schemeClr val="accent2"/>
                  </a:solidFill>
                </a:rPr>
                <a:t>Z. Chajecki &amp; MAL,</a:t>
              </a:r>
              <a:r>
                <a:rPr lang="en-US" sz="1100" dirty="0" smtClean="0">
                  <a:solidFill>
                    <a:schemeClr val="accent6">
                      <a:lumMod val="50000"/>
                    </a:schemeClr>
                  </a:solidFill>
                </a:rPr>
                <a:t> PRC </a:t>
              </a:r>
              <a:r>
                <a:rPr lang="en-US" sz="1100" b="1" dirty="0" smtClean="0">
                  <a:solidFill>
                    <a:schemeClr val="accent6">
                      <a:lumMod val="50000"/>
                    </a:schemeClr>
                  </a:solidFill>
                </a:rPr>
                <a:t>78</a:t>
              </a:r>
              <a:r>
                <a:rPr lang="en-US" sz="1100" dirty="0" smtClean="0">
                  <a:solidFill>
                    <a:schemeClr val="accent6">
                      <a:lumMod val="50000"/>
                    </a:schemeClr>
                  </a:solidFill>
                </a:rPr>
                <a:t> 064903 (2008)</a:t>
              </a:r>
              <a:endParaRPr lang="pl-PL" sz="1100" dirty="0">
                <a:solidFill>
                  <a:schemeClr val="accent6">
                    <a:lumMod val="50000"/>
                  </a:schemeClr>
                </a:solidFill>
              </a:endParaRPr>
            </a:p>
          </p:txBody>
        </p:sp>
      </p:grpSp>
      <p:sp>
        <p:nvSpPr>
          <p:cNvPr id="27" name="Footer Placeholder 26"/>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2" name="Slide Number Placeholder 31"/>
          <p:cNvSpPr>
            <a:spLocks noGrp="1"/>
          </p:cNvSpPr>
          <p:nvPr>
            <p:ph type="sldNum" sz="quarter" idx="12"/>
          </p:nvPr>
        </p:nvSpPr>
        <p:spPr/>
        <p:txBody>
          <a:bodyPr/>
          <a:lstStyle/>
          <a:p>
            <a:fld id="{7DAC2A2A-C09E-2240-A90F-7268EA013567}" type="slidenum">
              <a:rPr lang="en-US" smtClean="0"/>
              <a:pPr/>
              <a:t>10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AutoShape 3"/>
          <p:cNvSpPr>
            <a:spLocks noChangeArrowheads="1"/>
          </p:cNvSpPr>
          <p:nvPr/>
        </p:nvSpPr>
        <p:spPr bwMode="auto">
          <a:xfrm>
            <a:off x="152400" y="838200"/>
            <a:ext cx="3052763" cy="5257800"/>
          </a:xfrm>
          <a:prstGeom prst="roundRect">
            <a:avLst>
              <a:gd name="adj" fmla="val 11870"/>
            </a:avLst>
          </a:prstGeom>
          <a:solidFill>
            <a:srgbClr val="FFFF00"/>
          </a:solidFill>
          <a:ln w="9525">
            <a:solidFill>
              <a:srgbClr val="FF0000"/>
            </a:solidFill>
            <a:round/>
            <a:headEnd/>
            <a:tailEnd/>
          </a:ln>
        </p:spPr>
        <p:txBody>
          <a:bodyPr wrap="none" anchor="ctr">
            <a:prstTxWarp prst="textNoShape">
              <a:avLst/>
            </a:prstTxWarp>
          </a:bodyPr>
          <a:lstStyle/>
          <a:p>
            <a:endParaRPr lang="en-US"/>
          </a:p>
        </p:txBody>
      </p:sp>
      <p:pic>
        <p:nvPicPr>
          <p:cNvPr id="40" name="Picture 1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600" y="1127126"/>
            <a:ext cx="3139542" cy="4664074"/>
          </a:xfrm>
          <a:prstGeom prst="rect">
            <a:avLst/>
          </a:prstGeom>
          <a:noFill/>
          <a:ln w="9525">
            <a:noFill/>
            <a:miter lim="800000"/>
            <a:headEnd/>
            <a:tailEnd/>
          </a:ln>
          <a:effectLst/>
        </p:spPr>
      </p:pic>
      <p:sp>
        <p:nvSpPr>
          <p:cNvPr id="588802" name="Rectangle 2"/>
          <p:cNvSpPr>
            <a:spLocks noGrp="1" noChangeArrowheads="1"/>
          </p:cNvSpPr>
          <p:nvPr>
            <p:ph type="title"/>
          </p:nvPr>
        </p:nvSpPr>
        <p:spPr/>
        <p:txBody>
          <a:bodyPr>
            <a:normAutofit/>
          </a:bodyPr>
          <a:lstStyle/>
          <a:p>
            <a:r>
              <a:rPr lang="en-US" dirty="0" smtClean="0"/>
              <a:t>Spherical harmonic representation of 3D data</a:t>
            </a:r>
            <a:endParaRPr lang="en-US" dirty="0"/>
          </a:p>
        </p:txBody>
      </p:sp>
      <p:sp>
        <p:nvSpPr>
          <p:cNvPr id="41" name="AutoShape 24"/>
          <p:cNvSpPr>
            <a:spLocks noChangeArrowheads="1"/>
          </p:cNvSpPr>
          <p:nvPr/>
        </p:nvSpPr>
        <p:spPr bwMode="auto">
          <a:xfrm>
            <a:off x="3846512" y="685800"/>
            <a:ext cx="5257800" cy="4267200"/>
          </a:xfrm>
          <a:prstGeom prst="roundRect">
            <a:avLst>
              <a:gd name="adj" fmla="val 9523"/>
            </a:avLst>
          </a:prstGeom>
          <a:solidFill>
            <a:srgbClr val="FFF8B5"/>
          </a:solidFill>
          <a:ln w="19050">
            <a:solidFill>
              <a:schemeClr val="tx1"/>
            </a:solidFill>
            <a:round/>
            <a:headEnd/>
            <a:tailEnd/>
          </a:ln>
        </p:spPr>
        <p:txBody>
          <a:bodyPr wrap="none" anchor="ctr">
            <a:prstTxWarp prst="textNoShape">
              <a:avLst/>
            </a:prstTxWarp>
          </a:bodyPr>
          <a:lstStyle/>
          <a:p>
            <a:endParaRPr lang="en-US"/>
          </a:p>
        </p:txBody>
      </p:sp>
      <p:grpSp>
        <p:nvGrpSpPr>
          <p:cNvPr id="2" name="Group 54"/>
          <p:cNvGrpSpPr/>
          <p:nvPr/>
        </p:nvGrpSpPr>
        <p:grpSpPr>
          <a:xfrm>
            <a:off x="1752600" y="5816600"/>
            <a:ext cx="4429919" cy="1003300"/>
            <a:chOff x="1361281" y="5816600"/>
            <a:chExt cx="4429919" cy="1003300"/>
          </a:xfrm>
        </p:grpSpPr>
        <p:sp>
          <p:nvSpPr>
            <p:cNvPr id="46" name="AutoShape 29"/>
            <p:cNvSpPr>
              <a:spLocks noChangeArrowheads="1"/>
            </p:cNvSpPr>
            <p:nvPr/>
          </p:nvSpPr>
          <p:spPr bwMode="auto">
            <a:xfrm>
              <a:off x="1361281" y="5816600"/>
              <a:ext cx="4429919" cy="1003300"/>
            </a:xfrm>
            <a:prstGeom prst="roundRect">
              <a:avLst>
                <a:gd name="adj" fmla="val 16667"/>
              </a:avLst>
            </a:prstGeom>
            <a:solidFill>
              <a:srgbClr val="E1FEF8"/>
            </a:solidFill>
            <a:ln w="19050">
              <a:solidFill>
                <a:srgbClr val="800080"/>
              </a:solidFill>
              <a:round/>
              <a:headEnd/>
              <a:tailEnd/>
            </a:ln>
          </p:spPr>
          <p:txBody>
            <a:bodyPr wrap="none" anchor="ctr">
              <a:prstTxWarp prst="textNoShape">
                <a:avLst/>
              </a:prstTxWarp>
            </a:bodyPr>
            <a:lstStyle/>
            <a:p>
              <a:endParaRPr lang="en-US"/>
            </a:p>
          </p:txBody>
        </p:sp>
        <p:graphicFrame>
          <p:nvGraphicFramePr>
            <p:cNvPr id="47" name="Object 27"/>
            <p:cNvGraphicFramePr>
              <a:graphicFrameLocks noChangeAspect="1"/>
            </p:cNvGraphicFramePr>
            <p:nvPr/>
          </p:nvGraphicFramePr>
          <p:xfrm>
            <a:off x="1470261" y="6001448"/>
            <a:ext cx="4255058" cy="685102"/>
          </p:xfrm>
          <a:graphic>
            <a:graphicData uri="http://schemas.openxmlformats.org/presentationml/2006/ole">
              <p:oleObj spid="_x0000_s1052674" name="Equation" r:id="rId5" imgW="2832100" imgH="457200" progId="Equation.3">
                <p:embed/>
              </p:oleObj>
            </a:graphicData>
          </a:graphic>
        </p:graphicFrame>
      </p:grpSp>
      <p:sp>
        <p:nvSpPr>
          <p:cNvPr id="48" name="Line 28"/>
          <p:cNvSpPr>
            <a:spLocks noChangeShapeType="1"/>
          </p:cNvSpPr>
          <p:nvPr/>
        </p:nvSpPr>
        <p:spPr bwMode="auto">
          <a:xfrm>
            <a:off x="3276600" y="3505200"/>
            <a:ext cx="838200" cy="0"/>
          </a:xfrm>
          <a:prstGeom prst="line">
            <a:avLst/>
          </a:prstGeom>
          <a:noFill/>
          <a:ln w="38100">
            <a:solidFill>
              <a:srgbClr val="800080"/>
            </a:solidFill>
            <a:round/>
            <a:headEnd/>
            <a:tailEnd type="triangle" w="med" len="med"/>
          </a:ln>
        </p:spPr>
        <p:txBody>
          <a:bodyPr wrap="none" anchor="ctr">
            <a:prstTxWarp prst="textNoShape">
              <a:avLst/>
            </a:prstTxWarp>
          </a:bodyPr>
          <a:lstStyle/>
          <a:p>
            <a:endParaRPr lang="en-US"/>
          </a:p>
        </p:txBody>
      </p:sp>
      <p:grpSp>
        <p:nvGrpSpPr>
          <p:cNvPr id="3" name="Group 28"/>
          <p:cNvGrpSpPr>
            <a:grpSpLocks/>
          </p:cNvGrpSpPr>
          <p:nvPr/>
        </p:nvGrpSpPr>
        <p:grpSpPr bwMode="auto">
          <a:xfrm>
            <a:off x="4191000" y="5105400"/>
            <a:ext cx="4805363" cy="760413"/>
            <a:chOff x="144" y="3696"/>
            <a:chExt cx="3027" cy="479"/>
          </a:xfrm>
        </p:grpSpPr>
        <p:sp>
          <p:nvSpPr>
            <p:cNvPr id="52" name="AutoShape 24"/>
            <p:cNvSpPr>
              <a:spLocks noChangeArrowheads="1"/>
            </p:cNvSpPr>
            <p:nvPr/>
          </p:nvSpPr>
          <p:spPr bwMode="auto">
            <a:xfrm>
              <a:off x="144" y="3696"/>
              <a:ext cx="3024" cy="448"/>
            </a:xfrm>
            <a:prstGeom prst="roundRect">
              <a:avLst>
                <a:gd name="adj" fmla="val 16667"/>
              </a:avLst>
            </a:prstGeom>
            <a:solidFill>
              <a:schemeClr val="bg1"/>
            </a:solidFill>
            <a:ln w="15875">
              <a:solidFill>
                <a:schemeClr val="tx1"/>
              </a:solidFill>
              <a:round/>
              <a:headEnd/>
              <a:tailEnd/>
            </a:ln>
            <a:effectLst/>
          </p:spPr>
          <p:txBody>
            <a:bodyPr wrap="none" anchor="ctr">
              <a:prstTxWarp prst="textNoShape">
                <a:avLst/>
              </a:prstTxWarp>
            </a:bodyPr>
            <a:lstStyle/>
            <a:p>
              <a:endParaRPr lang="en-US"/>
            </a:p>
          </p:txBody>
        </p:sp>
        <p:graphicFrame>
          <p:nvGraphicFramePr>
            <p:cNvPr id="53" name="Object 25"/>
            <p:cNvGraphicFramePr>
              <a:graphicFrameLocks noChangeAspect="1"/>
            </p:cNvGraphicFramePr>
            <p:nvPr/>
          </p:nvGraphicFramePr>
          <p:xfrm>
            <a:off x="197" y="3696"/>
            <a:ext cx="2923" cy="381"/>
          </p:xfrm>
          <a:graphic>
            <a:graphicData uri="http://schemas.openxmlformats.org/presentationml/2006/ole">
              <p:oleObj spid="_x0000_s1052675" name="Equation" r:id="rId6" imgW="2806700" imgH="431800" progId="Equation.DSMT4">
                <p:embed/>
              </p:oleObj>
            </a:graphicData>
          </a:graphic>
        </p:graphicFrame>
        <p:sp>
          <p:nvSpPr>
            <p:cNvPr id="54" name="Text Box 26"/>
            <p:cNvSpPr txBox="1">
              <a:spLocks noChangeArrowheads="1"/>
            </p:cNvSpPr>
            <p:nvPr/>
          </p:nvSpPr>
          <p:spPr bwMode="auto">
            <a:xfrm>
              <a:off x="1008" y="4010"/>
              <a:ext cx="2163" cy="1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pl-PL" sz="1100" dirty="0" smtClean="0">
                  <a:solidFill>
                    <a:schemeClr val="accent2"/>
                  </a:solidFill>
                </a:rPr>
                <a:t>Z. Chajecki &amp; MAL,</a:t>
              </a:r>
              <a:r>
                <a:rPr lang="en-US" sz="1100" dirty="0" smtClean="0">
                  <a:solidFill>
                    <a:schemeClr val="accent6">
                      <a:lumMod val="50000"/>
                    </a:schemeClr>
                  </a:solidFill>
                </a:rPr>
                <a:t> PRC </a:t>
              </a:r>
              <a:r>
                <a:rPr lang="en-US" sz="1100" b="1" dirty="0" smtClean="0">
                  <a:solidFill>
                    <a:schemeClr val="accent6">
                      <a:lumMod val="50000"/>
                    </a:schemeClr>
                  </a:solidFill>
                </a:rPr>
                <a:t>78</a:t>
              </a:r>
              <a:r>
                <a:rPr lang="en-US" sz="1100" dirty="0" smtClean="0">
                  <a:solidFill>
                    <a:schemeClr val="accent6">
                      <a:lumMod val="50000"/>
                    </a:schemeClr>
                  </a:solidFill>
                </a:rPr>
                <a:t> 064903 (2008)</a:t>
              </a:r>
              <a:endParaRPr lang="pl-PL" sz="1100" dirty="0">
                <a:solidFill>
                  <a:schemeClr val="accent6">
                    <a:lumMod val="50000"/>
                  </a:schemeClr>
                </a:solidFill>
              </a:endParaRPr>
            </a:p>
          </p:txBody>
        </p:sp>
      </p:grpSp>
      <p:sp>
        <p:nvSpPr>
          <p:cNvPr id="38" name="Rectangle 11"/>
          <p:cNvSpPr>
            <a:spLocks noChangeArrowheads="1"/>
          </p:cNvSpPr>
          <p:nvPr/>
        </p:nvSpPr>
        <p:spPr bwMode="auto">
          <a:xfrm>
            <a:off x="457200" y="3886200"/>
            <a:ext cx="1203074" cy="338554"/>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600" b="1" dirty="0">
                <a:solidFill>
                  <a:srgbClr val="FF0000"/>
                </a:solidFill>
                <a:ea typeface="Arial" charset="0"/>
                <a:cs typeface="Arial" charset="0"/>
              </a:rPr>
              <a:t>STAR </a:t>
            </a:r>
            <a:r>
              <a:rPr lang="pl-PL" sz="1600" b="1" dirty="0" smtClean="0">
                <a:solidFill>
                  <a:srgbClr val="FF0000"/>
                </a:solidFill>
                <a:ea typeface="Arial" charset="0"/>
                <a:cs typeface="Arial" charset="0"/>
              </a:rPr>
              <a:t>prelim</a:t>
            </a:r>
            <a:r>
              <a:rPr lang="pl-PL" sz="1600" dirty="0" smtClean="0">
                <a:ea typeface="Arial" charset="0"/>
                <a:cs typeface="Arial" charset="0"/>
              </a:rPr>
              <a:t> </a:t>
            </a:r>
            <a:endParaRPr lang="en-US" sz="1600" dirty="0">
              <a:ea typeface="Arial" charset="0"/>
              <a:cs typeface="Arial" charset="0"/>
            </a:endParaRPr>
          </a:p>
        </p:txBody>
      </p:sp>
      <p:sp>
        <p:nvSpPr>
          <p:cNvPr id="39" name="Rectangle 12"/>
          <p:cNvSpPr>
            <a:spLocks noChangeArrowheads="1"/>
          </p:cNvSpPr>
          <p:nvPr/>
        </p:nvSpPr>
        <p:spPr bwMode="auto">
          <a:xfrm>
            <a:off x="304800" y="881062"/>
            <a:ext cx="2771775" cy="414338"/>
          </a:xfrm>
          <a:prstGeom prst="rect">
            <a:avLst/>
          </a:prstGeom>
          <a:noFill/>
          <a:ln w="9525">
            <a:noFill/>
            <a:miter lim="800000"/>
            <a:headEnd/>
            <a:tailEnd/>
          </a:ln>
          <a:effectLst/>
        </p:spPr>
        <p:txBody>
          <a:bodyPr wrap="none" anchor="ctr">
            <a:prstTxWarp prst="textNoShape">
              <a:avLst/>
            </a:prstTxWarp>
          </a:bodyPr>
          <a:lstStyle/>
          <a:p>
            <a:pPr algn="ctr" eaLnBrk="1" hangingPunct="1">
              <a:spcBef>
                <a:spcPct val="50000"/>
              </a:spcBef>
            </a:pPr>
            <a:r>
              <a:rPr lang="en-US" sz="1600" b="1" dirty="0" err="1">
                <a:ea typeface="Arial" charset="0"/>
                <a:cs typeface="Arial" charset="0"/>
              </a:rPr>
              <a:t>d+Au</a:t>
            </a:r>
            <a:r>
              <a:rPr lang="en-US" sz="1600" b="1" dirty="0">
                <a:ea typeface="Arial" charset="0"/>
                <a:cs typeface="Arial" charset="0"/>
              </a:rPr>
              <a:t> peripheral collisions</a:t>
            </a:r>
            <a:endParaRPr lang="en-US" sz="1600" dirty="0">
              <a:ea typeface="Arial" charset="0"/>
              <a:cs typeface="Arial" charset="0"/>
            </a:endParaRPr>
          </a:p>
        </p:txBody>
      </p:sp>
      <p:pic>
        <p:nvPicPr>
          <p:cNvPr id="45" name="Picture 22" descr="NEW_cen1_kt0"/>
          <p:cNvPicPr>
            <a:picLocks noChangeAspect="1" noChangeArrowheads="1"/>
          </p:cNvPicPr>
          <p:nvPr/>
        </p:nvPicPr>
        <p:blipFill>
          <a:blip r:embed="rId7">
            <a:clrChange>
              <a:clrFrom>
                <a:srgbClr val="FFFFFF"/>
              </a:clrFrom>
              <a:clrTo>
                <a:srgbClr val="FFFFFF">
                  <a:alpha val="0"/>
                </a:srgbClr>
              </a:clrTo>
            </a:clrChange>
          </a:blip>
          <a:srcRect r="33430" b="33432"/>
          <a:stretch>
            <a:fillRect/>
          </a:stretch>
        </p:blipFill>
        <p:spPr bwMode="auto">
          <a:xfrm>
            <a:off x="3732563" y="838200"/>
            <a:ext cx="5335237" cy="4114800"/>
          </a:xfrm>
          <a:prstGeom prst="rect">
            <a:avLst/>
          </a:prstGeom>
          <a:noFill/>
        </p:spPr>
      </p:pic>
      <p:sp>
        <p:nvSpPr>
          <p:cNvPr id="19" name="Footer Placeholder 1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0" name="Slide Number Placeholder 19"/>
          <p:cNvSpPr>
            <a:spLocks noGrp="1"/>
          </p:cNvSpPr>
          <p:nvPr>
            <p:ph type="sldNum" sz="quarter" idx="12"/>
          </p:nvPr>
        </p:nvSpPr>
        <p:spPr/>
        <p:txBody>
          <a:bodyPr/>
          <a:lstStyle/>
          <a:p>
            <a:fld id="{7DAC2A2A-C09E-2240-A90F-7268EA013567}" type="slidenum">
              <a:rPr lang="en-US" smtClean="0"/>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AutoShape 3"/>
          <p:cNvSpPr>
            <a:spLocks noChangeArrowheads="1"/>
          </p:cNvSpPr>
          <p:nvPr/>
        </p:nvSpPr>
        <p:spPr bwMode="auto">
          <a:xfrm>
            <a:off x="152400" y="838200"/>
            <a:ext cx="3052763" cy="5257800"/>
          </a:xfrm>
          <a:prstGeom prst="roundRect">
            <a:avLst>
              <a:gd name="adj" fmla="val 11870"/>
            </a:avLst>
          </a:prstGeom>
          <a:solidFill>
            <a:srgbClr val="FFFF00"/>
          </a:solidFill>
          <a:ln w="9525">
            <a:solidFill>
              <a:srgbClr val="FF0000"/>
            </a:solidFill>
            <a:round/>
            <a:headEnd/>
            <a:tailEnd/>
          </a:ln>
        </p:spPr>
        <p:txBody>
          <a:bodyPr wrap="none" anchor="ctr">
            <a:prstTxWarp prst="textNoShape">
              <a:avLst/>
            </a:prstTxWarp>
          </a:bodyPr>
          <a:lstStyle/>
          <a:p>
            <a:endParaRPr lang="en-US"/>
          </a:p>
        </p:txBody>
      </p:sp>
      <p:pic>
        <p:nvPicPr>
          <p:cNvPr id="40" name="Picture 1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600" y="1127126"/>
            <a:ext cx="3139542" cy="4664074"/>
          </a:xfrm>
          <a:prstGeom prst="rect">
            <a:avLst/>
          </a:prstGeom>
          <a:noFill/>
          <a:ln w="9525">
            <a:noFill/>
            <a:miter lim="800000"/>
            <a:headEnd/>
            <a:tailEnd/>
          </a:ln>
          <a:effectLst/>
        </p:spPr>
      </p:pic>
      <p:sp>
        <p:nvSpPr>
          <p:cNvPr id="588802" name="Rectangle 2"/>
          <p:cNvSpPr>
            <a:spLocks noGrp="1" noChangeArrowheads="1"/>
          </p:cNvSpPr>
          <p:nvPr>
            <p:ph type="title"/>
          </p:nvPr>
        </p:nvSpPr>
        <p:spPr/>
        <p:txBody>
          <a:bodyPr>
            <a:normAutofit/>
          </a:bodyPr>
          <a:lstStyle/>
          <a:p>
            <a:r>
              <a:rPr lang="en-US" dirty="0" smtClean="0"/>
              <a:t>Spherical harmonic representation of 3D data</a:t>
            </a:r>
            <a:endParaRPr lang="en-US" dirty="0"/>
          </a:p>
        </p:txBody>
      </p:sp>
      <p:sp>
        <p:nvSpPr>
          <p:cNvPr id="41" name="AutoShape 24"/>
          <p:cNvSpPr>
            <a:spLocks noChangeArrowheads="1"/>
          </p:cNvSpPr>
          <p:nvPr/>
        </p:nvSpPr>
        <p:spPr bwMode="auto">
          <a:xfrm>
            <a:off x="3846512" y="685800"/>
            <a:ext cx="5257800" cy="4267200"/>
          </a:xfrm>
          <a:prstGeom prst="roundRect">
            <a:avLst>
              <a:gd name="adj" fmla="val 9523"/>
            </a:avLst>
          </a:prstGeom>
          <a:solidFill>
            <a:srgbClr val="FFF8B5"/>
          </a:solidFill>
          <a:ln w="19050">
            <a:solidFill>
              <a:schemeClr val="tx1"/>
            </a:solidFill>
            <a:round/>
            <a:headEnd/>
            <a:tailEnd/>
          </a:ln>
        </p:spPr>
        <p:txBody>
          <a:bodyPr wrap="none" anchor="ctr">
            <a:prstTxWarp prst="textNoShape">
              <a:avLst/>
            </a:prstTxWarp>
          </a:bodyPr>
          <a:lstStyle/>
          <a:p>
            <a:endParaRPr lang="en-US"/>
          </a:p>
        </p:txBody>
      </p:sp>
      <p:grpSp>
        <p:nvGrpSpPr>
          <p:cNvPr id="2" name="Group 54"/>
          <p:cNvGrpSpPr/>
          <p:nvPr/>
        </p:nvGrpSpPr>
        <p:grpSpPr>
          <a:xfrm>
            <a:off x="1752600" y="5816600"/>
            <a:ext cx="4429919" cy="1003300"/>
            <a:chOff x="1361281" y="5816600"/>
            <a:chExt cx="4429919" cy="1003300"/>
          </a:xfrm>
        </p:grpSpPr>
        <p:sp>
          <p:nvSpPr>
            <p:cNvPr id="46" name="AutoShape 29"/>
            <p:cNvSpPr>
              <a:spLocks noChangeArrowheads="1"/>
            </p:cNvSpPr>
            <p:nvPr/>
          </p:nvSpPr>
          <p:spPr bwMode="auto">
            <a:xfrm>
              <a:off x="1361281" y="5816600"/>
              <a:ext cx="4429919" cy="1003300"/>
            </a:xfrm>
            <a:prstGeom prst="roundRect">
              <a:avLst>
                <a:gd name="adj" fmla="val 16667"/>
              </a:avLst>
            </a:prstGeom>
            <a:solidFill>
              <a:srgbClr val="E1FEF8"/>
            </a:solidFill>
            <a:ln w="19050">
              <a:solidFill>
                <a:srgbClr val="800080"/>
              </a:solidFill>
              <a:round/>
              <a:headEnd/>
              <a:tailEnd/>
            </a:ln>
          </p:spPr>
          <p:txBody>
            <a:bodyPr wrap="none" anchor="ctr">
              <a:prstTxWarp prst="textNoShape">
                <a:avLst/>
              </a:prstTxWarp>
            </a:bodyPr>
            <a:lstStyle/>
            <a:p>
              <a:endParaRPr lang="en-US"/>
            </a:p>
          </p:txBody>
        </p:sp>
        <p:graphicFrame>
          <p:nvGraphicFramePr>
            <p:cNvPr id="47" name="Object 27"/>
            <p:cNvGraphicFramePr>
              <a:graphicFrameLocks noChangeAspect="1"/>
            </p:cNvGraphicFramePr>
            <p:nvPr/>
          </p:nvGraphicFramePr>
          <p:xfrm>
            <a:off x="1470261" y="6001448"/>
            <a:ext cx="4255058" cy="685102"/>
          </p:xfrm>
          <a:graphic>
            <a:graphicData uri="http://schemas.openxmlformats.org/presentationml/2006/ole">
              <p:oleObj spid="_x0000_s1054722" name="Equation" r:id="rId5" imgW="2832100" imgH="457200" progId="Equation.3">
                <p:embed/>
              </p:oleObj>
            </a:graphicData>
          </a:graphic>
        </p:graphicFrame>
      </p:grpSp>
      <p:sp>
        <p:nvSpPr>
          <p:cNvPr id="48" name="Line 28"/>
          <p:cNvSpPr>
            <a:spLocks noChangeShapeType="1"/>
          </p:cNvSpPr>
          <p:nvPr/>
        </p:nvSpPr>
        <p:spPr bwMode="auto">
          <a:xfrm>
            <a:off x="3276600" y="3505200"/>
            <a:ext cx="838200" cy="0"/>
          </a:xfrm>
          <a:prstGeom prst="line">
            <a:avLst/>
          </a:prstGeom>
          <a:noFill/>
          <a:ln w="38100">
            <a:solidFill>
              <a:srgbClr val="800080"/>
            </a:solidFill>
            <a:round/>
            <a:headEnd/>
            <a:tailEnd type="triangle" w="med" len="med"/>
          </a:ln>
        </p:spPr>
        <p:txBody>
          <a:bodyPr wrap="none" anchor="ctr">
            <a:prstTxWarp prst="textNoShape">
              <a:avLst/>
            </a:prstTxWarp>
          </a:bodyPr>
          <a:lstStyle/>
          <a:p>
            <a:endParaRPr lang="en-US"/>
          </a:p>
        </p:txBody>
      </p:sp>
      <p:grpSp>
        <p:nvGrpSpPr>
          <p:cNvPr id="3" name="Group 28"/>
          <p:cNvGrpSpPr>
            <a:grpSpLocks/>
          </p:cNvGrpSpPr>
          <p:nvPr/>
        </p:nvGrpSpPr>
        <p:grpSpPr bwMode="auto">
          <a:xfrm>
            <a:off x="4191000" y="5105400"/>
            <a:ext cx="4805363" cy="760413"/>
            <a:chOff x="144" y="3696"/>
            <a:chExt cx="3027" cy="479"/>
          </a:xfrm>
        </p:grpSpPr>
        <p:sp>
          <p:nvSpPr>
            <p:cNvPr id="52" name="AutoShape 24"/>
            <p:cNvSpPr>
              <a:spLocks noChangeArrowheads="1"/>
            </p:cNvSpPr>
            <p:nvPr/>
          </p:nvSpPr>
          <p:spPr bwMode="auto">
            <a:xfrm>
              <a:off x="144" y="3696"/>
              <a:ext cx="3024" cy="448"/>
            </a:xfrm>
            <a:prstGeom prst="roundRect">
              <a:avLst>
                <a:gd name="adj" fmla="val 16667"/>
              </a:avLst>
            </a:prstGeom>
            <a:solidFill>
              <a:schemeClr val="bg1"/>
            </a:solidFill>
            <a:ln w="15875">
              <a:solidFill>
                <a:schemeClr val="tx1"/>
              </a:solidFill>
              <a:round/>
              <a:headEnd/>
              <a:tailEnd/>
            </a:ln>
            <a:effectLst/>
          </p:spPr>
          <p:txBody>
            <a:bodyPr wrap="none" anchor="ctr">
              <a:prstTxWarp prst="textNoShape">
                <a:avLst/>
              </a:prstTxWarp>
            </a:bodyPr>
            <a:lstStyle/>
            <a:p>
              <a:endParaRPr lang="en-US"/>
            </a:p>
          </p:txBody>
        </p:sp>
        <p:graphicFrame>
          <p:nvGraphicFramePr>
            <p:cNvPr id="53" name="Object 25"/>
            <p:cNvGraphicFramePr>
              <a:graphicFrameLocks noChangeAspect="1"/>
            </p:cNvGraphicFramePr>
            <p:nvPr/>
          </p:nvGraphicFramePr>
          <p:xfrm>
            <a:off x="197" y="3696"/>
            <a:ext cx="2923" cy="381"/>
          </p:xfrm>
          <a:graphic>
            <a:graphicData uri="http://schemas.openxmlformats.org/presentationml/2006/ole">
              <p:oleObj spid="_x0000_s1054723" name="Equation" r:id="rId6" imgW="2806700" imgH="431800" progId="Equation.DSMT4">
                <p:embed/>
              </p:oleObj>
            </a:graphicData>
          </a:graphic>
        </p:graphicFrame>
        <p:sp>
          <p:nvSpPr>
            <p:cNvPr id="54" name="Text Box 26"/>
            <p:cNvSpPr txBox="1">
              <a:spLocks noChangeArrowheads="1"/>
            </p:cNvSpPr>
            <p:nvPr/>
          </p:nvSpPr>
          <p:spPr bwMode="auto">
            <a:xfrm>
              <a:off x="1008" y="4010"/>
              <a:ext cx="2163" cy="1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pl-PL" sz="1100" dirty="0" smtClean="0">
                  <a:solidFill>
                    <a:schemeClr val="accent2"/>
                  </a:solidFill>
                </a:rPr>
                <a:t>Z. Chajecki &amp; MAL,</a:t>
              </a:r>
              <a:r>
                <a:rPr lang="en-US" sz="1100" dirty="0" smtClean="0">
                  <a:solidFill>
                    <a:schemeClr val="accent6">
                      <a:lumMod val="50000"/>
                    </a:schemeClr>
                  </a:solidFill>
                </a:rPr>
                <a:t> PRC </a:t>
              </a:r>
              <a:r>
                <a:rPr lang="en-US" sz="1100" b="1" dirty="0" smtClean="0">
                  <a:solidFill>
                    <a:schemeClr val="accent6">
                      <a:lumMod val="50000"/>
                    </a:schemeClr>
                  </a:solidFill>
                </a:rPr>
                <a:t>78</a:t>
              </a:r>
              <a:r>
                <a:rPr lang="en-US" sz="1100" dirty="0" smtClean="0">
                  <a:solidFill>
                    <a:schemeClr val="accent6">
                      <a:lumMod val="50000"/>
                    </a:schemeClr>
                  </a:solidFill>
                </a:rPr>
                <a:t> 064903 (2008)</a:t>
              </a:r>
              <a:endParaRPr lang="pl-PL" sz="1100" dirty="0">
                <a:solidFill>
                  <a:schemeClr val="accent6">
                    <a:lumMod val="50000"/>
                  </a:schemeClr>
                </a:solidFill>
              </a:endParaRPr>
            </a:p>
          </p:txBody>
        </p:sp>
      </p:grpSp>
      <p:sp>
        <p:nvSpPr>
          <p:cNvPr id="38" name="Rectangle 11"/>
          <p:cNvSpPr>
            <a:spLocks noChangeArrowheads="1"/>
          </p:cNvSpPr>
          <p:nvPr/>
        </p:nvSpPr>
        <p:spPr bwMode="auto">
          <a:xfrm>
            <a:off x="457200" y="3886200"/>
            <a:ext cx="1905389" cy="338554"/>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600" b="1" dirty="0">
                <a:solidFill>
                  <a:srgbClr val="FF0000"/>
                </a:solidFill>
                <a:ea typeface="Arial" charset="0"/>
                <a:cs typeface="Arial" charset="0"/>
              </a:rPr>
              <a:t>STAR </a:t>
            </a:r>
            <a:r>
              <a:rPr lang="pl-PL" sz="1600" b="1" dirty="0" smtClean="0">
                <a:solidFill>
                  <a:srgbClr val="FF0000"/>
                </a:solidFill>
                <a:ea typeface="Arial" charset="0"/>
                <a:cs typeface="Arial" charset="0"/>
              </a:rPr>
              <a:t>prelim (QM05)</a:t>
            </a:r>
            <a:r>
              <a:rPr lang="pl-PL" sz="1600" dirty="0" smtClean="0">
                <a:ea typeface="Arial" charset="0"/>
                <a:cs typeface="Arial" charset="0"/>
              </a:rPr>
              <a:t> </a:t>
            </a:r>
            <a:endParaRPr lang="en-US" sz="1600" dirty="0">
              <a:ea typeface="Arial" charset="0"/>
              <a:cs typeface="Arial" charset="0"/>
            </a:endParaRPr>
          </a:p>
        </p:txBody>
      </p:sp>
      <p:sp>
        <p:nvSpPr>
          <p:cNvPr id="39" name="Rectangle 12"/>
          <p:cNvSpPr>
            <a:spLocks noChangeArrowheads="1"/>
          </p:cNvSpPr>
          <p:nvPr/>
        </p:nvSpPr>
        <p:spPr bwMode="auto">
          <a:xfrm>
            <a:off x="304800" y="881062"/>
            <a:ext cx="2771775" cy="414338"/>
          </a:xfrm>
          <a:prstGeom prst="rect">
            <a:avLst/>
          </a:prstGeom>
          <a:noFill/>
          <a:ln w="9525">
            <a:noFill/>
            <a:miter lim="800000"/>
            <a:headEnd/>
            <a:tailEnd/>
          </a:ln>
          <a:effectLst/>
        </p:spPr>
        <p:txBody>
          <a:bodyPr wrap="none" anchor="ctr">
            <a:prstTxWarp prst="textNoShape">
              <a:avLst/>
            </a:prstTxWarp>
          </a:bodyPr>
          <a:lstStyle/>
          <a:p>
            <a:pPr algn="ctr" eaLnBrk="1" hangingPunct="1">
              <a:spcBef>
                <a:spcPct val="50000"/>
              </a:spcBef>
            </a:pPr>
            <a:r>
              <a:rPr lang="en-US" sz="1600" b="1" dirty="0" err="1">
                <a:ea typeface="Arial" charset="0"/>
                <a:cs typeface="Arial" charset="0"/>
              </a:rPr>
              <a:t>d+Au</a:t>
            </a:r>
            <a:r>
              <a:rPr lang="en-US" sz="1600" b="1" dirty="0">
                <a:ea typeface="Arial" charset="0"/>
                <a:cs typeface="Arial" charset="0"/>
              </a:rPr>
              <a:t> peripheral collisions</a:t>
            </a:r>
            <a:endParaRPr lang="en-US" sz="1600" dirty="0">
              <a:ea typeface="Arial" charset="0"/>
              <a:cs typeface="Arial" charset="0"/>
            </a:endParaRPr>
          </a:p>
        </p:txBody>
      </p:sp>
      <p:pic>
        <p:nvPicPr>
          <p:cNvPr id="45" name="Picture 22" descr="NEW_cen1_kt0"/>
          <p:cNvPicPr>
            <a:picLocks noChangeAspect="1" noChangeArrowheads="1"/>
          </p:cNvPicPr>
          <p:nvPr/>
        </p:nvPicPr>
        <p:blipFill>
          <a:blip r:embed="rId7">
            <a:clrChange>
              <a:clrFrom>
                <a:srgbClr val="FFFFFF"/>
              </a:clrFrom>
              <a:clrTo>
                <a:srgbClr val="FFFFFF">
                  <a:alpha val="0"/>
                </a:srgbClr>
              </a:clrTo>
            </a:clrChange>
          </a:blip>
          <a:srcRect r="33430" b="33432"/>
          <a:stretch>
            <a:fillRect/>
          </a:stretch>
        </p:blipFill>
        <p:spPr bwMode="auto">
          <a:xfrm>
            <a:off x="3732563" y="838200"/>
            <a:ext cx="5335237" cy="4114800"/>
          </a:xfrm>
          <a:prstGeom prst="rect">
            <a:avLst/>
          </a:prstGeom>
          <a:noFill/>
        </p:spPr>
      </p:pic>
      <p:grpSp>
        <p:nvGrpSpPr>
          <p:cNvPr id="4" name="Group 55"/>
          <p:cNvGrpSpPr/>
          <p:nvPr/>
        </p:nvGrpSpPr>
        <p:grpSpPr>
          <a:xfrm>
            <a:off x="2514600" y="3133635"/>
            <a:ext cx="3657600" cy="1505129"/>
            <a:chOff x="-3657600" y="476071"/>
            <a:chExt cx="3657600" cy="1505129"/>
          </a:xfrm>
        </p:grpSpPr>
        <p:sp>
          <p:nvSpPr>
            <p:cNvPr id="55" name="Rounded Rectangle 54"/>
            <p:cNvSpPr/>
            <p:nvPr/>
          </p:nvSpPr>
          <p:spPr>
            <a:xfrm>
              <a:off x="-3657600" y="476071"/>
              <a:ext cx="3657600" cy="150512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3560823" y="628471"/>
              <a:ext cx="3484623" cy="1200329"/>
            </a:xfrm>
            <a:prstGeom prst="rect">
              <a:avLst/>
            </a:prstGeom>
            <a:noFill/>
          </p:spPr>
          <p:txBody>
            <a:bodyPr wrap="square" rtlCol="0">
              <a:spAutoFit/>
            </a:bodyPr>
            <a:lstStyle/>
            <a:p>
              <a:r>
                <a:rPr lang="en-US" dirty="0" smtClean="0"/>
                <a:t>Not a “normalization problem”</a:t>
              </a:r>
            </a:p>
            <a:p>
              <a:r>
                <a:rPr lang="en-US" dirty="0" smtClean="0"/>
                <a:t>Not a “non-Gaussian” issue</a:t>
              </a:r>
            </a:p>
            <a:p>
              <a:endParaRPr lang="en-US" dirty="0" smtClean="0"/>
            </a:p>
            <a:p>
              <a:r>
                <a:rPr lang="en-US" dirty="0" smtClean="0"/>
                <a:t>A real, non-femtoscopic correlation</a:t>
              </a:r>
              <a:endParaRPr lang="en-US" dirty="0"/>
            </a:p>
          </p:txBody>
        </p:sp>
      </p:grpSp>
      <p:sp>
        <p:nvSpPr>
          <p:cNvPr id="22" name="Footer Placeholder 21"/>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3" name="Slide Number Placeholder 22"/>
          <p:cNvSpPr>
            <a:spLocks noGrp="1"/>
          </p:cNvSpPr>
          <p:nvPr>
            <p:ph type="sldNum" sz="quarter" idx="12"/>
          </p:nvPr>
        </p:nvSpPr>
        <p:spPr/>
        <p:txBody>
          <a:bodyPr/>
          <a:lstStyle/>
          <a:p>
            <a:fld id="{7DAC2A2A-C09E-2240-A90F-7268EA013567}" type="slidenum">
              <a:rPr lang="en-US" smtClean="0"/>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6578" name="Picture 2" descr="closeencounters3"/>
          <p:cNvPicPr>
            <a:picLocks noChangeAspect="1" noChangeArrowheads="1"/>
          </p:cNvPicPr>
          <p:nvPr/>
        </p:nvPicPr>
        <p:blipFill>
          <a:blip r:embed="rId3"/>
          <a:srcRect l="3334" r="2499"/>
          <a:stretch>
            <a:fillRect/>
          </a:stretch>
        </p:blipFill>
        <p:spPr bwMode="auto">
          <a:xfrm>
            <a:off x="0" y="0"/>
            <a:ext cx="9144000" cy="6629400"/>
          </a:xfrm>
          <a:prstGeom prst="rect">
            <a:avLst/>
          </a:prstGeom>
          <a:noFill/>
        </p:spPr>
      </p:pic>
      <p:sp>
        <p:nvSpPr>
          <p:cNvPr id="536579" name="Rectangle 3"/>
          <p:cNvSpPr>
            <a:spLocks noChangeArrowheads="1"/>
          </p:cNvSpPr>
          <p:nvPr/>
        </p:nvSpPr>
        <p:spPr bwMode="auto">
          <a:xfrm>
            <a:off x="1588" y="3276600"/>
            <a:ext cx="9144000" cy="685800"/>
          </a:xfrm>
          <a:prstGeom prst="rect">
            <a:avLst/>
          </a:prstGeom>
          <a:noFill/>
          <a:ln w="9525">
            <a:noFill/>
            <a:miter lim="800000"/>
            <a:headEnd/>
            <a:tailEnd/>
          </a:ln>
        </p:spPr>
        <p:txBody>
          <a:bodyPr anchor="ctr">
            <a:prstTxWarp prst="textNoShape">
              <a:avLst/>
            </a:prstTxWarp>
          </a:bodyPr>
          <a:lstStyle/>
          <a:p>
            <a:pPr algn="ctr" eaLnBrk="1" hangingPunct="1"/>
            <a:r>
              <a:rPr lang="en-US" sz="3600" b="1" dirty="0">
                <a:solidFill>
                  <a:srgbClr val="FFFFAF"/>
                </a:solidFill>
                <a:latin typeface="Baskerville Old Face" charset="0"/>
              </a:rPr>
              <a:t>We are not alone...</a:t>
            </a:r>
          </a:p>
        </p:txBody>
      </p:sp>
      <p:sp>
        <p:nvSpPr>
          <p:cNvPr id="8" name="Footer Placeholder 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9" name="Slide Number Placeholder 8"/>
          <p:cNvSpPr>
            <a:spLocks noGrp="1"/>
          </p:cNvSpPr>
          <p:nvPr>
            <p:ph type="sldNum" sz="quarter" idx="12"/>
          </p:nvPr>
        </p:nvSpPr>
        <p:spPr/>
        <p:txBody>
          <a:bodyPr/>
          <a:lstStyle/>
          <a:p>
            <a:fld id="{7DAC2A2A-C09E-2240-A90F-7268EA013567}" type="slidenum">
              <a:rPr lang="en-US" smtClean="0"/>
              <a:pPr/>
              <a:t>13</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536579"/>
                                        </p:tgtEl>
                                        <p:attrNameLst>
                                          <p:attrName>style.visibility</p:attrName>
                                        </p:attrNameLst>
                                      </p:cBhvr>
                                      <p:to>
                                        <p:strVal val="visible"/>
                                      </p:to>
                                    </p:set>
                                    <p:anim calcmode="lin" valueType="num">
                                      <p:cBhvr additive="base">
                                        <p:cTn id="7" dur="1000" fill="hold"/>
                                        <p:tgtEl>
                                          <p:spTgt spid="536579"/>
                                        </p:tgtEl>
                                        <p:attrNameLst>
                                          <p:attrName>ppt_x</p:attrName>
                                        </p:attrNameLst>
                                      </p:cBhvr>
                                      <p:tavLst>
                                        <p:tav tm="0">
                                          <p:val>
                                            <p:strVal val="#ppt_x"/>
                                          </p:val>
                                        </p:tav>
                                        <p:tav tm="100000">
                                          <p:val>
                                            <p:strVal val="#ppt_x"/>
                                          </p:val>
                                        </p:tav>
                                      </p:tavLst>
                                    </p:anim>
                                    <p:anim calcmode="lin" valueType="num">
                                      <p:cBhvr additive="base">
                                        <p:cTn id="8" dur="1000" fill="hold"/>
                                        <p:tgtEl>
                                          <p:spTgt spid="53657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79"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6578" name="Picture 2" descr="closeencounters3"/>
          <p:cNvPicPr>
            <a:picLocks noChangeAspect="1" noChangeArrowheads="1"/>
          </p:cNvPicPr>
          <p:nvPr/>
        </p:nvPicPr>
        <p:blipFill>
          <a:blip r:embed="rId3"/>
          <a:srcRect l="3334" r="2499"/>
          <a:stretch>
            <a:fillRect/>
          </a:stretch>
        </p:blipFill>
        <p:spPr bwMode="auto">
          <a:xfrm>
            <a:off x="0" y="0"/>
            <a:ext cx="9144000" cy="6629400"/>
          </a:xfrm>
          <a:prstGeom prst="rect">
            <a:avLst/>
          </a:prstGeom>
          <a:noFill/>
        </p:spPr>
      </p:pic>
      <p:sp>
        <p:nvSpPr>
          <p:cNvPr id="536579" name="Rectangle 3"/>
          <p:cNvSpPr>
            <a:spLocks noChangeArrowheads="1"/>
          </p:cNvSpPr>
          <p:nvPr/>
        </p:nvSpPr>
        <p:spPr bwMode="auto">
          <a:xfrm>
            <a:off x="1588" y="3276600"/>
            <a:ext cx="9144000" cy="685800"/>
          </a:xfrm>
          <a:prstGeom prst="rect">
            <a:avLst/>
          </a:prstGeom>
          <a:noFill/>
          <a:ln w="9525">
            <a:noFill/>
            <a:miter lim="800000"/>
            <a:headEnd/>
            <a:tailEnd/>
          </a:ln>
        </p:spPr>
        <p:txBody>
          <a:bodyPr anchor="ctr">
            <a:prstTxWarp prst="textNoShape">
              <a:avLst/>
            </a:prstTxWarp>
          </a:bodyPr>
          <a:lstStyle/>
          <a:p>
            <a:pPr algn="ctr" eaLnBrk="1" hangingPunct="1"/>
            <a:r>
              <a:rPr lang="en-US" sz="3600" b="1">
                <a:solidFill>
                  <a:srgbClr val="FFFFAF"/>
                </a:solidFill>
                <a:latin typeface="Baskerville Old Face" charset="0"/>
              </a:rPr>
              <a:t>We are not alone...</a:t>
            </a:r>
          </a:p>
        </p:txBody>
      </p:sp>
      <p:sp>
        <p:nvSpPr>
          <p:cNvPr id="536580" name="Rectangle 4"/>
          <p:cNvSpPr>
            <a:spLocks noChangeArrowheads="1"/>
          </p:cNvSpPr>
          <p:nvPr/>
        </p:nvSpPr>
        <p:spPr bwMode="auto">
          <a:xfrm>
            <a:off x="533400" y="152400"/>
            <a:ext cx="8162925" cy="457200"/>
          </a:xfrm>
          <a:prstGeom prst="rect">
            <a:avLst/>
          </a:prstGeom>
          <a:noFill/>
          <a:ln w="9525">
            <a:noFill/>
            <a:miter lim="800000"/>
            <a:headEnd/>
            <a:tailEnd/>
          </a:ln>
        </p:spPr>
        <p:txBody>
          <a:bodyPr>
            <a:prstTxWarp prst="textNoShape">
              <a:avLst/>
            </a:prstTxWarp>
            <a:spAutoFit/>
          </a:bodyPr>
          <a:lstStyle/>
          <a:p>
            <a:r>
              <a:rPr lang="en-US" sz="2400" dirty="0">
                <a:solidFill>
                  <a:srgbClr val="FFFFAF"/>
                </a:solidFill>
              </a:rPr>
              <a:t>Non-</a:t>
            </a:r>
            <a:r>
              <a:rPr lang="en-US" sz="2400" dirty="0" err="1">
                <a:solidFill>
                  <a:srgbClr val="FFFFAF"/>
                </a:solidFill>
              </a:rPr>
              <a:t>femto</a:t>
            </a:r>
            <a:r>
              <a:rPr lang="en-US" sz="2400" dirty="0">
                <a:solidFill>
                  <a:srgbClr val="FFFFAF"/>
                </a:solidFill>
              </a:rPr>
              <a:t> correlations in B-E analysis through the years:</a:t>
            </a:r>
            <a:endParaRPr lang="en-US" sz="1800" dirty="0">
              <a:solidFill>
                <a:srgbClr val="FFFFAF"/>
              </a:solidFill>
            </a:endParaRPr>
          </a:p>
        </p:txBody>
      </p:sp>
      <p:grpSp>
        <p:nvGrpSpPr>
          <p:cNvPr id="2" name="Group 5"/>
          <p:cNvGrpSpPr>
            <a:grpSpLocks/>
          </p:cNvGrpSpPr>
          <p:nvPr/>
        </p:nvGrpSpPr>
        <p:grpSpPr bwMode="auto">
          <a:xfrm>
            <a:off x="0" y="1828800"/>
            <a:ext cx="4419600" cy="4572000"/>
            <a:chOff x="0" y="1152"/>
            <a:chExt cx="2784" cy="2880"/>
          </a:xfrm>
        </p:grpSpPr>
        <p:sp>
          <p:nvSpPr>
            <p:cNvPr id="536582" name="AutoShape 6"/>
            <p:cNvSpPr>
              <a:spLocks noChangeArrowheads="1"/>
            </p:cNvSpPr>
            <p:nvPr/>
          </p:nvSpPr>
          <p:spPr bwMode="auto">
            <a:xfrm>
              <a:off x="96" y="1152"/>
              <a:ext cx="2688" cy="2880"/>
            </a:xfrm>
            <a:prstGeom prst="flowChartAlternateProcess">
              <a:avLst/>
            </a:prstGeom>
            <a:solidFill>
              <a:schemeClr val="bg1"/>
            </a:solidFill>
            <a:ln w="28575">
              <a:solidFill>
                <a:schemeClr val="accent2"/>
              </a:solidFill>
              <a:miter lim="800000"/>
              <a:headEnd/>
              <a:tailEnd/>
            </a:ln>
            <a:effectLst/>
          </p:spPr>
          <p:txBody>
            <a:bodyPr wrap="none" anchor="ctr">
              <a:prstTxWarp prst="textNoShape">
                <a:avLst/>
              </a:prstTxWarp>
            </a:bodyPr>
            <a:lstStyle/>
            <a:p>
              <a:endParaRPr lang="en-US"/>
            </a:p>
          </p:txBody>
        </p:sp>
        <p:sp>
          <p:nvSpPr>
            <p:cNvPr id="536583" name="Text Box 7"/>
            <p:cNvSpPr txBox="1">
              <a:spLocks noChangeArrowheads="1"/>
            </p:cNvSpPr>
            <p:nvPr/>
          </p:nvSpPr>
          <p:spPr bwMode="auto">
            <a:xfrm>
              <a:off x="0" y="3791"/>
              <a:ext cx="2160" cy="231"/>
            </a:xfrm>
            <a:prstGeom prst="rect">
              <a:avLst/>
            </a:prstGeom>
            <a:solidFill>
              <a:srgbClr val="FF0000"/>
            </a:solidFill>
            <a:ln w="9525">
              <a:noFill/>
              <a:miter lim="800000"/>
              <a:headEnd/>
              <a:tailEnd/>
            </a:ln>
            <a:effectLst/>
          </p:spPr>
          <p:txBody>
            <a:bodyPr>
              <a:prstTxWarp prst="textNoShape">
                <a:avLst/>
              </a:prstTxWarp>
              <a:spAutoFit/>
            </a:bodyPr>
            <a:lstStyle/>
            <a:p>
              <a:pPr eaLnBrk="1" hangingPunct="1">
                <a:spcBef>
                  <a:spcPct val="50000"/>
                </a:spcBef>
              </a:pPr>
              <a:r>
                <a:rPr lang="pl-PL" sz="1800" b="1">
                  <a:solidFill>
                    <a:schemeClr val="bg1"/>
                  </a:solidFill>
                  <a:ea typeface="Arial" charset="0"/>
                  <a:cs typeface="Arial" charset="0"/>
                </a:rPr>
                <a:t>CLEO PRD32  (1985) 2294</a:t>
              </a:r>
              <a:endParaRPr lang="en-US" sz="1800" b="1">
                <a:solidFill>
                  <a:schemeClr val="bg1"/>
                </a:solidFill>
                <a:ea typeface="Arial" charset="0"/>
                <a:cs typeface="Arial" charset="0"/>
              </a:endParaRPr>
            </a:p>
          </p:txBody>
        </p:sp>
        <p:pic>
          <p:nvPicPr>
            <p:cNvPr id="536584" name="Picture 8" descr="CLEO1985page9"/>
            <p:cNvPicPr>
              <a:picLocks noChangeAspect="1" noChangeArrowheads="1"/>
            </p:cNvPicPr>
            <p:nvPr/>
          </p:nvPicPr>
          <p:blipFill>
            <a:blip r:embed="rId4"/>
            <a:srcRect l="8168" t="9470" r="53032" b="61334"/>
            <a:stretch>
              <a:fillRect/>
            </a:stretch>
          </p:blipFill>
          <p:spPr bwMode="auto">
            <a:xfrm>
              <a:off x="192" y="1248"/>
              <a:ext cx="2448" cy="2384"/>
            </a:xfrm>
            <a:prstGeom prst="rect">
              <a:avLst/>
            </a:prstGeom>
            <a:noFill/>
          </p:spPr>
        </p:pic>
        <p:sp>
          <p:nvSpPr>
            <p:cNvPr id="536585" name="Line 9"/>
            <p:cNvSpPr>
              <a:spLocks noChangeShapeType="1"/>
            </p:cNvSpPr>
            <p:nvPr/>
          </p:nvSpPr>
          <p:spPr bwMode="auto">
            <a:xfrm>
              <a:off x="720" y="2064"/>
              <a:ext cx="1824"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grpSp>
      <p:grpSp>
        <p:nvGrpSpPr>
          <p:cNvPr id="3" name="Group 10"/>
          <p:cNvGrpSpPr>
            <a:grpSpLocks/>
          </p:cNvGrpSpPr>
          <p:nvPr/>
        </p:nvGrpSpPr>
        <p:grpSpPr bwMode="auto">
          <a:xfrm>
            <a:off x="457200" y="1447800"/>
            <a:ext cx="7086600" cy="4572000"/>
            <a:chOff x="0" y="1152"/>
            <a:chExt cx="4464" cy="2880"/>
          </a:xfrm>
        </p:grpSpPr>
        <p:sp>
          <p:nvSpPr>
            <p:cNvPr id="536587" name="AutoShape 11"/>
            <p:cNvSpPr>
              <a:spLocks noChangeArrowheads="1"/>
            </p:cNvSpPr>
            <p:nvPr/>
          </p:nvSpPr>
          <p:spPr bwMode="auto">
            <a:xfrm>
              <a:off x="96" y="1152"/>
              <a:ext cx="4368" cy="2880"/>
            </a:xfrm>
            <a:prstGeom prst="flowChartAlternateProcess">
              <a:avLst/>
            </a:prstGeom>
            <a:solidFill>
              <a:schemeClr val="bg1"/>
            </a:solidFill>
            <a:ln w="28575">
              <a:solidFill>
                <a:schemeClr val="accent2"/>
              </a:solidFill>
              <a:miter lim="800000"/>
              <a:headEnd/>
              <a:tailEnd/>
            </a:ln>
            <a:effectLst/>
          </p:spPr>
          <p:txBody>
            <a:bodyPr wrap="none" anchor="ctr">
              <a:prstTxWarp prst="textNoShape">
                <a:avLst/>
              </a:prstTxWarp>
            </a:bodyPr>
            <a:lstStyle/>
            <a:p>
              <a:endParaRPr lang="en-US"/>
            </a:p>
          </p:txBody>
        </p:sp>
        <p:sp>
          <p:nvSpPr>
            <p:cNvPr id="536588" name="Text Box 12"/>
            <p:cNvSpPr txBox="1">
              <a:spLocks noChangeArrowheads="1"/>
            </p:cNvSpPr>
            <p:nvPr/>
          </p:nvSpPr>
          <p:spPr bwMode="auto">
            <a:xfrm>
              <a:off x="0" y="3791"/>
              <a:ext cx="2160" cy="231"/>
            </a:xfrm>
            <a:prstGeom prst="rect">
              <a:avLst/>
            </a:prstGeom>
            <a:solidFill>
              <a:srgbClr val="FF0000"/>
            </a:solidFill>
            <a:ln w="9525">
              <a:noFill/>
              <a:miter lim="800000"/>
              <a:headEnd/>
              <a:tailEnd/>
            </a:ln>
            <a:effectLst/>
          </p:spPr>
          <p:txBody>
            <a:bodyPr>
              <a:prstTxWarp prst="textNoShape">
                <a:avLst/>
              </a:prstTxWarp>
              <a:spAutoFit/>
            </a:bodyPr>
            <a:lstStyle/>
            <a:p>
              <a:pPr eaLnBrk="1" hangingPunct="1">
                <a:spcBef>
                  <a:spcPct val="50000"/>
                </a:spcBef>
              </a:pPr>
              <a:r>
                <a:rPr lang="pl-PL" sz="1800" b="1">
                  <a:solidFill>
                    <a:schemeClr val="bg1"/>
                  </a:solidFill>
                  <a:ea typeface="Arial" charset="0"/>
                  <a:cs typeface="Arial" charset="0"/>
                </a:rPr>
                <a:t>NA22, Z. Phys. C71 (1996) 405</a:t>
              </a:r>
              <a:endParaRPr lang="en-US" sz="1800" b="1">
                <a:solidFill>
                  <a:schemeClr val="bg1"/>
                </a:solidFill>
                <a:ea typeface="Arial" charset="0"/>
                <a:cs typeface="Arial" charset="0"/>
              </a:endParaRPr>
            </a:p>
          </p:txBody>
        </p:sp>
        <p:sp>
          <p:nvSpPr>
            <p:cNvPr id="536589" name="Text Box 13"/>
            <p:cNvSpPr txBox="1">
              <a:spLocks noChangeArrowheads="1"/>
            </p:cNvSpPr>
            <p:nvPr/>
          </p:nvSpPr>
          <p:spPr bwMode="auto">
            <a:xfrm>
              <a:off x="144" y="3427"/>
              <a:ext cx="1200" cy="231"/>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sz="1800">
                  <a:ea typeface="Arial" charset="0"/>
                  <a:cs typeface="Arial" charset="0"/>
                </a:rPr>
                <a:t>Q</a:t>
              </a:r>
              <a:r>
                <a:rPr lang="en-US" sz="1800" baseline="-25000">
                  <a:ea typeface="Arial" charset="0"/>
                  <a:cs typeface="Arial" charset="0"/>
                </a:rPr>
                <a:t>x</a:t>
              </a:r>
              <a:r>
                <a:rPr lang="en-US" sz="1800">
                  <a:ea typeface="Arial" charset="0"/>
                  <a:cs typeface="Arial" charset="0"/>
                </a:rPr>
                <a:t>&lt;0.04 GeV/c</a:t>
              </a:r>
            </a:p>
          </p:txBody>
        </p:sp>
        <p:pic>
          <p:nvPicPr>
            <p:cNvPr id="536590" name="Picture 14" descr="na22_prjs_7ab"/>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40" y="1248"/>
              <a:ext cx="2736" cy="2212"/>
            </a:xfrm>
            <a:prstGeom prst="rect">
              <a:avLst/>
            </a:prstGeom>
            <a:noFill/>
          </p:spPr>
        </p:pic>
        <p:pic>
          <p:nvPicPr>
            <p:cNvPr id="536591" name="Picture 15" descr="na22_prjs_7c"/>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832" y="1296"/>
              <a:ext cx="1448" cy="2112"/>
            </a:xfrm>
            <a:prstGeom prst="rect">
              <a:avLst/>
            </a:prstGeom>
            <a:noFill/>
          </p:spPr>
        </p:pic>
        <p:sp>
          <p:nvSpPr>
            <p:cNvPr id="536592" name="Line 16"/>
            <p:cNvSpPr>
              <a:spLocks noChangeShapeType="1"/>
            </p:cNvSpPr>
            <p:nvPr/>
          </p:nvSpPr>
          <p:spPr bwMode="auto">
            <a:xfrm>
              <a:off x="528" y="2276"/>
              <a:ext cx="912"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sp>
          <p:nvSpPr>
            <p:cNvPr id="536593" name="Line 17"/>
            <p:cNvSpPr>
              <a:spLocks noChangeShapeType="1"/>
            </p:cNvSpPr>
            <p:nvPr/>
          </p:nvSpPr>
          <p:spPr bwMode="auto">
            <a:xfrm>
              <a:off x="1824" y="2256"/>
              <a:ext cx="864"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sp>
          <p:nvSpPr>
            <p:cNvPr id="536594" name="Line 18"/>
            <p:cNvSpPr>
              <a:spLocks noChangeShapeType="1"/>
            </p:cNvSpPr>
            <p:nvPr/>
          </p:nvSpPr>
          <p:spPr bwMode="auto">
            <a:xfrm flipV="1">
              <a:off x="3120" y="2256"/>
              <a:ext cx="864"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grpSp>
      <p:grpSp>
        <p:nvGrpSpPr>
          <p:cNvPr id="4" name="Group 19"/>
          <p:cNvGrpSpPr>
            <a:grpSpLocks/>
          </p:cNvGrpSpPr>
          <p:nvPr/>
        </p:nvGrpSpPr>
        <p:grpSpPr bwMode="auto">
          <a:xfrm>
            <a:off x="990600" y="762000"/>
            <a:ext cx="7086600" cy="4800600"/>
            <a:chOff x="0" y="1152"/>
            <a:chExt cx="4464" cy="3024"/>
          </a:xfrm>
        </p:grpSpPr>
        <p:sp>
          <p:nvSpPr>
            <p:cNvPr id="536596" name="AutoShape 20"/>
            <p:cNvSpPr>
              <a:spLocks noChangeArrowheads="1"/>
            </p:cNvSpPr>
            <p:nvPr/>
          </p:nvSpPr>
          <p:spPr bwMode="auto">
            <a:xfrm>
              <a:off x="96" y="1152"/>
              <a:ext cx="4368" cy="2880"/>
            </a:xfrm>
            <a:prstGeom prst="flowChartAlternateProcess">
              <a:avLst/>
            </a:prstGeom>
            <a:solidFill>
              <a:schemeClr val="bg1"/>
            </a:solidFill>
            <a:ln w="28575">
              <a:solidFill>
                <a:schemeClr val="accent2"/>
              </a:solidFill>
              <a:miter lim="800000"/>
              <a:headEnd/>
              <a:tailEnd/>
            </a:ln>
            <a:effectLst/>
          </p:spPr>
          <p:txBody>
            <a:bodyPr wrap="none" anchor="ctr">
              <a:prstTxWarp prst="textNoShape">
                <a:avLst/>
              </a:prstTxWarp>
            </a:bodyPr>
            <a:lstStyle/>
            <a:p>
              <a:endParaRPr lang="en-US"/>
            </a:p>
          </p:txBody>
        </p:sp>
        <p:pic>
          <p:nvPicPr>
            <p:cNvPr id="536597" name="Picture 21" descr="opal_prjs"/>
            <p:cNvPicPr>
              <a:picLocks noChangeAspect="1" noChangeArrowheads="1"/>
            </p:cNvPicPr>
            <p:nvPr/>
          </p:nvPicPr>
          <p:blipFill>
            <a:blip r:embed="rId7"/>
            <a:srcRect/>
            <a:stretch>
              <a:fillRect/>
            </a:stretch>
          </p:blipFill>
          <p:spPr bwMode="auto">
            <a:xfrm>
              <a:off x="192" y="1296"/>
              <a:ext cx="4128" cy="2174"/>
            </a:xfrm>
            <a:prstGeom prst="rect">
              <a:avLst/>
            </a:prstGeom>
            <a:noFill/>
          </p:spPr>
        </p:pic>
        <p:sp>
          <p:nvSpPr>
            <p:cNvPr id="536598" name="Line 22"/>
            <p:cNvSpPr>
              <a:spLocks noChangeShapeType="1"/>
            </p:cNvSpPr>
            <p:nvPr/>
          </p:nvSpPr>
          <p:spPr bwMode="auto">
            <a:xfrm>
              <a:off x="609" y="2584"/>
              <a:ext cx="912"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sp>
          <p:nvSpPr>
            <p:cNvPr id="536599" name="Line 23"/>
            <p:cNvSpPr>
              <a:spLocks noChangeShapeType="1"/>
            </p:cNvSpPr>
            <p:nvPr/>
          </p:nvSpPr>
          <p:spPr bwMode="auto">
            <a:xfrm>
              <a:off x="2001" y="2584"/>
              <a:ext cx="864"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sp>
          <p:nvSpPr>
            <p:cNvPr id="536600" name="Line 24"/>
            <p:cNvSpPr>
              <a:spLocks noChangeShapeType="1"/>
            </p:cNvSpPr>
            <p:nvPr/>
          </p:nvSpPr>
          <p:spPr bwMode="auto">
            <a:xfrm flipV="1">
              <a:off x="3393" y="2564"/>
              <a:ext cx="864" cy="0"/>
            </a:xfrm>
            <a:prstGeom prst="line">
              <a:avLst/>
            </a:prstGeom>
            <a:noFill/>
            <a:ln w="28575">
              <a:solidFill>
                <a:srgbClr val="FF0000"/>
              </a:solidFill>
              <a:prstDash val="dash"/>
              <a:round/>
              <a:headEnd/>
              <a:tailEnd/>
            </a:ln>
            <a:effectLst/>
          </p:spPr>
          <p:txBody>
            <a:bodyPr wrap="none" anchor="ctr">
              <a:prstTxWarp prst="textNoShape">
                <a:avLst/>
              </a:prstTxWarp>
            </a:bodyPr>
            <a:lstStyle/>
            <a:p>
              <a:endParaRPr lang="en-US"/>
            </a:p>
          </p:txBody>
        </p:sp>
        <p:sp>
          <p:nvSpPr>
            <p:cNvPr id="536601" name="Text Box 25"/>
            <p:cNvSpPr txBox="1">
              <a:spLocks noChangeArrowheads="1"/>
            </p:cNvSpPr>
            <p:nvPr/>
          </p:nvSpPr>
          <p:spPr bwMode="auto">
            <a:xfrm>
              <a:off x="0" y="3791"/>
              <a:ext cx="2160" cy="385"/>
            </a:xfrm>
            <a:prstGeom prst="rect">
              <a:avLst/>
            </a:prstGeom>
            <a:solidFill>
              <a:srgbClr val="FF0000"/>
            </a:solidFill>
            <a:ln w="9525">
              <a:noFill/>
              <a:miter lim="800000"/>
              <a:headEnd/>
              <a:tailEnd/>
            </a:ln>
            <a:effectLst/>
          </p:spPr>
          <p:txBody>
            <a:bodyPr>
              <a:prstTxWarp prst="textNoShape">
                <a:avLst/>
              </a:prstTxWarp>
              <a:spAutoFit/>
            </a:bodyPr>
            <a:lstStyle/>
            <a:p>
              <a:pPr eaLnBrk="1" hangingPunct="1">
                <a:spcBef>
                  <a:spcPct val="50000"/>
                </a:spcBef>
              </a:pPr>
              <a:r>
                <a:rPr lang="pl-PL" sz="1800" b="1">
                  <a:solidFill>
                    <a:schemeClr val="bg1"/>
                  </a:solidFill>
                  <a:ea typeface="Arial" charset="0"/>
                  <a:cs typeface="Arial" charset="0"/>
                </a:rPr>
                <a:t>OPAL, CERN-PH-EP/2007-025</a:t>
              </a:r>
              <a:br>
                <a:rPr lang="pl-PL" sz="1800" b="1">
                  <a:solidFill>
                    <a:schemeClr val="bg1"/>
                  </a:solidFill>
                  <a:ea typeface="Arial" charset="0"/>
                  <a:cs typeface="Arial" charset="0"/>
                </a:rPr>
              </a:br>
              <a:r>
                <a:rPr lang="pl-PL" sz="1600">
                  <a:solidFill>
                    <a:schemeClr val="bg1"/>
                  </a:solidFill>
                  <a:ea typeface="Arial" charset="0"/>
                  <a:cs typeface="Arial" charset="0"/>
                </a:rPr>
                <a:t>(submitted to Eur. Phys. J. C.)</a:t>
              </a:r>
              <a:endParaRPr lang="en-US" sz="1800" b="1">
                <a:solidFill>
                  <a:schemeClr val="bg1"/>
                </a:solidFill>
                <a:ea typeface="Arial" charset="0"/>
                <a:cs typeface="Arial" charset="0"/>
              </a:endParaRPr>
            </a:p>
          </p:txBody>
        </p:sp>
        <p:sp>
          <p:nvSpPr>
            <p:cNvPr id="536602" name="Text Box 26"/>
            <p:cNvSpPr txBox="1">
              <a:spLocks noChangeArrowheads="1"/>
            </p:cNvSpPr>
            <p:nvPr/>
          </p:nvSpPr>
          <p:spPr bwMode="auto">
            <a:xfrm>
              <a:off x="144" y="3427"/>
              <a:ext cx="1200" cy="269"/>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sz="2200">
                  <a:ea typeface="Arial" charset="0"/>
                  <a:cs typeface="Arial" charset="0"/>
                </a:rPr>
                <a:t>Q</a:t>
              </a:r>
              <a:r>
                <a:rPr lang="en-US" sz="2200" baseline="-25000">
                  <a:ea typeface="Arial" charset="0"/>
                  <a:cs typeface="Arial" charset="0"/>
                </a:rPr>
                <a:t>x</a:t>
              </a:r>
              <a:r>
                <a:rPr lang="en-US" sz="2200">
                  <a:ea typeface="Arial" charset="0"/>
                  <a:cs typeface="Arial" charset="0"/>
                </a:rPr>
                <a:t>&lt;0.2 GeV/c</a:t>
              </a:r>
            </a:p>
          </p:txBody>
        </p:sp>
      </p:grpSp>
      <p:sp>
        <p:nvSpPr>
          <p:cNvPr id="29" name="TextBox 28"/>
          <p:cNvSpPr txBox="1"/>
          <p:nvPr/>
        </p:nvSpPr>
        <p:spPr>
          <a:xfrm>
            <a:off x="4343400" y="6211669"/>
            <a:ext cx="4738760" cy="646331"/>
          </a:xfrm>
          <a:prstGeom prst="rect">
            <a:avLst/>
          </a:prstGeom>
          <a:noFill/>
        </p:spPr>
        <p:txBody>
          <a:bodyPr wrap="none" rtlCol="0">
            <a:spAutoFit/>
          </a:bodyPr>
          <a:lstStyle/>
          <a:p>
            <a:r>
              <a:rPr lang="en-US" dirty="0" smtClean="0">
                <a:solidFill>
                  <a:srgbClr val="FFFF00"/>
                </a:solidFill>
                <a:ea typeface="ＭＳ Ｐゴシック" charset="-128"/>
                <a:cs typeface="ＭＳ Ｐゴシック" charset="-128"/>
              </a:rPr>
              <a:t>Review: Z. Ch., </a:t>
            </a:r>
            <a:r>
              <a:rPr lang="en-US" dirty="0" err="1" smtClean="0">
                <a:solidFill>
                  <a:srgbClr val="FFFF00"/>
                </a:solidFill>
              </a:rPr>
              <a:t>Acta</a:t>
            </a:r>
            <a:r>
              <a:rPr lang="en-US" dirty="0" smtClean="0">
                <a:solidFill>
                  <a:srgbClr val="FFFF00"/>
                </a:solidFill>
              </a:rPr>
              <a:t> </a:t>
            </a:r>
            <a:r>
              <a:rPr lang="en-US" dirty="0" err="1" smtClean="0">
                <a:solidFill>
                  <a:srgbClr val="FFFF00"/>
                </a:solidFill>
              </a:rPr>
              <a:t>Phys.Polon.B</a:t>
            </a:r>
            <a:r>
              <a:rPr lang="en-US" dirty="0" smtClean="0">
                <a:solidFill>
                  <a:srgbClr val="FFFF00"/>
                </a:solidFill>
              </a:rPr>
              <a:t> 40 1119 (2009)</a:t>
            </a:r>
          </a:p>
          <a:p>
            <a:endParaRPr lang="en-US" dirty="0">
              <a:solidFill>
                <a:schemeClr val="tx2">
                  <a:lumMod val="40000"/>
                  <a:lumOff val="60000"/>
                </a:schemeClr>
              </a:solidFill>
            </a:endParaRPr>
          </a:p>
        </p:txBody>
      </p:sp>
      <p:sp>
        <p:nvSpPr>
          <p:cNvPr id="30" name="Footer Placeholder 2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3" name="Slide Number Placeholder 32"/>
          <p:cNvSpPr>
            <a:spLocks noGrp="1"/>
          </p:cNvSpPr>
          <p:nvPr>
            <p:ph type="sldNum" sz="quarter" idx="12"/>
          </p:nvPr>
        </p:nvSpPr>
        <p:spPr/>
        <p:txBody>
          <a:bodyPr/>
          <a:lstStyle/>
          <a:p>
            <a:fld id="{7DAC2A2A-C09E-2240-A90F-7268EA013567}" type="slidenum">
              <a:rPr lang="en-US" smtClean="0"/>
              <a:pPr/>
              <a:t>14</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536580"/>
                                        </p:tgtEl>
                                        <p:attrNameLst>
                                          <p:attrName>style.visibility</p:attrName>
                                        </p:attrNameLst>
                                      </p:cBhvr>
                                      <p:to>
                                        <p:strVal val="visible"/>
                                      </p:to>
                                    </p:set>
                                    <p:anim calcmode="lin" valueType="num">
                                      <p:cBhvr additive="base">
                                        <p:cTn id="7" dur="1000" fill="hold"/>
                                        <p:tgtEl>
                                          <p:spTgt spid="536580"/>
                                        </p:tgtEl>
                                        <p:attrNameLst>
                                          <p:attrName>ppt_x</p:attrName>
                                        </p:attrNameLst>
                                      </p:cBhvr>
                                      <p:tavLst>
                                        <p:tav tm="0">
                                          <p:val>
                                            <p:strVal val="#ppt_x"/>
                                          </p:val>
                                        </p:tav>
                                        <p:tav tm="100000">
                                          <p:val>
                                            <p:strVal val="#ppt_x"/>
                                          </p:val>
                                        </p:tav>
                                      </p:tavLst>
                                    </p:anim>
                                    <p:anim calcmode="lin" valueType="num">
                                      <p:cBhvr additive="base">
                                        <p:cTn id="8" dur="1000" fill="hold"/>
                                        <p:tgtEl>
                                          <p:spTgt spid="53658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2"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2"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 presetClass="entr" presetSubtype="1" accel="50000" decel="50000" fill="hold" grpId="0" nodeType="afterEffect">
                                  <p:stCondLst>
                                    <p:cond delay="10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80" grpId="0"/>
      <p:bldP spid="29"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p:txBody>
          <a:bodyPr>
            <a:normAutofit fontScale="90000"/>
          </a:bodyPr>
          <a:lstStyle/>
          <a:p>
            <a:r>
              <a:rPr lang="en-US"/>
              <a:t>non-femto “large-Q” behaviour - various approaches</a:t>
            </a:r>
          </a:p>
        </p:txBody>
      </p:sp>
      <p:sp>
        <p:nvSpPr>
          <p:cNvPr id="618499" name="Rectangle 3"/>
          <p:cNvSpPr>
            <a:spLocks noGrp="1" noChangeArrowheads="1"/>
          </p:cNvSpPr>
          <p:nvPr>
            <p:ph type="body" idx="1"/>
          </p:nvPr>
        </p:nvSpPr>
        <p:spPr>
          <a:xfrm>
            <a:off x="76200" y="1371600"/>
            <a:ext cx="8991600" cy="5257800"/>
          </a:xfrm>
        </p:spPr>
        <p:txBody>
          <a:bodyPr>
            <a:normAutofit/>
          </a:bodyPr>
          <a:lstStyle/>
          <a:p>
            <a:pPr>
              <a:spcBef>
                <a:spcPct val="40000"/>
              </a:spcBef>
            </a:pPr>
            <a:r>
              <a:rPr lang="en-US" dirty="0"/>
              <a:t>ignore it</a:t>
            </a:r>
          </a:p>
          <a:p>
            <a:pPr>
              <a:spcBef>
                <a:spcPct val="40000"/>
              </a:spcBef>
            </a:pPr>
            <a:r>
              <a:rPr lang="en-US" dirty="0"/>
              <a:t>various ad-hoc parameterizations</a:t>
            </a:r>
          </a:p>
          <a:p>
            <a:pPr>
              <a:spcBef>
                <a:spcPct val="40000"/>
              </a:spcBef>
            </a:pPr>
            <a:r>
              <a:rPr lang="en-US" dirty="0"/>
              <a:t>divide by</a:t>
            </a:r>
            <a:r>
              <a:rPr lang="en-US" dirty="0" smtClean="0"/>
              <a:t> </a:t>
            </a:r>
            <a:r>
              <a:rPr lang="en-US" dirty="0" err="1" smtClean="0"/>
              <a:t>π</a:t>
            </a:r>
            <a:r>
              <a:rPr lang="en-US" baseline="30000" dirty="0" err="1" smtClean="0">
                <a:sym typeface="Symbol" charset="2"/>
              </a:rPr>
              <a:t>+</a:t>
            </a:r>
            <a:r>
              <a:rPr lang="en-US" dirty="0" err="1" smtClean="0">
                <a:sym typeface="Symbol" charset="2"/>
              </a:rPr>
              <a:t>π</a:t>
            </a:r>
            <a:r>
              <a:rPr lang="en-US" baseline="30000" dirty="0" smtClean="0">
                <a:sym typeface="Symbol" charset="2"/>
              </a:rPr>
              <a:t>-</a:t>
            </a:r>
            <a:r>
              <a:rPr lang="en-US" dirty="0" smtClean="0">
                <a:sym typeface="Symbol" charset="2"/>
              </a:rPr>
              <a:t> </a:t>
            </a:r>
            <a:r>
              <a:rPr lang="en-US" dirty="0">
                <a:sym typeface="Symbol" charset="2"/>
              </a:rPr>
              <a:t>(only semi-successful, and only semi-justified)</a:t>
            </a:r>
          </a:p>
          <a:p>
            <a:pPr>
              <a:spcBef>
                <a:spcPct val="40000"/>
              </a:spcBef>
            </a:pPr>
            <a:r>
              <a:rPr lang="en-US" dirty="0">
                <a:sym typeface="Symbol" charset="2"/>
              </a:rPr>
              <a:t>divide by </a:t>
            </a:r>
            <a:r>
              <a:rPr lang="en-US" dirty="0" err="1">
                <a:sym typeface="Symbol" charset="2"/>
              </a:rPr>
              <a:t>MonteCarlo</a:t>
            </a:r>
            <a:r>
              <a:rPr lang="en-US" dirty="0">
                <a:sym typeface="Symbol" charset="2"/>
              </a:rPr>
              <a:t> PYTHIA, tuning until tail is matched (similar to ad-hoc)</a:t>
            </a:r>
          </a:p>
          <a:p>
            <a:pPr>
              <a:spcBef>
                <a:spcPct val="40000"/>
              </a:spcBef>
            </a:pPr>
            <a:endParaRPr lang="en-US" dirty="0">
              <a:sym typeface="Symbol" charset="2"/>
            </a:endParaRPr>
          </a:p>
          <a:p>
            <a:pPr>
              <a:spcBef>
                <a:spcPct val="40000"/>
              </a:spcBef>
            </a:pPr>
            <a:r>
              <a:rPr lang="en-US" dirty="0">
                <a:sym typeface="Symbol" charset="2"/>
              </a:rPr>
              <a:t>Can we understand it in terms of simplest-possible </a:t>
            </a:r>
            <a:r>
              <a:rPr lang="en-US" dirty="0" smtClean="0">
                <a:sym typeface="Symbol" charset="2"/>
              </a:rPr>
              <a:t>effect– </a:t>
            </a:r>
            <a:br>
              <a:rPr lang="en-US" dirty="0" smtClean="0">
                <a:sym typeface="Symbol" charset="2"/>
              </a:rPr>
            </a:br>
            <a:r>
              <a:rPr lang="en-US" b="1" dirty="0" smtClean="0">
                <a:sym typeface="Symbol" charset="2"/>
              </a:rPr>
              <a:t>E</a:t>
            </a:r>
            <a:r>
              <a:rPr lang="en-US" dirty="0" smtClean="0">
                <a:sym typeface="Symbol" charset="2"/>
              </a:rPr>
              <a:t>nergy and </a:t>
            </a:r>
            <a:r>
              <a:rPr lang="en-US" b="1" dirty="0" smtClean="0">
                <a:sym typeface="Symbol" charset="2"/>
              </a:rPr>
              <a:t>M</a:t>
            </a:r>
            <a:r>
              <a:rPr lang="en-US" dirty="0" smtClean="0">
                <a:sym typeface="Symbol" charset="2"/>
              </a:rPr>
              <a:t>omentum </a:t>
            </a:r>
            <a:r>
              <a:rPr lang="en-US" b="1" dirty="0" smtClean="0">
                <a:sym typeface="Symbol" charset="2"/>
              </a:rPr>
              <a:t>C</a:t>
            </a:r>
            <a:r>
              <a:rPr lang="en-US" dirty="0" smtClean="0">
                <a:sym typeface="Symbol" charset="2"/>
              </a:rPr>
              <a:t>onservation </a:t>
            </a:r>
            <a:r>
              <a:rPr lang="en-US" b="1" dirty="0" smtClean="0">
                <a:sym typeface="Symbol" charset="2"/>
              </a:rPr>
              <a:t>I</a:t>
            </a:r>
            <a:r>
              <a:rPr lang="en-US" dirty="0" smtClean="0">
                <a:sym typeface="Symbol" charset="2"/>
              </a:rPr>
              <a:t>nduced </a:t>
            </a:r>
            <a:r>
              <a:rPr lang="en-US" b="1" dirty="0" smtClean="0">
                <a:sym typeface="Symbol" charset="2"/>
              </a:rPr>
              <a:t>C</a:t>
            </a:r>
            <a:r>
              <a:rPr lang="en-US" dirty="0" smtClean="0">
                <a:sym typeface="Symbol" charset="2"/>
              </a:rPr>
              <a:t>orrelations (</a:t>
            </a:r>
            <a:r>
              <a:rPr lang="en-US" b="1" dirty="0" err="1" smtClean="0">
                <a:sym typeface="Symbol" charset="2"/>
              </a:rPr>
              <a:t>EMCICs</a:t>
            </a:r>
            <a:r>
              <a:rPr lang="en-US" dirty="0" smtClean="0">
                <a:sym typeface="Symbol" charset="2"/>
              </a:rPr>
              <a:t>)?</a:t>
            </a:r>
            <a:endParaRPr lang="en-US" dirty="0">
              <a:sym typeface="Symbol" charset="2"/>
            </a:endParaRPr>
          </a:p>
          <a:p>
            <a:pPr lvl="1">
              <a:buClr>
                <a:srgbClr val="800080"/>
              </a:buClr>
            </a:pPr>
            <a:r>
              <a:rPr lang="en-US" sz="1600" dirty="0">
                <a:solidFill>
                  <a:srgbClr val="984807"/>
                </a:solidFill>
              </a:rPr>
              <a:t>Z. </a:t>
            </a:r>
            <a:r>
              <a:rPr lang="en-US" sz="1600" dirty="0" err="1">
                <a:solidFill>
                  <a:srgbClr val="984807"/>
                </a:solidFill>
              </a:rPr>
              <a:t>Chajecki</a:t>
            </a:r>
            <a:r>
              <a:rPr lang="en-US" sz="1600" dirty="0">
                <a:solidFill>
                  <a:srgbClr val="984807"/>
                </a:solidFill>
              </a:rPr>
              <a:t> &amp; MAL,</a:t>
            </a:r>
            <a:r>
              <a:rPr lang="en-US" sz="1600" dirty="0" smtClean="0">
                <a:solidFill>
                  <a:srgbClr val="984807"/>
                </a:solidFill>
              </a:rPr>
              <a:t> PRC </a:t>
            </a:r>
            <a:r>
              <a:rPr lang="en-US" sz="1600" b="1" dirty="0" smtClean="0">
                <a:solidFill>
                  <a:srgbClr val="984807"/>
                </a:solidFill>
              </a:rPr>
              <a:t>78</a:t>
            </a:r>
            <a:r>
              <a:rPr lang="en-US" sz="1600" dirty="0" smtClean="0">
                <a:solidFill>
                  <a:srgbClr val="984807"/>
                </a:solidFill>
              </a:rPr>
              <a:t> 064903 (2008)</a:t>
            </a:r>
          </a:p>
          <a:p>
            <a:pPr lvl="1">
              <a:buClr>
                <a:srgbClr val="800080"/>
              </a:buClr>
            </a:pPr>
            <a:endParaRPr lang="en-US" dirty="0" smtClean="0">
              <a:sym typeface="Symbol" charset="2"/>
            </a:endParaRPr>
          </a:p>
          <a:p>
            <a:pPr>
              <a:spcBef>
                <a:spcPct val="40000"/>
              </a:spcBef>
            </a:pPr>
            <a:r>
              <a:rPr lang="en-US" sz="1800" dirty="0" smtClean="0">
                <a:solidFill>
                  <a:schemeClr val="tx2">
                    <a:lumMod val="75000"/>
                  </a:schemeClr>
                </a:solidFill>
                <a:sym typeface="Symbol" charset="2"/>
              </a:rPr>
              <a:t>see also</a:t>
            </a:r>
          </a:p>
          <a:p>
            <a:pPr lvl="1">
              <a:spcBef>
                <a:spcPts val="264"/>
              </a:spcBef>
            </a:pPr>
            <a:r>
              <a:rPr lang="en-US" sz="1800" dirty="0" err="1" smtClean="0">
                <a:solidFill>
                  <a:schemeClr val="tx2">
                    <a:lumMod val="75000"/>
                  </a:schemeClr>
                </a:solidFill>
                <a:sym typeface="Symbol" charset="2"/>
              </a:rPr>
              <a:t>pT</a:t>
            </a:r>
            <a:r>
              <a:rPr lang="en-US" sz="1800" dirty="0" smtClean="0">
                <a:solidFill>
                  <a:schemeClr val="tx2">
                    <a:lumMod val="75000"/>
                  </a:schemeClr>
                </a:solidFill>
                <a:sym typeface="Symbol" charset="2"/>
              </a:rPr>
              <a:t> conservation effects on v1 (v2) [</a:t>
            </a:r>
            <a:r>
              <a:rPr lang="en-US" sz="1800" dirty="0" err="1" smtClean="0">
                <a:solidFill>
                  <a:schemeClr val="tx2">
                    <a:lumMod val="75000"/>
                  </a:schemeClr>
                </a:solidFill>
                <a:sym typeface="Symbol" charset="2"/>
              </a:rPr>
              <a:t>Danielewicz</a:t>
            </a:r>
            <a:r>
              <a:rPr lang="en-US" sz="1800" dirty="0" smtClean="0">
                <a:solidFill>
                  <a:schemeClr val="tx2">
                    <a:lumMod val="75000"/>
                  </a:schemeClr>
                </a:solidFill>
                <a:sym typeface="Symbol" charset="2"/>
              </a:rPr>
              <a:t>, </a:t>
            </a:r>
            <a:r>
              <a:rPr lang="en-US" sz="1800" dirty="0" err="1" smtClean="0">
                <a:solidFill>
                  <a:schemeClr val="tx2">
                    <a:lumMod val="75000"/>
                  </a:schemeClr>
                </a:solidFill>
                <a:sym typeface="Symbol" charset="2"/>
              </a:rPr>
              <a:t>Ollitrault</a:t>
            </a:r>
            <a:r>
              <a:rPr lang="en-US" sz="1800" dirty="0" smtClean="0">
                <a:solidFill>
                  <a:schemeClr val="tx2">
                    <a:lumMod val="75000"/>
                  </a:schemeClr>
                </a:solidFill>
                <a:sym typeface="Symbol" charset="2"/>
              </a:rPr>
              <a:t> &amp; </a:t>
            </a:r>
            <a:r>
              <a:rPr lang="en-US" sz="1800" dirty="0" err="1" smtClean="0">
                <a:solidFill>
                  <a:schemeClr val="tx2">
                    <a:lumMod val="75000"/>
                  </a:schemeClr>
                </a:solidFill>
                <a:sym typeface="Symbol" charset="2"/>
              </a:rPr>
              <a:t>Borghini</a:t>
            </a:r>
            <a:r>
              <a:rPr lang="en-US" sz="1800" dirty="0" smtClean="0">
                <a:solidFill>
                  <a:schemeClr val="tx2">
                    <a:lumMod val="75000"/>
                  </a:schemeClr>
                </a:solidFill>
                <a:sym typeface="Symbol" charset="2"/>
              </a:rPr>
              <a:t>]</a:t>
            </a:r>
          </a:p>
          <a:p>
            <a:pPr lvl="1">
              <a:spcBef>
                <a:spcPts val="264"/>
              </a:spcBef>
            </a:pPr>
            <a:r>
              <a:rPr lang="en-US" sz="1800" dirty="0" err="1" smtClean="0">
                <a:solidFill>
                  <a:schemeClr val="tx2">
                    <a:lumMod val="75000"/>
                  </a:schemeClr>
                </a:solidFill>
                <a:sym typeface="Symbol" charset="2"/>
              </a:rPr>
              <a:t>pT</a:t>
            </a:r>
            <a:r>
              <a:rPr lang="en-US" sz="1800" dirty="0" smtClean="0">
                <a:solidFill>
                  <a:schemeClr val="tx2">
                    <a:lumMod val="75000"/>
                  </a:schemeClr>
                </a:solidFill>
                <a:sym typeface="Symbol" charset="2"/>
              </a:rPr>
              <a:t> conservation on 3-particle “conical emission” observables [</a:t>
            </a:r>
            <a:r>
              <a:rPr lang="en-US" sz="1800" dirty="0" err="1" smtClean="0">
                <a:solidFill>
                  <a:schemeClr val="tx2">
                    <a:lumMod val="75000"/>
                  </a:schemeClr>
                </a:solidFill>
                <a:sym typeface="Symbol" charset="2"/>
              </a:rPr>
              <a:t>Borghini</a:t>
            </a:r>
            <a:r>
              <a:rPr lang="en-US" sz="1800" dirty="0" smtClean="0">
                <a:solidFill>
                  <a:schemeClr val="tx2">
                    <a:lumMod val="75000"/>
                  </a:schemeClr>
                </a:solidFill>
                <a:sym typeface="Symbol" charset="2"/>
              </a:rPr>
              <a:t>]</a:t>
            </a:r>
          </a:p>
          <a:p>
            <a:pPr lvl="1">
              <a:spcBef>
                <a:spcPts val="264"/>
              </a:spcBef>
            </a:pPr>
            <a:r>
              <a:rPr lang="en-US" sz="1800" dirty="0" err="1" smtClean="0">
                <a:solidFill>
                  <a:schemeClr val="tx2">
                    <a:lumMod val="75000"/>
                  </a:schemeClr>
                </a:solidFill>
                <a:sym typeface="Symbol" charset="2"/>
              </a:rPr>
              <a:t>p</a:t>
            </a:r>
            <a:r>
              <a:rPr lang="en-US" sz="1800" dirty="0" smtClean="0">
                <a:solidFill>
                  <a:schemeClr val="tx2">
                    <a:lumMod val="75000"/>
                  </a:schemeClr>
                </a:solidFill>
                <a:sym typeface="Symbol" charset="2"/>
              </a:rPr>
              <a:t> and E conservation effects on single particle spectra [</a:t>
            </a:r>
            <a:r>
              <a:rPr lang="en-US" sz="1800" dirty="0" err="1" smtClean="0">
                <a:solidFill>
                  <a:schemeClr val="tx2">
                    <a:lumMod val="75000"/>
                  </a:schemeClr>
                </a:solidFill>
                <a:sym typeface="Symbol" charset="2"/>
              </a:rPr>
              <a:t>Chajecki</a:t>
            </a:r>
            <a:r>
              <a:rPr lang="en-US" sz="1800" dirty="0" smtClean="0">
                <a:solidFill>
                  <a:schemeClr val="tx2">
                    <a:lumMod val="75000"/>
                  </a:schemeClr>
                </a:solidFill>
                <a:sym typeface="Symbol" charset="2"/>
              </a:rPr>
              <a:t> &amp; MAL]</a:t>
            </a:r>
          </a:p>
          <a:p>
            <a:pPr>
              <a:spcBef>
                <a:spcPct val="40000"/>
              </a:spcBef>
            </a:pPr>
            <a:endParaRPr lang="en-US" dirty="0" smtClean="0">
              <a:sym typeface="Symbol" charset="2"/>
            </a:endParaRPr>
          </a:p>
          <a:p>
            <a:pPr>
              <a:spcBef>
                <a:spcPct val="40000"/>
              </a:spcBef>
            </a:pPr>
            <a:endParaRPr lang="en-US" dirty="0">
              <a:sym typeface="Symbol" charset="2"/>
            </a:endParaRPr>
          </a:p>
        </p:txBody>
      </p:sp>
      <p:sp>
        <p:nvSpPr>
          <p:cNvPr id="6" name="Footer Placeholder 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7" name="Slide Number Placeholder 6"/>
          <p:cNvSpPr>
            <a:spLocks noGrp="1"/>
          </p:cNvSpPr>
          <p:nvPr>
            <p:ph type="sldNum" sz="quarter" idx="12"/>
          </p:nvPr>
        </p:nvSpPr>
        <p:spPr/>
        <p:txBody>
          <a:bodyPr/>
          <a:lstStyle/>
          <a:p>
            <a:fld id="{7DAC2A2A-C09E-2240-A90F-7268EA013567}"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8499">
                                            <p:txEl>
                                              <p:pRg st="5" end="5"/>
                                            </p:txEl>
                                          </p:spTgt>
                                        </p:tgtEl>
                                        <p:attrNameLst>
                                          <p:attrName>style.visibility</p:attrName>
                                        </p:attrNameLst>
                                      </p:cBhvr>
                                      <p:to>
                                        <p:strVal val="visible"/>
                                      </p:to>
                                    </p:set>
                                    <p:animEffect transition="in" filter="fade">
                                      <p:cBhvr>
                                        <p:cTn id="7" dur="500"/>
                                        <p:tgtEl>
                                          <p:spTgt spid="618499">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8499">
                                            <p:txEl>
                                              <p:pRg st="6" end="6"/>
                                            </p:txEl>
                                          </p:spTgt>
                                        </p:tgtEl>
                                        <p:attrNameLst>
                                          <p:attrName>style.visibility</p:attrName>
                                        </p:attrNameLst>
                                      </p:cBhvr>
                                      <p:to>
                                        <p:strVal val="visible"/>
                                      </p:to>
                                    </p:set>
                                    <p:animEffect transition="in" filter="fade">
                                      <p:cBhvr>
                                        <p:cTn id="10" dur="500"/>
                                        <p:tgtEl>
                                          <p:spTgt spid="618499">
                                            <p:txEl>
                                              <p:pRg st="6" end="6"/>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18499">
                                            <p:txEl>
                                              <p:pRg st="8" end="8"/>
                                            </p:txEl>
                                          </p:spTgt>
                                        </p:tgtEl>
                                        <p:attrNameLst>
                                          <p:attrName>style.visibility</p:attrName>
                                        </p:attrNameLst>
                                      </p:cBhvr>
                                      <p:to>
                                        <p:strVal val="visible"/>
                                      </p:to>
                                    </p:set>
                                    <p:animEffect transition="in" filter="fade">
                                      <p:cBhvr>
                                        <p:cTn id="14" dur="500"/>
                                        <p:tgtEl>
                                          <p:spTgt spid="618499">
                                            <p:txEl>
                                              <p:pRg st="8" end="8"/>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18499">
                                            <p:txEl>
                                              <p:pRg st="9" end="9"/>
                                            </p:txEl>
                                          </p:spTgt>
                                        </p:tgtEl>
                                        <p:attrNameLst>
                                          <p:attrName>style.visibility</p:attrName>
                                        </p:attrNameLst>
                                      </p:cBhvr>
                                      <p:to>
                                        <p:strVal val="visible"/>
                                      </p:to>
                                    </p:set>
                                    <p:animEffect transition="in" filter="fade">
                                      <p:cBhvr>
                                        <p:cTn id="17" dur="500"/>
                                        <p:tgtEl>
                                          <p:spTgt spid="618499">
                                            <p:txEl>
                                              <p:pRg st="9" end="9"/>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18499">
                                            <p:txEl>
                                              <p:pRg st="10" end="10"/>
                                            </p:txEl>
                                          </p:spTgt>
                                        </p:tgtEl>
                                        <p:attrNameLst>
                                          <p:attrName>style.visibility</p:attrName>
                                        </p:attrNameLst>
                                      </p:cBhvr>
                                      <p:to>
                                        <p:strVal val="visible"/>
                                      </p:to>
                                    </p:set>
                                    <p:animEffect transition="in" filter="fade">
                                      <p:cBhvr>
                                        <p:cTn id="20" dur="500"/>
                                        <p:tgtEl>
                                          <p:spTgt spid="618499">
                                            <p:txEl>
                                              <p:pRg st="10" end="1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18499">
                                            <p:txEl>
                                              <p:pRg st="11" end="11"/>
                                            </p:txEl>
                                          </p:spTgt>
                                        </p:tgtEl>
                                        <p:attrNameLst>
                                          <p:attrName>style.visibility</p:attrName>
                                        </p:attrNameLst>
                                      </p:cBhvr>
                                      <p:to>
                                        <p:strVal val="visible"/>
                                      </p:to>
                                    </p:set>
                                    <p:animEffect transition="in" filter="fade">
                                      <p:cBhvr>
                                        <p:cTn id="23" dur="500"/>
                                        <p:tgtEl>
                                          <p:spTgt spid="61849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99"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609600" y="76200"/>
            <a:ext cx="7924800" cy="609600"/>
          </a:xfrm>
        </p:spPr>
        <p:txBody>
          <a:bodyPr>
            <a:normAutofit fontScale="90000"/>
          </a:bodyPr>
          <a:lstStyle/>
          <a:p>
            <a:pPr algn="l"/>
            <a:r>
              <a:rPr lang="en-US"/>
              <a:t>energy-momentum conservation in n-body states</a:t>
            </a:r>
          </a:p>
        </p:txBody>
      </p:sp>
      <p:graphicFrame>
        <p:nvGraphicFramePr>
          <p:cNvPr id="619523" name="Object 3"/>
          <p:cNvGraphicFramePr>
            <a:graphicFrameLocks noChangeAspect="1"/>
          </p:cNvGraphicFramePr>
          <p:nvPr/>
        </p:nvGraphicFramePr>
        <p:xfrm>
          <a:off x="4152900" y="1227138"/>
          <a:ext cx="4116388" cy="1592262"/>
        </p:xfrm>
        <a:graphic>
          <a:graphicData uri="http://schemas.openxmlformats.org/presentationml/2006/ole">
            <p:oleObj spid="_x0000_s1062914" name="Equation" r:id="rId4" imgW="2692400" imgH="1041400" progId="Equation.3">
              <p:embed/>
            </p:oleObj>
          </a:graphicData>
        </a:graphic>
      </p:graphicFrame>
      <p:sp>
        <p:nvSpPr>
          <p:cNvPr id="619524" name="Rectangle 4"/>
          <p:cNvSpPr>
            <a:spLocks noChangeArrowheads="1"/>
          </p:cNvSpPr>
          <p:nvPr/>
        </p:nvSpPr>
        <p:spPr bwMode="auto">
          <a:xfrm>
            <a:off x="76200" y="1508125"/>
            <a:ext cx="3886200" cy="646331"/>
          </a:xfrm>
          <a:prstGeom prst="rect">
            <a:avLst/>
          </a:prstGeom>
          <a:noFill/>
          <a:ln w="9525">
            <a:noFill/>
            <a:miter lim="800000"/>
            <a:headEnd/>
            <a:tailEnd/>
          </a:ln>
        </p:spPr>
        <p:txBody>
          <a:bodyPr>
            <a:prstTxWarp prst="textNoShape">
              <a:avLst/>
            </a:prstTxWarp>
            <a:spAutoFit/>
          </a:bodyPr>
          <a:lstStyle/>
          <a:p>
            <a:r>
              <a:rPr lang="en-US" dirty="0">
                <a:solidFill>
                  <a:srgbClr val="652DE3"/>
                </a:solidFill>
              </a:rPr>
              <a:t>spectrum of kinematic quantity</a:t>
            </a:r>
            <a:r>
              <a:rPr lang="en-US" dirty="0" smtClean="0">
                <a:solidFill>
                  <a:srgbClr val="652DE3"/>
                </a:solidFill>
              </a:rPr>
              <a:t> </a:t>
            </a:r>
            <a:r>
              <a:rPr lang="en-US" dirty="0" err="1" smtClean="0">
                <a:solidFill>
                  <a:srgbClr val="652DE3"/>
                </a:solidFill>
              </a:rPr>
              <a:t>α</a:t>
            </a:r>
            <a:r>
              <a:rPr lang="en-US" dirty="0" smtClean="0">
                <a:solidFill>
                  <a:srgbClr val="652DE3"/>
                </a:solidFill>
                <a:sym typeface="Symbol" charset="2"/>
              </a:rPr>
              <a:t> </a:t>
            </a:r>
            <a:r>
              <a:rPr lang="en-US" dirty="0">
                <a:solidFill>
                  <a:srgbClr val="652DE3"/>
                </a:solidFill>
                <a:sym typeface="Symbol" charset="2"/>
              </a:rPr>
              <a:t>(angle, momentum) given by</a:t>
            </a:r>
            <a:endParaRPr lang="en-US" dirty="0">
              <a:solidFill>
                <a:srgbClr val="652DE3"/>
              </a:solidFill>
            </a:endParaRPr>
          </a:p>
        </p:txBody>
      </p:sp>
      <p:graphicFrame>
        <p:nvGraphicFramePr>
          <p:cNvPr id="619525" name="Object 5"/>
          <p:cNvGraphicFramePr>
            <a:graphicFrameLocks noChangeAspect="1"/>
          </p:cNvGraphicFramePr>
          <p:nvPr/>
        </p:nvGraphicFramePr>
        <p:xfrm>
          <a:off x="188913" y="4154488"/>
          <a:ext cx="4002087" cy="2017712"/>
        </p:xfrm>
        <a:graphic>
          <a:graphicData uri="http://schemas.openxmlformats.org/presentationml/2006/ole">
            <p:oleObj spid="_x0000_s1062915" name="Equation" r:id="rId5" imgW="2794000" imgH="1409700" progId="Equation.3">
              <p:embed/>
            </p:oleObj>
          </a:graphicData>
        </a:graphic>
      </p:graphicFrame>
      <p:sp>
        <p:nvSpPr>
          <p:cNvPr id="619526" name="Rectangle 6"/>
          <p:cNvSpPr>
            <a:spLocks noChangeArrowheads="1"/>
          </p:cNvSpPr>
          <p:nvPr/>
        </p:nvSpPr>
        <p:spPr bwMode="auto">
          <a:xfrm>
            <a:off x="381000" y="3616325"/>
            <a:ext cx="3152775" cy="422275"/>
          </a:xfrm>
          <a:prstGeom prst="rect">
            <a:avLst/>
          </a:prstGeom>
          <a:noFill/>
          <a:ln w="9525">
            <a:noFill/>
            <a:miter lim="800000"/>
            <a:headEnd/>
            <a:tailEnd/>
          </a:ln>
        </p:spPr>
        <p:txBody>
          <a:bodyPr wrap="none">
            <a:prstTxWarp prst="textNoShape">
              <a:avLst/>
            </a:prstTxWarp>
            <a:spAutoFit/>
          </a:bodyPr>
          <a:lstStyle/>
          <a:p>
            <a:pPr marL="169863" indent="-169863">
              <a:lnSpc>
                <a:spcPct val="120000"/>
              </a:lnSpc>
            </a:pPr>
            <a:r>
              <a:rPr lang="en-US" sz="1800">
                <a:solidFill>
                  <a:srgbClr val="652DE3"/>
                </a:solidFill>
              </a:rPr>
              <a:t>n-body Phasespace factor R</a:t>
            </a:r>
            <a:r>
              <a:rPr lang="en-US" sz="1800" baseline="-25000">
                <a:solidFill>
                  <a:srgbClr val="652DE3"/>
                </a:solidFill>
              </a:rPr>
              <a:t>n</a:t>
            </a:r>
            <a:endParaRPr lang="en-US" sz="1800">
              <a:solidFill>
                <a:srgbClr val="652DE3"/>
              </a:solidFill>
            </a:endParaRPr>
          </a:p>
        </p:txBody>
      </p:sp>
      <p:sp>
        <p:nvSpPr>
          <p:cNvPr id="619527" name="Line 7"/>
          <p:cNvSpPr>
            <a:spLocks noChangeShapeType="1"/>
          </p:cNvSpPr>
          <p:nvPr/>
        </p:nvSpPr>
        <p:spPr bwMode="auto">
          <a:xfrm>
            <a:off x="228600" y="3124200"/>
            <a:ext cx="8686800" cy="0"/>
          </a:xfrm>
          <a:prstGeom prst="line">
            <a:avLst/>
          </a:prstGeom>
          <a:noFill/>
          <a:ln w="28575">
            <a:solidFill>
              <a:schemeClr val="accent2"/>
            </a:solidFill>
            <a:round/>
            <a:headEnd/>
            <a:tailEnd/>
          </a:ln>
        </p:spPr>
        <p:txBody>
          <a:bodyPr wrap="none" anchor="ctr">
            <a:prstTxWarp prst="textNoShape">
              <a:avLst/>
            </a:prstTxWarp>
          </a:bodyPr>
          <a:lstStyle/>
          <a:p>
            <a:endParaRPr lang="en-US"/>
          </a:p>
        </p:txBody>
      </p:sp>
      <p:grpSp>
        <p:nvGrpSpPr>
          <p:cNvPr id="2" name="Group 8"/>
          <p:cNvGrpSpPr>
            <a:grpSpLocks/>
          </p:cNvGrpSpPr>
          <p:nvPr/>
        </p:nvGrpSpPr>
        <p:grpSpPr bwMode="auto">
          <a:xfrm>
            <a:off x="4724400" y="3505200"/>
            <a:ext cx="4267200" cy="1600200"/>
            <a:chOff x="2976" y="2208"/>
            <a:chExt cx="2688" cy="1008"/>
          </a:xfrm>
        </p:grpSpPr>
        <p:sp>
          <p:nvSpPr>
            <p:cNvPr id="619529" name="AutoShape 9"/>
            <p:cNvSpPr>
              <a:spLocks noChangeArrowheads="1"/>
            </p:cNvSpPr>
            <p:nvPr/>
          </p:nvSpPr>
          <p:spPr bwMode="auto">
            <a:xfrm>
              <a:off x="2976" y="2208"/>
              <a:ext cx="2688" cy="1008"/>
            </a:xfrm>
            <a:prstGeom prst="roundRect">
              <a:avLst>
                <a:gd name="adj" fmla="val 12005"/>
              </a:avLst>
            </a:prstGeom>
            <a:solidFill>
              <a:srgbClr val="FFF7D4"/>
            </a:solidFill>
            <a:ln w="38100">
              <a:solidFill>
                <a:srgbClr val="006010"/>
              </a:solidFill>
              <a:round/>
              <a:headEnd/>
              <a:tailEnd/>
            </a:ln>
          </p:spPr>
          <p:txBody>
            <a:bodyPr wrap="none" anchor="ctr">
              <a:prstTxWarp prst="textNoShape">
                <a:avLst/>
              </a:prstTxWarp>
            </a:bodyPr>
            <a:lstStyle/>
            <a:p>
              <a:endParaRPr lang="en-US"/>
            </a:p>
          </p:txBody>
        </p:sp>
        <p:graphicFrame>
          <p:nvGraphicFramePr>
            <p:cNvPr id="619530" name="Object 10"/>
            <p:cNvGraphicFramePr>
              <a:graphicFrameLocks noChangeAspect="1"/>
            </p:cNvGraphicFramePr>
            <p:nvPr/>
          </p:nvGraphicFramePr>
          <p:xfrm>
            <a:off x="3247" y="2496"/>
            <a:ext cx="2177" cy="412"/>
          </p:xfrm>
          <a:graphic>
            <a:graphicData uri="http://schemas.openxmlformats.org/presentationml/2006/ole">
              <p:oleObj spid="_x0000_s1062917" name="Equation" r:id="rId6" imgW="2413000" imgH="457200" progId="Equation.DSMT4">
                <p:embed/>
              </p:oleObj>
            </a:graphicData>
          </a:graphic>
        </p:graphicFrame>
        <p:sp>
          <p:nvSpPr>
            <p:cNvPr id="619531" name="Rectangle 11"/>
            <p:cNvSpPr>
              <a:spLocks noChangeArrowheads="1"/>
            </p:cNvSpPr>
            <p:nvPr/>
          </p:nvSpPr>
          <p:spPr bwMode="auto">
            <a:xfrm>
              <a:off x="3395" y="2208"/>
              <a:ext cx="1885" cy="266"/>
            </a:xfrm>
            <a:prstGeom prst="rect">
              <a:avLst/>
            </a:prstGeom>
            <a:noFill/>
            <a:ln w="9525">
              <a:noFill/>
              <a:miter lim="800000"/>
              <a:headEnd/>
              <a:tailEnd/>
            </a:ln>
          </p:spPr>
          <p:txBody>
            <a:bodyPr wrap="none">
              <a:prstTxWarp prst="textNoShape">
                <a:avLst/>
              </a:prstTxWarp>
              <a:spAutoFit/>
            </a:bodyPr>
            <a:lstStyle/>
            <a:p>
              <a:pPr marL="169863" indent="-169863">
                <a:lnSpc>
                  <a:spcPct val="120000"/>
                </a:lnSpc>
              </a:pPr>
              <a:r>
                <a:rPr lang="en-US" sz="1800">
                  <a:solidFill>
                    <a:srgbClr val="800080"/>
                  </a:solidFill>
                </a:rPr>
                <a:t>statistics</a:t>
              </a:r>
              <a:r>
                <a:rPr lang="en-US" sz="1800"/>
                <a:t>: “density of states”</a:t>
              </a:r>
            </a:p>
          </p:txBody>
        </p:sp>
        <p:sp>
          <p:nvSpPr>
            <p:cNvPr id="619532" name="Rectangle 12"/>
            <p:cNvSpPr>
              <a:spLocks noChangeArrowheads="1"/>
            </p:cNvSpPr>
            <p:nvPr/>
          </p:nvSpPr>
          <p:spPr bwMode="auto">
            <a:xfrm>
              <a:off x="3072" y="2976"/>
              <a:ext cx="2442" cy="194"/>
            </a:xfrm>
            <a:prstGeom prst="rect">
              <a:avLst/>
            </a:prstGeom>
            <a:noFill/>
            <a:ln w="9525">
              <a:noFill/>
              <a:miter lim="800000"/>
              <a:headEnd/>
              <a:tailEnd/>
            </a:ln>
          </p:spPr>
          <p:txBody>
            <a:bodyPr wrap="none">
              <a:prstTxWarp prst="textNoShape">
                <a:avLst/>
              </a:prstTxWarp>
              <a:spAutoFit/>
            </a:bodyPr>
            <a:lstStyle/>
            <a:p>
              <a:r>
                <a:rPr lang="en-US" sz="1400" dirty="0"/>
                <a:t>larger particle </a:t>
              </a:r>
              <a:r>
                <a:rPr lang="en-US" sz="1400" dirty="0" err="1" smtClean="0"/>
                <a:t>momentum</a:t>
              </a:r>
              <a:r>
                <a:rPr lang="en-US" sz="1400" dirty="0" err="1" smtClean="0">
                  <a:sym typeface="Wingdings"/>
                </a:rPr>
                <a:t></a:t>
              </a:r>
              <a:r>
                <a:rPr lang="en-US" sz="1400" dirty="0" smtClean="0">
                  <a:sym typeface="Symbol" charset="2"/>
                </a:rPr>
                <a:t> </a:t>
              </a:r>
              <a:r>
                <a:rPr lang="en-US" sz="1400" dirty="0">
                  <a:sym typeface="Symbol" charset="2"/>
                </a:rPr>
                <a:t>more available states</a:t>
              </a:r>
              <a:endParaRPr lang="en-US" sz="1400" dirty="0"/>
            </a:p>
          </p:txBody>
        </p:sp>
      </p:grpSp>
      <p:grpSp>
        <p:nvGrpSpPr>
          <p:cNvPr id="3" name="Group 13"/>
          <p:cNvGrpSpPr>
            <a:grpSpLocks/>
          </p:cNvGrpSpPr>
          <p:nvPr/>
        </p:nvGrpSpPr>
        <p:grpSpPr bwMode="auto">
          <a:xfrm>
            <a:off x="4724400" y="5181600"/>
            <a:ext cx="4267200" cy="1447800"/>
            <a:chOff x="2976" y="3264"/>
            <a:chExt cx="2688" cy="912"/>
          </a:xfrm>
        </p:grpSpPr>
        <p:sp>
          <p:nvSpPr>
            <p:cNvPr id="619534" name="AutoShape 14"/>
            <p:cNvSpPr>
              <a:spLocks noChangeArrowheads="1"/>
            </p:cNvSpPr>
            <p:nvPr/>
          </p:nvSpPr>
          <p:spPr bwMode="auto">
            <a:xfrm>
              <a:off x="2976" y="3264"/>
              <a:ext cx="2688" cy="912"/>
            </a:xfrm>
            <a:prstGeom prst="roundRect">
              <a:avLst>
                <a:gd name="adj" fmla="val 12005"/>
              </a:avLst>
            </a:prstGeom>
            <a:solidFill>
              <a:srgbClr val="FFF7D4"/>
            </a:solidFill>
            <a:ln w="38100">
              <a:solidFill>
                <a:srgbClr val="006010"/>
              </a:solidFill>
              <a:round/>
              <a:headEnd/>
              <a:tailEnd/>
            </a:ln>
          </p:spPr>
          <p:txBody>
            <a:bodyPr wrap="none" anchor="ctr">
              <a:prstTxWarp prst="textNoShape">
                <a:avLst/>
              </a:prstTxWarp>
            </a:bodyPr>
            <a:lstStyle/>
            <a:p>
              <a:endParaRPr lang="en-US"/>
            </a:p>
          </p:txBody>
        </p:sp>
        <p:sp>
          <p:nvSpPr>
            <p:cNvPr id="619535" name="Rectangle 15"/>
            <p:cNvSpPr>
              <a:spLocks noChangeArrowheads="1"/>
            </p:cNvSpPr>
            <p:nvPr/>
          </p:nvSpPr>
          <p:spPr bwMode="auto">
            <a:xfrm>
              <a:off x="3724" y="3312"/>
              <a:ext cx="986" cy="262"/>
            </a:xfrm>
            <a:prstGeom prst="rect">
              <a:avLst/>
            </a:prstGeom>
            <a:noFill/>
            <a:ln w="9525">
              <a:noFill/>
              <a:miter lim="800000"/>
              <a:headEnd/>
              <a:tailEnd/>
            </a:ln>
          </p:spPr>
          <p:txBody>
            <a:bodyPr wrap="none">
              <a:prstTxWarp prst="textNoShape">
                <a:avLst/>
              </a:prstTxWarp>
              <a:spAutoFit/>
            </a:bodyPr>
            <a:lstStyle/>
            <a:p>
              <a:pPr marL="169863" indent="-169863">
                <a:lnSpc>
                  <a:spcPct val="120000"/>
                </a:lnSpc>
              </a:pPr>
              <a:r>
                <a:rPr lang="en-US" sz="1800" dirty="0" smtClean="0">
                  <a:solidFill>
                    <a:srgbClr val="800080"/>
                  </a:solidFill>
                </a:rPr>
                <a:t>P </a:t>
              </a:r>
              <a:r>
                <a:rPr lang="en-US" sz="1800" dirty="0">
                  <a:solidFill>
                    <a:srgbClr val="800080"/>
                  </a:solidFill>
                </a:rPr>
                <a:t>conservation</a:t>
              </a:r>
              <a:endParaRPr lang="en-US" sz="1800" dirty="0"/>
            </a:p>
          </p:txBody>
        </p:sp>
        <p:graphicFrame>
          <p:nvGraphicFramePr>
            <p:cNvPr id="619536" name="Object 16"/>
            <p:cNvGraphicFramePr>
              <a:graphicFrameLocks noChangeAspect="1"/>
            </p:cNvGraphicFramePr>
            <p:nvPr/>
          </p:nvGraphicFramePr>
          <p:xfrm>
            <a:off x="3024" y="3600"/>
            <a:ext cx="722" cy="458"/>
          </p:xfrm>
          <a:graphic>
            <a:graphicData uri="http://schemas.openxmlformats.org/presentationml/2006/ole">
              <p:oleObj spid="_x0000_s1062916" name="Equation" r:id="rId7" imgW="800100" imgH="508000" progId="Equation.3">
                <p:embed/>
              </p:oleObj>
            </a:graphicData>
          </a:graphic>
        </p:graphicFrame>
        <p:sp>
          <p:nvSpPr>
            <p:cNvPr id="619537" name="Rectangle 17"/>
            <p:cNvSpPr>
              <a:spLocks noChangeArrowheads="1"/>
            </p:cNvSpPr>
            <p:nvPr/>
          </p:nvSpPr>
          <p:spPr bwMode="auto">
            <a:xfrm>
              <a:off x="3840" y="3618"/>
              <a:ext cx="1681" cy="366"/>
            </a:xfrm>
            <a:prstGeom prst="rect">
              <a:avLst/>
            </a:prstGeom>
            <a:noFill/>
            <a:ln w="9525">
              <a:noFill/>
              <a:miter lim="800000"/>
              <a:headEnd/>
              <a:tailEnd/>
            </a:ln>
          </p:spPr>
          <p:txBody>
            <a:bodyPr wrap="none">
              <a:prstTxWarp prst="textNoShape">
                <a:avLst/>
              </a:prstTxWarp>
              <a:spAutoFit/>
            </a:bodyPr>
            <a:lstStyle/>
            <a:p>
              <a:r>
                <a:rPr lang="en-US" sz="1600"/>
                <a:t>Induces “trivial” correlations</a:t>
              </a:r>
            </a:p>
            <a:p>
              <a:r>
                <a:rPr lang="en-US" sz="1600"/>
                <a:t>(i.e. even for M=1)</a:t>
              </a:r>
            </a:p>
          </p:txBody>
        </p:sp>
      </p:grpSp>
      <p:pic>
        <p:nvPicPr>
          <p:cNvPr id="619539" name="Picture 19" descr="fermi"/>
          <p:cNvPicPr>
            <a:picLocks noChangeAspect="1" noChangeArrowheads="1"/>
          </p:cNvPicPr>
          <p:nvPr/>
        </p:nvPicPr>
        <p:blipFill>
          <a:blip r:embed="rId8"/>
          <a:srcRect/>
          <a:stretch>
            <a:fillRect/>
          </a:stretch>
        </p:blipFill>
        <p:spPr bwMode="auto">
          <a:xfrm>
            <a:off x="7924800" y="457200"/>
            <a:ext cx="1063625" cy="1658938"/>
          </a:xfrm>
          <a:prstGeom prst="rect">
            <a:avLst/>
          </a:prstGeom>
          <a:noFill/>
        </p:spPr>
      </p:pic>
      <p:sp>
        <p:nvSpPr>
          <p:cNvPr id="21" name="Footer Placeholder 2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2" name="Slide Number Placeholder 21"/>
          <p:cNvSpPr>
            <a:spLocks noGrp="1"/>
          </p:cNvSpPr>
          <p:nvPr>
            <p:ph type="sldNum" sz="quarter" idx="12"/>
          </p:nvPr>
        </p:nvSpPr>
        <p:spPr/>
        <p:txBody>
          <a:bodyPr/>
          <a:lstStyle/>
          <a:p>
            <a:fld id="{7DAC2A2A-C09E-2240-A90F-7268EA013567}" type="slidenum">
              <a:rPr lang="en-US" smtClean="0"/>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p:txBody>
          <a:bodyPr/>
          <a:lstStyle/>
          <a:p>
            <a:r>
              <a:rPr lang="en-US"/>
              <a:t>Example of use of total phase space integral </a:t>
            </a:r>
          </a:p>
        </p:txBody>
      </p:sp>
      <p:sp>
        <p:nvSpPr>
          <p:cNvPr id="621571" name="Rectangle 3"/>
          <p:cNvSpPr>
            <a:spLocks noGrp="1" noChangeArrowheads="1"/>
          </p:cNvSpPr>
          <p:nvPr>
            <p:ph type="body" idx="1"/>
          </p:nvPr>
        </p:nvSpPr>
        <p:spPr>
          <a:xfrm>
            <a:off x="304800" y="914400"/>
            <a:ext cx="7696200" cy="533400"/>
          </a:xfrm>
        </p:spPr>
        <p:txBody>
          <a:bodyPr/>
          <a:lstStyle/>
          <a:p>
            <a:r>
              <a:rPr lang="en-US"/>
              <a:t>In absence of “physics” in </a:t>
            </a:r>
            <a:r>
              <a:rPr lang="en-US" i="1"/>
              <a:t>M</a:t>
            </a:r>
            <a:r>
              <a:rPr lang="en-US"/>
              <a:t> : (i.e. phase-space dominated)</a:t>
            </a:r>
          </a:p>
        </p:txBody>
      </p:sp>
      <p:graphicFrame>
        <p:nvGraphicFramePr>
          <p:cNvPr id="621572" name="Object 4"/>
          <p:cNvGraphicFramePr>
            <a:graphicFrameLocks noChangeAspect="1"/>
          </p:cNvGraphicFramePr>
          <p:nvPr/>
        </p:nvGraphicFramePr>
        <p:xfrm>
          <a:off x="1752600" y="1447800"/>
          <a:ext cx="4191000" cy="806450"/>
        </p:xfrm>
        <a:graphic>
          <a:graphicData uri="http://schemas.openxmlformats.org/presentationml/2006/ole">
            <p:oleObj spid="_x0000_s1064962" name="Equation" r:id="rId4" imgW="2311400" imgH="444500" progId="Equation.DSMT4">
              <p:embed/>
            </p:oleObj>
          </a:graphicData>
        </a:graphic>
      </p:graphicFrame>
      <p:graphicFrame>
        <p:nvGraphicFramePr>
          <p:cNvPr id="621573" name="Object 5"/>
          <p:cNvGraphicFramePr>
            <a:graphicFrameLocks noChangeAspect="1"/>
          </p:cNvGraphicFramePr>
          <p:nvPr/>
        </p:nvGraphicFramePr>
        <p:xfrm>
          <a:off x="1676400" y="4516438"/>
          <a:ext cx="6096000" cy="2238375"/>
        </p:xfrm>
        <a:graphic>
          <a:graphicData uri="http://schemas.openxmlformats.org/presentationml/2006/ole">
            <p:oleObj spid="_x0000_s1064963" name="Equation" r:id="rId5" imgW="3492500" imgH="1282700" progId="Equation.3">
              <p:embed/>
            </p:oleObj>
          </a:graphicData>
        </a:graphic>
      </p:graphicFrame>
      <p:sp>
        <p:nvSpPr>
          <p:cNvPr id="621574" name="Rectangle 6"/>
          <p:cNvSpPr>
            <a:spLocks noChangeArrowheads="1"/>
          </p:cNvSpPr>
          <p:nvPr/>
        </p:nvSpPr>
        <p:spPr bwMode="auto">
          <a:xfrm>
            <a:off x="304800" y="2362200"/>
            <a:ext cx="7696200" cy="533400"/>
          </a:xfrm>
          <a:prstGeom prst="rect">
            <a:avLst/>
          </a:prstGeom>
          <a:noFill/>
          <a:ln w="9525">
            <a:noFill/>
            <a:miter lim="800000"/>
            <a:headEnd/>
            <a:tailEnd/>
          </a:ln>
        </p:spPr>
        <p:txBody>
          <a:bodyPr>
            <a:prstTxWarp prst="textNoShape">
              <a:avLst/>
            </a:prstTxWarp>
          </a:bodyPr>
          <a:lstStyle/>
          <a:p>
            <a:pPr marL="174625" indent="-174625" eaLnBrk="1" hangingPunct="1">
              <a:spcBef>
                <a:spcPct val="20000"/>
              </a:spcBef>
              <a:buClr>
                <a:srgbClr val="0000FF"/>
              </a:buClr>
              <a:buFontTx/>
              <a:buChar char="•"/>
            </a:pPr>
            <a:r>
              <a:rPr lang="en-US"/>
              <a:t>single-particle spectrum</a:t>
            </a:r>
            <a:r>
              <a:rPr lang="en-US">
                <a:sym typeface="Symbol" charset="2"/>
              </a:rPr>
              <a:t> (e.g. p</a:t>
            </a:r>
            <a:r>
              <a:rPr lang="en-US" baseline="-25000">
                <a:sym typeface="Symbol" charset="2"/>
              </a:rPr>
              <a:t>T</a:t>
            </a:r>
            <a:r>
              <a:rPr lang="en-US">
                <a:sym typeface="Symbol" charset="2"/>
              </a:rPr>
              <a:t>)</a:t>
            </a:r>
            <a:r>
              <a:rPr lang="en-US"/>
              <a:t>:</a:t>
            </a:r>
          </a:p>
        </p:txBody>
      </p:sp>
      <p:sp>
        <p:nvSpPr>
          <p:cNvPr id="621576" name="Rectangle 8"/>
          <p:cNvSpPr>
            <a:spLocks noChangeArrowheads="1"/>
          </p:cNvSpPr>
          <p:nvPr/>
        </p:nvSpPr>
        <p:spPr bwMode="auto">
          <a:xfrm>
            <a:off x="304800" y="4038600"/>
            <a:ext cx="7696200" cy="533400"/>
          </a:xfrm>
          <a:prstGeom prst="rect">
            <a:avLst/>
          </a:prstGeom>
          <a:noFill/>
          <a:ln w="9525">
            <a:noFill/>
            <a:miter lim="800000"/>
            <a:headEnd/>
            <a:tailEnd/>
          </a:ln>
        </p:spPr>
        <p:txBody>
          <a:bodyPr>
            <a:prstTxWarp prst="textNoShape">
              <a:avLst/>
            </a:prstTxWarp>
          </a:bodyPr>
          <a:lstStyle/>
          <a:p>
            <a:pPr marL="174625" indent="-174625" eaLnBrk="1" hangingPunct="1">
              <a:spcBef>
                <a:spcPct val="20000"/>
              </a:spcBef>
              <a:buClr>
                <a:srgbClr val="0000FF"/>
              </a:buClr>
              <a:buFontTx/>
              <a:buChar char="•"/>
            </a:pPr>
            <a:r>
              <a:rPr lang="en-US"/>
              <a:t>“spectrum of </a:t>
            </a:r>
            <a:r>
              <a:rPr lang="en-US">
                <a:sym typeface="Symbol" charset="2"/>
              </a:rPr>
              <a:t>events”</a:t>
            </a:r>
            <a:r>
              <a:rPr lang="en-US"/>
              <a:t>:</a:t>
            </a:r>
          </a:p>
        </p:txBody>
      </p:sp>
      <p:sp>
        <p:nvSpPr>
          <p:cNvPr id="621577" name="Rectangle 9"/>
          <p:cNvSpPr>
            <a:spLocks noChangeArrowheads="1"/>
          </p:cNvSpPr>
          <p:nvPr/>
        </p:nvSpPr>
        <p:spPr bwMode="auto">
          <a:xfrm>
            <a:off x="6224588" y="6583363"/>
            <a:ext cx="2919412" cy="274637"/>
          </a:xfrm>
          <a:prstGeom prst="rect">
            <a:avLst/>
          </a:prstGeom>
          <a:solidFill>
            <a:schemeClr val="bg1"/>
          </a:solidFill>
          <a:ln w="9525">
            <a:noFill/>
            <a:miter lim="800000"/>
            <a:headEnd/>
            <a:tailEnd/>
          </a:ln>
        </p:spPr>
        <p:txBody>
          <a:bodyPr wrap="none">
            <a:prstTxWarp prst="textNoShape">
              <a:avLst/>
            </a:prstTxWarp>
            <a:spAutoFit/>
          </a:bodyPr>
          <a:lstStyle/>
          <a:p>
            <a:r>
              <a:rPr lang="en-US" sz="1200"/>
              <a:t>F. James, CERN REPORT 68-15 (1968)</a:t>
            </a:r>
          </a:p>
        </p:txBody>
      </p:sp>
      <p:pic>
        <p:nvPicPr>
          <p:cNvPr id="621578" name="Picture 10" descr="fermi"/>
          <p:cNvPicPr>
            <a:picLocks noChangeAspect="1" noChangeArrowheads="1"/>
          </p:cNvPicPr>
          <p:nvPr/>
        </p:nvPicPr>
        <p:blipFill>
          <a:blip r:embed="rId6"/>
          <a:srcRect/>
          <a:stretch>
            <a:fillRect/>
          </a:stretch>
        </p:blipFill>
        <p:spPr bwMode="auto">
          <a:xfrm>
            <a:off x="7924800" y="457200"/>
            <a:ext cx="1063625" cy="1658938"/>
          </a:xfrm>
          <a:prstGeom prst="rect">
            <a:avLst/>
          </a:prstGeom>
          <a:noFill/>
        </p:spPr>
      </p:pic>
      <p:grpSp>
        <p:nvGrpSpPr>
          <p:cNvPr id="2" name="Group 14"/>
          <p:cNvGrpSpPr>
            <a:grpSpLocks/>
          </p:cNvGrpSpPr>
          <p:nvPr/>
        </p:nvGrpSpPr>
        <p:grpSpPr bwMode="auto">
          <a:xfrm>
            <a:off x="2362200" y="2940050"/>
            <a:ext cx="3886200" cy="1022350"/>
            <a:chOff x="1584" y="1776"/>
            <a:chExt cx="2448" cy="644"/>
          </a:xfrm>
        </p:grpSpPr>
        <p:graphicFrame>
          <p:nvGraphicFramePr>
            <p:cNvPr id="621579" name="Object 11"/>
            <p:cNvGraphicFramePr>
              <a:graphicFrameLocks noChangeAspect="1"/>
            </p:cNvGraphicFramePr>
            <p:nvPr/>
          </p:nvGraphicFramePr>
          <p:xfrm>
            <a:off x="1728" y="1824"/>
            <a:ext cx="2176" cy="331"/>
          </p:xfrm>
          <a:graphic>
            <a:graphicData uri="http://schemas.openxmlformats.org/presentationml/2006/ole">
              <p:oleObj spid="_x0000_s1064964" name="Equation" r:id="rId7" imgW="1422400" imgH="215900" progId="Equation.DSMT4">
                <p:embed/>
              </p:oleObj>
            </a:graphicData>
          </a:graphic>
        </p:graphicFrame>
        <p:sp>
          <p:nvSpPr>
            <p:cNvPr id="621580" name="Rectangle 12"/>
            <p:cNvSpPr>
              <a:spLocks noChangeArrowheads="1"/>
            </p:cNvSpPr>
            <p:nvPr/>
          </p:nvSpPr>
          <p:spPr bwMode="auto">
            <a:xfrm>
              <a:off x="3264" y="2208"/>
              <a:ext cx="678" cy="212"/>
            </a:xfrm>
            <a:prstGeom prst="rect">
              <a:avLst/>
            </a:prstGeom>
            <a:noFill/>
            <a:ln w="9525">
              <a:noFill/>
              <a:miter lim="800000"/>
              <a:headEnd/>
              <a:tailEnd/>
            </a:ln>
          </p:spPr>
          <p:txBody>
            <a:bodyPr wrap="none">
              <a:prstTxWarp prst="textNoShape">
                <a:avLst/>
              </a:prstTxWarp>
              <a:spAutoFit/>
            </a:bodyPr>
            <a:lstStyle/>
            <a:p>
              <a:r>
                <a:rPr lang="en-US" sz="1600"/>
                <a:t>Hagedorn</a:t>
              </a:r>
            </a:p>
          </p:txBody>
        </p:sp>
        <p:sp>
          <p:nvSpPr>
            <p:cNvPr id="621581" name="Rectangle 13"/>
            <p:cNvSpPr>
              <a:spLocks noChangeArrowheads="1"/>
            </p:cNvSpPr>
            <p:nvPr/>
          </p:nvSpPr>
          <p:spPr bwMode="auto">
            <a:xfrm>
              <a:off x="1584" y="1776"/>
              <a:ext cx="2448" cy="624"/>
            </a:xfrm>
            <a:prstGeom prst="rect">
              <a:avLst/>
            </a:prstGeom>
            <a:noFill/>
            <a:ln w="38100">
              <a:solidFill>
                <a:srgbClr val="009900"/>
              </a:solidFill>
              <a:miter lim="800000"/>
              <a:headEnd/>
              <a:tailEnd/>
            </a:ln>
          </p:spPr>
          <p:txBody>
            <a:bodyPr wrap="none" anchor="ctr">
              <a:prstTxWarp prst="textNoShape">
                <a:avLst/>
              </a:prstTxWarp>
            </a:bodyPr>
            <a:lstStyle/>
            <a:p>
              <a:endParaRPr lang="en-US"/>
            </a:p>
          </p:txBody>
        </p:sp>
      </p:grpSp>
      <p:sp>
        <p:nvSpPr>
          <p:cNvPr id="16" name="Footer Placeholder 1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7" name="Slide Number Placeholder 16"/>
          <p:cNvSpPr>
            <a:spLocks noGrp="1"/>
          </p:cNvSpPr>
          <p:nvPr>
            <p:ph type="sldNum" sz="quarter" idx="12"/>
          </p:nvPr>
        </p:nvSpPr>
        <p:spPr/>
        <p:txBody>
          <a:bodyPr/>
          <a:lstStyle/>
          <a:p>
            <a:fld id="{7DAC2A2A-C09E-2240-A90F-7268EA013567}" type="slidenum">
              <a:rPr lang="en-US" smtClean="0"/>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04" name="Title 1"/>
          <p:cNvSpPr>
            <a:spLocks noGrp="1"/>
          </p:cNvSpPr>
          <p:nvPr>
            <p:ph type="title"/>
          </p:nvPr>
        </p:nvSpPr>
        <p:spPr/>
        <p:txBody>
          <a:bodyPr>
            <a:normAutofit/>
          </a:bodyPr>
          <a:lstStyle/>
          <a:p>
            <a:r>
              <a:rPr lang="en-US" dirty="0" smtClean="0">
                <a:effectLst>
                  <a:outerShdw blurRad="38100" dist="38100" dir="2700000" algn="tl">
                    <a:srgbClr val="DDDDDD"/>
                  </a:outerShdw>
                </a:effectLst>
                <a:latin typeface="Times New Roman"/>
                <a:cs typeface="Times New Roman"/>
              </a:rPr>
              <a:t>Phasespace constraints </a:t>
            </a:r>
            <a:r>
              <a:rPr lang="en-US" dirty="0" err="1" smtClean="0">
                <a:effectLst>
                  <a:outerShdw blurRad="38100" dist="38100" dir="2700000" algn="tl">
                    <a:srgbClr val="DDDDDD"/>
                  </a:outerShdw>
                </a:effectLst>
                <a:latin typeface="Times New Roman"/>
                <a:cs typeface="Times New Roman"/>
              </a:rPr>
              <a:t>impt</a:t>
            </a:r>
            <a:r>
              <a:rPr lang="en-US" dirty="0" smtClean="0">
                <a:effectLst>
                  <a:outerShdw blurRad="38100" dist="38100" dir="2700000" algn="tl">
                    <a:srgbClr val="DDDDDD"/>
                  </a:outerShdw>
                </a:effectLst>
                <a:latin typeface="Times New Roman"/>
                <a:cs typeface="Times New Roman"/>
              </a:rPr>
              <a:t> @ low </a:t>
            </a:r>
            <a:r>
              <a:rPr lang="en-US" dirty="0">
                <a:effectLst>
                  <a:outerShdw blurRad="38100" dist="38100" dir="2700000" algn="tl">
                    <a:srgbClr val="DDDDDD"/>
                  </a:outerShdw>
                </a:effectLst>
                <a:latin typeface="Times New Roman"/>
                <a:cs typeface="Times New Roman"/>
              </a:rPr>
              <a:t>multiplicity</a:t>
            </a:r>
            <a:endParaRPr lang="en-US" dirty="0">
              <a:latin typeface="Times New Roman"/>
              <a:cs typeface="Times New Roman"/>
            </a:endParaRPr>
          </a:p>
        </p:txBody>
      </p:sp>
      <p:sp>
        <p:nvSpPr>
          <p:cNvPr id="1536017" name="AutoShape 17"/>
          <p:cNvSpPr>
            <a:spLocks noChangeArrowheads="1"/>
          </p:cNvSpPr>
          <p:nvPr/>
        </p:nvSpPr>
        <p:spPr bwMode="auto">
          <a:xfrm>
            <a:off x="4419600" y="762000"/>
            <a:ext cx="4724400" cy="4572000"/>
          </a:xfrm>
          <a:prstGeom prst="roundRect">
            <a:avLst>
              <a:gd name="adj" fmla="val 16667"/>
            </a:avLst>
          </a:prstGeom>
          <a:solidFill>
            <a:schemeClr val="bg1"/>
          </a:solidFill>
          <a:ln w="25400">
            <a:solidFill>
              <a:srgbClr val="993300"/>
            </a:solidFill>
            <a:round/>
            <a:headEnd/>
            <a:tailEnd/>
          </a:ln>
          <a:effectLst/>
        </p:spPr>
        <p:txBody>
          <a:bodyPr wrap="none" anchor="ctr">
            <a:prstTxWarp prst="textNoShape">
              <a:avLst/>
            </a:prstTxWarp>
          </a:bodyPr>
          <a:lstStyle/>
          <a:p>
            <a:endParaRPr lang="en-US"/>
          </a:p>
        </p:txBody>
      </p:sp>
      <p:sp>
        <p:nvSpPr>
          <p:cNvPr id="1536013" name="Text Box 13"/>
          <p:cNvSpPr txBox="1">
            <a:spLocks noChangeArrowheads="1"/>
          </p:cNvSpPr>
          <p:nvPr/>
        </p:nvSpPr>
        <p:spPr bwMode="auto">
          <a:xfrm>
            <a:off x="228600" y="990600"/>
            <a:ext cx="4343400" cy="2271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300" b="1" dirty="0"/>
              <a:t>Phase-space constraints</a:t>
            </a:r>
          </a:p>
          <a:p>
            <a:pPr>
              <a:spcBef>
                <a:spcPct val="50000"/>
              </a:spcBef>
            </a:pPr>
            <a:r>
              <a:rPr lang="en-US" sz="2000" dirty="0"/>
              <a:t>Extreme case, N=3, </a:t>
            </a:r>
            <a:br>
              <a:rPr lang="en-US" sz="2000" dirty="0"/>
            </a:br>
            <a:r>
              <a:rPr lang="en-US" sz="2000" dirty="0"/>
              <a:t>easily</a:t>
            </a:r>
            <a:r>
              <a:rPr lang="en-US" sz="2000" dirty="0" smtClean="0"/>
              <a:t> visible with </a:t>
            </a:r>
            <a:r>
              <a:rPr lang="en-US" sz="2000" dirty="0" err="1"/>
              <a:t>Dalitz</a:t>
            </a:r>
            <a:r>
              <a:rPr lang="en-US" sz="2000" dirty="0"/>
              <a:t> </a:t>
            </a:r>
            <a:r>
              <a:rPr lang="en-US" sz="2000" dirty="0" smtClean="0"/>
              <a:t>plot (</a:t>
            </a:r>
            <a:r>
              <a:rPr lang="en-US" sz="2000" dirty="0" err="1" smtClean="0"/>
              <a:t>k</a:t>
            </a:r>
            <a:r>
              <a:rPr lang="en-US" sz="2000" dirty="0" smtClean="0"/>
              <a:t>=2)</a:t>
            </a:r>
            <a:br>
              <a:rPr lang="en-US" sz="2000" dirty="0" smtClean="0"/>
            </a:br>
            <a:endParaRPr lang="en-US" sz="2000" dirty="0"/>
          </a:p>
          <a:p>
            <a:pPr>
              <a:spcBef>
                <a:spcPct val="50000"/>
              </a:spcBef>
            </a:pPr>
            <a:r>
              <a:rPr lang="en-US" sz="2000" dirty="0"/>
              <a:t>What about the effect for higher number of particles?</a:t>
            </a:r>
          </a:p>
        </p:txBody>
      </p:sp>
      <p:pic>
        <p:nvPicPr>
          <p:cNvPr id="1536015" name="Picture 15" descr="dalitz"/>
          <p:cNvPicPr>
            <a:picLocks noChangeAspect="1" noChangeArrowheads="1"/>
          </p:cNvPicPr>
          <p:nvPr/>
        </p:nvPicPr>
        <p:blipFill>
          <a:blip r:embed="rId3"/>
          <a:srcRect/>
          <a:stretch>
            <a:fillRect/>
          </a:stretch>
        </p:blipFill>
        <p:spPr bwMode="auto">
          <a:xfrm>
            <a:off x="4572000" y="1066800"/>
            <a:ext cx="4419600" cy="3554413"/>
          </a:xfrm>
          <a:prstGeom prst="rect">
            <a:avLst/>
          </a:prstGeom>
          <a:noFill/>
          <a:ln w="9525">
            <a:noFill/>
            <a:miter lim="800000"/>
            <a:headEnd/>
            <a:tailEnd/>
          </a:ln>
        </p:spPr>
      </p:pic>
      <p:sp>
        <p:nvSpPr>
          <p:cNvPr id="1536016" name="Text Box 16"/>
          <p:cNvSpPr txBox="1">
            <a:spLocks noChangeArrowheads="1"/>
          </p:cNvSpPr>
          <p:nvPr/>
        </p:nvSpPr>
        <p:spPr bwMode="auto">
          <a:xfrm>
            <a:off x="4953000" y="4600575"/>
            <a:ext cx="3810000" cy="6463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dirty="0" err="1"/>
              <a:t>Dalitz</a:t>
            </a:r>
            <a:r>
              <a:rPr lang="en-US" dirty="0"/>
              <a:t> plot for a three-body final state. </a:t>
            </a:r>
            <a:r>
              <a:rPr lang="en-US" dirty="0" smtClean="0"/>
              <a:t/>
            </a:r>
            <a:br>
              <a:rPr lang="en-US" dirty="0" smtClean="0"/>
            </a:br>
            <a:r>
              <a:rPr lang="en-US" dirty="0" smtClean="0"/>
              <a:t>PDG </a:t>
            </a:r>
            <a:r>
              <a:rPr lang="en-US" dirty="0"/>
              <a:t>2008</a:t>
            </a:r>
          </a:p>
        </p:txBody>
      </p:sp>
      <p:sp>
        <p:nvSpPr>
          <p:cNvPr id="9" name="Footer Placeholder 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0" name="Slide Number Placeholder 9"/>
          <p:cNvSpPr>
            <a:spLocks noGrp="1"/>
          </p:cNvSpPr>
          <p:nvPr>
            <p:ph type="sldNum" sz="quarter" idx="12"/>
          </p:nvPr>
        </p:nvSpPr>
        <p:spPr/>
        <p:txBody>
          <a:bodyPr/>
          <a:lstStyle/>
          <a:p>
            <a:fld id="{7DAC2A2A-C09E-2240-A90F-7268EA013567}" type="slidenum">
              <a:rPr lang="en-US" smtClean="0"/>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ounded Rectangle 11"/>
          <p:cNvSpPr/>
          <p:nvPr/>
        </p:nvSpPr>
        <p:spPr>
          <a:xfrm>
            <a:off x="457200" y="3897868"/>
            <a:ext cx="8153400" cy="2731532"/>
          </a:xfrm>
          <a:prstGeom prst="round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381000" y="838200"/>
            <a:ext cx="8153400" cy="2983468"/>
          </a:xfrm>
          <a:prstGeom prst="round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Fermi/</a:t>
            </a:r>
            <a:r>
              <a:rPr lang="en-US" dirty="0" err="1" smtClean="0"/>
              <a:t>Hagedorn</a:t>
            </a:r>
            <a:r>
              <a:rPr lang="en-US" dirty="0" smtClean="0"/>
              <a:t> factorization (“Golden rule”)</a:t>
            </a:r>
            <a:endParaRPr lang="en-US" dirty="0"/>
          </a:p>
        </p:txBody>
      </p:sp>
      <p:graphicFrame>
        <p:nvGraphicFramePr>
          <p:cNvPr id="5" name="Object 4"/>
          <p:cNvGraphicFramePr>
            <a:graphicFrameLocks noChangeAspect="1"/>
          </p:cNvGraphicFramePr>
          <p:nvPr/>
        </p:nvGraphicFramePr>
        <p:xfrm>
          <a:off x="4514850" y="2889250"/>
          <a:ext cx="114300" cy="165100"/>
        </p:xfrm>
        <a:graphic>
          <a:graphicData uri="http://schemas.openxmlformats.org/presentationml/2006/ole">
            <p:oleObj spid="_x0000_s1067010" name="Equation" r:id="rId3" imgW="114300" imgH="165100" progId="Equation.DSMT4">
              <p:embed/>
            </p:oleObj>
          </a:graphicData>
        </a:graphic>
      </p:graphicFrame>
      <p:graphicFrame>
        <p:nvGraphicFramePr>
          <p:cNvPr id="6" name="Object 5"/>
          <p:cNvGraphicFramePr>
            <a:graphicFrameLocks noChangeAspect="1"/>
          </p:cNvGraphicFramePr>
          <p:nvPr/>
        </p:nvGraphicFramePr>
        <p:xfrm>
          <a:off x="1619250" y="4572000"/>
          <a:ext cx="5476875" cy="1689100"/>
        </p:xfrm>
        <a:graphic>
          <a:graphicData uri="http://schemas.openxmlformats.org/presentationml/2006/ole">
            <p:oleObj spid="_x0000_s1067011" name="Equation" r:id="rId4" imgW="3911600" imgH="1206500" progId="Equation.DSMT4">
              <p:embed/>
            </p:oleObj>
          </a:graphicData>
        </a:graphic>
      </p:graphicFrame>
      <p:graphicFrame>
        <p:nvGraphicFramePr>
          <p:cNvPr id="1091588" name="Object 4"/>
          <p:cNvGraphicFramePr>
            <a:graphicFrameLocks noChangeAspect="1"/>
          </p:cNvGraphicFramePr>
          <p:nvPr/>
        </p:nvGraphicFramePr>
        <p:xfrm>
          <a:off x="806450" y="1473200"/>
          <a:ext cx="6240463" cy="1689100"/>
        </p:xfrm>
        <a:graphic>
          <a:graphicData uri="http://schemas.openxmlformats.org/presentationml/2006/ole">
            <p:oleObj spid="_x0000_s1067012" name="Equation" r:id="rId5" imgW="4457700" imgH="1206500" progId="Equation.DSMT4">
              <p:embed/>
            </p:oleObj>
          </a:graphicData>
        </a:graphic>
      </p:graphicFrame>
      <p:sp>
        <p:nvSpPr>
          <p:cNvPr id="8" name="TextBox 7"/>
          <p:cNvSpPr txBox="1"/>
          <p:nvPr/>
        </p:nvSpPr>
        <p:spPr>
          <a:xfrm>
            <a:off x="533400" y="990600"/>
            <a:ext cx="3884071" cy="369332"/>
          </a:xfrm>
          <a:prstGeom prst="rect">
            <a:avLst/>
          </a:prstGeom>
          <a:noFill/>
        </p:spPr>
        <p:txBody>
          <a:bodyPr wrap="none" rtlCol="0">
            <a:spAutoFit/>
          </a:bodyPr>
          <a:lstStyle/>
          <a:p>
            <a:r>
              <a:rPr lang="en-US" b="1" dirty="0" smtClean="0">
                <a:solidFill>
                  <a:srgbClr val="000090"/>
                </a:solidFill>
              </a:rPr>
              <a:t>Probability for an </a:t>
            </a:r>
            <a:r>
              <a:rPr lang="en-US" b="1" dirty="0" err="1" smtClean="0">
                <a:solidFill>
                  <a:srgbClr val="000090"/>
                </a:solidFill>
              </a:rPr>
              <a:t>n</a:t>
            </a:r>
            <a:r>
              <a:rPr lang="en-US" b="1" dirty="0" smtClean="0">
                <a:solidFill>
                  <a:srgbClr val="000090"/>
                </a:solidFill>
              </a:rPr>
              <a:t>-particle final state:</a:t>
            </a:r>
            <a:endParaRPr lang="en-US" b="1" dirty="0">
              <a:solidFill>
                <a:srgbClr val="000090"/>
              </a:solidFill>
            </a:endParaRPr>
          </a:p>
        </p:txBody>
      </p:sp>
      <p:sp>
        <p:nvSpPr>
          <p:cNvPr id="9" name="TextBox 8"/>
          <p:cNvSpPr txBox="1"/>
          <p:nvPr/>
        </p:nvSpPr>
        <p:spPr>
          <a:xfrm>
            <a:off x="609600" y="3974068"/>
            <a:ext cx="2506515" cy="369332"/>
          </a:xfrm>
          <a:prstGeom prst="rect">
            <a:avLst/>
          </a:prstGeom>
          <a:noFill/>
        </p:spPr>
        <p:txBody>
          <a:bodyPr wrap="none" rtlCol="0">
            <a:spAutoFit/>
          </a:bodyPr>
          <a:lstStyle/>
          <a:p>
            <a:r>
              <a:rPr lang="en-US" b="1" dirty="0" smtClean="0">
                <a:solidFill>
                  <a:srgbClr val="000090"/>
                </a:solidFill>
              </a:rPr>
              <a:t>Single-particle spectrum</a:t>
            </a:r>
            <a:endParaRPr lang="en-US" b="1" dirty="0">
              <a:solidFill>
                <a:srgbClr val="000090"/>
              </a:solidFill>
            </a:endParaRPr>
          </a:p>
        </p:txBody>
      </p:sp>
      <p:sp>
        <p:nvSpPr>
          <p:cNvPr id="10" name="TextBox 9"/>
          <p:cNvSpPr txBox="1"/>
          <p:nvPr/>
        </p:nvSpPr>
        <p:spPr>
          <a:xfrm>
            <a:off x="5181600" y="6276201"/>
            <a:ext cx="3186464" cy="307777"/>
          </a:xfrm>
          <a:prstGeom prst="rect">
            <a:avLst/>
          </a:prstGeom>
          <a:noFill/>
        </p:spPr>
        <p:txBody>
          <a:bodyPr wrap="none" rtlCol="0">
            <a:spAutoFit/>
          </a:bodyPr>
          <a:lstStyle/>
          <a:p>
            <a:r>
              <a:rPr lang="en-US" sz="1400" dirty="0" smtClean="0"/>
              <a:t>R. </a:t>
            </a:r>
            <a:r>
              <a:rPr lang="en-US" sz="1400" dirty="0" err="1" smtClean="0"/>
              <a:t>Hagedorn</a:t>
            </a:r>
            <a:r>
              <a:rPr lang="en-US" sz="1400" dirty="0" smtClean="0"/>
              <a:t>, </a:t>
            </a:r>
            <a:r>
              <a:rPr lang="en-US" sz="1400" i="1" dirty="0" smtClean="0"/>
              <a:t>Relativistic Kinematics</a:t>
            </a:r>
            <a:r>
              <a:rPr lang="en-US" sz="1400" dirty="0" smtClean="0"/>
              <a:t> 1963</a:t>
            </a:r>
            <a:endParaRPr lang="en-US" sz="1400" dirty="0"/>
          </a:p>
        </p:txBody>
      </p:sp>
      <p:sp>
        <p:nvSpPr>
          <p:cNvPr id="13" name="TextBox 12"/>
          <p:cNvSpPr txBox="1"/>
          <p:nvPr/>
        </p:nvSpPr>
        <p:spPr>
          <a:xfrm>
            <a:off x="612324" y="3189288"/>
            <a:ext cx="969436" cy="338554"/>
          </a:xfrm>
          <a:prstGeom prst="rect">
            <a:avLst/>
          </a:prstGeom>
          <a:noFill/>
        </p:spPr>
        <p:txBody>
          <a:bodyPr wrap="none" rtlCol="0">
            <a:spAutoFit/>
          </a:bodyPr>
          <a:lstStyle/>
          <a:p>
            <a:r>
              <a:rPr lang="en-US" sz="1600" dirty="0" smtClean="0">
                <a:solidFill>
                  <a:srgbClr val="FF0000"/>
                </a:solidFill>
              </a:rPr>
              <a:t>dynamics</a:t>
            </a:r>
            <a:endParaRPr lang="en-US" sz="1600" dirty="0">
              <a:solidFill>
                <a:srgbClr val="FF0000"/>
              </a:solidFill>
            </a:endParaRPr>
          </a:p>
        </p:txBody>
      </p:sp>
      <p:cxnSp>
        <p:nvCxnSpPr>
          <p:cNvPr id="15" name="Straight Arrow Connector 14"/>
          <p:cNvCxnSpPr>
            <a:stCxn id="13" idx="0"/>
          </p:cNvCxnSpPr>
          <p:nvPr/>
        </p:nvCxnSpPr>
        <p:spPr>
          <a:xfrm rot="5400000" flipH="1" flipV="1">
            <a:off x="896977" y="2943265"/>
            <a:ext cx="446088" cy="4595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1981200" y="3423682"/>
            <a:ext cx="1078440" cy="338554"/>
          </a:xfrm>
          <a:prstGeom prst="rect">
            <a:avLst/>
          </a:prstGeom>
          <a:noFill/>
        </p:spPr>
        <p:txBody>
          <a:bodyPr wrap="none" rtlCol="0">
            <a:spAutoFit/>
          </a:bodyPr>
          <a:lstStyle/>
          <a:p>
            <a:r>
              <a:rPr lang="en-US" sz="1600" dirty="0" smtClean="0"/>
              <a:t>kinematics</a:t>
            </a:r>
            <a:endParaRPr lang="en-US" sz="1600" dirty="0"/>
          </a:p>
        </p:txBody>
      </p:sp>
      <p:cxnSp>
        <p:nvCxnSpPr>
          <p:cNvPr id="18" name="Straight Arrow Connector 17"/>
          <p:cNvCxnSpPr/>
          <p:nvPr/>
        </p:nvCxnSpPr>
        <p:spPr>
          <a:xfrm rot="5400000" flipH="1" flipV="1">
            <a:off x="2743214" y="3047987"/>
            <a:ext cx="234394" cy="5392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1067013" name="Object 5"/>
          <p:cNvGraphicFramePr>
            <a:graphicFrameLocks noChangeAspect="1"/>
          </p:cNvGraphicFramePr>
          <p:nvPr/>
        </p:nvGraphicFramePr>
        <p:xfrm>
          <a:off x="4343400" y="3076864"/>
          <a:ext cx="3810000" cy="733136"/>
        </p:xfrm>
        <a:graphic>
          <a:graphicData uri="http://schemas.openxmlformats.org/presentationml/2006/ole">
            <p:oleObj spid="_x0000_s1067013" name="Equation" r:id="rId6" imgW="2311400" imgH="444500" progId="Equation.DSMT4">
              <p:embed/>
            </p:oleObj>
          </a:graphicData>
        </a:graphic>
      </p:graphicFrame>
      <p:sp>
        <p:nvSpPr>
          <p:cNvPr id="19" name="Footer Placeholder 1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0" name="Slide Number Placeholder 19"/>
          <p:cNvSpPr>
            <a:spLocks noGrp="1"/>
          </p:cNvSpPr>
          <p:nvPr>
            <p:ph type="sldNum" sz="quarter" idx="12"/>
          </p:nvPr>
        </p:nvSpPr>
        <p:spPr/>
        <p:txBody>
          <a:bodyPr/>
          <a:lstStyle/>
          <a:p>
            <a:fld id="{7DAC2A2A-C09E-2240-A90F-7268EA013567}" type="slidenum">
              <a:rPr lang="en-US" smtClean="0"/>
              <a:pPr/>
              <a:t>19</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67013"/>
                                        </p:tgtEl>
                                        <p:attrNameLst>
                                          <p:attrName>style.visibility</p:attrName>
                                        </p:attrNameLst>
                                      </p:cBhvr>
                                      <p:to>
                                        <p:strVal val="visible"/>
                                      </p:to>
                                    </p:set>
                                    <p:anim calcmode="lin" valueType="num">
                                      <p:cBhvr>
                                        <p:cTn id="7" dur="500" fill="hold"/>
                                        <p:tgtEl>
                                          <p:spTgt spid="1067013"/>
                                        </p:tgtEl>
                                        <p:attrNameLst>
                                          <p:attrName>ppt_w</p:attrName>
                                        </p:attrNameLst>
                                      </p:cBhvr>
                                      <p:tavLst>
                                        <p:tav tm="0">
                                          <p:val>
                                            <p:fltVal val="0"/>
                                          </p:val>
                                        </p:tav>
                                        <p:tav tm="100000">
                                          <p:val>
                                            <p:strVal val="#ppt_w"/>
                                          </p:val>
                                        </p:tav>
                                      </p:tavLst>
                                    </p:anim>
                                    <p:anim calcmode="lin" valueType="num">
                                      <p:cBhvr>
                                        <p:cTn id="8" dur="500" fill="hold"/>
                                        <p:tgtEl>
                                          <p:spTgt spid="1067013"/>
                                        </p:tgtEl>
                                        <p:attrNameLst>
                                          <p:attrName>ppt_h</p:attrName>
                                        </p:attrNameLst>
                                      </p:cBhvr>
                                      <p:tavLst>
                                        <p:tav tm="0">
                                          <p:val>
                                            <p:fltVal val="0"/>
                                          </p:val>
                                        </p:tav>
                                        <p:tav tm="100000">
                                          <p:val>
                                            <p:strVal val="#ppt_h"/>
                                          </p:val>
                                        </p:tav>
                                      </p:tavLst>
                                    </p:anim>
                                    <p:animEffect transition="in" filter="fade">
                                      <p:cBhvr>
                                        <p:cTn id="9" dur="500"/>
                                        <p:tgtEl>
                                          <p:spTgt spid="10670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par>
                                <p:cTn id="17" presetID="53"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p:bldP spid="10"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chemeClr val="tx1"/>
                </a:solidFill>
              </a:rPr>
              <a:t>Outline</a:t>
            </a:r>
            <a:endParaRPr lang="en-US" dirty="0">
              <a:solidFill>
                <a:schemeClr val="tx1"/>
              </a:solidFill>
            </a:endParaRPr>
          </a:p>
        </p:txBody>
      </p:sp>
      <p:sp>
        <p:nvSpPr>
          <p:cNvPr id="3" name="Vertical Text Placeholder 2"/>
          <p:cNvSpPr>
            <a:spLocks noGrp="1"/>
          </p:cNvSpPr>
          <p:nvPr>
            <p:ph type="body" orient="vert" idx="1"/>
          </p:nvPr>
        </p:nvSpPr>
        <p:spPr>
          <a:xfrm>
            <a:off x="457200" y="914400"/>
            <a:ext cx="8229600" cy="5486400"/>
          </a:xfrm>
        </p:spPr>
        <p:txBody>
          <a:bodyPr>
            <a:normAutofit/>
          </a:bodyPr>
          <a:lstStyle/>
          <a:p>
            <a:r>
              <a:rPr lang="en-US" dirty="0" smtClean="0"/>
              <a:t>What is the importance of flow (what does it tell us)?</a:t>
            </a:r>
          </a:p>
          <a:p>
            <a:endParaRPr lang="en-US" dirty="0" smtClean="0"/>
          </a:p>
          <a:p>
            <a:r>
              <a:rPr lang="en-US" dirty="0" smtClean="0"/>
              <a:t>What are the signals of </a:t>
            </a:r>
            <a:r>
              <a:rPr lang="en-US" u="sng" dirty="0" smtClean="0"/>
              <a:t>radial</a:t>
            </a:r>
            <a:r>
              <a:rPr lang="en-US" dirty="0" smtClean="0"/>
              <a:t> flow at RHIC?</a:t>
            </a:r>
          </a:p>
          <a:p>
            <a:endParaRPr lang="en-US" dirty="0" smtClean="0"/>
          </a:p>
          <a:p>
            <a:r>
              <a:rPr lang="en-US" dirty="0" smtClean="0"/>
              <a:t>2-particle correlations in </a:t>
            </a:r>
            <a:r>
              <a:rPr lang="en-US" dirty="0" err="1" smtClean="0"/>
              <a:t>p+p</a:t>
            </a:r>
            <a:r>
              <a:rPr lang="en-US" dirty="0" smtClean="0"/>
              <a:t> collisions at RHIC</a:t>
            </a:r>
          </a:p>
          <a:p>
            <a:pPr lvl="1"/>
            <a:r>
              <a:rPr lang="en-US" dirty="0" smtClean="0"/>
              <a:t>femtoscopic &amp; </a:t>
            </a:r>
            <a:r>
              <a:rPr lang="en-US" dirty="0" smtClean="0">
                <a:solidFill>
                  <a:srgbClr val="660066"/>
                </a:solidFill>
              </a:rPr>
              <a:t>phasespace-induced </a:t>
            </a:r>
            <a:endParaRPr lang="en-US" dirty="0" smtClean="0"/>
          </a:p>
          <a:p>
            <a:endParaRPr lang="en-US" dirty="0" smtClean="0"/>
          </a:p>
          <a:p>
            <a:r>
              <a:rPr lang="en-US" dirty="0" smtClean="0"/>
              <a:t>Single-particle spectra at RHIC.  Effects of </a:t>
            </a:r>
            <a:r>
              <a:rPr lang="en-US" dirty="0" smtClean="0">
                <a:solidFill>
                  <a:srgbClr val="660066"/>
                </a:solidFill>
              </a:rPr>
              <a:t>phasespace constraints</a:t>
            </a:r>
            <a:endParaRPr lang="en-US" dirty="0" smtClean="0"/>
          </a:p>
          <a:p>
            <a:pPr lvl="1"/>
            <a:endParaRPr lang="en-US" dirty="0" smtClean="0"/>
          </a:p>
          <a:p>
            <a:r>
              <a:rPr lang="en-US" dirty="0" smtClean="0"/>
              <a:t>All together now: consistent treatment of 1- and 2-particle distributions</a:t>
            </a:r>
          </a:p>
          <a:p>
            <a:pPr lvl="1"/>
            <a:r>
              <a:rPr lang="en-US" dirty="0" smtClean="0"/>
              <a:t>flow “revealed”?</a:t>
            </a:r>
          </a:p>
          <a:p>
            <a:pPr lvl="1"/>
            <a:r>
              <a:rPr lang="en-US" dirty="0" smtClean="0"/>
              <a:t>other similarities: yields, “proton </a:t>
            </a:r>
            <a:r>
              <a:rPr lang="en-US" dirty="0" err="1" smtClean="0"/>
              <a:t>anomoly</a:t>
            </a:r>
            <a:r>
              <a:rPr lang="en-US" dirty="0" smtClean="0"/>
              <a:t>,” &lt;</a:t>
            </a:r>
            <a:r>
              <a:rPr lang="en-US" dirty="0" err="1" smtClean="0"/>
              <a:t>pT</a:t>
            </a:r>
            <a:r>
              <a:rPr lang="en-US" dirty="0" smtClean="0"/>
              <a:t>&gt; </a:t>
            </a:r>
            <a:r>
              <a:rPr lang="en-US" dirty="0" err="1" smtClean="0"/>
              <a:t>vs</a:t>
            </a:r>
            <a:r>
              <a:rPr lang="en-US" dirty="0" smtClean="0"/>
              <a:t> </a:t>
            </a:r>
            <a:r>
              <a:rPr lang="en-US" dirty="0" err="1" smtClean="0"/>
              <a:t>Nch</a:t>
            </a:r>
            <a:r>
              <a:rPr lang="en-US" dirty="0" smtClean="0"/>
              <a:t> </a:t>
            </a:r>
            <a:r>
              <a:rPr lang="en-US" dirty="0" err="1" smtClean="0"/>
              <a:t>vs</a:t>
            </a:r>
            <a:r>
              <a:rPr lang="en-US" dirty="0" smtClean="0"/>
              <a:t> mass</a:t>
            </a:r>
          </a:p>
          <a:p>
            <a:pPr lvl="1"/>
            <a:endParaRPr lang="en-029" dirty="0" smtClean="0"/>
          </a:p>
          <a:p>
            <a:pPr>
              <a:spcBef>
                <a:spcPts val="1824"/>
              </a:spcBef>
            </a:pPr>
            <a:r>
              <a:rPr lang="en-029" dirty="0" smtClean="0"/>
              <a:t>Summary/comments/outlook</a:t>
            </a:r>
            <a:endParaRPr lang="en-US" dirty="0" smtClean="0"/>
          </a:p>
        </p:txBody>
      </p:sp>
      <p:sp>
        <p:nvSpPr>
          <p:cNvPr id="9" name="Footer Placeholder 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1" name="Slide Number Placeholder 10"/>
          <p:cNvSpPr>
            <a:spLocks noGrp="1"/>
          </p:cNvSpPr>
          <p:nvPr>
            <p:ph type="sldNum" sz="quarter" idx="12"/>
          </p:nvPr>
        </p:nvSpPr>
        <p:spPr/>
        <p:txBody>
          <a:bodyPr/>
          <a:lstStyle/>
          <a:p>
            <a:fld id="{7DAC2A2A-C09E-2240-A90F-7268EA013567}"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3620" name="Rectangle 4"/>
          <p:cNvSpPr>
            <a:spLocks noGrp="1" noChangeArrowheads="1"/>
          </p:cNvSpPr>
          <p:nvPr>
            <p:ph type="title"/>
          </p:nvPr>
        </p:nvSpPr>
        <p:spPr>
          <a:xfrm>
            <a:off x="0" y="0"/>
            <a:ext cx="9067800" cy="1143000"/>
          </a:xfrm>
        </p:spPr>
        <p:txBody>
          <a:bodyPr anchor="ctr">
            <a:noAutofit/>
          </a:bodyPr>
          <a:lstStyle/>
          <a:p>
            <a:pPr>
              <a:spcBef>
                <a:spcPts val="1200"/>
              </a:spcBef>
              <a:spcAft>
                <a:spcPts val="2400"/>
              </a:spcAft>
            </a:pPr>
            <a:r>
              <a:rPr lang="en-US" sz="2800" dirty="0" smtClean="0"/>
              <a:t>Consider correlations arising (only) </a:t>
            </a:r>
            <a:r>
              <a:rPr lang="en-US" sz="2800" dirty="0"/>
              <a:t>from conservation </a:t>
            </a:r>
            <a:r>
              <a:rPr lang="en-US" sz="2800" dirty="0" smtClean="0"/>
              <a:t>laws</a:t>
            </a:r>
            <a:br>
              <a:rPr lang="en-US" sz="2800" dirty="0" smtClean="0"/>
            </a:br>
            <a:r>
              <a:rPr lang="en-US" sz="2800" dirty="0" smtClean="0">
                <a:solidFill>
                  <a:srgbClr val="660066"/>
                </a:solidFill>
              </a:rPr>
              <a:t>The </a:t>
            </a:r>
            <a:r>
              <a:rPr lang="en-US" sz="2800" dirty="0" err="1" smtClean="0">
                <a:solidFill>
                  <a:srgbClr val="660066"/>
                </a:solidFill>
              </a:rPr>
              <a:t>k</a:t>
            </a:r>
            <a:r>
              <a:rPr lang="en-US" sz="2800" dirty="0" smtClean="0">
                <a:solidFill>
                  <a:srgbClr val="660066"/>
                </a:solidFill>
              </a:rPr>
              <a:t>-particle distribution</a:t>
            </a:r>
            <a:endParaRPr lang="en-US" sz="2800" dirty="0">
              <a:solidFill>
                <a:srgbClr val="660066"/>
              </a:solidFill>
            </a:endParaRPr>
          </a:p>
        </p:txBody>
      </p:sp>
      <p:grpSp>
        <p:nvGrpSpPr>
          <p:cNvPr id="2" name="Group 11"/>
          <p:cNvGrpSpPr>
            <a:grpSpLocks/>
          </p:cNvGrpSpPr>
          <p:nvPr/>
        </p:nvGrpSpPr>
        <p:grpSpPr bwMode="auto">
          <a:xfrm>
            <a:off x="685800" y="1143000"/>
            <a:ext cx="8001000" cy="990600"/>
            <a:chOff x="480" y="624"/>
            <a:chExt cx="5040" cy="624"/>
          </a:xfrm>
        </p:grpSpPr>
        <p:sp>
          <p:nvSpPr>
            <p:cNvPr id="623619" name="AutoShape 3"/>
            <p:cNvSpPr>
              <a:spLocks noChangeArrowheads="1"/>
            </p:cNvSpPr>
            <p:nvPr/>
          </p:nvSpPr>
          <p:spPr bwMode="auto">
            <a:xfrm>
              <a:off x="480" y="624"/>
              <a:ext cx="5040" cy="624"/>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graphicFrame>
          <p:nvGraphicFramePr>
            <p:cNvPr id="623621" name="Object 5"/>
            <p:cNvGraphicFramePr>
              <a:graphicFrameLocks noChangeAspect="1"/>
            </p:cNvGraphicFramePr>
            <p:nvPr/>
          </p:nvGraphicFramePr>
          <p:xfrm>
            <a:off x="1078" y="672"/>
            <a:ext cx="1347" cy="518"/>
          </p:xfrm>
          <a:graphic>
            <a:graphicData uri="http://schemas.openxmlformats.org/presentationml/2006/ole">
              <p:oleObj spid="_x0000_s1068035" name="Equation" r:id="rId4" imgW="1054100" imgH="406400" progId="Equation.3">
                <p:embed/>
              </p:oleObj>
            </a:graphicData>
          </a:graphic>
        </p:graphicFrame>
        <p:sp>
          <p:nvSpPr>
            <p:cNvPr id="623622" name="Rectangle 6"/>
            <p:cNvSpPr>
              <a:spLocks noChangeArrowheads="1"/>
            </p:cNvSpPr>
            <p:nvPr/>
          </p:nvSpPr>
          <p:spPr bwMode="auto">
            <a:xfrm>
              <a:off x="3240" y="712"/>
              <a:ext cx="2248" cy="407"/>
            </a:xfrm>
            <a:prstGeom prst="rect">
              <a:avLst/>
            </a:prstGeom>
            <a:noFill/>
            <a:ln w="9525">
              <a:noFill/>
              <a:miter lim="800000"/>
              <a:headEnd/>
              <a:tailEnd/>
            </a:ln>
          </p:spPr>
          <p:txBody>
            <a:bodyPr wrap="none">
              <a:prstTxWarp prst="textNoShape">
                <a:avLst/>
              </a:prstTxWarp>
              <a:spAutoFit/>
            </a:bodyPr>
            <a:lstStyle/>
            <a:p>
              <a:r>
                <a:rPr lang="en-US" dirty="0">
                  <a:solidFill>
                    <a:schemeClr val="accent2"/>
                  </a:solidFill>
                </a:rPr>
                <a:t>single-</a:t>
              </a:r>
              <a:r>
                <a:rPr lang="en-US" dirty="0" smtClean="0">
                  <a:solidFill>
                    <a:schemeClr val="accent2"/>
                  </a:solidFill>
                </a:rPr>
                <a:t>particle “parent”  </a:t>
              </a:r>
              <a:r>
                <a:rPr lang="en-US" dirty="0">
                  <a:solidFill>
                    <a:schemeClr val="accent2"/>
                  </a:solidFill>
                </a:rPr>
                <a:t>distribution</a:t>
              </a:r>
            </a:p>
            <a:p>
              <a:r>
                <a:rPr lang="en-US" b="1" dirty="0">
                  <a:solidFill>
                    <a:srgbClr val="AD0000"/>
                  </a:solidFill>
                </a:rPr>
                <a:t>w/o P.S. restriction</a:t>
              </a:r>
            </a:p>
          </p:txBody>
        </p:sp>
      </p:grpSp>
      <p:sp>
        <p:nvSpPr>
          <p:cNvPr id="623618" name="AutoShape 2"/>
          <p:cNvSpPr>
            <a:spLocks noChangeArrowheads="1"/>
          </p:cNvSpPr>
          <p:nvPr/>
        </p:nvSpPr>
        <p:spPr bwMode="auto">
          <a:xfrm>
            <a:off x="457200" y="2362200"/>
            <a:ext cx="7620000" cy="40386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graphicFrame>
        <p:nvGraphicFramePr>
          <p:cNvPr id="623623" name="Object 7"/>
          <p:cNvGraphicFramePr>
            <a:graphicFrameLocks noChangeAspect="1"/>
          </p:cNvGraphicFramePr>
          <p:nvPr/>
        </p:nvGraphicFramePr>
        <p:xfrm>
          <a:off x="516466" y="2726269"/>
          <a:ext cx="7351713" cy="3005137"/>
        </p:xfrm>
        <a:graphic>
          <a:graphicData uri="http://schemas.openxmlformats.org/presentationml/2006/ole">
            <p:oleObj spid="_x0000_s1068034" name="Equation" r:id="rId5" imgW="4622800" imgH="1892300" progId="Equation.DSMT4">
              <p:embed/>
            </p:oleObj>
          </a:graphicData>
        </a:graphic>
      </p:graphicFrame>
      <p:sp>
        <p:nvSpPr>
          <p:cNvPr id="623628" name="Rectangle 12"/>
          <p:cNvSpPr>
            <a:spLocks noChangeArrowheads="1"/>
          </p:cNvSpPr>
          <p:nvPr/>
        </p:nvSpPr>
        <p:spPr bwMode="auto">
          <a:xfrm>
            <a:off x="212725" y="4143375"/>
            <a:ext cx="1235075" cy="581025"/>
          </a:xfrm>
          <a:prstGeom prst="rect">
            <a:avLst/>
          </a:prstGeom>
          <a:solidFill>
            <a:srgbClr val="DEE72A"/>
          </a:solidFill>
          <a:ln w="9525">
            <a:noFill/>
            <a:miter lim="800000"/>
            <a:headEnd/>
            <a:tailEnd/>
          </a:ln>
        </p:spPr>
        <p:txBody>
          <a:bodyPr wrap="none">
            <a:prstTxWarp prst="textNoShape">
              <a:avLst/>
            </a:prstTxWarp>
            <a:spAutoFit/>
          </a:bodyPr>
          <a:lstStyle/>
          <a:p>
            <a:pPr algn="ctr"/>
            <a:r>
              <a:rPr lang="en-US" sz="1600">
                <a:solidFill>
                  <a:schemeClr val="accent2"/>
                </a:solidFill>
              </a:rPr>
              <a:t>no other</a:t>
            </a:r>
          </a:p>
          <a:p>
            <a:pPr algn="ctr"/>
            <a:r>
              <a:rPr lang="en-US" sz="1600">
                <a:solidFill>
                  <a:schemeClr val="accent2"/>
                </a:solidFill>
              </a:rPr>
              <a:t>correlations</a:t>
            </a:r>
          </a:p>
        </p:txBody>
      </p:sp>
      <p:sp>
        <p:nvSpPr>
          <p:cNvPr id="623629" name="Line 13"/>
          <p:cNvSpPr>
            <a:spLocks noChangeShapeType="1"/>
          </p:cNvSpPr>
          <p:nvPr/>
        </p:nvSpPr>
        <p:spPr bwMode="auto">
          <a:xfrm flipV="1">
            <a:off x="1295400" y="3657600"/>
            <a:ext cx="762000" cy="4572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623631" name="Rectangle 15"/>
          <p:cNvSpPr>
            <a:spLocks noChangeArrowheads="1"/>
          </p:cNvSpPr>
          <p:nvPr/>
        </p:nvSpPr>
        <p:spPr bwMode="auto">
          <a:xfrm>
            <a:off x="0" y="2209800"/>
            <a:ext cx="974725" cy="581025"/>
          </a:xfrm>
          <a:prstGeom prst="rect">
            <a:avLst/>
          </a:prstGeom>
          <a:solidFill>
            <a:srgbClr val="DEE72A"/>
          </a:solidFill>
          <a:ln w="9525">
            <a:noFill/>
            <a:miter lim="800000"/>
            <a:headEnd/>
            <a:tailEnd/>
          </a:ln>
        </p:spPr>
        <p:txBody>
          <a:bodyPr wrap="none">
            <a:prstTxWarp prst="textNoShape">
              <a:avLst/>
            </a:prstTxWarp>
            <a:spAutoFit/>
          </a:bodyPr>
          <a:lstStyle/>
          <a:p>
            <a:pPr algn="ctr"/>
            <a:r>
              <a:rPr lang="en-US" sz="1600">
                <a:solidFill>
                  <a:schemeClr val="accent2"/>
                </a:solidFill>
              </a:rPr>
              <a:t>what we</a:t>
            </a:r>
          </a:p>
          <a:p>
            <a:pPr algn="ctr"/>
            <a:r>
              <a:rPr lang="en-US" sz="1600">
                <a:solidFill>
                  <a:schemeClr val="accent2"/>
                </a:solidFill>
              </a:rPr>
              <a:t>measure</a:t>
            </a:r>
          </a:p>
        </p:txBody>
      </p:sp>
      <p:sp>
        <p:nvSpPr>
          <p:cNvPr id="623632" name="Line 16"/>
          <p:cNvSpPr>
            <a:spLocks noChangeShapeType="1"/>
          </p:cNvSpPr>
          <p:nvPr/>
        </p:nvSpPr>
        <p:spPr bwMode="auto">
          <a:xfrm>
            <a:off x="609600" y="2819400"/>
            <a:ext cx="152400" cy="3810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graphicFrame>
        <p:nvGraphicFramePr>
          <p:cNvPr id="37894" name="Object 6"/>
          <p:cNvGraphicFramePr>
            <a:graphicFrameLocks noChangeAspect="1"/>
          </p:cNvGraphicFramePr>
          <p:nvPr/>
        </p:nvGraphicFramePr>
        <p:xfrm>
          <a:off x="515938" y="3173413"/>
          <a:ext cx="2727325" cy="827087"/>
        </p:xfrm>
        <a:graphic>
          <a:graphicData uri="http://schemas.openxmlformats.org/presentationml/2006/ole">
            <p:oleObj spid="_x0000_s1068036" name="Equation" r:id="rId6" imgW="1714500" imgH="520700" progId="Equation.DSMT4">
              <p:embed/>
            </p:oleObj>
          </a:graphicData>
        </a:graphic>
      </p:graphicFrame>
      <p:graphicFrame>
        <p:nvGraphicFramePr>
          <p:cNvPr id="1068038" name="Object 6"/>
          <p:cNvGraphicFramePr>
            <a:graphicFrameLocks noChangeAspect="1"/>
          </p:cNvGraphicFramePr>
          <p:nvPr/>
        </p:nvGraphicFramePr>
        <p:xfrm>
          <a:off x="515938" y="2726266"/>
          <a:ext cx="7351712" cy="1431925"/>
        </p:xfrm>
        <a:graphic>
          <a:graphicData uri="http://schemas.openxmlformats.org/presentationml/2006/ole">
            <p:oleObj spid="_x0000_s1068038" name="Equation" r:id="rId7" imgW="4622800" imgH="901700" progId="Equation.DSMT4">
              <p:embed/>
            </p:oleObj>
          </a:graphicData>
        </a:graphic>
      </p:graphicFrame>
      <p:graphicFrame>
        <p:nvGraphicFramePr>
          <p:cNvPr id="20" name="Object 19"/>
          <p:cNvGraphicFramePr>
            <a:graphicFrameLocks noChangeAspect="1"/>
          </p:cNvGraphicFramePr>
          <p:nvPr/>
        </p:nvGraphicFramePr>
        <p:xfrm>
          <a:off x="4114801" y="5916614"/>
          <a:ext cx="3581400" cy="321828"/>
        </p:xfrm>
        <a:graphic>
          <a:graphicData uri="http://schemas.openxmlformats.org/presentationml/2006/ole">
            <p:oleObj spid="_x0000_s1068039" name="Equation" r:id="rId8" imgW="2540000" imgH="228600" progId="Equation.DSMT4">
              <p:embed/>
            </p:oleObj>
          </a:graphicData>
        </a:graphic>
      </p:graphicFrame>
      <p:sp>
        <p:nvSpPr>
          <p:cNvPr id="18" name="Footer Placeholder 1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1" name="Slide Number Placeholder 20"/>
          <p:cNvSpPr>
            <a:spLocks noGrp="1"/>
          </p:cNvSpPr>
          <p:nvPr>
            <p:ph type="sldNum" sz="quarter" idx="12"/>
          </p:nvPr>
        </p:nvSpPr>
        <p:spPr/>
        <p:txBody>
          <a:bodyPr/>
          <a:lstStyle/>
          <a:p>
            <a:fld id="{7DAC2A2A-C09E-2240-A90F-7268EA013567}" type="slidenum">
              <a:rPr lang="en-US" smtClean="0"/>
              <a:pPr/>
              <a:t>20</a:t>
            </a:fld>
            <a:endParaRPr lang="en-US"/>
          </a:p>
        </p:txBody>
      </p:sp>
      <p:sp>
        <p:nvSpPr>
          <p:cNvPr id="19" name="TextBox 18">
            <a:hlinkClick r:id="rId9" action="ppaction://hlinksldjump"/>
          </p:cNvPr>
          <p:cNvSpPr txBox="1"/>
          <p:nvPr/>
        </p:nvSpPr>
        <p:spPr>
          <a:xfrm>
            <a:off x="7805925" y="4432012"/>
            <a:ext cx="1018227" cy="584776"/>
          </a:xfrm>
          <a:prstGeom prst="rect">
            <a:avLst/>
          </a:prstGeom>
          <a:solidFill>
            <a:srgbClr val="CCFFCC"/>
          </a:solidFill>
        </p:spPr>
        <p:txBody>
          <a:bodyPr wrap="none" rtlCol="0">
            <a:spAutoFit/>
          </a:bodyPr>
          <a:lstStyle/>
          <a:p>
            <a:r>
              <a:rPr lang="en-US" sz="1600" dirty="0" smtClean="0"/>
              <a:t>click here</a:t>
            </a:r>
          </a:p>
          <a:p>
            <a:r>
              <a:rPr lang="en-US" sz="1600" dirty="0" smtClean="0"/>
              <a:t>for details</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7894"/>
                                        </p:tgtEl>
                                      </p:cBhvr>
                                    </p:animEffect>
                                    <p:set>
                                      <p:cBhvr>
                                        <p:cTn id="7" dur="1" fill="hold">
                                          <p:stCondLst>
                                            <p:cond delay="499"/>
                                          </p:stCondLst>
                                        </p:cTn>
                                        <p:tgtEl>
                                          <p:spTgt spid="3789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068038"/>
                                        </p:tgtEl>
                                        <p:attrNameLst>
                                          <p:attrName>style.visibility</p:attrName>
                                        </p:attrNameLst>
                                      </p:cBhvr>
                                      <p:to>
                                        <p:strVal val="visible"/>
                                      </p:to>
                                    </p:set>
                                    <p:animEffect transition="in" filter="fade">
                                      <p:cBhvr>
                                        <p:cTn id="10" dur="500"/>
                                        <p:tgtEl>
                                          <p:spTgt spid="106803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068038"/>
                                        </p:tgtEl>
                                      </p:cBhvr>
                                    </p:animEffect>
                                    <p:set>
                                      <p:cBhvr>
                                        <p:cTn id="15" dur="1" fill="hold">
                                          <p:stCondLst>
                                            <p:cond delay="499"/>
                                          </p:stCondLst>
                                        </p:cTn>
                                        <p:tgtEl>
                                          <p:spTgt spid="1068038"/>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623623"/>
                                        </p:tgtEl>
                                        <p:attrNameLst>
                                          <p:attrName>style.visibility</p:attrName>
                                        </p:attrNameLst>
                                      </p:cBhvr>
                                      <p:to>
                                        <p:strVal val="visible"/>
                                      </p:to>
                                    </p:set>
                                    <p:animEffect transition="in" filter="fade">
                                      <p:cBhvr>
                                        <p:cTn id="18" dur="500"/>
                                        <p:tgtEl>
                                          <p:spTgt spid="623623"/>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4800600"/>
          </a:xfrm>
        </p:spPr>
        <p:txBody>
          <a:bodyPr>
            <a:noAutofit/>
          </a:bodyPr>
          <a:lstStyle/>
          <a:p>
            <a:r>
              <a:rPr lang="en-US" sz="7200" dirty="0" smtClean="0"/>
              <a:t>Hidden Slides on applying Central Limit theorem</a:t>
            </a:r>
            <a:endParaRPr lang="en-US" sz="7200" dirty="0"/>
          </a:p>
        </p:txBody>
      </p:sp>
      <p:sp>
        <p:nvSpPr>
          <p:cNvPr id="4" name="Footer Placeholder 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5" name="Slide Number Placeholder 4"/>
          <p:cNvSpPr>
            <a:spLocks noGrp="1"/>
          </p:cNvSpPr>
          <p:nvPr>
            <p:ph type="sldNum" sz="quarter" idx="12"/>
          </p:nvPr>
        </p:nvSpPr>
        <p:spPr/>
        <p:txBody>
          <a:bodyPr/>
          <a:lstStyle/>
          <a:p>
            <a:fld id="{7DAC2A2A-C09E-2240-A90F-7268EA013567}" type="slidenum">
              <a:rPr lang="en-US" smtClean="0"/>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623620" name="Rectangle 4"/>
          <p:cNvSpPr>
            <a:spLocks noGrp="1" noChangeArrowheads="1"/>
          </p:cNvSpPr>
          <p:nvPr>
            <p:ph type="title"/>
          </p:nvPr>
        </p:nvSpPr>
        <p:spPr>
          <a:xfrm>
            <a:off x="0" y="0"/>
            <a:ext cx="9067800" cy="762000"/>
          </a:xfrm>
        </p:spPr>
        <p:txBody>
          <a:bodyPr anchor="ctr">
            <a:noAutofit/>
          </a:bodyPr>
          <a:lstStyle/>
          <a:p>
            <a:pPr>
              <a:spcBef>
                <a:spcPts val="1200"/>
              </a:spcBef>
              <a:spcAft>
                <a:spcPts val="2400"/>
              </a:spcAft>
            </a:pPr>
            <a:r>
              <a:rPr lang="en-US" sz="2800" dirty="0" smtClean="0"/>
              <a:t>Applying CLT (1/3)</a:t>
            </a:r>
            <a:endParaRPr lang="en-US" sz="2800" dirty="0">
              <a:solidFill>
                <a:srgbClr val="660066"/>
              </a:solidFill>
            </a:endParaRPr>
          </a:p>
        </p:txBody>
      </p:sp>
      <p:sp>
        <p:nvSpPr>
          <p:cNvPr id="623618" name="AutoShape 2"/>
          <p:cNvSpPr>
            <a:spLocks noChangeArrowheads="1"/>
          </p:cNvSpPr>
          <p:nvPr/>
        </p:nvSpPr>
        <p:spPr bwMode="auto">
          <a:xfrm>
            <a:off x="304800" y="762000"/>
            <a:ext cx="8610600" cy="58674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graphicFrame>
        <p:nvGraphicFramePr>
          <p:cNvPr id="1068038" name="Object 6"/>
          <p:cNvGraphicFramePr>
            <a:graphicFrameLocks noChangeAspect="1"/>
          </p:cNvGraphicFramePr>
          <p:nvPr/>
        </p:nvGraphicFramePr>
        <p:xfrm>
          <a:off x="877888" y="1023308"/>
          <a:ext cx="7656512" cy="1491292"/>
        </p:xfrm>
        <a:graphic>
          <a:graphicData uri="http://schemas.openxmlformats.org/presentationml/2006/ole">
            <p:oleObj spid="_x0000_s1454085" name="Equation" r:id="rId4" imgW="4622800" imgH="901700" progId="Equation.DSMT4">
              <p:embed/>
            </p:oleObj>
          </a:graphicData>
        </a:graphic>
      </p:graphicFrame>
      <p:sp>
        <p:nvSpPr>
          <p:cNvPr id="18" name="Footer Placeholder 1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1" name="Slide Number Placeholder 20"/>
          <p:cNvSpPr>
            <a:spLocks noGrp="1"/>
          </p:cNvSpPr>
          <p:nvPr>
            <p:ph type="sldNum" sz="quarter" idx="12"/>
          </p:nvPr>
        </p:nvSpPr>
        <p:spPr/>
        <p:txBody>
          <a:bodyPr/>
          <a:lstStyle/>
          <a:p>
            <a:fld id="{7DAC2A2A-C09E-2240-A90F-7268EA013567}" type="slidenum">
              <a:rPr lang="en-US" smtClean="0"/>
              <a:pPr/>
              <a:t>22</a:t>
            </a:fld>
            <a:endParaRPr lang="en-US"/>
          </a:p>
        </p:txBody>
      </p:sp>
      <p:graphicFrame>
        <p:nvGraphicFramePr>
          <p:cNvPr id="19" name="Object 18"/>
          <p:cNvGraphicFramePr>
            <a:graphicFrameLocks noChangeAspect="1"/>
          </p:cNvGraphicFramePr>
          <p:nvPr/>
        </p:nvGraphicFramePr>
        <p:xfrm>
          <a:off x="2905125" y="2819400"/>
          <a:ext cx="3744913" cy="754063"/>
        </p:xfrm>
        <a:graphic>
          <a:graphicData uri="http://schemas.openxmlformats.org/presentationml/2006/ole">
            <p:oleObj spid="_x0000_s1454087" name="Equation" r:id="rId5" imgW="2273300" imgH="457200" progId="Equation.DSMT4">
              <p:embed/>
            </p:oleObj>
          </a:graphicData>
        </a:graphic>
      </p:graphicFrame>
      <p:sp>
        <p:nvSpPr>
          <p:cNvPr id="22" name="TextBox 21"/>
          <p:cNvSpPr txBox="1"/>
          <p:nvPr/>
        </p:nvSpPr>
        <p:spPr>
          <a:xfrm>
            <a:off x="1828800" y="5715000"/>
            <a:ext cx="5622753" cy="369332"/>
          </a:xfrm>
          <a:prstGeom prst="rect">
            <a:avLst/>
          </a:prstGeom>
          <a:noFill/>
        </p:spPr>
        <p:txBody>
          <a:bodyPr wrap="none" rtlCol="0">
            <a:spAutoFit/>
          </a:bodyPr>
          <a:lstStyle/>
          <a:p>
            <a:r>
              <a:rPr lang="en-US" dirty="0" smtClean="0"/>
              <a:t>(Denominator of phasespace integral just a normalization)</a:t>
            </a:r>
          </a:p>
        </p:txBody>
      </p:sp>
      <p:graphicFrame>
        <p:nvGraphicFramePr>
          <p:cNvPr id="23" name="Object 22"/>
          <p:cNvGraphicFramePr>
            <a:graphicFrameLocks noChangeAspect="1"/>
          </p:cNvGraphicFramePr>
          <p:nvPr/>
        </p:nvGraphicFramePr>
        <p:xfrm>
          <a:off x="990600" y="3886200"/>
          <a:ext cx="7467600" cy="1081658"/>
        </p:xfrm>
        <a:graphic>
          <a:graphicData uri="http://schemas.openxmlformats.org/presentationml/2006/ole">
            <p:oleObj spid="_x0000_s1454088" name="Equation" r:id="rId6" imgW="4559300" imgH="660400" progId="Equation.DSMT4">
              <p:embed/>
            </p:oleObj>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4" name="AutoShape 2"/>
          <p:cNvSpPr>
            <a:spLocks noChangeArrowheads="1"/>
          </p:cNvSpPr>
          <p:nvPr/>
        </p:nvSpPr>
        <p:spPr bwMode="auto">
          <a:xfrm>
            <a:off x="304800" y="762000"/>
            <a:ext cx="8610600" cy="58674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16" name="Rounded Rectangle 15"/>
          <p:cNvSpPr/>
          <p:nvPr/>
        </p:nvSpPr>
        <p:spPr>
          <a:xfrm>
            <a:off x="2057400" y="4419600"/>
            <a:ext cx="5037138" cy="1273175"/>
          </a:xfrm>
          <a:prstGeom prst="roundRect">
            <a:avLst/>
          </a:prstGeom>
          <a:noFill/>
          <a:ln>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3620" name="Rectangle 4"/>
          <p:cNvSpPr>
            <a:spLocks noGrp="1" noChangeArrowheads="1"/>
          </p:cNvSpPr>
          <p:nvPr>
            <p:ph type="title"/>
          </p:nvPr>
        </p:nvSpPr>
        <p:spPr>
          <a:xfrm>
            <a:off x="0" y="0"/>
            <a:ext cx="9067800" cy="762000"/>
          </a:xfrm>
        </p:spPr>
        <p:txBody>
          <a:bodyPr anchor="ctr">
            <a:noAutofit/>
          </a:bodyPr>
          <a:lstStyle/>
          <a:p>
            <a:pPr>
              <a:spcBef>
                <a:spcPts val="1200"/>
              </a:spcBef>
              <a:spcAft>
                <a:spcPts val="2400"/>
              </a:spcAft>
            </a:pPr>
            <a:r>
              <a:rPr lang="en-US" sz="2800" dirty="0" smtClean="0"/>
              <a:t>Applying CLT (2/3)</a:t>
            </a:r>
            <a:endParaRPr lang="en-US" sz="2800" dirty="0">
              <a:solidFill>
                <a:srgbClr val="660066"/>
              </a:solidFill>
            </a:endParaRPr>
          </a:p>
        </p:txBody>
      </p:sp>
      <p:graphicFrame>
        <p:nvGraphicFramePr>
          <p:cNvPr id="1068038" name="Object 6"/>
          <p:cNvGraphicFramePr>
            <a:graphicFrameLocks noChangeAspect="1"/>
          </p:cNvGraphicFramePr>
          <p:nvPr/>
        </p:nvGraphicFramePr>
        <p:xfrm>
          <a:off x="877888" y="1023308"/>
          <a:ext cx="7656512" cy="1491292"/>
        </p:xfrm>
        <a:graphic>
          <a:graphicData uri="http://schemas.openxmlformats.org/presentationml/2006/ole">
            <p:oleObj spid="_x0000_s1456130" name="Equation" r:id="rId4" imgW="4622800" imgH="901700" progId="Equation.DSMT4">
              <p:embed/>
            </p:oleObj>
          </a:graphicData>
        </a:graphic>
      </p:graphicFrame>
      <p:sp>
        <p:nvSpPr>
          <p:cNvPr id="18" name="Footer Placeholder 1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1" name="Slide Number Placeholder 20"/>
          <p:cNvSpPr>
            <a:spLocks noGrp="1"/>
          </p:cNvSpPr>
          <p:nvPr>
            <p:ph type="sldNum" sz="quarter" idx="12"/>
          </p:nvPr>
        </p:nvSpPr>
        <p:spPr/>
        <p:txBody>
          <a:bodyPr/>
          <a:lstStyle/>
          <a:p>
            <a:fld id="{7DAC2A2A-C09E-2240-A90F-7268EA013567}" type="slidenum">
              <a:rPr lang="en-US" smtClean="0"/>
              <a:pPr/>
              <a:t>23</a:t>
            </a:fld>
            <a:endParaRPr lang="en-US"/>
          </a:p>
        </p:txBody>
      </p:sp>
      <p:graphicFrame>
        <p:nvGraphicFramePr>
          <p:cNvPr id="1456133" name="Object 5"/>
          <p:cNvGraphicFramePr>
            <a:graphicFrameLocks noChangeAspect="1"/>
          </p:cNvGraphicFramePr>
          <p:nvPr/>
        </p:nvGraphicFramePr>
        <p:xfrm>
          <a:off x="1066800" y="3352800"/>
          <a:ext cx="7429500" cy="784225"/>
        </p:xfrm>
        <a:graphic>
          <a:graphicData uri="http://schemas.openxmlformats.org/presentationml/2006/ole">
            <p:oleObj spid="_x0000_s1456133" name="Equation" r:id="rId5" imgW="4686300" imgH="495300" progId="Equation.DSMT4">
              <p:embed/>
            </p:oleObj>
          </a:graphicData>
        </a:graphic>
      </p:graphicFrame>
      <p:graphicFrame>
        <p:nvGraphicFramePr>
          <p:cNvPr id="1456134" name="Object 6"/>
          <p:cNvGraphicFramePr>
            <a:graphicFrameLocks noChangeAspect="1"/>
          </p:cNvGraphicFramePr>
          <p:nvPr/>
        </p:nvGraphicFramePr>
        <p:xfrm>
          <a:off x="3429000" y="2667000"/>
          <a:ext cx="1941513" cy="510218"/>
        </p:xfrm>
        <a:graphic>
          <a:graphicData uri="http://schemas.openxmlformats.org/presentationml/2006/ole">
            <p:oleObj spid="_x0000_s1456134" name="Equation" r:id="rId6" imgW="723900" imgH="190500" progId="Equation.DSMT4">
              <p:embed/>
            </p:oleObj>
          </a:graphicData>
        </a:graphic>
      </p:graphicFrame>
      <p:graphicFrame>
        <p:nvGraphicFramePr>
          <p:cNvPr id="13" name="Object 12"/>
          <p:cNvGraphicFramePr>
            <a:graphicFrameLocks noChangeAspect="1"/>
          </p:cNvGraphicFramePr>
          <p:nvPr/>
        </p:nvGraphicFramePr>
        <p:xfrm>
          <a:off x="1463675" y="5920435"/>
          <a:ext cx="6689725" cy="708965"/>
        </p:xfrm>
        <a:graphic>
          <a:graphicData uri="http://schemas.openxmlformats.org/presentationml/2006/ole">
            <p:oleObj spid="_x0000_s1456135" name="Equation" r:id="rId7" imgW="4673600" imgH="495300" progId="Equation.DSMT4">
              <p:embed/>
            </p:oleObj>
          </a:graphicData>
        </a:graphic>
      </p:graphicFrame>
      <p:graphicFrame>
        <p:nvGraphicFramePr>
          <p:cNvPr id="1456136" name="Object 8"/>
          <p:cNvGraphicFramePr>
            <a:graphicFrameLocks noChangeAspect="1"/>
          </p:cNvGraphicFramePr>
          <p:nvPr/>
        </p:nvGraphicFramePr>
        <p:xfrm>
          <a:off x="2201862" y="4572000"/>
          <a:ext cx="4808538" cy="990600"/>
        </p:xfrm>
        <a:graphic>
          <a:graphicData uri="http://schemas.openxmlformats.org/presentationml/2006/ole">
            <p:oleObj spid="_x0000_s1456136" name="Equation" r:id="rId8" imgW="2959100" imgH="609600" progId="Equation.DSMT4">
              <p:embed/>
            </p:oleObj>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0" name="AutoShape 2"/>
          <p:cNvSpPr>
            <a:spLocks noChangeArrowheads="1"/>
          </p:cNvSpPr>
          <p:nvPr/>
        </p:nvSpPr>
        <p:spPr bwMode="auto">
          <a:xfrm>
            <a:off x="304800" y="762000"/>
            <a:ext cx="8610600" cy="58674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2" name="Title 1"/>
          <p:cNvSpPr>
            <a:spLocks noGrp="1"/>
          </p:cNvSpPr>
          <p:nvPr>
            <p:ph type="title"/>
          </p:nvPr>
        </p:nvSpPr>
        <p:spPr>
          <a:xfrm>
            <a:off x="228600" y="0"/>
            <a:ext cx="8686800" cy="715962"/>
          </a:xfrm>
        </p:spPr>
        <p:txBody>
          <a:bodyPr>
            <a:normAutofit/>
          </a:bodyPr>
          <a:lstStyle/>
          <a:p>
            <a:r>
              <a:rPr lang="en-US" dirty="0" smtClean="0"/>
              <a:t>Applying CLT (3/3) – diagonal covariance matrix!</a:t>
            </a:r>
            <a:endParaRPr lang="en-US" dirty="0"/>
          </a:p>
        </p:txBody>
      </p:sp>
      <p:graphicFrame>
        <p:nvGraphicFramePr>
          <p:cNvPr id="214018" name="Object 2"/>
          <p:cNvGraphicFramePr>
            <a:graphicFrameLocks noChangeAspect="1"/>
          </p:cNvGraphicFramePr>
          <p:nvPr/>
        </p:nvGraphicFramePr>
        <p:xfrm>
          <a:off x="893763" y="1016000"/>
          <a:ext cx="7189787" cy="5630863"/>
        </p:xfrm>
        <a:graphic>
          <a:graphicData uri="http://schemas.openxmlformats.org/presentationml/2006/ole">
            <p:oleObj spid="_x0000_s1074178" name="Equation" r:id="rId3" imgW="4394200" imgH="3441700" progId="Equation.DSMT4">
              <p:embed/>
            </p:oleObj>
          </a:graphicData>
        </a:graphic>
      </p:graphicFrame>
      <p:sp>
        <p:nvSpPr>
          <p:cNvPr id="6" name="TextBox 5"/>
          <p:cNvSpPr txBox="1"/>
          <p:nvPr/>
        </p:nvSpPr>
        <p:spPr>
          <a:xfrm flipH="1">
            <a:off x="533400" y="1981200"/>
            <a:ext cx="473394" cy="381000"/>
          </a:xfrm>
          <a:prstGeom prst="rect">
            <a:avLst/>
          </a:prstGeom>
          <a:noFill/>
        </p:spPr>
        <p:txBody>
          <a:bodyPr wrap="square" rtlCol="0">
            <a:spAutoFit/>
          </a:bodyPr>
          <a:lstStyle/>
          <a:p>
            <a:r>
              <a:rPr lang="en-US" dirty="0" smtClean="0">
                <a:solidFill>
                  <a:srgbClr val="FF0000"/>
                </a:solidFill>
                <a:latin typeface="Zapf Dingbats"/>
                <a:ea typeface="Zapf Dingbats"/>
                <a:cs typeface="Zapf Dingbats"/>
              </a:rPr>
              <a:t>✓</a:t>
            </a:r>
            <a:endParaRPr lang="en-US" dirty="0">
              <a:solidFill>
                <a:srgbClr val="FF0000"/>
              </a:solidFill>
            </a:endParaRPr>
          </a:p>
        </p:txBody>
      </p:sp>
      <p:sp>
        <p:nvSpPr>
          <p:cNvPr id="7" name="TextBox 6"/>
          <p:cNvSpPr txBox="1"/>
          <p:nvPr/>
        </p:nvSpPr>
        <p:spPr>
          <a:xfrm flipH="1">
            <a:off x="549594" y="2819400"/>
            <a:ext cx="473394" cy="381000"/>
          </a:xfrm>
          <a:prstGeom prst="rect">
            <a:avLst/>
          </a:prstGeom>
          <a:noFill/>
        </p:spPr>
        <p:txBody>
          <a:bodyPr wrap="square" rtlCol="0">
            <a:spAutoFit/>
          </a:bodyPr>
          <a:lstStyle/>
          <a:p>
            <a:r>
              <a:rPr lang="en-US" dirty="0" smtClean="0">
                <a:solidFill>
                  <a:srgbClr val="FF0000"/>
                </a:solidFill>
                <a:latin typeface="Zapf Dingbats"/>
                <a:ea typeface="Zapf Dingbats"/>
                <a:cs typeface="Zapf Dingbats"/>
              </a:rPr>
              <a:t>✓</a:t>
            </a:r>
            <a:endParaRPr lang="en-US" dirty="0">
              <a:solidFill>
                <a:srgbClr val="FF0000"/>
              </a:solidFill>
            </a:endParaRPr>
          </a:p>
        </p:txBody>
      </p:sp>
      <p:sp>
        <p:nvSpPr>
          <p:cNvPr id="8" name="TextBox 7"/>
          <p:cNvSpPr txBox="1"/>
          <p:nvPr/>
        </p:nvSpPr>
        <p:spPr>
          <a:xfrm flipH="1">
            <a:off x="533400" y="3733800"/>
            <a:ext cx="473394" cy="381000"/>
          </a:xfrm>
          <a:prstGeom prst="rect">
            <a:avLst/>
          </a:prstGeom>
          <a:noFill/>
        </p:spPr>
        <p:txBody>
          <a:bodyPr wrap="square" rtlCol="0">
            <a:spAutoFit/>
          </a:bodyPr>
          <a:lstStyle/>
          <a:p>
            <a:r>
              <a:rPr lang="en-US" dirty="0" smtClean="0">
                <a:solidFill>
                  <a:srgbClr val="FF0000"/>
                </a:solidFill>
                <a:latin typeface="Zapf Dingbats"/>
                <a:ea typeface="Zapf Dingbats"/>
                <a:cs typeface="Zapf Dingbats"/>
              </a:rPr>
              <a:t>✓</a:t>
            </a:r>
            <a:endParaRPr lang="en-US" dirty="0">
              <a:solidFill>
                <a:srgbClr val="FF0000"/>
              </a:solidFill>
            </a:endParaRPr>
          </a:p>
        </p:txBody>
      </p:sp>
      <p:sp>
        <p:nvSpPr>
          <p:cNvPr id="9" name="TextBox 8"/>
          <p:cNvSpPr txBox="1"/>
          <p:nvPr/>
        </p:nvSpPr>
        <p:spPr>
          <a:xfrm flipH="1">
            <a:off x="533400" y="4572000"/>
            <a:ext cx="473394" cy="381000"/>
          </a:xfrm>
          <a:prstGeom prst="rect">
            <a:avLst/>
          </a:prstGeom>
          <a:noFill/>
        </p:spPr>
        <p:txBody>
          <a:bodyPr wrap="square" rtlCol="0">
            <a:spAutoFit/>
          </a:bodyPr>
          <a:lstStyle/>
          <a:p>
            <a:r>
              <a:rPr lang="en-US" dirty="0" smtClean="0">
                <a:solidFill>
                  <a:srgbClr val="FF0000"/>
                </a:solidFill>
                <a:latin typeface="Zapf Dingbats"/>
                <a:ea typeface="Zapf Dingbats"/>
                <a:cs typeface="Zapf Dingbats"/>
              </a:rPr>
              <a:t>✓</a:t>
            </a:r>
            <a:endParaRPr lang="en-US" dirty="0">
              <a:solidFill>
                <a:srgbClr val="FF0000"/>
              </a:solidFill>
            </a:endParaRPr>
          </a:p>
        </p:txBody>
      </p:sp>
      <p:sp>
        <p:nvSpPr>
          <p:cNvPr id="12" name="Footer Placeholder 11"/>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3" name="Slide Number Placeholder 12"/>
          <p:cNvSpPr>
            <a:spLocks noGrp="1"/>
          </p:cNvSpPr>
          <p:nvPr>
            <p:ph type="sldNum" sz="quarter" idx="12"/>
          </p:nvPr>
        </p:nvSpPr>
        <p:spPr/>
        <p:txBody>
          <a:bodyPr/>
          <a:lstStyle/>
          <a:p>
            <a:fld id="{7DAC2A2A-C09E-2240-A90F-7268EA013567}" type="slidenum">
              <a:rPr lang="en-US" smtClean="0"/>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Rounded Rectangle 12"/>
          <p:cNvSpPr/>
          <p:nvPr/>
        </p:nvSpPr>
        <p:spPr>
          <a:xfrm>
            <a:off x="4724400" y="5638800"/>
            <a:ext cx="4038600" cy="77946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5666" name="AutoShape 2"/>
          <p:cNvSpPr>
            <a:spLocks noChangeArrowheads="1"/>
          </p:cNvSpPr>
          <p:nvPr/>
        </p:nvSpPr>
        <p:spPr bwMode="auto">
          <a:xfrm>
            <a:off x="457200" y="765175"/>
            <a:ext cx="8382000" cy="4111625"/>
          </a:xfrm>
          <a:prstGeom prst="roundRect">
            <a:avLst>
              <a:gd name="adj" fmla="val 5010"/>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625667" name="Rectangle 3"/>
          <p:cNvSpPr>
            <a:spLocks noGrp="1" noChangeArrowheads="1"/>
          </p:cNvSpPr>
          <p:nvPr>
            <p:ph type="title"/>
          </p:nvPr>
        </p:nvSpPr>
        <p:spPr/>
        <p:txBody>
          <a:bodyPr/>
          <a:lstStyle/>
          <a:p>
            <a:r>
              <a:rPr lang="en-US" dirty="0" err="1" smtClean="0"/>
              <a:t>k</a:t>
            </a:r>
            <a:r>
              <a:rPr lang="en-US" dirty="0" smtClean="0"/>
              <a:t>-particle distribution in N-particle system</a:t>
            </a:r>
            <a:endParaRPr lang="en-US" dirty="0"/>
          </a:p>
        </p:txBody>
      </p:sp>
      <p:graphicFrame>
        <p:nvGraphicFramePr>
          <p:cNvPr id="625668" name="Object 4"/>
          <p:cNvGraphicFramePr>
            <a:graphicFrameLocks noChangeAspect="1"/>
          </p:cNvGraphicFramePr>
          <p:nvPr/>
        </p:nvGraphicFramePr>
        <p:xfrm>
          <a:off x="629388" y="1011238"/>
          <a:ext cx="7585925" cy="3309937"/>
        </p:xfrm>
        <a:graphic>
          <a:graphicData uri="http://schemas.openxmlformats.org/presentationml/2006/ole">
            <p:oleObj spid="_x0000_s1075202" name="Equation" r:id="rId4" imgW="4191000" imgH="1828800" progId="Equation.DSMT4">
              <p:embed/>
            </p:oleObj>
          </a:graphicData>
        </a:graphic>
      </p:graphicFrame>
      <p:sp>
        <p:nvSpPr>
          <p:cNvPr id="625672" name="AutoShape 8"/>
          <p:cNvSpPr>
            <a:spLocks noChangeArrowheads="1"/>
          </p:cNvSpPr>
          <p:nvPr/>
        </p:nvSpPr>
        <p:spPr bwMode="auto">
          <a:xfrm>
            <a:off x="3962400" y="4038600"/>
            <a:ext cx="4811088" cy="708025"/>
          </a:xfrm>
          <a:prstGeom prst="roundRect">
            <a:avLst>
              <a:gd name="adj" fmla="val 16667"/>
            </a:avLst>
          </a:prstGeom>
          <a:solidFill>
            <a:srgbClr val="FFFF00">
              <a:alpha val="17000"/>
            </a:srgbClr>
          </a:solidFill>
          <a:ln w="28575">
            <a:solidFill>
              <a:srgbClr val="016F12"/>
            </a:solidFill>
            <a:round/>
            <a:headEnd/>
            <a:tailEnd/>
          </a:ln>
        </p:spPr>
        <p:txBody>
          <a:bodyPr wrap="none" anchor="ctr">
            <a:prstTxWarp prst="textNoShape">
              <a:avLst/>
            </a:prstTxWarp>
          </a:bodyPr>
          <a:lstStyle/>
          <a:p>
            <a:endParaRPr lang="en-US"/>
          </a:p>
        </p:txBody>
      </p:sp>
      <p:graphicFrame>
        <p:nvGraphicFramePr>
          <p:cNvPr id="625673" name="Object 9"/>
          <p:cNvGraphicFramePr>
            <a:graphicFrameLocks noChangeAspect="1"/>
          </p:cNvGraphicFramePr>
          <p:nvPr/>
        </p:nvGraphicFramePr>
        <p:xfrm>
          <a:off x="4902200" y="4114800"/>
          <a:ext cx="3652838" cy="682625"/>
        </p:xfrm>
        <a:graphic>
          <a:graphicData uri="http://schemas.openxmlformats.org/presentationml/2006/ole">
            <p:oleObj spid="_x0000_s1075203" name="Equation" r:id="rId5" imgW="2781300" imgH="520700" progId="Equation.DSMT4">
              <p:embed/>
            </p:oleObj>
          </a:graphicData>
        </a:graphic>
      </p:graphicFrame>
      <p:sp>
        <p:nvSpPr>
          <p:cNvPr id="625674" name="Rectangle 10"/>
          <p:cNvSpPr>
            <a:spLocks noChangeArrowheads="1"/>
          </p:cNvSpPr>
          <p:nvPr/>
        </p:nvSpPr>
        <p:spPr bwMode="auto">
          <a:xfrm>
            <a:off x="4013824" y="4137025"/>
            <a:ext cx="710576" cy="369332"/>
          </a:xfrm>
          <a:prstGeom prst="rect">
            <a:avLst/>
          </a:prstGeom>
          <a:noFill/>
          <a:ln w="9525">
            <a:noFill/>
            <a:miter lim="800000"/>
            <a:headEnd/>
            <a:tailEnd/>
          </a:ln>
        </p:spPr>
        <p:txBody>
          <a:bodyPr wrap="none">
            <a:prstTxWarp prst="textNoShape">
              <a:avLst/>
            </a:prstTxWarp>
            <a:spAutoFit/>
          </a:bodyPr>
          <a:lstStyle/>
          <a:p>
            <a:r>
              <a:rPr lang="en-US" sz="1800" dirty="0" smtClean="0">
                <a:solidFill>
                  <a:srgbClr val="F5D08B"/>
                </a:solidFill>
              </a:rPr>
              <a:t>detail</a:t>
            </a:r>
            <a:endParaRPr lang="en-US" sz="1800" dirty="0">
              <a:solidFill>
                <a:srgbClr val="F5D08B"/>
              </a:solidFill>
            </a:endParaRPr>
          </a:p>
        </p:txBody>
      </p:sp>
      <p:sp>
        <p:nvSpPr>
          <p:cNvPr id="625675" name="Rectangle 11"/>
          <p:cNvSpPr>
            <a:spLocks noChangeArrowheads="1"/>
          </p:cNvSpPr>
          <p:nvPr/>
        </p:nvSpPr>
        <p:spPr bwMode="auto">
          <a:xfrm>
            <a:off x="76200" y="5334000"/>
            <a:ext cx="3877985" cy="108337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prstTxWarp prst="textNoShape">
              <a:avLst/>
            </a:prstTxWarp>
            <a:spAutoFit/>
          </a:bodyPr>
          <a:lstStyle/>
          <a:p>
            <a:pPr marL="114300" lvl="1" eaLnBrk="1" hangingPunct="1">
              <a:spcBef>
                <a:spcPct val="20000"/>
              </a:spcBef>
              <a:buClr>
                <a:srgbClr val="800080"/>
              </a:buClr>
              <a:buFontTx/>
              <a:buChar char="–"/>
            </a:pPr>
            <a:r>
              <a:rPr lang="en-US" sz="1400" dirty="0" err="1"/>
              <a:t>Danielewicz</a:t>
            </a:r>
            <a:r>
              <a:rPr lang="en-US" sz="1400" dirty="0"/>
              <a:t> </a:t>
            </a:r>
            <a:r>
              <a:rPr lang="en-US" sz="1400" i="1" dirty="0"/>
              <a:t>et al</a:t>
            </a:r>
            <a:r>
              <a:rPr lang="en-US" sz="1400" dirty="0"/>
              <a:t>, PR</a:t>
            </a:r>
            <a:r>
              <a:rPr lang="en-US" sz="1400" b="1" dirty="0"/>
              <a:t>C38</a:t>
            </a:r>
            <a:r>
              <a:rPr lang="en-US" sz="1400" dirty="0"/>
              <a:t> 120 (1988)</a:t>
            </a:r>
          </a:p>
          <a:p>
            <a:pPr marL="114300" lvl="1" eaLnBrk="1" hangingPunct="1">
              <a:spcBef>
                <a:spcPct val="20000"/>
              </a:spcBef>
              <a:buClr>
                <a:srgbClr val="800080"/>
              </a:buClr>
              <a:buFontTx/>
              <a:buChar char="–"/>
            </a:pPr>
            <a:r>
              <a:rPr lang="en-US" sz="1400" dirty="0" err="1"/>
              <a:t>Borghini</a:t>
            </a:r>
            <a:r>
              <a:rPr lang="en-US" sz="1400" dirty="0"/>
              <a:t>, </a:t>
            </a:r>
            <a:r>
              <a:rPr lang="en-US" sz="1400" dirty="0" err="1"/>
              <a:t>Dinh</a:t>
            </a:r>
            <a:r>
              <a:rPr lang="en-US" sz="1400" dirty="0"/>
              <a:t>, &amp; </a:t>
            </a:r>
            <a:r>
              <a:rPr lang="en-US" sz="1400" dirty="0" err="1"/>
              <a:t>Ollitraut</a:t>
            </a:r>
            <a:r>
              <a:rPr lang="en-US" sz="1400" dirty="0"/>
              <a:t> PR</a:t>
            </a:r>
            <a:r>
              <a:rPr lang="en-US" sz="1400" b="1" dirty="0"/>
              <a:t>C62</a:t>
            </a:r>
            <a:r>
              <a:rPr lang="en-US" sz="1400" dirty="0"/>
              <a:t> 034902 (2000)</a:t>
            </a:r>
          </a:p>
          <a:p>
            <a:pPr marL="114300" lvl="1" eaLnBrk="1" hangingPunct="1">
              <a:spcBef>
                <a:spcPct val="20000"/>
              </a:spcBef>
              <a:buClr>
                <a:srgbClr val="800080"/>
              </a:buClr>
              <a:buFontTx/>
              <a:buChar char="–"/>
            </a:pPr>
            <a:r>
              <a:rPr lang="en-US" sz="1400" dirty="0" err="1"/>
              <a:t>Borghini</a:t>
            </a:r>
            <a:r>
              <a:rPr lang="en-US" sz="1400" dirty="0"/>
              <a:t> </a:t>
            </a:r>
            <a:r>
              <a:rPr lang="en-US" sz="1400" dirty="0">
                <a:latin typeface="Helvetica" charset="0"/>
              </a:rPr>
              <a:t>Eur. Phys. J. C30:</a:t>
            </a:r>
            <a:r>
              <a:rPr lang="en-US" sz="1400" dirty="0" smtClean="0">
                <a:latin typeface="Helvetica" charset="0"/>
              </a:rPr>
              <a:t>381-385</a:t>
            </a:r>
            <a:r>
              <a:rPr lang="en-US" sz="1400" dirty="0">
                <a:latin typeface="Helvetica" charset="0"/>
              </a:rPr>
              <a:t>, (2003)</a:t>
            </a:r>
          </a:p>
          <a:p>
            <a:pPr marL="114300" lvl="1">
              <a:spcBef>
                <a:spcPct val="20000"/>
              </a:spcBef>
              <a:buClr>
                <a:srgbClr val="800080"/>
              </a:buClr>
              <a:buFontTx/>
              <a:buChar char="–"/>
            </a:pPr>
            <a:r>
              <a:rPr lang="en-US" sz="1400" dirty="0" err="1"/>
              <a:t>Chajecki</a:t>
            </a:r>
            <a:r>
              <a:rPr lang="en-US" sz="1400" dirty="0"/>
              <a:t> &amp; MAL,</a:t>
            </a:r>
            <a:r>
              <a:rPr lang="en-US" sz="1400" dirty="0" smtClean="0"/>
              <a:t> PRC </a:t>
            </a:r>
            <a:r>
              <a:rPr lang="en-US" sz="1400" b="1" dirty="0" smtClean="0"/>
              <a:t>78</a:t>
            </a:r>
            <a:r>
              <a:rPr lang="en-US" sz="1400" dirty="0" smtClean="0"/>
              <a:t> 064903 (2008)</a:t>
            </a:r>
            <a:endParaRPr lang="en-US" sz="1400" dirty="0">
              <a:latin typeface="Helvetica" charset="0"/>
            </a:endParaRPr>
          </a:p>
        </p:txBody>
      </p:sp>
      <p:sp>
        <p:nvSpPr>
          <p:cNvPr id="11" name="Footer Placeholder 1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2" name="Slide Number Placeholder 11"/>
          <p:cNvSpPr>
            <a:spLocks noGrp="1"/>
          </p:cNvSpPr>
          <p:nvPr>
            <p:ph type="sldNum" sz="quarter" idx="12"/>
          </p:nvPr>
        </p:nvSpPr>
        <p:spPr/>
        <p:txBody>
          <a:bodyPr/>
          <a:lstStyle/>
          <a:p>
            <a:fld id="{7DAC2A2A-C09E-2240-A90F-7268EA013567}" type="slidenum">
              <a:rPr lang="en-US" smtClean="0"/>
              <a:pPr/>
              <a:t>25</a:t>
            </a:fld>
            <a:endParaRPr lang="en-US"/>
          </a:p>
        </p:txBody>
      </p:sp>
      <p:graphicFrame>
        <p:nvGraphicFramePr>
          <p:cNvPr id="1075206" name="Object 6"/>
          <p:cNvGraphicFramePr>
            <a:graphicFrameLocks noChangeAspect="1"/>
          </p:cNvGraphicFramePr>
          <p:nvPr/>
        </p:nvGraphicFramePr>
        <p:xfrm>
          <a:off x="4724400" y="3200400"/>
          <a:ext cx="2590800" cy="512210"/>
        </p:xfrm>
        <a:graphic>
          <a:graphicData uri="http://schemas.openxmlformats.org/presentationml/2006/ole">
            <p:oleObj spid="_x0000_s1075206" name="Equation" r:id="rId6" imgW="1473200" imgH="292100" progId="Equation.DSMT4">
              <p:embed/>
            </p:oleObj>
          </a:graphicData>
        </a:graphic>
      </p:graphicFrame>
      <p:graphicFrame>
        <p:nvGraphicFramePr>
          <p:cNvPr id="1075207" name="Object 7"/>
          <p:cNvGraphicFramePr>
            <a:graphicFrameLocks noChangeAspect="1"/>
          </p:cNvGraphicFramePr>
          <p:nvPr/>
        </p:nvGraphicFramePr>
        <p:xfrm>
          <a:off x="4876800" y="5697538"/>
          <a:ext cx="3581400" cy="322262"/>
        </p:xfrm>
        <a:graphic>
          <a:graphicData uri="http://schemas.openxmlformats.org/presentationml/2006/ole">
            <p:oleObj spid="_x0000_s1075207" name="Equation" r:id="rId7" imgW="2540000" imgH="228600" progId="Equation.DSMT4">
              <p:embed/>
            </p:oleObj>
          </a:graphicData>
        </a:graphic>
      </p:graphicFrame>
      <p:sp>
        <p:nvSpPr>
          <p:cNvPr id="14" name="TextBox 13"/>
          <p:cNvSpPr txBox="1"/>
          <p:nvPr/>
        </p:nvSpPr>
        <p:spPr>
          <a:xfrm>
            <a:off x="6008849" y="6048042"/>
            <a:ext cx="2525551" cy="338554"/>
          </a:xfrm>
          <a:prstGeom prst="rect">
            <a:avLst/>
          </a:prstGeom>
          <a:noFill/>
        </p:spPr>
        <p:txBody>
          <a:bodyPr wrap="none" rtlCol="0">
            <a:spAutoFit/>
          </a:bodyPr>
          <a:lstStyle/>
          <a:p>
            <a:r>
              <a:rPr lang="en-US" sz="1600" dirty="0" smtClean="0">
                <a:solidFill>
                  <a:schemeClr val="bg1"/>
                </a:solidFill>
              </a:rPr>
              <a:t>PRC78 (2008); PRC79 (2009)</a:t>
            </a:r>
            <a:endParaRPr lang="en-US" sz="1600"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GenbodDalitz.png"/>
          <p:cNvPicPr>
            <a:picLocks noChangeAspect="1"/>
          </p:cNvPicPr>
          <p:nvPr/>
        </p:nvPicPr>
        <p:blipFill>
          <a:blip r:embed="rId3"/>
          <a:srcRect t="6761" r="7692"/>
          <a:stretch>
            <a:fillRect/>
          </a:stretch>
        </p:blipFill>
        <p:spPr>
          <a:xfrm>
            <a:off x="3657600" y="0"/>
            <a:ext cx="5486400" cy="3758183"/>
          </a:xfrm>
          <a:prstGeom prst="rect">
            <a:avLst/>
          </a:prstGeom>
        </p:spPr>
      </p:pic>
      <p:graphicFrame>
        <p:nvGraphicFramePr>
          <p:cNvPr id="12" name="Object 11"/>
          <p:cNvGraphicFramePr>
            <a:graphicFrameLocks noChangeAspect="1"/>
          </p:cNvGraphicFramePr>
          <p:nvPr/>
        </p:nvGraphicFramePr>
        <p:xfrm>
          <a:off x="6349261" y="146171"/>
          <a:ext cx="2642339" cy="234829"/>
        </p:xfrm>
        <a:graphic>
          <a:graphicData uri="http://schemas.openxmlformats.org/presentationml/2006/ole">
            <p:oleObj spid="_x0000_s1278978" name="Equation" r:id="rId4" imgW="3149600" imgH="279400" progId="Equation.DSMT4">
              <p:embed/>
            </p:oleObj>
          </a:graphicData>
        </a:graphic>
      </p:graphicFrame>
      <p:sp>
        <p:nvSpPr>
          <p:cNvPr id="14" name="TextBox 13"/>
          <p:cNvSpPr txBox="1"/>
          <p:nvPr/>
        </p:nvSpPr>
        <p:spPr>
          <a:xfrm>
            <a:off x="6324600" y="387459"/>
            <a:ext cx="2514600" cy="1077218"/>
          </a:xfrm>
          <a:prstGeom prst="rect">
            <a:avLst/>
          </a:prstGeom>
          <a:noFill/>
        </p:spPr>
        <p:txBody>
          <a:bodyPr wrap="square" rtlCol="0">
            <a:spAutoFit/>
          </a:bodyPr>
          <a:lstStyle/>
          <a:p>
            <a:r>
              <a:rPr lang="en-US" sz="1600" dirty="0" smtClean="0">
                <a:solidFill>
                  <a:srgbClr val="0000FF"/>
                </a:solidFill>
              </a:rPr>
              <a:t>GENBOD calculation</a:t>
            </a:r>
          </a:p>
          <a:p>
            <a:r>
              <a:rPr lang="en-US" sz="1600" dirty="0" smtClean="0">
                <a:solidFill>
                  <a:srgbClr val="0000FF"/>
                </a:solidFill>
              </a:rPr>
              <a:t>Black area is uniformly filled in.  Outside of that area has zero counts</a:t>
            </a:r>
            <a:endParaRPr lang="en-US" sz="1600" dirty="0">
              <a:solidFill>
                <a:srgbClr val="0000FF"/>
              </a:solidFill>
            </a:endParaRPr>
          </a:p>
        </p:txBody>
      </p:sp>
      <p:grpSp>
        <p:nvGrpSpPr>
          <p:cNvPr id="27" name="Group 26"/>
          <p:cNvGrpSpPr/>
          <p:nvPr/>
        </p:nvGrpSpPr>
        <p:grpSpPr>
          <a:xfrm>
            <a:off x="0" y="3422904"/>
            <a:ext cx="9112268" cy="3435096"/>
            <a:chOff x="0" y="3422904"/>
            <a:chExt cx="9112268" cy="3435096"/>
          </a:xfrm>
        </p:grpSpPr>
        <p:pic>
          <p:nvPicPr>
            <p:cNvPr id="10" name="Picture 9" descr="EmcicDalitz.png"/>
            <p:cNvPicPr>
              <a:picLocks noChangeAspect="1"/>
            </p:cNvPicPr>
            <p:nvPr/>
          </p:nvPicPr>
          <p:blipFill>
            <a:blip r:embed="rId5"/>
            <a:srcRect l="3846" t="7366"/>
            <a:stretch>
              <a:fillRect/>
            </a:stretch>
          </p:blipFill>
          <p:spPr>
            <a:xfrm>
              <a:off x="0" y="3422904"/>
              <a:ext cx="5257800" cy="3435096"/>
            </a:xfrm>
            <a:prstGeom prst="rect">
              <a:avLst/>
            </a:prstGeom>
          </p:spPr>
        </p:pic>
        <p:sp>
          <p:nvSpPr>
            <p:cNvPr id="15" name="TextBox 14"/>
            <p:cNvSpPr txBox="1"/>
            <p:nvPr/>
          </p:nvSpPr>
          <p:spPr>
            <a:xfrm>
              <a:off x="5480069" y="6132780"/>
              <a:ext cx="3632199" cy="584776"/>
            </a:xfrm>
            <a:prstGeom prst="rect">
              <a:avLst/>
            </a:prstGeom>
            <a:noFill/>
          </p:spPr>
          <p:txBody>
            <a:bodyPr wrap="square" rtlCol="0">
              <a:spAutoFit/>
            </a:bodyPr>
            <a:lstStyle/>
            <a:p>
              <a:r>
                <a:rPr lang="en-US" sz="1600" dirty="0" smtClean="0"/>
                <a:t>Approx weight calculated uniformly in </a:t>
              </a:r>
              <a:r>
                <a:rPr lang="en-US" sz="1600" dirty="0" err="1" smtClean="0"/>
                <a:t>px,py,pz</a:t>
              </a:r>
              <a:r>
                <a:rPr lang="en-US" sz="1600" dirty="0" smtClean="0"/>
                <a:t> &amp; projected onto M12-M23</a:t>
              </a:r>
              <a:endParaRPr lang="en-US" sz="1600" dirty="0"/>
            </a:p>
          </p:txBody>
        </p:sp>
        <p:graphicFrame>
          <p:nvGraphicFramePr>
            <p:cNvPr id="16" name="Object 15"/>
            <p:cNvGraphicFramePr>
              <a:graphicFrameLocks noChangeAspect="1"/>
            </p:cNvGraphicFramePr>
            <p:nvPr/>
          </p:nvGraphicFramePr>
          <p:xfrm>
            <a:off x="5327669" y="4473207"/>
            <a:ext cx="3740131" cy="1241473"/>
          </p:xfrm>
          <a:graphic>
            <a:graphicData uri="http://schemas.openxmlformats.org/presentationml/2006/ole">
              <p:oleObj spid="_x0000_s1278979" name="Equation" r:id="rId6" imgW="3022600" imgH="1003300" progId="Equation.DSMT4">
                <p:embed/>
              </p:oleObj>
            </a:graphicData>
          </a:graphic>
        </p:graphicFrame>
        <p:cxnSp>
          <p:nvCxnSpPr>
            <p:cNvPr id="19" name="Straight Arrow Connector 18"/>
            <p:cNvCxnSpPr/>
            <p:nvPr/>
          </p:nvCxnSpPr>
          <p:spPr>
            <a:xfrm rot="10800000">
              <a:off x="4495801" y="4722811"/>
              <a:ext cx="1143000" cy="1588"/>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
        <p:nvSpPr>
          <p:cNvPr id="18" name="Title 17"/>
          <p:cNvSpPr>
            <a:spLocks noGrp="1"/>
          </p:cNvSpPr>
          <p:nvPr>
            <p:ph type="title"/>
          </p:nvPr>
        </p:nvSpPr>
        <p:spPr>
          <a:xfrm>
            <a:off x="76200" y="0"/>
            <a:ext cx="8229600" cy="715962"/>
          </a:xfrm>
        </p:spPr>
        <p:txBody>
          <a:bodyPr/>
          <a:lstStyle/>
          <a:p>
            <a:pPr algn="l"/>
            <a:r>
              <a:rPr lang="en-US" dirty="0" smtClean="0"/>
              <a:t>N-</a:t>
            </a:r>
            <a:r>
              <a:rPr lang="en-US" dirty="0" err="1" smtClean="0"/>
              <a:t>k</a:t>
            </a:r>
            <a:r>
              <a:rPr lang="en-US" dirty="0" smtClean="0"/>
              <a:t>=1 is not “large”</a:t>
            </a:r>
            <a:endParaRPr lang="en-US" dirty="0"/>
          </a:p>
        </p:txBody>
      </p:sp>
      <p:graphicFrame>
        <p:nvGraphicFramePr>
          <p:cNvPr id="1278980" name="Object 4"/>
          <p:cNvGraphicFramePr>
            <a:graphicFrameLocks noChangeAspect="1"/>
          </p:cNvGraphicFramePr>
          <p:nvPr/>
        </p:nvGraphicFramePr>
        <p:xfrm>
          <a:off x="76200" y="1645131"/>
          <a:ext cx="3581399" cy="571872"/>
        </p:xfrm>
        <a:graphic>
          <a:graphicData uri="http://schemas.openxmlformats.org/presentationml/2006/ole">
            <p:oleObj spid="_x0000_s1278980" name="Equation" r:id="rId7" imgW="2857500" imgH="457200" progId="Equation.DSMT4">
              <p:embed/>
            </p:oleObj>
          </a:graphicData>
        </a:graphic>
      </p:graphicFrame>
      <p:sp>
        <p:nvSpPr>
          <p:cNvPr id="20" name="TextBox 19"/>
          <p:cNvSpPr txBox="1"/>
          <p:nvPr/>
        </p:nvSpPr>
        <p:spPr>
          <a:xfrm>
            <a:off x="76200" y="2217003"/>
            <a:ext cx="3632199" cy="830997"/>
          </a:xfrm>
          <a:prstGeom prst="rect">
            <a:avLst/>
          </a:prstGeom>
          <a:noFill/>
        </p:spPr>
        <p:txBody>
          <a:bodyPr wrap="square" rtlCol="0">
            <a:spAutoFit/>
          </a:bodyPr>
          <a:lstStyle/>
          <a:p>
            <a:r>
              <a:rPr lang="en-US" sz="1600" dirty="0" smtClean="0"/>
              <a:t>calculated numerically by GENBOD</a:t>
            </a:r>
            <a:r>
              <a:rPr lang="en-US" sz="1600" dirty="0" smtClean="0">
                <a:solidFill>
                  <a:srgbClr val="FF0000"/>
                </a:solidFill>
              </a:rPr>
              <a:t>*</a:t>
            </a:r>
            <a:r>
              <a:rPr lang="en-US" sz="1600" dirty="0" smtClean="0"/>
              <a:t> MC</a:t>
            </a:r>
          </a:p>
          <a:p>
            <a:endParaRPr lang="en-US" sz="1600" dirty="0" smtClean="0"/>
          </a:p>
          <a:p>
            <a:r>
              <a:rPr lang="en-US" sz="1400" dirty="0" smtClean="0">
                <a:solidFill>
                  <a:srgbClr val="FF0000"/>
                </a:solidFill>
              </a:rPr>
              <a:t>*</a:t>
            </a:r>
            <a:r>
              <a:rPr lang="en-US" sz="1400" dirty="0" smtClean="0"/>
              <a:t> F. James, CERN 1964</a:t>
            </a:r>
          </a:p>
        </p:txBody>
      </p:sp>
      <p:cxnSp>
        <p:nvCxnSpPr>
          <p:cNvPr id="21" name="Straight Arrow Connector 20"/>
          <p:cNvCxnSpPr/>
          <p:nvPr/>
        </p:nvCxnSpPr>
        <p:spPr>
          <a:xfrm rot="10800000" flipH="1">
            <a:off x="3200400" y="2741611"/>
            <a:ext cx="1143000" cy="1588"/>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4" name="Footer Placeholder 2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5" name="Slide Number Placeholder 24"/>
          <p:cNvSpPr>
            <a:spLocks noGrp="1"/>
          </p:cNvSpPr>
          <p:nvPr>
            <p:ph type="sldNum" sz="quarter" idx="12"/>
          </p:nvPr>
        </p:nvSpPr>
        <p:spPr/>
        <p:txBody>
          <a:bodyPr/>
          <a:lstStyle/>
          <a:p>
            <a:fld id="{7DAC2A2A-C09E-2240-A90F-7268EA013567}" type="slidenum">
              <a:rPr lang="en-US" smtClean="0"/>
              <a:pPr/>
              <a:t>26</a:t>
            </a:fld>
            <a:endParaRPr lang="en-US"/>
          </a:p>
        </p:txBody>
      </p:sp>
      <p:sp>
        <p:nvSpPr>
          <p:cNvPr id="26" name="TextBox 25"/>
          <p:cNvSpPr txBox="1"/>
          <p:nvPr/>
        </p:nvSpPr>
        <p:spPr>
          <a:xfrm>
            <a:off x="76200" y="762000"/>
            <a:ext cx="3215255" cy="646331"/>
          </a:xfrm>
          <a:prstGeom prst="rect">
            <a:avLst/>
          </a:prstGeom>
          <a:noFill/>
        </p:spPr>
        <p:txBody>
          <a:bodyPr wrap="none" rtlCol="0">
            <a:spAutoFit/>
          </a:bodyPr>
          <a:lstStyle/>
          <a:p>
            <a:r>
              <a:rPr lang="en-US" i="1" dirty="0" err="1" smtClean="0"/>
              <a:t>Dalitz</a:t>
            </a:r>
            <a:r>
              <a:rPr lang="en-US" i="1" dirty="0" smtClean="0"/>
              <a:t> plot for 3-particle system:</a:t>
            </a:r>
          </a:p>
          <a:p>
            <a:r>
              <a:rPr lang="en-US" i="1" dirty="0" smtClean="0"/>
              <a:t>N=3, </a:t>
            </a:r>
            <a:r>
              <a:rPr lang="en-US" i="1" dirty="0" err="1" smtClean="0"/>
              <a:t>k</a:t>
            </a:r>
            <a:r>
              <a:rPr lang="en-US" i="1" dirty="0" smtClean="0"/>
              <a:t>=2</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EmcicDalitz.png"/>
          <p:cNvPicPr>
            <a:picLocks noChangeAspect="1"/>
          </p:cNvPicPr>
          <p:nvPr/>
        </p:nvPicPr>
        <p:blipFill>
          <a:blip r:embed="rId2"/>
          <a:stretch>
            <a:fillRect/>
          </a:stretch>
        </p:blipFill>
        <p:spPr>
          <a:xfrm>
            <a:off x="1447800" y="1371600"/>
            <a:ext cx="5943600" cy="4030717"/>
          </a:xfrm>
          <a:prstGeom prst="rect">
            <a:avLst/>
          </a:prstGeom>
        </p:spPr>
      </p:pic>
      <p:pic>
        <p:nvPicPr>
          <p:cNvPr id="11" name="Picture 10" descr="GenbodDalitz.png"/>
          <p:cNvPicPr>
            <a:picLocks noChangeAspect="1"/>
          </p:cNvPicPr>
          <p:nvPr/>
        </p:nvPicPr>
        <p:blipFill>
          <a:blip r:embed="rId3">
            <a:alphaModFix amt="44000"/>
          </a:blip>
          <a:stretch>
            <a:fillRect/>
          </a:stretch>
        </p:blipFill>
        <p:spPr>
          <a:xfrm>
            <a:off x="1447800" y="1372643"/>
            <a:ext cx="5943600" cy="4030717"/>
          </a:xfrm>
          <a:prstGeom prst="rect">
            <a:avLst/>
          </a:prstGeom>
        </p:spPr>
      </p:pic>
      <p:sp>
        <p:nvSpPr>
          <p:cNvPr id="5" name="TextBox 4"/>
          <p:cNvSpPr txBox="1"/>
          <p:nvPr/>
        </p:nvSpPr>
        <p:spPr>
          <a:xfrm>
            <a:off x="914400" y="5943600"/>
            <a:ext cx="7351517" cy="646331"/>
          </a:xfrm>
          <a:prstGeom prst="rect">
            <a:avLst/>
          </a:prstGeom>
          <a:noFill/>
        </p:spPr>
        <p:txBody>
          <a:bodyPr wrap="none" rtlCol="0">
            <a:spAutoFit/>
          </a:bodyPr>
          <a:lstStyle/>
          <a:p>
            <a:r>
              <a:rPr lang="en-US" dirty="0" smtClean="0">
                <a:solidFill>
                  <a:schemeClr val="tx1">
                    <a:lumMod val="65000"/>
                    <a:lumOff val="35000"/>
                  </a:schemeClr>
                </a:solidFill>
              </a:rPr>
              <a:t>I actually didn’t expect such good agreement in the N=3 case, especially on a</a:t>
            </a:r>
          </a:p>
          <a:p>
            <a:r>
              <a:rPr lang="en-US" dirty="0" err="1" smtClean="0">
                <a:solidFill>
                  <a:schemeClr val="tx1">
                    <a:lumMod val="65000"/>
                    <a:lumOff val="35000"/>
                  </a:schemeClr>
                </a:solidFill>
              </a:rPr>
              <a:t>Dalitz</a:t>
            </a:r>
            <a:r>
              <a:rPr lang="en-US" dirty="0" smtClean="0">
                <a:solidFill>
                  <a:schemeClr val="tx1">
                    <a:lumMod val="65000"/>
                    <a:lumOff val="35000"/>
                  </a:schemeClr>
                </a:solidFill>
              </a:rPr>
              <a:t> plot which has the sharpest possible behaviour.</a:t>
            </a:r>
            <a:endParaRPr lang="en-US" dirty="0">
              <a:solidFill>
                <a:schemeClr val="tx1">
                  <a:lumMod val="65000"/>
                  <a:lumOff val="35000"/>
                </a:schemeClr>
              </a:solidFill>
            </a:endParaRPr>
          </a:p>
        </p:txBody>
      </p:sp>
      <p:sp>
        <p:nvSpPr>
          <p:cNvPr id="6" name="Title 5"/>
          <p:cNvSpPr>
            <a:spLocks noGrp="1"/>
          </p:cNvSpPr>
          <p:nvPr>
            <p:ph type="title"/>
          </p:nvPr>
        </p:nvSpPr>
        <p:spPr/>
        <p:txBody>
          <a:bodyPr/>
          <a:lstStyle/>
          <a:p>
            <a:r>
              <a:rPr lang="en-US" dirty="0" smtClean="0"/>
              <a:t>Overlaid</a:t>
            </a:r>
            <a:endParaRPr lang="en-US" dirty="0"/>
          </a:p>
        </p:txBody>
      </p:sp>
      <p:sp>
        <p:nvSpPr>
          <p:cNvPr id="9" name="Footer Placeholder 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2" name="Slide Number Placeholder 11"/>
          <p:cNvSpPr>
            <a:spLocks noGrp="1"/>
          </p:cNvSpPr>
          <p:nvPr>
            <p:ph type="sldNum" sz="quarter" idx="12"/>
          </p:nvPr>
        </p:nvSpPr>
        <p:spPr/>
        <p:txBody>
          <a:bodyPr/>
          <a:lstStyle/>
          <a:p>
            <a:fld id="{7DAC2A2A-C09E-2240-A90F-7268EA013567}"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7714" name="AutoShape 2"/>
          <p:cNvSpPr>
            <a:spLocks noChangeArrowheads="1"/>
          </p:cNvSpPr>
          <p:nvPr/>
        </p:nvSpPr>
        <p:spPr bwMode="auto">
          <a:xfrm>
            <a:off x="609600" y="1049338"/>
            <a:ext cx="7848600" cy="1160462"/>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627715" name="Rectangle 3"/>
          <p:cNvSpPr>
            <a:spLocks noGrp="1" noChangeArrowheads="1"/>
          </p:cNvSpPr>
          <p:nvPr>
            <p:ph type="title"/>
          </p:nvPr>
        </p:nvSpPr>
        <p:spPr/>
        <p:txBody>
          <a:bodyPr/>
          <a:lstStyle/>
          <a:p>
            <a:r>
              <a:rPr lang="en-US"/>
              <a:t>Effects on single-particle distribution</a:t>
            </a:r>
          </a:p>
        </p:txBody>
      </p:sp>
      <p:graphicFrame>
        <p:nvGraphicFramePr>
          <p:cNvPr id="627716" name="Object 4"/>
          <p:cNvGraphicFramePr>
            <a:graphicFrameLocks noChangeAspect="1"/>
          </p:cNvGraphicFramePr>
          <p:nvPr/>
        </p:nvGraphicFramePr>
        <p:xfrm>
          <a:off x="730250" y="1143000"/>
          <a:ext cx="7604125" cy="931862"/>
        </p:xfrm>
        <a:graphic>
          <a:graphicData uri="http://schemas.openxmlformats.org/presentationml/2006/ole">
            <p:oleObj spid="_x0000_s1077250" name="Equation" r:id="rId4" imgW="4775200" imgH="584200" progId="Equation.DSMT4">
              <p:embed/>
            </p:oleObj>
          </a:graphicData>
        </a:graphic>
      </p:graphicFrame>
      <p:sp>
        <p:nvSpPr>
          <p:cNvPr id="10" name="TextBox 9"/>
          <p:cNvSpPr txBox="1"/>
          <p:nvPr/>
        </p:nvSpPr>
        <p:spPr>
          <a:xfrm>
            <a:off x="730250" y="3120380"/>
            <a:ext cx="2657799" cy="400110"/>
          </a:xfrm>
          <a:prstGeom prst="rect">
            <a:avLst/>
          </a:prstGeom>
          <a:noFill/>
        </p:spPr>
        <p:txBody>
          <a:bodyPr wrap="none" rtlCol="0">
            <a:spAutoFit/>
          </a:bodyPr>
          <a:lstStyle/>
          <a:p>
            <a:r>
              <a:rPr lang="en-US" sz="2000" i="1" dirty="0" smtClean="0"/>
              <a:t>We will return to this….</a:t>
            </a:r>
            <a:endParaRPr lang="en-US" sz="2000" i="1" dirty="0"/>
          </a:p>
        </p:txBody>
      </p:sp>
      <p:grpSp>
        <p:nvGrpSpPr>
          <p:cNvPr id="19" name="Group 18"/>
          <p:cNvGrpSpPr/>
          <p:nvPr/>
        </p:nvGrpSpPr>
        <p:grpSpPr>
          <a:xfrm>
            <a:off x="4419600" y="2895600"/>
            <a:ext cx="4491038" cy="3810000"/>
            <a:chOff x="4419600" y="2819400"/>
            <a:chExt cx="4491038" cy="3810000"/>
          </a:xfrm>
        </p:grpSpPr>
        <p:sp>
          <p:nvSpPr>
            <p:cNvPr id="13" name="AutoShape 34"/>
            <p:cNvSpPr>
              <a:spLocks noChangeArrowheads="1"/>
            </p:cNvSpPr>
            <p:nvPr/>
          </p:nvSpPr>
          <p:spPr bwMode="auto">
            <a:xfrm>
              <a:off x="4419600" y="2819400"/>
              <a:ext cx="4491038" cy="3810000"/>
            </a:xfrm>
            <a:prstGeom prst="flowChartAlternateProcess">
              <a:avLst/>
            </a:prstGeom>
            <a:solidFill>
              <a:schemeClr val="bg1"/>
            </a:solidFill>
            <a:ln w="25400">
              <a:solidFill>
                <a:srgbClr val="800000"/>
              </a:solidFill>
              <a:miter lim="800000"/>
              <a:headEnd/>
              <a:tailEnd/>
            </a:ln>
            <a:effectLst/>
          </p:spPr>
          <p:txBody>
            <a:bodyPr wrap="none" anchor="ctr">
              <a:prstTxWarp prst="textNoShape">
                <a:avLst/>
              </a:prstTxWarp>
            </a:bodyPr>
            <a:lstStyle/>
            <a:p>
              <a:endParaRPr lang="en-US"/>
            </a:p>
          </p:txBody>
        </p:sp>
        <p:pic>
          <p:nvPicPr>
            <p:cNvPr id="14" name="Picture 35" descr="GenBod_spectra_Ndep"/>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424363" y="3200400"/>
              <a:ext cx="4186238" cy="3008313"/>
            </a:xfrm>
            <a:prstGeom prst="rect">
              <a:avLst/>
            </a:prstGeom>
            <a:noFill/>
          </p:spPr>
        </p:pic>
        <p:sp>
          <p:nvSpPr>
            <p:cNvPr id="15" name="Text Box 36"/>
            <p:cNvSpPr txBox="1">
              <a:spLocks noChangeArrowheads="1"/>
            </p:cNvSpPr>
            <p:nvPr/>
          </p:nvSpPr>
          <p:spPr bwMode="auto">
            <a:xfrm>
              <a:off x="5486400" y="4648200"/>
              <a:ext cx="9144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N=5</a:t>
              </a:r>
            </a:p>
          </p:txBody>
        </p:sp>
        <p:sp>
          <p:nvSpPr>
            <p:cNvPr id="16" name="Text Box 37"/>
            <p:cNvSpPr txBox="1">
              <a:spLocks noChangeArrowheads="1"/>
            </p:cNvSpPr>
            <p:nvPr/>
          </p:nvSpPr>
          <p:spPr bwMode="auto">
            <a:xfrm>
              <a:off x="6700838" y="3657600"/>
              <a:ext cx="14478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N=40</a:t>
              </a:r>
            </a:p>
          </p:txBody>
        </p:sp>
        <p:sp>
          <p:nvSpPr>
            <p:cNvPr id="17" name="Text Box 38"/>
            <p:cNvSpPr txBox="1">
              <a:spLocks noChangeArrowheads="1"/>
            </p:cNvSpPr>
            <p:nvPr/>
          </p:nvSpPr>
          <p:spPr bwMode="auto">
            <a:xfrm>
              <a:off x="5414962" y="6324600"/>
              <a:ext cx="2890838" cy="2769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1200" dirty="0" err="1">
                  <a:solidFill>
                    <a:schemeClr val="tx1">
                      <a:lumMod val="65000"/>
                      <a:lumOff val="35000"/>
                    </a:schemeClr>
                  </a:solidFill>
                </a:rPr>
                <a:t>Z.</a:t>
              </a:r>
              <a:r>
                <a:rPr lang="en-US" sz="1200" dirty="0" err="1" smtClean="0">
                  <a:solidFill>
                    <a:schemeClr val="tx1">
                      <a:lumMod val="65000"/>
                      <a:lumOff val="35000"/>
                    </a:schemeClr>
                  </a:solidFill>
                </a:rPr>
                <a:t>Chajecki</a:t>
              </a:r>
              <a:r>
                <a:rPr lang="en-US" sz="1200" dirty="0" smtClean="0">
                  <a:solidFill>
                    <a:schemeClr val="tx1">
                      <a:lumMod val="65000"/>
                      <a:lumOff val="35000"/>
                    </a:schemeClr>
                  </a:solidFill>
                </a:rPr>
                <a:t>, MAL, </a:t>
              </a:r>
              <a:r>
                <a:rPr lang="en-US" sz="1200" dirty="0">
                  <a:solidFill>
                    <a:schemeClr val="tx1">
                      <a:lumMod val="65000"/>
                      <a:lumOff val="35000"/>
                    </a:schemeClr>
                  </a:solidFill>
                  <a:ea typeface="ＭＳ Ｐゴシック" charset="-128"/>
                  <a:cs typeface="ＭＳ Ｐゴシック" charset="-128"/>
                </a:rPr>
                <a:t>PRC </a:t>
              </a:r>
              <a:r>
                <a:rPr lang="en-US" sz="1200" b="1" dirty="0">
                  <a:solidFill>
                    <a:schemeClr val="tx1">
                      <a:lumMod val="65000"/>
                      <a:lumOff val="35000"/>
                    </a:schemeClr>
                  </a:solidFill>
                </a:rPr>
                <a:t>79</a:t>
              </a:r>
              <a:r>
                <a:rPr lang="en-US" sz="1200" dirty="0">
                  <a:solidFill>
                    <a:schemeClr val="tx1">
                      <a:lumMod val="65000"/>
                      <a:lumOff val="35000"/>
                    </a:schemeClr>
                  </a:solidFill>
                </a:rPr>
                <a:t> 034908 (2009)</a:t>
              </a:r>
            </a:p>
          </p:txBody>
        </p:sp>
        <p:sp>
          <p:nvSpPr>
            <p:cNvPr id="18" name="AutoShape 39"/>
            <p:cNvSpPr>
              <a:spLocks noChangeArrowheads="1"/>
            </p:cNvSpPr>
            <p:nvPr/>
          </p:nvSpPr>
          <p:spPr bwMode="auto">
            <a:xfrm>
              <a:off x="4419600" y="2819400"/>
              <a:ext cx="2590800" cy="457200"/>
            </a:xfrm>
            <a:prstGeom prst="roundRect">
              <a:avLst>
                <a:gd name="adj" fmla="val 16667"/>
              </a:avLst>
            </a:prstGeom>
            <a:solidFill>
              <a:srgbClr val="800000"/>
            </a:solidFill>
            <a:ln w="9525">
              <a:solidFill>
                <a:srgbClr val="800000"/>
              </a:solidFill>
              <a:round/>
              <a:headEnd/>
              <a:tailEnd/>
            </a:ln>
            <a:effectLst/>
          </p:spPr>
          <p:txBody>
            <a:bodyPr wrap="none" anchor="ctr">
              <a:prstTxWarp prst="textNoShape">
                <a:avLst/>
              </a:prstTxWarp>
            </a:bodyPr>
            <a:lstStyle/>
            <a:p>
              <a:r>
                <a:rPr lang="en-US" sz="1800" b="1">
                  <a:solidFill>
                    <a:schemeClr val="bg1"/>
                  </a:solidFill>
                  <a:effectLst>
                    <a:outerShdw blurRad="38100" dist="38100" dir="2700000" algn="tl">
                      <a:srgbClr val="000000"/>
                    </a:outerShdw>
                  </a:effectLst>
                </a:rPr>
                <a:t>1-particle PS effect</a:t>
              </a:r>
            </a:p>
          </p:txBody>
        </p:sp>
      </p:grpSp>
      <p:sp>
        <p:nvSpPr>
          <p:cNvPr id="20" name="Footer Placeholder 1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1" name="Slide Number Placeholder 20"/>
          <p:cNvSpPr>
            <a:spLocks noGrp="1"/>
          </p:cNvSpPr>
          <p:nvPr>
            <p:ph type="sldNum" sz="quarter" idx="12"/>
          </p:nvPr>
        </p:nvSpPr>
        <p:spPr/>
        <p:txBody>
          <a:bodyPr/>
          <a:lstStyle/>
          <a:p>
            <a:fld id="{7DAC2A2A-C09E-2240-A90F-7268EA013567}"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p:txBody>
          <a:bodyPr/>
          <a:lstStyle/>
          <a:p>
            <a:r>
              <a:rPr lang="en-US"/>
              <a:t>k-particle correlation function</a:t>
            </a:r>
          </a:p>
        </p:txBody>
      </p:sp>
      <p:sp>
        <p:nvSpPr>
          <p:cNvPr id="629764" name="AutoShape 4"/>
          <p:cNvSpPr>
            <a:spLocks noChangeArrowheads="1"/>
          </p:cNvSpPr>
          <p:nvPr/>
        </p:nvSpPr>
        <p:spPr bwMode="auto">
          <a:xfrm>
            <a:off x="76200" y="685800"/>
            <a:ext cx="8991600" cy="3733800"/>
          </a:xfrm>
          <a:prstGeom prst="roundRect">
            <a:avLst>
              <a:gd name="adj" fmla="val 9898"/>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graphicFrame>
        <p:nvGraphicFramePr>
          <p:cNvPr id="629765" name="Object 5"/>
          <p:cNvGraphicFramePr>
            <a:graphicFrameLocks noChangeAspect="1"/>
          </p:cNvGraphicFramePr>
          <p:nvPr/>
        </p:nvGraphicFramePr>
        <p:xfrm>
          <a:off x="152400" y="1071109"/>
          <a:ext cx="8882063" cy="2357891"/>
        </p:xfrm>
        <a:graphic>
          <a:graphicData uri="http://schemas.openxmlformats.org/presentationml/2006/ole">
            <p:oleObj spid="_x0000_s1079299" name="Equation" r:id="rId4" imgW="6705600" imgH="1778000" progId="Equation.DSMT4">
              <p:embed/>
            </p:oleObj>
          </a:graphicData>
        </a:graphic>
      </p:graphicFrame>
      <p:sp>
        <p:nvSpPr>
          <p:cNvPr id="629766" name="Rectangle 6"/>
          <p:cNvSpPr>
            <a:spLocks noChangeArrowheads="1"/>
          </p:cNvSpPr>
          <p:nvPr/>
        </p:nvSpPr>
        <p:spPr bwMode="auto">
          <a:xfrm>
            <a:off x="2155825" y="3733800"/>
            <a:ext cx="4570413" cy="615950"/>
          </a:xfrm>
          <a:prstGeom prst="rect">
            <a:avLst/>
          </a:prstGeom>
          <a:noFill/>
          <a:ln w="9525">
            <a:noFill/>
            <a:miter lim="800000"/>
            <a:headEnd/>
            <a:tailEnd/>
          </a:ln>
        </p:spPr>
        <p:txBody>
          <a:bodyPr wrap="none">
            <a:prstTxWarp prst="textNoShape">
              <a:avLst/>
            </a:prstTxWarp>
            <a:spAutoFit/>
          </a:bodyPr>
          <a:lstStyle/>
          <a:p>
            <a:r>
              <a:rPr lang="en-US" sz="1600" dirty="0">
                <a:solidFill>
                  <a:schemeClr val="accent2"/>
                </a:solidFill>
              </a:rPr>
              <a:t>Dependence on “parent” </a:t>
            </a:r>
            <a:r>
              <a:rPr lang="en-US" sz="1600" dirty="0" err="1">
                <a:solidFill>
                  <a:schemeClr val="accent2"/>
                </a:solidFill>
              </a:rPr>
              <a:t>distrib</a:t>
            </a:r>
            <a:r>
              <a:rPr lang="en-US" sz="1600" dirty="0">
                <a:solidFill>
                  <a:schemeClr val="accent2"/>
                </a:solidFill>
              </a:rPr>
              <a:t> </a:t>
            </a:r>
            <a:r>
              <a:rPr lang="en-US" sz="1600" dirty="0" err="1">
                <a:solidFill>
                  <a:schemeClr val="accent2"/>
                </a:solidFill>
              </a:rPr>
              <a:t>f</a:t>
            </a:r>
            <a:r>
              <a:rPr lang="en-US" sz="1600" dirty="0">
                <a:solidFill>
                  <a:schemeClr val="accent2"/>
                </a:solidFill>
              </a:rPr>
              <a:t> vanishes,</a:t>
            </a:r>
          </a:p>
          <a:p>
            <a:r>
              <a:rPr lang="en-US" i="1" dirty="0">
                <a:solidFill>
                  <a:srgbClr val="FF0000"/>
                </a:solidFill>
              </a:rPr>
              <a:t>except for energy/momentum means and RMS</a:t>
            </a:r>
          </a:p>
        </p:txBody>
      </p:sp>
      <p:sp>
        <p:nvSpPr>
          <p:cNvPr id="629767" name="Rectangle 7"/>
          <p:cNvSpPr>
            <a:spLocks noChangeArrowheads="1"/>
          </p:cNvSpPr>
          <p:nvPr/>
        </p:nvSpPr>
        <p:spPr bwMode="auto">
          <a:xfrm>
            <a:off x="0" y="4419600"/>
            <a:ext cx="9144000" cy="609600"/>
          </a:xfrm>
          <a:prstGeom prst="rect">
            <a:avLst/>
          </a:prstGeom>
          <a:noFill/>
          <a:ln w="9525">
            <a:noFill/>
            <a:miter lim="800000"/>
            <a:headEnd/>
            <a:tailEnd/>
          </a:ln>
        </p:spPr>
        <p:txBody>
          <a:bodyPr anchor="ctr">
            <a:prstTxWarp prst="textNoShape">
              <a:avLst/>
            </a:prstTxWarp>
          </a:bodyPr>
          <a:lstStyle/>
          <a:p>
            <a:pPr algn="ctr" eaLnBrk="1" hangingPunct="1"/>
            <a:r>
              <a:rPr lang="en-US" sz="2800" dirty="0">
                <a:solidFill>
                  <a:srgbClr val="0000FF"/>
                </a:solidFill>
                <a:latin typeface="Baskerville Old Face" charset="0"/>
              </a:rPr>
              <a:t>2-particle correlation function (1</a:t>
            </a:r>
            <a:r>
              <a:rPr lang="en-US" sz="2800" baseline="30000" dirty="0">
                <a:solidFill>
                  <a:srgbClr val="0000FF"/>
                </a:solidFill>
                <a:latin typeface="Baskerville Old Face" charset="0"/>
              </a:rPr>
              <a:t>st</a:t>
            </a:r>
            <a:r>
              <a:rPr lang="en-US" sz="2800" dirty="0">
                <a:solidFill>
                  <a:srgbClr val="0000FF"/>
                </a:solidFill>
                <a:latin typeface="Baskerville Old Face" charset="0"/>
              </a:rPr>
              <a:t> term in 1/N expansion)</a:t>
            </a:r>
          </a:p>
        </p:txBody>
      </p:sp>
      <p:graphicFrame>
        <p:nvGraphicFramePr>
          <p:cNvPr id="629768" name="Object 8"/>
          <p:cNvGraphicFramePr>
            <a:graphicFrameLocks noChangeAspect="1"/>
          </p:cNvGraphicFramePr>
          <p:nvPr/>
        </p:nvGraphicFramePr>
        <p:xfrm>
          <a:off x="387350" y="5078413"/>
          <a:ext cx="8075613" cy="1093787"/>
        </p:xfrm>
        <a:graphic>
          <a:graphicData uri="http://schemas.openxmlformats.org/presentationml/2006/ole">
            <p:oleObj spid="_x0000_s1079298" name="Equation" r:id="rId5" imgW="4127500" imgH="558800" progId="Equation.DSMT4">
              <p:embed/>
            </p:oleObj>
          </a:graphicData>
        </a:graphic>
      </p:graphicFrame>
      <p:grpSp>
        <p:nvGrpSpPr>
          <p:cNvPr id="14" name="Group 13"/>
          <p:cNvGrpSpPr/>
          <p:nvPr/>
        </p:nvGrpSpPr>
        <p:grpSpPr>
          <a:xfrm>
            <a:off x="616783" y="6019800"/>
            <a:ext cx="4869617" cy="674132"/>
            <a:chOff x="616783" y="6019800"/>
            <a:chExt cx="4869617" cy="674132"/>
          </a:xfrm>
        </p:grpSpPr>
        <p:sp>
          <p:nvSpPr>
            <p:cNvPr id="11" name="Left Brace 10"/>
            <p:cNvSpPr/>
            <p:nvPr/>
          </p:nvSpPr>
          <p:spPr>
            <a:xfrm rot="16200000">
              <a:off x="2781300" y="4991100"/>
              <a:ext cx="381000" cy="2438400"/>
            </a:xfrm>
            <a:prstGeom prst="leftBrace">
              <a:avLst/>
            </a:prstGeom>
            <a:ln w="38100" cap="flat" cmpd="sng" algn="ctr">
              <a:solidFill>
                <a:srgbClr val="00009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616783" y="6324600"/>
              <a:ext cx="4869617" cy="369332"/>
            </a:xfrm>
            <a:prstGeom prst="rect">
              <a:avLst/>
            </a:prstGeom>
            <a:noFill/>
          </p:spPr>
          <p:txBody>
            <a:bodyPr wrap="none" rtlCol="0">
              <a:spAutoFit/>
            </a:bodyPr>
            <a:lstStyle/>
            <a:p>
              <a:r>
                <a:rPr lang="en-US" dirty="0" smtClean="0">
                  <a:solidFill>
                    <a:srgbClr val="000090"/>
                  </a:solidFill>
                </a:rPr>
                <a:t>for v2: </a:t>
              </a:r>
              <a:r>
                <a:rPr lang="en-US" dirty="0" err="1" smtClean="0">
                  <a:solidFill>
                    <a:srgbClr val="000090"/>
                  </a:solidFill>
                </a:rPr>
                <a:t>Danielewicz</a:t>
              </a:r>
              <a:r>
                <a:rPr lang="en-US" dirty="0" smtClean="0">
                  <a:solidFill>
                    <a:srgbClr val="000090"/>
                  </a:solidFill>
                </a:rPr>
                <a:t> (84), </a:t>
              </a:r>
              <a:r>
                <a:rPr lang="en-US" dirty="0" err="1" smtClean="0">
                  <a:solidFill>
                    <a:srgbClr val="000090"/>
                  </a:solidFill>
                </a:rPr>
                <a:t>Ollitrault</a:t>
              </a:r>
              <a:r>
                <a:rPr lang="en-US" dirty="0" smtClean="0">
                  <a:solidFill>
                    <a:srgbClr val="000090"/>
                  </a:solidFill>
                </a:rPr>
                <a:t>, </a:t>
              </a:r>
              <a:r>
                <a:rPr lang="en-US" dirty="0" err="1" smtClean="0">
                  <a:solidFill>
                    <a:srgbClr val="000090"/>
                  </a:solidFill>
                </a:rPr>
                <a:t>Borghini</a:t>
              </a:r>
              <a:r>
                <a:rPr lang="en-US" dirty="0" smtClean="0">
                  <a:solidFill>
                    <a:srgbClr val="000090"/>
                  </a:solidFill>
                </a:rPr>
                <a:t> (2000)</a:t>
              </a:r>
              <a:endParaRPr lang="en-US" dirty="0">
                <a:solidFill>
                  <a:srgbClr val="000090"/>
                </a:solidFill>
              </a:endParaRPr>
            </a:p>
          </p:txBody>
        </p:sp>
      </p:grpSp>
      <p:sp>
        <p:nvSpPr>
          <p:cNvPr id="16" name="Footer Placeholder 1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7" name="Slide Number Placeholder 16"/>
          <p:cNvSpPr>
            <a:spLocks noGrp="1"/>
          </p:cNvSpPr>
          <p:nvPr>
            <p:ph type="sldNum" sz="quarter" idx="12"/>
          </p:nvPr>
        </p:nvSpPr>
        <p:spPr/>
        <p:txBody>
          <a:bodyPr/>
          <a:lstStyle/>
          <a:p>
            <a:fld id="{7DAC2A2A-C09E-2240-A90F-7268EA013567}" type="slidenum">
              <a:rPr lang="en-US" smtClean="0"/>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14"/>
                                        </p:tgtEl>
                                      </p:cBhvr>
                                    </p:animEffect>
                                    <p:set>
                                      <p:cBhvr>
                                        <p:cTn id="14"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as a heavy ion physicist</a:t>
            </a:r>
            <a:endParaRPr lang="en-US" dirty="0"/>
          </a:p>
        </p:txBody>
      </p:sp>
      <p:pic>
        <p:nvPicPr>
          <p:cNvPr id="6" name="Picture 5" descr="Brewster Rockit Composite copy.jpg"/>
          <p:cNvPicPr>
            <a:picLocks noChangeAspect="1"/>
          </p:cNvPicPr>
          <p:nvPr/>
        </p:nvPicPr>
        <p:blipFill>
          <a:blip r:embed="rId2"/>
          <a:srcRect l="5112" t="31111" r="3665" b="48889"/>
          <a:stretch>
            <a:fillRect/>
          </a:stretch>
        </p:blipFill>
        <p:spPr>
          <a:xfrm>
            <a:off x="0" y="1524000"/>
            <a:ext cx="9131300" cy="2590799"/>
          </a:xfrm>
          <a:prstGeom prst="rect">
            <a:avLst/>
          </a:prstGeom>
        </p:spPr>
      </p:pic>
      <p:sp>
        <p:nvSpPr>
          <p:cNvPr id="7" name="Footer Placeholder 6"/>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8" name="Slide Number Placeholder 7"/>
          <p:cNvSpPr>
            <a:spLocks noGrp="1"/>
          </p:cNvSpPr>
          <p:nvPr>
            <p:ph type="sldNum" sz="quarter" idx="12"/>
          </p:nvPr>
        </p:nvSpPr>
        <p:spPr/>
        <p:txBody>
          <a:bodyPr/>
          <a:lstStyle/>
          <a:p>
            <a:fld id="{7DAC2A2A-C09E-2240-A90F-7268EA013567}"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dirty="0" smtClean="0"/>
              <a:t>How do </a:t>
            </a:r>
            <a:r>
              <a:rPr lang="en-US" dirty="0" err="1" smtClean="0"/>
              <a:t>EMCICs</a:t>
            </a:r>
            <a:r>
              <a:rPr lang="en-US" dirty="0" smtClean="0"/>
              <a:t> look ? – nontrivial !</a:t>
            </a:r>
            <a:endParaRPr lang="en-US" dirty="0"/>
          </a:p>
        </p:txBody>
      </p:sp>
      <p:pic>
        <p:nvPicPr>
          <p:cNvPr id="5" name="Picture 3" descr="SH_RapCuts_PR_18_0_0_0"/>
          <p:cNvPicPr>
            <a:picLocks noChangeAspect="1" noChangeArrowheads="1"/>
          </p:cNvPicPr>
          <p:nvPr/>
        </p:nvPicPr>
        <p:blipFill>
          <a:blip r:embed="rId2"/>
          <a:srcRect/>
          <a:stretch>
            <a:fillRect/>
          </a:stretch>
        </p:blipFill>
        <p:spPr bwMode="auto">
          <a:xfrm>
            <a:off x="2286000" y="609600"/>
            <a:ext cx="6778625" cy="5048250"/>
          </a:xfrm>
          <a:prstGeom prst="rect">
            <a:avLst/>
          </a:prstGeom>
          <a:noFill/>
        </p:spPr>
      </p:pic>
      <p:sp>
        <p:nvSpPr>
          <p:cNvPr id="6" name="Rectangle 4"/>
          <p:cNvSpPr>
            <a:spLocks noChangeArrowheads="1"/>
          </p:cNvSpPr>
          <p:nvPr/>
        </p:nvSpPr>
        <p:spPr bwMode="auto">
          <a:xfrm>
            <a:off x="3048000" y="5768370"/>
            <a:ext cx="5198859" cy="784830"/>
          </a:xfrm>
          <a:prstGeom prst="rect">
            <a:avLst/>
          </a:prstGeom>
          <a:solidFill>
            <a:srgbClr val="FFFF00"/>
          </a:solidFill>
          <a:ln w="9525">
            <a:noFill/>
            <a:miter lim="800000"/>
            <a:headEnd/>
            <a:tailEnd/>
          </a:ln>
        </p:spPr>
        <p:txBody>
          <a:bodyPr wrap="none">
            <a:prstTxWarp prst="textNoShape">
              <a:avLst/>
            </a:prstTxWarp>
            <a:spAutoFit/>
          </a:bodyPr>
          <a:lstStyle/>
          <a:p>
            <a:pPr>
              <a:spcAft>
                <a:spcPts val="600"/>
              </a:spcAft>
              <a:buFontTx/>
              <a:buChar char="•"/>
            </a:pPr>
            <a:r>
              <a:rPr lang="en-US" sz="2000" b="1" dirty="0" smtClean="0">
                <a:solidFill>
                  <a:srgbClr val="FF0000"/>
                </a:solidFill>
              </a:rPr>
              <a:t>structure </a:t>
            </a:r>
            <a:r>
              <a:rPr lang="en-US" sz="2000" b="1" u="sng" dirty="0" smtClean="0">
                <a:solidFill>
                  <a:srgbClr val="FF0000"/>
                </a:solidFill>
              </a:rPr>
              <a:t>not</a:t>
            </a:r>
            <a:r>
              <a:rPr lang="en-US" sz="2000" b="1" dirty="0" smtClean="0">
                <a:solidFill>
                  <a:srgbClr val="FF0000"/>
                </a:solidFill>
              </a:rPr>
              <a:t> confined to large Q</a:t>
            </a:r>
          </a:p>
          <a:p>
            <a:pPr>
              <a:spcAft>
                <a:spcPts val="600"/>
              </a:spcAft>
              <a:buFontTx/>
              <a:buChar char="•"/>
            </a:pPr>
            <a:r>
              <a:rPr lang="en-US" sz="2000" b="1" dirty="0" smtClean="0">
                <a:solidFill>
                  <a:srgbClr val="FF0000"/>
                </a:solidFill>
              </a:rPr>
              <a:t> kinematic cuts </a:t>
            </a:r>
            <a:r>
              <a:rPr lang="en-US" sz="2000" b="1" dirty="0">
                <a:solidFill>
                  <a:srgbClr val="FF0000"/>
                </a:solidFill>
              </a:rPr>
              <a:t>have strong </a:t>
            </a:r>
            <a:r>
              <a:rPr lang="en-US" sz="2000" b="1" dirty="0" smtClean="0">
                <a:solidFill>
                  <a:srgbClr val="FF0000"/>
                </a:solidFill>
              </a:rPr>
              <a:t>effect [not shown]</a:t>
            </a:r>
          </a:p>
        </p:txBody>
      </p:sp>
      <p:sp>
        <p:nvSpPr>
          <p:cNvPr id="10" name="TextBox 9"/>
          <p:cNvSpPr txBox="1"/>
          <p:nvPr/>
        </p:nvSpPr>
        <p:spPr>
          <a:xfrm>
            <a:off x="214422" y="3239869"/>
            <a:ext cx="2583497" cy="646331"/>
          </a:xfrm>
          <a:prstGeom prst="rect">
            <a:avLst/>
          </a:prstGeom>
          <a:solidFill>
            <a:srgbClr val="07990A"/>
          </a:solidFill>
        </p:spPr>
        <p:txBody>
          <a:bodyPr wrap="none" rtlCol="0">
            <a:spAutoFit/>
          </a:bodyPr>
          <a:lstStyle/>
          <a:p>
            <a:r>
              <a:rPr lang="en-US" dirty="0" smtClean="0"/>
              <a:t>event generator (</a:t>
            </a:r>
            <a:r>
              <a:rPr lang="en-US" dirty="0" err="1" smtClean="0"/>
              <a:t>genbod</a:t>
            </a:r>
            <a:r>
              <a:rPr lang="en-US" dirty="0" smtClean="0"/>
              <a:t>)</a:t>
            </a:r>
          </a:p>
          <a:p>
            <a:r>
              <a:rPr lang="en-US" dirty="0" smtClean="0"/>
              <a:t>with only </a:t>
            </a:r>
            <a:r>
              <a:rPr lang="en-US" dirty="0" err="1" smtClean="0"/>
              <a:t>EMCICs</a:t>
            </a:r>
            <a:endParaRPr lang="en-US" dirty="0"/>
          </a:p>
        </p:txBody>
      </p:sp>
      <p:cxnSp>
        <p:nvCxnSpPr>
          <p:cNvPr id="12" name="Straight Arrow Connector 11"/>
          <p:cNvCxnSpPr>
            <a:stCxn id="10" idx="2"/>
          </p:cNvCxnSpPr>
          <p:nvPr/>
        </p:nvCxnSpPr>
        <p:spPr>
          <a:xfrm rot="16200000" flipH="1">
            <a:off x="1795444" y="3596927"/>
            <a:ext cx="268069" cy="8466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04800" y="5862638"/>
            <a:ext cx="1919178" cy="369332"/>
          </a:xfrm>
          <a:prstGeom prst="rect">
            <a:avLst/>
          </a:prstGeom>
          <a:solidFill>
            <a:srgbClr val="FEDBB8"/>
          </a:solidFill>
        </p:spPr>
        <p:txBody>
          <a:bodyPr wrap="none" rtlCol="0">
            <a:spAutoFit/>
          </a:bodyPr>
          <a:lstStyle/>
          <a:p>
            <a:r>
              <a:rPr lang="en-US" dirty="0" smtClean="0"/>
              <a:t>CLT approximation</a:t>
            </a:r>
            <a:endParaRPr lang="en-US" dirty="0"/>
          </a:p>
        </p:txBody>
      </p:sp>
      <p:cxnSp>
        <p:nvCxnSpPr>
          <p:cNvPr id="15" name="Straight Arrow Connector 14"/>
          <p:cNvCxnSpPr/>
          <p:nvPr/>
        </p:nvCxnSpPr>
        <p:spPr>
          <a:xfrm rot="5400000" flipH="1" flipV="1">
            <a:off x="2107352" y="5526826"/>
            <a:ext cx="452438" cy="2191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14422" y="4724400"/>
            <a:ext cx="1919178" cy="646331"/>
          </a:xfrm>
          <a:prstGeom prst="rect">
            <a:avLst/>
          </a:prstGeom>
          <a:noFill/>
          <a:ln>
            <a:solidFill>
              <a:srgbClr val="000000"/>
            </a:solidFill>
          </a:ln>
        </p:spPr>
        <p:txBody>
          <a:bodyPr wrap="none" rtlCol="0">
            <a:spAutoFit/>
          </a:bodyPr>
          <a:lstStyle/>
          <a:p>
            <a:r>
              <a:rPr lang="en-US" dirty="0" smtClean="0"/>
              <a:t>O(1/N) term in</a:t>
            </a:r>
          </a:p>
          <a:p>
            <a:r>
              <a:rPr lang="en-US" dirty="0" smtClean="0"/>
              <a:t>CLT approximation</a:t>
            </a:r>
            <a:endParaRPr lang="en-US" dirty="0"/>
          </a:p>
        </p:txBody>
      </p:sp>
      <p:cxnSp>
        <p:nvCxnSpPr>
          <p:cNvPr id="18" name="Straight Arrow Connector 17"/>
          <p:cNvCxnSpPr>
            <a:stCxn id="16" idx="3"/>
          </p:cNvCxnSpPr>
          <p:nvPr/>
        </p:nvCxnSpPr>
        <p:spPr>
          <a:xfrm flipV="1">
            <a:off x="2133600" y="4953000"/>
            <a:ext cx="309564" cy="945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477000" y="402595"/>
            <a:ext cx="2621606" cy="261610"/>
          </a:xfrm>
          <a:prstGeom prst="rect">
            <a:avLst/>
          </a:prstGeom>
          <a:noFill/>
        </p:spPr>
        <p:txBody>
          <a:bodyPr wrap="none" rtlCol="0">
            <a:spAutoFit/>
          </a:bodyPr>
          <a:lstStyle/>
          <a:p>
            <a:r>
              <a:rPr lang="en-US" sz="1100" dirty="0" err="1" smtClean="0">
                <a:solidFill>
                  <a:srgbClr val="595959"/>
                </a:solidFill>
              </a:rPr>
              <a:t>Genbod</a:t>
            </a:r>
            <a:r>
              <a:rPr lang="en-US" sz="1100" dirty="0" smtClean="0">
                <a:solidFill>
                  <a:srgbClr val="595959"/>
                </a:solidFill>
              </a:rPr>
              <a:t> N=18 &lt;K&gt;=0.9 </a:t>
            </a:r>
            <a:r>
              <a:rPr lang="en-US" sz="1100" dirty="0" err="1" smtClean="0">
                <a:solidFill>
                  <a:srgbClr val="595959"/>
                </a:solidFill>
              </a:rPr>
              <a:t>GeV</a:t>
            </a:r>
            <a:r>
              <a:rPr lang="en-US" sz="1100" dirty="0" smtClean="0">
                <a:solidFill>
                  <a:srgbClr val="595959"/>
                </a:solidFill>
              </a:rPr>
              <a:t>;  PRF - |</a:t>
            </a:r>
            <a:r>
              <a:rPr lang="en-US" sz="1100" dirty="0" err="1" smtClean="0">
                <a:solidFill>
                  <a:srgbClr val="595959"/>
                </a:solidFill>
                <a:sym typeface="Symbol" charset="2"/>
              </a:rPr>
              <a:t></a:t>
            </a:r>
            <a:r>
              <a:rPr lang="en-US" sz="1100" dirty="0" smtClean="0">
                <a:solidFill>
                  <a:srgbClr val="595959"/>
                </a:solidFill>
                <a:sym typeface="Symbol" charset="2"/>
              </a:rPr>
              <a:t>|&lt;0.5</a:t>
            </a:r>
            <a:endParaRPr lang="en-US" sz="1100" dirty="0">
              <a:solidFill>
                <a:srgbClr val="595959"/>
              </a:solidFill>
            </a:endParaRPr>
          </a:p>
        </p:txBody>
      </p:sp>
      <p:sp>
        <p:nvSpPr>
          <p:cNvPr id="19" name="Footer Placeholder 1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1" name="Slide Number Placeholder 20"/>
          <p:cNvSpPr>
            <a:spLocks noGrp="1"/>
          </p:cNvSpPr>
          <p:nvPr>
            <p:ph type="sldNum" sz="quarter" idx="12"/>
          </p:nvPr>
        </p:nvSpPr>
        <p:spPr/>
        <p:txBody>
          <a:bodyPr/>
          <a:lstStyle/>
          <a:p>
            <a:fld id="{7DAC2A2A-C09E-2240-A90F-7268EA013567}"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r>
              <a:rPr lang="en-US" smtClean="0"/>
              <a:t>ma lisa - Radial Flow in p+p Collisions -  CERN Theory Phenomenology Seminar  - 16 Oct 2009</a:t>
            </a:r>
            <a:endParaRPr lang="en-US"/>
          </a:p>
        </p:txBody>
      </p:sp>
      <p:pic>
        <p:nvPicPr>
          <p:cNvPr id="23" name="Picture 3" descr="SH_RapCuts_PR_18_0_0_0"/>
          <p:cNvPicPr>
            <a:picLocks noChangeAspect="1" noChangeArrowheads="1"/>
          </p:cNvPicPr>
          <p:nvPr/>
        </p:nvPicPr>
        <p:blipFill>
          <a:blip r:embed="rId3"/>
          <a:srcRect/>
          <a:stretch>
            <a:fillRect/>
          </a:stretch>
        </p:blipFill>
        <p:spPr bwMode="auto">
          <a:xfrm>
            <a:off x="2286000" y="609600"/>
            <a:ext cx="6778625" cy="5048250"/>
          </a:xfrm>
          <a:prstGeom prst="rect">
            <a:avLst/>
          </a:prstGeom>
          <a:noFill/>
        </p:spPr>
      </p:pic>
      <p:graphicFrame>
        <p:nvGraphicFramePr>
          <p:cNvPr id="321538" name="Object 2"/>
          <p:cNvGraphicFramePr>
            <a:graphicFrameLocks noChangeAspect="1"/>
          </p:cNvGraphicFramePr>
          <p:nvPr/>
        </p:nvGraphicFramePr>
        <p:xfrm>
          <a:off x="82550" y="5715000"/>
          <a:ext cx="8075613" cy="1093788"/>
        </p:xfrm>
        <a:graphic>
          <a:graphicData uri="http://schemas.openxmlformats.org/presentationml/2006/ole">
            <p:oleObj spid="_x0000_s1085442" name="Equation" r:id="rId4" imgW="4127500" imgH="558800" progId="Equation.DSMT4">
              <p:embed/>
            </p:oleObj>
          </a:graphicData>
        </a:graphic>
      </p:graphicFrame>
      <p:cxnSp>
        <p:nvCxnSpPr>
          <p:cNvPr id="17" name="Straight Arrow Connector 16"/>
          <p:cNvCxnSpPr/>
          <p:nvPr/>
        </p:nvCxnSpPr>
        <p:spPr>
          <a:xfrm rot="5400000">
            <a:off x="3228975" y="4467225"/>
            <a:ext cx="1543050" cy="1295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5400000">
            <a:off x="4181475" y="5343525"/>
            <a:ext cx="93345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876800" y="5410200"/>
            <a:ext cx="45720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Rounded Rectangle 31"/>
          <p:cNvSpPr/>
          <p:nvPr/>
        </p:nvSpPr>
        <p:spPr>
          <a:xfrm>
            <a:off x="76200" y="2590800"/>
            <a:ext cx="3733800" cy="118110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graphicFrame>
        <p:nvGraphicFramePr>
          <p:cNvPr id="31" name="Object 30"/>
          <p:cNvGraphicFramePr>
            <a:graphicFrameLocks noChangeAspect="1"/>
          </p:cNvGraphicFramePr>
          <p:nvPr/>
        </p:nvGraphicFramePr>
        <p:xfrm>
          <a:off x="125413" y="2636838"/>
          <a:ext cx="3635375" cy="1035050"/>
        </p:xfrm>
        <a:graphic>
          <a:graphicData uri="http://schemas.openxmlformats.org/presentationml/2006/ole">
            <p:oleObj spid="_x0000_s1085443" name="Equation" r:id="rId5" imgW="1739900" imgH="495300" progId="Equation.DSMT4">
              <p:embed/>
            </p:oleObj>
          </a:graphicData>
        </a:graphic>
      </p:graphicFrame>
      <p:sp>
        <p:nvSpPr>
          <p:cNvPr id="34" name="Title 1"/>
          <p:cNvSpPr>
            <a:spLocks noGrp="1"/>
          </p:cNvSpPr>
          <p:nvPr>
            <p:ph type="title"/>
          </p:nvPr>
        </p:nvSpPr>
        <p:spPr>
          <a:xfrm>
            <a:off x="457200" y="0"/>
            <a:ext cx="8229600" cy="533400"/>
          </a:xfrm>
        </p:spPr>
        <p:txBody>
          <a:bodyPr>
            <a:normAutofit fontScale="90000"/>
          </a:bodyPr>
          <a:lstStyle/>
          <a:p>
            <a:r>
              <a:rPr lang="en-US" dirty="0" smtClean="0"/>
              <a:t>How do </a:t>
            </a:r>
            <a:r>
              <a:rPr lang="en-US" dirty="0" err="1" smtClean="0"/>
              <a:t>EMCICs</a:t>
            </a:r>
            <a:r>
              <a:rPr lang="en-US" dirty="0" smtClean="0"/>
              <a:t> look ? – nontrivial !</a:t>
            </a:r>
            <a:endParaRPr lang="en-US" dirty="0"/>
          </a:p>
        </p:txBody>
      </p:sp>
      <p:sp>
        <p:nvSpPr>
          <p:cNvPr id="15" name="Slide Number Placeholder 14"/>
          <p:cNvSpPr>
            <a:spLocks noGrp="1"/>
          </p:cNvSpPr>
          <p:nvPr>
            <p:ph type="sldNum" sz="quarter" idx="12"/>
          </p:nvPr>
        </p:nvSpPr>
        <p:spPr/>
        <p:txBody>
          <a:bodyPr/>
          <a:lstStyle/>
          <a:p>
            <a:fld id="{7DAC2A2A-C09E-2240-A90F-7268EA013567}"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5735154" cy="609600"/>
          </a:xfrm>
        </p:spPr>
        <p:txBody>
          <a:bodyPr>
            <a:normAutofit fontScale="90000"/>
          </a:bodyPr>
          <a:lstStyle/>
          <a:p>
            <a:r>
              <a:rPr lang="en-US" dirty="0" smtClean="0"/>
              <a:t>“the system”… a nontrivial concept</a:t>
            </a:r>
            <a:endParaRPr lang="en-US" dirty="0"/>
          </a:p>
        </p:txBody>
      </p:sp>
      <p:pic>
        <p:nvPicPr>
          <p:cNvPr id="4"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a:off x="6706130" y="609600"/>
            <a:ext cx="304268" cy="838200"/>
          </a:xfrm>
          <a:prstGeom prst="rect">
            <a:avLst/>
          </a:prstGeom>
          <a:noFill/>
        </p:spPr>
      </p:pic>
      <p:grpSp>
        <p:nvGrpSpPr>
          <p:cNvPr id="3" name="Group 40"/>
          <p:cNvGrpSpPr/>
          <p:nvPr/>
        </p:nvGrpSpPr>
        <p:grpSpPr>
          <a:xfrm>
            <a:off x="6095994" y="836612"/>
            <a:ext cx="457203" cy="306388"/>
            <a:chOff x="2324898" y="1295400"/>
            <a:chExt cx="723103" cy="611188"/>
          </a:xfrm>
        </p:grpSpPr>
        <p:cxnSp>
          <p:nvCxnSpPr>
            <p:cNvPr id="22" name="Straight Connector 21"/>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42"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flipV="1">
            <a:off x="7468129" y="152400"/>
            <a:ext cx="304268" cy="838200"/>
          </a:xfrm>
          <a:prstGeom prst="rect">
            <a:avLst/>
          </a:prstGeom>
          <a:noFill/>
        </p:spPr>
      </p:pic>
      <p:grpSp>
        <p:nvGrpSpPr>
          <p:cNvPr id="5" name="Group 47"/>
          <p:cNvGrpSpPr/>
          <p:nvPr/>
        </p:nvGrpSpPr>
        <p:grpSpPr>
          <a:xfrm flipH="1">
            <a:off x="7848597" y="304800"/>
            <a:ext cx="457203" cy="306388"/>
            <a:chOff x="2324898" y="1295400"/>
            <a:chExt cx="723103" cy="611188"/>
          </a:xfrm>
        </p:grpSpPr>
        <p:cxnSp>
          <p:nvCxnSpPr>
            <p:cNvPr id="49" name="Straight Connector 48"/>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54"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a:off x="8230132" y="2438400"/>
            <a:ext cx="304268" cy="381000"/>
          </a:xfrm>
          <a:prstGeom prst="rect">
            <a:avLst/>
          </a:prstGeom>
          <a:noFill/>
        </p:spPr>
      </p:pic>
      <p:pic>
        <p:nvPicPr>
          <p:cNvPr id="55"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flipV="1">
            <a:off x="6019800" y="1828800"/>
            <a:ext cx="304268" cy="381000"/>
          </a:xfrm>
          <a:prstGeom prst="rect">
            <a:avLst/>
          </a:prstGeom>
          <a:noFill/>
        </p:spPr>
      </p:pic>
      <p:sp>
        <p:nvSpPr>
          <p:cNvPr id="56" name="Rectangle 55"/>
          <p:cNvSpPr/>
          <p:nvPr/>
        </p:nvSpPr>
        <p:spPr>
          <a:xfrm>
            <a:off x="6172200" y="2209800"/>
            <a:ext cx="2286000" cy="228600"/>
          </a:xfrm>
          <a:prstGeom prst="rect">
            <a:avLst/>
          </a:prstGeom>
          <a:gradFill flip="none" rotWithShape="1">
            <a:gsLst>
              <a:gs pos="0">
                <a:srgbClr val="660066"/>
              </a:gs>
              <a:gs pos="100000">
                <a:schemeClr val="accent1">
                  <a:tint val="50000"/>
                  <a:shade val="100000"/>
                  <a:satMod val="350000"/>
                </a:schemeClr>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62"/>
          <p:cNvGrpSpPr/>
          <p:nvPr/>
        </p:nvGrpSpPr>
        <p:grpSpPr>
          <a:xfrm>
            <a:off x="7965116" y="2590800"/>
            <a:ext cx="264484" cy="153592"/>
            <a:chOff x="7050716" y="3732608"/>
            <a:chExt cx="264484" cy="153592"/>
          </a:xfrm>
        </p:grpSpPr>
        <p:cxnSp>
          <p:nvCxnSpPr>
            <p:cNvPr id="60" name="Straight Connector 59"/>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63"/>
          <p:cNvGrpSpPr/>
          <p:nvPr/>
        </p:nvGrpSpPr>
        <p:grpSpPr>
          <a:xfrm flipH="1">
            <a:off x="6324600" y="1905000"/>
            <a:ext cx="264484" cy="153592"/>
            <a:chOff x="7050716" y="3732608"/>
            <a:chExt cx="264484" cy="153592"/>
          </a:xfrm>
        </p:grpSpPr>
        <p:cxnSp>
          <p:nvCxnSpPr>
            <p:cNvPr id="65" name="Straight Connector 64"/>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Explosion 1 7"/>
          <p:cNvSpPr/>
          <p:nvPr/>
        </p:nvSpPr>
        <p:spPr>
          <a:xfrm>
            <a:off x="7086600" y="2133600"/>
            <a:ext cx="381000" cy="426244"/>
          </a:xfrm>
          <a:prstGeom prst="irregularSeal1">
            <a:avLst/>
          </a:prstGeom>
          <a:solidFill>
            <a:srgbClr val="FF0000"/>
          </a:solidFill>
          <a:ln>
            <a:noFill/>
          </a:ln>
          <a:effectLst>
            <a:glow rad="101600">
              <a:srgbClr val="FF66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73"/>
          <p:cNvGrpSpPr/>
          <p:nvPr/>
        </p:nvGrpSpPr>
        <p:grpSpPr>
          <a:xfrm>
            <a:off x="152400" y="685800"/>
            <a:ext cx="4419599" cy="1597223"/>
            <a:chOff x="152400" y="685800"/>
            <a:chExt cx="4419599" cy="1597223"/>
          </a:xfrm>
        </p:grpSpPr>
        <p:sp>
          <p:nvSpPr>
            <p:cNvPr id="68" name="Rounded Rectangle 67"/>
            <p:cNvSpPr/>
            <p:nvPr/>
          </p:nvSpPr>
          <p:spPr>
            <a:xfrm>
              <a:off x="152401" y="685800"/>
              <a:ext cx="4267199" cy="1597223"/>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6386" name="Object 2"/>
            <p:cNvGraphicFramePr>
              <a:graphicFrameLocks noChangeAspect="1"/>
            </p:cNvGraphicFramePr>
            <p:nvPr/>
          </p:nvGraphicFramePr>
          <p:xfrm>
            <a:off x="368301" y="838398"/>
            <a:ext cx="3289300" cy="530225"/>
          </p:xfrm>
          <a:graphic>
            <a:graphicData uri="http://schemas.openxmlformats.org/presentationml/2006/ole">
              <p:oleObj spid="_x0000_s1086466" name="Equation" r:id="rId4" imgW="1574800" imgH="254000" progId="Equation.3">
                <p:embed/>
              </p:oleObj>
            </a:graphicData>
          </a:graphic>
        </p:graphicFrame>
        <p:sp>
          <p:nvSpPr>
            <p:cNvPr id="70" name="TextBox 69"/>
            <p:cNvSpPr txBox="1"/>
            <p:nvPr/>
          </p:nvSpPr>
          <p:spPr>
            <a:xfrm>
              <a:off x="152400" y="1408092"/>
              <a:ext cx="4419599" cy="646331"/>
            </a:xfrm>
            <a:prstGeom prst="rect">
              <a:avLst/>
            </a:prstGeom>
            <a:noFill/>
          </p:spPr>
          <p:txBody>
            <a:bodyPr wrap="square" rtlCol="0">
              <a:spAutoFit/>
            </a:bodyPr>
            <a:lstStyle/>
            <a:p>
              <a:r>
                <a:rPr lang="en-US" b="1" dirty="0" smtClean="0">
                  <a:solidFill>
                    <a:schemeClr val="tx2">
                      <a:lumMod val="75000"/>
                    </a:schemeClr>
                  </a:solidFill>
                </a:rPr>
                <a:t>Characteristic scales of relevant system in which limited energy-momentum is shared</a:t>
              </a:r>
              <a:endParaRPr lang="en-US" b="1" dirty="0">
                <a:solidFill>
                  <a:schemeClr val="tx2">
                    <a:lumMod val="75000"/>
                  </a:schemeClr>
                </a:solidFill>
              </a:endParaRPr>
            </a:p>
          </p:txBody>
        </p:sp>
      </p:grpSp>
      <p:sp>
        <p:nvSpPr>
          <p:cNvPr id="72" name="TextBox 71"/>
          <p:cNvSpPr txBox="1"/>
          <p:nvPr/>
        </p:nvSpPr>
        <p:spPr>
          <a:xfrm>
            <a:off x="152400" y="2286000"/>
            <a:ext cx="6865982" cy="707886"/>
          </a:xfrm>
          <a:prstGeom prst="rect">
            <a:avLst/>
          </a:prstGeom>
          <a:noFill/>
        </p:spPr>
        <p:txBody>
          <a:bodyPr wrap="none" rtlCol="0">
            <a:spAutoFit/>
          </a:bodyPr>
          <a:lstStyle/>
          <a:p>
            <a:pPr marL="165100" indent="-165100">
              <a:buFontTx/>
              <a:buChar char="•"/>
            </a:pPr>
            <a:r>
              <a:rPr lang="en-US" sz="2000" dirty="0" smtClean="0">
                <a:solidFill>
                  <a:schemeClr val="accent2">
                    <a:lumMod val="50000"/>
                  </a:schemeClr>
                </a:solidFill>
              </a:rPr>
              <a:t>Not known a priori</a:t>
            </a:r>
          </a:p>
          <a:p>
            <a:pPr marL="165100" indent="-165100">
              <a:buFontTx/>
              <a:buChar char="•"/>
            </a:pPr>
            <a:r>
              <a:rPr lang="en-US" sz="2000" dirty="0" smtClean="0">
                <a:solidFill>
                  <a:schemeClr val="accent2">
                    <a:lumMod val="50000"/>
                  </a:schemeClr>
                </a:solidFill>
              </a:rPr>
              <a:t>should </a:t>
            </a:r>
            <a:r>
              <a:rPr lang="en-US" sz="2000" i="1" dirty="0" smtClean="0">
                <a:solidFill>
                  <a:schemeClr val="accent2">
                    <a:lumMod val="50000"/>
                  </a:schemeClr>
                </a:solidFill>
              </a:rPr>
              <a:t>track</a:t>
            </a:r>
            <a:r>
              <a:rPr lang="en-US" sz="2000" dirty="0" smtClean="0">
                <a:solidFill>
                  <a:schemeClr val="accent2">
                    <a:lumMod val="50000"/>
                  </a:schemeClr>
                </a:solidFill>
              </a:rPr>
              <a:t> measured quantities, but not be identical to them</a:t>
            </a:r>
          </a:p>
        </p:txBody>
      </p:sp>
      <p:sp>
        <p:nvSpPr>
          <p:cNvPr id="73" name="TextBox 72"/>
          <p:cNvSpPr txBox="1"/>
          <p:nvPr/>
        </p:nvSpPr>
        <p:spPr>
          <a:xfrm>
            <a:off x="0" y="3048000"/>
            <a:ext cx="9225615" cy="3839513"/>
          </a:xfrm>
          <a:prstGeom prst="rect">
            <a:avLst/>
          </a:prstGeom>
          <a:noFill/>
        </p:spPr>
        <p:txBody>
          <a:bodyPr wrap="none" rtlCol="0">
            <a:spAutoFit/>
          </a:bodyPr>
          <a:lstStyle/>
          <a:p>
            <a:pPr marL="342900" indent="-342900">
              <a:spcAft>
                <a:spcPts val="1000"/>
              </a:spcAft>
              <a:buClr>
                <a:schemeClr val="tx2">
                  <a:lumMod val="50000"/>
                </a:schemeClr>
              </a:buClr>
              <a:buFont typeface="+mj-lt"/>
              <a:buAutoNum type="arabicPeriod"/>
            </a:pPr>
            <a:r>
              <a:rPr lang="en-US" i="1" dirty="0" smtClean="0"/>
              <a:t>N</a:t>
            </a:r>
            <a:r>
              <a:rPr lang="en-US" dirty="0" smtClean="0"/>
              <a:t> includes all primary particles (including unmeasured </a:t>
            </a:r>
            <a:r>
              <a:rPr lang="en-US" dirty="0" err="1" smtClean="0"/>
              <a:t>γ’s</a:t>
            </a:r>
            <a:r>
              <a:rPr lang="en-US" dirty="0" smtClean="0"/>
              <a:t> etc)</a:t>
            </a:r>
          </a:p>
          <a:p>
            <a:pPr marL="342900" indent="-342900">
              <a:spcBef>
                <a:spcPts val="300"/>
              </a:spcBef>
              <a:spcAft>
                <a:spcPts val="1000"/>
              </a:spcAft>
              <a:buClr>
                <a:schemeClr val="tx2">
                  <a:lumMod val="50000"/>
                </a:schemeClr>
              </a:buClr>
              <a:buFont typeface="+mj-lt"/>
              <a:buAutoNum type="arabicPeriod"/>
            </a:pPr>
            <a:r>
              <a:rPr lang="en-US" dirty="0" smtClean="0">
                <a:solidFill>
                  <a:schemeClr val="bg1">
                    <a:lumMod val="50000"/>
                  </a:schemeClr>
                </a:solidFill>
              </a:rPr>
              <a:t>secondary decay (resonances, fragmentation) smears connection </a:t>
            </a:r>
            <a:r>
              <a:rPr lang="en-US" dirty="0" err="1" smtClean="0">
                <a:solidFill>
                  <a:schemeClr val="bg1">
                    <a:lumMod val="50000"/>
                  </a:schemeClr>
                </a:solidFill>
              </a:rPr>
              <a:t>b/t</a:t>
            </a:r>
            <a:r>
              <a:rPr lang="en-US" dirty="0" smtClean="0">
                <a:solidFill>
                  <a:schemeClr val="bg1">
                    <a:lumMod val="50000"/>
                  </a:schemeClr>
                </a:solidFill>
              </a:rPr>
              <a:t> &lt;E</a:t>
            </a:r>
            <a:r>
              <a:rPr lang="en-US" baseline="30000" dirty="0" smtClean="0">
                <a:solidFill>
                  <a:schemeClr val="bg1">
                    <a:lumMod val="50000"/>
                  </a:schemeClr>
                </a:solidFill>
              </a:rPr>
              <a:t>2</a:t>
            </a:r>
            <a:r>
              <a:rPr lang="en-US" dirty="0" smtClean="0">
                <a:solidFill>
                  <a:schemeClr val="bg1">
                    <a:lumMod val="50000"/>
                  </a:schemeClr>
                </a:solidFill>
              </a:rPr>
              <a:t>&gt; and measured one</a:t>
            </a:r>
          </a:p>
          <a:p>
            <a:pPr marL="342900" indent="-342900">
              <a:spcBef>
                <a:spcPts val="600"/>
              </a:spcBef>
              <a:spcAft>
                <a:spcPts val="1000"/>
              </a:spcAft>
              <a:buClr>
                <a:srgbClr val="000090"/>
              </a:buClr>
              <a:buFont typeface="+mj-lt"/>
              <a:buAutoNum type="arabicPeriod"/>
            </a:pPr>
            <a:r>
              <a:rPr lang="en-US" dirty="0" smtClean="0"/>
              <a:t>&lt;E</a:t>
            </a:r>
            <a:r>
              <a:rPr lang="en-US" baseline="30000" dirty="0" smtClean="0"/>
              <a:t>2</a:t>
            </a:r>
            <a:r>
              <a:rPr lang="en-US" dirty="0" smtClean="0"/>
              <a:t>&gt; etc: averages of the </a:t>
            </a:r>
            <a:r>
              <a:rPr lang="en-US" i="1" dirty="0" smtClean="0"/>
              <a:t>parent</a:t>
            </a:r>
            <a:r>
              <a:rPr lang="en-US" dirty="0" smtClean="0"/>
              <a:t> distribution</a:t>
            </a:r>
          </a:p>
          <a:p>
            <a:pPr marL="342900" indent="-342900">
              <a:spcBef>
                <a:spcPts val="3600"/>
              </a:spcBef>
              <a:spcAft>
                <a:spcPts val="600"/>
              </a:spcAft>
              <a:buClr>
                <a:schemeClr val="tx2">
                  <a:lumMod val="50000"/>
                </a:schemeClr>
              </a:buClr>
              <a:buFont typeface="+mj-lt"/>
              <a:buAutoNum type="arabicPeriod"/>
            </a:pPr>
            <a:r>
              <a:rPr lang="en-US" dirty="0" smtClean="0"/>
              <a:t>“relevant system” almost certainly not the “whole” (4π) system</a:t>
            </a:r>
          </a:p>
          <a:p>
            <a:pPr marL="622300" lvl="1" indent="-165100">
              <a:spcAft>
                <a:spcPts val="600"/>
              </a:spcAft>
              <a:buFontTx/>
              <a:buChar char="•"/>
            </a:pPr>
            <a:r>
              <a:rPr lang="en-US" dirty="0" smtClean="0"/>
              <a:t>e.g. beam fragmentation probably not relevant to system emitting at </a:t>
            </a:r>
            <a:r>
              <a:rPr lang="en-US" dirty="0" err="1" smtClean="0"/>
              <a:t>midrapidity</a:t>
            </a:r>
            <a:endParaRPr lang="en-US" dirty="0" smtClean="0"/>
          </a:p>
          <a:p>
            <a:pPr marL="1079500" lvl="2" indent="-165100">
              <a:spcAft>
                <a:spcPts val="600"/>
              </a:spcAft>
              <a:buFontTx/>
              <a:buChar char="•"/>
            </a:pPr>
            <a:r>
              <a:rPr lang="en-US" sz="1600" dirty="0" smtClean="0"/>
              <a:t>characteristic physical processes (strings etc): </a:t>
            </a:r>
            <a:r>
              <a:rPr lang="en-US" sz="1600" dirty="0" err="1" smtClean="0"/>
              <a:t>Δy</a:t>
            </a:r>
            <a:r>
              <a:rPr lang="en-US" sz="1600" dirty="0" smtClean="0"/>
              <a:t> ~ 1÷2</a:t>
            </a:r>
          </a:p>
          <a:p>
            <a:pPr marL="622300" lvl="1" indent="-165100">
              <a:spcAft>
                <a:spcPts val="600"/>
              </a:spcAft>
              <a:buFontTx/>
              <a:buChar char="•"/>
            </a:pPr>
            <a:r>
              <a:rPr lang="en-US" dirty="0" smtClean="0"/>
              <a:t>jets: “of the system” ??</a:t>
            </a:r>
          </a:p>
          <a:p>
            <a:pPr marL="1079500" lvl="2" indent="-165100">
              <a:spcAft>
                <a:spcPts val="600"/>
              </a:spcAft>
              <a:buFontTx/>
              <a:buChar char="•"/>
            </a:pPr>
            <a:r>
              <a:rPr lang="en-US" sz="1600" dirty="0" smtClean="0"/>
              <a:t>or just stealing energy </a:t>
            </a:r>
            <a:r>
              <a:rPr lang="en-US" sz="1600" i="1" dirty="0" smtClean="0"/>
              <a:t>from</a:t>
            </a:r>
            <a:r>
              <a:rPr lang="en-US" sz="1600" dirty="0" smtClean="0"/>
              <a:t> “the system?”</a:t>
            </a:r>
          </a:p>
          <a:p>
            <a:pPr marL="622300" lvl="1" indent="-165100">
              <a:spcAft>
                <a:spcPts val="600"/>
              </a:spcAft>
              <a:buFontTx/>
              <a:buChar char="•"/>
            </a:pPr>
            <a:r>
              <a:rPr lang="en-US" sz="1600" dirty="0" smtClean="0">
                <a:solidFill>
                  <a:schemeClr val="tx1">
                    <a:lumMod val="75000"/>
                    <a:lumOff val="25000"/>
                  </a:schemeClr>
                </a:solidFill>
              </a:rPr>
              <a:t>if “relevant system” ≠ “whole system”, then total energy-momentum </a:t>
            </a:r>
            <a:r>
              <a:rPr lang="en-US" sz="1600" b="1" i="1" dirty="0" smtClean="0">
                <a:solidFill>
                  <a:schemeClr val="tx1">
                    <a:lumMod val="75000"/>
                    <a:lumOff val="25000"/>
                  </a:schemeClr>
                </a:solidFill>
              </a:rPr>
              <a:t>will fluctuate</a:t>
            </a:r>
            <a:r>
              <a:rPr lang="en-US" sz="1600" b="1" dirty="0" smtClean="0">
                <a:solidFill>
                  <a:schemeClr val="tx1">
                    <a:lumMod val="75000"/>
                    <a:lumOff val="25000"/>
                  </a:schemeClr>
                </a:solidFill>
              </a:rPr>
              <a:t> </a:t>
            </a:r>
            <a:r>
              <a:rPr lang="en-US" sz="1600" dirty="0" err="1" smtClean="0">
                <a:solidFill>
                  <a:schemeClr val="tx1">
                    <a:lumMod val="75000"/>
                    <a:lumOff val="25000"/>
                  </a:schemeClr>
                </a:solidFill>
              </a:rPr>
              <a:t>e-by-e</a:t>
            </a:r>
            <a:endParaRPr lang="en-US" sz="1600" dirty="0" smtClean="0">
              <a:solidFill>
                <a:schemeClr val="tx1">
                  <a:lumMod val="75000"/>
                  <a:lumOff val="25000"/>
                </a:schemeClr>
              </a:solidFill>
            </a:endParaRPr>
          </a:p>
        </p:txBody>
      </p:sp>
      <p:graphicFrame>
        <p:nvGraphicFramePr>
          <p:cNvPr id="75" name="Object 9"/>
          <p:cNvGraphicFramePr>
            <a:graphicFrameLocks noChangeAspect="1"/>
          </p:cNvGraphicFramePr>
          <p:nvPr/>
        </p:nvGraphicFramePr>
        <p:xfrm>
          <a:off x="4724400" y="4038600"/>
          <a:ext cx="3776331" cy="669967"/>
        </p:xfrm>
        <a:graphic>
          <a:graphicData uri="http://schemas.openxmlformats.org/presentationml/2006/ole">
            <p:oleObj spid="_x0000_s1086467" name="Equation" r:id="rId5" imgW="2717800" imgH="482600" progId="Equation.DSMT4">
              <p:embed/>
            </p:oleObj>
          </a:graphicData>
        </a:graphic>
      </p:graphicFrame>
      <p:grpSp>
        <p:nvGrpSpPr>
          <p:cNvPr id="10" name="Group 40"/>
          <p:cNvGrpSpPr/>
          <p:nvPr/>
        </p:nvGrpSpPr>
        <p:grpSpPr>
          <a:xfrm>
            <a:off x="7357841" y="1676400"/>
            <a:ext cx="607275" cy="685800"/>
            <a:chOff x="-838200" y="1447800"/>
            <a:chExt cx="607275" cy="685800"/>
          </a:xfrm>
        </p:grpSpPr>
        <p:cxnSp>
          <p:nvCxnSpPr>
            <p:cNvPr id="39" name="Straight Connector 38"/>
            <p:cNvCxnSpPr/>
            <p:nvPr/>
          </p:nvCxnSpPr>
          <p:spPr>
            <a:xfrm rot="5400000" flipH="1" flipV="1">
              <a:off x="-914400" y="1524000"/>
              <a:ext cx="685800" cy="533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flipH="1" flipV="1">
              <a:off x="-800100" y="1562896"/>
              <a:ext cx="45720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flipH="1" flipV="1">
              <a:off x="-725092" y="1637904"/>
              <a:ext cx="22939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538826" y="1564977"/>
              <a:ext cx="269413" cy="2052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381000" y="1640380"/>
              <a:ext cx="150075" cy="78530"/>
            </a:xfrm>
            <a:prstGeom prst="line">
              <a:avLst/>
            </a:prstGeom>
          </p:spPr>
          <p:style>
            <a:lnRef idx="2">
              <a:schemeClr val="accent1"/>
            </a:lnRef>
            <a:fillRef idx="0">
              <a:schemeClr val="accent1"/>
            </a:fillRef>
            <a:effectRef idx="1">
              <a:schemeClr val="accent1"/>
            </a:effectRef>
            <a:fontRef idx="minor">
              <a:schemeClr val="tx1"/>
            </a:fontRef>
          </p:style>
        </p:cxnSp>
      </p:grpSp>
      <p:sp>
        <p:nvSpPr>
          <p:cNvPr id="47" name="Rectangle 46"/>
          <p:cNvSpPr/>
          <p:nvPr/>
        </p:nvSpPr>
        <p:spPr>
          <a:xfrm>
            <a:off x="4724400" y="4038600"/>
            <a:ext cx="3810000" cy="669967"/>
          </a:xfrm>
          <a:prstGeom prst="rect">
            <a:avLst/>
          </a:prstGeom>
          <a:solidFill>
            <a:srgbClr val="FCFDFE">
              <a:alpha val="6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Slide Number Placeholder 57"/>
          <p:cNvSpPr>
            <a:spLocks noGrp="1"/>
          </p:cNvSpPr>
          <p:nvPr>
            <p:ph type="sldNum" sz="quarter" idx="12"/>
          </p:nvPr>
        </p:nvSpPr>
        <p:spPr/>
        <p:txBody>
          <a:bodyPr/>
          <a:lstStyle/>
          <a:p>
            <a:fld id="{7DAC2A2A-C09E-2240-A90F-7268EA013567}" type="slidenum">
              <a:rPr lang="en-US" smtClean="0"/>
              <a:pPr/>
              <a:t>32</a:t>
            </a:fld>
            <a:endParaRPr lang="en-US"/>
          </a:p>
        </p:txBody>
      </p:sp>
      <p:sp>
        <p:nvSpPr>
          <p:cNvPr id="48" name="Footer Placeholder 47"/>
          <p:cNvSpPr>
            <a:spLocks noGrp="1"/>
          </p:cNvSpPr>
          <p:nvPr>
            <p:ph type="ftr" sz="quarter" idx="11"/>
          </p:nvPr>
        </p:nvSpPr>
        <p:spPr/>
        <p:txBody>
          <a:bodyPr/>
          <a:lstStyle/>
          <a:p>
            <a:r>
              <a:rPr lang="en-US" smtClean="0"/>
              <a:t>ma lisa - Radial Flow in p+p Collisions -  CERN Theory Phenomenology Seminar  - 16 Oct 2009</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
                                            <p:txEl>
                                              <p:pRg st="0" end="0"/>
                                            </p:txEl>
                                          </p:spTgt>
                                        </p:tgtEl>
                                        <p:attrNameLst>
                                          <p:attrName>style.visibility</p:attrName>
                                        </p:attrNameLst>
                                      </p:cBhvr>
                                      <p:to>
                                        <p:strVal val="visible"/>
                                      </p:to>
                                    </p:set>
                                    <p:animEffect transition="in" filter="fade">
                                      <p:cBhvr>
                                        <p:cTn id="7" dur="500"/>
                                        <p:tgtEl>
                                          <p:spTgt spid="7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3">
                                            <p:txEl>
                                              <p:pRg st="1" end="1"/>
                                            </p:txEl>
                                          </p:spTgt>
                                        </p:tgtEl>
                                        <p:attrNameLst>
                                          <p:attrName>style.visibility</p:attrName>
                                        </p:attrNameLst>
                                      </p:cBhvr>
                                      <p:to>
                                        <p:strVal val="visible"/>
                                      </p:to>
                                    </p:set>
                                    <p:animEffect transition="in" filter="fade">
                                      <p:cBhvr>
                                        <p:cTn id="10" dur="500"/>
                                        <p:tgtEl>
                                          <p:spTgt spid="7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3">
                                            <p:txEl>
                                              <p:pRg st="2" end="2"/>
                                            </p:txEl>
                                          </p:spTgt>
                                        </p:tgtEl>
                                        <p:attrNameLst>
                                          <p:attrName>style.visibility</p:attrName>
                                        </p:attrNameLst>
                                      </p:cBhvr>
                                      <p:to>
                                        <p:strVal val="visible"/>
                                      </p:to>
                                    </p:set>
                                    <p:animEffect transition="in" filter="fade">
                                      <p:cBhvr>
                                        <p:cTn id="15" dur="500"/>
                                        <p:tgtEl>
                                          <p:spTgt spid="7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3">
                                            <p:txEl>
                                              <p:pRg st="3" end="3"/>
                                            </p:txEl>
                                          </p:spTgt>
                                        </p:tgtEl>
                                        <p:attrNameLst>
                                          <p:attrName>style.visibility</p:attrName>
                                        </p:attrNameLst>
                                      </p:cBhvr>
                                      <p:to>
                                        <p:strVal val="visible"/>
                                      </p:to>
                                    </p:set>
                                    <p:animEffect transition="in" filter="fade">
                                      <p:cBhvr>
                                        <p:cTn id="23" dur="500"/>
                                        <p:tgtEl>
                                          <p:spTgt spid="7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3">
                                            <p:txEl>
                                              <p:pRg st="4" end="4"/>
                                            </p:txEl>
                                          </p:spTgt>
                                        </p:tgtEl>
                                        <p:attrNameLst>
                                          <p:attrName>style.visibility</p:attrName>
                                        </p:attrNameLst>
                                      </p:cBhvr>
                                      <p:to>
                                        <p:strVal val="visible"/>
                                      </p:to>
                                    </p:set>
                                    <p:animEffect transition="in" filter="fade">
                                      <p:cBhvr>
                                        <p:cTn id="26" dur="500"/>
                                        <p:tgtEl>
                                          <p:spTgt spid="73">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3">
                                            <p:txEl>
                                              <p:pRg st="5" end="5"/>
                                            </p:txEl>
                                          </p:spTgt>
                                        </p:tgtEl>
                                        <p:attrNameLst>
                                          <p:attrName>style.visibility</p:attrName>
                                        </p:attrNameLst>
                                      </p:cBhvr>
                                      <p:to>
                                        <p:strVal val="visible"/>
                                      </p:to>
                                    </p:set>
                                    <p:animEffect transition="in" filter="fade">
                                      <p:cBhvr>
                                        <p:cTn id="29" dur="500"/>
                                        <p:tgtEl>
                                          <p:spTgt spid="73">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3">
                                            <p:txEl>
                                              <p:pRg st="6" end="6"/>
                                            </p:txEl>
                                          </p:spTgt>
                                        </p:tgtEl>
                                        <p:attrNameLst>
                                          <p:attrName>style.visibility</p:attrName>
                                        </p:attrNameLst>
                                      </p:cBhvr>
                                      <p:to>
                                        <p:strVal val="visible"/>
                                      </p:to>
                                    </p:set>
                                    <p:animEffect transition="in" filter="fade">
                                      <p:cBhvr>
                                        <p:cTn id="32" dur="500"/>
                                        <p:tgtEl>
                                          <p:spTgt spid="7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3">
                                            <p:txEl>
                                              <p:pRg st="7" end="7"/>
                                            </p:txEl>
                                          </p:spTgt>
                                        </p:tgtEl>
                                        <p:attrNameLst>
                                          <p:attrName>style.visibility</p:attrName>
                                        </p:attrNameLst>
                                      </p:cBhvr>
                                      <p:to>
                                        <p:strVal val="visible"/>
                                      </p:to>
                                    </p:set>
                                    <p:animEffect transition="in" filter="fade">
                                      <p:cBhvr>
                                        <p:cTn id="35" dur="500"/>
                                        <p:tgtEl>
                                          <p:spTgt spid="73">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3">
                                            <p:txEl>
                                              <p:pRg st="8" end="8"/>
                                            </p:txEl>
                                          </p:spTgt>
                                        </p:tgtEl>
                                        <p:attrNameLst>
                                          <p:attrName>style.visibility</p:attrName>
                                        </p:attrNameLst>
                                      </p:cBhvr>
                                      <p:to>
                                        <p:strVal val="visible"/>
                                      </p:to>
                                    </p:set>
                                    <p:animEffect transition="in" filter="fade">
                                      <p:cBhvr>
                                        <p:cTn id="38" dur="500"/>
                                        <p:tgtEl>
                                          <p:spTgt spid="73">
                                            <p:txEl>
                                              <p:pRg st="8" end="8"/>
                                            </p:txEl>
                                          </p:spTgt>
                                        </p:tgtEl>
                                      </p:cBhvr>
                                    </p:animEffect>
                                  </p:childTnLst>
                                </p:cTn>
                              </p:par>
                              <p:par>
                                <p:cTn id="39" presetID="3" presetClass="emph" presetSubtype="2" fill="hold" grpId="1" nodeType="withEffect">
                                  <p:stCondLst>
                                    <p:cond delay="0"/>
                                  </p:stCondLst>
                                  <p:childTnLst>
                                    <p:animClr clrSpc="rgb">
                                      <p:cBhvr override="childStyle">
                                        <p:cTn id="40" dur="500" fill="hold"/>
                                        <p:tgtEl>
                                          <p:spTgt spid="73">
                                            <p:txEl>
                                              <p:pRg st="0" end="0"/>
                                            </p:txEl>
                                          </p:spTgt>
                                        </p:tgtEl>
                                        <p:attrNameLst>
                                          <p:attrName>style.color</p:attrName>
                                        </p:attrNameLst>
                                      </p:cBhvr>
                                      <p:to>
                                        <a:srgbClr val="C0C0C0"/>
                                      </p:to>
                                    </p:animClr>
                                  </p:childTnLst>
                                </p:cTn>
                              </p:par>
                              <p:par>
                                <p:cTn id="41" presetID="3" presetClass="emph" presetSubtype="2" fill="hold" grpId="1" nodeType="withEffect">
                                  <p:stCondLst>
                                    <p:cond delay="0"/>
                                  </p:stCondLst>
                                  <p:childTnLst>
                                    <p:animClr clrSpc="rgb">
                                      <p:cBhvr override="childStyle">
                                        <p:cTn id="42" dur="500" fill="hold"/>
                                        <p:tgtEl>
                                          <p:spTgt spid="73">
                                            <p:txEl>
                                              <p:pRg st="1" end="1"/>
                                            </p:txEl>
                                          </p:spTgt>
                                        </p:tgtEl>
                                        <p:attrNameLst>
                                          <p:attrName>style.color</p:attrName>
                                        </p:attrNameLst>
                                      </p:cBhvr>
                                      <p:to>
                                        <a:srgbClr val="C0C0C0"/>
                                      </p:to>
                                    </p:animClr>
                                  </p:childTnLst>
                                </p:cTn>
                              </p:par>
                              <p:par>
                                <p:cTn id="43" presetID="3" presetClass="emph" presetSubtype="2" fill="hold" grpId="1" nodeType="withEffect">
                                  <p:stCondLst>
                                    <p:cond delay="0"/>
                                  </p:stCondLst>
                                  <p:childTnLst>
                                    <p:animClr clrSpc="rgb">
                                      <p:cBhvr override="childStyle">
                                        <p:cTn id="44" dur="500" fill="hold"/>
                                        <p:tgtEl>
                                          <p:spTgt spid="73">
                                            <p:txEl>
                                              <p:pRg st="2" end="2"/>
                                            </p:txEl>
                                          </p:spTgt>
                                        </p:tgtEl>
                                        <p:attrNameLst>
                                          <p:attrName>style.color</p:attrName>
                                        </p:attrNameLst>
                                      </p:cBhvr>
                                      <p:to>
                                        <a:srgbClr val="C0C0C0"/>
                                      </p:to>
                                    </p:animClr>
                                  </p:childTnLst>
                                </p:cTn>
                              </p:par>
                              <p:par>
                                <p:cTn id="45" presetID="10" presetClass="entr" presetSubtype="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3" grpId="1" build="allAtOnce"/>
      <p:bldP spid="47" grpId="0" animBg="1"/>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underlying event appears </a:t>
            </a:r>
            <a:r>
              <a:rPr lang="en-US" dirty="0" err="1" smtClean="0"/>
              <a:t>indep</a:t>
            </a:r>
            <a:r>
              <a:rPr lang="en-US" dirty="0" smtClean="0"/>
              <a:t> of jet – CDF</a:t>
            </a:r>
            <a:endParaRPr lang="en-US" dirty="0"/>
          </a:p>
        </p:txBody>
      </p:sp>
      <p:pic>
        <p:nvPicPr>
          <p:cNvPr id="5" name="Picture 4" descr="PythiaSchematic.png"/>
          <p:cNvPicPr>
            <a:picLocks noChangeAspect="1"/>
          </p:cNvPicPr>
          <p:nvPr/>
        </p:nvPicPr>
        <p:blipFill>
          <a:blip r:embed="rId2"/>
          <a:stretch>
            <a:fillRect/>
          </a:stretch>
        </p:blipFill>
        <p:spPr>
          <a:xfrm>
            <a:off x="228600" y="762000"/>
            <a:ext cx="4246881" cy="2514600"/>
          </a:xfrm>
          <a:prstGeom prst="rect">
            <a:avLst/>
          </a:prstGeom>
        </p:spPr>
      </p:pic>
      <p:pic>
        <p:nvPicPr>
          <p:cNvPr id="7" name="Picture 6" descr="transMinMax2.png"/>
          <p:cNvPicPr>
            <a:picLocks noChangeAspect="1"/>
          </p:cNvPicPr>
          <p:nvPr/>
        </p:nvPicPr>
        <p:blipFill>
          <a:blip r:embed="rId3"/>
          <a:stretch>
            <a:fillRect/>
          </a:stretch>
        </p:blipFill>
        <p:spPr>
          <a:xfrm>
            <a:off x="6117555" y="685800"/>
            <a:ext cx="2645445" cy="2822215"/>
          </a:xfrm>
          <a:prstGeom prst="rect">
            <a:avLst/>
          </a:prstGeom>
        </p:spPr>
      </p:pic>
      <p:pic>
        <p:nvPicPr>
          <p:cNvPr id="8" name="Picture 7" descr="pTsum.png"/>
          <p:cNvPicPr>
            <a:picLocks noChangeAspect="1"/>
          </p:cNvPicPr>
          <p:nvPr/>
        </p:nvPicPr>
        <p:blipFill>
          <a:blip r:embed="rId4"/>
          <a:stretch>
            <a:fillRect/>
          </a:stretch>
        </p:blipFill>
        <p:spPr>
          <a:xfrm>
            <a:off x="76200" y="3276600"/>
            <a:ext cx="5828361" cy="3581400"/>
          </a:xfrm>
          <a:prstGeom prst="rect">
            <a:avLst/>
          </a:prstGeom>
        </p:spPr>
      </p:pic>
      <p:sp>
        <p:nvSpPr>
          <p:cNvPr id="9" name="TextBox 8"/>
          <p:cNvSpPr txBox="1"/>
          <p:nvPr/>
        </p:nvSpPr>
        <p:spPr>
          <a:xfrm>
            <a:off x="6037183" y="5725180"/>
            <a:ext cx="2954417" cy="523220"/>
          </a:xfrm>
          <a:prstGeom prst="rect">
            <a:avLst/>
          </a:prstGeom>
          <a:noFill/>
        </p:spPr>
        <p:txBody>
          <a:bodyPr wrap="none" rtlCol="0">
            <a:spAutoFit/>
          </a:bodyPr>
          <a:lstStyle/>
          <a:p>
            <a:r>
              <a:rPr lang="en-US" sz="1400" dirty="0" smtClean="0"/>
              <a:t>L.A. Cruz, PhD Thesis, U. Florida</a:t>
            </a:r>
          </a:p>
          <a:p>
            <a:r>
              <a:rPr lang="en-US" sz="1400" dirty="0" smtClean="0"/>
              <a:t>“Underlying event at </a:t>
            </a:r>
            <a:r>
              <a:rPr lang="en-US" sz="1400" dirty="0" err="1" smtClean="0"/>
              <a:t>Tevatron</a:t>
            </a:r>
            <a:r>
              <a:rPr lang="en-US" sz="1400" dirty="0" smtClean="0"/>
              <a:t>” (2005)</a:t>
            </a:r>
            <a:endParaRPr lang="en-US" sz="1400" dirty="0"/>
          </a:p>
        </p:txBody>
      </p:sp>
      <p:sp>
        <p:nvSpPr>
          <p:cNvPr id="10" name="Footer Placeholder 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1" name="Slide Number Placeholder 10"/>
          <p:cNvSpPr>
            <a:spLocks noGrp="1"/>
          </p:cNvSpPr>
          <p:nvPr>
            <p:ph type="sldNum" sz="quarter" idx="12"/>
          </p:nvPr>
        </p:nvSpPr>
        <p:spPr/>
        <p:txBody>
          <a:bodyPr/>
          <a:lstStyle/>
          <a:p>
            <a:fld id="{7DAC2A2A-C09E-2240-A90F-7268EA013567}" type="slidenum">
              <a:rPr lang="en-US" smtClean="0"/>
              <a:pPr/>
              <a:t>33</a:t>
            </a:fld>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 name="Rounded Rectangle 43"/>
          <p:cNvSpPr/>
          <p:nvPr/>
        </p:nvSpPr>
        <p:spPr>
          <a:xfrm>
            <a:off x="1" y="3892153"/>
            <a:ext cx="6095993" cy="2813447"/>
          </a:xfrm>
          <a:prstGeom prst="roundRect">
            <a:avLst>
              <a:gd name="adj" fmla="val 7889"/>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5735154" cy="715962"/>
          </a:xfrm>
        </p:spPr>
        <p:txBody>
          <a:bodyPr>
            <a:normAutofit fontScale="90000"/>
          </a:bodyPr>
          <a:lstStyle/>
          <a:p>
            <a:r>
              <a:rPr lang="en-US" dirty="0" smtClean="0"/>
              <a:t>“the system”… a nontrivial concept</a:t>
            </a:r>
            <a:endParaRPr lang="en-US" dirty="0"/>
          </a:p>
        </p:txBody>
      </p:sp>
      <p:pic>
        <p:nvPicPr>
          <p:cNvPr id="4"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a:off x="6706130" y="609600"/>
            <a:ext cx="304268" cy="838200"/>
          </a:xfrm>
          <a:prstGeom prst="rect">
            <a:avLst/>
          </a:prstGeom>
          <a:noFill/>
        </p:spPr>
      </p:pic>
      <p:grpSp>
        <p:nvGrpSpPr>
          <p:cNvPr id="3" name="Group 40"/>
          <p:cNvGrpSpPr/>
          <p:nvPr/>
        </p:nvGrpSpPr>
        <p:grpSpPr>
          <a:xfrm>
            <a:off x="6095994" y="836612"/>
            <a:ext cx="457203" cy="306388"/>
            <a:chOff x="2324898" y="1295400"/>
            <a:chExt cx="723103" cy="611188"/>
          </a:xfrm>
        </p:grpSpPr>
        <p:cxnSp>
          <p:nvCxnSpPr>
            <p:cNvPr id="22" name="Straight Connector 21"/>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42"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flipV="1">
            <a:off x="7468129" y="152400"/>
            <a:ext cx="304268" cy="838200"/>
          </a:xfrm>
          <a:prstGeom prst="rect">
            <a:avLst/>
          </a:prstGeom>
          <a:noFill/>
        </p:spPr>
      </p:pic>
      <p:grpSp>
        <p:nvGrpSpPr>
          <p:cNvPr id="5" name="Group 47"/>
          <p:cNvGrpSpPr/>
          <p:nvPr/>
        </p:nvGrpSpPr>
        <p:grpSpPr>
          <a:xfrm flipH="1">
            <a:off x="7848597" y="304800"/>
            <a:ext cx="457203" cy="306388"/>
            <a:chOff x="2324898" y="1295400"/>
            <a:chExt cx="723103" cy="611188"/>
          </a:xfrm>
        </p:grpSpPr>
        <p:cxnSp>
          <p:nvCxnSpPr>
            <p:cNvPr id="49" name="Straight Connector 48"/>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54"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a:off x="8230132" y="2438400"/>
            <a:ext cx="304268" cy="381000"/>
          </a:xfrm>
          <a:prstGeom prst="rect">
            <a:avLst/>
          </a:prstGeom>
          <a:noFill/>
        </p:spPr>
      </p:pic>
      <p:pic>
        <p:nvPicPr>
          <p:cNvPr id="55"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flipV="1">
            <a:off x="6019800" y="1828800"/>
            <a:ext cx="304268" cy="381000"/>
          </a:xfrm>
          <a:prstGeom prst="rect">
            <a:avLst/>
          </a:prstGeom>
          <a:noFill/>
        </p:spPr>
      </p:pic>
      <p:sp>
        <p:nvSpPr>
          <p:cNvPr id="56" name="Rectangle 55"/>
          <p:cNvSpPr/>
          <p:nvPr/>
        </p:nvSpPr>
        <p:spPr>
          <a:xfrm>
            <a:off x="6172200" y="2209800"/>
            <a:ext cx="2286000" cy="228600"/>
          </a:xfrm>
          <a:prstGeom prst="rect">
            <a:avLst/>
          </a:prstGeom>
          <a:gradFill flip="none" rotWithShape="1">
            <a:gsLst>
              <a:gs pos="0">
                <a:srgbClr val="660066"/>
              </a:gs>
              <a:gs pos="100000">
                <a:schemeClr val="accent1">
                  <a:tint val="50000"/>
                  <a:shade val="100000"/>
                  <a:satMod val="350000"/>
                </a:schemeClr>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62"/>
          <p:cNvGrpSpPr/>
          <p:nvPr/>
        </p:nvGrpSpPr>
        <p:grpSpPr>
          <a:xfrm>
            <a:off x="7965116" y="2590800"/>
            <a:ext cx="264484" cy="153592"/>
            <a:chOff x="7050716" y="3732608"/>
            <a:chExt cx="264484" cy="153592"/>
          </a:xfrm>
        </p:grpSpPr>
        <p:cxnSp>
          <p:nvCxnSpPr>
            <p:cNvPr id="60" name="Straight Connector 59"/>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63"/>
          <p:cNvGrpSpPr/>
          <p:nvPr/>
        </p:nvGrpSpPr>
        <p:grpSpPr>
          <a:xfrm flipH="1">
            <a:off x="6324600" y="1905000"/>
            <a:ext cx="264484" cy="153592"/>
            <a:chOff x="7050716" y="3732608"/>
            <a:chExt cx="264484" cy="153592"/>
          </a:xfrm>
        </p:grpSpPr>
        <p:cxnSp>
          <p:nvCxnSpPr>
            <p:cNvPr id="65" name="Straight Connector 64"/>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Explosion 1 7"/>
          <p:cNvSpPr/>
          <p:nvPr/>
        </p:nvSpPr>
        <p:spPr>
          <a:xfrm>
            <a:off x="7086600" y="2133600"/>
            <a:ext cx="381000" cy="426244"/>
          </a:xfrm>
          <a:prstGeom prst="irregularSeal1">
            <a:avLst/>
          </a:prstGeom>
          <a:solidFill>
            <a:srgbClr val="FF0000"/>
          </a:solidFill>
          <a:ln>
            <a:noFill/>
          </a:ln>
          <a:effectLst>
            <a:glow rad="101600">
              <a:srgbClr val="FF66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73"/>
          <p:cNvGrpSpPr/>
          <p:nvPr/>
        </p:nvGrpSpPr>
        <p:grpSpPr>
          <a:xfrm>
            <a:off x="152400" y="764977"/>
            <a:ext cx="4419599" cy="1597223"/>
            <a:chOff x="152400" y="685800"/>
            <a:chExt cx="4419599" cy="1597223"/>
          </a:xfrm>
        </p:grpSpPr>
        <p:sp>
          <p:nvSpPr>
            <p:cNvPr id="68" name="Rounded Rectangle 67"/>
            <p:cNvSpPr/>
            <p:nvPr/>
          </p:nvSpPr>
          <p:spPr>
            <a:xfrm>
              <a:off x="152401" y="685800"/>
              <a:ext cx="4267199" cy="1597223"/>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6386" name="Object 2"/>
            <p:cNvGraphicFramePr>
              <a:graphicFrameLocks noChangeAspect="1"/>
            </p:cNvGraphicFramePr>
            <p:nvPr/>
          </p:nvGraphicFramePr>
          <p:xfrm>
            <a:off x="368301" y="838398"/>
            <a:ext cx="3289300" cy="530225"/>
          </p:xfrm>
          <a:graphic>
            <a:graphicData uri="http://schemas.openxmlformats.org/presentationml/2006/ole">
              <p:oleObj spid="_x0000_s1088514" name="Equation" r:id="rId4" imgW="1574800" imgH="254000" progId="Equation.3">
                <p:embed/>
              </p:oleObj>
            </a:graphicData>
          </a:graphic>
        </p:graphicFrame>
        <p:sp>
          <p:nvSpPr>
            <p:cNvPr id="70" name="TextBox 69"/>
            <p:cNvSpPr txBox="1"/>
            <p:nvPr/>
          </p:nvSpPr>
          <p:spPr>
            <a:xfrm>
              <a:off x="152400" y="1408092"/>
              <a:ext cx="4419599" cy="646331"/>
            </a:xfrm>
            <a:prstGeom prst="rect">
              <a:avLst/>
            </a:prstGeom>
            <a:noFill/>
          </p:spPr>
          <p:txBody>
            <a:bodyPr wrap="square" rtlCol="0">
              <a:spAutoFit/>
            </a:bodyPr>
            <a:lstStyle/>
            <a:p>
              <a:r>
                <a:rPr lang="en-US" b="1" dirty="0" smtClean="0">
                  <a:solidFill>
                    <a:schemeClr val="tx2">
                      <a:lumMod val="75000"/>
                    </a:schemeClr>
                  </a:solidFill>
                </a:rPr>
                <a:t>Characteristic scales of relevant system in which limited energy-momentum is shared</a:t>
              </a:r>
              <a:endParaRPr lang="en-US" b="1" dirty="0">
                <a:solidFill>
                  <a:schemeClr val="tx2">
                    <a:lumMod val="75000"/>
                  </a:schemeClr>
                </a:solidFill>
              </a:endParaRPr>
            </a:p>
          </p:txBody>
        </p:sp>
      </p:grpSp>
      <p:graphicFrame>
        <p:nvGraphicFramePr>
          <p:cNvPr id="601092" name="Object 4"/>
          <p:cNvGraphicFramePr>
            <a:graphicFrameLocks noChangeAspect="1"/>
          </p:cNvGraphicFramePr>
          <p:nvPr/>
        </p:nvGraphicFramePr>
        <p:xfrm>
          <a:off x="381000" y="4038600"/>
          <a:ext cx="5310187" cy="2439926"/>
        </p:xfrm>
        <a:graphic>
          <a:graphicData uri="http://schemas.openxmlformats.org/presentationml/2006/ole">
            <p:oleObj spid="_x0000_s1088515" name="Equation" r:id="rId5" imgW="3454400" imgH="1587500" progId="Equation.DSMT4">
              <p:embed/>
            </p:oleObj>
          </a:graphicData>
        </a:graphic>
      </p:graphicFrame>
      <p:grpSp>
        <p:nvGrpSpPr>
          <p:cNvPr id="10" name="Group 40"/>
          <p:cNvGrpSpPr/>
          <p:nvPr/>
        </p:nvGrpSpPr>
        <p:grpSpPr>
          <a:xfrm>
            <a:off x="7357841" y="1676400"/>
            <a:ext cx="607275" cy="685800"/>
            <a:chOff x="-838200" y="1447800"/>
            <a:chExt cx="607275" cy="685800"/>
          </a:xfrm>
        </p:grpSpPr>
        <p:cxnSp>
          <p:nvCxnSpPr>
            <p:cNvPr id="46" name="Straight Connector 45"/>
            <p:cNvCxnSpPr/>
            <p:nvPr/>
          </p:nvCxnSpPr>
          <p:spPr>
            <a:xfrm rot="5400000" flipH="1" flipV="1">
              <a:off x="-914400" y="1524000"/>
              <a:ext cx="685800" cy="533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5400000" flipH="1" flipV="1">
              <a:off x="-800100" y="1562896"/>
              <a:ext cx="45720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5400000" flipH="1" flipV="1">
              <a:off x="-725092" y="1637904"/>
              <a:ext cx="22939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538826" y="1564977"/>
              <a:ext cx="269413" cy="20524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381000" y="1640380"/>
              <a:ext cx="150075" cy="78530"/>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Footer Placeholder 4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59" name="Slide Number Placeholder 58"/>
          <p:cNvSpPr>
            <a:spLocks noGrp="1"/>
          </p:cNvSpPr>
          <p:nvPr>
            <p:ph type="sldNum" sz="quarter" idx="12"/>
          </p:nvPr>
        </p:nvSpPr>
        <p:spPr/>
        <p:txBody>
          <a:bodyPr/>
          <a:lstStyle/>
          <a:p>
            <a:fld id="{7DAC2A2A-C09E-2240-A90F-7268EA013567}" type="slidenum">
              <a:rPr lang="en-US" smtClean="0"/>
              <a:pPr/>
              <a:t>34</a:t>
            </a:fld>
            <a:endParaRPr lang="en-US"/>
          </a:p>
        </p:txBody>
      </p:sp>
      <p:sp>
        <p:nvSpPr>
          <p:cNvPr id="63" name="TextBox 62"/>
          <p:cNvSpPr txBox="1"/>
          <p:nvPr/>
        </p:nvSpPr>
        <p:spPr>
          <a:xfrm>
            <a:off x="0" y="2340114"/>
            <a:ext cx="6865982" cy="1323439"/>
          </a:xfrm>
          <a:prstGeom prst="rect">
            <a:avLst/>
          </a:prstGeom>
          <a:noFill/>
        </p:spPr>
        <p:txBody>
          <a:bodyPr wrap="none" rtlCol="0">
            <a:spAutoFit/>
          </a:bodyPr>
          <a:lstStyle/>
          <a:p>
            <a:pPr marL="165100" indent="-165100">
              <a:buFontTx/>
              <a:buChar char="•"/>
            </a:pPr>
            <a:r>
              <a:rPr lang="en-US" sz="2000" dirty="0" smtClean="0">
                <a:solidFill>
                  <a:schemeClr val="accent2">
                    <a:lumMod val="50000"/>
                  </a:schemeClr>
                </a:solidFill>
              </a:rPr>
              <a:t>Not known a priori</a:t>
            </a:r>
          </a:p>
          <a:p>
            <a:pPr marL="165100" indent="-165100">
              <a:buFontTx/>
              <a:buChar char="•"/>
            </a:pPr>
            <a:r>
              <a:rPr lang="en-US" sz="2000" dirty="0" smtClean="0">
                <a:solidFill>
                  <a:schemeClr val="accent2">
                    <a:lumMod val="50000"/>
                  </a:schemeClr>
                </a:solidFill>
              </a:rPr>
              <a:t>should </a:t>
            </a:r>
            <a:r>
              <a:rPr lang="en-US" sz="2000" i="1" dirty="0" smtClean="0">
                <a:solidFill>
                  <a:schemeClr val="accent2">
                    <a:lumMod val="50000"/>
                  </a:schemeClr>
                </a:solidFill>
              </a:rPr>
              <a:t>track</a:t>
            </a:r>
            <a:r>
              <a:rPr lang="en-US" sz="2000" dirty="0" smtClean="0">
                <a:solidFill>
                  <a:schemeClr val="accent2">
                    <a:lumMod val="50000"/>
                  </a:schemeClr>
                </a:solidFill>
              </a:rPr>
              <a:t> measured quantities, but not be identical to them</a:t>
            </a:r>
          </a:p>
          <a:p>
            <a:pPr marL="165100" indent="-165100">
              <a:buFontTx/>
              <a:buChar char="•"/>
            </a:pPr>
            <a:endParaRPr lang="en-US" sz="2000" dirty="0" smtClean="0">
              <a:solidFill>
                <a:schemeClr val="accent2">
                  <a:lumMod val="50000"/>
                </a:schemeClr>
              </a:solidFill>
            </a:endParaRPr>
          </a:p>
          <a:p>
            <a:pPr marL="165100" indent="-165100">
              <a:buFontTx/>
              <a:buChar char="•"/>
            </a:pPr>
            <a:r>
              <a:rPr lang="en-US" sz="2000" dirty="0" smtClean="0">
                <a:solidFill>
                  <a:schemeClr val="accent2">
                    <a:lumMod val="50000"/>
                  </a:schemeClr>
                </a:solidFill>
              </a:rPr>
              <a:t>Treat as parameters: what to expect?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 name="Rounded Rectangle 43"/>
          <p:cNvSpPr/>
          <p:nvPr/>
        </p:nvSpPr>
        <p:spPr>
          <a:xfrm>
            <a:off x="1" y="3892153"/>
            <a:ext cx="6095993" cy="2813447"/>
          </a:xfrm>
          <a:prstGeom prst="roundRect">
            <a:avLst>
              <a:gd name="adj" fmla="val 7889"/>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5735154" cy="715962"/>
          </a:xfrm>
        </p:spPr>
        <p:txBody>
          <a:bodyPr>
            <a:normAutofit fontScale="90000"/>
          </a:bodyPr>
          <a:lstStyle/>
          <a:p>
            <a:r>
              <a:rPr lang="en-US" dirty="0" smtClean="0"/>
              <a:t>“the system”… a nontrivial concept</a:t>
            </a:r>
            <a:endParaRPr lang="en-US" dirty="0"/>
          </a:p>
        </p:txBody>
      </p:sp>
      <p:pic>
        <p:nvPicPr>
          <p:cNvPr id="4"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a:off x="6706130" y="609600"/>
            <a:ext cx="304268" cy="838200"/>
          </a:xfrm>
          <a:prstGeom prst="rect">
            <a:avLst/>
          </a:prstGeom>
          <a:noFill/>
        </p:spPr>
      </p:pic>
      <p:grpSp>
        <p:nvGrpSpPr>
          <p:cNvPr id="3" name="Group 40"/>
          <p:cNvGrpSpPr/>
          <p:nvPr/>
        </p:nvGrpSpPr>
        <p:grpSpPr>
          <a:xfrm>
            <a:off x="6095994" y="836612"/>
            <a:ext cx="457203" cy="306388"/>
            <a:chOff x="2324898" y="1295400"/>
            <a:chExt cx="723103" cy="611188"/>
          </a:xfrm>
        </p:grpSpPr>
        <p:cxnSp>
          <p:nvCxnSpPr>
            <p:cNvPr id="22" name="Straight Connector 21"/>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42" name="Picture 6" descr="nucleus"/>
          <p:cNvPicPr>
            <a:picLocks noChangeAspect="1" noChangeArrowheads="1"/>
          </p:cNvPicPr>
          <p:nvPr/>
        </p:nvPicPr>
        <p:blipFill>
          <a:blip r:embed="rId3">
            <a:clrChange>
              <a:clrFrom>
                <a:srgbClr val="FFFFFF"/>
              </a:clrFrom>
              <a:clrTo>
                <a:srgbClr val="FFFFFF">
                  <a:alpha val="0"/>
                </a:srgbClr>
              </a:clrTo>
            </a:clrChange>
          </a:blip>
          <a:srcRect t="5289"/>
          <a:stretch>
            <a:fillRect/>
          </a:stretch>
        </p:blipFill>
        <p:spPr bwMode="auto">
          <a:xfrm flipV="1">
            <a:off x="7468129" y="152400"/>
            <a:ext cx="304268" cy="838200"/>
          </a:xfrm>
          <a:prstGeom prst="rect">
            <a:avLst/>
          </a:prstGeom>
          <a:noFill/>
        </p:spPr>
      </p:pic>
      <p:grpSp>
        <p:nvGrpSpPr>
          <p:cNvPr id="5" name="Group 47"/>
          <p:cNvGrpSpPr/>
          <p:nvPr/>
        </p:nvGrpSpPr>
        <p:grpSpPr>
          <a:xfrm flipH="1">
            <a:off x="7848597" y="304800"/>
            <a:ext cx="457203" cy="306388"/>
            <a:chOff x="2324898" y="1295400"/>
            <a:chExt cx="723103" cy="611188"/>
          </a:xfrm>
        </p:grpSpPr>
        <p:cxnSp>
          <p:nvCxnSpPr>
            <p:cNvPr id="49" name="Straight Connector 48"/>
            <p:cNvCxnSpPr/>
            <p:nvPr/>
          </p:nvCxnSpPr>
          <p:spPr>
            <a:xfrm rot="10800000">
              <a:off x="2324898" y="1295400"/>
              <a:ext cx="72310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10800000">
              <a:off x="2477299" y="1447800"/>
              <a:ext cx="5707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0800000">
              <a:off x="2629699" y="1600200"/>
              <a:ext cx="4183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10800000">
              <a:off x="2782099" y="1752600"/>
              <a:ext cx="26590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rot="10800000">
              <a:off x="2934499" y="1905000"/>
              <a:ext cx="113502"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54"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a:off x="8230132" y="2438400"/>
            <a:ext cx="304268" cy="381000"/>
          </a:xfrm>
          <a:prstGeom prst="rect">
            <a:avLst/>
          </a:prstGeom>
          <a:noFill/>
        </p:spPr>
      </p:pic>
      <p:pic>
        <p:nvPicPr>
          <p:cNvPr id="55" name="Picture 6" descr="nucleus"/>
          <p:cNvPicPr>
            <a:picLocks noChangeAspect="1" noChangeArrowheads="1"/>
          </p:cNvPicPr>
          <p:nvPr/>
        </p:nvPicPr>
        <p:blipFill>
          <a:blip r:embed="rId3">
            <a:clrChange>
              <a:clrFrom>
                <a:srgbClr val="FFFFFF"/>
              </a:clrFrom>
              <a:clrTo>
                <a:srgbClr val="FFFFFF">
                  <a:alpha val="0"/>
                </a:srgbClr>
              </a:clrTo>
            </a:clrChange>
          </a:blip>
          <a:srcRect t="56949"/>
          <a:stretch>
            <a:fillRect/>
          </a:stretch>
        </p:blipFill>
        <p:spPr bwMode="auto">
          <a:xfrm flipV="1">
            <a:off x="6019800" y="1828800"/>
            <a:ext cx="304268" cy="381000"/>
          </a:xfrm>
          <a:prstGeom prst="rect">
            <a:avLst/>
          </a:prstGeom>
          <a:noFill/>
        </p:spPr>
      </p:pic>
      <p:sp>
        <p:nvSpPr>
          <p:cNvPr id="56" name="Rectangle 55"/>
          <p:cNvSpPr/>
          <p:nvPr/>
        </p:nvSpPr>
        <p:spPr>
          <a:xfrm>
            <a:off x="6172200" y="2209800"/>
            <a:ext cx="2286000" cy="228600"/>
          </a:xfrm>
          <a:prstGeom prst="rect">
            <a:avLst/>
          </a:prstGeom>
          <a:gradFill flip="none" rotWithShape="1">
            <a:gsLst>
              <a:gs pos="0">
                <a:srgbClr val="660066"/>
              </a:gs>
              <a:gs pos="100000">
                <a:schemeClr val="accent1">
                  <a:tint val="50000"/>
                  <a:shade val="100000"/>
                  <a:satMod val="350000"/>
                </a:schemeClr>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62"/>
          <p:cNvGrpSpPr/>
          <p:nvPr/>
        </p:nvGrpSpPr>
        <p:grpSpPr>
          <a:xfrm>
            <a:off x="7965116" y="2590800"/>
            <a:ext cx="264484" cy="153592"/>
            <a:chOff x="7050716" y="3732608"/>
            <a:chExt cx="264484" cy="153592"/>
          </a:xfrm>
        </p:grpSpPr>
        <p:cxnSp>
          <p:nvCxnSpPr>
            <p:cNvPr id="60" name="Straight Connector 59"/>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63"/>
          <p:cNvGrpSpPr/>
          <p:nvPr/>
        </p:nvGrpSpPr>
        <p:grpSpPr>
          <a:xfrm flipH="1">
            <a:off x="6324600" y="1905000"/>
            <a:ext cx="264484" cy="153592"/>
            <a:chOff x="7050716" y="3732608"/>
            <a:chExt cx="264484" cy="153592"/>
          </a:xfrm>
        </p:grpSpPr>
        <p:cxnSp>
          <p:nvCxnSpPr>
            <p:cNvPr id="65" name="Straight Connector 64"/>
            <p:cNvCxnSpPr/>
            <p:nvPr/>
          </p:nvCxnSpPr>
          <p:spPr>
            <a:xfrm rot="10800000">
              <a:off x="7050716" y="3732608"/>
              <a:ext cx="26448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a:off x="7147076" y="3809006"/>
              <a:ext cx="168124" cy="796"/>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10800000">
              <a:off x="7243435" y="3885404"/>
              <a:ext cx="71765" cy="796"/>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Explosion 1 7"/>
          <p:cNvSpPr/>
          <p:nvPr/>
        </p:nvSpPr>
        <p:spPr>
          <a:xfrm>
            <a:off x="7086600" y="2133600"/>
            <a:ext cx="381000" cy="426244"/>
          </a:xfrm>
          <a:prstGeom prst="irregularSeal1">
            <a:avLst/>
          </a:prstGeom>
          <a:solidFill>
            <a:srgbClr val="FF0000"/>
          </a:solidFill>
          <a:ln>
            <a:noFill/>
          </a:ln>
          <a:effectLst>
            <a:glow rad="101600">
              <a:srgbClr val="FF66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73"/>
          <p:cNvGrpSpPr/>
          <p:nvPr/>
        </p:nvGrpSpPr>
        <p:grpSpPr>
          <a:xfrm>
            <a:off x="152400" y="764977"/>
            <a:ext cx="4419599" cy="1597223"/>
            <a:chOff x="152400" y="685800"/>
            <a:chExt cx="4419599" cy="1597223"/>
          </a:xfrm>
        </p:grpSpPr>
        <p:sp>
          <p:nvSpPr>
            <p:cNvPr id="68" name="Rounded Rectangle 67"/>
            <p:cNvSpPr/>
            <p:nvPr/>
          </p:nvSpPr>
          <p:spPr>
            <a:xfrm>
              <a:off x="152401" y="685800"/>
              <a:ext cx="4267199" cy="1597223"/>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6386" name="Object 2"/>
            <p:cNvGraphicFramePr>
              <a:graphicFrameLocks noChangeAspect="1"/>
            </p:cNvGraphicFramePr>
            <p:nvPr/>
          </p:nvGraphicFramePr>
          <p:xfrm>
            <a:off x="368301" y="838398"/>
            <a:ext cx="3289300" cy="530225"/>
          </p:xfrm>
          <a:graphic>
            <a:graphicData uri="http://schemas.openxmlformats.org/presentationml/2006/ole">
              <p:oleObj spid="_x0000_s1089538" name="Equation" r:id="rId4" imgW="1574800" imgH="254000" progId="Equation.3">
                <p:embed/>
              </p:oleObj>
            </a:graphicData>
          </a:graphic>
        </p:graphicFrame>
        <p:sp>
          <p:nvSpPr>
            <p:cNvPr id="70" name="TextBox 69"/>
            <p:cNvSpPr txBox="1"/>
            <p:nvPr/>
          </p:nvSpPr>
          <p:spPr>
            <a:xfrm>
              <a:off x="152400" y="1408092"/>
              <a:ext cx="4419599" cy="646331"/>
            </a:xfrm>
            <a:prstGeom prst="rect">
              <a:avLst/>
            </a:prstGeom>
            <a:noFill/>
          </p:spPr>
          <p:txBody>
            <a:bodyPr wrap="square" rtlCol="0">
              <a:spAutoFit/>
            </a:bodyPr>
            <a:lstStyle/>
            <a:p>
              <a:r>
                <a:rPr lang="en-US" b="1" dirty="0" smtClean="0">
                  <a:solidFill>
                    <a:schemeClr val="tx2">
                      <a:lumMod val="75000"/>
                    </a:schemeClr>
                  </a:solidFill>
                </a:rPr>
                <a:t>Characteristic scales of relevant system in which limited energy-momentum is shared</a:t>
              </a:r>
              <a:endParaRPr lang="en-US" b="1" dirty="0">
                <a:solidFill>
                  <a:schemeClr val="tx2">
                    <a:lumMod val="75000"/>
                  </a:schemeClr>
                </a:solidFill>
              </a:endParaRPr>
            </a:p>
          </p:txBody>
        </p:sp>
      </p:grpSp>
      <p:sp>
        <p:nvSpPr>
          <p:cNvPr id="72" name="TextBox 71"/>
          <p:cNvSpPr txBox="1"/>
          <p:nvPr/>
        </p:nvSpPr>
        <p:spPr>
          <a:xfrm>
            <a:off x="0" y="2340114"/>
            <a:ext cx="6865982" cy="1323439"/>
          </a:xfrm>
          <a:prstGeom prst="rect">
            <a:avLst/>
          </a:prstGeom>
          <a:noFill/>
        </p:spPr>
        <p:txBody>
          <a:bodyPr wrap="none" rtlCol="0">
            <a:spAutoFit/>
          </a:bodyPr>
          <a:lstStyle/>
          <a:p>
            <a:pPr marL="165100" indent="-165100">
              <a:buFontTx/>
              <a:buChar char="•"/>
            </a:pPr>
            <a:r>
              <a:rPr lang="en-US" sz="2000" dirty="0" smtClean="0">
                <a:solidFill>
                  <a:schemeClr val="accent2">
                    <a:lumMod val="50000"/>
                  </a:schemeClr>
                </a:solidFill>
              </a:rPr>
              <a:t>Not known a priori</a:t>
            </a:r>
          </a:p>
          <a:p>
            <a:pPr marL="165100" indent="-165100">
              <a:buFontTx/>
              <a:buChar char="•"/>
            </a:pPr>
            <a:r>
              <a:rPr lang="en-US" sz="2000" dirty="0" smtClean="0">
                <a:solidFill>
                  <a:schemeClr val="accent2">
                    <a:lumMod val="50000"/>
                  </a:schemeClr>
                </a:solidFill>
              </a:rPr>
              <a:t>should </a:t>
            </a:r>
            <a:r>
              <a:rPr lang="en-US" sz="2000" i="1" dirty="0" smtClean="0">
                <a:solidFill>
                  <a:schemeClr val="accent2">
                    <a:lumMod val="50000"/>
                  </a:schemeClr>
                </a:solidFill>
              </a:rPr>
              <a:t>track</a:t>
            </a:r>
            <a:r>
              <a:rPr lang="en-US" sz="2000" dirty="0" smtClean="0">
                <a:solidFill>
                  <a:schemeClr val="accent2">
                    <a:lumMod val="50000"/>
                  </a:schemeClr>
                </a:solidFill>
              </a:rPr>
              <a:t> measured quantities, but not be identical to them</a:t>
            </a:r>
          </a:p>
          <a:p>
            <a:pPr marL="165100" indent="-165100">
              <a:buFontTx/>
              <a:buChar char="•"/>
            </a:pPr>
            <a:endParaRPr lang="en-US" sz="2000" dirty="0" smtClean="0">
              <a:solidFill>
                <a:schemeClr val="accent2">
                  <a:lumMod val="50000"/>
                </a:schemeClr>
              </a:solidFill>
            </a:endParaRPr>
          </a:p>
          <a:p>
            <a:pPr marL="165100" indent="-165100">
              <a:buFontTx/>
              <a:buChar char="•"/>
            </a:pPr>
            <a:r>
              <a:rPr lang="en-US" sz="2000" dirty="0" smtClean="0">
                <a:solidFill>
                  <a:schemeClr val="accent2">
                    <a:lumMod val="50000"/>
                  </a:schemeClr>
                </a:solidFill>
              </a:rPr>
              <a:t>Treat as parameters: what to expect?</a:t>
            </a:r>
          </a:p>
        </p:txBody>
      </p:sp>
      <p:graphicFrame>
        <p:nvGraphicFramePr>
          <p:cNvPr id="601092" name="Object 4"/>
          <p:cNvGraphicFramePr>
            <a:graphicFrameLocks noChangeAspect="1"/>
          </p:cNvGraphicFramePr>
          <p:nvPr/>
        </p:nvGraphicFramePr>
        <p:xfrm>
          <a:off x="381000" y="4038600"/>
          <a:ext cx="5310187" cy="2439926"/>
        </p:xfrm>
        <a:graphic>
          <a:graphicData uri="http://schemas.openxmlformats.org/presentationml/2006/ole">
            <p:oleObj spid="_x0000_s1089539" name="Equation" r:id="rId5" imgW="3454400" imgH="1587500" progId="Equation.3">
              <p:embed/>
            </p:oleObj>
          </a:graphicData>
        </a:graphic>
      </p:graphicFrame>
      <p:grpSp>
        <p:nvGrpSpPr>
          <p:cNvPr id="10" name="Group 40"/>
          <p:cNvGrpSpPr/>
          <p:nvPr/>
        </p:nvGrpSpPr>
        <p:grpSpPr>
          <a:xfrm>
            <a:off x="7357841" y="1676400"/>
            <a:ext cx="607275" cy="685800"/>
            <a:chOff x="-838200" y="1447800"/>
            <a:chExt cx="607275" cy="685800"/>
          </a:xfrm>
        </p:grpSpPr>
        <p:cxnSp>
          <p:nvCxnSpPr>
            <p:cNvPr id="46" name="Straight Connector 45"/>
            <p:cNvCxnSpPr/>
            <p:nvPr/>
          </p:nvCxnSpPr>
          <p:spPr>
            <a:xfrm rot="5400000" flipH="1" flipV="1">
              <a:off x="-914400" y="1524000"/>
              <a:ext cx="685800" cy="533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5400000" flipH="1" flipV="1">
              <a:off x="-800100" y="1562896"/>
              <a:ext cx="45720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5400000" flipH="1" flipV="1">
              <a:off x="-725092" y="1637904"/>
              <a:ext cx="22939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538826" y="1564977"/>
              <a:ext cx="269413" cy="20524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381000" y="1640380"/>
              <a:ext cx="150075" cy="78530"/>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Rounded Rectangle 44"/>
          <p:cNvSpPr/>
          <p:nvPr/>
        </p:nvSpPr>
        <p:spPr>
          <a:xfrm>
            <a:off x="4212304" y="3581400"/>
            <a:ext cx="4855495" cy="3194447"/>
          </a:xfrm>
          <a:prstGeom prst="roundRect">
            <a:avLst>
              <a:gd name="adj" fmla="val 7889"/>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9" name="Picture 58" descr="PythiaTable.png"/>
          <p:cNvPicPr>
            <a:picLocks noChangeAspect="1"/>
          </p:cNvPicPr>
          <p:nvPr/>
        </p:nvPicPr>
        <p:blipFill>
          <a:blip r:embed="rId6"/>
          <a:srcRect l="8537" t="5345" r="50576" b="77250"/>
          <a:stretch>
            <a:fillRect/>
          </a:stretch>
        </p:blipFill>
        <p:spPr>
          <a:xfrm>
            <a:off x="4241800" y="3880247"/>
            <a:ext cx="4826000" cy="2658533"/>
          </a:xfrm>
          <a:prstGeom prst="rect">
            <a:avLst/>
          </a:prstGeom>
        </p:spPr>
      </p:pic>
      <p:sp>
        <p:nvSpPr>
          <p:cNvPr id="63" name="Slide Number Placeholder 38"/>
          <p:cNvSpPr txBox="1">
            <a:spLocks/>
          </p:cNvSpPr>
          <p:nvPr/>
        </p:nvSpPr>
        <p:spPr>
          <a:xfrm>
            <a:off x="6989096" y="6623447"/>
            <a:ext cx="2133600" cy="228600"/>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7DAC2A2A-C09E-2240-A90F-7268EA013567}" type="slidenum">
              <a:rPr kumimoji="0" lang="en-US" sz="11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100" b="0" i="0" u="none" strike="noStrike" kern="1200" cap="none" spc="0" normalizeH="0" baseline="0" noProof="0">
              <a:ln>
                <a:noFill/>
              </a:ln>
              <a:solidFill>
                <a:schemeClr val="tx1">
                  <a:tint val="75000"/>
                </a:schemeClr>
              </a:solidFill>
              <a:effectLst/>
              <a:uLnTx/>
              <a:uFillTx/>
              <a:latin typeface="+mn-lt"/>
              <a:ea typeface="+mn-ea"/>
              <a:cs typeface="+mn-cs"/>
            </a:endParaRPr>
          </a:p>
        </p:txBody>
      </p:sp>
      <p:grpSp>
        <p:nvGrpSpPr>
          <p:cNvPr id="11" name="Group 72"/>
          <p:cNvGrpSpPr/>
          <p:nvPr/>
        </p:nvGrpSpPr>
        <p:grpSpPr>
          <a:xfrm>
            <a:off x="4114800" y="1599404"/>
            <a:ext cx="4952999" cy="1905796"/>
            <a:chOff x="-1905001" y="2133600"/>
            <a:chExt cx="4952999" cy="1905796"/>
          </a:xfrm>
        </p:grpSpPr>
        <p:sp>
          <p:nvSpPr>
            <p:cNvPr id="74" name="Rounded Rectangle 73"/>
            <p:cNvSpPr/>
            <p:nvPr/>
          </p:nvSpPr>
          <p:spPr>
            <a:xfrm>
              <a:off x="-1905001" y="2133600"/>
              <a:ext cx="4952999" cy="1905796"/>
            </a:xfrm>
            <a:prstGeom prst="roundRect">
              <a:avLst>
                <a:gd name="adj" fmla="val 1172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75" name="Object 74"/>
            <p:cNvGraphicFramePr>
              <a:graphicFrameLocks noChangeAspect="1"/>
            </p:cNvGraphicFramePr>
            <p:nvPr/>
          </p:nvGraphicFramePr>
          <p:xfrm>
            <a:off x="-1604963" y="2286198"/>
            <a:ext cx="4576762" cy="1622425"/>
          </p:xfrm>
          <a:graphic>
            <a:graphicData uri="http://schemas.openxmlformats.org/presentationml/2006/ole">
              <p:oleObj spid="_x0000_s1089540" name="Equation" r:id="rId7" imgW="3009900" imgH="1066800" progId="Equation.DSMT4">
                <p:embed/>
              </p:oleObj>
            </a:graphicData>
          </a:graphic>
        </p:graphicFrame>
      </p:grpSp>
      <p:sp>
        <p:nvSpPr>
          <p:cNvPr id="69" name="Footer Placeholder 6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71" name="Slide Number Placeholder 70"/>
          <p:cNvSpPr>
            <a:spLocks noGrp="1"/>
          </p:cNvSpPr>
          <p:nvPr>
            <p:ph type="sldNum" sz="quarter" idx="12"/>
          </p:nvPr>
        </p:nvSpPr>
        <p:spPr/>
        <p:txBody>
          <a:bodyPr/>
          <a:lstStyle/>
          <a:p>
            <a:fld id="{7DAC2A2A-C09E-2240-A90F-7268EA013567}" type="slidenum">
              <a:rPr lang="en-US" smtClean="0"/>
              <a:pPr/>
              <a:t>35</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8" name="Group 7"/>
          <p:cNvGrpSpPr/>
          <p:nvPr/>
        </p:nvGrpSpPr>
        <p:grpSpPr>
          <a:xfrm>
            <a:off x="0" y="1032933"/>
            <a:ext cx="9144000" cy="1938867"/>
            <a:chOff x="0" y="990600"/>
            <a:chExt cx="9144000" cy="1938867"/>
          </a:xfrm>
        </p:grpSpPr>
        <p:sp>
          <p:nvSpPr>
            <p:cNvPr id="7" name="Rounded Rectangle 6"/>
            <p:cNvSpPr/>
            <p:nvPr/>
          </p:nvSpPr>
          <p:spPr>
            <a:xfrm>
              <a:off x="0" y="990600"/>
              <a:ext cx="9144000" cy="1938867"/>
            </a:xfrm>
            <a:prstGeom prst="roundRect">
              <a:avLst/>
            </a:prstGeom>
            <a:solidFill>
              <a:srgbClr val="FFFF00">
                <a:alpha val="72000"/>
              </a:srgbClr>
            </a:solidFill>
            <a:ln w="38100" cap="flat" cmpd="sng" algn="ctr">
              <a:solidFill>
                <a:srgbClr val="8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096706" name="Object 2"/>
            <p:cNvGraphicFramePr>
              <a:graphicFrameLocks noChangeAspect="1"/>
            </p:cNvGraphicFramePr>
            <p:nvPr/>
          </p:nvGraphicFramePr>
          <p:xfrm>
            <a:off x="192088" y="1251236"/>
            <a:ext cx="8875712" cy="1491964"/>
          </p:xfrm>
          <a:graphic>
            <a:graphicData uri="http://schemas.openxmlformats.org/presentationml/2006/ole">
              <p:oleObj spid="_x0000_s1096706" name="Equation" r:id="rId3" imgW="5435600" imgH="914400" progId="Equation.DSMT4">
                <p:embed/>
              </p:oleObj>
            </a:graphicData>
          </a:graphic>
        </p:graphicFrame>
      </p:grpSp>
      <p:grpSp>
        <p:nvGrpSpPr>
          <p:cNvPr id="10" name="Group 9"/>
          <p:cNvGrpSpPr/>
          <p:nvPr/>
        </p:nvGrpSpPr>
        <p:grpSpPr>
          <a:xfrm>
            <a:off x="0" y="3160712"/>
            <a:ext cx="9144000" cy="3468688"/>
            <a:chOff x="0" y="3084512"/>
            <a:chExt cx="9144000" cy="3468688"/>
          </a:xfrm>
        </p:grpSpPr>
        <p:sp>
          <p:nvSpPr>
            <p:cNvPr id="9" name="Rounded Rectangle 8"/>
            <p:cNvSpPr/>
            <p:nvPr/>
          </p:nvSpPr>
          <p:spPr>
            <a:xfrm>
              <a:off x="0" y="3084512"/>
              <a:ext cx="9144000" cy="3468688"/>
            </a:xfrm>
            <a:prstGeom prst="roundRect">
              <a:avLst/>
            </a:prstGeom>
            <a:solidFill>
              <a:srgbClr val="FEDBB8">
                <a:alpha val="63000"/>
              </a:srgbClr>
            </a:solidFill>
            <a:ln w="38100"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096707" name="Object 3"/>
            <p:cNvGraphicFramePr>
              <a:graphicFrameLocks noChangeAspect="1"/>
            </p:cNvGraphicFramePr>
            <p:nvPr/>
          </p:nvGraphicFramePr>
          <p:xfrm>
            <a:off x="122238" y="3197225"/>
            <a:ext cx="8863012" cy="3316288"/>
          </p:xfrm>
          <a:graphic>
            <a:graphicData uri="http://schemas.openxmlformats.org/presentationml/2006/ole">
              <p:oleObj spid="_x0000_s1096707" name="Equation" r:id="rId4" imgW="4864100" imgH="1816100" progId="Equation.DSMT4">
                <p:embed/>
              </p:oleObj>
            </a:graphicData>
          </a:graphic>
        </p:graphicFrame>
      </p:grpSp>
      <p:sp>
        <p:nvSpPr>
          <p:cNvPr id="6" name="Title 23"/>
          <p:cNvSpPr txBox="1">
            <a:spLocks/>
          </p:cNvSpPr>
          <p:nvPr/>
        </p:nvSpPr>
        <p:spPr>
          <a:xfrm>
            <a:off x="457200" y="0"/>
            <a:ext cx="8229600" cy="990600"/>
          </a:xfrm>
          <a:prstGeom prst="rect">
            <a:avLst/>
          </a:prstGeom>
        </p:spPr>
        <p:txBody>
          <a:bodyPr vert="horz" lIns="91440" tIns="45720" rIns="91440" bIns="45720" rtlCol="0" anchor="ctr">
            <a:normAutofit fontScale="975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0" i="1" u="none" strike="noStrike" kern="1200" cap="none" spc="0" normalizeH="0" baseline="0" noProof="0" smtClean="0">
                <a:ln>
                  <a:noFill/>
                </a:ln>
                <a:solidFill>
                  <a:schemeClr val="tx2">
                    <a:lumMod val="75000"/>
                  </a:schemeClr>
                </a:solidFill>
                <a:effectLst/>
                <a:uLnTx/>
                <a:uFillTx/>
                <a:latin typeface="Times New Roman Bold Italic"/>
                <a:ea typeface="+mj-ea"/>
                <a:cs typeface="Times New Roman Bold Italic"/>
              </a:rPr>
              <a:t>Femtoscopic correlations </a:t>
            </a:r>
            <a:r>
              <a:rPr kumimoji="0" lang="en-US" sz="3200" b="0" i="1" u="sng" strike="noStrike" kern="1200" cap="none" spc="0" normalizeH="0" baseline="0" noProof="0" smtClean="0">
                <a:ln>
                  <a:noFill/>
                </a:ln>
                <a:solidFill>
                  <a:schemeClr val="tx2">
                    <a:lumMod val="75000"/>
                  </a:schemeClr>
                </a:solidFill>
                <a:effectLst/>
                <a:uLnTx/>
                <a:uFillTx/>
                <a:latin typeface="Times New Roman Bold Italic"/>
                <a:ea typeface="+mj-ea"/>
                <a:cs typeface="Times New Roman Bold Italic"/>
              </a:rPr>
              <a:t>and</a:t>
            </a:r>
            <a:r>
              <a:rPr kumimoji="0" lang="en-US" sz="3200" b="0" i="1" u="none" strike="noStrike" kern="1200" cap="none" spc="0" normalizeH="0" baseline="0" noProof="0" smtClean="0">
                <a:ln>
                  <a:noFill/>
                </a:ln>
                <a:solidFill>
                  <a:schemeClr val="tx2">
                    <a:lumMod val="75000"/>
                  </a:schemeClr>
                </a:solidFill>
                <a:effectLst/>
                <a:uLnTx/>
                <a:uFillTx/>
                <a:latin typeface="Times New Roman Bold Italic"/>
                <a:ea typeface="+mj-ea"/>
                <a:cs typeface="Times New Roman Bold Italic"/>
              </a:rPr>
              <a:t> EMCICs</a:t>
            </a:r>
            <a:br>
              <a:rPr kumimoji="0" lang="en-US" sz="3200" b="0" i="1" u="none" strike="noStrike" kern="1200" cap="none" spc="0" normalizeH="0" baseline="0" noProof="0" smtClean="0">
                <a:ln>
                  <a:noFill/>
                </a:ln>
                <a:solidFill>
                  <a:schemeClr val="tx2">
                    <a:lumMod val="75000"/>
                  </a:schemeClr>
                </a:solidFill>
                <a:effectLst/>
                <a:uLnTx/>
                <a:uFillTx/>
                <a:latin typeface="Times New Roman Bold Italic"/>
                <a:ea typeface="+mj-ea"/>
                <a:cs typeface="Times New Roman Bold Italic"/>
              </a:rPr>
            </a:br>
            <a:r>
              <a:rPr kumimoji="0" lang="en-US" sz="3200" b="0" i="1" u="none" strike="noStrike" kern="1200" cap="none" spc="0" normalizeH="0" baseline="0" noProof="0" smtClean="0">
                <a:ln>
                  <a:noFill/>
                </a:ln>
                <a:solidFill>
                  <a:schemeClr val="tx2">
                    <a:lumMod val="75000"/>
                  </a:schemeClr>
                </a:solidFill>
                <a:effectLst/>
                <a:uLnTx/>
                <a:uFillTx/>
                <a:latin typeface="Times New Roman Bold Italic"/>
                <a:ea typeface="+mj-ea"/>
                <a:cs typeface="Times New Roman Bold Italic"/>
              </a:rPr>
              <a:t>(experimentalists’ recipe)</a:t>
            </a:r>
            <a:endParaRPr kumimoji="0" lang="en-US" sz="3200" b="0" i="1" u="none" strike="noStrike" kern="1200" cap="none" spc="0" normalizeH="0" baseline="0" noProof="0" dirty="0">
              <a:ln>
                <a:noFill/>
              </a:ln>
              <a:solidFill>
                <a:schemeClr val="tx2">
                  <a:lumMod val="75000"/>
                </a:schemeClr>
              </a:solidFill>
              <a:effectLst/>
              <a:uLnTx/>
              <a:uFillTx/>
              <a:latin typeface="Times New Roman Bold Italic"/>
              <a:ea typeface="+mj-ea"/>
              <a:cs typeface="Times New Roman Bold Italic"/>
            </a:endParaRPr>
          </a:p>
        </p:txBody>
      </p:sp>
      <p:sp>
        <p:nvSpPr>
          <p:cNvPr id="11" name="TextBox 10"/>
          <p:cNvSpPr txBox="1"/>
          <p:nvPr/>
        </p:nvSpPr>
        <p:spPr>
          <a:xfrm>
            <a:off x="187100" y="2728931"/>
            <a:ext cx="2722771" cy="276999"/>
          </a:xfrm>
          <a:prstGeom prst="rect">
            <a:avLst/>
          </a:prstGeom>
          <a:noFill/>
        </p:spPr>
        <p:txBody>
          <a:bodyPr wrap="none" rtlCol="0">
            <a:spAutoFit/>
          </a:bodyPr>
          <a:lstStyle/>
          <a:p>
            <a:r>
              <a:rPr lang="en-US" sz="1200" dirty="0" smtClean="0">
                <a:solidFill>
                  <a:schemeClr val="tx1">
                    <a:lumMod val="65000"/>
                    <a:lumOff val="35000"/>
                  </a:schemeClr>
                </a:solidFill>
              </a:rPr>
              <a:t>Z. </a:t>
            </a:r>
            <a:r>
              <a:rPr lang="en-US" sz="1200" dirty="0" err="1" smtClean="0">
                <a:solidFill>
                  <a:schemeClr val="tx1">
                    <a:lumMod val="65000"/>
                    <a:lumOff val="35000"/>
                  </a:schemeClr>
                </a:solidFill>
              </a:rPr>
              <a:t>Chajęcki</a:t>
            </a:r>
            <a:r>
              <a:rPr lang="en-US" sz="1200" dirty="0" smtClean="0">
                <a:solidFill>
                  <a:schemeClr val="tx1">
                    <a:lumMod val="65000"/>
                    <a:lumOff val="35000"/>
                  </a:schemeClr>
                </a:solidFill>
              </a:rPr>
              <a:t> &amp; MAL PRC </a:t>
            </a:r>
            <a:r>
              <a:rPr lang="en-US" sz="1200" b="1" dirty="0" smtClean="0">
                <a:solidFill>
                  <a:schemeClr val="tx1">
                    <a:lumMod val="65000"/>
                    <a:lumOff val="35000"/>
                  </a:schemeClr>
                </a:solidFill>
              </a:rPr>
              <a:t>78</a:t>
            </a:r>
            <a:r>
              <a:rPr lang="en-US" sz="1200" dirty="0" smtClean="0">
                <a:solidFill>
                  <a:schemeClr val="tx1">
                    <a:lumMod val="65000"/>
                    <a:lumOff val="35000"/>
                  </a:schemeClr>
                </a:solidFill>
              </a:rPr>
              <a:t> 064903 (2008)</a:t>
            </a:r>
          </a:p>
        </p:txBody>
      </p:sp>
      <p:sp>
        <p:nvSpPr>
          <p:cNvPr id="12" name="Footer Placeholder 11"/>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3" name="Slide Number Placeholder 12"/>
          <p:cNvSpPr>
            <a:spLocks noGrp="1"/>
          </p:cNvSpPr>
          <p:nvPr>
            <p:ph type="sldNum" sz="quarter" idx="12"/>
          </p:nvPr>
        </p:nvSpPr>
        <p:spPr/>
        <p:txBody>
          <a:bodyPr/>
          <a:lstStyle/>
          <a:p>
            <a:fld id="{7DAC2A2A-C09E-2240-A90F-7268EA013567}"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Rounded Rectangle 23"/>
          <p:cNvSpPr/>
          <p:nvPr/>
        </p:nvSpPr>
        <p:spPr>
          <a:xfrm>
            <a:off x="228599" y="756252"/>
            <a:ext cx="8804801" cy="6101747"/>
          </a:xfrm>
          <a:prstGeom prst="roundRect">
            <a:avLst>
              <a:gd name="adj" fmla="val 4817"/>
            </a:avLst>
          </a:prstGeom>
          <a:solidFill>
            <a:schemeClr val="bg1"/>
          </a:solidFill>
          <a:ln w="38100"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itle 22"/>
          <p:cNvSpPr>
            <a:spLocks noGrp="1"/>
          </p:cNvSpPr>
          <p:nvPr>
            <p:ph type="title"/>
          </p:nvPr>
        </p:nvSpPr>
        <p:spPr/>
        <p:txBody>
          <a:bodyPr/>
          <a:lstStyle/>
          <a:p>
            <a:r>
              <a:rPr lang="en-US" dirty="0" smtClean="0"/>
              <a:t>Fits to </a:t>
            </a:r>
            <a:r>
              <a:rPr lang="en-US" dirty="0" err="1" smtClean="0"/>
              <a:t>p+p</a:t>
            </a:r>
            <a:r>
              <a:rPr lang="en-US" dirty="0" smtClean="0"/>
              <a:t> data  (STAR @ QM09)</a:t>
            </a:r>
            <a:endParaRPr lang="en-US" dirty="0"/>
          </a:p>
        </p:txBody>
      </p:sp>
      <p:pic>
        <p:nvPicPr>
          <p:cNvPr id="1870869" name="Picture 21" descr="pp_kt1_exp"/>
          <p:cNvPicPr>
            <a:picLocks noChangeAspect="1" noChangeArrowheads="1"/>
          </p:cNvPicPr>
          <p:nvPr/>
        </p:nvPicPr>
        <p:blipFill>
          <a:blip r:embed="rId3"/>
          <a:srcRect/>
          <a:stretch>
            <a:fillRect/>
          </a:stretch>
        </p:blipFill>
        <p:spPr bwMode="auto">
          <a:xfrm>
            <a:off x="381000" y="944563"/>
            <a:ext cx="4022725" cy="2865437"/>
          </a:xfrm>
          <a:prstGeom prst="rect">
            <a:avLst/>
          </a:prstGeom>
          <a:noFill/>
        </p:spPr>
      </p:pic>
      <p:pic>
        <p:nvPicPr>
          <p:cNvPr id="1870870" name="Picture 22" descr="pp_kt2_exp"/>
          <p:cNvPicPr>
            <a:picLocks noChangeAspect="1" noChangeArrowheads="1"/>
          </p:cNvPicPr>
          <p:nvPr/>
        </p:nvPicPr>
        <p:blipFill>
          <a:blip r:embed="rId4"/>
          <a:srcRect/>
          <a:stretch>
            <a:fillRect/>
          </a:stretch>
        </p:blipFill>
        <p:spPr bwMode="auto">
          <a:xfrm>
            <a:off x="4800600" y="944563"/>
            <a:ext cx="4022725" cy="2865437"/>
          </a:xfrm>
          <a:prstGeom prst="rect">
            <a:avLst/>
          </a:prstGeom>
          <a:noFill/>
        </p:spPr>
      </p:pic>
      <p:pic>
        <p:nvPicPr>
          <p:cNvPr id="1870871" name="Picture 23" descr="pp_kt3_exp"/>
          <p:cNvPicPr>
            <a:picLocks noChangeAspect="1" noChangeArrowheads="1"/>
          </p:cNvPicPr>
          <p:nvPr/>
        </p:nvPicPr>
        <p:blipFill>
          <a:blip r:embed="rId5"/>
          <a:srcRect/>
          <a:stretch>
            <a:fillRect/>
          </a:stretch>
        </p:blipFill>
        <p:spPr bwMode="auto">
          <a:xfrm>
            <a:off x="396875" y="3886200"/>
            <a:ext cx="4022725" cy="2865438"/>
          </a:xfrm>
          <a:prstGeom prst="rect">
            <a:avLst/>
          </a:prstGeom>
          <a:noFill/>
        </p:spPr>
      </p:pic>
      <p:pic>
        <p:nvPicPr>
          <p:cNvPr id="1870872" name="Picture 24" descr="pp_kt4_exp"/>
          <p:cNvPicPr>
            <a:picLocks noChangeAspect="1" noChangeArrowheads="1"/>
          </p:cNvPicPr>
          <p:nvPr/>
        </p:nvPicPr>
        <p:blipFill>
          <a:blip r:embed="rId6"/>
          <a:srcRect/>
          <a:stretch>
            <a:fillRect/>
          </a:stretch>
        </p:blipFill>
        <p:spPr bwMode="auto">
          <a:xfrm>
            <a:off x="4800600" y="3886200"/>
            <a:ext cx="4022725" cy="2865438"/>
          </a:xfrm>
          <a:prstGeom prst="rect">
            <a:avLst/>
          </a:prstGeom>
          <a:noFill/>
        </p:spPr>
      </p:pic>
      <p:pic>
        <p:nvPicPr>
          <p:cNvPr id="1870882" name="Picture 34" descr="pp_kt1_exp_std"/>
          <p:cNvPicPr>
            <a:picLocks noChangeAspect="1" noChangeArrowheads="1"/>
          </p:cNvPicPr>
          <p:nvPr/>
        </p:nvPicPr>
        <p:blipFill>
          <a:blip r:embed="rId7"/>
          <a:srcRect/>
          <a:stretch>
            <a:fillRect/>
          </a:stretch>
        </p:blipFill>
        <p:spPr bwMode="auto">
          <a:xfrm>
            <a:off x="381000" y="944563"/>
            <a:ext cx="4022725" cy="2865437"/>
          </a:xfrm>
          <a:prstGeom prst="rect">
            <a:avLst/>
          </a:prstGeom>
          <a:noFill/>
        </p:spPr>
      </p:pic>
      <p:pic>
        <p:nvPicPr>
          <p:cNvPr id="1870883" name="Picture 35" descr="pp_kt2_exp_std"/>
          <p:cNvPicPr>
            <a:picLocks noChangeAspect="1" noChangeArrowheads="1"/>
          </p:cNvPicPr>
          <p:nvPr/>
        </p:nvPicPr>
        <p:blipFill>
          <a:blip r:embed="rId8"/>
          <a:srcRect/>
          <a:stretch>
            <a:fillRect/>
          </a:stretch>
        </p:blipFill>
        <p:spPr bwMode="auto">
          <a:xfrm>
            <a:off x="4800600" y="944563"/>
            <a:ext cx="4022725" cy="2865437"/>
          </a:xfrm>
          <a:prstGeom prst="rect">
            <a:avLst/>
          </a:prstGeom>
          <a:noFill/>
        </p:spPr>
      </p:pic>
      <p:pic>
        <p:nvPicPr>
          <p:cNvPr id="1870885" name="Picture 37" descr="pp_kt3_exp_std"/>
          <p:cNvPicPr>
            <a:picLocks noChangeAspect="1" noChangeArrowheads="1"/>
          </p:cNvPicPr>
          <p:nvPr/>
        </p:nvPicPr>
        <p:blipFill>
          <a:blip r:embed="rId9"/>
          <a:srcRect/>
          <a:stretch>
            <a:fillRect/>
          </a:stretch>
        </p:blipFill>
        <p:spPr bwMode="auto">
          <a:xfrm>
            <a:off x="396875" y="3886200"/>
            <a:ext cx="4022725" cy="2865438"/>
          </a:xfrm>
          <a:prstGeom prst="rect">
            <a:avLst/>
          </a:prstGeom>
          <a:noFill/>
        </p:spPr>
      </p:pic>
      <p:pic>
        <p:nvPicPr>
          <p:cNvPr id="1870886" name="Picture 38" descr="pp_kt4_exp_std"/>
          <p:cNvPicPr>
            <a:picLocks noChangeAspect="1" noChangeArrowheads="1"/>
          </p:cNvPicPr>
          <p:nvPr/>
        </p:nvPicPr>
        <p:blipFill>
          <a:blip r:embed="rId10"/>
          <a:srcRect/>
          <a:stretch>
            <a:fillRect/>
          </a:stretch>
        </p:blipFill>
        <p:spPr bwMode="auto">
          <a:xfrm>
            <a:off x="4800600" y="3886200"/>
            <a:ext cx="4022725" cy="2865438"/>
          </a:xfrm>
          <a:prstGeom prst="rect">
            <a:avLst/>
          </a:prstGeom>
          <a:noFill/>
        </p:spPr>
      </p:pic>
      <p:pic>
        <p:nvPicPr>
          <p:cNvPr id="1870887" name="Picture 39" descr="pp_kt1_all"/>
          <p:cNvPicPr>
            <a:picLocks noChangeAspect="1" noChangeArrowheads="1"/>
          </p:cNvPicPr>
          <p:nvPr/>
        </p:nvPicPr>
        <p:blipFill>
          <a:blip r:embed="rId11"/>
          <a:srcRect/>
          <a:stretch>
            <a:fillRect/>
          </a:stretch>
        </p:blipFill>
        <p:spPr bwMode="auto">
          <a:xfrm>
            <a:off x="381000" y="944563"/>
            <a:ext cx="4022725" cy="2865437"/>
          </a:xfrm>
          <a:prstGeom prst="rect">
            <a:avLst/>
          </a:prstGeom>
          <a:noFill/>
        </p:spPr>
      </p:pic>
      <p:pic>
        <p:nvPicPr>
          <p:cNvPr id="1870888" name="Picture 40" descr="pp_kt2_all"/>
          <p:cNvPicPr>
            <a:picLocks noChangeAspect="1" noChangeArrowheads="1"/>
          </p:cNvPicPr>
          <p:nvPr/>
        </p:nvPicPr>
        <p:blipFill>
          <a:blip r:embed="rId12"/>
          <a:srcRect/>
          <a:stretch>
            <a:fillRect/>
          </a:stretch>
        </p:blipFill>
        <p:spPr bwMode="auto">
          <a:xfrm>
            <a:off x="4800600" y="944563"/>
            <a:ext cx="4022725" cy="2865437"/>
          </a:xfrm>
          <a:prstGeom prst="rect">
            <a:avLst/>
          </a:prstGeom>
          <a:noFill/>
        </p:spPr>
      </p:pic>
      <p:pic>
        <p:nvPicPr>
          <p:cNvPr id="1870889" name="Picture 41" descr="pp_kt3_akk"/>
          <p:cNvPicPr>
            <a:picLocks noChangeAspect="1" noChangeArrowheads="1"/>
          </p:cNvPicPr>
          <p:nvPr/>
        </p:nvPicPr>
        <p:blipFill>
          <a:blip r:embed="rId13"/>
          <a:srcRect/>
          <a:stretch>
            <a:fillRect/>
          </a:stretch>
        </p:blipFill>
        <p:spPr bwMode="auto">
          <a:xfrm>
            <a:off x="396875" y="3886200"/>
            <a:ext cx="4022725" cy="2865438"/>
          </a:xfrm>
          <a:prstGeom prst="rect">
            <a:avLst/>
          </a:prstGeom>
          <a:noFill/>
        </p:spPr>
      </p:pic>
      <p:pic>
        <p:nvPicPr>
          <p:cNvPr id="1870890" name="Picture 42" descr="pp_kt4_all"/>
          <p:cNvPicPr>
            <a:picLocks noChangeAspect="1" noChangeArrowheads="1"/>
          </p:cNvPicPr>
          <p:nvPr/>
        </p:nvPicPr>
        <p:blipFill>
          <a:blip r:embed="rId14"/>
          <a:srcRect/>
          <a:stretch>
            <a:fillRect/>
          </a:stretch>
        </p:blipFill>
        <p:spPr bwMode="auto">
          <a:xfrm>
            <a:off x="4800600" y="3886200"/>
            <a:ext cx="4022725" cy="2865438"/>
          </a:xfrm>
          <a:prstGeom prst="rect">
            <a:avLst/>
          </a:prstGeom>
          <a:noFill/>
        </p:spPr>
      </p:pic>
      <p:sp>
        <p:nvSpPr>
          <p:cNvPr id="1870891" name="Text Box 43"/>
          <p:cNvSpPr txBox="1">
            <a:spLocks noChangeArrowheads="1"/>
          </p:cNvSpPr>
          <p:nvPr/>
        </p:nvSpPr>
        <p:spPr bwMode="auto">
          <a:xfrm>
            <a:off x="2286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[0.15,0.25] GeV/c</a:t>
            </a:r>
          </a:p>
        </p:txBody>
      </p:sp>
      <p:sp>
        <p:nvSpPr>
          <p:cNvPr id="1870892" name="Text Box 44"/>
          <p:cNvSpPr txBox="1">
            <a:spLocks noChangeArrowheads="1"/>
          </p:cNvSpPr>
          <p:nvPr/>
        </p:nvSpPr>
        <p:spPr bwMode="auto">
          <a:xfrm>
            <a:off x="46482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[0.25,0.35] GeV/c</a:t>
            </a:r>
          </a:p>
        </p:txBody>
      </p:sp>
      <p:sp>
        <p:nvSpPr>
          <p:cNvPr id="1870893" name="Text Box 45"/>
          <p:cNvSpPr txBox="1">
            <a:spLocks noChangeArrowheads="1"/>
          </p:cNvSpPr>
          <p:nvPr/>
        </p:nvSpPr>
        <p:spPr bwMode="auto">
          <a:xfrm>
            <a:off x="2286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[0.35,0.45] GeV/c</a:t>
            </a:r>
          </a:p>
        </p:txBody>
      </p:sp>
      <p:sp>
        <p:nvSpPr>
          <p:cNvPr id="1870894" name="Text Box 46"/>
          <p:cNvSpPr txBox="1">
            <a:spLocks noChangeArrowheads="1"/>
          </p:cNvSpPr>
          <p:nvPr/>
        </p:nvSpPr>
        <p:spPr bwMode="auto">
          <a:xfrm>
            <a:off x="46482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[0.45,0.60] GeV/c</a:t>
            </a:r>
          </a:p>
        </p:txBody>
      </p:sp>
      <p:sp>
        <p:nvSpPr>
          <p:cNvPr id="1870895" name="Rectangle 47"/>
          <p:cNvSpPr>
            <a:spLocks noChangeArrowheads="1"/>
          </p:cNvSpPr>
          <p:nvPr/>
        </p:nvSpPr>
        <p:spPr bwMode="auto">
          <a:xfrm>
            <a:off x="7315200" y="0"/>
            <a:ext cx="1828800" cy="336550"/>
          </a:xfrm>
          <a:prstGeom prst="rect">
            <a:avLst/>
          </a:prstGeom>
          <a:noFill/>
          <a:ln w="9525">
            <a:noFill/>
            <a:miter lim="800000"/>
            <a:headEnd/>
            <a:tailEnd/>
          </a:ln>
          <a:effectLst/>
        </p:spPr>
        <p:txBody>
          <a:bodyPr wrap="none">
            <a:prstTxWarp prst="textNoShape">
              <a:avLst/>
            </a:prstTxWarp>
          </a:bodyPr>
          <a:lstStyle/>
          <a:p>
            <a:pPr>
              <a:spcBef>
                <a:spcPct val="50000"/>
              </a:spcBef>
            </a:pPr>
            <a:r>
              <a:rPr lang="pl-PL" sz="1600" b="1" dirty="0">
                <a:solidFill>
                  <a:srgbClr val="FF0000"/>
                </a:solidFill>
              </a:rPr>
              <a:t>STAR preliminary</a:t>
            </a:r>
            <a:r>
              <a:rPr lang="pl-PL" sz="1600" dirty="0"/>
              <a:t> </a:t>
            </a:r>
            <a:endParaRPr lang="en-US" sz="1600" dirty="0"/>
          </a:p>
        </p:txBody>
      </p:sp>
      <p:cxnSp>
        <p:nvCxnSpPr>
          <p:cNvPr id="26" name="Straight Connector 25"/>
          <p:cNvCxnSpPr/>
          <p:nvPr/>
        </p:nvCxnSpPr>
        <p:spPr>
          <a:xfrm rot="5400000">
            <a:off x="1805782" y="3786981"/>
            <a:ext cx="5684837"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457200" y="3859212"/>
            <a:ext cx="8229600"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0" name="Footer Placeholder 2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1" name="Slide Number Placeholder 30"/>
          <p:cNvSpPr>
            <a:spLocks noGrp="1"/>
          </p:cNvSpPr>
          <p:nvPr>
            <p:ph type="sldNum" sz="quarter" idx="12"/>
          </p:nvPr>
        </p:nvSpPr>
        <p:spPr/>
        <p:txBody>
          <a:bodyPr/>
          <a:lstStyle/>
          <a:p>
            <a:fld id="{7DAC2A2A-C09E-2240-A90F-7268EA013567}" type="slidenum">
              <a:rPr lang="en-US" smtClean="0"/>
              <a:pPr/>
              <a:t>37</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70882"/>
                                        </p:tgtEl>
                                        <p:attrNameLst>
                                          <p:attrName>style.visibility</p:attrName>
                                        </p:attrNameLst>
                                      </p:cBhvr>
                                      <p:to>
                                        <p:strVal val="visible"/>
                                      </p:to>
                                    </p:set>
                                    <p:animEffect transition="in" filter="wipe(left)">
                                      <p:cBhvr>
                                        <p:cTn id="7" dur="500"/>
                                        <p:tgtEl>
                                          <p:spTgt spid="1870882"/>
                                        </p:tgtEl>
                                      </p:cBhvr>
                                    </p:animEffect>
                                  </p:childTnLst>
                                </p:cTn>
                              </p:par>
                              <p:par>
                                <p:cTn id="8" presetID="22" presetClass="entr" presetSubtype="8" fill="hold" nodeType="withEffect">
                                  <p:stCondLst>
                                    <p:cond delay="0"/>
                                  </p:stCondLst>
                                  <p:childTnLst>
                                    <p:set>
                                      <p:cBhvr>
                                        <p:cTn id="9" dur="1" fill="hold">
                                          <p:stCondLst>
                                            <p:cond delay="0"/>
                                          </p:stCondLst>
                                        </p:cTn>
                                        <p:tgtEl>
                                          <p:spTgt spid="1870883"/>
                                        </p:tgtEl>
                                        <p:attrNameLst>
                                          <p:attrName>style.visibility</p:attrName>
                                        </p:attrNameLst>
                                      </p:cBhvr>
                                      <p:to>
                                        <p:strVal val="visible"/>
                                      </p:to>
                                    </p:set>
                                    <p:animEffect transition="in" filter="wipe(left)">
                                      <p:cBhvr>
                                        <p:cTn id="10" dur="500"/>
                                        <p:tgtEl>
                                          <p:spTgt spid="1870883"/>
                                        </p:tgtEl>
                                      </p:cBhvr>
                                    </p:animEffect>
                                  </p:childTnLst>
                                </p:cTn>
                              </p:par>
                              <p:par>
                                <p:cTn id="11" presetID="22" presetClass="entr" presetSubtype="8" fill="hold" nodeType="withEffect">
                                  <p:stCondLst>
                                    <p:cond delay="0"/>
                                  </p:stCondLst>
                                  <p:childTnLst>
                                    <p:set>
                                      <p:cBhvr>
                                        <p:cTn id="12" dur="1" fill="hold">
                                          <p:stCondLst>
                                            <p:cond delay="0"/>
                                          </p:stCondLst>
                                        </p:cTn>
                                        <p:tgtEl>
                                          <p:spTgt spid="1870885"/>
                                        </p:tgtEl>
                                        <p:attrNameLst>
                                          <p:attrName>style.visibility</p:attrName>
                                        </p:attrNameLst>
                                      </p:cBhvr>
                                      <p:to>
                                        <p:strVal val="visible"/>
                                      </p:to>
                                    </p:set>
                                    <p:animEffect transition="in" filter="wipe(left)">
                                      <p:cBhvr>
                                        <p:cTn id="13" dur="500"/>
                                        <p:tgtEl>
                                          <p:spTgt spid="1870885"/>
                                        </p:tgtEl>
                                      </p:cBhvr>
                                    </p:animEffect>
                                  </p:childTnLst>
                                </p:cTn>
                              </p:par>
                              <p:par>
                                <p:cTn id="14" presetID="22" presetClass="entr" presetSubtype="8" fill="hold" nodeType="withEffect">
                                  <p:stCondLst>
                                    <p:cond delay="0"/>
                                  </p:stCondLst>
                                  <p:childTnLst>
                                    <p:set>
                                      <p:cBhvr>
                                        <p:cTn id="15" dur="1" fill="hold">
                                          <p:stCondLst>
                                            <p:cond delay="0"/>
                                          </p:stCondLst>
                                        </p:cTn>
                                        <p:tgtEl>
                                          <p:spTgt spid="1870886"/>
                                        </p:tgtEl>
                                        <p:attrNameLst>
                                          <p:attrName>style.visibility</p:attrName>
                                        </p:attrNameLst>
                                      </p:cBhvr>
                                      <p:to>
                                        <p:strVal val="visible"/>
                                      </p:to>
                                    </p:set>
                                    <p:animEffect transition="in" filter="wipe(left)">
                                      <p:cBhvr>
                                        <p:cTn id="16" dur="500"/>
                                        <p:tgtEl>
                                          <p:spTgt spid="187088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870887"/>
                                        </p:tgtEl>
                                        <p:attrNameLst>
                                          <p:attrName>style.visibility</p:attrName>
                                        </p:attrNameLst>
                                      </p:cBhvr>
                                      <p:to>
                                        <p:strVal val="visible"/>
                                      </p:to>
                                    </p:set>
                                    <p:animEffect transition="in" filter="wipe(left)">
                                      <p:cBhvr>
                                        <p:cTn id="21" dur="500"/>
                                        <p:tgtEl>
                                          <p:spTgt spid="1870887"/>
                                        </p:tgtEl>
                                      </p:cBhvr>
                                    </p:animEffect>
                                  </p:childTnLst>
                                </p:cTn>
                              </p:par>
                              <p:par>
                                <p:cTn id="22" presetID="22" presetClass="entr" presetSubtype="8" fill="hold" nodeType="withEffect">
                                  <p:stCondLst>
                                    <p:cond delay="0"/>
                                  </p:stCondLst>
                                  <p:childTnLst>
                                    <p:set>
                                      <p:cBhvr>
                                        <p:cTn id="23" dur="1" fill="hold">
                                          <p:stCondLst>
                                            <p:cond delay="0"/>
                                          </p:stCondLst>
                                        </p:cTn>
                                        <p:tgtEl>
                                          <p:spTgt spid="1870888"/>
                                        </p:tgtEl>
                                        <p:attrNameLst>
                                          <p:attrName>style.visibility</p:attrName>
                                        </p:attrNameLst>
                                      </p:cBhvr>
                                      <p:to>
                                        <p:strVal val="visible"/>
                                      </p:to>
                                    </p:set>
                                    <p:animEffect transition="in" filter="wipe(left)">
                                      <p:cBhvr>
                                        <p:cTn id="24" dur="500"/>
                                        <p:tgtEl>
                                          <p:spTgt spid="1870888"/>
                                        </p:tgtEl>
                                      </p:cBhvr>
                                    </p:animEffect>
                                  </p:childTnLst>
                                </p:cTn>
                              </p:par>
                              <p:par>
                                <p:cTn id="25" presetID="22" presetClass="entr" presetSubtype="8" fill="hold" nodeType="withEffect">
                                  <p:stCondLst>
                                    <p:cond delay="0"/>
                                  </p:stCondLst>
                                  <p:childTnLst>
                                    <p:set>
                                      <p:cBhvr>
                                        <p:cTn id="26" dur="1" fill="hold">
                                          <p:stCondLst>
                                            <p:cond delay="0"/>
                                          </p:stCondLst>
                                        </p:cTn>
                                        <p:tgtEl>
                                          <p:spTgt spid="1870889"/>
                                        </p:tgtEl>
                                        <p:attrNameLst>
                                          <p:attrName>style.visibility</p:attrName>
                                        </p:attrNameLst>
                                      </p:cBhvr>
                                      <p:to>
                                        <p:strVal val="visible"/>
                                      </p:to>
                                    </p:set>
                                    <p:animEffect transition="in" filter="wipe(left)">
                                      <p:cBhvr>
                                        <p:cTn id="27" dur="500"/>
                                        <p:tgtEl>
                                          <p:spTgt spid="1870889"/>
                                        </p:tgtEl>
                                      </p:cBhvr>
                                    </p:animEffect>
                                  </p:childTnLst>
                                </p:cTn>
                              </p:par>
                              <p:par>
                                <p:cTn id="28" presetID="22" presetClass="entr" presetSubtype="8" fill="hold" nodeType="withEffect">
                                  <p:stCondLst>
                                    <p:cond delay="0"/>
                                  </p:stCondLst>
                                  <p:childTnLst>
                                    <p:set>
                                      <p:cBhvr>
                                        <p:cTn id="29" dur="1" fill="hold">
                                          <p:stCondLst>
                                            <p:cond delay="0"/>
                                          </p:stCondLst>
                                        </p:cTn>
                                        <p:tgtEl>
                                          <p:spTgt spid="1870890"/>
                                        </p:tgtEl>
                                        <p:attrNameLst>
                                          <p:attrName>style.visibility</p:attrName>
                                        </p:attrNameLst>
                                      </p:cBhvr>
                                      <p:to>
                                        <p:strVal val="visible"/>
                                      </p:to>
                                    </p:set>
                                    <p:animEffect transition="in" filter="wipe(left)">
                                      <p:cBhvr>
                                        <p:cTn id="30" dur="500"/>
                                        <p:tgtEl>
                                          <p:spTgt spid="1870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Rounded Rectangle 23"/>
          <p:cNvSpPr/>
          <p:nvPr/>
        </p:nvSpPr>
        <p:spPr>
          <a:xfrm>
            <a:off x="228599" y="756252"/>
            <a:ext cx="8804801" cy="6101747"/>
          </a:xfrm>
          <a:prstGeom prst="roundRect">
            <a:avLst>
              <a:gd name="adj" fmla="val 4817"/>
            </a:avLst>
          </a:prstGeom>
          <a:solidFill>
            <a:schemeClr val="bg1"/>
          </a:solidFill>
          <a:ln w="38100"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itle 22"/>
          <p:cNvSpPr>
            <a:spLocks noGrp="1"/>
          </p:cNvSpPr>
          <p:nvPr>
            <p:ph type="title"/>
          </p:nvPr>
        </p:nvSpPr>
        <p:spPr/>
        <p:txBody>
          <a:bodyPr/>
          <a:lstStyle/>
          <a:p>
            <a:r>
              <a:rPr lang="en-US" dirty="0" smtClean="0"/>
              <a:t>Fits to </a:t>
            </a:r>
            <a:r>
              <a:rPr lang="en-US" dirty="0" err="1" smtClean="0"/>
              <a:t>p+p</a:t>
            </a:r>
            <a:r>
              <a:rPr lang="en-US" dirty="0" smtClean="0"/>
              <a:t> data  (STAR @ QM09)</a:t>
            </a:r>
            <a:endParaRPr lang="en-US" dirty="0"/>
          </a:p>
        </p:txBody>
      </p:sp>
      <p:pic>
        <p:nvPicPr>
          <p:cNvPr id="1870869" name="Picture 21" descr="pp_kt1_exp"/>
          <p:cNvPicPr>
            <a:picLocks noChangeAspect="1" noChangeArrowheads="1"/>
          </p:cNvPicPr>
          <p:nvPr/>
        </p:nvPicPr>
        <p:blipFill>
          <a:blip r:embed="rId4"/>
          <a:srcRect/>
          <a:stretch>
            <a:fillRect/>
          </a:stretch>
        </p:blipFill>
        <p:spPr bwMode="auto">
          <a:xfrm>
            <a:off x="381000" y="944563"/>
            <a:ext cx="4022725" cy="2865437"/>
          </a:xfrm>
          <a:prstGeom prst="rect">
            <a:avLst/>
          </a:prstGeom>
          <a:noFill/>
        </p:spPr>
      </p:pic>
      <p:pic>
        <p:nvPicPr>
          <p:cNvPr id="1870870" name="Picture 22" descr="pp_kt2_exp"/>
          <p:cNvPicPr>
            <a:picLocks noChangeAspect="1" noChangeArrowheads="1"/>
          </p:cNvPicPr>
          <p:nvPr/>
        </p:nvPicPr>
        <p:blipFill>
          <a:blip r:embed="rId5"/>
          <a:srcRect/>
          <a:stretch>
            <a:fillRect/>
          </a:stretch>
        </p:blipFill>
        <p:spPr bwMode="auto">
          <a:xfrm>
            <a:off x="4800600" y="944563"/>
            <a:ext cx="4022725" cy="2865437"/>
          </a:xfrm>
          <a:prstGeom prst="rect">
            <a:avLst/>
          </a:prstGeom>
          <a:noFill/>
        </p:spPr>
      </p:pic>
      <p:pic>
        <p:nvPicPr>
          <p:cNvPr id="1870871" name="Picture 23" descr="pp_kt3_exp"/>
          <p:cNvPicPr>
            <a:picLocks noChangeAspect="1" noChangeArrowheads="1"/>
          </p:cNvPicPr>
          <p:nvPr/>
        </p:nvPicPr>
        <p:blipFill>
          <a:blip r:embed="rId6"/>
          <a:srcRect/>
          <a:stretch>
            <a:fillRect/>
          </a:stretch>
        </p:blipFill>
        <p:spPr bwMode="auto">
          <a:xfrm>
            <a:off x="396875" y="3886200"/>
            <a:ext cx="4022725" cy="2865438"/>
          </a:xfrm>
          <a:prstGeom prst="rect">
            <a:avLst/>
          </a:prstGeom>
          <a:noFill/>
        </p:spPr>
      </p:pic>
      <p:pic>
        <p:nvPicPr>
          <p:cNvPr id="1870872" name="Picture 24" descr="pp_kt4_exp"/>
          <p:cNvPicPr>
            <a:picLocks noChangeAspect="1" noChangeArrowheads="1"/>
          </p:cNvPicPr>
          <p:nvPr/>
        </p:nvPicPr>
        <p:blipFill>
          <a:blip r:embed="rId7"/>
          <a:srcRect/>
          <a:stretch>
            <a:fillRect/>
          </a:stretch>
        </p:blipFill>
        <p:spPr bwMode="auto">
          <a:xfrm>
            <a:off x="4800600" y="3886200"/>
            <a:ext cx="4022725" cy="2865438"/>
          </a:xfrm>
          <a:prstGeom prst="rect">
            <a:avLst/>
          </a:prstGeom>
          <a:noFill/>
        </p:spPr>
      </p:pic>
      <p:pic>
        <p:nvPicPr>
          <p:cNvPr id="1870882" name="Picture 34" descr="pp_kt1_exp_std"/>
          <p:cNvPicPr>
            <a:picLocks noChangeAspect="1" noChangeArrowheads="1"/>
          </p:cNvPicPr>
          <p:nvPr/>
        </p:nvPicPr>
        <p:blipFill>
          <a:blip r:embed="rId8"/>
          <a:srcRect/>
          <a:stretch>
            <a:fillRect/>
          </a:stretch>
        </p:blipFill>
        <p:spPr bwMode="auto">
          <a:xfrm>
            <a:off x="381000" y="944563"/>
            <a:ext cx="4022725" cy="2865437"/>
          </a:xfrm>
          <a:prstGeom prst="rect">
            <a:avLst/>
          </a:prstGeom>
          <a:noFill/>
        </p:spPr>
      </p:pic>
      <p:pic>
        <p:nvPicPr>
          <p:cNvPr id="1870883" name="Picture 35" descr="pp_kt2_exp_std"/>
          <p:cNvPicPr>
            <a:picLocks noChangeAspect="1" noChangeArrowheads="1"/>
          </p:cNvPicPr>
          <p:nvPr/>
        </p:nvPicPr>
        <p:blipFill>
          <a:blip r:embed="rId9"/>
          <a:srcRect/>
          <a:stretch>
            <a:fillRect/>
          </a:stretch>
        </p:blipFill>
        <p:spPr bwMode="auto">
          <a:xfrm>
            <a:off x="4800600" y="944563"/>
            <a:ext cx="4022725" cy="2865437"/>
          </a:xfrm>
          <a:prstGeom prst="rect">
            <a:avLst/>
          </a:prstGeom>
          <a:noFill/>
        </p:spPr>
      </p:pic>
      <p:pic>
        <p:nvPicPr>
          <p:cNvPr id="1870885" name="Picture 37" descr="pp_kt3_exp_std"/>
          <p:cNvPicPr>
            <a:picLocks noChangeAspect="1" noChangeArrowheads="1"/>
          </p:cNvPicPr>
          <p:nvPr/>
        </p:nvPicPr>
        <p:blipFill>
          <a:blip r:embed="rId10"/>
          <a:srcRect/>
          <a:stretch>
            <a:fillRect/>
          </a:stretch>
        </p:blipFill>
        <p:spPr bwMode="auto">
          <a:xfrm>
            <a:off x="396875" y="3886200"/>
            <a:ext cx="4022725" cy="2865438"/>
          </a:xfrm>
          <a:prstGeom prst="rect">
            <a:avLst/>
          </a:prstGeom>
          <a:noFill/>
        </p:spPr>
      </p:pic>
      <p:pic>
        <p:nvPicPr>
          <p:cNvPr id="1870886" name="Picture 38" descr="pp_kt4_exp_std"/>
          <p:cNvPicPr>
            <a:picLocks noChangeAspect="1" noChangeArrowheads="1"/>
          </p:cNvPicPr>
          <p:nvPr/>
        </p:nvPicPr>
        <p:blipFill>
          <a:blip r:embed="rId11"/>
          <a:srcRect/>
          <a:stretch>
            <a:fillRect/>
          </a:stretch>
        </p:blipFill>
        <p:spPr bwMode="auto">
          <a:xfrm>
            <a:off x="4800600" y="3886200"/>
            <a:ext cx="4022725" cy="2865438"/>
          </a:xfrm>
          <a:prstGeom prst="rect">
            <a:avLst/>
          </a:prstGeom>
          <a:noFill/>
        </p:spPr>
      </p:pic>
      <p:pic>
        <p:nvPicPr>
          <p:cNvPr id="1870887" name="Picture 39" descr="pp_kt1_all"/>
          <p:cNvPicPr>
            <a:picLocks noChangeAspect="1" noChangeArrowheads="1"/>
          </p:cNvPicPr>
          <p:nvPr/>
        </p:nvPicPr>
        <p:blipFill>
          <a:blip r:embed="rId12"/>
          <a:srcRect/>
          <a:stretch>
            <a:fillRect/>
          </a:stretch>
        </p:blipFill>
        <p:spPr bwMode="auto">
          <a:xfrm>
            <a:off x="381000" y="944563"/>
            <a:ext cx="4022725" cy="2865437"/>
          </a:xfrm>
          <a:prstGeom prst="rect">
            <a:avLst/>
          </a:prstGeom>
          <a:noFill/>
        </p:spPr>
      </p:pic>
      <p:pic>
        <p:nvPicPr>
          <p:cNvPr id="1870888" name="Picture 40" descr="pp_kt2_all"/>
          <p:cNvPicPr>
            <a:picLocks noChangeAspect="1" noChangeArrowheads="1"/>
          </p:cNvPicPr>
          <p:nvPr/>
        </p:nvPicPr>
        <p:blipFill>
          <a:blip r:embed="rId13"/>
          <a:srcRect/>
          <a:stretch>
            <a:fillRect/>
          </a:stretch>
        </p:blipFill>
        <p:spPr bwMode="auto">
          <a:xfrm>
            <a:off x="4800600" y="944563"/>
            <a:ext cx="4022725" cy="2865437"/>
          </a:xfrm>
          <a:prstGeom prst="rect">
            <a:avLst/>
          </a:prstGeom>
          <a:noFill/>
        </p:spPr>
      </p:pic>
      <p:pic>
        <p:nvPicPr>
          <p:cNvPr id="1870889" name="Picture 41" descr="pp_kt3_akk"/>
          <p:cNvPicPr>
            <a:picLocks noChangeAspect="1" noChangeArrowheads="1"/>
          </p:cNvPicPr>
          <p:nvPr/>
        </p:nvPicPr>
        <p:blipFill>
          <a:blip r:embed="rId14"/>
          <a:srcRect/>
          <a:stretch>
            <a:fillRect/>
          </a:stretch>
        </p:blipFill>
        <p:spPr bwMode="auto">
          <a:xfrm>
            <a:off x="396875" y="3886200"/>
            <a:ext cx="4022725" cy="2865438"/>
          </a:xfrm>
          <a:prstGeom prst="rect">
            <a:avLst/>
          </a:prstGeom>
          <a:noFill/>
        </p:spPr>
      </p:pic>
      <p:pic>
        <p:nvPicPr>
          <p:cNvPr id="1870890" name="Picture 42" descr="pp_kt4_all"/>
          <p:cNvPicPr>
            <a:picLocks noChangeAspect="1" noChangeArrowheads="1"/>
          </p:cNvPicPr>
          <p:nvPr/>
        </p:nvPicPr>
        <p:blipFill>
          <a:blip r:embed="rId15"/>
          <a:srcRect/>
          <a:stretch>
            <a:fillRect/>
          </a:stretch>
        </p:blipFill>
        <p:spPr bwMode="auto">
          <a:xfrm>
            <a:off x="4800600" y="3886200"/>
            <a:ext cx="4022725" cy="2865438"/>
          </a:xfrm>
          <a:prstGeom prst="rect">
            <a:avLst/>
          </a:prstGeom>
          <a:noFill/>
        </p:spPr>
      </p:pic>
      <p:sp>
        <p:nvSpPr>
          <p:cNvPr id="1870891" name="Text Box 43"/>
          <p:cNvSpPr txBox="1">
            <a:spLocks noChangeArrowheads="1"/>
          </p:cNvSpPr>
          <p:nvPr/>
        </p:nvSpPr>
        <p:spPr bwMode="auto">
          <a:xfrm>
            <a:off x="2286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[0.15,0.25] GeV/c</a:t>
            </a:r>
          </a:p>
        </p:txBody>
      </p:sp>
      <p:sp>
        <p:nvSpPr>
          <p:cNvPr id="1870892" name="Text Box 44"/>
          <p:cNvSpPr txBox="1">
            <a:spLocks noChangeArrowheads="1"/>
          </p:cNvSpPr>
          <p:nvPr/>
        </p:nvSpPr>
        <p:spPr bwMode="auto">
          <a:xfrm>
            <a:off x="46482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[0.25,0.35] GeV/c</a:t>
            </a:r>
          </a:p>
        </p:txBody>
      </p:sp>
      <p:sp>
        <p:nvSpPr>
          <p:cNvPr id="1870893" name="Text Box 45"/>
          <p:cNvSpPr txBox="1">
            <a:spLocks noChangeArrowheads="1"/>
          </p:cNvSpPr>
          <p:nvPr/>
        </p:nvSpPr>
        <p:spPr bwMode="auto">
          <a:xfrm>
            <a:off x="2286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[0.35,0.45] GeV/c</a:t>
            </a:r>
          </a:p>
        </p:txBody>
      </p:sp>
      <p:sp>
        <p:nvSpPr>
          <p:cNvPr id="1870894" name="Text Box 46"/>
          <p:cNvSpPr txBox="1">
            <a:spLocks noChangeArrowheads="1"/>
          </p:cNvSpPr>
          <p:nvPr/>
        </p:nvSpPr>
        <p:spPr bwMode="auto">
          <a:xfrm>
            <a:off x="46482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[0.45,0.60] GeV/c</a:t>
            </a:r>
          </a:p>
        </p:txBody>
      </p:sp>
      <p:cxnSp>
        <p:nvCxnSpPr>
          <p:cNvPr id="28" name="Straight Connector 27"/>
          <p:cNvCxnSpPr/>
          <p:nvPr/>
        </p:nvCxnSpPr>
        <p:spPr>
          <a:xfrm rot="5400000">
            <a:off x="1805782" y="3786981"/>
            <a:ext cx="5684837"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457200" y="3859212"/>
            <a:ext cx="8229600"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25" name="Group 1032"/>
          <p:cNvGrpSpPr>
            <a:grpSpLocks/>
          </p:cNvGrpSpPr>
          <p:nvPr/>
        </p:nvGrpSpPr>
        <p:grpSpPr bwMode="auto">
          <a:xfrm>
            <a:off x="2971800" y="2286000"/>
            <a:ext cx="3429000" cy="2819400"/>
            <a:chOff x="1872" y="1440"/>
            <a:chExt cx="2160" cy="1776"/>
          </a:xfrm>
        </p:grpSpPr>
        <p:sp>
          <p:nvSpPr>
            <p:cNvPr id="26" name="AutoShape 1033"/>
            <p:cNvSpPr>
              <a:spLocks noChangeArrowheads="1"/>
            </p:cNvSpPr>
            <p:nvPr/>
          </p:nvSpPr>
          <p:spPr bwMode="auto">
            <a:xfrm>
              <a:off x="1872" y="1440"/>
              <a:ext cx="2160" cy="1776"/>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graphicFrame>
          <p:nvGraphicFramePr>
            <p:cNvPr id="27" name="Object 1034"/>
            <p:cNvGraphicFramePr>
              <a:graphicFrameLocks noChangeAspect="1"/>
            </p:cNvGraphicFramePr>
            <p:nvPr/>
          </p:nvGraphicFramePr>
          <p:xfrm>
            <a:off x="2112" y="1576"/>
            <a:ext cx="1728" cy="1512"/>
          </p:xfrm>
          <a:graphic>
            <a:graphicData uri="http://schemas.openxmlformats.org/presentationml/2006/ole">
              <p:oleObj spid="_x0000_s1117186" name="Equation" r:id="rId16" imgW="1435100" imgH="1257300" progId="Equation.DSMT4">
                <p:embed/>
              </p:oleObj>
            </a:graphicData>
          </a:graphic>
        </p:graphicFrame>
      </p:grpSp>
      <p:sp>
        <p:nvSpPr>
          <p:cNvPr id="30" name="Rectangle 47"/>
          <p:cNvSpPr>
            <a:spLocks noChangeArrowheads="1"/>
          </p:cNvSpPr>
          <p:nvPr/>
        </p:nvSpPr>
        <p:spPr bwMode="auto">
          <a:xfrm>
            <a:off x="7315200" y="0"/>
            <a:ext cx="1828800" cy="336550"/>
          </a:xfrm>
          <a:prstGeom prst="rect">
            <a:avLst/>
          </a:prstGeom>
          <a:noFill/>
          <a:ln w="9525">
            <a:noFill/>
            <a:miter lim="800000"/>
            <a:headEnd/>
            <a:tailEnd/>
          </a:ln>
          <a:effectLst/>
        </p:spPr>
        <p:txBody>
          <a:bodyPr wrap="none">
            <a:prstTxWarp prst="textNoShape">
              <a:avLst/>
            </a:prstTxWarp>
          </a:bodyPr>
          <a:lstStyle/>
          <a:p>
            <a:pPr>
              <a:spcBef>
                <a:spcPct val="50000"/>
              </a:spcBef>
            </a:pPr>
            <a:r>
              <a:rPr lang="pl-PL" sz="1600" b="1" dirty="0">
                <a:solidFill>
                  <a:srgbClr val="FF0000"/>
                </a:solidFill>
              </a:rPr>
              <a:t>STAR preliminary</a:t>
            </a:r>
            <a:r>
              <a:rPr lang="pl-PL" sz="1600" dirty="0"/>
              <a:t> </a:t>
            </a:r>
            <a:endParaRPr lang="en-US" sz="1600" dirty="0"/>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2" name="Slide Number Placeholder 31"/>
          <p:cNvSpPr>
            <a:spLocks noGrp="1"/>
          </p:cNvSpPr>
          <p:nvPr>
            <p:ph type="sldNum" sz="quarter" idx="12"/>
          </p:nvPr>
        </p:nvSpPr>
        <p:spPr/>
        <p:txBody>
          <a:bodyPr/>
          <a:lstStyle/>
          <a:p>
            <a:fld id="{7DAC2A2A-C09E-2240-A90F-7268EA013567}" type="slidenum">
              <a:rPr lang="en-US" smtClean="0"/>
              <a:pPr/>
              <a:t>38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Rounded Rectangle 23"/>
          <p:cNvSpPr/>
          <p:nvPr/>
        </p:nvSpPr>
        <p:spPr>
          <a:xfrm>
            <a:off x="228599" y="756252"/>
            <a:ext cx="8804801" cy="6101747"/>
          </a:xfrm>
          <a:prstGeom prst="roundRect">
            <a:avLst>
              <a:gd name="adj" fmla="val 4817"/>
            </a:avLst>
          </a:prstGeom>
          <a:solidFill>
            <a:schemeClr val="bg1"/>
          </a:solidFill>
          <a:ln w="38100"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itle 22"/>
          <p:cNvSpPr>
            <a:spLocks noGrp="1"/>
          </p:cNvSpPr>
          <p:nvPr>
            <p:ph type="title"/>
          </p:nvPr>
        </p:nvSpPr>
        <p:spPr/>
        <p:txBody>
          <a:bodyPr/>
          <a:lstStyle/>
          <a:p>
            <a:r>
              <a:rPr lang="en-US" dirty="0" smtClean="0"/>
              <a:t>Fits to </a:t>
            </a:r>
            <a:r>
              <a:rPr lang="en-US" dirty="0" err="1" smtClean="0"/>
              <a:t>p+p</a:t>
            </a:r>
            <a:r>
              <a:rPr lang="en-US" dirty="0" smtClean="0"/>
              <a:t> data  (STAR @ QM09)</a:t>
            </a:r>
            <a:endParaRPr lang="en-US" dirty="0"/>
          </a:p>
        </p:txBody>
      </p:sp>
      <p:pic>
        <p:nvPicPr>
          <p:cNvPr id="1870869" name="Picture 21" descr="pp_kt1_exp"/>
          <p:cNvPicPr>
            <a:picLocks noChangeAspect="1" noChangeArrowheads="1"/>
          </p:cNvPicPr>
          <p:nvPr/>
        </p:nvPicPr>
        <p:blipFill>
          <a:blip r:embed="rId4"/>
          <a:srcRect/>
          <a:stretch>
            <a:fillRect/>
          </a:stretch>
        </p:blipFill>
        <p:spPr bwMode="auto">
          <a:xfrm>
            <a:off x="381000" y="944563"/>
            <a:ext cx="4022725" cy="2865437"/>
          </a:xfrm>
          <a:prstGeom prst="rect">
            <a:avLst/>
          </a:prstGeom>
          <a:noFill/>
        </p:spPr>
      </p:pic>
      <p:pic>
        <p:nvPicPr>
          <p:cNvPr id="1870870" name="Picture 22" descr="pp_kt2_exp"/>
          <p:cNvPicPr>
            <a:picLocks noChangeAspect="1" noChangeArrowheads="1"/>
          </p:cNvPicPr>
          <p:nvPr/>
        </p:nvPicPr>
        <p:blipFill>
          <a:blip r:embed="rId5"/>
          <a:srcRect/>
          <a:stretch>
            <a:fillRect/>
          </a:stretch>
        </p:blipFill>
        <p:spPr bwMode="auto">
          <a:xfrm>
            <a:off x="4800600" y="944563"/>
            <a:ext cx="4022725" cy="2865437"/>
          </a:xfrm>
          <a:prstGeom prst="rect">
            <a:avLst/>
          </a:prstGeom>
          <a:noFill/>
        </p:spPr>
      </p:pic>
      <p:pic>
        <p:nvPicPr>
          <p:cNvPr id="1870871" name="Picture 23" descr="pp_kt3_exp"/>
          <p:cNvPicPr>
            <a:picLocks noChangeAspect="1" noChangeArrowheads="1"/>
          </p:cNvPicPr>
          <p:nvPr/>
        </p:nvPicPr>
        <p:blipFill>
          <a:blip r:embed="rId6"/>
          <a:srcRect/>
          <a:stretch>
            <a:fillRect/>
          </a:stretch>
        </p:blipFill>
        <p:spPr bwMode="auto">
          <a:xfrm>
            <a:off x="396875" y="3886200"/>
            <a:ext cx="4022725" cy="2865438"/>
          </a:xfrm>
          <a:prstGeom prst="rect">
            <a:avLst/>
          </a:prstGeom>
          <a:noFill/>
        </p:spPr>
      </p:pic>
      <p:pic>
        <p:nvPicPr>
          <p:cNvPr id="1870872" name="Picture 24" descr="pp_kt4_exp"/>
          <p:cNvPicPr>
            <a:picLocks noChangeAspect="1" noChangeArrowheads="1"/>
          </p:cNvPicPr>
          <p:nvPr/>
        </p:nvPicPr>
        <p:blipFill>
          <a:blip r:embed="rId7"/>
          <a:srcRect/>
          <a:stretch>
            <a:fillRect/>
          </a:stretch>
        </p:blipFill>
        <p:spPr bwMode="auto">
          <a:xfrm>
            <a:off x="4800600" y="3886200"/>
            <a:ext cx="4022725" cy="2865438"/>
          </a:xfrm>
          <a:prstGeom prst="rect">
            <a:avLst/>
          </a:prstGeom>
          <a:noFill/>
        </p:spPr>
      </p:pic>
      <p:pic>
        <p:nvPicPr>
          <p:cNvPr id="1870882" name="Picture 34" descr="pp_kt1_exp_std"/>
          <p:cNvPicPr>
            <a:picLocks noChangeAspect="1" noChangeArrowheads="1"/>
          </p:cNvPicPr>
          <p:nvPr/>
        </p:nvPicPr>
        <p:blipFill>
          <a:blip r:embed="rId8"/>
          <a:srcRect/>
          <a:stretch>
            <a:fillRect/>
          </a:stretch>
        </p:blipFill>
        <p:spPr bwMode="auto">
          <a:xfrm>
            <a:off x="381000" y="944563"/>
            <a:ext cx="4022725" cy="2865437"/>
          </a:xfrm>
          <a:prstGeom prst="rect">
            <a:avLst/>
          </a:prstGeom>
          <a:noFill/>
        </p:spPr>
      </p:pic>
      <p:pic>
        <p:nvPicPr>
          <p:cNvPr id="1870883" name="Picture 35" descr="pp_kt2_exp_std"/>
          <p:cNvPicPr>
            <a:picLocks noChangeAspect="1" noChangeArrowheads="1"/>
          </p:cNvPicPr>
          <p:nvPr/>
        </p:nvPicPr>
        <p:blipFill>
          <a:blip r:embed="rId9"/>
          <a:srcRect/>
          <a:stretch>
            <a:fillRect/>
          </a:stretch>
        </p:blipFill>
        <p:spPr bwMode="auto">
          <a:xfrm>
            <a:off x="4800600" y="944563"/>
            <a:ext cx="4022725" cy="2865437"/>
          </a:xfrm>
          <a:prstGeom prst="rect">
            <a:avLst/>
          </a:prstGeom>
          <a:noFill/>
        </p:spPr>
      </p:pic>
      <p:pic>
        <p:nvPicPr>
          <p:cNvPr id="1870885" name="Picture 37" descr="pp_kt3_exp_std"/>
          <p:cNvPicPr>
            <a:picLocks noChangeAspect="1" noChangeArrowheads="1"/>
          </p:cNvPicPr>
          <p:nvPr/>
        </p:nvPicPr>
        <p:blipFill>
          <a:blip r:embed="rId10"/>
          <a:srcRect/>
          <a:stretch>
            <a:fillRect/>
          </a:stretch>
        </p:blipFill>
        <p:spPr bwMode="auto">
          <a:xfrm>
            <a:off x="396875" y="3886200"/>
            <a:ext cx="4022725" cy="2865438"/>
          </a:xfrm>
          <a:prstGeom prst="rect">
            <a:avLst/>
          </a:prstGeom>
          <a:noFill/>
        </p:spPr>
      </p:pic>
      <p:pic>
        <p:nvPicPr>
          <p:cNvPr id="1870886" name="Picture 38" descr="pp_kt4_exp_std"/>
          <p:cNvPicPr>
            <a:picLocks noChangeAspect="1" noChangeArrowheads="1"/>
          </p:cNvPicPr>
          <p:nvPr/>
        </p:nvPicPr>
        <p:blipFill>
          <a:blip r:embed="rId11"/>
          <a:srcRect/>
          <a:stretch>
            <a:fillRect/>
          </a:stretch>
        </p:blipFill>
        <p:spPr bwMode="auto">
          <a:xfrm>
            <a:off x="4800600" y="3886200"/>
            <a:ext cx="4022725" cy="2865438"/>
          </a:xfrm>
          <a:prstGeom prst="rect">
            <a:avLst/>
          </a:prstGeom>
          <a:noFill/>
        </p:spPr>
      </p:pic>
      <p:pic>
        <p:nvPicPr>
          <p:cNvPr id="1870887" name="Picture 39" descr="pp_kt1_all"/>
          <p:cNvPicPr>
            <a:picLocks noChangeAspect="1" noChangeArrowheads="1"/>
          </p:cNvPicPr>
          <p:nvPr/>
        </p:nvPicPr>
        <p:blipFill>
          <a:blip r:embed="rId12"/>
          <a:srcRect/>
          <a:stretch>
            <a:fillRect/>
          </a:stretch>
        </p:blipFill>
        <p:spPr bwMode="auto">
          <a:xfrm>
            <a:off x="381000" y="944563"/>
            <a:ext cx="4022725" cy="2865437"/>
          </a:xfrm>
          <a:prstGeom prst="rect">
            <a:avLst/>
          </a:prstGeom>
          <a:noFill/>
        </p:spPr>
      </p:pic>
      <p:pic>
        <p:nvPicPr>
          <p:cNvPr id="1870888" name="Picture 40" descr="pp_kt2_all"/>
          <p:cNvPicPr>
            <a:picLocks noChangeAspect="1" noChangeArrowheads="1"/>
          </p:cNvPicPr>
          <p:nvPr/>
        </p:nvPicPr>
        <p:blipFill>
          <a:blip r:embed="rId13"/>
          <a:srcRect/>
          <a:stretch>
            <a:fillRect/>
          </a:stretch>
        </p:blipFill>
        <p:spPr bwMode="auto">
          <a:xfrm>
            <a:off x="4800600" y="944563"/>
            <a:ext cx="4022725" cy="2865437"/>
          </a:xfrm>
          <a:prstGeom prst="rect">
            <a:avLst/>
          </a:prstGeom>
          <a:noFill/>
        </p:spPr>
      </p:pic>
      <p:pic>
        <p:nvPicPr>
          <p:cNvPr id="1870889" name="Picture 41" descr="pp_kt3_akk"/>
          <p:cNvPicPr>
            <a:picLocks noChangeAspect="1" noChangeArrowheads="1"/>
          </p:cNvPicPr>
          <p:nvPr/>
        </p:nvPicPr>
        <p:blipFill>
          <a:blip r:embed="rId14"/>
          <a:srcRect/>
          <a:stretch>
            <a:fillRect/>
          </a:stretch>
        </p:blipFill>
        <p:spPr bwMode="auto">
          <a:xfrm>
            <a:off x="396875" y="3886200"/>
            <a:ext cx="4022725" cy="2865438"/>
          </a:xfrm>
          <a:prstGeom prst="rect">
            <a:avLst/>
          </a:prstGeom>
          <a:noFill/>
        </p:spPr>
      </p:pic>
      <p:pic>
        <p:nvPicPr>
          <p:cNvPr id="1870890" name="Picture 42" descr="pp_kt4_all"/>
          <p:cNvPicPr>
            <a:picLocks noChangeAspect="1" noChangeArrowheads="1"/>
          </p:cNvPicPr>
          <p:nvPr/>
        </p:nvPicPr>
        <p:blipFill>
          <a:blip r:embed="rId15"/>
          <a:srcRect/>
          <a:stretch>
            <a:fillRect/>
          </a:stretch>
        </p:blipFill>
        <p:spPr bwMode="auto">
          <a:xfrm>
            <a:off x="4800600" y="3886200"/>
            <a:ext cx="4022725" cy="2865438"/>
          </a:xfrm>
          <a:prstGeom prst="rect">
            <a:avLst/>
          </a:prstGeom>
          <a:noFill/>
        </p:spPr>
      </p:pic>
      <p:sp>
        <p:nvSpPr>
          <p:cNvPr id="1870891" name="Text Box 43"/>
          <p:cNvSpPr txBox="1">
            <a:spLocks noChangeArrowheads="1"/>
          </p:cNvSpPr>
          <p:nvPr/>
        </p:nvSpPr>
        <p:spPr bwMode="auto">
          <a:xfrm>
            <a:off x="2286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[0.15,0.25] GeV/c</a:t>
            </a:r>
          </a:p>
        </p:txBody>
      </p:sp>
      <p:sp>
        <p:nvSpPr>
          <p:cNvPr id="1870892" name="Text Box 44"/>
          <p:cNvSpPr txBox="1">
            <a:spLocks noChangeArrowheads="1"/>
          </p:cNvSpPr>
          <p:nvPr/>
        </p:nvSpPr>
        <p:spPr bwMode="auto">
          <a:xfrm>
            <a:off x="4648200" y="2330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[0.25,0.35] GeV/c</a:t>
            </a:r>
          </a:p>
        </p:txBody>
      </p:sp>
      <p:sp>
        <p:nvSpPr>
          <p:cNvPr id="1870893" name="Text Box 45"/>
          <p:cNvSpPr txBox="1">
            <a:spLocks noChangeArrowheads="1"/>
          </p:cNvSpPr>
          <p:nvPr/>
        </p:nvSpPr>
        <p:spPr bwMode="auto">
          <a:xfrm>
            <a:off x="2286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[0.35,0.45] GeV/c</a:t>
            </a:r>
          </a:p>
        </p:txBody>
      </p:sp>
      <p:sp>
        <p:nvSpPr>
          <p:cNvPr id="1870894" name="Text Box 46"/>
          <p:cNvSpPr txBox="1">
            <a:spLocks noChangeArrowheads="1"/>
          </p:cNvSpPr>
          <p:nvPr/>
        </p:nvSpPr>
        <p:spPr bwMode="auto">
          <a:xfrm>
            <a:off x="4648200" y="52260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[0.45,0.60] GeV/c</a:t>
            </a:r>
          </a:p>
        </p:txBody>
      </p:sp>
      <p:cxnSp>
        <p:nvCxnSpPr>
          <p:cNvPr id="28" name="Straight Connector 27"/>
          <p:cNvCxnSpPr/>
          <p:nvPr/>
        </p:nvCxnSpPr>
        <p:spPr>
          <a:xfrm rot="5400000">
            <a:off x="1805782" y="3786981"/>
            <a:ext cx="5684837"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457200" y="3859212"/>
            <a:ext cx="8229600" cy="1588"/>
          </a:xfrm>
          <a:prstGeom prst="line">
            <a:avLst/>
          </a:prstGeom>
          <a:ln w="38100" cap="flat" cmpd="sng" algn="ctr">
            <a:solidFill>
              <a:srgbClr val="66006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0" name="Rectangle 47"/>
          <p:cNvSpPr>
            <a:spLocks noChangeArrowheads="1"/>
          </p:cNvSpPr>
          <p:nvPr/>
        </p:nvSpPr>
        <p:spPr bwMode="auto">
          <a:xfrm>
            <a:off x="7315200" y="0"/>
            <a:ext cx="1828800" cy="336550"/>
          </a:xfrm>
          <a:prstGeom prst="rect">
            <a:avLst/>
          </a:prstGeom>
          <a:noFill/>
          <a:ln w="9525">
            <a:noFill/>
            <a:miter lim="800000"/>
            <a:headEnd/>
            <a:tailEnd/>
          </a:ln>
          <a:effectLst/>
        </p:spPr>
        <p:txBody>
          <a:bodyPr wrap="none">
            <a:prstTxWarp prst="textNoShape">
              <a:avLst/>
            </a:prstTxWarp>
          </a:bodyPr>
          <a:lstStyle/>
          <a:p>
            <a:pPr>
              <a:spcBef>
                <a:spcPct val="50000"/>
              </a:spcBef>
            </a:pPr>
            <a:r>
              <a:rPr lang="pl-PL" sz="1600" b="1" dirty="0">
                <a:solidFill>
                  <a:srgbClr val="FF0000"/>
                </a:solidFill>
              </a:rPr>
              <a:t>STAR preliminary</a:t>
            </a:r>
            <a:r>
              <a:rPr lang="pl-PL" sz="1600" dirty="0"/>
              <a:t> </a:t>
            </a:r>
            <a:endParaRPr lang="en-US" sz="1600" dirty="0"/>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2" name="Slide Number Placeholder 31"/>
          <p:cNvSpPr>
            <a:spLocks noGrp="1"/>
          </p:cNvSpPr>
          <p:nvPr>
            <p:ph type="sldNum" sz="quarter" idx="12"/>
          </p:nvPr>
        </p:nvSpPr>
        <p:spPr/>
        <p:txBody>
          <a:bodyPr/>
          <a:lstStyle/>
          <a:p>
            <a:fld id="{7DAC2A2A-C09E-2240-A90F-7268EA013567}" type="slidenum">
              <a:rPr lang="en-US" smtClean="0"/>
              <a:pPr/>
              <a:t>39</a:t>
            </a:fld>
            <a:endParaRPr lang="en-US"/>
          </a:p>
        </p:txBody>
      </p:sp>
      <p:sp>
        <p:nvSpPr>
          <p:cNvPr id="33" name="Rounded Rectangle 32"/>
          <p:cNvSpPr/>
          <p:nvPr/>
        </p:nvSpPr>
        <p:spPr>
          <a:xfrm>
            <a:off x="1" y="3892153"/>
            <a:ext cx="6095993" cy="2813447"/>
          </a:xfrm>
          <a:prstGeom prst="roundRect">
            <a:avLst>
              <a:gd name="adj" fmla="val 7889"/>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34" name="Object 4"/>
          <p:cNvGraphicFramePr>
            <a:graphicFrameLocks noChangeAspect="1"/>
          </p:cNvGraphicFramePr>
          <p:nvPr/>
        </p:nvGraphicFramePr>
        <p:xfrm>
          <a:off x="381000" y="4038600"/>
          <a:ext cx="5310187" cy="2439926"/>
        </p:xfrm>
        <a:graphic>
          <a:graphicData uri="http://schemas.openxmlformats.org/presentationml/2006/ole">
            <p:oleObj spid="_x0000_s1589251" name="Equation" r:id="rId16" imgW="3454400" imgH="1587500" progId="Equation.3">
              <p:embed/>
            </p:oleObj>
          </a:graphicData>
        </a:graphic>
      </p:graphicFrame>
      <p:grpSp>
        <p:nvGrpSpPr>
          <p:cNvPr id="40" name="Group 39"/>
          <p:cNvGrpSpPr/>
          <p:nvPr/>
        </p:nvGrpSpPr>
        <p:grpSpPr>
          <a:xfrm>
            <a:off x="1" y="0"/>
            <a:ext cx="4855496" cy="3194447"/>
            <a:chOff x="4212304" y="3581400"/>
            <a:chExt cx="4855496" cy="3194447"/>
          </a:xfrm>
        </p:grpSpPr>
        <p:sp>
          <p:nvSpPr>
            <p:cNvPr id="35" name="Rounded Rectangle 34"/>
            <p:cNvSpPr/>
            <p:nvPr/>
          </p:nvSpPr>
          <p:spPr>
            <a:xfrm>
              <a:off x="4212304" y="3581400"/>
              <a:ext cx="4855495" cy="3194447"/>
            </a:xfrm>
            <a:prstGeom prst="roundRect">
              <a:avLst>
                <a:gd name="adj" fmla="val 7889"/>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6" name="Picture 35" descr="PythiaTable.png"/>
            <p:cNvPicPr>
              <a:picLocks noChangeAspect="1"/>
            </p:cNvPicPr>
            <p:nvPr/>
          </p:nvPicPr>
          <p:blipFill>
            <a:blip r:embed="rId17"/>
            <a:srcRect l="8537" t="5345" r="50576" b="77250"/>
            <a:stretch>
              <a:fillRect/>
            </a:stretch>
          </p:blipFill>
          <p:spPr>
            <a:xfrm>
              <a:off x="4241800" y="3880247"/>
              <a:ext cx="4826000" cy="2658533"/>
            </a:xfrm>
            <a:prstGeom prst="rect">
              <a:avLst/>
            </a:prstGeom>
          </p:spPr>
        </p:pic>
      </p:grpSp>
      <p:grpSp>
        <p:nvGrpSpPr>
          <p:cNvPr id="37" name="Group 72"/>
          <p:cNvGrpSpPr/>
          <p:nvPr/>
        </p:nvGrpSpPr>
        <p:grpSpPr>
          <a:xfrm>
            <a:off x="4724401" y="533400"/>
            <a:ext cx="4952999" cy="1905796"/>
            <a:chOff x="-1905001" y="2133600"/>
            <a:chExt cx="4952999" cy="1905796"/>
          </a:xfrm>
        </p:grpSpPr>
        <p:sp>
          <p:nvSpPr>
            <p:cNvPr id="38" name="Rounded Rectangle 37"/>
            <p:cNvSpPr/>
            <p:nvPr/>
          </p:nvSpPr>
          <p:spPr>
            <a:xfrm>
              <a:off x="-1905001" y="2133600"/>
              <a:ext cx="4952999" cy="1905796"/>
            </a:xfrm>
            <a:prstGeom prst="roundRect">
              <a:avLst>
                <a:gd name="adj" fmla="val 1172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39" name="Object 38"/>
            <p:cNvGraphicFramePr>
              <a:graphicFrameLocks noChangeAspect="1"/>
            </p:cNvGraphicFramePr>
            <p:nvPr/>
          </p:nvGraphicFramePr>
          <p:xfrm>
            <a:off x="-1604963" y="2286198"/>
            <a:ext cx="4576762" cy="1622425"/>
          </p:xfrm>
          <a:graphic>
            <a:graphicData uri="http://schemas.openxmlformats.org/presentationml/2006/ole">
              <p:oleObj spid="_x0000_s1589252" name="Equation" r:id="rId18" imgW="3009900" imgH="1066800" progId="Equation.DSMT4">
                <p:embed/>
              </p:oleObj>
            </a:graphicData>
          </a:graphic>
        </p:graphicFrame>
      </p:grpSp>
      <p:grpSp>
        <p:nvGrpSpPr>
          <p:cNvPr id="2" name="Group 1032"/>
          <p:cNvGrpSpPr>
            <a:grpSpLocks/>
          </p:cNvGrpSpPr>
          <p:nvPr/>
        </p:nvGrpSpPr>
        <p:grpSpPr bwMode="auto">
          <a:xfrm>
            <a:off x="2971800" y="2286000"/>
            <a:ext cx="3429000" cy="2819400"/>
            <a:chOff x="1872" y="1440"/>
            <a:chExt cx="2160" cy="1776"/>
          </a:xfrm>
        </p:grpSpPr>
        <p:sp>
          <p:nvSpPr>
            <p:cNvPr id="26" name="AutoShape 1033"/>
            <p:cNvSpPr>
              <a:spLocks noChangeArrowheads="1"/>
            </p:cNvSpPr>
            <p:nvPr/>
          </p:nvSpPr>
          <p:spPr bwMode="auto">
            <a:xfrm>
              <a:off x="1872" y="1440"/>
              <a:ext cx="2160" cy="1776"/>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graphicFrame>
          <p:nvGraphicFramePr>
            <p:cNvPr id="27" name="Object 1034"/>
            <p:cNvGraphicFramePr>
              <a:graphicFrameLocks noChangeAspect="1"/>
            </p:cNvGraphicFramePr>
            <p:nvPr/>
          </p:nvGraphicFramePr>
          <p:xfrm>
            <a:off x="2112" y="1576"/>
            <a:ext cx="1728" cy="1512"/>
          </p:xfrm>
          <a:graphic>
            <a:graphicData uri="http://schemas.openxmlformats.org/presentationml/2006/ole">
              <p:oleObj spid="_x0000_s1589250" name="Equation" r:id="rId19" imgW="1435100" imgH="1257300" progId="Equation.DSMT4">
                <p:embed/>
              </p:oleObj>
            </a:graphicData>
          </a:graphic>
        </p:graphicFrame>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 name="Title 35"/>
          <p:cNvSpPr>
            <a:spLocks noGrp="1"/>
          </p:cNvSpPr>
          <p:nvPr>
            <p:ph type="title"/>
          </p:nvPr>
        </p:nvSpPr>
        <p:spPr>
          <a:xfrm>
            <a:off x="3581400" y="-152400"/>
            <a:ext cx="5410200" cy="914400"/>
          </a:xfrm>
        </p:spPr>
        <p:txBody>
          <a:bodyPr>
            <a:normAutofit/>
          </a:bodyPr>
          <a:lstStyle/>
          <a:p>
            <a:pPr algn="r"/>
            <a:r>
              <a:rPr lang="en-US" sz="2600" dirty="0" smtClean="0"/>
              <a:t>paradigms of seeds &amp; watermelons</a:t>
            </a:r>
            <a:endParaRPr lang="en-US" sz="2600" dirty="0"/>
          </a:p>
        </p:txBody>
      </p:sp>
      <p:sp>
        <p:nvSpPr>
          <p:cNvPr id="4" name="Freeform 3"/>
          <p:cNvSpPr>
            <a:spLocks/>
          </p:cNvSpPr>
          <p:nvPr/>
        </p:nvSpPr>
        <p:spPr bwMode="auto">
          <a:xfrm>
            <a:off x="5326445" y="5410200"/>
            <a:ext cx="203200" cy="147638"/>
          </a:xfrm>
          <a:custGeom>
            <a:avLst/>
            <a:gdLst/>
            <a:ahLst/>
            <a:cxnLst>
              <a:cxn ang="0">
                <a:pos x="0" y="11"/>
              </a:cxn>
              <a:cxn ang="0">
                <a:pos x="80" y="11"/>
              </a:cxn>
              <a:cxn ang="0">
                <a:pos x="16" y="75"/>
              </a:cxn>
              <a:cxn ang="0">
                <a:pos x="104" y="75"/>
              </a:cxn>
              <a:cxn ang="0">
                <a:pos x="48" y="131"/>
              </a:cxn>
              <a:cxn ang="0">
                <a:pos x="96" y="131"/>
              </a:cxn>
            </a:cxnLst>
            <a:rect l="0" t="0" r="r" b="b"/>
            <a:pathLst>
              <a:path w="109" h="140">
                <a:moveTo>
                  <a:pt x="0" y="11"/>
                </a:moveTo>
                <a:cubicBezTo>
                  <a:pt x="38" y="5"/>
                  <a:pt x="77" y="0"/>
                  <a:pt x="80" y="11"/>
                </a:cubicBezTo>
                <a:cubicBezTo>
                  <a:pt x="83" y="22"/>
                  <a:pt x="12" y="64"/>
                  <a:pt x="16" y="75"/>
                </a:cubicBezTo>
                <a:cubicBezTo>
                  <a:pt x="20" y="86"/>
                  <a:pt x="99" y="66"/>
                  <a:pt x="104" y="75"/>
                </a:cubicBezTo>
                <a:cubicBezTo>
                  <a:pt x="109" y="84"/>
                  <a:pt x="49" y="122"/>
                  <a:pt x="48" y="131"/>
                </a:cubicBezTo>
                <a:cubicBezTo>
                  <a:pt x="47" y="140"/>
                  <a:pt x="88" y="132"/>
                  <a:pt x="96" y="131"/>
                </a:cubicBezTo>
              </a:path>
            </a:pathLst>
          </a:custGeom>
          <a:noFill/>
          <a:ln w="9525">
            <a:solidFill>
              <a:schemeClr val="tx1"/>
            </a:solidFill>
            <a:round/>
            <a:headEnd/>
            <a:tailEnd/>
          </a:ln>
          <a:effectLst/>
        </p:spPr>
        <p:txBody>
          <a:bodyPr wrap="none" anchor="ctr">
            <a:prstTxWarp prst="textNoShape">
              <a:avLst/>
            </a:prstTxWarp>
          </a:bodyPr>
          <a:lstStyle/>
          <a:p>
            <a:endParaRPr lang="en-US"/>
          </a:p>
        </p:txBody>
      </p:sp>
      <p:grpSp>
        <p:nvGrpSpPr>
          <p:cNvPr id="5" name="Group 4"/>
          <p:cNvGrpSpPr>
            <a:grpSpLocks/>
          </p:cNvGrpSpPr>
          <p:nvPr/>
        </p:nvGrpSpPr>
        <p:grpSpPr bwMode="auto">
          <a:xfrm>
            <a:off x="5601083" y="4191000"/>
            <a:ext cx="1100137" cy="889000"/>
            <a:chOff x="1901" y="768"/>
            <a:chExt cx="693" cy="560"/>
          </a:xfrm>
        </p:grpSpPr>
        <p:sp>
          <p:nvSpPr>
            <p:cNvPr id="6" name="Line 5"/>
            <p:cNvSpPr>
              <a:spLocks noChangeShapeType="1"/>
            </p:cNvSpPr>
            <p:nvPr/>
          </p:nvSpPr>
          <p:spPr bwMode="auto">
            <a:xfrm rot="20991552" flipV="1">
              <a:off x="1901" y="1065"/>
              <a:ext cx="100" cy="256"/>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7" name="Line 6"/>
            <p:cNvSpPr>
              <a:spLocks noChangeShapeType="1"/>
            </p:cNvSpPr>
            <p:nvPr/>
          </p:nvSpPr>
          <p:spPr bwMode="auto">
            <a:xfrm flipV="1">
              <a:off x="2044" y="904"/>
              <a:ext cx="203" cy="374"/>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8" name="Line 7"/>
            <p:cNvSpPr>
              <a:spLocks noChangeShapeType="1"/>
            </p:cNvSpPr>
            <p:nvPr/>
          </p:nvSpPr>
          <p:spPr bwMode="auto">
            <a:xfrm flipV="1">
              <a:off x="2122" y="1201"/>
              <a:ext cx="178" cy="127"/>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9" name="Line 8"/>
            <p:cNvSpPr>
              <a:spLocks noChangeShapeType="1"/>
            </p:cNvSpPr>
            <p:nvPr/>
          </p:nvSpPr>
          <p:spPr bwMode="auto">
            <a:xfrm flipV="1">
              <a:off x="1986" y="1024"/>
              <a:ext cx="93" cy="284"/>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10" name="Line 9"/>
            <p:cNvSpPr>
              <a:spLocks noChangeShapeType="1"/>
            </p:cNvSpPr>
            <p:nvPr/>
          </p:nvSpPr>
          <p:spPr bwMode="auto">
            <a:xfrm flipV="1">
              <a:off x="2036" y="768"/>
              <a:ext cx="558" cy="56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grpSp>
      <p:grpSp>
        <p:nvGrpSpPr>
          <p:cNvPr id="11" name="Group 10"/>
          <p:cNvGrpSpPr>
            <a:grpSpLocks/>
          </p:cNvGrpSpPr>
          <p:nvPr/>
        </p:nvGrpSpPr>
        <p:grpSpPr bwMode="auto">
          <a:xfrm rot="-1947259">
            <a:off x="3573845" y="5257800"/>
            <a:ext cx="457200" cy="457200"/>
            <a:chOff x="4176" y="912"/>
            <a:chExt cx="288" cy="288"/>
          </a:xfrm>
        </p:grpSpPr>
        <p:sp>
          <p:nvSpPr>
            <p:cNvPr id="12" name="Oval 11"/>
            <p:cNvSpPr>
              <a:spLocks noChangeArrowheads="1"/>
            </p:cNvSpPr>
            <p:nvPr/>
          </p:nvSpPr>
          <p:spPr bwMode="auto">
            <a:xfrm rot="-3550340">
              <a:off x="4176" y="912"/>
              <a:ext cx="288" cy="288"/>
            </a:xfrm>
            <a:prstGeom prst="ellipse">
              <a:avLst/>
            </a:prstGeom>
            <a:noFill/>
            <a:ln w="19050">
              <a:solidFill>
                <a:schemeClr val="tx1"/>
              </a:solidFill>
              <a:round/>
              <a:headEnd/>
              <a:tailEnd/>
            </a:ln>
            <a:effectLst/>
          </p:spPr>
          <p:txBody>
            <a:bodyPr wrap="none" anchor="ctr">
              <a:prstTxWarp prst="textNoShape">
                <a:avLst/>
              </a:prstTxWarp>
            </a:bodyPr>
            <a:lstStyle/>
            <a:p>
              <a:endParaRPr lang="en-US"/>
            </a:p>
          </p:txBody>
        </p:sp>
        <p:grpSp>
          <p:nvGrpSpPr>
            <p:cNvPr id="13" name="Group 12"/>
            <p:cNvGrpSpPr>
              <a:grpSpLocks/>
            </p:cNvGrpSpPr>
            <p:nvPr/>
          </p:nvGrpSpPr>
          <p:grpSpPr bwMode="auto">
            <a:xfrm rot="-3566642">
              <a:off x="4224" y="960"/>
              <a:ext cx="192" cy="192"/>
              <a:chOff x="768" y="1344"/>
              <a:chExt cx="192" cy="192"/>
            </a:xfrm>
          </p:grpSpPr>
          <p:sp>
            <p:nvSpPr>
              <p:cNvPr id="14" name="Oval 13"/>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15" name="Oval 14"/>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prstTxWarp prst="textNoShape">
                  <a:avLst/>
                </a:prstTxWarp>
              </a:bodyPr>
              <a:lstStyle/>
              <a:p>
                <a:endParaRPr lang="en-US"/>
              </a:p>
            </p:txBody>
          </p:sp>
          <p:sp>
            <p:nvSpPr>
              <p:cNvPr id="16" name="Oval 15"/>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prstTxWarp prst="textNoShape">
                  <a:avLst/>
                </a:prstTxWarp>
              </a:bodyPr>
              <a:lstStyle/>
              <a:p>
                <a:endParaRPr lang="en-US"/>
              </a:p>
            </p:txBody>
          </p:sp>
        </p:grpSp>
      </p:grpSp>
      <p:grpSp>
        <p:nvGrpSpPr>
          <p:cNvPr id="17" name="Group 16"/>
          <p:cNvGrpSpPr>
            <a:grpSpLocks/>
          </p:cNvGrpSpPr>
          <p:nvPr/>
        </p:nvGrpSpPr>
        <p:grpSpPr bwMode="auto">
          <a:xfrm rot="7203343">
            <a:off x="6698045" y="5410200"/>
            <a:ext cx="457200" cy="457200"/>
            <a:chOff x="4176" y="912"/>
            <a:chExt cx="288" cy="288"/>
          </a:xfrm>
        </p:grpSpPr>
        <p:sp>
          <p:nvSpPr>
            <p:cNvPr id="18" name="Oval 17"/>
            <p:cNvSpPr>
              <a:spLocks noChangeArrowheads="1"/>
            </p:cNvSpPr>
            <p:nvPr/>
          </p:nvSpPr>
          <p:spPr bwMode="auto">
            <a:xfrm rot="-3550340">
              <a:off x="4176" y="912"/>
              <a:ext cx="288" cy="288"/>
            </a:xfrm>
            <a:prstGeom prst="ellipse">
              <a:avLst/>
            </a:prstGeom>
            <a:noFill/>
            <a:ln w="19050">
              <a:solidFill>
                <a:schemeClr val="tx1"/>
              </a:solidFill>
              <a:round/>
              <a:headEnd/>
              <a:tailEnd/>
            </a:ln>
            <a:effectLst/>
          </p:spPr>
          <p:txBody>
            <a:bodyPr wrap="none" anchor="ctr">
              <a:prstTxWarp prst="textNoShape">
                <a:avLst/>
              </a:prstTxWarp>
            </a:bodyPr>
            <a:lstStyle/>
            <a:p>
              <a:endParaRPr lang="en-US"/>
            </a:p>
          </p:txBody>
        </p:sp>
        <p:grpSp>
          <p:nvGrpSpPr>
            <p:cNvPr id="19" name="Group 18"/>
            <p:cNvGrpSpPr>
              <a:grpSpLocks/>
            </p:cNvGrpSpPr>
            <p:nvPr/>
          </p:nvGrpSpPr>
          <p:grpSpPr bwMode="auto">
            <a:xfrm rot="-3566642">
              <a:off x="4224" y="960"/>
              <a:ext cx="192" cy="192"/>
              <a:chOff x="768" y="1344"/>
              <a:chExt cx="192" cy="192"/>
            </a:xfrm>
          </p:grpSpPr>
          <p:sp>
            <p:nvSpPr>
              <p:cNvPr id="20" name="Oval 19"/>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21" name="Oval 20"/>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prstTxWarp prst="textNoShape">
                  <a:avLst/>
                </a:prstTxWarp>
              </a:bodyPr>
              <a:lstStyle/>
              <a:p>
                <a:endParaRPr lang="en-US"/>
              </a:p>
            </p:txBody>
          </p:sp>
          <p:sp>
            <p:nvSpPr>
              <p:cNvPr id="22" name="Oval 21"/>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prstTxWarp prst="textNoShape">
                  <a:avLst/>
                </a:prstTxWarp>
              </a:bodyPr>
              <a:lstStyle/>
              <a:p>
                <a:endParaRPr lang="en-US"/>
              </a:p>
            </p:txBody>
          </p:sp>
        </p:grpSp>
      </p:grpSp>
      <p:grpSp>
        <p:nvGrpSpPr>
          <p:cNvPr id="23" name="Group 22"/>
          <p:cNvGrpSpPr>
            <a:grpSpLocks/>
          </p:cNvGrpSpPr>
          <p:nvPr/>
        </p:nvGrpSpPr>
        <p:grpSpPr bwMode="auto">
          <a:xfrm>
            <a:off x="4564445" y="5867400"/>
            <a:ext cx="701675" cy="762000"/>
            <a:chOff x="1248" y="1824"/>
            <a:chExt cx="442" cy="480"/>
          </a:xfrm>
        </p:grpSpPr>
        <p:sp>
          <p:nvSpPr>
            <p:cNvPr id="24" name="Line 23"/>
            <p:cNvSpPr>
              <a:spLocks noChangeShapeType="1"/>
            </p:cNvSpPr>
            <p:nvPr/>
          </p:nvSpPr>
          <p:spPr bwMode="auto">
            <a:xfrm rot="20991552" flipH="1">
              <a:off x="1248" y="1920"/>
              <a:ext cx="244" cy="96"/>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25" name="Line 24"/>
            <p:cNvSpPr>
              <a:spLocks noChangeShapeType="1"/>
            </p:cNvSpPr>
            <p:nvPr/>
          </p:nvSpPr>
          <p:spPr bwMode="auto">
            <a:xfrm flipH="1">
              <a:off x="1453" y="1920"/>
              <a:ext cx="203" cy="374"/>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26" name="Line 25"/>
            <p:cNvSpPr>
              <a:spLocks noChangeShapeType="1"/>
            </p:cNvSpPr>
            <p:nvPr/>
          </p:nvSpPr>
          <p:spPr bwMode="auto">
            <a:xfrm flipH="1">
              <a:off x="1405" y="1872"/>
              <a:ext cx="178" cy="127"/>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27" name="Line 26"/>
            <p:cNvSpPr>
              <a:spLocks noChangeShapeType="1"/>
            </p:cNvSpPr>
            <p:nvPr/>
          </p:nvSpPr>
          <p:spPr bwMode="auto">
            <a:xfrm flipH="1">
              <a:off x="1597" y="1920"/>
              <a:ext cx="93" cy="284"/>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28" name="Line 27"/>
            <p:cNvSpPr>
              <a:spLocks noChangeShapeType="1"/>
            </p:cNvSpPr>
            <p:nvPr/>
          </p:nvSpPr>
          <p:spPr bwMode="auto">
            <a:xfrm flipH="1">
              <a:off x="1261" y="1824"/>
              <a:ext cx="414" cy="48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grpSp>
      <p:sp>
        <p:nvSpPr>
          <p:cNvPr id="29" name="Line 28"/>
          <p:cNvSpPr>
            <a:spLocks noChangeShapeType="1"/>
          </p:cNvSpPr>
          <p:nvPr/>
        </p:nvSpPr>
        <p:spPr bwMode="auto">
          <a:xfrm>
            <a:off x="4031045" y="5410200"/>
            <a:ext cx="1295400" cy="0"/>
          </a:xfrm>
          <a:prstGeom prst="line">
            <a:avLst/>
          </a:prstGeom>
          <a:noFill/>
          <a:ln w="28575">
            <a:solidFill>
              <a:srgbClr val="0000FF"/>
            </a:solidFill>
            <a:round/>
            <a:headEnd/>
            <a:tailEnd/>
          </a:ln>
        </p:spPr>
        <p:txBody>
          <a:bodyPr wrap="none" anchor="ctr">
            <a:prstTxWarp prst="textNoShape">
              <a:avLst/>
            </a:prstTxWarp>
          </a:bodyPr>
          <a:lstStyle/>
          <a:p>
            <a:endParaRPr lang="en-US"/>
          </a:p>
        </p:txBody>
      </p:sp>
      <p:sp>
        <p:nvSpPr>
          <p:cNvPr id="30" name="Line 29"/>
          <p:cNvSpPr>
            <a:spLocks noChangeShapeType="1"/>
          </p:cNvSpPr>
          <p:nvPr/>
        </p:nvSpPr>
        <p:spPr bwMode="auto">
          <a:xfrm flipV="1">
            <a:off x="5326445" y="5105400"/>
            <a:ext cx="381000" cy="304800"/>
          </a:xfrm>
          <a:prstGeom prst="line">
            <a:avLst/>
          </a:prstGeom>
          <a:noFill/>
          <a:ln w="28575">
            <a:solidFill>
              <a:srgbClr val="0000FF"/>
            </a:solidFill>
            <a:round/>
            <a:headEnd/>
            <a:tailEnd/>
          </a:ln>
        </p:spPr>
        <p:txBody>
          <a:bodyPr wrap="none" anchor="ctr">
            <a:prstTxWarp prst="textNoShape">
              <a:avLst/>
            </a:prstTxWarp>
          </a:bodyPr>
          <a:lstStyle/>
          <a:p>
            <a:endParaRPr lang="en-US"/>
          </a:p>
        </p:txBody>
      </p:sp>
      <p:sp>
        <p:nvSpPr>
          <p:cNvPr id="31" name="Line 30"/>
          <p:cNvSpPr>
            <a:spLocks noChangeShapeType="1"/>
          </p:cNvSpPr>
          <p:nvPr/>
        </p:nvSpPr>
        <p:spPr bwMode="auto">
          <a:xfrm>
            <a:off x="5478845" y="5562600"/>
            <a:ext cx="1295400" cy="0"/>
          </a:xfrm>
          <a:prstGeom prst="line">
            <a:avLst/>
          </a:prstGeom>
          <a:noFill/>
          <a:ln w="28575">
            <a:solidFill>
              <a:srgbClr val="FF0000"/>
            </a:solidFill>
            <a:round/>
            <a:headEnd/>
            <a:tailEnd/>
          </a:ln>
        </p:spPr>
        <p:txBody>
          <a:bodyPr wrap="none" anchor="ctr">
            <a:prstTxWarp prst="textNoShape">
              <a:avLst/>
            </a:prstTxWarp>
          </a:bodyPr>
          <a:lstStyle/>
          <a:p>
            <a:endParaRPr lang="en-US"/>
          </a:p>
        </p:txBody>
      </p:sp>
      <p:sp>
        <p:nvSpPr>
          <p:cNvPr id="32" name="Line 31"/>
          <p:cNvSpPr>
            <a:spLocks noChangeShapeType="1"/>
          </p:cNvSpPr>
          <p:nvPr/>
        </p:nvSpPr>
        <p:spPr bwMode="auto">
          <a:xfrm flipV="1">
            <a:off x="5097845" y="5562600"/>
            <a:ext cx="381000" cy="304800"/>
          </a:xfrm>
          <a:prstGeom prst="line">
            <a:avLst/>
          </a:prstGeom>
          <a:noFill/>
          <a:ln w="28575">
            <a:solidFill>
              <a:srgbClr val="FF0000"/>
            </a:solidFill>
            <a:round/>
            <a:headEnd/>
            <a:tailEnd/>
          </a:ln>
        </p:spPr>
        <p:txBody>
          <a:bodyPr wrap="none" anchor="ctr">
            <a:prstTxWarp prst="textNoShape">
              <a:avLst/>
            </a:prstTxWarp>
          </a:bodyPr>
          <a:lstStyle/>
          <a:p>
            <a:endParaRPr lang="en-US"/>
          </a:p>
        </p:txBody>
      </p:sp>
      <p:sp>
        <p:nvSpPr>
          <p:cNvPr id="33" name="AutoShape 32"/>
          <p:cNvSpPr>
            <a:spLocks noChangeArrowheads="1"/>
          </p:cNvSpPr>
          <p:nvPr/>
        </p:nvSpPr>
        <p:spPr bwMode="auto">
          <a:xfrm>
            <a:off x="4031045" y="5305425"/>
            <a:ext cx="976313" cy="409575"/>
          </a:xfrm>
          <a:prstGeom prst="rightArrow">
            <a:avLst>
              <a:gd name="adj1" fmla="val 50000"/>
              <a:gd name="adj2" fmla="val 59593"/>
            </a:avLst>
          </a:prstGeom>
          <a:solidFill>
            <a:srgbClr val="FFC8F7"/>
          </a:solidFill>
          <a:ln w="9525">
            <a:solidFill>
              <a:srgbClr val="FF0000"/>
            </a:solidFill>
            <a:miter lim="800000"/>
            <a:headEnd/>
            <a:tailEnd/>
          </a:ln>
        </p:spPr>
        <p:txBody>
          <a:bodyPr wrap="none" anchor="ctr">
            <a:prstTxWarp prst="textNoShape">
              <a:avLst/>
            </a:prstTxWarp>
          </a:bodyPr>
          <a:lstStyle/>
          <a:p>
            <a:endParaRPr lang="en-US"/>
          </a:p>
        </p:txBody>
      </p:sp>
      <p:sp>
        <p:nvSpPr>
          <p:cNvPr id="34" name="AutoShape 33"/>
          <p:cNvSpPr>
            <a:spLocks noChangeArrowheads="1"/>
          </p:cNvSpPr>
          <p:nvPr/>
        </p:nvSpPr>
        <p:spPr bwMode="auto">
          <a:xfrm flipH="1">
            <a:off x="5721733" y="5381625"/>
            <a:ext cx="976312" cy="409575"/>
          </a:xfrm>
          <a:prstGeom prst="rightArrow">
            <a:avLst>
              <a:gd name="adj1" fmla="val 50000"/>
              <a:gd name="adj2" fmla="val 59593"/>
            </a:avLst>
          </a:prstGeom>
          <a:solidFill>
            <a:srgbClr val="FFC8F7"/>
          </a:solidFill>
          <a:ln w="9525">
            <a:solidFill>
              <a:srgbClr val="FF0000"/>
            </a:solidFill>
            <a:miter lim="800000"/>
            <a:headEnd/>
            <a:tailEnd/>
          </a:ln>
        </p:spPr>
        <p:txBody>
          <a:bodyPr wrap="none" anchor="ctr">
            <a:prstTxWarp prst="textNoShape">
              <a:avLst/>
            </a:prstTxWarp>
          </a:bodyPr>
          <a:lstStyle/>
          <a:p>
            <a:endParaRPr lang="en-US"/>
          </a:p>
        </p:txBody>
      </p:sp>
      <p:sp>
        <p:nvSpPr>
          <p:cNvPr id="35" name="TextBox 34"/>
          <p:cNvSpPr txBox="1"/>
          <p:nvPr/>
        </p:nvSpPr>
        <p:spPr>
          <a:xfrm>
            <a:off x="838200" y="5163903"/>
            <a:ext cx="1742522" cy="400110"/>
          </a:xfrm>
          <a:prstGeom prst="rect">
            <a:avLst/>
          </a:prstGeom>
          <a:noFill/>
        </p:spPr>
        <p:txBody>
          <a:bodyPr wrap="none" rtlCol="0">
            <a:spAutoFit/>
          </a:bodyPr>
          <a:lstStyle/>
          <a:p>
            <a:r>
              <a:rPr lang="en-US" sz="2000" b="1" dirty="0" err="1" smtClean="0">
                <a:solidFill>
                  <a:srgbClr val="0000FF"/>
                </a:solidFill>
              </a:rPr>
              <a:t>p+p</a:t>
            </a:r>
            <a:r>
              <a:rPr lang="en-US" sz="2000" b="1" dirty="0" smtClean="0">
                <a:solidFill>
                  <a:srgbClr val="0000FF"/>
                </a:solidFill>
              </a:rPr>
              <a:t>: a </a:t>
            </a:r>
            <a:r>
              <a:rPr lang="en-US" sz="2000" b="1" i="1" dirty="0" smtClean="0">
                <a:solidFill>
                  <a:srgbClr val="0000FF"/>
                </a:solidFill>
              </a:rPr>
              <a:t>process</a:t>
            </a:r>
            <a:endParaRPr lang="en-US" sz="2000" b="1" i="1" dirty="0">
              <a:solidFill>
                <a:srgbClr val="0000FF"/>
              </a:solidFill>
            </a:endParaRPr>
          </a:p>
        </p:txBody>
      </p:sp>
      <p:grpSp>
        <p:nvGrpSpPr>
          <p:cNvPr id="40" name="Group 39"/>
          <p:cNvGrpSpPr/>
          <p:nvPr/>
        </p:nvGrpSpPr>
        <p:grpSpPr>
          <a:xfrm>
            <a:off x="0" y="0"/>
            <a:ext cx="8534400" cy="3942683"/>
            <a:chOff x="0" y="0"/>
            <a:chExt cx="8534400" cy="3942683"/>
          </a:xfrm>
        </p:grpSpPr>
        <p:pic>
          <p:nvPicPr>
            <p:cNvPr id="37" name="Picture 36" descr="Bass.png"/>
            <p:cNvPicPr>
              <a:picLocks noChangeAspect="1"/>
            </p:cNvPicPr>
            <p:nvPr/>
          </p:nvPicPr>
          <p:blipFill>
            <a:blip r:embed="rId2"/>
            <a:stretch>
              <a:fillRect/>
            </a:stretch>
          </p:blipFill>
          <p:spPr>
            <a:xfrm>
              <a:off x="838200" y="2209800"/>
              <a:ext cx="7696200" cy="1732883"/>
            </a:xfrm>
            <a:prstGeom prst="rect">
              <a:avLst/>
            </a:prstGeom>
          </p:spPr>
        </p:pic>
        <p:pic>
          <p:nvPicPr>
            <p:cNvPr id="38" name="Picture 2" descr="cern_press_photo_half"/>
            <p:cNvPicPr>
              <a:picLocks noChangeAspect="1" noChangeArrowheads="1"/>
            </p:cNvPicPr>
            <p:nvPr/>
          </p:nvPicPr>
          <p:blipFill>
            <a:blip r:embed="rId3"/>
            <a:srcRect l="9842" t="16733" r="9842" b="16733"/>
            <a:stretch>
              <a:fillRect/>
            </a:stretch>
          </p:blipFill>
          <p:spPr bwMode="auto">
            <a:xfrm>
              <a:off x="0" y="0"/>
              <a:ext cx="4164378" cy="2301367"/>
            </a:xfrm>
            <a:prstGeom prst="rect">
              <a:avLst/>
            </a:prstGeom>
            <a:noFill/>
            <a:ln w="9525">
              <a:noFill/>
              <a:miter lim="800000"/>
              <a:headEnd/>
              <a:tailEnd/>
            </a:ln>
          </p:spPr>
        </p:pic>
        <p:sp>
          <p:nvSpPr>
            <p:cNvPr id="39" name="TextBox 38"/>
            <p:cNvSpPr txBox="1"/>
            <p:nvPr/>
          </p:nvSpPr>
          <p:spPr>
            <a:xfrm>
              <a:off x="4523770" y="914400"/>
              <a:ext cx="1922471" cy="400110"/>
            </a:xfrm>
            <a:prstGeom prst="rect">
              <a:avLst/>
            </a:prstGeom>
            <a:noFill/>
          </p:spPr>
          <p:txBody>
            <a:bodyPr wrap="none" rtlCol="0">
              <a:spAutoFit/>
            </a:bodyPr>
            <a:lstStyle/>
            <a:p>
              <a:r>
                <a:rPr lang="en-US" sz="2000" b="1" dirty="0" smtClean="0">
                  <a:solidFill>
                    <a:srgbClr val="0000FF"/>
                  </a:solidFill>
                </a:rPr>
                <a:t>A+A </a:t>
              </a:r>
              <a:r>
                <a:rPr lang="en-US" sz="2000" b="1" dirty="0" err="1" smtClean="0">
                  <a:solidFill>
                    <a:srgbClr val="0000FF"/>
                  </a:solidFill>
                  <a:sym typeface="Wingdings"/>
                </a:rPr>
                <a:t></a:t>
              </a:r>
              <a:r>
                <a:rPr lang="en-US" sz="2000" b="1" dirty="0" smtClean="0">
                  <a:solidFill>
                    <a:srgbClr val="0000FF"/>
                  </a:solidFill>
                  <a:sym typeface="Wingdings"/>
                </a:rPr>
                <a:t> a </a:t>
              </a:r>
              <a:r>
                <a:rPr lang="en-US" sz="2000" b="1" i="1" dirty="0" smtClean="0">
                  <a:solidFill>
                    <a:srgbClr val="0000FF"/>
                  </a:solidFill>
                  <a:sym typeface="Wingdings"/>
                </a:rPr>
                <a:t>system</a:t>
              </a:r>
              <a:endParaRPr lang="en-US" sz="2000" b="1" dirty="0">
                <a:solidFill>
                  <a:srgbClr val="0000FF"/>
                </a:solidFill>
              </a:endParaRPr>
            </a:p>
          </p:txBody>
        </p:sp>
      </p:grpSp>
      <p:sp>
        <p:nvSpPr>
          <p:cNvPr id="41" name="TextBox 40"/>
          <p:cNvSpPr txBox="1"/>
          <p:nvPr/>
        </p:nvSpPr>
        <p:spPr>
          <a:xfrm>
            <a:off x="457200" y="4431268"/>
            <a:ext cx="4261904" cy="723275"/>
          </a:xfrm>
          <a:prstGeom prst="rect">
            <a:avLst/>
          </a:prstGeom>
          <a:solidFill>
            <a:srgbClr val="FFFF00"/>
          </a:solidFill>
        </p:spPr>
        <p:txBody>
          <a:bodyPr wrap="none" rtlCol="0">
            <a:spAutoFit/>
          </a:bodyPr>
          <a:lstStyle/>
          <a:p>
            <a:pPr>
              <a:spcAft>
                <a:spcPts val="600"/>
              </a:spcAft>
            </a:pPr>
            <a:r>
              <a:rPr lang="en-US" dirty="0" smtClean="0"/>
              <a:t>“Clean” </a:t>
            </a:r>
            <a:r>
              <a:rPr lang="en-US" dirty="0" err="1" smtClean="0"/>
              <a:t>p+p</a:t>
            </a:r>
            <a:r>
              <a:rPr lang="en-US" dirty="0" smtClean="0"/>
              <a:t>– a crucial reference </a:t>
            </a:r>
            <a:r>
              <a:rPr lang="en-US" b="1" i="1" dirty="0" smtClean="0"/>
              <a:t>at high </a:t>
            </a:r>
            <a:r>
              <a:rPr lang="en-US" b="1" i="1" dirty="0" err="1" smtClean="0"/>
              <a:t>pT</a:t>
            </a:r>
            <a:endParaRPr lang="en-US" b="1" i="1" dirty="0" smtClean="0"/>
          </a:p>
          <a:p>
            <a:pPr>
              <a:spcAft>
                <a:spcPts val="600"/>
              </a:spcAft>
            </a:pPr>
            <a:r>
              <a:rPr lang="en-US" dirty="0" smtClean="0"/>
              <a:t>(do we understand/care about low </a:t>
            </a:r>
            <a:r>
              <a:rPr lang="en-US" dirty="0" err="1" smtClean="0"/>
              <a:t>pT</a:t>
            </a:r>
            <a:r>
              <a:rPr lang="en-US" dirty="0" smtClean="0"/>
              <a:t>?)</a:t>
            </a:r>
            <a:endParaRPr lang="en-US" dirty="0"/>
          </a:p>
        </p:txBody>
      </p:sp>
      <p:sp>
        <p:nvSpPr>
          <p:cNvPr id="42" name="Footer Placeholder 41"/>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3" name="Slide Number Placeholder 42"/>
          <p:cNvSpPr>
            <a:spLocks noGrp="1"/>
          </p:cNvSpPr>
          <p:nvPr>
            <p:ph type="sldNum" sz="quarter" idx="12"/>
          </p:nvPr>
        </p:nvSpPr>
        <p:spPr/>
        <p:txBody>
          <a:bodyPr/>
          <a:lstStyle/>
          <a:p>
            <a:fld id="{7DAC2A2A-C09E-2240-A90F-7268EA013567}" type="slidenum">
              <a:rPr lang="en-US" smtClean="0"/>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hidden"/>
                                      </p:to>
                                    </p:set>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right)">
                                      <p:cBhvr>
                                        <p:cTn id="15" dur="500"/>
                                        <p:tgtEl>
                                          <p:spTgt spid="31"/>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22" presetClass="entr" presetSubtype="8"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right)">
                                      <p:cBhvr>
                                        <p:cTn id="24" dur="500"/>
                                        <p:tgtEl>
                                          <p:spTgt spid="32"/>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2" presetClass="entr" presetSubtype="2"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accel="50000" decel="50000" fill="hold" grpId="0" nodeType="click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animBg="1"/>
      <p:bldP spid="30" grpId="0" animBg="1"/>
      <p:bldP spid="31" grpId="0" animBg="1"/>
      <p:bldP spid="32" grpId="0" animBg="1"/>
      <p:bldP spid="33" grpId="0" animBg="1"/>
      <p:bldP spid="34" grpId="0" animBg="1"/>
      <p:bldP spid="41" grpId="0" animBg="1"/>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825794" name="AutoShape 2"/>
          <p:cNvSpPr>
            <a:spLocks noChangeArrowheads="1"/>
          </p:cNvSpPr>
          <p:nvPr/>
        </p:nvSpPr>
        <p:spPr bwMode="auto">
          <a:xfrm>
            <a:off x="0" y="762000"/>
            <a:ext cx="9144000" cy="6096000"/>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sp>
        <p:nvSpPr>
          <p:cNvPr id="1825796" name="Rectangle 4"/>
          <p:cNvSpPr>
            <a:spLocks noChangeArrowheads="1"/>
          </p:cNvSpPr>
          <p:nvPr/>
        </p:nvSpPr>
        <p:spPr bwMode="auto">
          <a:xfrm rot="16200000">
            <a:off x="-822325" y="3565525"/>
            <a:ext cx="1981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pl-PL" b="1" dirty="0">
                <a:solidFill>
                  <a:srgbClr val="FF0000"/>
                </a:solidFill>
              </a:rPr>
              <a:t>STAR preliminary</a:t>
            </a:r>
            <a:r>
              <a:rPr lang="pl-PL" dirty="0"/>
              <a:t> </a:t>
            </a:r>
            <a:endParaRPr lang="en-US" dirty="0"/>
          </a:p>
        </p:txBody>
      </p:sp>
      <p:graphicFrame>
        <p:nvGraphicFramePr>
          <p:cNvPr id="1825797" name="Object 5"/>
          <p:cNvGraphicFramePr>
            <a:graphicFrameLocks noChangeAspect="1"/>
          </p:cNvGraphicFramePr>
          <p:nvPr/>
        </p:nvGraphicFramePr>
        <p:xfrm>
          <a:off x="500063" y="2667000"/>
          <a:ext cx="2319337" cy="3166269"/>
        </p:xfrm>
        <a:graphic>
          <a:graphicData uri="http://schemas.openxmlformats.org/presentationml/2006/ole">
            <p:oleObj spid="_x0000_s1094658" name="Equation" r:id="rId4" imgW="1841500" imgH="2514600" progId="Equation.3">
              <p:embed/>
            </p:oleObj>
          </a:graphicData>
        </a:graphic>
      </p:graphicFrame>
      <p:graphicFrame>
        <p:nvGraphicFramePr>
          <p:cNvPr id="1825798" name="Object 6"/>
          <p:cNvGraphicFramePr>
            <a:graphicFrameLocks noChangeAspect="1"/>
          </p:cNvGraphicFramePr>
          <p:nvPr/>
        </p:nvGraphicFramePr>
        <p:xfrm>
          <a:off x="2971800" y="3581400"/>
          <a:ext cx="2698750" cy="2535238"/>
        </p:xfrm>
        <a:graphic>
          <a:graphicData uri="http://schemas.openxmlformats.org/presentationml/2006/ole">
            <p:oleObj spid="_x0000_s1094659" name="Equation" r:id="rId5" imgW="1460500" imgH="1371600" progId="Equation.3">
              <p:embed/>
            </p:oleObj>
          </a:graphicData>
        </a:graphic>
      </p:graphicFrame>
      <p:graphicFrame>
        <p:nvGraphicFramePr>
          <p:cNvPr id="1825799" name="Object 7"/>
          <p:cNvGraphicFramePr>
            <a:graphicFrameLocks noChangeAspect="1"/>
          </p:cNvGraphicFramePr>
          <p:nvPr/>
        </p:nvGraphicFramePr>
        <p:xfrm>
          <a:off x="304800" y="5741218"/>
          <a:ext cx="2006600" cy="469900"/>
        </p:xfrm>
        <a:graphic>
          <a:graphicData uri="http://schemas.openxmlformats.org/presentationml/2006/ole">
            <p:oleObj spid="_x0000_s1094660" name="Equation" r:id="rId6" imgW="1193800" imgH="279400" progId="Equation.3">
              <p:embed/>
            </p:oleObj>
          </a:graphicData>
        </a:graphic>
      </p:graphicFrame>
      <p:graphicFrame>
        <p:nvGraphicFramePr>
          <p:cNvPr id="1825800" name="Object 8"/>
          <p:cNvGraphicFramePr>
            <a:graphicFrameLocks noChangeAspect="1"/>
          </p:cNvGraphicFramePr>
          <p:nvPr/>
        </p:nvGraphicFramePr>
        <p:xfrm>
          <a:off x="5715000" y="5788843"/>
          <a:ext cx="1828800" cy="323850"/>
        </p:xfrm>
        <a:graphic>
          <a:graphicData uri="http://schemas.openxmlformats.org/presentationml/2006/ole">
            <p:oleObj spid="_x0000_s1094661" name="Equation" r:id="rId7" imgW="787400" imgH="139700" progId="Equation.3">
              <p:embed/>
            </p:oleObj>
          </a:graphicData>
        </a:graphic>
      </p:graphicFrame>
      <p:sp>
        <p:nvSpPr>
          <p:cNvPr id="1825801" name="Text Box 9"/>
          <p:cNvSpPr txBox="1">
            <a:spLocks noChangeArrowheads="1"/>
          </p:cNvSpPr>
          <p:nvPr/>
        </p:nvSpPr>
        <p:spPr bwMode="auto">
          <a:xfrm>
            <a:off x="2971800" y="2667000"/>
            <a:ext cx="5943600" cy="10541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800"/>
              <a:t>Five physical variables - four fit parameters</a:t>
            </a:r>
          </a:p>
          <a:p>
            <a:pPr>
              <a:spcBef>
                <a:spcPct val="50000"/>
              </a:spcBef>
            </a:pPr>
            <a:r>
              <a:rPr lang="en-US" sz="1800" b="1"/>
              <a:t>Can we verify whether kinematic variables showing up in fit parameters have physical values?</a:t>
            </a:r>
          </a:p>
        </p:txBody>
      </p:sp>
      <p:graphicFrame>
        <p:nvGraphicFramePr>
          <p:cNvPr id="1825802" name="Object 10"/>
          <p:cNvGraphicFramePr>
            <a:graphicFrameLocks noChangeAspect="1"/>
          </p:cNvGraphicFramePr>
          <p:nvPr/>
        </p:nvGraphicFramePr>
        <p:xfrm>
          <a:off x="2408238" y="5617702"/>
          <a:ext cx="3001962" cy="723591"/>
        </p:xfrm>
        <a:graphic>
          <a:graphicData uri="http://schemas.openxmlformats.org/presentationml/2006/ole">
            <p:oleObj spid="_x0000_s1094662" name="Equation" r:id="rId8" imgW="2108200" imgH="508000" progId="Equation.DSMT4">
              <p:embed/>
            </p:oleObj>
          </a:graphicData>
        </a:graphic>
      </p:graphicFrame>
      <p:grpSp>
        <p:nvGrpSpPr>
          <p:cNvPr id="23" name="Group 22"/>
          <p:cNvGrpSpPr/>
          <p:nvPr/>
        </p:nvGrpSpPr>
        <p:grpSpPr>
          <a:xfrm>
            <a:off x="0" y="685800"/>
            <a:ext cx="9144000" cy="1938867"/>
            <a:chOff x="0" y="990600"/>
            <a:chExt cx="9144000" cy="1938867"/>
          </a:xfrm>
        </p:grpSpPr>
        <p:sp>
          <p:nvSpPr>
            <p:cNvPr id="24" name="Rounded Rectangle 23"/>
            <p:cNvSpPr/>
            <p:nvPr/>
          </p:nvSpPr>
          <p:spPr>
            <a:xfrm>
              <a:off x="0" y="990600"/>
              <a:ext cx="9144000" cy="1938867"/>
            </a:xfrm>
            <a:prstGeom prst="roundRect">
              <a:avLst/>
            </a:prstGeom>
            <a:solidFill>
              <a:srgbClr val="FFFF00">
                <a:alpha val="72000"/>
              </a:srgbClr>
            </a:solidFill>
            <a:ln w="38100" cap="flat" cmpd="sng" algn="ctr">
              <a:solidFill>
                <a:srgbClr val="8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5" name="Object 2"/>
            <p:cNvGraphicFramePr>
              <a:graphicFrameLocks noChangeAspect="1"/>
            </p:cNvGraphicFramePr>
            <p:nvPr/>
          </p:nvGraphicFramePr>
          <p:xfrm>
            <a:off x="192088" y="1251236"/>
            <a:ext cx="8875712" cy="1491964"/>
          </p:xfrm>
          <a:graphic>
            <a:graphicData uri="http://schemas.openxmlformats.org/presentationml/2006/ole">
              <p:oleObj spid="_x0000_s1094664" name="Equation" r:id="rId9" imgW="5435600" imgH="914400" progId="Equation.DSMT4">
                <p:embed/>
              </p:oleObj>
            </a:graphicData>
          </a:graphic>
        </p:graphicFrame>
      </p:grpSp>
      <p:sp>
        <p:nvSpPr>
          <p:cNvPr id="26" name="Title 25"/>
          <p:cNvSpPr>
            <a:spLocks noGrp="1"/>
          </p:cNvSpPr>
          <p:nvPr>
            <p:ph type="title"/>
          </p:nvPr>
        </p:nvSpPr>
        <p:spPr/>
        <p:txBody>
          <a:bodyPr/>
          <a:lstStyle/>
          <a:p>
            <a:r>
              <a:rPr lang="en-US" dirty="0" smtClean="0"/>
              <a:t>Parameters from 2-particle correlations</a:t>
            </a:r>
            <a:endParaRPr lang="en-US" dirty="0"/>
          </a:p>
        </p:txBody>
      </p:sp>
      <p:graphicFrame>
        <p:nvGraphicFramePr>
          <p:cNvPr id="1094667" name="Object 11"/>
          <p:cNvGraphicFramePr>
            <a:graphicFrameLocks noChangeAspect="1"/>
          </p:cNvGraphicFramePr>
          <p:nvPr/>
        </p:nvGraphicFramePr>
        <p:xfrm>
          <a:off x="2373312" y="6400800"/>
          <a:ext cx="3798888" cy="447675"/>
        </p:xfrm>
        <a:graphic>
          <a:graphicData uri="http://schemas.openxmlformats.org/presentationml/2006/ole">
            <p:oleObj spid="_x0000_s1094667" name="Equation" r:id="rId10" imgW="2260600" imgH="266700" progId="Equation.DSMT4">
              <p:embed/>
            </p:oleObj>
          </a:graphicData>
        </a:graphic>
      </p:graphicFrame>
      <p:sp>
        <p:nvSpPr>
          <p:cNvPr id="17" name="Footer Placeholder 16"/>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8" name="Slide Number Placeholder 17"/>
          <p:cNvSpPr>
            <a:spLocks noGrp="1"/>
          </p:cNvSpPr>
          <p:nvPr>
            <p:ph type="sldNum" sz="quarter" idx="12"/>
          </p:nvPr>
        </p:nvSpPr>
        <p:spPr/>
        <p:txBody>
          <a:bodyPr/>
          <a:lstStyle/>
          <a:p>
            <a:fld id="{7DAC2A2A-C09E-2240-A90F-7268EA013567}" type="slidenum">
              <a:rPr lang="en-US" smtClean="0"/>
              <a:pPr/>
              <a:t>40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58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8" fill="hold" nodeType="clickEffect">
                                  <p:stCondLst>
                                    <p:cond delay="0"/>
                                  </p:stCondLst>
                                  <p:childTnLst>
                                    <p:set>
                                      <p:cBhvr>
                                        <p:cTn id="10" dur="1" fill="hold">
                                          <p:stCondLst>
                                            <p:cond delay="0"/>
                                          </p:stCondLst>
                                        </p:cTn>
                                        <p:tgtEl>
                                          <p:spTgt spid="1825798"/>
                                        </p:tgtEl>
                                        <p:attrNameLst>
                                          <p:attrName>style.visibility</p:attrName>
                                        </p:attrNameLst>
                                      </p:cBhvr>
                                      <p:to>
                                        <p:strVal val="visible"/>
                                      </p:to>
                                    </p:set>
                                    <p:anim calcmode="lin" valueType="num">
                                      <p:cBhvr additive="base">
                                        <p:cTn id="11" dur="1000" fill="hold"/>
                                        <p:tgtEl>
                                          <p:spTgt spid="1825798"/>
                                        </p:tgtEl>
                                        <p:attrNameLst>
                                          <p:attrName>ppt_x</p:attrName>
                                        </p:attrNameLst>
                                      </p:cBhvr>
                                      <p:tavLst>
                                        <p:tav tm="0">
                                          <p:val>
                                            <p:strVal val="0-#ppt_w/2"/>
                                          </p:val>
                                        </p:tav>
                                        <p:tav tm="100000">
                                          <p:val>
                                            <p:strVal val="#ppt_x"/>
                                          </p:val>
                                        </p:tav>
                                      </p:tavLst>
                                    </p:anim>
                                    <p:anim calcmode="lin" valueType="num">
                                      <p:cBhvr additive="base">
                                        <p:cTn id="12" dur="1000" fill="hold"/>
                                        <p:tgtEl>
                                          <p:spTgt spid="182579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2579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2580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2580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946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5801" grpId="0"/>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2" name="Title 41"/>
          <p:cNvSpPr>
            <a:spLocks noGrp="1"/>
          </p:cNvSpPr>
          <p:nvPr>
            <p:ph type="title"/>
          </p:nvPr>
        </p:nvSpPr>
        <p:spPr>
          <a:xfrm>
            <a:off x="838200" y="0"/>
            <a:ext cx="8229600" cy="914400"/>
          </a:xfrm>
        </p:spPr>
        <p:txBody>
          <a:bodyPr>
            <a:normAutofit/>
          </a:bodyPr>
          <a:lstStyle/>
          <a:p>
            <a:pPr algn="r"/>
            <a:r>
              <a:rPr lang="en-US" sz="2800" dirty="0" smtClean="0"/>
              <a:t>HBT radii (STAR @ QM09)</a:t>
            </a:r>
            <a:endParaRPr lang="en-US" sz="2800" dirty="0"/>
          </a:p>
        </p:txBody>
      </p:sp>
      <p:grpSp>
        <p:nvGrpSpPr>
          <p:cNvPr id="2" name="Group 3"/>
          <p:cNvGrpSpPr>
            <a:grpSpLocks/>
          </p:cNvGrpSpPr>
          <p:nvPr/>
        </p:nvGrpSpPr>
        <p:grpSpPr bwMode="auto">
          <a:xfrm>
            <a:off x="304800" y="609600"/>
            <a:ext cx="3505200" cy="5943600"/>
            <a:chOff x="192" y="384"/>
            <a:chExt cx="2208" cy="3744"/>
          </a:xfrm>
        </p:grpSpPr>
        <p:grpSp>
          <p:nvGrpSpPr>
            <p:cNvPr id="3" name="Group 4"/>
            <p:cNvGrpSpPr>
              <a:grpSpLocks/>
            </p:cNvGrpSpPr>
            <p:nvPr/>
          </p:nvGrpSpPr>
          <p:grpSpPr bwMode="auto">
            <a:xfrm>
              <a:off x="192" y="384"/>
              <a:ext cx="2208" cy="3744"/>
              <a:chOff x="240" y="288"/>
              <a:chExt cx="2208" cy="3744"/>
            </a:xfrm>
          </p:grpSpPr>
          <p:sp>
            <p:nvSpPr>
              <p:cNvPr id="1840133" name="AutoShape 5"/>
              <p:cNvSpPr>
                <a:spLocks noChangeArrowheads="1"/>
              </p:cNvSpPr>
              <p:nvPr/>
            </p:nvSpPr>
            <p:spPr bwMode="auto">
              <a:xfrm>
                <a:off x="240" y="288"/>
                <a:ext cx="2208" cy="3744"/>
              </a:xfrm>
              <a:prstGeom prst="roundRect">
                <a:avLst>
                  <a:gd name="adj" fmla="val 13116"/>
                </a:avLst>
              </a:prstGeom>
              <a:solidFill>
                <a:srgbClr val="F7F7F7"/>
              </a:solidFill>
              <a:ln w="38100">
                <a:solidFill>
                  <a:srgbClr val="0000FF"/>
                </a:solidFill>
                <a:round/>
                <a:headEnd/>
                <a:tailEnd/>
              </a:ln>
            </p:spPr>
            <p:txBody>
              <a:bodyPr wrap="none" anchor="ctr">
                <a:prstTxWarp prst="textNoShape">
                  <a:avLst/>
                </a:prstTxWarp>
              </a:bodyPr>
              <a:lstStyle/>
              <a:p>
                <a:pPr defTabSz="457200"/>
                <a:endParaRPr lang="en-US" sz="1800">
                  <a:latin typeface="Calibri" charset="0"/>
                  <a:ea typeface="ＭＳ Ｐゴシック" charset="-128"/>
                  <a:cs typeface="ＭＳ Ｐゴシック" charset="-128"/>
                </a:endParaRPr>
              </a:p>
            </p:txBody>
          </p:sp>
          <p:pic>
            <p:nvPicPr>
              <p:cNvPr id="1840134" name="Picture 6" descr="alex2"/>
              <p:cNvPicPr>
                <a:picLocks noChangeAspect="1" noChangeArrowheads="1"/>
              </p:cNvPicPr>
              <p:nvPr/>
            </p:nvPicPr>
            <p:blipFill>
              <a:blip r:embed="rId4">
                <a:clrChange>
                  <a:clrFrom>
                    <a:srgbClr val="FEFEFE"/>
                  </a:clrFrom>
                  <a:clrTo>
                    <a:srgbClr val="FEFEFE">
                      <a:alpha val="0"/>
                    </a:srgbClr>
                  </a:clrTo>
                </a:clrChange>
              </a:blip>
              <a:srcRect l="8388" b="13208"/>
              <a:stretch>
                <a:fillRect/>
              </a:stretch>
            </p:blipFill>
            <p:spPr bwMode="auto">
              <a:xfrm>
                <a:off x="528" y="432"/>
                <a:ext cx="1824" cy="1622"/>
              </a:xfrm>
              <a:prstGeom prst="rect">
                <a:avLst/>
              </a:prstGeom>
              <a:noFill/>
              <a:ln w="9525">
                <a:noFill/>
                <a:miter lim="800000"/>
                <a:headEnd/>
                <a:tailEnd/>
              </a:ln>
            </p:spPr>
          </p:pic>
          <p:sp>
            <p:nvSpPr>
              <p:cNvPr id="1840135" name="Text Box 7"/>
              <p:cNvSpPr txBox="1">
                <a:spLocks noChangeArrowheads="1"/>
              </p:cNvSpPr>
              <p:nvPr/>
            </p:nvSpPr>
            <p:spPr bwMode="auto">
              <a:xfrm>
                <a:off x="1646" y="1104"/>
                <a:ext cx="562" cy="192"/>
              </a:xfrm>
              <a:prstGeom prst="rect">
                <a:avLst/>
              </a:prstGeom>
              <a:noFill/>
              <a:ln w="9525">
                <a:noFill/>
                <a:miter lim="800000"/>
                <a:headEnd/>
                <a:tailEnd/>
              </a:ln>
            </p:spPr>
            <p:txBody>
              <a:bodyPr>
                <a:prstTxWarp prst="textNoShape">
                  <a:avLst/>
                </a:prstTxWarp>
                <a:spAutoFit/>
              </a:bodyPr>
              <a:lstStyle/>
              <a:p>
                <a:pPr defTabSz="457200">
                  <a:spcBef>
                    <a:spcPct val="50000"/>
                  </a:spcBef>
                </a:pPr>
                <a:r>
                  <a:rPr lang="pl-PL" sz="1400" b="1" dirty="0">
                    <a:solidFill>
                      <a:srgbClr val="0000FF"/>
                    </a:solidFill>
                    <a:latin typeface="Calibri" charset="0"/>
                  </a:rPr>
                  <a:t>DELPHI</a:t>
                </a:r>
                <a:endParaRPr lang="en-US" sz="1400" dirty="0">
                  <a:solidFill>
                    <a:srgbClr val="0000FF"/>
                  </a:solidFill>
                  <a:latin typeface="Calibri" charset="0"/>
                </a:endParaRPr>
              </a:p>
            </p:txBody>
          </p:sp>
          <p:pic>
            <p:nvPicPr>
              <p:cNvPr id="1840136" name="Picture 8" descr="AlexanderFig1"/>
              <p:cNvPicPr>
                <a:picLocks noChangeAspect="1" noChangeArrowheads="1"/>
              </p:cNvPicPr>
              <p:nvPr/>
            </p:nvPicPr>
            <p:blipFill>
              <a:blip r:embed="rId5">
                <a:clrChange>
                  <a:clrFrom>
                    <a:srgbClr val="FFFFFF"/>
                  </a:clrFrom>
                  <a:clrTo>
                    <a:srgbClr val="FFFFFF">
                      <a:alpha val="0"/>
                    </a:srgbClr>
                  </a:clrTo>
                </a:clrChange>
              </a:blip>
              <a:srcRect l="7590" b="9430"/>
              <a:stretch>
                <a:fillRect/>
              </a:stretch>
            </p:blipFill>
            <p:spPr bwMode="auto">
              <a:xfrm>
                <a:off x="480" y="1948"/>
                <a:ext cx="1863" cy="1844"/>
              </a:xfrm>
              <a:prstGeom prst="rect">
                <a:avLst/>
              </a:prstGeom>
              <a:noFill/>
              <a:ln w="9525">
                <a:noFill/>
                <a:miter lim="800000"/>
                <a:headEnd/>
                <a:tailEnd/>
              </a:ln>
            </p:spPr>
          </p:pic>
          <p:sp>
            <p:nvSpPr>
              <p:cNvPr id="1840137" name="Rectangle 9"/>
              <p:cNvSpPr>
                <a:spLocks noChangeArrowheads="1"/>
              </p:cNvSpPr>
              <p:nvPr/>
            </p:nvSpPr>
            <p:spPr bwMode="auto">
              <a:xfrm>
                <a:off x="864" y="288"/>
                <a:ext cx="1006" cy="231"/>
              </a:xfrm>
              <a:prstGeom prst="rect">
                <a:avLst/>
              </a:prstGeom>
              <a:noFill/>
              <a:ln w="9525">
                <a:noFill/>
                <a:miter lim="800000"/>
                <a:headEnd/>
                <a:tailEnd/>
              </a:ln>
            </p:spPr>
            <p:txBody>
              <a:bodyPr wrap="none">
                <a:prstTxWarp prst="textNoShape">
                  <a:avLst/>
                </a:prstTxWarp>
                <a:spAutoFit/>
              </a:bodyPr>
              <a:lstStyle/>
              <a:p>
                <a:pPr defTabSz="457200"/>
                <a:r>
                  <a:rPr lang="en-US" sz="1800">
                    <a:solidFill>
                      <a:srgbClr val="800080"/>
                    </a:solidFill>
                    <a:latin typeface="Calibri" charset="0"/>
                    <a:ea typeface="ＭＳ Ｐゴシック" charset="-128"/>
                    <a:cs typeface="ＭＳ Ｐゴシック" charset="-128"/>
                  </a:rPr>
                  <a:t>Z</a:t>
                </a:r>
                <a:r>
                  <a:rPr lang="en-US" sz="1800" baseline="30000">
                    <a:solidFill>
                      <a:srgbClr val="800080"/>
                    </a:solidFill>
                    <a:latin typeface="Calibri" charset="0"/>
                    <a:ea typeface="ＭＳ Ｐゴシック" charset="-128"/>
                    <a:cs typeface="ＭＳ Ｐゴシック" charset="-128"/>
                  </a:rPr>
                  <a:t>0</a:t>
                </a:r>
                <a:r>
                  <a:rPr lang="en-US" sz="1800">
                    <a:solidFill>
                      <a:srgbClr val="800080"/>
                    </a:solidFill>
                    <a:latin typeface="Calibri" charset="0"/>
                    <a:ea typeface="ＭＳ Ｐゴシック" charset="-128"/>
                    <a:cs typeface="ＭＳ Ｐゴシック" charset="-128"/>
                  </a:rPr>
                  <a:t> decay @ LEP</a:t>
                </a:r>
              </a:p>
            </p:txBody>
          </p:sp>
          <p:sp>
            <p:nvSpPr>
              <p:cNvPr id="1840138" name="Rectangle 10"/>
              <p:cNvSpPr>
                <a:spLocks noChangeArrowheads="1"/>
              </p:cNvSpPr>
              <p:nvPr/>
            </p:nvSpPr>
            <p:spPr bwMode="auto">
              <a:xfrm>
                <a:off x="1344" y="3744"/>
                <a:ext cx="760" cy="212"/>
              </a:xfrm>
              <a:prstGeom prst="rect">
                <a:avLst/>
              </a:prstGeom>
              <a:noFill/>
              <a:ln w="9525">
                <a:noFill/>
                <a:miter lim="800000"/>
                <a:headEnd/>
                <a:tailEnd/>
              </a:ln>
            </p:spPr>
            <p:txBody>
              <a:bodyPr wrap="none">
                <a:prstTxWarp prst="textNoShape">
                  <a:avLst/>
                </a:prstTxWarp>
                <a:spAutoFit/>
              </a:bodyPr>
              <a:lstStyle/>
              <a:p>
                <a:pPr defTabSz="457200"/>
                <a:r>
                  <a:rPr lang="en-US" b="1">
                    <a:latin typeface="Calibri" charset="0"/>
                    <a:ea typeface="ＭＳ Ｐゴシック" charset="-128"/>
                    <a:cs typeface="ＭＳ Ｐゴシック" charset="-128"/>
                  </a:rPr>
                  <a:t>m, m</a:t>
                </a:r>
                <a:r>
                  <a:rPr lang="en-US" b="1" baseline="-25000">
                    <a:latin typeface="Calibri" charset="0"/>
                    <a:ea typeface="ＭＳ Ｐゴシック" charset="-128"/>
                    <a:cs typeface="ＭＳ Ｐゴシック" charset="-128"/>
                  </a:rPr>
                  <a:t>T</a:t>
                </a:r>
                <a:r>
                  <a:rPr lang="en-US" b="1">
                    <a:latin typeface="Calibri" charset="0"/>
                    <a:ea typeface="ＭＳ Ｐゴシック" charset="-128"/>
                    <a:cs typeface="ＭＳ Ｐゴシック" charset="-128"/>
                  </a:rPr>
                  <a:t> (GeV)</a:t>
                </a:r>
              </a:p>
            </p:txBody>
          </p:sp>
          <p:sp>
            <p:nvSpPr>
              <p:cNvPr id="1840139" name="Rectangle 11"/>
              <p:cNvSpPr>
                <a:spLocks noChangeArrowheads="1"/>
              </p:cNvSpPr>
              <p:nvPr/>
            </p:nvSpPr>
            <p:spPr bwMode="auto">
              <a:xfrm rot="-5400000">
                <a:off x="170" y="2271"/>
                <a:ext cx="441" cy="212"/>
              </a:xfrm>
              <a:prstGeom prst="rect">
                <a:avLst/>
              </a:prstGeom>
              <a:noFill/>
              <a:ln w="9525">
                <a:noFill/>
                <a:miter lim="800000"/>
                <a:headEnd/>
                <a:tailEnd/>
              </a:ln>
            </p:spPr>
            <p:txBody>
              <a:bodyPr wrap="none">
                <a:prstTxWarp prst="textNoShape">
                  <a:avLst/>
                </a:prstTxWarp>
                <a:spAutoFit/>
              </a:bodyPr>
              <a:lstStyle/>
              <a:p>
                <a:pPr defTabSz="457200"/>
                <a:r>
                  <a:rPr lang="en-US" b="1">
                    <a:latin typeface="Calibri" charset="0"/>
                    <a:ea typeface="ＭＳ Ｐゴシック" charset="-128"/>
                    <a:cs typeface="ＭＳ Ｐゴシック" charset="-128"/>
                  </a:rPr>
                  <a:t>R (fm)</a:t>
                </a:r>
              </a:p>
            </p:txBody>
          </p:sp>
          <p:sp>
            <p:nvSpPr>
              <p:cNvPr id="1840140" name="Rectangle 12"/>
              <p:cNvSpPr>
                <a:spLocks noChangeArrowheads="1"/>
              </p:cNvSpPr>
              <p:nvPr/>
            </p:nvSpPr>
            <p:spPr bwMode="auto">
              <a:xfrm rot="-5400000">
                <a:off x="142" y="707"/>
                <a:ext cx="483" cy="212"/>
              </a:xfrm>
              <a:prstGeom prst="rect">
                <a:avLst/>
              </a:prstGeom>
              <a:noFill/>
              <a:ln w="9525">
                <a:noFill/>
                <a:miter lim="800000"/>
                <a:headEnd/>
                <a:tailEnd/>
              </a:ln>
            </p:spPr>
            <p:txBody>
              <a:bodyPr wrap="none">
                <a:prstTxWarp prst="textNoShape">
                  <a:avLst/>
                </a:prstTxWarp>
                <a:spAutoFit/>
              </a:bodyPr>
              <a:lstStyle/>
              <a:p>
                <a:pPr defTabSz="457200"/>
                <a:r>
                  <a:rPr lang="en-US" b="1">
                    <a:latin typeface="Calibri" charset="0"/>
                    <a:ea typeface="ＭＳ Ｐゴシック" charset="-128"/>
                    <a:cs typeface="ＭＳ Ｐゴシック" charset="-128"/>
                  </a:rPr>
                  <a:t>R </a:t>
                </a:r>
                <a:r>
                  <a:rPr lang="en-US" b="1" baseline="-25000">
                    <a:latin typeface="Calibri" charset="0"/>
                    <a:ea typeface="ＭＳ Ｐゴシック" charset="-128"/>
                    <a:cs typeface="ＭＳ Ｐゴシック" charset="-128"/>
                  </a:rPr>
                  <a:t>Z</a:t>
                </a:r>
                <a:r>
                  <a:rPr lang="en-US" b="1">
                    <a:latin typeface="Calibri" charset="0"/>
                    <a:ea typeface="ＭＳ Ｐゴシック" charset="-128"/>
                    <a:cs typeface="ＭＳ Ｐゴシック" charset="-128"/>
                  </a:rPr>
                  <a:t>(fm)</a:t>
                </a:r>
              </a:p>
            </p:txBody>
          </p:sp>
          <p:sp>
            <p:nvSpPr>
              <p:cNvPr id="1840141" name="Rectangle 13"/>
              <p:cNvSpPr>
                <a:spLocks noChangeArrowheads="1"/>
              </p:cNvSpPr>
              <p:nvPr/>
            </p:nvSpPr>
            <p:spPr bwMode="auto">
              <a:xfrm>
                <a:off x="384" y="3840"/>
                <a:ext cx="1008" cy="192"/>
              </a:xfrm>
              <a:prstGeom prst="rect">
                <a:avLst/>
              </a:prstGeom>
              <a:noFill/>
              <a:ln w="9525">
                <a:noFill/>
                <a:miter lim="800000"/>
                <a:headEnd/>
                <a:tailEnd/>
              </a:ln>
            </p:spPr>
            <p:txBody>
              <a:bodyPr wrap="none" anchor="ctr">
                <a:prstTxWarp prst="textNoShape">
                  <a:avLst/>
                </a:prstTxWarp>
              </a:bodyPr>
              <a:lstStyle/>
              <a:p>
                <a:pPr defTabSz="457200"/>
                <a:r>
                  <a:rPr lang="pl-PL" sz="1400">
                    <a:latin typeface="Calibri" charset="0"/>
                  </a:rPr>
                  <a:t>hep-ph/0108194</a:t>
                </a:r>
                <a:endParaRPr lang="en-US" sz="1400">
                  <a:latin typeface="Calibri" charset="0"/>
                </a:endParaRPr>
              </a:p>
            </p:txBody>
          </p:sp>
        </p:grpSp>
        <p:sp>
          <p:nvSpPr>
            <p:cNvPr id="1840142" name="Rectangle 14"/>
            <p:cNvSpPr>
              <a:spLocks noChangeArrowheads="1"/>
            </p:cNvSpPr>
            <p:nvPr/>
          </p:nvSpPr>
          <p:spPr bwMode="auto">
            <a:xfrm>
              <a:off x="816" y="1526"/>
              <a:ext cx="195" cy="231"/>
            </a:xfrm>
            <a:prstGeom prst="rect">
              <a:avLst/>
            </a:prstGeom>
            <a:noFill/>
            <a:ln w="9525">
              <a:noFill/>
              <a:miter lim="800000"/>
              <a:headEnd/>
              <a:tailEnd/>
            </a:ln>
          </p:spPr>
          <p:txBody>
            <a:bodyPr wrap="none">
              <a:prstTxWarp prst="textNoShape">
                <a:avLst/>
              </a:prstTxWarp>
              <a:spAutoFit/>
            </a:bodyPr>
            <a:lstStyle/>
            <a:p>
              <a:pPr defTabSz="457200"/>
              <a:r>
                <a:rPr lang="en-US" sz="1800">
                  <a:solidFill>
                    <a:srgbClr val="800080"/>
                  </a:solidFill>
                  <a:latin typeface="Calibri" charset="0"/>
                  <a:ea typeface="ＭＳ Ｐゴシック" charset="-128"/>
                  <a:cs typeface="ＭＳ Ｐゴシック" charset="-128"/>
                  <a:sym typeface="Symbol" charset="2"/>
                </a:rPr>
                <a:t></a:t>
              </a:r>
              <a:endParaRPr lang="en-US" sz="1800">
                <a:solidFill>
                  <a:srgbClr val="800080"/>
                </a:solidFill>
                <a:latin typeface="Calibri" charset="0"/>
                <a:ea typeface="ＭＳ Ｐゴシック" charset="-128"/>
                <a:cs typeface="ＭＳ Ｐゴシック" charset="-128"/>
              </a:endParaRPr>
            </a:p>
          </p:txBody>
        </p:sp>
        <p:sp>
          <p:nvSpPr>
            <p:cNvPr id="1840143" name="Rectangle 15"/>
            <p:cNvSpPr>
              <a:spLocks noChangeArrowheads="1"/>
            </p:cNvSpPr>
            <p:nvPr/>
          </p:nvSpPr>
          <p:spPr bwMode="auto">
            <a:xfrm>
              <a:off x="852" y="2064"/>
              <a:ext cx="196" cy="231"/>
            </a:xfrm>
            <a:prstGeom prst="rect">
              <a:avLst/>
            </a:prstGeom>
            <a:noFill/>
            <a:ln w="9525">
              <a:noFill/>
              <a:miter lim="800000"/>
              <a:headEnd/>
              <a:tailEnd/>
            </a:ln>
          </p:spPr>
          <p:txBody>
            <a:bodyPr wrap="none">
              <a:prstTxWarp prst="textNoShape">
                <a:avLst/>
              </a:prstTxWarp>
              <a:spAutoFit/>
            </a:bodyPr>
            <a:lstStyle/>
            <a:p>
              <a:pPr defTabSz="457200"/>
              <a:r>
                <a:rPr lang="en-US" sz="1800">
                  <a:latin typeface="Calibri" charset="0"/>
                  <a:ea typeface="ＭＳ Ｐゴシック" charset="-128"/>
                  <a:cs typeface="ＭＳ Ｐゴシック" charset="-128"/>
                </a:rPr>
                <a:t>π</a:t>
              </a:r>
            </a:p>
          </p:txBody>
        </p:sp>
        <p:sp>
          <p:nvSpPr>
            <p:cNvPr id="1840144" name="Rectangle 16"/>
            <p:cNvSpPr>
              <a:spLocks noChangeArrowheads="1"/>
            </p:cNvSpPr>
            <p:nvPr/>
          </p:nvSpPr>
          <p:spPr bwMode="auto">
            <a:xfrm>
              <a:off x="1188" y="2560"/>
              <a:ext cx="191" cy="231"/>
            </a:xfrm>
            <a:prstGeom prst="rect">
              <a:avLst/>
            </a:prstGeom>
            <a:noFill/>
            <a:ln w="9525">
              <a:noFill/>
              <a:miter lim="800000"/>
              <a:headEnd/>
              <a:tailEnd/>
            </a:ln>
          </p:spPr>
          <p:txBody>
            <a:bodyPr wrap="none">
              <a:prstTxWarp prst="textNoShape">
                <a:avLst/>
              </a:prstTxWarp>
              <a:spAutoFit/>
            </a:bodyPr>
            <a:lstStyle/>
            <a:p>
              <a:pPr defTabSz="457200"/>
              <a:r>
                <a:rPr lang="en-US" sz="1800">
                  <a:latin typeface="Calibri" charset="0"/>
                  <a:ea typeface="ＭＳ Ｐゴシック" charset="-128"/>
                  <a:cs typeface="ＭＳ Ｐゴシック" charset="-128"/>
                  <a:sym typeface="Symbol" charset="2"/>
                </a:rPr>
                <a:t>K</a:t>
              </a:r>
              <a:endParaRPr lang="en-US" sz="1800">
                <a:latin typeface="Calibri" charset="0"/>
                <a:ea typeface="ＭＳ Ｐゴシック" charset="-128"/>
                <a:cs typeface="ＭＳ Ｐゴシック" charset="-128"/>
              </a:endParaRPr>
            </a:p>
          </p:txBody>
        </p:sp>
        <p:sp>
          <p:nvSpPr>
            <p:cNvPr id="1840145" name="Rectangle 17"/>
            <p:cNvSpPr>
              <a:spLocks noChangeArrowheads="1"/>
            </p:cNvSpPr>
            <p:nvPr/>
          </p:nvSpPr>
          <p:spPr bwMode="auto">
            <a:xfrm>
              <a:off x="1572" y="3040"/>
              <a:ext cx="192" cy="231"/>
            </a:xfrm>
            <a:prstGeom prst="rect">
              <a:avLst/>
            </a:prstGeom>
            <a:noFill/>
            <a:ln w="9525">
              <a:noFill/>
              <a:miter lim="800000"/>
              <a:headEnd/>
              <a:tailEnd/>
            </a:ln>
          </p:spPr>
          <p:txBody>
            <a:bodyPr wrap="none">
              <a:prstTxWarp prst="textNoShape">
                <a:avLst/>
              </a:prstTxWarp>
              <a:spAutoFit/>
            </a:bodyPr>
            <a:lstStyle/>
            <a:p>
              <a:pPr defTabSz="457200"/>
              <a:r>
                <a:rPr lang="en-US" sz="1800">
                  <a:solidFill>
                    <a:srgbClr val="0000FF"/>
                  </a:solidFill>
                  <a:latin typeface="Calibri" charset="0"/>
                  <a:ea typeface="ＭＳ Ｐゴシック" charset="-128"/>
                  <a:cs typeface="ＭＳ Ｐゴシック" charset="-128"/>
                  <a:sym typeface="Symbol" charset="2"/>
                </a:rPr>
                <a:t>p</a:t>
              </a:r>
              <a:endParaRPr lang="en-US" sz="1800">
                <a:solidFill>
                  <a:srgbClr val="0000FF"/>
                </a:solidFill>
                <a:latin typeface="Calibri" charset="0"/>
                <a:ea typeface="ＭＳ Ｐゴシック" charset="-128"/>
                <a:cs typeface="ＭＳ Ｐゴシック" charset="-128"/>
              </a:endParaRPr>
            </a:p>
          </p:txBody>
        </p:sp>
        <p:sp>
          <p:nvSpPr>
            <p:cNvPr id="1840146" name="Rectangle 18"/>
            <p:cNvSpPr>
              <a:spLocks noChangeArrowheads="1"/>
            </p:cNvSpPr>
            <p:nvPr/>
          </p:nvSpPr>
          <p:spPr bwMode="auto">
            <a:xfrm>
              <a:off x="1764" y="3072"/>
              <a:ext cx="198" cy="231"/>
            </a:xfrm>
            <a:prstGeom prst="rect">
              <a:avLst/>
            </a:prstGeom>
            <a:noFill/>
            <a:ln w="9525">
              <a:noFill/>
              <a:miter lim="800000"/>
              <a:headEnd/>
              <a:tailEnd/>
            </a:ln>
          </p:spPr>
          <p:txBody>
            <a:bodyPr wrap="none">
              <a:prstTxWarp prst="textNoShape">
                <a:avLst/>
              </a:prstTxWarp>
              <a:spAutoFit/>
            </a:bodyPr>
            <a:lstStyle/>
            <a:p>
              <a:pPr defTabSz="457200"/>
              <a:r>
                <a:rPr lang="en-US" sz="1800">
                  <a:latin typeface="Calibri" charset="0"/>
                  <a:ea typeface="ＭＳ Ｐゴシック" charset="-128"/>
                  <a:cs typeface="ＭＳ Ｐゴシック" charset="-128"/>
                </a:rPr>
                <a:t>Λ</a:t>
              </a:r>
            </a:p>
          </p:txBody>
        </p:sp>
      </p:grpSp>
      <p:sp>
        <p:nvSpPr>
          <p:cNvPr id="570393" name="Text Box 25"/>
          <p:cNvSpPr txBox="1">
            <a:spLocks noChangeArrowheads="1"/>
          </p:cNvSpPr>
          <p:nvPr/>
        </p:nvSpPr>
        <p:spPr bwMode="auto">
          <a:xfrm>
            <a:off x="228600" y="381000"/>
            <a:ext cx="3886200" cy="476250"/>
          </a:xfrm>
          <a:prstGeom prst="rect">
            <a:avLst/>
          </a:prstGeom>
          <a:solidFill>
            <a:srgbClr val="0000FF"/>
          </a:solidFill>
          <a:ln w="9525">
            <a:noFill/>
            <a:miter lim="800000"/>
            <a:headEnd/>
            <a:tailEnd/>
          </a:ln>
        </p:spPr>
        <p:txBody>
          <a:bodyPr>
            <a:prstTxWarp prst="textNoShape">
              <a:avLst/>
            </a:prstTxWarp>
            <a:spAutoFit/>
          </a:bodyPr>
          <a:lstStyle/>
          <a:p>
            <a:pPr defTabSz="457200">
              <a:lnSpc>
                <a:spcPct val="140000"/>
              </a:lnSpc>
              <a:spcBef>
                <a:spcPct val="50000"/>
              </a:spcBef>
            </a:pPr>
            <a:r>
              <a:rPr lang="pl-PL" sz="1800" b="1">
                <a:solidFill>
                  <a:schemeClr val="bg1"/>
                </a:solidFill>
                <a:latin typeface="Calibri" charset="0"/>
              </a:rPr>
              <a:t>1. Heisenberg uncertainty?</a:t>
            </a:r>
            <a:endParaRPr lang="en-US" sz="1800" b="1">
              <a:solidFill>
                <a:schemeClr val="bg1"/>
              </a:solidFill>
              <a:latin typeface="Calibri" charset="0"/>
            </a:endParaRPr>
          </a:p>
        </p:txBody>
      </p:sp>
      <p:sp>
        <p:nvSpPr>
          <p:cNvPr id="570394" name="Rectangle 26"/>
          <p:cNvSpPr>
            <a:spLocks noChangeArrowheads="1"/>
          </p:cNvSpPr>
          <p:nvPr/>
        </p:nvSpPr>
        <p:spPr bwMode="auto">
          <a:xfrm>
            <a:off x="228600" y="838200"/>
            <a:ext cx="3886200" cy="1412875"/>
          </a:xfrm>
          <a:prstGeom prst="rect">
            <a:avLst/>
          </a:prstGeom>
          <a:solidFill>
            <a:srgbClr val="800080"/>
          </a:solidFill>
          <a:ln w="9525">
            <a:noFill/>
            <a:miter lim="800000"/>
            <a:headEnd/>
            <a:tailEnd/>
          </a:ln>
        </p:spPr>
        <p:txBody>
          <a:bodyPr>
            <a:prstTxWarp prst="textNoShape">
              <a:avLst/>
            </a:prstTxWarp>
            <a:spAutoFit/>
          </a:bodyPr>
          <a:lstStyle/>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e.g. G. Alexander</a:t>
            </a:r>
          </a:p>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“plausible” in z-direction</a:t>
            </a:r>
          </a:p>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unlikely in transvrse</a:t>
            </a:r>
          </a:p>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inconsistent with mult-dep</a:t>
            </a:r>
          </a:p>
        </p:txBody>
      </p:sp>
      <p:sp>
        <p:nvSpPr>
          <p:cNvPr id="570395" name="Text Box 27"/>
          <p:cNvSpPr txBox="1">
            <a:spLocks noChangeArrowheads="1"/>
          </p:cNvSpPr>
          <p:nvPr/>
        </p:nvSpPr>
        <p:spPr bwMode="auto">
          <a:xfrm>
            <a:off x="227013" y="838200"/>
            <a:ext cx="3887787" cy="476250"/>
          </a:xfrm>
          <a:prstGeom prst="rect">
            <a:avLst/>
          </a:prstGeom>
          <a:solidFill>
            <a:srgbClr val="0000FF"/>
          </a:solidFill>
          <a:ln w="9525">
            <a:noFill/>
            <a:miter lim="800000"/>
            <a:headEnd/>
            <a:tailEnd/>
          </a:ln>
        </p:spPr>
        <p:txBody>
          <a:bodyPr>
            <a:prstTxWarp prst="textNoShape">
              <a:avLst/>
            </a:prstTxWarp>
            <a:spAutoFit/>
          </a:bodyPr>
          <a:lstStyle/>
          <a:p>
            <a:pPr defTabSz="457200">
              <a:lnSpc>
                <a:spcPct val="140000"/>
              </a:lnSpc>
              <a:spcBef>
                <a:spcPct val="50000"/>
              </a:spcBef>
            </a:pPr>
            <a:r>
              <a:rPr lang="pl-PL" sz="1800" b="1">
                <a:solidFill>
                  <a:schemeClr val="bg1"/>
                </a:solidFill>
                <a:latin typeface="Calibri" charset="0"/>
              </a:rPr>
              <a:t>2. String fragmentation?  (Lund)</a:t>
            </a:r>
            <a:endParaRPr lang="en-US" sz="1800" b="1">
              <a:solidFill>
                <a:schemeClr val="bg1"/>
              </a:solidFill>
              <a:latin typeface="Calibri" charset="0"/>
            </a:endParaRPr>
          </a:p>
        </p:txBody>
      </p:sp>
      <p:sp>
        <p:nvSpPr>
          <p:cNvPr id="570396" name="Rectangle 28"/>
          <p:cNvSpPr>
            <a:spLocks noChangeArrowheads="1"/>
          </p:cNvSpPr>
          <p:nvPr/>
        </p:nvSpPr>
        <p:spPr bwMode="auto">
          <a:xfrm>
            <a:off x="228600" y="1295400"/>
            <a:ext cx="3886200" cy="1743075"/>
          </a:xfrm>
          <a:prstGeom prst="rect">
            <a:avLst/>
          </a:prstGeom>
          <a:solidFill>
            <a:srgbClr val="800080"/>
          </a:solidFill>
          <a:ln w="9525">
            <a:noFill/>
            <a:miter lim="800000"/>
            <a:headEnd/>
            <a:tailEnd/>
          </a:ln>
        </p:spPr>
        <p:txBody>
          <a:bodyPr>
            <a:prstTxWarp prst="textNoShape">
              <a:avLst/>
            </a:prstTxWarp>
            <a:spAutoFit/>
          </a:bodyPr>
          <a:lstStyle/>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essentially no quantitative predictions</a:t>
            </a:r>
          </a:p>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p</a:t>
            </a:r>
            <a:r>
              <a:rPr lang="en-US" sz="1800" baseline="-25000">
                <a:solidFill>
                  <a:srgbClr val="F7F7F7"/>
                </a:solidFill>
                <a:latin typeface="Calibri" charset="0"/>
                <a:ea typeface="ＭＳ Ｐゴシック" charset="-128"/>
                <a:cs typeface="ＭＳ Ｐゴシック" charset="-128"/>
              </a:rPr>
              <a:t>T</a:t>
            </a:r>
            <a:r>
              <a:rPr lang="en-US" sz="1800">
                <a:solidFill>
                  <a:srgbClr val="F7F7F7"/>
                </a:solidFill>
                <a:latin typeface="Calibri" charset="0"/>
                <a:ea typeface="ＭＳ Ｐゴシック" charset="-128"/>
                <a:cs typeface="ＭＳ Ｐゴシック" charset="-128"/>
              </a:rPr>
              <a:t> dependence </a:t>
            </a:r>
            <a:r>
              <a:rPr lang="en-US" sz="1800" i="1">
                <a:solidFill>
                  <a:srgbClr val="F7F7F7"/>
                </a:solidFill>
                <a:latin typeface="Calibri" charset="0"/>
                <a:ea typeface="ＭＳ Ｐゴシック" charset="-128"/>
                <a:cs typeface="ＭＳ Ｐゴシック" charset="-128"/>
              </a:rPr>
              <a:t>maybe</a:t>
            </a:r>
            <a:r>
              <a:rPr lang="en-US" sz="1800">
                <a:solidFill>
                  <a:srgbClr val="F7F7F7"/>
                </a:solidFill>
                <a:latin typeface="Calibri" charset="0"/>
                <a:ea typeface="ＭＳ Ｐゴシック" charset="-128"/>
                <a:cs typeface="ＭＳ Ｐゴシック" charset="-128"/>
              </a:rPr>
              <a:t> (??)</a:t>
            </a:r>
          </a:p>
          <a:p>
            <a:pPr marL="169863" indent="-169863" defTabSz="457200">
              <a:lnSpc>
                <a:spcPct val="120000"/>
              </a:lnSpc>
              <a:buFontTx/>
              <a:buChar char="•"/>
            </a:pPr>
            <a:r>
              <a:rPr lang="en-US" sz="1800">
                <a:solidFill>
                  <a:srgbClr val="F7F7F7"/>
                </a:solidFill>
                <a:latin typeface="Calibri" charset="0"/>
                <a:ea typeface="ＭＳ Ｐゴシック" charset="-128"/>
                <a:cs typeface="ＭＳ Ｐゴシック" charset="-128"/>
              </a:rPr>
              <a:t>mass dependence no</a:t>
            </a:r>
            <a:br>
              <a:rPr lang="en-US" sz="1800">
                <a:solidFill>
                  <a:srgbClr val="F7F7F7"/>
                </a:solidFill>
                <a:latin typeface="Calibri" charset="0"/>
                <a:ea typeface="ＭＳ Ｐゴシック" charset="-128"/>
                <a:cs typeface="ＭＳ Ｐゴシック" charset="-128"/>
              </a:rPr>
            </a:br>
            <a:r>
              <a:rPr lang="en-US" sz="1800">
                <a:solidFill>
                  <a:srgbClr val="F7F7F7"/>
                </a:solidFill>
                <a:latin typeface="Calibri" charset="0"/>
                <a:ea typeface="ＭＳ Ｐゴシック" charset="-128"/>
                <a:cs typeface="ＭＳ Ｐゴシック" charset="-128"/>
              </a:rPr>
              <a:t>      [Andersson, Moriond 2000]</a:t>
            </a:r>
          </a:p>
        </p:txBody>
      </p:sp>
      <p:sp>
        <p:nvSpPr>
          <p:cNvPr id="570397" name="Text Box 29"/>
          <p:cNvSpPr txBox="1">
            <a:spLocks noChangeArrowheads="1"/>
          </p:cNvSpPr>
          <p:nvPr/>
        </p:nvSpPr>
        <p:spPr bwMode="auto">
          <a:xfrm>
            <a:off x="227013" y="1284288"/>
            <a:ext cx="3886200" cy="476250"/>
          </a:xfrm>
          <a:prstGeom prst="rect">
            <a:avLst/>
          </a:prstGeom>
          <a:solidFill>
            <a:srgbClr val="0000FF"/>
          </a:solidFill>
          <a:ln w="9525">
            <a:noFill/>
            <a:miter lim="800000"/>
            <a:headEnd/>
            <a:tailEnd/>
          </a:ln>
        </p:spPr>
        <p:txBody>
          <a:bodyPr>
            <a:prstTxWarp prst="textNoShape">
              <a:avLst/>
            </a:prstTxWarp>
            <a:spAutoFit/>
          </a:bodyPr>
          <a:lstStyle/>
          <a:p>
            <a:pPr defTabSz="457200">
              <a:lnSpc>
                <a:spcPct val="140000"/>
              </a:lnSpc>
              <a:spcBef>
                <a:spcPct val="50000"/>
              </a:spcBef>
            </a:pPr>
            <a:r>
              <a:rPr lang="pl-PL" sz="1800" b="1">
                <a:solidFill>
                  <a:schemeClr val="bg1"/>
                </a:solidFill>
                <a:latin typeface="Calibri" charset="0"/>
              </a:rPr>
              <a:t>3. Resonance effects?</a:t>
            </a:r>
            <a:endParaRPr lang="en-US" sz="1800" b="1">
              <a:solidFill>
                <a:schemeClr val="bg1"/>
              </a:solidFill>
              <a:latin typeface="Calibri" charset="0"/>
            </a:endParaRPr>
          </a:p>
        </p:txBody>
      </p:sp>
      <p:sp>
        <p:nvSpPr>
          <p:cNvPr id="570398" name="Rectangle 30"/>
          <p:cNvSpPr>
            <a:spLocks noChangeArrowheads="1"/>
          </p:cNvSpPr>
          <p:nvPr/>
        </p:nvSpPr>
        <p:spPr bwMode="auto">
          <a:xfrm>
            <a:off x="228600" y="1752600"/>
            <a:ext cx="3886200" cy="1052513"/>
          </a:xfrm>
          <a:prstGeom prst="rect">
            <a:avLst/>
          </a:prstGeom>
          <a:solidFill>
            <a:srgbClr val="800080"/>
          </a:solidFill>
          <a:ln w="9525">
            <a:noFill/>
            <a:miter lim="800000"/>
            <a:headEnd/>
            <a:tailEnd/>
          </a:ln>
        </p:spPr>
        <p:txBody>
          <a:bodyPr>
            <a:prstTxWarp prst="textNoShape">
              <a:avLst/>
            </a:prstTxWarp>
            <a:spAutoFit/>
          </a:bodyPr>
          <a:lstStyle/>
          <a:p>
            <a:pPr marL="169863" indent="-169863" defTabSz="457200">
              <a:lnSpc>
                <a:spcPct val="110000"/>
              </a:lnSpc>
              <a:spcBef>
                <a:spcPct val="20000"/>
              </a:spcBef>
              <a:buFontTx/>
              <a:buChar char="•"/>
            </a:pPr>
            <a:r>
              <a:rPr lang="en-US" sz="1800">
                <a:solidFill>
                  <a:srgbClr val="F7F7F7"/>
                </a:solidFill>
                <a:latin typeface="Calibri" charset="0"/>
                <a:ea typeface="ＭＳ Ｐゴシック" charset="-128"/>
                <a:cs typeface="ＭＳ Ｐゴシック" charset="-128"/>
              </a:rPr>
              <a:t>e.g. Wiedemann &amp; Heinz ‘97</a:t>
            </a:r>
          </a:p>
          <a:p>
            <a:pPr marL="169863" indent="-169863" defTabSz="457200">
              <a:lnSpc>
                <a:spcPct val="110000"/>
              </a:lnSpc>
              <a:spcBef>
                <a:spcPct val="20000"/>
              </a:spcBef>
              <a:buFontTx/>
              <a:buChar char="•"/>
            </a:pPr>
            <a:r>
              <a:rPr lang="en-US" sz="1800" i="1">
                <a:solidFill>
                  <a:srgbClr val="F7F7F7"/>
                </a:solidFill>
                <a:latin typeface="Calibri" charset="0"/>
                <a:ea typeface="ＭＳ Ｐゴシック" charset="-128"/>
                <a:cs typeface="ＭＳ Ｐゴシック" charset="-128"/>
              </a:rPr>
              <a:t>maybe</a:t>
            </a:r>
            <a:r>
              <a:rPr lang="en-US" sz="1800">
                <a:solidFill>
                  <a:srgbClr val="F7F7F7"/>
                </a:solidFill>
                <a:latin typeface="Calibri" charset="0"/>
                <a:ea typeface="ＭＳ Ｐゴシック" charset="-128"/>
                <a:cs typeface="ＭＳ Ｐゴシック" charset="-128"/>
              </a:rPr>
              <a:t>, but will be significantly different effect than for Au+Au</a:t>
            </a:r>
          </a:p>
        </p:txBody>
      </p:sp>
      <p:sp>
        <p:nvSpPr>
          <p:cNvPr id="1840154" name="Rectangle 32"/>
          <p:cNvSpPr>
            <a:spLocks noChangeArrowheads="1"/>
          </p:cNvSpPr>
          <p:nvPr/>
        </p:nvSpPr>
        <p:spPr bwMode="auto">
          <a:xfrm>
            <a:off x="4343400" y="838200"/>
            <a:ext cx="4724400" cy="1576388"/>
          </a:xfrm>
          <a:prstGeom prst="rect">
            <a:avLst/>
          </a:prstGeom>
          <a:noFill/>
          <a:ln w="9525">
            <a:noFill/>
            <a:miter lim="800000"/>
            <a:headEnd/>
            <a:tailEnd/>
          </a:ln>
        </p:spPr>
        <p:txBody>
          <a:bodyPr>
            <a:prstTxWarp prst="textNoShape">
              <a:avLst/>
            </a:prstTxWarp>
            <a:spAutoFit/>
          </a:bodyPr>
          <a:lstStyle/>
          <a:p>
            <a:pPr marL="236538" indent="-236538" defTabSz="457200">
              <a:lnSpc>
                <a:spcPct val="110000"/>
              </a:lnSpc>
            </a:pPr>
            <a:r>
              <a:rPr lang="en-US" sz="1800">
                <a:latin typeface="Calibri" charset="0"/>
                <a:ea typeface="ＭＳ Ｐゴシック" charset="-128"/>
                <a:cs typeface="ＭＳ Ｐゴシック" charset="-128"/>
              </a:rPr>
              <a:t>p+p and A+A measured in </a:t>
            </a:r>
            <a:r>
              <a:rPr lang="en-US" sz="1800" i="1">
                <a:latin typeface="Calibri" charset="0"/>
                <a:ea typeface="ＭＳ Ｐゴシック" charset="-128"/>
                <a:cs typeface="ＭＳ Ｐゴシック" charset="-128"/>
              </a:rPr>
              <a:t>same</a:t>
            </a:r>
            <a:r>
              <a:rPr lang="en-US" sz="1800">
                <a:latin typeface="Calibri" charset="0"/>
                <a:ea typeface="ＭＳ Ｐゴシック" charset="-128"/>
                <a:cs typeface="ＭＳ Ｐゴシック" charset="-128"/>
              </a:rPr>
              <a:t> experiment, </a:t>
            </a:r>
            <a:r>
              <a:rPr lang="en-US" sz="1800" i="1">
                <a:latin typeface="Calibri" charset="0"/>
                <a:ea typeface="ＭＳ Ｐゴシック" charset="-128"/>
                <a:cs typeface="ＭＳ Ｐゴシック" charset="-128"/>
              </a:rPr>
              <a:t>same</a:t>
            </a:r>
            <a:r>
              <a:rPr lang="en-US" sz="1800">
                <a:latin typeface="Calibri" charset="0"/>
                <a:ea typeface="ＭＳ Ｐゴシック" charset="-128"/>
                <a:cs typeface="ＭＳ Ｐゴシック" charset="-128"/>
              </a:rPr>
              <a:t> acceptance, </a:t>
            </a:r>
            <a:r>
              <a:rPr lang="en-US" sz="1800" i="1">
                <a:latin typeface="Calibri" charset="0"/>
                <a:ea typeface="ＭＳ Ｐゴシック" charset="-128"/>
                <a:cs typeface="ＭＳ Ｐゴシック" charset="-128"/>
              </a:rPr>
              <a:t>same</a:t>
            </a:r>
            <a:r>
              <a:rPr lang="en-US" sz="1800">
                <a:latin typeface="Calibri" charset="0"/>
                <a:ea typeface="ＭＳ Ｐゴシック" charset="-128"/>
                <a:cs typeface="ＭＳ Ｐゴシック" charset="-128"/>
              </a:rPr>
              <a:t> techniques</a:t>
            </a:r>
          </a:p>
          <a:p>
            <a:pPr lvl="1" indent="-106363" defTabSz="457200">
              <a:lnSpc>
                <a:spcPct val="120000"/>
              </a:lnSpc>
              <a:buFontTx/>
              <a:buChar char="•"/>
            </a:pPr>
            <a:r>
              <a:rPr lang="en-US">
                <a:solidFill>
                  <a:srgbClr val="800080"/>
                </a:solidFill>
                <a:latin typeface="Calibri" charset="0"/>
                <a:ea typeface="ＭＳ Ｐゴシック" charset="-128"/>
                <a:cs typeface="ＭＳ Ｐゴシック" charset="-128"/>
              </a:rPr>
              <a:t>unique</a:t>
            </a:r>
            <a:r>
              <a:rPr lang="en-US">
                <a:latin typeface="Calibri" charset="0"/>
                <a:ea typeface="ＭＳ Ｐゴシック" charset="-128"/>
                <a:cs typeface="ＭＳ Ｐゴシック" charset="-128"/>
              </a:rPr>
              <a:t> opportunity to compare physics</a:t>
            </a:r>
          </a:p>
          <a:p>
            <a:pPr lvl="1" indent="-106363" defTabSz="457200">
              <a:lnSpc>
                <a:spcPct val="120000"/>
              </a:lnSpc>
              <a:buFontTx/>
              <a:buChar char="•"/>
            </a:pPr>
            <a:r>
              <a:rPr lang="en-US">
                <a:latin typeface="Calibri" charset="0"/>
                <a:ea typeface="ＭＳ Ｐゴシック" charset="-128"/>
                <a:cs typeface="ＭＳ Ｐゴシック" charset="-128"/>
              </a:rPr>
              <a:t>what causes p</a:t>
            </a:r>
            <a:r>
              <a:rPr lang="en-US" baseline="-25000">
                <a:latin typeface="Calibri" charset="0"/>
                <a:ea typeface="ＭＳ Ｐゴシック" charset="-128"/>
                <a:cs typeface="ＭＳ Ｐゴシック" charset="-128"/>
              </a:rPr>
              <a:t>T</a:t>
            </a:r>
            <a:r>
              <a:rPr lang="en-US">
                <a:latin typeface="Calibri" charset="0"/>
                <a:ea typeface="ＭＳ Ｐゴシック" charset="-128"/>
                <a:cs typeface="ＭＳ Ｐゴシック" charset="-128"/>
              </a:rPr>
              <a:t>-dependence in p+p?</a:t>
            </a:r>
          </a:p>
          <a:p>
            <a:pPr lvl="1" indent="-106363" defTabSz="457200">
              <a:lnSpc>
                <a:spcPct val="120000"/>
              </a:lnSpc>
              <a:buFontTx/>
              <a:buChar char="•"/>
            </a:pPr>
            <a:r>
              <a:rPr lang="en-US">
                <a:solidFill>
                  <a:schemeClr val="bg2"/>
                </a:solidFill>
                <a:latin typeface="Calibri" charset="0"/>
                <a:ea typeface="ＭＳ Ｐゴシック" charset="-128"/>
                <a:cs typeface="ＭＳ Ｐゴシック" charset="-128"/>
              </a:rPr>
              <a:t>same cause as in A+A?</a:t>
            </a:r>
            <a:endParaRPr lang="en-US" sz="1800">
              <a:solidFill>
                <a:schemeClr val="bg2"/>
              </a:solidFill>
              <a:latin typeface="Calibri" charset="0"/>
              <a:ea typeface="ＭＳ Ｐゴシック" charset="-128"/>
              <a:cs typeface="ＭＳ Ｐゴシック" charset="-128"/>
            </a:endParaRPr>
          </a:p>
        </p:txBody>
      </p:sp>
      <p:sp>
        <p:nvSpPr>
          <p:cNvPr id="37" name="Text Box 29"/>
          <p:cNvSpPr txBox="1">
            <a:spLocks noChangeArrowheads="1"/>
          </p:cNvSpPr>
          <p:nvPr/>
        </p:nvSpPr>
        <p:spPr bwMode="auto">
          <a:xfrm>
            <a:off x="227013" y="1741488"/>
            <a:ext cx="3886200" cy="476250"/>
          </a:xfrm>
          <a:prstGeom prst="rect">
            <a:avLst/>
          </a:prstGeom>
          <a:solidFill>
            <a:srgbClr val="0000FF"/>
          </a:solidFill>
          <a:ln w="9525">
            <a:noFill/>
            <a:miter lim="800000"/>
            <a:headEnd/>
            <a:tailEnd/>
          </a:ln>
        </p:spPr>
        <p:txBody>
          <a:bodyPr>
            <a:prstTxWarp prst="textNoShape">
              <a:avLst/>
            </a:prstTxWarp>
            <a:spAutoFit/>
          </a:bodyPr>
          <a:lstStyle/>
          <a:p>
            <a:pPr defTabSz="457200">
              <a:lnSpc>
                <a:spcPct val="140000"/>
              </a:lnSpc>
              <a:spcBef>
                <a:spcPct val="50000"/>
              </a:spcBef>
            </a:pPr>
            <a:r>
              <a:rPr lang="pl-PL" sz="1800" b="1">
                <a:solidFill>
                  <a:schemeClr val="bg1"/>
                </a:solidFill>
                <a:latin typeface="Calibri" charset="0"/>
              </a:rPr>
              <a:t>4. Flow???</a:t>
            </a:r>
            <a:endParaRPr lang="en-US" sz="1800" b="1">
              <a:solidFill>
                <a:schemeClr val="bg1"/>
              </a:solidFill>
              <a:latin typeface="Calibri" charset="0"/>
            </a:endParaRPr>
          </a:p>
        </p:txBody>
      </p:sp>
      <p:sp>
        <p:nvSpPr>
          <p:cNvPr id="38" name="Rectangle 30"/>
          <p:cNvSpPr>
            <a:spLocks noChangeArrowheads="1"/>
          </p:cNvSpPr>
          <p:nvPr/>
        </p:nvSpPr>
        <p:spPr bwMode="auto">
          <a:xfrm>
            <a:off x="228600" y="2198688"/>
            <a:ext cx="3886200" cy="695325"/>
          </a:xfrm>
          <a:prstGeom prst="rect">
            <a:avLst/>
          </a:prstGeom>
          <a:solidFill>
            <a:srgbClr val="800080"/>
          </a:solidFill>
          <a:ln w="9525">
            <a:noFill/>
            <a:miter lim="800000"/>
            <a:headEnd/>
            <a:tailEnd/>
          </a:ln>
        </p:spPr>
        <p:txBody>
          <a:bodyPr>
            <a:prstTxWarp prst="textNoShape">
              <a:avLst/>
            </a:prstTxWarp>
            <a:spAutoFit/>
          </a:bodyPr>
          <a:lstStyle/>
          <a:p>
            <a:pPr marL="169863" indent="-169863" defTabSz="457200">
              <a:lnSpc>
                <a:spcPct val="110000"/>
              </a:lnSpc>
              <a:spcBef>
                <a:spcPct val="20000"/>
              </a:spcBef>
              <a:buFontTx/>
              <a:buChar char="•"/>
            </a:pPr>
            <a:r>
              <a:rPr lang="en-US" sz="1800">
                <a:solidFill>
                  <a:srgbClr val="F7F7F7"/>
                </a:solidFill>
                <a:latin typeface="Calibri" charset="0"/>
                <a:ea typeface="ＭＳ Ｐゴシック" charset="-128"/>
                <a:cs typeface="ＭＳ Ｐゴシック" charset="-128"/>
              </a:rPr>
              <a:t>Increasingly suggested in HEP experiments</a:t>
            </a:r>
          </a:p>
        </p:txBody>
      </p:sp>
      <p:pic>
        <p:nvPicPr>
          <p:cNvPr id="1840165" name="Picture 37" descr="STAR_pp_mTdep"/>
          <p:cNvPicPr>
            <a:picLocks noChangeAspect="1" noChangeArrowheads="1"/>
          </p:cNvPicPr>
          <p:nvPr/>
        </p:nvPicPr>
        <p:blipFill>
          <a:blip r:embed="rId6"/>
          <a:srcRect/>
          <a:stretch>
            <a:fillRect/>
          </a:stretch>
        </p:blipFill>
        <p:spPr bwMode="auto">
          <a:xfrm>
            <a:off x="4267200" y="2362200"/>
            <a:ext cx="4648200" cy="4475163"/>
          </a:xfrm>
          <a:prstGeom prst="rect">
            <a:avLst/>
          </a:prstGeom>
          <a:noFill/>
        </p:spPr>
      </p:pic>
      <p:sp>
        <p:nvSpPr>
          <p:cNvPr id="1840166" name="Rectangle 38"/>
          <p:cNvSpPr>
            <a:spLocks noChangeArrowheads="1"/>
          </p:cNvSpPr>
          <p:nvPr/>
        </p:nvSpPr>
        <p:spPr bwMode="auto">
          <a:xfrm>
            <a:off x="6934200" y="4191000"/>
            <a:ext cx="1819275" cy="304800"/>
          </a:xfrm>
          <a:prstGeom prst="rect">
            <a:avLst/>
          </a:prstGeom>
          <a:noFill/>
          <a:ln w="9525">
            <a:noFill/>
            <a:miter lim="800000"/>
            <a:headEnd/>
            <a:tailEnd/>
          </a:ln>
          <a:effectLst/>
        </p:spPr>
        <p:txBody>
          <a:bodyPr wrap="none">
            <a:prstTxWarp prst="textNoShape">
              <a:avLst/>
            </a:prstTxWarp>
            <a:spAutoFit/>
          </a:bodyPr>
          <a:lstStyle/>
          <a:p>
            <a:pPr>
              <a:spcBef>
                <a:spcPct val="50000"/>
              </a:spcBef>
            </a:pPr>
            <a:r>
              <a:rPr lang="en-US" sz="1400"/>
              <a:t>HBT+ “conservation”</a:t>
            </a:r>
          </a:p>
        </p:txBody>
      </p:sp>
      <p:sp>
        <p:nvSpPr>
          <p:cNvPr id="1840167" name="Rectangle 39"/>
          <p:cNvSpPr>
            <a:spLocks noChangeArrowheads="1"/>
          </p:cNvSpPr>
          <p:nvPr/>
        </p:nvSpPr>
        <p:spPr bwMode="auto">
          <a:xfrm>
            <a:off x="7848600" y="3886200"/>
            <a:ext cx="762000" cy="2286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1840168" name="Rectangle 40"/>
          <p:cNvSpPr>
            <a:spLocks noChangeArrowheads="1"/>
          </p:cNvSpPr>
          <p:nvPr/>
        </p:nvSpPr>
        <p:spPr bwMode="auto">
          <a:xfrm>
            <a:off x="7924800" y="2971800"/>
            <a:ext cx="762000" cy="2286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1840169" name="Rectangle 41"/>
          <p:cNvSpPr>
            <a:spLocks noChangeArrowheads="1"/>
          </p:cNvSpPr>
          <p:nvPr/>
        </p:nvSpPr>
        <p:spPr bwMode="auto">
          <a:xfrm>
            <a:off x="8001000" y="4038600"/>
            <a:ext cx="762000" cy="2286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1840170" name="Rectangle 42"/>
          <p:cNvSpPr>
            <a:spLocks noChangeArrowheads="1"/>
          </p:cNvSpPr>
          <p:nvPr/>
        </p:nvSpPr>
        <p:spPr bwMode="auto">
          <a:xfrm>
            <a:off x="7086600" y="3200400"/>
            <a:ext cx="539750" cy="304800"/>
          </a:xfrm>
          <a:prstGeom prst="rect">
            <a:avLst/>
          </a:prstGeom>
          <a:noFill/>
          <a:ln w="9525">
            <a:noFill/>
            <a:miter lim="800000"/>
            <a:headEnd/>
            <a:tailEnd/>
          </a:ln>
          <a:effectLst/>
        </p:spPr>
        <p:txBody>
          <a:bodyPr wrap="none">
            <a:prstTxWarp prst="textNoShape">
              <a:avLst/>
            </a:prstTxWarp>
            <a:spAutoFit/>
          </a:bodyPr>
          <a:lstStyle/>
          <a:p>
            <a:pPr>
              <a:spcBef>
                <a:spcPct val="50000"/>
              </a:spcBef>
            </a:pPr>
            <a:r>
              <a:rPr lang="en-US" sz="1400"/>
              <a:t>HBT</a:t>
            </a:r>
          </a:p>
        </p:txBody>
      </p:sp>
      <p:grpSp>
        <p:nvGrpSpPr>
          <p:cNvPr id="4" name="Group 43"/>
          <p:cNvGrpSpPr>
            <a:grpSpLocks/>
          </p:cNvGrpSpPr>
          <p:nvPr/>
        </p:nvGrpSpPr>
        <p:grpSpPr bwMode="auto">
          <a:xfrm>
            <a:off x="0" y="914400"/>
            <a:ext cx="9144000" cy="5181600"/>
            <a:chOff x="0" y="480"/>
            <a:chExt cx="5760" cy="3264"/>
          </a:xfrm>
        </p:grpSpPr>
        <p:sp>
          <p:nvSpPr>
            <p:cNvPr id="1840172" name="AutoShape 44"/>
            <p:cNvSpPr>
              <a:spLocks noChangeArrowheads="1"/>
            </p:cNvSpPr>
            <p:nvPr/>
          </p:nvSpPr>
          <p:spPr bwMode="auto">
            <a:xfrm>
              <a:off x="0" y="480"/>
              <a:ext cx="5760" cy="3264"/>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pic>
          <p:nvPicPr>
            <p:cNvPr id="1840173" name="Picture 45" descr="ws_pp_mTdep1D"/>
            <p:cNvPicPr>
              <a:picLocks noChangeAspect="1" noChangeArrowheads="1"/>
            </p:cNvPicPr>
            <p:nvPr/>
          </p:nvPicPr>
          <p:blipFill>
            <a:blip r:embed="rId7"/>
            <a:srcRect/>
            <a:stretch>
              <a:fillRect/>
            </a:stretch>
          </p:blipFill>
          <p:spPr bwMode="auto">
            <a:xfrm>
              <a:off x="0" y="981"/>
              <a:ext cx="2688" cy="2379"/>
            </a:xfrm>
            <a:prstGeom prst="rect">
              <a:avLst/>
            </a:prstGeom>
            <a:noFill/>
          </p:spPr>
        </p:pic>
        <p:pic>
          <p:nvPicPr>
            <p:cNvPr id="1840174" name="Picture 46" descr="ws_pp_mTdep3D"/>
            <p:cNvPicPr>
              <a:picLocks noChangeAspect="1" noChangeArrowheads="1"/>
            </p:cNvPicPr>
            <p:nvPr/>
          </p:nvPicPr>
          <p:blipFill>
            <a:blip r:embed="rId8"/>
            <a:srcRect/>
            <a:stretch>
              <a:fillRect/>
            </a:stretch>
          </p:blipFill>
          <p:spPr bwMode="auto">
            <a:xfrm>
              <a:off x="2736" y="720"/>
              <a:ext cx="2976" cy="2865"/>
            </a:xfrm>
            <a:prstGeom prst="rect">
              <a:avLst/>
            </a:prstGeom>
            <a:noFill/>
          </p:spPr>
        </p:pic>
        <p:sp>
          <p:nvSpPr>
            <p:cNvPr id="1840175" name="Rectangle 47"/>
            <p:cNvSpPr>
              <a:spLocks noChangeArrowheads="1"/>
            </p:cNvSpPr>
            <p:nvPr/>
          </p:nvSpPr>
          <p:spPr bwMode="auto">
            <a:xfrm>
              <a:off x="3264" y="3552"/>
              <a:ext cx="2202" cy="192"/>
            </a:xfrm>
            <a:prstGeom prst="rect">
              <a:avLst/>
            </a:prstGeom>
            <a:noFill/>
            <a:ln w="9525">
              <a:noFill/>
              <a:miter lim="800000"/>
              <a:headEnd/>
              <a:tailEnd/>
            </a:ln>
            <a:effectLst/>
          </p:spPr>
          <p:txBody>
            <a:bodyPr wrap="none">
              <a:prstTxWarp prst="textNoShape">
                <a:avLst/>
              </a:prstTxWarp>
              <a:spAutoFit/>
            </a:bodyPr>
            <a:lstStyle/>
            <a:p>
              <a:r>
                <a:rPr lang="en-US" sz="1400" dirty="0">
                  <a:solidFill>
                    <a:srgbClr val="0A285D"/>
                  </a:solidFill>
                  <a:ea typeface="ＭＳ Ｐゴシック" charset="-128"/>
                  <a:cs typeface="ＭＳ Ｐゴシック" charset="-128"/>
                </a:rPr>
                <a:t>Z. Ch., </a:t>
              </a:r>
              <a:r>
                <a:rPr lang="en-US" sz="1400" dirty="0" err="1">
                  <a:solidFill>
                    <a:srgbClr val="0A285D"/>
                  </a:solidFill>
                </a:rPr>
                <a:t>Acta</a:t>
              </a:r>
              <a:r>
                <a:rPr lang="en-US" sz="1400" dirty="0">
                  <a:solidFill>
                    <a:srgbClr val="0A285D"/>
                  </a:solidFill>
                </a:rPr>
                <a:t> </a:t>
              </a:r>
              <a:r>
                <a:rPr lang="en-US" sz="1400" dirty="0" err="1">
                  <a:solidFill>
                    <a:srgbClr val="0A285D"/>
                  </a:solidFill>
                </a:rPr>
                <a:t>Phys.Polon.B</a:t>
              </a:r>
              <a:r>
                <a:rPr lang="en-US" sz="1400" dirty="0">
                  <a:solidFill>
                    <a:srgbClr val="0A285D"/>
                  </a:solidFill>
                </a:rPr>
                <a:t> 40 1119 (2009)</a:t>
              </a:r>
            </a:p>
          </p:txBody>
        </p:sp>
        <p:sp>
          <p:nvSpPr>
            <p:cNvPr id="1840176" name="Rectangle 48"/>
            <p:cNvSpPr>
              <a:spLocks noChangeArrowheads="1"/>
            </p:cNvSpPr>
            <p:nvPr/>
          </p:nvSpPr>
          <p:spPr bwMode="auto">
            <a:xfrm>
              <a:off x="480" y="528"/>
              <a:ext cx="4774" cy="327"/>
            </a:xfrm>
            <a:prstGeom prst="rect">
              <a:avLst/>
            </a:prstGeom>
            <a:noFill/>
            <a:ln w="9525">
              <a:noFill/>
              <a:miter lim="800000"/>
              <a:headEnd/>
              <a:tailEnd/>
            </a:ln>
            <a:effectLst/>
          </p:spPr>
          <p:txBody>
            <a:bodyPr wrap="none">
              <a:prstTxWarp prst="textNoShape">
                <a:avLst/>
              </a:prstTxWarp>
              <a:spAutoFit/>
            </a:bodyPr>
            <a:lstStyle/>
            <a:p>
              <a:r>
                <a:rPr lang="pl-PL" sz="2800" b="1">
                  <a:solidFill>
                    <a:schemeClr val="accent2"/>
                  </a:solidFill>
                  <a:effectLst>
                    <a:outerShdw blurRad="38100" dist="38100" dir="2700000" algn="tl">
                      <a:srgbClr val="DDDDDD"/>
                    </a:outerShdw>
                  </a:effectLst>
                  <a:latin typeface="Comic Sans MS" charset="0"/>
                </a:rPr>
                <a:t>m</a:t>
              </a:r>
              <a:r>
                <a:rPr lang="pl-PL" sz="2800" b="1" baseline="-25000">
                  <a:solidFill>
                    <a:schemeClr val="accent2"/>
                  </a:solidFill>
                  <a:effectLst>
                    <a:outerShdw blurRad="38100" dist="38100" dir="2700000" algn="tl">
                      <a:srgbClr val="DDDDDD"/>
                    </a:outerShdw>
                  </a:effectLst>
                  <a:latin typeface="Comic Sans MS" charset="0"/>
                </a:rPr>
                <a:t>T</a:t>
              </a:r>
              <a:r>
                <a:rPr lang="pl-PL" sz="2800" b="1">
                  <a:solidFill>
                    <a:schemeClr val="accent2"/>
                  </a:solidFill>
                  <a:effectLst>
                    <a:outerShdw blurRad="38100" dist="38100" dir="2700000" algn="tl">
                      <a:srgbClr val="DDDDDD"/>
                    </a:outerShdw>
                  </a:effectLst>
                  <a:latin typeface="Comic Sans MS" charset="0"/>
                </a:rPr>
                <a:t> dep. of HBT radii - World Systematcs</a:t>
              </a:r>
              <a:endParaRPr lang="en-US" sz="2800" b="1">
                <a:solidFill>
                  <a:schemeClr val="accent2"/>
                </a:solidFill>
                <a:effectLst>
                  <a:outerShdw blurRad="38100" dist="38100" dir="2700000" algn="tl">
                    <a:srgbClr val="DDDDDD"/>
                  </a:outerShdw>
                </a:effectLst>
                <a:latin typeface="Comic Sans MS" charset="0"/>
              </a:endParaRPr>
            </a:p>
          </p:txBody>
        </p:sp>
      </p:grpSp>
      <p:sp>
        <p:nvSpPr>
          <p:cNvPr id="43" name="Footer Placeholder 42"/>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4" name="Slide Number Placeholder 43"/>
          <p:cNvSpPr>
            <a:spLocks noGrp="1"/>
          </p:cNvSpPr>
          <p:nvPr>
            <p:ph type="sldNum" sz="quarter" idx="12"/>
          </p:nvPr>
        </p:nvSpPr>
        <p:spPr/>
        <p:txBody>
          <a:bodyPr/>
          <a:lstStyle/>
          <a:p>
            <a:fld id="{7DAC2A2A-C09E-2240-A90F-7268EA013567}" type="slidenum">
              <a:rPr lang="en-US" smtClean="0"/>
              <a:pPr/>
              <a:t>41</a:t>
            </a:fld>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par>
                          <p:cTn id="11" fill="hold">
                            <p:stCondLst>
                              <p:cond delay="0"/>
                            </p:stCondLst>
                            <p:childTnLst>
                              <p:par>
                                <p:cTn id="12" presetID="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70393"/>
                                        </p:tgtEl>
                                        <p:attrNameLst>
                                          <p:attrName>style.visibility</p:attrName>
                                        </p:attrNameLst>
                                      </p:cBhvr>
                                      <p:to>
                                        <p:strVal val="visible"/>
                                      </p:to>
                                    </p:set>
                                    <p:anim calcmode="lin" valueType="num">
                                      <p:cBhvr additive="base">
                                        <p:cTn id="20" dur="500" fill="hold"/>
                                        <p:tgtEl>
                                          <p:spTgt spid="570393"/>
                                        </p:tgtEl>
                                        <p:attrNameLst>
                                          <p:attrName>ppt_x</p:attrName>
                                        </p:attrNameLst>
                                      </p:cBhvr>
                                      <p:tavLst>
                                        <p:tav tm="0">
                                          <p:val>
                                            <p:strVal val="#ppt_x"/>
                                          </p:val>
                                        </p:tav>
                                        <p:tav tm="100000">
                                          <p:val>
                                            <p:strVal val="#ppt_x"/>
                                          </p:val>
                                        </p:tav>
                                      </p:tavLst>
                                    </p:anim>
                                    <p:anim calcmode="lin" valueType="num">
                                      <p:cBhvr additive="base">
                                        <p:cTn id="21" dur="500" fill="hold"/>
                                        <p:tgtEl>
                                          <p:spTgt spid="570393"/>
                                        </p:tgtEl>
                                        <p:attrNameLst>
                                          <p:attrName>ppt_y</p:attrName>
                                        </p:attrNameLst>
                                      </p:cBhvr>
                                      <p:tavLst>
                                        <p:tav tm="0">
                                          <p:val>
                                            <p:strVal val="1+#ppt_h/2"/>
                                          </p:val>
                                        </p:tav>
                                        <p:tav tm="100000">
                                          <p:val>
                                            <p:strVal val="#ppt_y"/>
                                          </p:val>
                                        </p:tav>
                                      </p:tavLst>
                                    </p:anim>
                                  </p:childTnLst>
                                </p:cTn>
                              </p:par>
                              <p:par>
                                <p:cTn id="22" presetID="22" presetClass="entr" presetSubtype="1" fill="hold" grpId="0" nodeType="withEffect">
                                  <p:stCondLst>
                                    <p:cond delay="500"/>
                                  </p:stCondLst>
                                  <p:childTnLst>
                                    <p:set>
                                      <p:cBhvr>
                                        <p:cTn id="23" dur="1" fill="hold">
                                          <p:stCondLst>
                                            <p:cond delay="0"/>
                                          </p:stCondLst>
                                        </p:cTn>
                                        <p:tgtEl>
                                          <p:spTgt spid="570394"/>
                                        </p:tgtEl>
                                        <p:attrNameLst>
                                          <p:attrName>style.visibility</p:attrName>
                                        </p:attrNameLst>
                                      </p:cBhvr>
                                      <p:to>
                                        <p:strVal val="visible"/>
                                      </p:to>
                                    </p:set>
                                    <p:animEffect transition="in" filter="wipe(up)">
                                      <p:cBhvr>
                                        <p:cTn id="24" dur="500"/>
                                        <p:tgtEl>
                                          <p:spTgt spid="57039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xit" presetSubtype="4" fill="hold" grpId="1" nodeType="clickEffect">
                                  <p:stCondLst>
                                    <p:cond delay="0"/>
                                  </p:stCondLst>
                                  <p:childTnLst>
                                    <p:animEffect transition="out" filter="wipe(down)">
                                      <p:cBhvr>
                                        <p:cTn id="28" dur="500"/>
                                        <p:tgtEl>
                                          <p:spTgt spid="570394"/>
                                        </p:tgtEl>
                                      </p:cBhvr>
                                    </p:animEffect>
                                    <p:set>
                                      <p:cBhvr>
                                        <p:cTn id="29" dur="1" fill="hold">
                                          <p:stCondLst>
                                            <p:cond delay="499"/>
                                          </p:stCondLst>
                                        </p:cTn>
                                        <p:tgtEl>
                                          <p:spTgt spid="570394"/>
                                        </p:tgtEl>
                                        <p:attrNameLst>
                                          <p:attrName>style.visibility</p:attrName>
                                        </p:attrNameLst>
                                      </p:cBhvr>
                                      <p:to>
                                        <p:strVal val="hidden"/>
                                      </p:to>
                                    </p:set>
                                  </p:childTnLst>
                                </p:cTn>
                              </p:par>
                              <p:par>
                                <p:cTn id="30" presetID="2" presetClass="entr" presetSubtype="4" fill="hold" grpId="0" nodeType="withEffect">
                                  <p:stCondLst>
                                    <p:cond delay="0"/>
                                  </p:stCondLst>
                                  <p:childTnLst>
                                    <p:set>
                                      <p:cBhvr>
                                        <p:cTn id="31" dur="1" fill="hold">
                                          <p:stCondLst>
                                            <p:cond delay="0"/>
                                          </p:stCondLst>
                                        </p:cTn>
                                        <p:tgtEl>
                                          <p:spTgt spid="570395"/>
                                        </p:tgtEl>
                                        <p:attrNameLst>
                                          <p:attrName>style.visibility</p:attrName>
                                        </p:attrNameLst>
                                      </p:cBhvr>
                                      <p:to>
                                        <p:strVal val="visible"/>
                                      </p:to>
                                    </p:set>
                                    <p:anim calcmode="lin" valueType="num">
                                      <p:cBhvr additive="base">
                                        <p:cTn id="32" dur="500" fill="hold"/>
                                        <p:tgtEl>
                                          <p:spTgt spid="570395"/>
                                        </p:tgtEl>
                                        <p:attrNameLst>
                                          <p:attrName>ppt_x</p:attrName>
                                        </p:attrNameLst>
                                      </p:cBhvr>
                                      <p:tavLst>
                                        <p:tav tm="0">
                                          <p:val>
                                            <p:strVal val="#ppt_x"/>
                                          </p:val>
                                        </p:tav>
                                        <p:tav tm="100000">
                                          <p:val>
                                            <p:strVal val="#ppt_x"/>
                                          </p:val>
                                        </p:tav>
                                      </p:tavLst>
                                    </p:anim>
                                    <p:anim calcmode="lin" valueType="num">
                                      <p:cBhvr additive="base">
                                        <p:cTn id="33" dur="500" fill="hold"/>
                                        <p:tgtEl>
                                          <p:spTgt spid="570395"/>
                                        </p:tgtEl>
                                        <p:attrNameLst>
                                          <p:attrName>ppt_y</p:attrName>
                                        </p:attrNameLst>
                                      </p:cBhvr>
                                      <p:tavLst>
                                        <p:tav tm="0">
                                          <p:val>
                                            <p:strVal val="1+#ppt_h/2"/>
                                          </p:val>
                                        </p:tav>
                                        <p:tav tm="100000">
                                          <p:val>
                                            <p:strVal val="#ppt_y"/>
                                          </p:val>
                                        </p:tav>
                                      </p:tavLst>
                                    </p:anim>
                                  </p:childTnLst>
                                </p:cTn>
                              </p:par>
                              <p:par>
                                <p:cTn id="34" presetID="22" presetClass="entr" presetSubtype="1" fill="hold" grpId="0" nodeType="withEffect">
                                  <p:stCondLst>
                                    <p:cond delay="500"/>
                                  </p:stCondLst>
                                  <p:childTnLst>
                                    <p:set>
                                      <p:cBhvr>
                                        <p:cTn id="35" dur="1" fill="hold">
                                          <p:stCondLst>
                                            <p:cond delay="0"/>
                                          </p:stCondLst>
                                        </p:cTn>
                                        <p:tgtEl>
                                          <p:spTgt spid="570396"/>
                                        </p:tgtEl>
                                        <p:attrNameLst>
                                          <p:attrName>style.visibility</p:attrName>
                                        </p:attrNameLst>
                                      </p:cBhvr>
                                      <p:to>
                                        <p:strVal val="visible"/>
                                      </p:to>
                                    </p:set>
                                    <p:animEffect transition="in" filter="wipe(up)">
                                      <p:cBhvr>
                                        <p:cTn id="36" dur="500"/>
                                        <p:tgtEl>
                                          <p:spTgt spid="57039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xit" presetSubtype="4" fill="hold" grpId="1" nodeType="clickEffect">
                                  <p:stCondLst>
                                    <p:cond delay="0"/>
                                  </p:stCondLst>
                                  <p:childTnLst>
                                    <p:animEffect transition="out" filter="wipe(down)">
                                      <p:cBhvr>
                                        <p:cTn id="40" dur="500"/>
                                        <p:tgtEl>
                                          <p:spTgt spid="570396"/>
                                        </p:tgtEl>
                                      </p:cBhvr>
                                    </p:animEffect>
                                    <p:set>
                                      <p:cBhvr>
                                        <p:cTn id="41" dur="1" fill="hold">
                                          <p:stCondLst>
                                            <p:cond delay="499"/>
                                          </p:stCondLst>
                                        </p:cTn>
                                        <p:tgtEl>
                                          <p:spTgt spid="570396"/>
                                        </p:tgtEl>
                                        <p:attrNameLst>
                                          <p:attrName>style.visibility</p:attrName>
                                        </p:attrNameLst>
                                      </p:cBhvr>
                                      <p:to>
                                        <p:strVal val="hidden"/>
                                      </p:to>
                                    </p:set>
                                  </p:childTnLst>
                                </p:cTn>
                              </p:par>
                              <p:par>
                                <p:cTn id="42" presetID="2" presetClass="entr" presetSubtype="4" fill="hold" grpId="0" nodeType="withEffect">
                                  <p:stCondLst>
                                    <p:cond delay="0"/>
                                  </p:stCondLst>
                                  <p:childTnLst>
                                    <p:set>
                                      <p:cBhvr>
                                        <p:cTn id="43" dur="1" fill="hold">
                                          <p:stCondLst>
                                            <p:cond delay="0"/>
                                          </p:stCondLst>
                                        </p:cTn>
                                        <p:tgtEl>
                                          <p:spTgt spid="570397"/>
                                        </p:tgtEl>
                                        <p:attrNameLst>
                                          <p:attrName>style.visibility</p:attrName>
                                        </p:attrNameLst>
                                      </p:cBhvr>
                                      <p:to>
                                        <p:strVal val="visible"/>
                                      </p:to>
                                    </p:set>
                                    <p:anim calcmode="lin" valueType="num">
                                      <p:cBhvr additive="base">
                                        <p:cTn id="44" dur="500" fill="hold"/>
                                        <p:tgtEl>
                                          <p:spTgt spid="570397"/>
                                        </p:tgtEl>
                                        <p:attrNameLst>
                                          <p:attrName>ppt_x</p:attrName>
                                        </p:attrNameLst>
                                      </p:cBhvr>
                                      <p:tavLst>
                                        <p:tav tm="0">
                                          <p:val>
                                            <p:strVal val="#ppt_x"/>
                                          </p:val>
                                        </p:tav>
                                        <p:tav tm="100000">
                                          <p:val>
                                            <p:strVal val="#ppt_x"/>
                                          </p:val>
                                        </p:tav>
                                      </p:tavLst>
                                    </p:anim>
                                    <p:anim calcmode="lin" valueType="num">
                                      <p:cBhvr additive="base">
                                        <p:cTn id="45" dur="500" fill="hold"/>
                                        <p:tgtEl>
                                          <p:spTgt spid="570397"/>
                                        </p:tgtEl>
                                        <p:attrNameLst>
                                          <p:attrName>ppt_y</p:attrName>
                                        </p:attrNameLst>
                                      </p:cBhvr>
                                      <p:tavLst>
                                        <p:tav tm="0">
                                          <p:val>
                                            <p:strVal val="1+#ppt_h/2"/>
                                          </p:val>
                                        </p:tav>
                                        <p:tav tm="100000">
                                          <p:val>
                                            <p:strVal val="#ppt_y"/>
                                          </p:val>
                                        </p:tav>
                                      </p:tavLst>
                                    </p:anim>
                                  </p:childTnLst>
                                </p:cTn>
                              </p:par>
                              <p:par>
                                <p:cTn id="46" presetID="22" presetClass="entr" presetSubtype="1" fill="hold" grpId="0" nodeType="withEffect">
                                  <p:stCondLst>
                                    <p:cond delay="500"/>
                                  </p:stCondLst>
                                  <p:childTnLst>
                                    <p:set>
                                      <p:cBhvr>
                                        <p:cTn id="47" dur="1" fill="hold">
                                          <p:stCondLst>
                                            <p:cond delay="0"/>
                                          </p:stCondLst>
                                        </p:cTn>
                                        <p:tgtEl>
                                          <p:spTgt spid="570398"/>
                                        </p:tgtEl>
                                        <p:attrNameLst>
                                          <p:attrName>style.visibility</p:attrName>
                                        </p:attrNameLst>
                                      </p:cBhvr>
                                      <p:to>
                                        <p:strVal val="visible"/>
                                      </p:to>
                                    </p:set>
                                    <p:animEffect transition="in" filter="wipe(up)">
                                      <p:cBhvr>
                                        <p:cTn id="48" dur="500"/>
                                        <p:tgtEl>
                                          <p:spTgt spid="57039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xit" presetSubtype="4" fill="hold" grpId="1" nodeType="clickEffect">
                                  <p:stCondLst>
                                    <p:cond delay="0"/>
                                  </p:stCondLst>
                                  <p:childTnLst>
                                    <p:animEffect transition="out" filter="wipe(down)">
                                      <p:cBhvr>
                                        <p:cTn id="52" dur="500"/>
                                        <p:tgtEl>
                                          <p:spTgt spid="570398"/>
                                        </p:tgtEl>
                                      </p:cBhvr>
                                    </p:animEffect>
                                    <p:set>
                                      <p:cBhvr>
                                        <p:cTn id="53" dur="1" fill="hold">
                                          <p:stCondLst>
                                            <p:cond delay="499"/>
                                          </p:stCondLst>
                                        </p:cTn>
                                        <p:tgtEl>
                                          <p:spTgt spid="570398"/>
                                        </p:tgtEl>
                                        <p:attrNameLst>
                                          <p:attrName>style.visibility</p:attrName>
                                        </p:attrNameLst>
                                      </p:cBhvr>
                                      <p:to>
                                        <p:strVal val="hidden"/>
                                      </p:to>
                                    </p:set>
                                  </p:childTnLst>
                                </p:cTn>
                              </p:par>
                              <p:par>
                                <p:cTn id="54" presetID="2" presetClass="entr" presetSubtype="4"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ppt_x"/>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childTnLst>
                          </p:cTn>
                        </p:par>
                        <p:par>
                          <p:cTn id="58" fill="hold">
                            <p:stCondLst>
                              <p:cond delay="500"/>
                            </p:stCondLst>
                            <p:childTnLst>
                              <p:par>
                                <p:cTn id="59" presetID="22" presetClass="entr" presetSubtype="1" fill="hold" grpId="0" nodeType="afterEffect">
                                  <p:stCondLst>
                                    <p:cond delay="500"/>
                                  </p:stCondLst>
                                  <p:childTnLst>
                                    <p:set>
                                      <p:cBhvr>
                                        <p:cTn id="60" dur="1" fill="hold">
                                          <p:stCondLst>
                                            <p:cond delay="0"/>
                                          </p:stCondLst>
                                        </p:cTn>
                                        <p:tgtEl>
                                          <p:spTgt spid="38"/>
                                        </p:tgtEl>
                                        <p:attrNameLst>
                                          <p:attrName>style.visibility</p:attrName>
                                        </p:attrNameLst>
                                      </p:cBhvr>
                                      <p:to>
                                        <p:strVal val="visible"/>
                                      </p:to>
                                    </p:set>
                                    <p:animEffect transition="in" filter="wipe(up)">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93" grpId="0" animBg="1"/>
      <p:bldP spid="570394" grpId="0" animBg="1"/>
      <p:bldP spid="570394" grpId="1" animBg="1"/>
      <p:bldP spid="570395" grpId="0" animBg="1"/>
      <p:bldP spid="570396" grpId="0" animBg="1"/>
      <p:bldP spid="570396" grpId="1" animBg="1"/>
      <p:bldP spid="570397" grpId="0" animBg="1"/>
      <p:bldP spid="570398" grpId="0" animBg="1"/>
      <p:bldP spid="570398" grpId="1" animBg="1"/>
      <p:bldP spid="37" grpId="0" animBg="1"/>
      <p:bldP spid="38" grpId="0" animBg="1"/>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2820988" y="0"/>
            <a:ext cx="6323012" cy="461962"/>
          </a:xfrm>
        </p:spPr>
        <p:txBody>
          <a:bodyPr>
            <a:normAutofit fontScale="90000"/>
          </a:bodyPr>
          <a:lstStyle/>
          <a:p>
            <a:pPr algn="r"/>
            <a:r>
              <a:rPr lang="en-US" dirty="0" smtClean="0"/>
              <a:t>“HBT radii” in </a:t>
            </a:r>
            <a:r>
              <a:rPr lang="en-US" dirty="0" err="1"/>
              <a:t>p+</a:t>
            </a:r>
            <a:r>
              <a:rPr lang="en-US" dirty="0" err="1" smtClean="0"/>
              <a:t>p</a:t>
            </a:r>
            <a:r>
              <a:rPr lang="en-US" dirty="0" smtClean="0"/>
              <a:t> (STAR@QM09)</a:t>
            </a:r>
            <a:endParaRPr lang="en-US" sz="1800" b="1" dirty="0">
              <a:solidFill>
                <a:schemeClr val="bg1"/>
              </a:solidFill>
              <a:effectLst>
                <a:outerShdw blurRad="38100" dist="38100" dir="2700000" algn="tl">
                  <a:srgbClr val="DDDDDD"/>
                </a:outerShdw>
              </a:effectLst>
              <a:latin typeface="Comic Sans MS" charset="0"/>
            </a:endParaRPr>
          </a:p>
        </p:txBody>
      </p:sp>
      <p:grpSp>
        <p:nvGrpSpPr>
          <p:cNvPr id="2" name="Group 3"/>
          <p:cNvGrpSpPr>
            <a:grpSpLocks/>
          </p:cNvGrpSpPr>
          <p:nvPr/>
        </p:nvGrpSpPr>
        <p:grpSpPr bwMode="auto">
          <a:xfrm>
            <a:off x="304800" y="609600"/>
            <a:ext cx="3505200" cy="5943600"/>
            <a:chOff x="192" y="384"/>
            <a:chExt cx="2208" cy="3744"/>
          </a:xfrm>
        </p:grpSpPr>
        <p:grpSp>
          <p:nvGrpSpPr>
            <p:cNvPr id="3" name="Group 4"/>
            <p:cNvGrpSpPr>
              <a:grpSpLocks/>
            </p:cNvGrpSpPr>
            <p:nvPr/>
          </p:nvGrpSpPr>
          <p:grpSpPr bwMode="auto">
            <a:xfrm>
              <a:off x="192" y="384"/>
              <a:ext cx="2208" cy="3744"/>
              <a:chOff x="240" y="288"/>
              <a:chExt cx="2208" cy="3744"/>
            </a:xfrm>
          </p:grpSpPr>
          <p:sp>
            <p:nvSpPr>
              <p:cNvPr id="570373" name="AutoShape 5"/>
              <p:cNvSpPr>
                <a:spLocks noChangeArrowheads="1"/>
              </p:cNvSpPr>
              <p:nvPr/>
            </p:nvSpPr>
            <p:spPr bwMode="auto">
              <a:xfrm>
                <a:off x="240" y="288"/>
                <a:ext cx="2208" cy="3744"/>
              </a:xfrm>
              <a:prstGeom prst="roundRect">
                <a:avLst>
                  <a:gd name="adj" fmla="val 13116"/>
                </a:avLst>
              </a:prstGeom>
              <a:solidFill>
                <a:srgbClr val="F7F7F7"/>
              </a:solidFill>
              <a:ln w="38100">
                <a:solidFill>
                  <a:srgbClr val="0000FF"/>
                </a:solidFill>
                <a:round/>
                <a:headEnd/>
                <a:tailEnd/>
              </a:ln>
            </p:spPr>
            <p:txBody>
              <a:bodyPr wrap="none" anchor="ctr">
                <a:prstTxWarp prst="textNoShape">
                  <a:avLst/>
                </a:prstTxWarp>
              </a:bodyPr>
              <a:lstStyle/>
              <a:p>
                <a:endParaRPr lang="en-US"/>
              </a:p>
            </p:txBody>
          </p:sp>
          <p:pic>
            <p:nvPicPr>
              <p:cNvPr id="570374" name="Picture 6" descr="alex2"/>
              <p:cNvPicPr>
                <a:picLocks noChangeAspect="1" noChangeArrowheads="1"/>
              </p:cNvPicPr>
              <p:nvPr/>
            </p:nvPicPr>
            <p:blipFill>
              <a:blip r:embed="rId4">
                <a:clrChange>
                  <a:clrFrom>
                    <a:srgbClr val="FEFEFE"/>
                  </a:clrFrom>
                  <a:clrTo>
                    <a:srgbClr val="FEFEFE">
                      <a:alpha val="0"/>
                    </a:srgbClr>
                  </a:clrTo>
                </a:clrChange>
              </a:blip>
              <a:srcRect l="8388" b="13208"/>
              <a:stretch>
                <a:fillRect/>
              </a:stretch>
            </p:blipFill>
            <p:spPr bwMode="auto">
              <a:xfrm>
                <a:off x="528" y="432"/>
                <a:ext cx="1824" cy="1622"/>
              </a:xfrm>
              <a:prstGeom prst="rect">
                <a:avLst/>
              </a:prstGeom>
              <a:noFill/>
            </p:spPr>
          </p:pic>
          <p:sp>
            <p:nvSpPr>
              <p:cNvPr id="570375" name="Text Box 7"/>
              <p:cNvSpPr txBox="1">
                <a:spLocks noChangeArrowheads="1"/>
              </p:cNvSpPr>
              <p:nvPr/>
            </p:nvSpPr>
            <p:spPr bwMode="auto">
              <a:xfrm>
                <a:off x="1646" y="1104"/>
                <a:ext cx="562" cy="192"/>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400" b="1">
                    <a:solidFill>
                      <a:srgbClr val="0000FF"/>
                    </a:solidFill>
                    <a:ea typeface="Arial" charset="0"/>
                    <a:cs typeface="Arial" charset="0"/>
                  </a:rPr>
                  <a:t>DELPHI</a:t>
                </a:r>
                <a:endParaRPr lang="en-US" sz="1400">
                  <a:solidFill>
                    <a:srgbClr val="0000FF"/>
                  </a:solidFill>
                  <a:ea typeface="Arial" charset="0"/>
                  <a:cs typeface="Arial" charset="0"/>
                </a:endParaRPr>
              </a:p>
            </p:txBody>
          </p:sp>
          <p:pic>
            <p:nvPicPr>
              <p:cNvPr id="570376" name="Picture 8" descr="AlexanderFig1"/>
              <p:cNvPicPr>
                <a:picLocks noChangeAspect="1" noChangeArrowheads="1"/>
              </p:cNvPicPr>
              <p:nvPr/>
            </p:nvPicPr>
            <p:blipFill>
              <a:blip r:embed="rId5">
                <a:clrChange>
                  <a:clrFrom>
                    <a:srgbClr val="FFFFFF"/>
                  </a:clrFrom>
                  <a:clrTo>
                    <a:srgbClr val="FFFFFF">
                      <a:alpha val="0"/>
                    </a:srgbClr>
                  </a:clrTo>
                </a:clrChange>
              </a:blip>
              <a:srcRect l="7590" b="9430"/>
              <a:stretch>
                <a:fillRect/>
              </a:stretch>
            </p:blipFill>
            <p:spPr bwMode="auto">
              <a:xfrm>
                <a:off x="480" y="1948"/>
                <a:ext cx="1863" cy="1844"/>
              </a:xfrm>
              <a:prstGeom prst="rect">
                <a:avLst/>
              </a:prstGeom>
              <a:noFill/>
            </p:spPr>
          </p:pic>
          <p:sp>
            <p:nvSpPr>
              <p:cNvPr id="570377" name="Rectangle 9"/>
              <p:cNvSpPr>
                <a:spLocks noChangeArrowheads="1"/>
              </p:cNvSpPr>
              <p:nvPr/>
            </p:nvSpPr>
            <p:spPr bwMode="auto">
              <a:xfrm>
                <a:off x="864" y="288"/>
                <a:ext cx="1180" cy="231"/>
              </a:xfrm>
              <a:prstGeom prst="rect">
                <a:avLst/>
              </a:prstGeom>
              <a:noFill/>
              <a:ln w="9525">
                <a:noFill/>
                <a:miter lim="800000"/>
                <a:headEnd/>
                <a:tailEnd/>
              </a:ln>
            </p:spPr>
            <p:txBody>
              <a:bodyPr wrap="none">
                <a:prstTxWarp prst="textNoShape">
                  <a:avLst/>
                </a:prstTxWarp>
                <a:spAutoFit/>
              </a:bodyPr>
              <a:lstStyle/>
              <a:p>
                <a:r>
                  <a:rPr lang="en-US" sz="1800">
                    <a:solidFill>
                      <a:srgbClr val="800080"/>
                    </a:solidFill>
                  </a:rPr>
                  <a:t>Z</a:t>
                </a:r>
                <a:r>
                  <a:rPr lang="en-US" sz="1800" baseline="30000">
                    <a:solidFill>
                      <a:srgbClr val="800080"/>
                    </a:solidFill>
                  </a:rPr>
                  <a:t>0</a:t>
                </a:r>
                <a:r>
                  <a:rPr lang="en-US" sz="1800">
                    <a:solidFill>
                      <a:srgbClr val="800080"/>
                    </a:solidFill>
                  </a:rPr>
                  <a:t> decay @ LEP</a:t>
                </a:r>
              </a:p>
            </p:txBody>
          </p:sp>
          <p:sp>
            <p:nvSpPr>
              <p:cNvPr id="570378" name="Rectangle 10"/>
              <p:cNvSpPr>
                <a:spLocks noChangeArrowheads="1"/>
              </p:cNvSpPr>
              <p:nvPr/>
            </p:nvSpPr>
            <p:spPr bwMode="auto">
              <a:xfrm>
                <a:off x="1344" y="3744"/>
                <a:ext cx="845" cy="212"/>
              </a:xfrm>
              <a:prstGeom prst="rect">
                <a:avLst/>
              </a:prstGeom>
              <a:noFill/>
              <a:ln w="9525">
                <a:noFill/>
                <a:miter lim="800000"/>
                <a:headEnd/>
                <a:tailEnd/>
              </a:ln>
            </p:spPr>
            <p:txBody>
              <a:bodyPr wrap="none">
                <a:prstTxWarp prst="textNoShape">
                  <a:avLst/>
                </a:prstTxWarp>
                <a:spAutoFit/>
              </a:bodyPr>
              <a:lstStyle/>
              <a:p>
                <a:r>
                  <a:rPr lang="en-US" sz="1600" b="1"/>
                  <a:t>m, m</a:t>
                </a:r>
                <a:r>
                  <a:rPr lang="en-US" sz="1600" b="1" baseline="-25000"/>
                  <a:t>T</a:t>
                </a:r>
                <a:r>
                  <a:rPr lang="en-US" sz="1600" b="1"/>
                  <a:t> (GeV)</a:t>
                </a:r>
              </a:p>
            </p:txBody>
          </p:sp>
          <p:sp>
            <p:nvSpPr>
              <p:cNvPr id="570379" name="Rectangle 11"/>
              <p:cNvSpPr>
                <a:spLocks noChangeArrowheads="1"/>
              </p:cNvSpPr>
              <p:nvPr/>
            </p:nvSpPr>
            <p:spPr bwMode="auto">
              <a:xfrm rot="-5400000">
                <a:off x="149" y="2249"/>
                <a:ext cx="486" cy="212"/>
              </a:xfrm>
              <a:prstGeom prst="rect">
                <a:avLst/>
              </a:prstGeom>
              <a:noFill/>
              <a:ln w="9525">
                <a:noFill/>
                <a:miter lim="800000"/>
                <a:headEnd/>
                <a:tailEnd/>
              </a:ln>
            </p:spPr>
            <p:txBody>
              <a:bodyPr wrap="none">
                <a:prstTxWarp prst="textNoShape">
                  <a:avLst/>
                </a:prstTxWarp>
                <a:spAutoFit/>
              </a:bodyPr>
              <a:lstStyle/>
              <a:p>
                <a:r>
                  <a:rPr lang="en-US" sz="1600" b="1"/>
                  <a:t>R (fm)</a:t>
                </a:r>
              </a:p>
            </p:txBody>
          </p:sp>
          <p:sp>
            <p:nvSpPr>
              <p:cNvPr id="570380" name="Rectangle 12"/>
              <p:cNvSpPr>
                <a:spLocks noChangeArrowheads="1"/>
              </p:cNvSpPr>
              <p:nvPr/>
            </p:nvSpPr>
            <p:spPr bwMode="auto">
              <a:xfrm rot="-5400000">
                <a:off x="115" y="680"/>
                <a:ext cx="539" cy="212"/>
              </a:xfrm>
              <a:prstGeom prst="rect">
                <a:avLst/>
              </a:prstGeom>
              <a:noFill/>
              <a:ln w="9525">
                <a:noFill/>
                <a:miter lim="800000"/>
                <a:headEnd/>
                <a:tailEnd/>
              </a:ln>
            </p:spPr>
            <p:txBody>
              <a:bodyPr wrap="none">
                <a:prstTxWarp prst="textNoShape">
                  <a:avLst/>
                </a:prstTxWarp>
                <a:spAutoFit/>
              </a:bodyPr>
              <a:lstStyle/>
              <a:p>
                <a:r>
                  <a:rPr lang="en-US" sz="1600" b="1"/>
                  <a:t>R </a:t>
                </a:r>
                <a:r>
                  <a:rPr lang="en-US" sz="1600" b="1" baseline="-25000"/>
                  <a:t>Z</a:t>
                </a:r>
                <a:r>
                  <a:rPr lang="en-US" sz="1600" b="1"/>
                  <a:t>(fm)</a:t>
                </a:r>
              </a:p>
            </p:txBody>
          </p:sp>
          <p:sp>
            <p:nvSpPr>
              <p:cNvPr id="570381" name="Rectangle 13"/>
              <p:cNvSpPr>
                <a:spLocks noChangeArrowheads="1"/>
              </p:cNvSpPr>
              <p:nvPr/>
            </p:nvSpPr>
            <p:spPr bwMode="auto">
              <a:xfrm>
                <a:off x="384" y="3840"/>
                <a:ext cx="1008" cy="192"/>
              </a:xfrm>
              <a:prstGeom prst="rect">
                <a:avLst/>
              </a:prstGeom>
              <a:noFill/>
              <a:ln w="9525">
                <a:noFill/>
                <a:miter lim="800000"/>
                <a:headEnd/>
                <a:tailEnd/>
              </a:ln>
              <a:effectLst/>
            </p:spPr>
            <p:txBody>
              <a:bodyPr wrap="none" anchor="ctr">
                <a:prstTxWarp prst="textNoShape">
                  <a:avLst/>
                </a:prstTxWarp>
              </a:bodyPr>
              <a:lstStyle/>
              <a:p>
                <a:pPr eaLnBrk="1" hangingPunct="1"/>
                <a:r>
                  <a:rPr lang="pl-PL" sz="1400">
                    <a:ea typeface="Arial" charset="0"/>
                    <a:cs typeface="Arial" charset="0"/>
                  </a:rPr>
                  <a:t>hep-ph/0108194</a:t>
                </a:r>
                <a:endParaRPr lang="en-US" sz="1400">
                  <a:ea typeface="Arial" charset="0"/>
                  <a:cs typeface="Arial" charset="0"/>
                </a:endParaRPr>
              </a:p>
            </p:txBody>
          </p:sp>
        </p:grpSp>
        <p:sp>
          <p:nvSpPr>
            <p:cNvPr id="570382" name="Rectangle 14"/>
            <p:cNvSpPr>
              <a:spLocks noChangeArrowheads="1"/>
            </p:cNvSpPr>
            <p:nvPr/>
          </p:nvSpPr>
          <p:spPr bwMode="auto">
            <a:xfrm>
              <a:off x="816" y="1526"/>
              <a:ext cx="204" cy="250"/>
            </a:xfrm>
            <a:prstGeom prst="rect">
              <a:avLst/>
            </a:prstGeom>
            <a:noFill/>
            <a:ln w="9525">
              <a:noFill/>
              <a:miter lim="800000"/>
              <a:headEnd/>
              <a:tailEnd/>
            </a:ln>
          </p:spPr>
          <p:txBody>
            <a:bodyPr wrap="none">
              <a:prstTxWarp prst="textNoShape">
                <a:avLst/>
              </a:prstTxWarp>
              <a:spAutoFit/>
            </a:bodyPr>
            <a:lstStyle/>
            <a:p>
              <a:r>
                <a:rPr lang="en-US">
                  <a:solidFill>
                    <a:srgbClr val="800080"/>
                  </a:solidFill>
                  <a:sym typeface="Symbol" charset="2"/>
                </a:rPr>
                <a:t></a:t>
              </a:r>
              <a:endParaRPr lang="en-US">
                <a:solidFill>
                  <a:srgbClr val="800080"/>
                </a:solidFill>
              </a:endParaRPr>
            </a:p>
          </p:txBody>
        </p:sp>
        <p:sp>
          <p:nvSpPr>
            <p:cNvPr id="570383" name="Rectangle 15"/>
            <p:cNvSpPr>
              <a:spLocks noChangeArrowheads="1"/>
            </p:cNvSpPr>
            <p:nvPr/>
          </p:nvSpPr>
          <p:spPr bwMode="auto">
            <a:xfrm>
              <a:off x="852" y="2064"/>
              <a:ext cx="197" cy="233"/>
            </a:xfrm>
            <a:prstGeom prst="rect">
              <a:avLst/>
            </a:prstGeom>
            <a:noFill/>
            <a:ln w="9525">
              <a:noFill/>
              <a:miter lim="800000"/>
              <a:headEnd/>
              <a:tailEnd/>
            </a:ln>
          </p:spPr>
          <p:txBody>
            <a:bodyPr wrap="none">
              <a:prstTxWarp prst="textNoShape">
                <a:avLst/>
              </a:prstTxWarp>
              <a:spAutoFit/>
            </a:bodyPr>
            <a:lstStyle/>
            <a:p>
              <a:r>
                <a:rPr lang="en-US" dirty="0" err="1" smtClean="0"/>
                <a:t>π</a:t>
              </a:r>
              <a:endParaRPr lang="en-US" dirty="0"/>
            </a:p>
          </p:txBody>
        </p:sp>
        <p:sp>
          <p:nvSpPr>
            <p:cNvPr id="570384" name="Rectangle 16"/>
            <p:cNvSpPr>
              <a:spLocks noChangeArrowheads="1"/>
            </p:cNvSpPr>
            <p:nvPr/>
          </p:nvSpPr>
          <p:spPr bwMode="auto">
            <a:xfrm>
              <a:off x="1188" y="2560"/>
              <a:ext cx="223" cy="250"/>
            </a:xfrm>
            <a:prstGeom prst="rect">
              <a:avLst/>
            </a:prstGeom>
            <a:noFill/>
            <a:ln w="9525">
              <a:noFill/>
              <a:miter lim="800000"/>
              <a:headEnd/>
              <a:tailEnd/>
            </a:ln>
          </p:spPr>
          <p:txBody>
            <a:bodyPr wrap="none">
              <a:prstTxWarp prst="textNoShape">
                <a:avLst/>
              </a:prstTxWarp>
              <a:spAutoFit/>
            </a:bodyPr>
            <a:lstStyle/>
            <a:p>
              <a:r>
                <a:rPr lang="en-US">
                  <a:sym typeface="Symbol" charset="2"/>
                </a:rPr>
                <a:t>K</a:t>
              </a:r>
              <a:endParaRPr lang="en-US"/>
            </a:p>
          </p:txBody>
        </p:sp>
        <p:sp>
          <p:nvSpPr>
            <p:cNvPr id="570385" name="Rectangle 17"/>
            <p:cNvSpPr>
              <a:spLocks noChangeArrowheads="1"/>
            </p:cNvSpPr>
            <p:nvPr/>
          </p:nvSpPr>
          <p:spPr bwMode="auto">
            <a:xfrm>
              <a:off x="1572" y="3040"/>
              <a:ext cx="205" cy="250"/>
            </a:xfrm>
            <a:prstGeom prst="rect">
              <a:avLst/>
            </a:prstGeom>
            <a:noFill/>
            <a:ln w="9525">
              <a:noFill/>
              <a:miter lim="800000"/>
              <a:headEnd/>
              <a:tailEnd/>
            </a:ln>
          </p:spPr>
          <p:txBody>
            <a:bodyPr wrap="none">
              <a:prstTxWarp prst="textNoShape">
                <a:avLst/>
              </a:prstTxWarp>
              <a:spAutoFit/>
            </a:bodyPr>
            <a:lstStyle/>
            <a:p>
              <a:r>
                <a:rPr lang="en-US">
                  <a:solidFill>
                    <a:srgbClr val="0000FF"/>
                  </a:solidFill>
                  <a:sym typeface="Symbol" charset="2"/>
                </a:rPr>
                <a:t>p</a:t>
              </a:r>
              <a:endParaRPr lang="en-US">
                <a:solidFill>
                  <a:srgbClr val="0000FF"/>
                </a:solidFill>
              </a:endParaRPr>
            </a:p>
          </p:txBody>
        </p:sp>
        <p:sp>
          <p:nvSpPr>
            <p:cNvPr id="570386" name="Rectangle 18"/>
            <p:cNvSpPr>
              <a:spLocks noChangeArrowheads="1"/>
            </p:cNvSpPr>
            <p:nvPr/>
          </p:nvSpPr>
          <p:spPr bwMode="auto">
            <a:xfrm>
              <a:off x="1764" y="3072"/>
              <a:ext cx="205" cy="233"/>
            </a:xfrm>
            <a:prstGeom prst="rect">
              <a:avLst/>
            </a:prstGeom>
            <a:noFill/>
            <a:ln w="9525">
              <a:noFill/>
              <a:miter lim="800000"/>
              <a:headEnd/>
              <a:tailEnd/>
            </a:ln>
          </p:spPr>
          <p:txBody>
            <a:bodyPr wrap="none">
              <a:prstTxWarp prst="textNoShape">
                <a:avLst/>
              </a:prstTxWarp>
              <a:spAutoFit/>
            </a:bodyPr>
            <a:lstStyle/>
            <a:p>
              <a:r>
                <a:rPr lang="en-US" dirty="0" err="1" smtClean="0"/>
                <a:t>Λ</a:t>
              </a:r>
              <a:endParaRPr lang="en-US" dirty="0"/>
            </a:p>
          </p:txBody>
        </p:sp>
      </p:grpSp>
      <p:sp>
        <p:nvSpPr>
          <p:cNvPr id="570393" name="Text Box 25"/>
          <p:cNvSpPr txBox="1">
            <a:spLocks noChangeArrowheads="1"/>
          </p:cNvSpPr>
          <p:nvPr/>
        </p:nvSpPr>
        <p:spPr bwMode="auto">
          <a:xfrm>
            <a:off x="228600" y="3810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a:solidFill>
                  <a:schemeClr val="bg1"/>
                </a:solidFill>
                <a:ea typeface="Arial" charset="0"/>
                <a:cs typeface="Arial" charset="0"/>
              </a:rPr>
              <a:t>1. Heisenberg uncertainty?</a:t>
            </a:r>
            <a:endParaRPr lang="en-US" sz="1800" b="1">
              <a:solidFill>
                <a:schemeClr val="bg1"/>
              </a:solidFill>
              <a:ea typeface="Arial" charset="0"/>
              <a:cs typeface="Arial" charset="0"/>
            </a:endParaRPr>
          </a:p>
        </p:txBody>
      </p:sp>
      <p:sp>
        <p:nvSpPr>
          <p:cNvPr id="570394" name="Rectangle 26"/>
          <p:cNvSpPr>
            <a:spLocks noChangeArrowheads="1"/>
          </p:cNvSpPr>
          <p:nvPr/>
        </p:nvSpPr>
        <p:spPr bwMode="auto">
          <a:xfrm>
            <a:off x="228600" y="838200"/>
            <a:ext cx="3886200" cy="1412694"/>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dirty="0">
                <a:solidFill>
                  <a:srgbClr val="F7F7F7"/>
                </a:solidFill>
              </a:rPr>
              <a:t>e.g. G. Alexander</a:t>
            </a:r>
          </a:p>
          <a:p>
            <a:pPr marL="169863" indent="-169863">
              <a:lnSpc>
                <a:spcPct val="120000"/>
              </a:lnSpc>
              <a:buFontTx/>
              <a:buChar char="•"/>
            </a:pPr>
            <a:r>
              <a:rPr lang="en-US" dirty="0">
                <a:solidFill>
                  <a:srgbClr val="F7F7F7"/>
                </a:solidFill>
              </a:rPr>
              <a:t>“plausible” in </a:t>
            </a:r>
            <a:r>
              <a:rPr lang="en-US" dirty="0" err="1">
                <a:solidFill>
                  <a:srgbClr val="F7F7F7"/>
                </a:solidFill>
              </a:rPr>
              <a:t>z</a:t>
            </a:r>
            <a:r>
              <a:rPr lang="en-US" dirty="0">
                <a:solidFill>
                  <a:srgbClr val="F7F7F7"/>
                </a:solidFill>
              </a:rPr>
              <a:t>-direction</a:t>
            </a:r>
          </a:p>
          <a:p>
            <a:pPr marL="169863" indent="-169863">
              <a:lnSpc>
                <a:spcPct val="120000"/>
              </a:lnSpc>
              <a:buFontTx/>
              <a:buChar char="•"/>
            </a:pPr>
            <a:r>
              <a:rPr lang="en-US" dirty="0">
                <a:solidFill>
                  <a:srgbClr val="F7F7F7"/>
                </a:solidFill>
              </a:rPr>
              <a:t>unlikely in </a:t>
            </a:r>
            <a:r>
              <a:rPr lang="en-US" dirty="0" err="1" smtClean="0">
                <a:solidFill>
                  <a:srgbClr val="F7F7F7"/>
                </a:solidFill>
              </a:rPr>
              <a:t>transvrse</a:t>
            </a:r>
            <a:endParaRPr lang="en-US" dirty="0" smtClean="0">
              <a:solidFill>
                <a:srgbClr val="F7F7F7"/>
              </a:solidFill>
            </a:endParaRPr>
          </a:p>
          <a:p>
            <a:pPr marL="169863" indent="-169863">
              <a:lnSpc>
                <a:spcPct val="120000"/>
              </a:lnSpc>
              <a:buFontTx/>
              <a:buChar char="•"/>
            </a:pPr>
            <a:r>
              <a:rPr lang="en-US" dirty="0" smtClean="0">
                <a:solidFill>
                  <a:srgbClr val="F7F7F7"/>
                </a:solidFill>
              </a:rPr>
              <a:t>inconsistent with </a:t>
            </a:r>
            <a:r>
              <a:rPr lang="en-US" dirty="0" err="1" smtClean="0">
                <a:solidFill>
                  <a:srgbClr val="F7F7F7"/>
                </a:solidFill>
              </a:rPr>
              <a:t>mult-dep</a:t>
            </a:r>
            <a:endParaRPr lang="en-US" dirty="0">
              <a:solidFill>
                <a:srgbClr val="F7F7F7"/>
              </a:solidFill>
            </a:endParaRPr>
          </a:p>
        </p:txBody>
      </p:sp>
      <p:sp>
        <p:nvSpPr>
          <p:cNvPr id="570395" name="Text Box 27"/>
          <p:cNvSpPr txBox="1">
            <a:spLocks noChangeArrowheads="1"/>
          </p:cNvSpPr>
          <p:nvPr/>
        </p:nvSpPr>
        <p:spPr bwMode="auto">
          <a:xfrm>
            <a:off x="227012" y="838200"/>
            <a:ext cx="3887788"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dirty="0">
                <a:solidFill>
                  <a:schemeClr val="bg1"/>
                </a:solidFill>
                <a:ea typeface="Arial" charset="0"/>
                <a:cs typeface="Arial" charset="0"/>
              </a:rPr>
              <a:t>2. String fragmentation?  (Lund)</a:t>
            </a:r>
            <a:endParaRPr lang="en-US" sz="1800" b="1" dirty="0">
              <a:solidFill>
                <a:schemeClr val="bg1"/>
              </a:solidFill>
              <a:ea typeface="Arial" charset="0"/>
              <a:cs typeface="Arial" charset="0"/>
            </a:endParaRPr>
          </a:p>
        </p:txBody>
      </p:sp>
      <p:sp>
        <p:nvSpPr>
          <p:cNvPr id="570396" name="Rectangle 28"/>
          <p:cNvSpPr>
            <a:spLocks noChangeArrowheads="1"/>
          </p:cNvSpPr>
          <p:nvPr/>
        </p:nvSpPr>
        <p:spPr bwMode="auto">
          <a:xfrm>
            <a:off x="228600" y="1295400"/>
            <a:ext cx="3886200" cy="1412694"/>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dirty="0" smtClean="0">
                <a:solidFill>
                  <a:srgbClr val="F7F7F7"/>
                </a:solidFill>
              </a:rPr>
              <a:t>essentially no quantitative predictions</a:t>
            </a:r>
          </a:p>
          <a:p>
            <a:pPr marL="169863" indent="-169863">
              <a:lnSpc>
                <a:spcPct val="120000"/>
              </a:lnSpc>
              <a:buFontTx/>
              <a:buChar char="•"/>
            </a:pPr>
            <a:r>
              <a:rPr lang="en-US" dirty="0" err="1" smtClean="0">
                <a:solidFill>
                  <a:srgbClr val="F7F7F7"/>
                </a:solidFill>
              </a:rPr>
              <a:t>p</a:t>
            </a:r>
            <a:r>
              <a:rPr lang="en-US" baseline="-25000" dirty="0" err="1" smtClean="0">
                <a:solidFill>
                  <a:srgbClr val="F7F7F7"/>
                </a:solidFill>
              </a:rPr>
              <a:t>T</a:t>
            </a:r>
            <a:r>
              <a:rPr lang="en-US" dirty="0" smtClean="0">
                <a:solidFill>
                  <a:srgbClr val="F7F7F7"/>
                </a:solidFill>
              </a:rPr>
              <a:t> </a:t>
            </a:r>
            <a:r>
              <a:rPr lang="en-US" dirty="0">
                <a:solidFill>
                  <a:srgbClr val="F7F7F7"/>
                </a:solidFill>
              </a:rPr>
              <a:t>dependence </a:t>
            </a:r>
            <a:r>
              <a:rPr lang="en-US" i="1" dirty="0">
                <a:solidFill>
                  <a:srgbClr val="F7F7F7"/>
                </a:solidFill>
              </a:rPr>
              <a:t>maybe</a:t>
            </a:r>
            <a:r>
              <a:rPr lang="en-US" dirty="0">
                <a:solidFill>
                  <a:srgbClr val="F7F7F7"/>
                </a:solidFill>
              </a:rPr>
              <a:t> (??)</a:t>
            </a:r>
          </a:p>
          <a:p>
            <a:pPr marL="169863" indent="-169863">
              <a:lnSpc>
                <a:spcPct val="120000"/>
              </a:lnSpc>
              <a:buFontTx/>
              <a:buChar char="•"/>
            </a:pPr>
            <a:r>
              <a:rPr lang="en-US" dirty="0">
                <a:solidFill>
                  <a:srgbClr val="F7F7F7"/>
                </a:solidFill>
              </a:rPr>
              <a:t>mass dependence</a:t>
            </a:r>
            <a:r>
              <a:rPr lang="en-US" dirty="0" smtClean="0">
                <a:solidFill>
                  <a:srgbClr val="F7F7F7"/>
                </a:solidFill>
              </a:rPr>
              <a:t> no</a:t>
            </a:r>
            <a:r>
              <a:rPr lang="en-US" dirty="0">
                <a:solidFill>
                  <a:srgbClr val="F7F7F7"/>
                </a:solidFill>
              </a:rPr>
              <a:t/>
            </a:r>
            <a:br>
              <a:rPr lang="en-US" dirty="0">
                <a:solidFill>
                  <a:srgbClr val="F7F7F7"/>
                </a:solidFill>
              </a:rPr>
            </a:br>
            <a:r>
              <a:rPr lang="en-US" dirty="0">
                <a:solidFill>
                  <a:srgbClr val="F7F7F7"/>
                </a:solidFill>
              </a:rPr>
              <a:t>      [</a:t>
            </a:r>
            <a:r>
              <a:rPr lang="en-US" dirty="0" err="1">
                <a:solidFill>
                  <a:srgbClr val="F7F7F7"/>
                </a:solidFill>
              </a:rPr>
              <a:t>Andersson</a:t>
            </a:r>
            <a:r>
              <a:rPr lang="en-US" dirty="0">
                <a:solidFill>
                  <a:srgbClr val="F7F7F7"/>
                </a:solidFill>
              </a:rPr>
              <a:t>, </a:t>
            </a:r>
            <a:r>
              <a:rPr lang="en-US" dirty="0" err="1">
                <a:solidFill>
                  <a:srgbClr val="F7F7F7"/>
                </a:solidFill>
              </a:rPr>
              <a:t>Moriond</a:t>
            </a:r>
            <a:r>
              <a:rPr lang="en-US" dirty="0">
                <a:solidFill>
                  <a:srgbClr val="F7F7F7"/>
                </a:solidFill>
              </a:rPr>
              <a:t> 2000]</a:t>
            </a:r>
          </a:p>
        </p:txBody>
      </p:sp>
      <p:sp>
        <p:nvSpPr>
          <p:cNvPr id="570397" name="Text Box 29"/>
          <p:cNvSpPr txBox="1">
            <a:spLocks noChangeArrowheads="1"/>
          </p:cNvSpPr>
          <p:nvPr/>
        </p:nvSpPr>
        <p:spPr bwMode="auto">
          <a:xfrm>
            <a:off x="227012" y="1284086"/>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dirty="0">
                <a:solidFill>
                  <a:schemeClr val="bg1"/>
                </a:solidFill>
                <a:ea typeface="Arial" charset="0"/>
                <a:cs typeface="Arial" charset="0"/>
              </a:rPr>
              <a:t>3. Resonance effects?</a:t>
            </a:r>
            <a:endParaRPr lang="en-US" sz="1800" b="1" dirty="0">
              <a:solidFill>
                <a:schemeClr val="bg1"/>
              </a:solidFill>
              <a:ea typeface="Arial" charset="0"/>
              <a:cs typeface="Arial" charset="0"/>
            </a:endParaRPr>
          </a:p>
        </p:txBody>
      </p:sp>
      <p:sp>
        <p:nvSpPr>
          <p:cNvPr id="570398" name="Rectangle 30"/>
          <p:cNvSpPr>
            <a:spLocks noChangeArrowheads="1"/>
          </p:cNvSpPr>
          <p:nvPr/>
        </p:nvSpPr>
        <p:spPr bwMode="auto">
          <a:xfrm>
            <a:off x="228600" y="1752600"/>
            <a:ext cx="3886200" cy="1157287"/>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a:solidFill>
                  <a:srgbClr val="F7F7F7"/>
                </a:solidFill>
              </a:rPr>
              <a:t>e.g. </a:t>
            </a:r>
            <a:r>
              <a:rPr lang="en-US" dirty="0" err="1">
                <a:solidFill>
                  <a:srgbClr val="F7F7F7"/>
                </a:solidFill>
              </a:rPr>
              <a:t>Wiedemann</a:t>
            </a:r>
            <a:r>
              <a:rPr lang="en-US" dirty="0">
                <a:solidFill>
                  <a:srgbClr val="F7F7F7"/>
                </a:solidFill>
              </a:rPr>
              <a:t> &amp; Heinz ‘97</a:t>
            </a:r>
          </a:p>
          <a:p>
            <a:pPr marL="169863" indent="-169863">
              <a:lnSpc>
                <a:spcPct val="110000"/>
              </a:lnSpc>
              <a:spcBef>
                <a:spcPct val="20000"/>
              </a:spcBef>
              <a:buFontTx/>
              <a:buChar char="•"/>
            </a:pPr>
            <a:r>
              <a:rPr lang="en-US" i="1" dirty="0">
                <a:solidFill>
                  <a:srgbClr val="F7F7F7"/>
                </a:solidFill>
              </a:rPr>
              <a:t>maybe</a:t>
            </a:r>
            <a:r>
              <a:rPr lang="en-US" dirty="0">
                <a:solidFill>
                  <a:srgbClr val="F7F7F7"/>
                </a:solidFill>
              </a:rPr>
              <a:t>, but will be significantly different effect than for </a:t>
            </a:r>
            <a:r>
              <a:rPr lang="en-US" dirty="0" err="1">
                <a:solidFill>
                  <a:srgbClr val="F7F7F7"/>
                </a:solidFill>
              </a:rPr>
              <a:t>Au+Au</a:t>
            </a:r>
            <a:endParaRPr lang="en-US" dirty="0">
              <a:solidFill>
                <a:srgbClr val="F7F7F7"/>
              </a:solidFill>
            </a:endParaRPr>
          </a:p>
        </p:txBody>
      </p:sp>
      <p:sp>
        <p:nvSpPr>
          <p:cNvPr id="570400" name="Rectangle 32"/>
          <p:cNvSpPr>
            <a:spLocks noChangeArrowheads="1"/>
          </p:cNvSpPr>
          <p:nvPr/>
        </p:nvSpPr>
        <p:spPr bwMode="auto">
          <a:xfrm>
            <a:off x="4343400" y="609600"/>
            <a:ext cx="4724400" cy="1128514"/>
          </a:xfrm>
          <a:prstGeom prst="rect">
            <a:avLst/>
          </a:prstGeom>
          <a:noFill/>
          <a:ln w="9525">
            <a:noFill/>
            <a:miter lim="800000"/>
            <a:headEnd/>
            <a:tailEnd/>
          </a:ln>
        </p:spPr>
        <p:txBody>
          <a:bodyPr>
            <a:prstTxWarp prst="textNoShape">
              <a:avLst/>
            </a:prstTxWarp>
            <a:spAutoFit/>
          </a:bodyPr>
          <a:lstStyle/>
          <a:p>
            <a:pPr marL="236538" indent="-236538">
              <a:lnSpc>
                <a:spcPct val="110000"/>
              </a:lnSpc>
            </a:pPr>
            <a:r>
              <a:rPr lang="en-US" sz="2000" dirty="0" err="1"/>
              <a:t>p+p</a:t>
            </a:r>
            <a:r>
              <a:rPr lang="en-US" sz="2000" dirty="0"/>
              <a:t> and A+A measured in </a:t>
            </a:r>
            <a:r>
              <a:rPr lang="en-US" sz="2000" i="1" dirty="0"/>
              <a:t>same</a:t>
            </a:r>
            <a:r>
              <a:rPr lang="en-US" sz="2000" dirty="0" smtClean="0"/>
              <a:t> </a:t>
            </a:r>
            <a:r>
              <a:rPr lang="en-US" sz="2000" dirty="0" err="1" smtClean="0"/>
              <a:t>expt</a:t>
            </a:r>
            <a:r>
              <a:rPr lang="en-US" sz="2000" dirty="0" smtClean="0"/>
              <a:t>,</a:t>
            </a:r>
            <a:br>
              <a:rPr lang="en-US" sz="2000" dirty="0" smtClean="0"/>
            </a:br>
            <a:r>
              <a:rPr lang="en-US" sz="2000" i="1" dirty="0" smtClean="0"/>
              <a:t>same</a:t>
            </a:r>
            <a:r>
              <a:rPr lang="en-US" sz="2000" dirty="0" smtClean="0"/>
              <a:t> </a:t>
            </a:r>
            <a:r>
              <a:rPr lang="en-US" sz="2000" dirty="0"/>
              <a:t>acceptance, </a:t>
            </a:r>
            <a:r>
              <a:rPr lang="en-US" sz="2000" i="1" dirty="0"/>
              <a:t>same</a:t>
            </a:r>
            <a:r>
              <a:rPr lang="en-US" sz="2000" dirty="0"/>
              <a:t> techniques</a:t>
            </a:r>
          </a:p>
          <a:p>
            <a:pPr lvl="1" indent="-106363">
              <a:lnSpc>
                <a:spcPct val="120000"/>
              </a:lnSpc>
              <a:buFontTx/>
              <a:buChar char="•"/>
            </a:pPr>
            <a:r>
              <a:rPr lang="en-US" sz="2000" dirty="0">
                <a:solidFill>
                  <a:srgbClr val="800080"/>
                </a:solidFill>
              </a:rPr>
              <a:t>unique</a:t>
            </a:r>
            <a:r>
              <a:rPr lang="en-US" sz="2000" dirty="0"/>
              <a:t> opportunity to compare </a:t>
            </a:r>
            <a:r>
              <a:rPr lang="en-US" sz="2000" dirty="0" smtClean="0"/>
              <a:t>physics</a:t>
            </a:r>
            <a:endParaRPr lang="en-US" sz="2000" dirty="0"/>
          </a:p>
        </p:txBody>
      </p:sp>
      <p:sp>
        <p:nvSpPr>
          <p:cNvPr id="37" name="Text Box 29"/>
          <p:cNvSpPr txBox="1">
            <a:spLocks noChangeArrowheads="1"/>
          </p:cNvSpPr>
          <p:nvPr/>
        </p:nvSpPr>
        <p:spPr bwMode="auto">
          <a:xfrm>
            <a:off x="227012" y="1741286"/>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b="1" dirty="0">
                <a:solidFill>
                  <a:schemeClr val="bg1"/>
                </a:solidFill>
                <a:ea typeface="Arial" charset="0"/>
                <a:cs typeface="Arial" charset="0"/>
              </a:rPr>
              <a:t>4</a:t>
            </a:r>
            <a:r>
              <a:rPr lang="pl-PL" sz="1800" b="1" dirty="0" smtClean="0">
                <a:solidFill>
                  <a:schemeClr val="bg1"/>
                </a:solidFill>
                <a:ea typeface="Arial" charset="0"/>
                <a:cs typeface="Arial" charset="0"/>
              </a:rPr>
              <a:t>. </a:t>
            </a:r>
            <a:r>
              <a:rPr lang="pl-PL" b="1" dirty="0" smtClean="0">
                <a:solidFill>
                  <a:schemeClr val="bg1"/>
                </a:solidFill>
                <a:ea typeface="Arial" charset="0"/>
                <a:cs typeface="Arial" charset="0"/>
              </a:rPr>
              <a:t>Flow??</a:t>
            </a:r>
            <a:r>
              <a:rPr lang="pl-PL" sz="1800" b="1" dirty="0" smtClean="0">
                <a:solidFill>
                  <a:schemeClr val="bg1"/>
                </a:solidFill>
                <a:ea typeface="Arial" charset="0"/>
                <a:cs typeface="Arial" charset="0"/>
              </a:rPr>
              <a:t>?</a:t>
            </a:r>
            <a:endParaRPr lang="en-US" sz="1800" b="1" dirty="0">
              <a:solidFill>
                <a:schemeClr val="bg1"/>
              </a:solidFill>
              <a:ea typeface="Arial" charset="0"/>
              <a:cs typeface="Arial" charset="0"/>
            </a:endParaRPr>
          </a:p>
        </p:txBody>
      </p:sp>
      <p:sp>
        <p:nvSpPr>
          <p:cNvPr id="38" name="Rectangle 30"/>
          <p:cNvSpPr>
            <a:spLocks noChangeArrowheads="1"/>
          </p:cNvSpPr>
          <p:nvPr/>
        </p:nvSpPr>
        <p:spPr bwMode="auto">
          <a:xfrm>
            <a:off x="228600" y="2198486"/>
            <a:ext cx="3886200" cy="697114"/>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smtClean="0">
                <a:solidFill>
                  <a:srgbClr val="F7F7F7"/>
                </a:solidFill>
              </a:rPr>
              <a:t>Increasingly suggested in HEP experiments</a:t>
            </a:r>
          </a:p>
        </p:txBody>
      </p:sp>
      <p:sp>
        <p:nvSpPr>
          <p:cNvPr id="36" name="Rectangle 35"/>
          <p:cNvSpPr/>
          <p:nvPr/>
        </p:nvSpPr>
        <p:spPr>
          <a:xfrm rot="16200000">
            <a:off x="-1434346" y="4558547"/>
            <a:ext cx="3176470" cy="307777"/>
          </a:xfrm>
          <a:prstGeom prst="rect">
            <a:avLst/>
          </a:prstGeom>
        </p:spPr>
        <p:txBody>
          <a:bodyPr wrap="none">
            <a:spAutoFit/>
          </a:bodyPr>
          <a:lstStyle/>
          <a:p>
            <a:r>
              <a:rPr lang="en-US" sz="1400" b="1" dirty="0" smtClean="0"/>
              <a:t>c.f. Z. </a:t>
            </a:r>
            <a:r>
              <a:rPr lang="en-US" sz="1400" b="1" dirty="0" err="1" smtClean="0"/>
              <a:t>Chajecki</a:t>
            </a:r>
            <a:r>
              <a:rPr lang="en-US" sz="1400" b="1" dirty="0" smtClean="0"/>
              <a:t> arXiv:0901.4078 [</a:t>
            </a:r>
            <a:r>
              <a:rPr lang="en-US" sz="1400" b="1" dirty="0" err="1" smtClean="0"/>
              <a:t>nucl</a:t>
            </a:r>
            <a:r>
              <a:rPr lang="en-US" sz="1400" b="1" dirty="0" smtClean="0"/>
              <a:t>-ex]</a:t>
            </a:r>
          </a:p>
        </p:txBody>
      </p:sp>
      <p:grpSp>
        <p:nvGrpSpPr>
          <p:cNvPr id="48" name="Group 47"/>
          <p:cNvGrpSpPr/>
          <p:nvPr/>
        </p:nvGrpSpPr>
        <p:grpSpPr>
          <a:xfrm>
            <a:off x="4267200" y="2422525"/>
            <a:ext cx="4800600" cy="4435475"/>
            <a:chOff x="4267200" y="2422525"/>
            <a:chExt cx="4800600" cy="4435475"/>
          </a:xfrm>
        </p:grpSpPr>
        <p:sp>
          <p:nvSpPr>
            <p:cNvPr id="47" name="Rounded Rectangle 46"/>
            <p:cNvSpPr/>
            <p:nvPr/>
          </p:nvSpPr>
          <p:spPr>
            <a:xfrm>
              <a:off x="4267200" y="2422525"/>
              <a:ext cx="4800600" cy="4435475"/>
            </a:xfrm>
            <a:prstGeom prst="roundRect">
              <a:avLst>
                <a:gd name="adj" fmla="val 4475"/>
              </a:avLst>
            </a:prstGeom>
            <a:solidFill>
              <a:srgbClr val="FFFFFF"/>
            </a:solid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6" name="Picture 37" descr="STAR_pp_mTdep"/>
            <p:cNvPicPr>
              <a:picLocks noChangeAspect="1" noChangeArrowheads="1"/>
            </p:cNvPicPr>
            <p:nvPr/>
          </p:nvPicPr>
          <p:blipFill>
            <a:blip r:embed="rId6"/>
            <a:srcRect t="6350"/>
            <a:stretch>
              <a:fillRect/>
            </a:stretch>
          </p:blipFill>
          <p:spPr bwMode="auto">
            <a:xfrm>
              <a:off x="4343400" y="2514600"/>
              <a:ext cx="4648200" cy="4191000"/>
            </a:xfrm>
            <a:prstGeom prst="rect">
              <a:avLst/>
            </a:prstGeom>
            <a:noFill/>
          </p:spPr>
        </p:pic>
        <p:sp>
          <p:nvSpPr>
            <p:cNvPr id="44" name="Rectangle 22"/>
            <p:cNvSpPr>
              <a:spLocks noChangeArrowheads="1"/>
            </p:cNvSpPr>
            <p:nvPr/>
          </p:nvSpPr>
          <p:spPr bwMode="auto">
            <a:xfrm>
              <a:off x="6781800" y="3244850"/>
              <a:ext cx="1832353" cy="338554"/>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600" b="1" dirty="0">
                  <a:solidFill>
                    <a:srgbClr val="000090"/>
                  </a:solidFill>
                  <a:ea typeface="Arial" charset="0"/>
                  <a:cs typeface="Arial" charset="0"/>
                </a:rPr>
                <a:t>STAR </a:t>
              </a:r>
              <a:r>
                <a:rPr lang="pl-PL" sz="1600" b="1" dirty="0" smtClean="0">
                  <a:solidFill>
                    <a:srgbClr val="000090"/>
                  </a:solidFill>
                  <a:ea typeface="Arial" charset="0"/>
                  <a:cs typeface="Arial" charset="0"/>
                </a:rPr>
                <a:t>prelim. QM09</a:t>
              </a:r>
              <a:r>
                <a:rPr lang="pl-PL" sz="1600" dirty="0" smtClean="0">
                  <a:solidFill>
                    <a:srgbClr val="000090"/>
                  </a:solidFill>
                  <a:ea typeface="Arial" charset="0"/>
                  <a:cs typeface="Arial" charset="0"/>
                </a:rPr>
                <a:t> </a:t>
              </a:r>
              <a:endParaRPr lang="en-US" sz="1600" dirty="0">
                <a:solidFill>
                  <a:srgbClr val="000090"/>
                </a:solidFill>
                <a:ea typeface="Arial" charset="0"/>
                <a:cs typeface="Arial" charset="0"/>
              </a:endParaRPr>
            </a:p>
          </p:txBody>
        </p:sp>
      </p:grpSp>
      <p:sp>
        <p:nvSpPr>
          <p:cNvPr id="35" name="Footer Placeholder 3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1" name="Slide Number Placeholder 40"/>
          <p:cNvSpPr>
            <a:spLocks noGrp="1"/>
          </p:cNvSpPr>
          <p:nvPr>
            <p:ph type="sldNum" sz="quarter" idx="12"/>
          </p:nvPr>
        </p:nvSpPr>
        <p:spPr/>
        <p:txBody>
          <a:bodyPr/>
          <a:lstStyle/>
          <a:p>
            <a:fld id="{7DAC2A2A-C09E-2240-A90F-7268EA013567}" type="slidenum">
              <a:rPr lang="en-US" smtClean="0"/>
              <a:pPr/>
              <a:t>42</a:t>
            </a:fld>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70393"/>
                                        </p:tgtEl>
                                        <p:attrNameLst>
                                          <p:attrName>style.visibility</p:attrName>
                                        </p:attrNameLst>
                                      </p:cBhvr>
                                      <p:to>
                                        <p:strVal val="visible"/>
                                      </p:to>
                                    </p:set>
                                    <p:anim calcmode="lin" valueType="num">
                                      <p:cBhvr additive="base">
                                        <p:cTn id="17" dur="500" fill="hold"/>
                                        <p:tgtEl>
                                          <p:spTgt spid="570393"/>
                                        </p:tgtEl>
                                        <p:attrNameLst>
                                          <p:attrName>ppt_x</p:attrName>
                                        </p:attrNameLst>
                                      </p:cBhvr>
                                      <p:tavLst>
                                        <p:tav tm="0">
                                          <p:val>
                                            <p:strVal val="#ppt_x"/>
                                          </p:val>
                                        </p:tav>
                                        <p:tav tm="100000">
                                          <p:val>
                                            <p:strVal val="#ppt_x"/>
                                          </p:val>
                                        </p:tav>
                                      </p:tavLst>
                                    </p:anim>
                                    <p:anim calcmode="lin" valueType="num">
                                      <p:cBhvr additive="base">
                                        <p:cTn id="18" dur="500" fill="hold"/>
                                        <p:tgtEl>
                                          <p:spTgt spid="570393"/>
                                        </p:tgtEl>
                                        <p:attrNameLst>
                                          <p:attrName>ppt_y</p:attrName>
                                        </p:attrNameLst>
                                      </p:cBhvr>
                                      <p:tavLst>
                                        <p:tav tm="0">
                                          <p:val>
                                            <p:strVal val="1+#ppt_h/2"/>
                                          </p:val>
                                        </p:tav>
                                        <p:tav tm="100000">
                                          <p:val>
                                            <p:strVal val="#ppt_y"/>
                                          </p:val>
                                        </p:tav>
                                      </p:tavLst>
                                    </p:anim>
                                  </p:childTnLst>
                                </p:cTn>
                              </p:par>
                              <p:par>
                                <p:cTn id="19" presetID="22" presetClass="entr" presetSubtype="1" fill="hold" grpId="0" nodeType="withEffect">
                                  <p:stCondLst>
                                    <p:cond delay="500"/>
                                  </p:stCondLst>
                                  <p:childTnLst>
                                    <p:set>
                                      <p:cBhvr>
                                        <p:cTn id="20" dur="1" fill="hold">
                                          <p:stCondLst>
                                            <p:cond delay="0"/>
                                          </p:stCondLst>
                                        </p:cTn>
                                        <p:tgtEl>
                                          <p:spTgt spid="570394"/>
                                        </p:tgtEl>
                                        <p:attrNameLst>
                                          <p:attrName>style.visibility</p:attrName>
                                        </p:attrNameLst>
                                      </p:cBhvr>
                                      <p:to>
                                        <p:strVal val="visible"/>
                                      </p:to>
                                    </p:set>
                                    <p:animEffect transition="in" filter="wipe(up)">
                                      <p:cBhvr>
                                        <p:cTn id="21" dur="500"/>
                                        <p:tgtEl>
                                          <p:spTgt spid="570394"/>
                                        </p:tgtEl>
                                      </p:cBhvr>
                                    </p:animEffect>
                                  </p:childTnLst>
                                </p:cTn>
                              </p:par>
                              <p:par>
                                <p:cTn id="22" presetID="22" presetClass="exit" presetSubtype="4" fill="hold" grpId="1" nodeType="withEffect">
                                  <p:stCondLst>
                                    <p:cond delay="0"/>
                                  </p:stCondLst>
                                  <p:childTnLst>
                                    <p:animEffect transition="out" filter="wipe(down)">
                                      <p:cBhvr>
                                        <p:cTn id="23" dur="500"/>
                                        <p:tgtEl>
                                          <p:spTgt spid="570394"/>
                                        </p:tgtEl>
                                      </p:cBhvr>
                                    </p:animEffect>
                                    <p:set>
                                      <p:cBhvr>
                                        <p:cTn id="24" dur="1" fill="hold">
                                          <p:stCondLst>
                                            <p:cond delay="499"/>
                                          </p:stCondLst>
                                        </p:cTn>
                                        <p:tgtEl>
                                          <p:spTgt spid="570394"/>
                                        </p:tgtEl>
                                        <p:attrNameLst>
                                          <p:attrName>style.visibility</p:attrName>
                                        </p:attrNameLst>
                                      </p:cBhvr>
                                      <p:to>
                                        <p:strVal val="hidden"/>
                                      </p:to>
                                    </p:set>
                                  </p:childTnLst>
                                </p:cTn>
                              </p:par>
                              <p:par>
                                <p:cTn id="25" presetID="2" presetClass="entr" presetSubtype="4" fill="hold" grpId="0" nodeType="withEffect">
                                  <p:stCondLst>
                                    <p:cond delay="0"/>
                                  </p:stCondLst>
                                  <p:childTnLst>
                                    <p:set>
                                      <p:cBhvr>
                                        <p:cTn id="26" dur="1" fill="hold">
                                          <p:stCondLst>
                                            <p:cond delay="0"/>
                                          </p:stCondLst>
                                        </p:cTn>
                                        <p:tgtEl>
                                          <p:spTgt spid="570395"/>
                                        </p:tgtEl>
                                        <p:attrNameLst>
                                          <p:attrName>style.visibility</p:attrName>
                                        </p:attrNameLst>
                                      </p:cBhvr>
                                      <p:to>
                                        <p:strVal val="visible"/>
                                      </p:to>
                                    </p:set>
                                    <p:anim calcmode="lin" valueType="num">
                                      <p:cBhvr additive="base">
                                        <p:cTn id="27" dur="500" fill="hold"/>
                                        <p:tgtEl>
                                          <p:spTgt spid="570395"/>
                                        </p:tgtEl>
                                        <p:attrNameLst>
                                          <p:attrName>ppt_x</p:attrName>
                                        </p:attrNameLst>
                                      </p:cBhvr>
                                      <p:tavLst>
                                        <p:tav tm="0">
                                          <p:val>
                                            <p:strVal val="#ppt_x"/>
                                          </p:val>
                                        </p:tav>
                                        <p:tav tm="100000">
                                          <p:val>
                                            <p:strVal val="#ppt_x"/>
                                          </p:val>
                                        </p:tav>
                                      </p:tavLst>
                                    </p:anim>
                                    <p:anim calcmode="lin" valueType="num">
                                      <p:cBhvr additive="base">
                                        <p:cTn id="28" dur="500" fill="hold"/>
                                        <p:tgtEl>
                                          <p:spTgt spid="570395"/>
                                        </p:tgtEl>
                                        <p:attrNameLst>
                                          <p:attrName>ppt_y</p:attrName>
                                        </p:attrNameLst>
                                      </p:cBhvr>
                                      <p:tavLst>
                                        <p:tav tm="0">
                                          <p:val>
                                            <p:strVal val="1+#ppt_h/2"/>
                                          </p:val>
                                        </p:tav>
                                        <p:tav tm="100000">
                                          <p:val>
                                            <p:strVal val="#ppt_y"/>
                                          </p:val>
                                        </p:tav>
                                      </p:tavLst>
                                    </p:anim>
                                  </p:childTnLst>
                                </p:cTn>
                              </p:par>
                              <p:par>
                                <p:cTn id="29" presetID="22" presetClass="entr" presetSubtype="1" fill="hold" grpId="0" nodeType="withEffect">
                                  <p:stCondLst>
                                    <p:cond delay="500"/>
                                  </p:stCondLst>
                                  <p:childTnLst>
                                    <p:set>
                                      <p:cBhvr>
                                        <p:cTn id="30" dur="1" fill="hold">
                                          <p:stCondLst>
                                            <p:cond delay="0"/>
                                          </p:stCondLst>
                                        </p:cTn>
                                        <p:tgtEl>
                                          <p:spTgt spid="570396"/>
                                        </p:tgtEl>
                                        <p:attrNameLst>
                                          <p:attrName>style.visibility</p:attrName>
                                        </p:attrNameLst>
                                      </p:cBhvr>
                                      <p:to>
                                        <p:strVal val="visible"/>
                                      </p:to>
                                    </p:set>
                                    <p:animEffect transition="in" filter="wipe(up)">
                                      <p:cBhvr>
                                        <p:cTn id="31" dur="500"/>
                                        <p:tgtEl>
                                          <p:spTgt spid="570396"/>
                                        </p:tgtEl>
                                      </p:cBhvr>
                                    </p:animEffect>
                                  </p:childTnLst>
                                </p:cTn>
                              </p:par>
                              <p:par>
                                <p:cTn id="32" presetID="22" presetClass="exit" presetSubtype="4" fill="hold" grpId="1" nodeType="withEffect">
                                  <p:stCondLst>
                                    <p:cond delay="0"/>
                                  </p:stCondLst>
                                  <p:childTnLst>
                                    <p:animEffect transition="out" filter="wipe(down)">
                                      <p:cBhvr>
                                        <p:cTn id="33" dur="500"/>
                                        <p:tgtEl>
                                          <p:spTgt spid="570396"/>
                                        </p:tgtEl>
                                      </p:cBhvr>
                                    </p:animEffect>
                                    <p:set>
                                      <p:cBhvr>
                                        <p:cTn id="34" dur="1" fill="hold">
                                          <p:stCondLst>
                                            <p:cond delay="499"/>
                                          </p:stCondLst>
                                        </p:cTn>
                                        <p:tgtEl>
                                          <p:spTgt spid="570396"/>
                                        </p:tgtEl>
                                        <p:attrNameLst>
                                          <p:attrName>style.visibility</p:attrName>
                                        </p:attrNameLst>
                                      </p:cBhvr>
                                      <p:to>
                                        <p:strVal val="hidden"/>
                                      </p:to>
                                    </p:set>
                                  </p:childTnLst>
                                </p:cTn>
                              </p:par>
                              <p:par>
                                <p:cTn id="35" presetID="2" presetClass="entr" presetSubtype="4" fill="hold" grpId="0" nodeType="withEffect">
                                  <p:stCondLst>
                                    <p:cond delay="0"/>
                                  </p:stCondLst>
                                  <p:childTnLst>
                                    <p:set>
                                      <p:cBhvr>
                                        <p:cTn id="36" dur="1" fill="hold">
                                          <p:stCondLst>
                                            <p:cond delay="0"/>
                                          </p:stCondLst>
                                        </p:cTn>
                                        <p:tgtEl>
                                          <p:spTgt spid="570397"/>
                                        </p:tgtEl>
                                        <p:attrNameLst>
                                          <p:attrName>style.visibility</p:attrName>
                                        </p:attrNameLst>
                                      </p:cBhvr>
                                      <p:to>
                                        <p:strVal val="visible"/>
                                      </p:to>
                                    </p:set>
                                    <p:anim calcmode="lin" valueType="num">
                                      <p:cBhvr additive="base">
                                        <p:cTn id="37" dur="500" fill="hold"/>
                                        <p:tgtEl>
                                          <p:spTgt spid="570397"/>
                                        </p:tgtEl>
                                        <p:attrNameLst>
                                          <p:attrName>ppt_x</p:attrName>
                                        </p:attrNameLst>
                                      </p:cBhvr>
                                      <p:tavLst>
                                        <p:tav tm="0">
                                          <p:val>
                                            <p:strVal val="#ppt_x"/>
                                          </p:val>
                                        </p:tav>
                                        <p:tav tm="100000">
                                          <p:val>
                                            <p:strVal val="#ppt_x"/>
                                          </p:val>
                                        </p:tav>
                                      </p:tavLst>
                                    </p:anim>
                                    <p:anim calcmode="lin" valueType="num">
                                      <p:cBhvr additive="base">
                                        <p:cTn id="38" dur="500" fill="hold"/>
                                        <p:tgtEl>
                                          <p:spTgt spid="570397"/>
                                        </p:tgtEl>
                                        <p:attrNameLst>
                                          <p:attrName>ppt_y</p:attrName>
                                        </p:attrNameLst>
                                      </p:cBhvr>
                                      <p:tavLst>
                                        <p:tav tm="0">
                                          <p:val>
                                            <p:strVal val="1+#ppt_h/2"/>
                                          </p:val>
                                        </p:tav>
                                        <p:tav tm="100000">
                                          <p:val>
                                            <p:strVal val="#ppt_y"/>
                                          </p:val>
                                        </p:tav>
                                      </p:tavLst>
                                    </p:anim>
                                  </p:childTnLst>
                                </p:cTn>
                              </p:par>
                              <p:par>
                                <p:cTn id="39" presetID="22" presetClass="entr" presetSubtype="1" fill="hold" grpId="0" nodeType="withEffect">
                                  <p:stCondLst>
                                    <p:cond delay="500"/>
                                  </p:stCondLst>
                                  <p:childTnLst>
                                    <p:set>
                                      <p:cBhvr>
                                        <p:cTn id="40" dur="1" fill="hold">
                                          <p:stCondLst>
                                            <p:cond delay="0"/>
                                          </p:stCondLst>
                                        </p:cTn>
                                        <p:tgtEl>
                                          <p:spTgt spid="570398"/>
                                        </p:tgtEl>
                                        <p:attrNameLst>
                                          <p:attrName>style.visibility</p:attrName>
                                        </p:attrNameLst>
                                      </p:cBhvr>
                                      <p:to>
                                        <p:strVal val="visible"/>
                                      </p:to>
                                    </p:set>
                                    <p:animEffect transition="in" filter="wipe(up)">
                                      <p:cBhvr>
                                        <p:cTn id="41" dur="500"/>
                                        <p:tgtEl>
                                          <p:spTgt spid="570398"/>
                                        </p:tgtEl>
                                      </p:cBhvr>
                                    </p:animEffect>
                                  </p:childTnLst>
                                </p:cTn>
                              </p:par>
                              <p:par>
                                <p:cTn id="42" presetID="22" presetClass="exit" presetSubtype="4" fill="hold" grpId="1" nodeType="withEffect">
                                  <p:stCondLst>
                                    <p:cond delay="0"/>
                                  </p:stCondLst>
                                  <p:childTnLst>
                                    <p:animEffect transition="out" filter="wipe(down)">
                                      <p:cBhvr>
                                        <p:cTn id="43" dur="500"/>
                                        <p:tgtEl>
                                          <p:spTgt spid="570398"/>
                                        </p:tgtEl>
                                      </p:cBhvr>
                                    </p:animEffect>
                                    <p:set>
                                      <p:cBhvr>
                                        <p:cTn id="44" dur="1" fill="hold">
                                          <p:stCondLst>
                                            <p:cond delay="499"/>
                                          </p:stCondLst>
                                        </p:cTn>
                                        <p:tgtEl>
                                          <p:spTgt spid="570398"/>
                                        </p:tgtEl>
                                        <p:attrNameLst>
                                          <p:attrName>style.visibility</p:attrName>
                                        </p:attrNameLst>
                                      </p:cBhvr>
                                      <p:to>
                                        <p:strVal val="hidden"/>
                                      </p:to>
                                    </p:set>
                                  </p:childTnLst>
                                </p:cTn>
                              </p:par>
                              <p:par>
                                <p:cTn id="45" presetID="2" presetClass="entr" presetSubtype="4"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childTnLst>
                          </p:cTn>
                        </p:par>
                        <p:par>
                          <p:cTn id="49" fill="hold">
                            <p:stCondLst>
                              <p:cond delay="1000"/>
                            </p:stCondLst>
                            <p:childTnLst>
                              <p:par>
                                <p:cTn id="50" presetID="22" presetClass="entr" presetSubtype="1" fill="hold" grpId="0" nodeType="afterEffect">
                                  <p:stCondLst>
                                    <p:cond delay="500"/>
                                  </p:stCondLst>
                                  <p:childTnLst>
                                    <p:set>
                                      <p:cBhvr>
                                        <p:cTn id="51" dur="1" fill="hold">
                                          <p:stCondLst>
                                            <p:cond delay="0"/>
                                          </p:stCondLst>
                                        </p:cTn>
                                        <p:tgtEl>
                                          <p:spTgt spid="38"/>
                                        </p:tgtEl>
                                        <p:attrNameLst>
                                          <p:attrName>style.visibility</p:attrName>
                                        </p:attrNameLst>
                                      </p:cBhvr>
                                      <p:to>
                                        <p:strVal val="visible"/>
                                      </p:to>
                                    </p:set>
                                    <p:animEffect transition="in" filter="wipe(up)">
                                      <p:cBhvr>
                                        <p:cTn id="5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93" grpId="0" animBg="1"/>
      <p:bldP spid="570394" grpId="0" animBg="1"/>
      <p:bldP spid="570394" grpId="1" animBg="1"/>
      <p:bldP spid="570395" grpId="0" animBg="1"/>
      <p:bldP spid="570396" grpId="0" animBg="1"/>
      <p:bldP spid="570396" grpId="1" animBg="1"/>
      <p:bldP spid="570397" grpId="0" animBg="1"/>
      <p:bldP spid="570398" grpId="0" animBg="1"/>
      <p:bldP spid="570398" grpId="1" animBg="1"/>
      <p:bldP spid="37" grpId="0" animBg="1"/>
      <p:bldP spid="38" grpId="0" animBg="1"/>
      <p:bldP spid="36" grpId="0"/>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 name="Footer Placeholder 5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570370" name="Rectangle 2"/>
          <p:cNvSpPr>
            <a:spLocks noGrp="1" noChangeArrowheads="1"/>
          </p:cNvSpPr>
          <p:nvPr>
            <p:ph type="title"/>
          </p:nvPr>
        </p:nvSpPr>
        <p:spPr>
          <a:xfrm>
            <a:off x="4267200" y="173038"/>
            <a:ext cx="4876800" cy="461962"/>
          </a:xfrm>
        </p:spPr>
        <p:txBody>
          <a:bodyPr>
            <a:normAutofit fontScale="90000"/>
          </a:bodyPr>
          <a:lstStyle/>
          <a:p>
            <a:pPr algn="r"/>
            <a:r>
              <a:rPr lang="en-US"/>
              <a:t>femtoscopy in p+p @ STAR</a:t>
            </a:r>
            <a:endParaRPr lang="en-US" sz="1800" b="1">
              <a:solidFill>
                <a:schemeClr val="bg1"/>
              </a:solidFill>
              <a:effectLst>
                <a:outerShdw blurRad="38100" dist="38100" dir="2700000" algn="tl">
                  <a:srgbClr val="DDDDDD"/>
                </a:outerShdw>
              </a:effectLst>
              <a:latin typeface="Comic Sans MS" charset="0"/>
            </a:endParaRPr>
          </a:p>
        </p:txBody>
      </p:sp>
      <p:grpSp>
        <p:nvGrpSpPr>
          <p:cNvPr id="2" name="Group 3"/>
          <p:cNvGrpSpPr>
            <a:grpSpLocks/>
          </p:cNvGrpSpPr>
          <p:nvPr/>
        </p:nvGrpSpPr>
        <p:grpSpPr bwMode="auto">
          <a:xfrm>
            <a:off x="304800" y="609600"/>
            <a:ext cx="3505200" cy="5943600"/>
            <a:chOff x="192" y="384"/>
            <a:chExt cx="2208" cy="3744"/>
          </a:xfrm>
        </p:grpSpPr>
        <p:grpSp>
          <p:nvGrpSpPr>
            <p:cNvPr id="3" name="Group 4"/>
            <p:cNvGrpSpPr>
              <a:grpSpLocks/>
            </p:cNvGrpSpPr>
            <p:nvPr/>
          </p:nvGrpSpPr>
          <p:grpSpPr bwMode="auto">
            <a:xfrm>
              <a:off x="192" y="384"/>
              <a:ext cx="2208" cy="3744"/>
              <a:chOff x="240" y="288"/>
              <a:chExt cx="2208" cy="3744"/>
            </a:xfrm>
          </p:grpSpPr>
          <p:sp>
            <p:nvSpPr>
              <p:cNvPr id="570373" name="AutoShape 5"/>
              <p:cNvSpPr>
                <a:spLocks noChangeArrowheads="1"/>
              </p:cNvSpPr>
              <p:nvPr/>
            </p:nvSpPr>
            <p:spPr bwMode="auto">
              <a:xfrm>
                <a:off x="240" y="288"/>
                <a:ext cx="2208" cy="3744"/>
              </a:xfrm>
              <a:prstGeom prst="roundRect">
                <a:avLst>
                  <a:gd name="adj" fmla="val 13116"/>
                </a:avLst>
              </a:prstGeom>
              <a:solidFill>
                <a:srgbClr val="F7F7F7"/>
              </a:solidFill>
              <a:ln w="38100">
                <a:solidFill>
                  <a:srgbClr val="0000FF"/>
                </a:solidFill>
                <a:round/>
                <a:headEnd/>
                <a:tailEnd/>
              </a:ln>
            </p:spPr>
            <p:txBody>
              <a:bodyPr wrap="none" anchor="ctr">
                <a:prstTxWarp prst="textNoShape">
                  <a:avLst/>
                </a:prstTxWarp>
              </a:bodyPr>
              <a:lstStyle/>
              <a:p>
                <a:endParaRPr lang="en-US"/>
              </a:p>
            </p:txBody>
          </p:sp>
          <p:pic>
            <p:nvPicPr>
              <p:cNvPr id="570374" name="Picture 6" descr="alex2"/>
              <p:cNvPicPr>
                <a:picLocks noChangeAspect="1" noChangeArrowheads="1"/>
              </p:cNvPicPr>
              <p:nvPr/>
            </p:nvPicPr>
            <p:blipFill>
              <a:blip r:embed="rId4">
                <a:clrChange>
                  <a:clrFrom>
                    <a:srgbClr val="FEFEFE"/>
                  </a:clrFrom>
                  <a:clrTo>
                    <a:srgbClr val="FEFEFE">
                      <a:alpha val="0"/>
                    </a:srgbClr>
                  </a:clrTo>
                </a:clrChange>
              </a:blip>
              <a:srcRect l="8388" b="13208"/>
              <a:stretch>
                <a:fillRect/>
              </a:stretch>
            </p:blipFill>
            <p:spPr bwMode="auto">
              <a:xfrm>
                <a:off x="528" y="432"/>
                <a:ext cx="1824" cy="1622"/>
              </a:xfrm>
              <a:prstGeom prst="rect">
                <a:avLst/>
              </a:prstGeom>
              <a:noFill/>
            </p:spPr>
          </p:pic>
          <p:sp>
            <p:nvSpPr>
              <p:cNvPr id="570375" name="Text Box 7"/>
              <p:cNvSpPr txBox="1">
                <a:spLocks noChangeArrowheads="1"/>
              </p:cNvSpPr>
              <p:nvPr/>
            </p:nvSpPr>
            <p:spPr bwMode="auto">
              <a:xfrm>
                <a:off x="1646" y="1104"/>
                <a:ext cx="562" cy="192"/>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400" b="1">
                    <a:solidFill>
                      <a:srgbClr val="0000FF"/>
                    </a:solidFill>
                    <a:ea typeface="Arial" charset="0"/>
                    <a:cs typeface="Arial" charset="0"/>
                  </a:rPr>
                  <a:t>DELPHI</a:t>
                </a:r>
                <a:endParaRPr lang="en-US" sz="1400">
                  <a:solidFill>
                    <a:srgbClr val="0000FF"/>
                  </a:solidFill>
                  <a:ea typeface="Arial" charset="0"/>
                  <a:cs typeface="Arial" charset="0"/>
                </a:endParaRPr>
              </a:p>
            </p:txBody>
          </p:sp>
          <p:pic>
            <p:nvPicPr>
              <p:cNvPr id="570376" name="Picture 8" descr="AlexanderFig1"/>
              <p:cNvPicPr>
                <a:picLocks noChangeAspect="1" noChangeArrowheads="1"/>
              </p:cNvPicPr>
              <p:nvPr/>
            </p:nvPicPr>
            <p:blipFill>
              <a:blip r:embed="rId5">
                <a:clrChange>
                  <a:clrFrom>
                    <a:srgbClr val="FFFFFF"/>
                  </a:clrFrom>
                  <a:clrTo>
                    <a:srgbClr val="FFFFFF">
                      <a:alpha val="0"/>
                    </a:srgbClr>
                  </a:clrTo>
                </a:clrChange>
              </a:blip>
              <a:srcRect l="7590" b="9430"/>
              <a:stretch>
                <a:fillRect/>
              </a:stretch>
            </p:blipFill>
            <p:spPr bwMode="auto">
              <a:xfrm>
                <a:off x="480" y="1948"/>
                <a:ext cx="1863" cy="1844"/>
              </a:xfrm>
              <a:prstGeom prst="rect">
                <a:avLst/>
              </a:prstGeom>
              <a:noFill/>
            </p:spPr>
          </p:pic>
          <p:sp>
            <p:nvSpPr>
              <p:cNvPr id="570377" name="Rectangle 9"/>
              <p:cNvSpPr>
                <a:spLocks noChangeArrowheads="1"/>
              </p:cNvSpPr>
              <p:nvPr/>
            </p:nvSpPr>
            <p:spPr bwMode="auto">
              <a:xfrm>
                <a:off x="864" y="288"/>
                <a:ext cx="1180" cy="231"/>
              </a:xfrm>
              <a:prstGeom prst="rect">
                <a:avLst/>
              </a:prstGeom>
              <a:noFill/>
              <a:ln w="9525">
                <a:noFill/>
                <a:miter lim="800000"/>
                <a:headEnd/>
                <a:tailEnd/>
              </a:ln>
            </p:spPr>
            <p:txBody>
              <a:bodyPr wrap="none">
                <a:prstTxWarp prst="textNoShape">
                  <a:avLst/>
                </a:prstTxWarp>
                <a:spAutoFit/>
              </a:bodyPr>
              <a:lstStyle/>
              <a:p>
                <a:r>
                  <a:rPr lang="en-US" sz="1800">
                    <a:solidFill>
                      <a:srgbClr val="800080"/>
                    </a:solidFill>
                  </a:rPr>
                  <a:t>Z</a:t>
                </a:r>
                <a:r>
                  <a:rPr lang="en-US" sz="1800" baseline="30000">
                    <a:solidFill>
                      <a:srgbClr val="800080"/>
                    </a:solidFill>
                  </a:rPr>
                  <a:t>0</a:t>
                </a:r>
                <a:r>
                  <a:rPr lang="en-US" sz="1800">
                    <a:solidFill>
                      <a:srgbClr val="800080"/>
                    </a:solidFill>
                  </a:rPr>
                  <a:t> decay @ LEP</a:t>
                </a:r>
              </a:p>
            </p:txBody>
          </p:sp>
          <p:sp>
            <p:nvSpPr>
              <p:cNvPr id="570378" name="Rectangle 10"/>
              <p:cNvSpPr>
                <a:spLocks noChangeArrowheads="1"/>
              </p:cNvSpPr>
              <p:nvPr/>
            </p:nvSpPr>
            <p:spPr bwMode="auto">
              <a:xfrm>
                <a:off x="1344" y="3744"/>
                <a:ext cx="845" cy="212"/>
              </a:xfrm>
              <a:prstGeom prst="rect">
                <a:avLst/>
              </a:prstGeom>
              <a:noFill/>
              <a:ln w="9525">
                <a:noFill/>
                <a:miter lim="800000"/>
                <a:headEnd/>
                <a:tailEnd/>
              </a:ln>
            </p:spPr>
            <p:txBody>
              <a:bodyPr wrap="none">
                <a:prstTxWarp prst="textNoShape">
                  <a:avLst/>
                </a:prstTxWarp>
                <a:spAutoFit/>
              </a:bodyPr>
              <a:lstStyle/>
              <a:p>
                <a:r>
                  <a:rPr lang="en-US" sz="1600" b="1"/>
                  <a:t>m, m</a:t>
                </a:r>
                <a:r>
                  <a:rPr lang="en-US" sz="1600" b="1" baseline="-25000"/>
                  <a:t>T</a:t>
                </a:r>
                <a:r>
                  <a:rPr lang="en-US" sz="1600" b="1"/>
                  <a:t> (GeV)</a:t>
                </a:r>
              </a:p>
            </p:txBody>
          </p:sp>
          <p:sp>
            <p:nvSpPr>
              <p:cNvPr id="570379" name="Rectangle 11"/>
              <p:cNvSpPr>
                <a:spLocks noChangeArrowheads="1"/>
              </p:cNvSpPr>
              <p:nvPr/>
            </p:nvSpPr>
            <p:spPr bwMode="auto">
              <a:xfrm rot="-5400000">
                <a:off x="149" y="2249"/>
                <a:ext cx="486" cy="212"/>
              </a:xfrm>
              <a:prstGeom prst="rect">
                <a:avLst/>
              </a:prstGeom>
              <a:noFill/>
              <a:ln w="9525">
                <a:noFill/>
                <a:miter lim="800000"/>
                <a:headEnd/>
                <a:tailEnd/>
              </a:ln>
            </p:spPr>
            <p:txBody>
              <a:bodyPr wrap="none">
                <a:prstTxWarp prst="textNoShape">
                  <a:avLst/>
                </a:prstTxWarp>
                <a:spAutoFit/>
              </a:bodyPr>
              <a:lstStyle/>
              <a:p>
                <a:r>
                  <a:rPr lang="en-US" sz="1600" b="1"/>
                  <a:t>R (fm)</a:t>
                </a:r>
              </a:p>
            </p:txBody>
          </p:sp>
          <p:sp>
            <p:nvSpPr>
              <p:cNvPr id="570380" name="Rectangle 12"/>
              <p:cNvSpPr>
                <a:spLocks noChangeArrowheads="1"/>
              </p:cNvSpPr>
              <p:nvPr/>
            </p:nvSpPr>
            <p:spPr bwMode="auto">
              <a:xfrm rot="-5400000">
                <a:off x="115" y="680"/>
                <a:ext cx="539" cy="212"/>
              </a:xfrm>
              <a:prstGeom prst="rect">
                <a:avLst/>
              </a:prstGeom>
              <a:noFill/>
              <a:ln w="9525">
                <a:noFill/>
                <a:miter lim="800000"/>
                <a:headEnd/>
                <a:tailEnd/>
              </a:ln>
            </p:spPr>
            <p:txBody>
              <a:bodyPr wrap="none">
                <a:prstTxWarp prst="textNoShape">
                  <a:avLst/>
                </a:prstTxWarp>
                <a:spAutoFit/>
              </a:bodyPr>
              <a:lstStyle/>
              <a:p>
                <a:r>
                  <a:rPr lang="en-US" sz="1600" b="1"/>
                  <a:t>R </a:t>
                </a:r>
                <a:r>
                  <a:rPr lang="en-US" sz="1600" b="1" baseline="-25000"/>
                  <a:t>Z</a:t>
                </a:r>
                <a:r>
                  <a:rPr lang="en-US" sz="1600" b="1"/>
                  <a:t>(fm)</a:t>
                </a:r>
              </a:p>
            </p:txBody>
          </p:sp>
          <p:sp>
            <p:nvSpPr>
              <p:cNvPr id="570381" name="Rectangle 13"/>
              <p:cNvSpPr>
                <a:spLocks noChangeArrowheads="1"/>
              </p:cNvSpPr>
              <p:nvPr/>
            </p:nvSpPr>
            <p:spPr bwMode="auto">
              <a:xfrm>
                <a:off x="384" y="3840"/>
                <a:ext cx="1008" cy="192"/>
              </a:xfrm>
              <a:prstGeom prst="rect">
                <a:avLst/>
              </a:prstGeom>
              <a:noFill/>
              <a:ln w="9525">
                <a:noFill/>
                <a:miter lim="800000"/>
                <a:headEnd/>
                <a:tailEnd/>
              </a:ln>
              <a:effectLst/>
            </p:spPr>
            <p:txBody>
              <a:bodyPr wrap="none" anchor="ctr">
                <a:prstTxWarp prst="textNoShape">
                  <a:avLst/>
                </a:prstTxWarp>
              </a:bodyPr>
              <a:lstStyle/>
              <a:p>
                <a:pPr eaLnBrk="1" hangingPunct="1"/>
                <a:r>
                  <a:rPr lang="pl-PL" sz="1400">
                    <a:ea typeface="Arial" charset="0"/>
                    <a:cs typeface="Arial" charset="0"/>
                  </a:rPr>
                  <a:t>hep-ph/0108194</a:t>
                </a:r>
                <a:endParaRPr lang="en-US" sz="1400">
                  <a:ea typeface="Arial" charset="0"/>
                  <a:cs typeface="Arial" charset="0"/>
                </a:endParaRPr>
              </a:p>
            </p:txBody>
          </p:sp>
        </p:grpSp>
        <p:sp>
          <p:nvSpPr>
            <p:cNvPr id="570382" name="Rectangle 14"/>
            <p:cNvSpPr>
              <a:spLocks noChangeArrowheads="1"/>
            </p:cNvSpPr>
            <p:nvPr/>
          </p:nvSpPr>
          <p:spPr bwMode="auto">
            <a:xfrm>
              <a:off x="816" y="1526"/>
              <a:ext cx="204" cy="250"/>
            </a:xfrm>
            <a:prstGeom prst="rect">
              <a:avLst/>
            </a:prstGeom>
            <a:noFill/>
            <a:ln w="9525">
              <a:noFill/>
              <a:miter lim="800000"/>
              <a:headEnd/>
              <a:tailEnd/>
            </a:ln>
          </p:spPr>
          <p:txBody>
            <a:bodyPr wrap="none">
              <a:prstTxWarp prst="textNoShape">
                <a:avLst/>
              </a:prstTxWarp>
              <a:spAutoFit/>
            </a:bodyPr>
            <a:lstStyle/>
            <a:p>
              <a:r>
                <a:rPr lang="en-US">
                  <a:solidFill>
                    <a:srgbClr val="800080"/>
                  </a:solidFill>
                  <a:sym typeface="Symbol" charset="2"/>
                </a:rPr>
                <a:t></a:t>
              </a:r>
              <a:endParaRPr lang="en-US">
                <a:solidFill>
                  <a:srgbClr val="800080"/>
                </a:solidFill>
              </a:endParaRPr>
            </a:p>
          </p:txBody>
        </p:sp>
        <p:sp>
          <p:nvSpPr>
            <p:cNvPr id="570383" name="Rectangle 15"/>
            <p:cNvSpPr>
              <a:spLocks noChangeArrowheads="1"/>
            </p:cNvSpPr>
            <p:nvPr/>
          </p:nvSpPr>
          <p:spPr bwMode="auto">
            <a:xfrm>
              <a:off x="852" y="2064"/>
              <a:ext cx="204" cy="250"/>
            </a:xfrm>
            <a:prstGeom prst="rect">
              <a:avLst/>
            </a:prstGeom>
            <a:noFill/>
            <a:ln w="9525">
              <a:noFill/>
              <a:miter lim="800000"/>
              <a:headEnd/>
              <a:tailEnd/>
            </a:ln>
          </p:spPr>
          <p:txBody>
            <a:bodyPr wrap="none">
              <a:prstTxWarp prst="textNoShape">
                <a:avLst/>
              </a:prstTxWarp>
              <a:spAutoFit/>
            </a:bodyPr>
            <a:lstStyle/>
            <a:p>
              <a:r>
                <a:rPr lang="en-US">
                  <a:sym typeface="Symbol" charset="2"/>
                </a:rPr>
                <a:t></a:t>
              </a:r>
              <a:endParaRPr lang="en-US"/>
            </a:p>
          </p:txBody>
        </p:sp>
        <p:sp>
          <p:nvSpPr>
            <p:cNvPr id="570384" name="Rectangle 16"/>
            <p:cNvSpPr>
              <a:spLocks noChangeArrowheads="1"/>
            </p:cNvSpPr>
            <p:nvPr/>
          </p:nvSpPr>
          <p:spPr bwMode="auto">
            <a:xfrm>
              <a:off x="1188" y="2560"/>
              <a:ext cx="223" cy="250"/>
            </a:xfrm>
            <a:prstGeom prst="rect">
              <a:avLst/>
            </a:prstGeom>
            <a:noFill/>
            <a:ln w="9525">
              <a:noFill/>
              <a:miter lim="800000"/>
              <a:headEnd/>
              <a:tailEnd/>
            </a:ln>
          </p:spPr>
          <p:txBody>
            <a:bodyPr wrap="none">
              <a:prstTxWarp prst="textNoShape">
                <a:avLst/>
              </a:prstTxWarp>
              <a:spAutoFit/>
            </a:bodyPr>
            <a:lstStyle/>
            <a:p>
              <a:r>
                <a:rPr lang="en-US">
                  <a:sym typeface="Symbol" charset="2"/>
                </a:rPr>
                <a:t>K</a:t>
              </a:r>
              <a:endParaRPr lang="en-US"/>
            </a:p>
          </p:txBody>
        </p:sp>
        <p:sp>
          <p:nvSpPr>
            <p:cNvPr id="570385" name="Rectangle 17"/>
            <p:cNvSpPr>
              <a:spLocks noChangeArrowheads="1"/>
            </p:cNvSpPr>
            <p:nvPr/>
          </p:nvSpPr>
          <p:spPr bwMode="auto">
            <a:xfrm>
              <a:off x="1572" y="3040"/>
              <a:ext cx="205" cy="250"/>
            </a:xfrm>
            <a:prstGeom prst="rect">
              <a:avLst/>
            </a:prstGeom>
            <a:noFill/>
            <a:ln w="9525">
              <a:noFill/>
              <a:miter lim="800000"/>
              <a:headEnd/>
              <a:tailEnd/>
            </a:ln>
          </p:spPr>
          <p:txBody>
            <a:bodyPr wrap="none">
              <a:prstTxWarp prst="textNoShape">
                <a:avLst/>
              </a:prstTxWarp>
              <a:spAutoFit/>
            </a:bodyPr>
            <a:lstStyle/>
            <a:p>
              <a:r>
                <a:rPr lang="en-US">
                  <a:solidFill>
                    <a:srgbClr val="0000FF"/>
                  </a:solidFill>
                  <a:sym typeface="Symbol" charset="2"/>
                </a:rPr>
                <a:t>p</a:t>
              </a:r>
              <a:endParaRPr lang="en-US">
                <a:solidFill>
                  <a:srgbClr val="0000FF"/>
                </a:solidFill>
              </a:endParaRPr>
            </a:p>
          </p:txBody>
        </p:sp>
        <p:sp>
          <p:nvSpPr>
            <p:cNvPr id="570386" name="Rectangle 18"/>
            <p:cNvSpPr>
              <a:spLocks noChangeArrowheads="1"/>
            </p:cNvSpPr>
            <p:nvPr/>
          </p:nvSpPr>
          <p:spPr bwMode="auto">
            <a:xfrm>
              <a:off x="1764" y="3072"/>
              <a:ext cx="226" cy="250"/>
            </a:xfrm>
            <a:prstGeom prst="rect">
              <a:avLst/>
            </a:prstGeom>
            <a:noFill/>
            <a:ln w="9525">
              <a:noFill/>
              <a:miter lim="800000"/>
              <a:headEnd/>
              <a:tailEnd/>
            </a:ln>
          </p:spPr>
          <p:txBody>
            <a:bodyPr wrap="none">
              <a:prstTxWarp prst="textNoShape">
                <a:avLst/>
              </a:prstTxWarp>
              <a:spAutoFit/>
            </a:bodyPr>
            <a:lstStyle/>
            <a:p>
              <a:r>
                <a:rPr lang="en-US">
                  <a:sym typeface="Symbol" charset="2"/>
                </a:rPr>
                <a:t></a:t>
              </a:r>
              <a:endParaRPr lang="en-US"/>
            </a:p>
          </p:txBody>
        </p:sp>
      </p:grpSp>
      <p:grpSp>
        <p:nvGrpSpPr>
          <p:cNvPr id="4" name="Group 19"/>
          <p:cNvGrpSpPr>
            <a:grpSpLocks/>
          </p:cNvGrpSpPr>
          <p:nvPr/>
        </p:nvGrpSpPr>
        <p:grpSpPr bwMode="auto">
          <a:xfrm>
            <a:off x="4267200" y="2667000"/>
            <a:ext cx="4724400" cy="3810000"/>
            <a:chOff x="2666" y="1632"/>
            <a:chExt cx="2976" cy="2400"/>
          </a:xfrm>
        </p:grpSpPr>
        <p:sp>
          <p:nvSpPr>
            <p:cNvPr id="570388" name="AutoShape 20"/>
            <p:cNvSpPr>
              <a:spLocks noChangeArrowheads="1"/>
            </p:cNvSpPr>
            <p:nvPr/>
          </p:nvSpPr>
          <p:spPr bwMode="auto">
            <a:xfrm>
              <a:off x="2666" y="1632"/>
              <a:ext cx="2976" cy="2400"/>
            </a:xfrm>
            <a:prstGeom prst="flowChartAlternateProcess">
              <a:avLst/>
            </a:prstGeom>
            <a:solidFill>
              <a:srgbClr val="FEFFE3"/>
            </a:solidFill>
            <a:ln w="38100">
              <a:solidFill>
                <a:schemeClr val="accent2"/>
              </a:solidFill>
              <a:miter lim="800000"/>
              <a:headEnd/>
              <a:tailEnd/>
            </a:ln>
            <a:effectLst/>
          </p:spPr>
          <p:txBody>
            <a:bodyPr wrap="none" anchor="ctr">
              <a:prstTxWarp prst="textNoShape">
                <a:avLst/>
              </a:prstTxWarp>
            </a:bodyPr>
            <a:lstStyle/>
            <a:p>
              <a:endParaRPr lang="en-US"/>
            </a:p>
          </p:txBody>
        </p:sp>
        <p:pic>
          <p:nvPicPr>
            <p:cNvPr id="570389" name="Picture 21" descr="mTdep_ppColl"/>
            <p:cNvPicPr>
              <a:picLocks noChangeAspect="1" noChangeArrowheads="1"/>
            </p:cNvPicPr>
            <p:nvPr/>
          </p:nvPicPr>
          <p:blipFill>
            <a:blip r:embed="rId6">
              <a:clrChange>
                <a:clrFrom>
                  <a:srgbClr val="FFFFFF"/>
                </a:clrFrom>
                <a:clrTo>
                  <a:srgbClr val="FFFFFF">
                    <a:alpha val="0"/>
                  </a:srgbClr>
                </a:clrTo>
              </a:clrChange>
            </a:blip>
            <a:srcRect t="31721" b="3520"/>
            <a:stretch>
              <a:fillRect/>
            </a:stretch>
          </p:blipFill>
          <p:spPr bwMode="auto">
            <a:xfrm>
              <a:off x="2694" y="1776"/>
              <a:ext cx="2922" cy="1968"/>
            </a:xfrm>
            <a:prstGeom prst="rect">
              <a:avLst/>
            </a:prstGeom>
            <a:noFill/>
          </p:spPr>
        </p:pic>
        <p:sp>
          <p:nvSpPr>
            <p:cNvPr id="570390" name="Rectangle 22"/>
            <p:cNvSpPr>
              <a:spLocks noChangeArrowheads="1"/>
            </p:cNvSpPr>
            <p:nvPr/>
          </p:nvSpPr>
          <p:spPr bwMode="auto">
            <a:xfrm>
              <a:off x="2998" y="3436"/>
              <a:ext cx="1226" cy="212"/>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600" b="1">
                  <a:solidFill>
                    <a:srgbClr val="FF0000"/>
                  </a:solidFill>
                  <a:ea typeface="Arial" charset="0"/>
                  <a:cs typeface="Arial" charset="0"/>
                </a:rPr>
                <a:t>STAR preliminary</a:t>
              </a:r>
              <a:r>
                <a:rPr lang="pl-PL" sz="1600">
                  <a:ea typeface="Arial" charset="0"/>
                  <a:cs typeface="Arial" charset="0"/>
                </a:rPr>
                <a:t> </a:t>
              </a:r>
              <a:endParaRPr lang="en-US" sz="1600">
                <a:ea typeface="Arial" charset="0"/>
                <a:cs typeface="Arial" charset="0"/>
              </a:endParaRPr>
            </a:p>
          </p:txBody>
        </p:sp>
        <p:sp>
          <p:nvSpPr>
            <p:cNvPr id="570391" name="Rectangle 23"/>
            <p:cNvSpPr>
              <a:spLocks noChangeArrowheads="1"/>
            </p:cNvSpPr>
            <p:nvPr/>
          </p:nvSpPr>
          <p:spPr bwMode="auto">
            <a:xfrm>
              <a:off x="3515" y="3724"/>
              <a:ext cx="661" cy="212"/>
            </a:xfrm>
            <a:prstGeom prst="rect">
              <a:avLst/>
            </a:prstGeom>
            <a:noFill/>
            <a:ln w="9525">
              <a:noFill/>
              <a:miter lim="800000"/>
              <a:headEnd/>
              <a:tailEnd/>
            </a:ln>
          </p:spPr>
          <p:txBody>
            <a:bodyPr wrap="none">
              <a:prstTxWarp prst="textNoShape">
                <a:avLst/>
              </a:prstTxWarp>
              <a:spAutoFit/>
            </a:bodyPr>
            <a:lstStyle/>
            <a:p>
              <a:r>
                <a:rPr lang="en-US" sz="1600" b="1"/>
                <a:t>m</a:t>
              </a:r>
              <a:r>
                <a:rPr lang="en-US" sz="1600" b="1" baseline="-25000"/>
                <a:t>T</a:t>
              </a:r>
              <a:r>
                <a:rPr lang="en-US" sz="1600" b="1"/>
                <a:t> (GeV)</a:t>
              </a:r>
            </a:p>
          </p:txBody>
        </p:sp>
        <p:sp>
          <p:nvSpPr>
            <p:cNvPr id="570392" name="Rectangle 24"/>
            <p:cNvSpPr>
              <a:spLocks noChangeArrowheads="1"/>
            </p:cNvSpPr>
            <p:nvPr/>
          </p:nvSpPr>
          <p:spPr bwMode="auto">
            <a:xfrm>
              <a:off x="4704" y="3724"/>
              <a:ext cx="661" cy="212"/>
            </a:xfrm>
            <a:prstGeom prst="rect">
              <a:avLst/>
            </a:prstGeom>
            <a:noFill/>
            <a:ln w="9525">
              <a:noFill/>
              <a:miter lim="800000"/>
              <a:headEnd/>
              <a:tailEnd/>
            </a:ln>
          </p:spPr>
          <p:txBody>
            <a:bodyPr wrap="none">
              <a:prstTxWarp prst="textNoShape">
                <a:avLst/>
              </a:prstTxWarp>
              <a:spAutoFit/>
            </a:bodyPr>
            <a:lstStyle/>
            <a:p>
              <a:r>
                <a:rPr lang="en-US" sz="1600" b="1"/>
                <a:t>m</a:t>
              </a:r>
              <a:r>
                <a:rPr lang="en-US" sz="1600" b="1" baseline="-25000"/>
                <a:t>T</a:t>
              </a:r>
              <a:r>
                <a:rPr lang="en-US" sz="1600" b="1"/>
                <a:t> (GeV)</a:t>
              </a:r>
            </a:p>
          </p:txBody>
        </p:sp>
      </p:grpSp>
      <p:sp>
        <p:nvSpPr>
          <p:cNvPr id="570393" name="Text Box 25"/>
          <p:cNvSpPr txBox="1">
            <a:spLocks noChangeArrowheads="1"/>
          </p:cNvSpPr>
          <p:nvPr/>
        </p:nvSpPr>
        <p:spPr bwMode="auto">
          <a:xfrm>
            <a:off x="228600" y="3810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a:solidFill>
                  <a:schemeClr val="bg1"/>
                </a:solidFill>
                <a:ea typeface="Arial" charset="0"/>
                <a:cs typeface="Arial" charset="0"/>
              </a:rPr>
              <a:t>1. Heisenberg uncertainty?</a:t>
            </a:r>
            <a:endParaRPr lang="en-US" sz="1800" b="1">
              <a:solidFill>
                <a:schemeClr val="bg1"/>
              </a:solidFill>
              <a:ea typeface="Arial" charset="0"/>
              <a:cs typeface="Arial" charset="0"/>
            </a:endParaRPr>
          </a:p>
        </p:txBody>
      </p:sp>
      <p:sp>
        <p:nvSpPr>
          <p:cNvPr id="570394" name="Rectangle 26"/>
          <p:cNvSpPr>
            <a:spLocks noChangeArrowheads="1"/>
          </p:cNvSpPr>
          <p:nvPr/>
        </p:nvSpPr>
        <p:spPr bwMode="auto">
          <a:xfrm>
            <a:off x="228600" y="838200"/>
            <a:ext cx="3886200" cy="1187450"/>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a:solidFill>
                  <a:srgbClr val="F7F7F7"/>
                </a:solidFill>
              </a:rPr>
              <a:t>e.g. G. Alexander</a:t>
            </a:r>
          </a:p>
          <a:p>
            <a:pPr marL="169863" indent="-169863">
              <a:lnSpc>
                <a:spcPct val="120000"/>
              </a:lnSpc>
              <a:buFontTx/>
              <a:buChar char="•"/>
            </a:pPr>
            <a:r>
              <a:rPr lang="en-US">
                <a:solidFill>
                  <a:srgbClr val="F7F7F7"/>
                </a:solidFill>
              </a:rPr>
              <a:t>“plausible” in z-direction</a:t>
            </a:r>
          </a:p>
          <a:p>
            <a:pPr marL="169863" indent="-169863">
              <a:lnSpc>
                <a:spcPct val="120000"/>
              </a:lnSpc>
              <a:buFontTx/>
              <a:buChar char="•"/>
            </a:pPr>
            <a:r>
              <a:rPr lang="en-US">
                <a:solidFill>
                  <a:srgbClr val="F7F7F7"/>
                </a:solidFill>
              </a:rPr>
              <a:t>unlikely in transvrse</a:t>
            </a:r>
          </a:p>
        </p:txBody>
      </p:sp>
      <p:sp>
        <p:nvSpPr>
          <p:cNvPr id="570395" name="Text Box 27"/>
          <p:cNvSpPr txBox="1">
            <a:spLocks noChangeArrowheads="1"/>
          </p:cNvSpPr>
          <p:nvPr/>
        </p:nvSpPr>
        <p:spPr bwMode="auto">
          <a:xfrm>
            <a:off x="228600" y="838200"/>
            <a:ext cx="3887788"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a:solidFill>
                  <a:schemeClr val="bg1"/>
                </a:solidFill>
                <a:ea typeface="Arial" charset="0"/>
                <a:cs typeface="Arial" charset="0"/>
              </a:rPr>
              <a:t>2. String fragmentation?  (Lund)</a:t>
            </a:r>
            <a:endParaRPr lang="en-US" sz="1800" b="1">
              <a:solidFill>
                <a:schemeClr val="bg1"/>
              </a:solidFill>
              <a:ea typeface="Arial" charset="0"/>
              <a:cs typeface="Arial" charset="0"/>
            </a:endParaRPr>
          </a:p>
        </p:txBody>
      </p:sp>
      <p:sp>
        <p:nvSpPr>
          <p:cNvPr id="570396" name="Rectangle 28"/>
          <p:cNvSpPr>
            <a:spLocks noChangeArrowheads="1"/>
          </p:cNvSpPr>
          <p:nvPr/>
        </p:nvSpPr>
        <p:spPr bwMode="auto">
          <a:xfrm>
            <a:off x="228600" y="1295400"/>
            <a:ext cx="3886200" cy="1187450"/>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a:solidFill>
                  <a:srgbClr val="F7F7F7"/>
                </a:solidFill>
              </a:rPr>
              <a:t>p</a:t>
            </a:r>
            <a:r>
              <a:rPr lang="en-US" baseline="-25000">
                <a:solidFill>
                  <a:srgbClr val="F7F7F7"/>
                </a:solidFill>
              </a:rPr>
              <a:t>T</a:t>
            </a:r>
            <a:r>
              <a:rPr lang="en-US">
                <a:solidFill>
                  <a:srgbClr val="F7F7F7"/>
                </a:solidFill>
              </a:rPr>
              <a:t> dependence </a:t>
            </a:r>
            <a:r>
              <a:rPr lang="en-US" i="1">
                <a:solidFill>
                  <a:srgbClr val="F7F7F7"/>
                </a:solidFill>
              </a:rPr>
              <a:t>maybe</a:t>
            </a:r>
            <a:r>
              <a:rPr lang="en-US">
                <a:solidFill>
                  <a:srgbClr val="F7F7F7"/>
                </a:solidFill>
              </a:rPr>
              <a:t> (??)</a:t>
            </a:r>
          </a:p>
          <a:p>
            <a:pPr marL="169863" indent="-169863">
              <a:lnSpc>
                <a:spcPct val="120000"/>
              </a:lnSpc>
              <a:buFontTx/>
              <a:buChar char="•"/>
            </a:pPr>
            <a:r>
              <a:rPr lang="en-US">
                <a:solidFill>
                  <a:srgbClr val="F7F7F7"/>
                </a:solidFill>
              </a:rPr>
              <a:t>mass dependence probably no</a:t>
            </a:r>
            <a:br>
              <a:rPr lang="en-US">
                <a:solidFill>
                  <a:srgbClr val="F7F7F7"/>
                </a:solidFill>
              </a:rPr>
            </a:br>
            <a:r>
              <a:rPr lang="en-US">
                <a:solidFill>
                  <a:srgbClr val="F7F7F7"/>
                </a:solidFill>
              </a:rPr>
              <a:t>      [Andersson, Moriond 2000]</a:t>
            </a:r>
          </a:p>
        </p:txBody>
      </p:sp>
      <p:sp>
        <p:nvSpPr>
          <p:cNvPr id="570397" name="Text Box 29"/>
          <p:cNvSpPr txBox="1">
            <a:spLocks noChangeArrowheads="1"/>
          </p:cNvSpPr>
          <p:nvPr/>
        </p:nvSpPr>
        <p:spPr bwMode="auto">
          <a:xfrm>
            <a:off x="228600" y="12954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dirty="0">
                <a:solidFill>
                  <a:schemeClr val="bg1"/>
                </a:solidFill>
                <a:ea typeface="Arial" charset="0"/>
                <a:cs typeface="Arial" charset="0"/>
              </a:rPr>
              <a:t>3. Resonance effects?</a:t>
            </a:r>
            <a:endParaRPr lang="en-US" sz="1800" b="1" dirty="0">
              <a:solidFill>
                <a:schemeClr val="bg1"/>
              </a:solidFill>
              <a:ea typeface="Arial" charset="0"/>
              <a:cs typeface="Arial" charset="0"/>
            </a:endParaRPr>
          </a:p>
        </p:txBody>
      </p:sp>
      <p:sp>
        <p:nvSpPr>
          <p:cNvPr id="570398" name="Rectangle 30"/>
          <p:cNvSpPr>
            <a:spLocks noChangeArrowheads="1"/>
          </p:cNvSpPr>
          <p:nvPr/>
        </p:nvSpPr>
        <p:spPr bwMode="auto">
          <a:xfrm>
            <a:off x="228600" y="1770063"/>
            <a:ext cx="3886200" cy="1157287"/>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a:solidFill>
                  <a:srgbClr val="F7F7F7"/>
                </a:solidFill>
              </a:rPr>
              <a:t>e.g. </a:t>
            </a:r>
            <a:r>
              <a:rPr lang="en-US" dirty="0" err="1">
                <a:solidFill>
                  <a:srgbClr val="F7F7F7"/>
                </a:solidFill>
              </a:rPr>
              <a:t>Wiedemann</a:t>
            </a:r>
            <a:r>
              <a:rPr lang="en-US" dirty="0">
                <a:solidFill>
                  <a:srgbClr val="F7F7F7"/>
                </a:solidFill>
              </a:rPr>
              <a:t> &amp; Heinz ‘97</a:t>
            </a:r>
          </a:p>
          <a:p>
            <a:pPr marL="169863" indent="-169863">
              <a:lnSpc>
                <a:spcPct val="110000"/>
              </a:lnSpc>
              <a:spcBef>
                <a:spcPct val="20000"/>
              </a:spcBef>
              <a:buFontTx/>
              <a:buChar char="•"/>
            </a:pPr>
            <a:r>
              <a:rPr lang="en-US" i="1" dirty="0">
                <a:solidFill>
                  <a:srgbClr val="F7F7F7"/>
                </a:solidFill>
              </a:rPr>
              <a:t>maybe</a:t>
            </a:r>
            <a:r>
              <a:rPr lang="en-US" dirty="0">
                <a:solidFill>
                  <a:srgbClr val="F7F7F7"/>
                </a:solidFill>
              </a:rPr>
              <a:t>, but will be significantly different effect than for </a:t>
            </a:r>
            <a:r>
              <a:rPr lang="en-US" dirty="0" err="1">
                <a:solidFill>
                  <a:srgbClr val="F7F7F7"/>
                </a:solidFill>
              </a:rPr>
              <a:t>Au+Au</a:t>
            </a:r>
            <a:endParaRPr lang="en-US" dirty="0">
              <a:solidFill>
                <a:srgbClr val="F7F7F7"/>
              </a:solidFill>
            </a:endParaRPr>
          </a:p>
        </p:txBody>
      </p:sp>
      <p:sp>
        <p:nvSpPr>
          <p:cNvPr id="570399" name="Rectangle 31"/>
          <p:cNvSpPr>
            <a:spLocks noChangeArrowheads="1"/>
          </p:cNvSpPr>
          <p:nvPr/>
        </p:nvSpPr>
        <p:spPr bwMode="auto">
          <a:xfrm>
            <a:off x="7265988" y="0"/>
            <a:ext cx="1878012" cy="274638"/>
          </a:xfrm>
          <a:prstGeom prst="rect">
            <a:avLst/>
          </a:prstGeom>
          <a:noFill/>
          <a:ln w="9525">
            <a:noFill/>
            <a:miter lim="800000"/>
            <a:headEnd/>
            <a:tailEnd/>
          </a:ln>
        </p:spPr>
        <p:txBody>
          <a:bodyPr wrap="none">
            <a:prstTxWarp prst="textNoShape">
              <a:avLst/>
            </a:prstTxWarp>
            <a:spAutoFit/>
          </a:bodyPr>
          <a:lstStyle/>
          <a:p>
            <a:r>
              <a:rPr lang="en-US" sz="1200">
                <a:solidFill>
                  <a:srgbClr val="FF0000"/>
                </a:solidFill>
              </a:rPr>
              <a:t>Zbigniew Chajecki QM05</a:t>
            </a:r>
          </a:p>
        </p:txBody>
      </p:sp>
      <p:sp>
        <p:nvSpPr>
          <p:cNvPr id="570400" name="Rectangle 32"/>
          <p:cNvSpPr>
            <a:spLocks noChangeArrowheads="1"/>
          </p:cNvSpPr>
          <p:nvPr/>
        </p:nvSpPr>
        <p:spPr bwMode="auto">
          <a:xfrm>
            <a:off x="4343400" y="838200"/>
            <a:ext cx="4724400" cy="1576388"/>
          </a:xfrm>
          <a:prstGeom prst="rect">
            <a:avLst/>
          </a:prstGeom>
          <a:noFill/>
          <a:ln w="9525">
            <a:noFill/>
            <a:miter lim="800000"/>
            <a:headEnd/>
            <a:tailEnd/>
          </a:ln>
        </p:spPr>
        <p:txBody>
          <a:bodyPr>
            <a:prstTxWarp prst="textNoShape">
              <a:avLst/>
            </a:prstTxWarp>
            <a:spAutoFit/>
          </a:bodyPr>
          <a:lstStyle/>
          <a:p>
            <a:pPr marL="236538" indent="-236538">
              <a:lnSpc>
                <a:spcPct val="110000"/>
              </a:lnSpc>
            </a:pPr>
            <a:r>
              <a:rPr lang="en-US" sz="1800"/>
              <a:t>p+p and A+A measured in </a:t>
            </a:r>
            <a:r>
              <a:rPr lang="en-US" sz="1800" i="1"/>
              <a:t>same</a:t>
            </a:r>
            <a:r>
              <a:rPr lang="en-US" sz="1800"/>
              <a:t> experiment, </a:t>
            </a:r>
            <a:r>
              <a:rPr lang="en-US" sz="1800" i="1"/>
              <a:t>same</a:t>
            </a:r>
            <a:r>
              <a:rPr lang="en-US" sz="1800"/>
              <a:t> acceptance, </a:t>
            </a:r>
            <a:r>
              <a:rPr lang="en-US" sz="1800" i="1"/>
              <a:t>same</a:t>
            </a:r>
            <a:r>
              <a:rPr lang="en-US" sz="1800"/>
              <a:t> techniques</a:t>
            </a:r>
          </a:p>
          <a:p>
            <a:pPr lvl="1" indent="-106363">
              <a:lnSpc>
                <a:spcPct val="120000"/>
              </a:lnSpc>
              <a:buFontTx/>
              <a:buChar char="•"/>
            </a:pPr>
            <a:r>
              <a:rPr lang="en-US" sz="1600">
                <a:solidFill>
                  <a:srgbClr val="800080"/>
                </a:solidFill>
              </a:rPr>
              <a:t>unique</a:t>
            </a:r>
            <a:r>
              <a:rPr lang="en-US" sz="1600"/>
              <a:t> opportunity to compare physics</a:t>
            </a:r>
          </a:p>
          <a:p>
            <a:pPr lvl="1" indent="-106363">
              <a:lnSpc>
                <a:spcPct val="120000"/>
              </a:lnSpc>
              <a:buFontTx/>
              <a:buChar char="•"/>
            </a:pPr>
            <a:r>
              <a:rPr lang="en-US" sz="1600"/>
              <a:t>what causes p</a:t>
            </a:r>
            <a:r>
              <a:rPr lang="en-US" sz="1600" baseline="-25000"/>
              <a:t>T</a:t>
            </a:r>
            <a:r>
              <a:rPr lang="en-US" sz="1600"/>
              <a:t>-dependence in p+p?</a:t>
            </a:r>
          </a:p>
          <a:p>
            <a:pPr lvl="1" indent="-106363">
              <a:lnSpc>
                <a:spcPct val="120000"/>
              </a:lnSpc>
              <a:buFontTx/>
              <a:buChar char="•"/>
            </a:pPr>
            <a:r>
              <a:rPr lang="en-US" sz="1600">
                <a:solidFill>
                  <a:schemeClr val="bg2"/>
                </a:solidFill>
              </a:rPr>
              <a:t>same cause as in A+A?</a:t>
            </a:r>
            <a:endParaRPr lang="en-US" sz="1800">
              <a:solidFill>
                <a:schemeClr val="bg2"/>
              </a:solidFill>
            </a:endParaRPr>
          </a:p>
        </p:txBody>
      </p:sp>
      <p:sp>
        <p:nvSpPr>
          <p:cNvPr id="37" name="Text Box 29"/>
          <p:cNvSpPr txBox="1">
            <a:spLocks noChangeArrowheads="1"/>
          </p:cNvSpPr>
          <p:nvPr/>
        </p:nvSpPr>
        <p:spPr bwMode="auto">
          <a:xfrm>
            <a:off x="228600" y="17526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b="1" dirty="0">
                <a:solidFill>
                  <a:schemeClr val="bg1"/>
                </a:solidFill>
                <a:ea typeface="Arial" charset="0"/>
                <a:cs typeface="Arial" charset="0"/>
              </a:rPr>
              <a:t>4</a:t>
            </a:r>
            <a:r>
              <a:rPr lang="pl-PL" sz="1800" b="1" dirty="0" smtClean="0">
                <a:solidFill>
                  <a:schemeClr val="bg1"/>
                </a:solidFill>
                <a:ea typeface="Arial" charset="0"/>
                <a:cs typeface="Arial" charset="0"/>
              </a:rPr>
              <a:t>. </a:t>
            </a:r>
            <a:r>
              <a:rPr lang="pl-PL" b="1" dirty="0" smtClean="0">
                <a:solidFill>
                  <a:schemeClr val="bg1"/>
                </a:solidFill>
                <a:ea typeface="Arial" charset="0"/>
                <a:cs typeface="Arial" charset="0"/>
              </a:rPr>
              <a:t>Flow??</a:t>
            </a:r>
            <a:r>
              <a:rPr lang="pl-PL" sz="1800" b="1" dirty="0" smtClean="0">
                <a:solidFill>
                  <a:schemeClr val="bg1"/>
                </a:solidFill>
                <a:ea typeface="Arial" charset="0"/>
                <a:cs typeface="Arial" charset="0"/>
              </a:rPr>
              <a:t>?</a:t>
            </a:r>
            <a:endParaRPr lang="en-US" sz="1800" b="1" dirty="0">
              <a:solidFill>
                <a:schemeClr val="bg1"/>
              </a:solidFill>
              <a:ea typeface="Arial" charset="0"/>
              <a:cs typeface="Arial" charset="0"/>
            </a:endParaRPr>
          </a:p>
        </p:txBody>
      </p:sp>
      <p:sp>
        <p:nvSpPr>
          <p:cNvPr id="38" name="Rectangle 30"/>
          <p:cNvSpPr>
            <a:spLocks noChangeArrowheads="1"/>
          </p:cNvSpPr>
          <p:nvPr/>
        </p:nvSpPr>
        <p:spPr bwMode="auto">
          <a:xfrm>
            <a:off x="228600" y="2209800"/>
            <a:ext cx="3886200" cy="697114"/>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smtClean="0">
                <a:solidFill>
                  <a:srgbClr val="F7F7F7"/>
                </a:solidFill>
              </a:rPr>
              <a:t>Increasingly suggested in recent experiments</a:t>
            </a:r>
          </a:p>
        </p:txBody>
      </p:sp>
      <p:sp>
        <p:nvSpPr>
          <p:cNvPr id="58" name="Rectangle 57"/>
          <p:cNvSpPr/>
          <p:nvPr/>
        </p:nvSpPr>
        <p:spPr>
          <a:xfrm>
            <a:off x="0" y="0"/>
            <a:ext cx="9144000" cy="6858000"/>
          </a:xfrm>
          <a:prstGeom prst="rect">
            <a:avLst/>
          </a:prstGeom>
          <a:solidFill>
            <a:srgbClr val="FFFFFF">
              <a:alpha val="6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21"/>
          <p:cNvGrpSpPr/>
          <p:nvPr/>
        </p:nvGrpSpPr>
        <p:grpSpPr>
          <a:xfrm>
            <a:off x="4480581" y="2112874"/>
            <a:ext cx="4663419" cy="4745126"/>
            <a:chOff x="1813581" y="1066800"/>
            <a:chExt cx="4663419" cy="4745126"/>
          </a:xfrm>
        </p:grpSpPr>
        <p:sp>
          <p:nvSpPr>
            <p:cNvPr id="60" name="Rounded Rectangle 59"/>
            <p:cNvSpPr/>
            <p:nvPr/>
          </p:nvSpPr>
          <p:spPr>
            <a:xfrm>
              <a:off x="1813581" y="1066800"/>
              <a:ext cx="4663419" cy="4745126"/>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TextBox 60"/>
            <p:cNvSpPr txBox="1"/>
            <p:nvPr/>
          </p:nvSpPr>
          <p:spPr>
            <a:xfrm>
              <a:off x="2164091" y="4800600"/>
              <a:ext cx="4130019" cy="923330"/>
            </a:xfrm>
            <a:prstGeom prst="rect">
              <a:avLst/>
            </a:prstGeom>
            <a:noFill/>
          </p:spPr>
          <p:txBody>
            <a:bodyPr wrap="none" rtlCol="0">
              <a:spAutoFit/>
            </a:bodyPr>
            <a:lstStyle/>
            <a:p>
              <a:r>
                <a:rPr lang="en-US" dirty="0" smtClean="0"/>
                <a:t>E735 Collaboration, PRD</a:t>
              </a:r>
              <a:r>
                <a:rPr lang="en-US" b="1" dirty="0" smtClean="0"/>
                <a:t>48</a:t>
              </a:r>
              <a:r>
                <a:rPr lang="en-US" dirty="0" smtClean="0"/>
                <a:t> 1931 (1993)</a:t>
              </a:r>
            </a:p>
            <a:p>
              <a:r>
                <a:rPr lang="en-US" dirty="0" smtClean="0"/>
                <a:t>also PLB 2002</a:t>
              </a:r>
            </a:p>
            <a:p>
              <a:r>
                <a:rPr lang="en-US" i="1" dirty="0" smtClean="0"/>
                <a:t>consistent with an expanding shell model.</a:t>
              </a:r>
              <a:endParaRPr lang="en-US" i="1" dirty="0"/>
            </a:p>
          </p:txBody>
        </p:sp>
        <p:pic>
          <p:nvPicPr>
            <p:cNvPr id="62" name="Picture 61" descr="E735pTdep.png"/>
            <p:cNvPicPr>
              <a:picLocks noChangeAspect="1"/>
            </p:cNvPicPr>
            <p:nvPr/>
          </p:nvPicPr>
          <p:blipFill>
            <a:blip r:embed="rId7"/>
            <a:stretch>
              <a:fillRect/>
            </a:stretch>
          </p:blipFill>
          <p:spPr>
            <a:xfrm>
              <a:off x="2209800" y="1274674"/>
              <a:ext cx="3886074" cy="3544099"/>
            </a:xfrm>
            <a:prstGeom prst="rect">
              <a:avLst/>
            </a:prstGeom>
          </p:spPr>
        </p:pic>
      </p:grpSp>
      <p:grpSp>
        <p:nvGrpSpPr>
          <p:cNvPr id="6" name="Group 25"/>
          <p:cNvGrpSpPr/>
          <p:nvPr/>
        </p:nvGrpSpPr>
        <p:grpSpPr>
          <a:xfrm>
            <a:off x="4038600" y="76200"/>
            <a:ext cx="5105400" cy="2094131"/>
            <a:chOff x="838200" y="1364397"/>
            <a:chExt cx="5105400" cy="2094131"/>
          </a:xfrm>
        </p:grpSpPr>
        <p:sp>
          <p:nvSpPr>
            <p:cNvPr id="64" name="Rounded Rectangle 63"/>
            <p:cNvSpPr/>
            <p:nvPr/>
          </p:nvSpPr>
          <p:spPr>
            <a:xfrm>
              <a:off x="838200" y="1371600"/>
              <a:ext cx="5105400" cy="208692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5" name="TextBox 64"/>
            <p:cNvSpPr txBox="1"/>
            <p:nvPr/>
          </p:nvSpPr>
          <p:spPr>
            <a:xfrm>
              <a:off x="914400" y="1364397"/>
              <a:ext cx="4821828" cy="646331"/>
            </a:xfrm>
            <a:prstGeom prst="rect">
              <a:avLst/>
            </a:prstGeom>
            <a:noFill/>
          </p:spPr>
          <p:txBody>
            <a:bodyPr wrap="none" rtlCol="0">
              <a:spAutoFit/>
            </a:bodyPr>
            <a:lstStyle/>
            <a:p>
              <a:r>
                <a:rPr lang="en-US" dirty="0" smtClean="0"/>
                <a:t>NA22 Collaboration Z. Phys. C 71, 405–414 (1996)</a:t>
              </a:r>
            </a:p>
            <a:p>
              <a:r>
                <a:rPr lang="en-US" dirty="0" smtClean="0"/>
                <a:t>(hadron-hadron collisions)</a:t>
              </a:r>
              <a:endParaRPr lang="en-US" dirty="0"/>
            </a:p>
          </p:txBody>
        </p:sp>
        <p:sp>
          <p:nvSpPr>
            <p:cNvPr id="66" name="TextBox 65"/>
            <p:cNvSpPr txBox="1"/>
            <p:nvPr/>
          </p:nvSpPr>
          <p:spPr>
            <a:xfrm>
              <a:off x="990600" y="1981200"/>
              <a:ext cx="4724400" cy="1477328"/>
            </a:xfrm>
            <a:prstGeom prst="rect">
              <a:avLst/>
            </a:prstGeom>
            <a:noFill/>
          </p:spPr>
          <p:txBody>
            <a:bodyPr wrap="square" rtlCol="0">
              <a:spAutoFit/>
            </a:bodyPr>
            <a:lstStyle/>
            <a:p>
              <a:r>
                <a:rPr lang="en-US" dirty="0" smtClean="0"/>
                <a:t>[based on shape of </a:t>
              </a:r>
              <a:r>
                <a:rPr lang="en-US" dirty="0" err="1" smtClean="0"/>
                <a:t>C(q</a:t>
              </a:r>
              <a:r>
                <a:rPr lang="en-US" dirty="0" smtClean="0"/>
                <a:t>)…]</a:t>
              </a:r>
            </a:p>
            <a:p>
              <a:r>
                <a:rPr lang="en-US" i="1" dirty="0" smtClean="0"/>
                <a:t>Our data do not confirm the expectation from the string type model…  A good description of our data is, however, achieved in the framework of the </a:t>
              </a:r>
              <a:r>
                <a:rPr lang="en-US" i="1" dirty="0" err="1" smtClean="0">
                  <a:solidFill>
                    <a:srgbClr val="FFFFFF"/>
                  </a:solidFill>
                </a:rPr>
                <a:t>hydrodynamical</a:t>
              </a:r>
              <a:r>
                <a:rPr lang="en-US" i="1" dirty="0" smtClean="0">
                  <a:solidFill>
                    <a:srgbClr val="FFFFFF"/>
                  </a:solidFill>
                </a:rPr>
                <a:t> expanding source </a:t>
              </a:r>
              <a:r>
                <a:rPr lang="en-US" i="1" dirty="0" smtClean="0"/>
                <a:t>model.</a:t>
              </a:r>
              <a:endParaRPr lang="en-US" i="1" dirty="0"/>
            </a:p>
          </p:txBody>
        </p:sp>
      </p:grpSp>
      <p:grpSp>
        <p:nvGrpSpPr>
          <p:cNvPr id="7" name="Group 29"/>
          <p:cNvGrpSpPr/>
          <p:nvPr/>
        </p:nvGrpSpPr>
        <p:grpSpPr>
          <a:xfrm>
            <a:off x="0" y="4999672"/>
            <a:ext cx="7467600" cy="1858328"/>
            <a:chOff x="914400" y="4941332"/>
            <a:chExt cx="7467600" cy="1858328"/>
          </a:xfrm>
        </p:grpSpPr>
        <p:sp>
          <p:nvSpPr>
            <p:cNvPr id="68" name="Rounded Rectangle 67"/>
            <p:cNvSpPr/>
            <p:nvPr/>
          </p:nvSpPr>
          <p:spPr>
            <a:xfrm>
              <a:off x="914400" y="4941332"/>
              <a:ext cx="7315200" cy="18583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69" name="TextBox 68"/>
            <p:cNvSpPr txBox="1"/>
            <p:nvPr/>
          </p:nvSpPr>
          <p:spPr>
            <a:xfrm>
              <a:off x="1295400" y="4941332"/>
              <a:ext cx="5708977" cy="369332"/>
            </a:xfrm>
            <a:prstGeom prst="rect">
              <a:avLst/>
            </a:prstGeom>
            <a:noFill/>
          </p:spPr>
          <p:txBody>
            <a:bodyPr wrap="none" rtlCol="0">
              <a:spAutoFit/>
            </a:bodyPr>
            <a:lstStyle/>
            <a:p>
              <a:r>
                <a:rPr lang="en-US" dirty="0" smtClean="0"/>
                <a:t>W. </a:t>
              </a:r>
              <a:r>
                <a:rPr lang="en-US" dirty="0" err="1" smtClean="0"/>
                <a:t>Kittel</a:t>
              </a:r>
              <a:r>
                <a:rPr lang="en-US" dirty="0" smtClean="0"/>
                <a:t> </a:t>
              </a:r>
              <a:r>
                <a:rPr lang="en-US" dirty="0" err="1" smtClean="0"/>
                <a:t>Acta</a:t>
              </a:r>
              <a:r>
                <a:rPr lang="en-US" dirty="0" smtClean="0"/>
                <a:t> </a:t>
              </a:r>
              <a:r>
                <a:rPr lang="en-US" dirty="0" err="1" smtClean="0"/>
                <a:t>Phys.Polon</a:t>
              </a:r>
              <a:r>
                <a:rPr lang="en-US" dirty="0" smtClean="0"/>
                <a:t>. B32 (2001) 3927  [Review article]</a:t>
              </a:r>
              <a:endParaRPr lang="en-US" dirty="0"/>
            </a:p>
          </p:txBody>
        </p:sp>
        <p:sp>
          <p:nvSpPr>
            <p:cNvPr id="70" name="TextBox 69"/>
            <p:cNvSpPr txBox="1"/>
            <p:nvPr/>
          </p:nvSpPr>
          <p:spPr>
            <a:xfrm>
              <a:off x="1066800" y="5257800"/>
              <a:ext cx="7315200" cy="1477328"/>
            </a:xfrm>
            <a:prstGeom prst="rect">
              <a:avLst/>
            </a:prstGeom>
            <a:noFill/>
          </p:spPr>
          <p:txBody>
            <a:bodyPr wrap="square" rtlCol="0">
              <a:spAutoFit/>
            </a:bodyPr>
            <a:lstStyle/>
            <a:p>
              <a:r>
                <a:rPr lang="en-US" i="1" dirty="0" smtClean="0"/>
                <a:t>… and suggests the existence of an </a:t>
              </a:r>
              <a:r>
                <a:rPr lang="en-US" i="1" dirty="0" smtClean="0">
                  <a:solidFill>
                    <a:schemeClr val="tx2">
                      <a:lumMod val="75000"/>
                    </a:schemeClr>
                  </a:solidFill>
                </a:rPr>
                <a:t>important “collective </a:t>
              </a:r>
              <a:r>
                <a:rPr lang="en-US" i="1" dirty="0" err="1" smtClean="0">
                  <a:solidFill>
                    <a:schemeClr val="tx2">
                      <a:lumMod val="75000"/>
                    </a:schemeClr>
                  </a:solidFill>
                </a:rPr>
                <a:t>ﬂow</a:t>
              </a:r>
              <a:r>
                <a:rPr lang="en-US" i="1" dirty="0" smtClean="0">
                  <a:solidFill>
                    <a:schemeClr val="tx2">
                      <a:lumMod val="75000"/>
                    </a:schemeClr>
                  </a:solidFill>
                </a:rPr>
                <a:t>”, even in the system of particles produced in </a:t>
              </a:r>
              <a:r>
                <a:rPr lang="en-US" i="1" dirty="0" err="1" smtClean="0">
                  <a:solidFill>
                    <a:schemeClr val="tx2">
                      <a:lumMod val="75000"/>
                    </a:schemeClr>
                  </a:solidFill>
                </a:rPr>
                <a:t>e+e</a:t>
              </a:r>
              <a:r>
                <a:rPr lang="en-US" i="1" dirty="0" smtClean="0">
                  <a:solidFill>
                    <a:schemeClr val="tx2">
                      <a:lumMod val="75000"/>
                    </a:schemeClr>
                  </a:solidFill>
                </a:rPr>
                <a:t>− annihilation</a:t>
              </a:r>
              <a:r>
                <a:rPr lang="en-US" i="1" dirty="0" smtClean="0"/>
                <a:t>!</a:t>
              </a:r>
            </a:p>
            <a:p>
              <a:endParaRPr lang="en-US" i="1" dirty="0" smtClean="0"/>
            </a:p>
            <a:p>
              <a:r>
                <a:rPr lang="en-US" i="1" dirty="0" smtClean="0"/>
                <a:t>A 1/√m T scaling </a:t>
              </a:r>
              <a:r>
                <a:rPr lang="en-US" i="1" dirty="0" err="1" smtClean="0"/>
                <a:t>ﬁrst</a:t>
              </a:r>
              <a:r>
                <a:rPr lang="en-US" i="1" dirty="0" smtClean="0"/>
                <a:t> observed in heavy-ion collisions is now also observed in Z fragmentation and may suggest a “transverse </a:t>
              </a:r>
              <a:r>
                <a:rPr lang="en-US" i="1" dirty="0" err="1" smtClean="0"/>
                <a:t>ﬂow</a:t>
              </a:r>
              <a:r>
                <a:rPr lang="en-US" i="1" dirty="0" smtClean="0"/>
                <a:t>” even there!</a:t>
              </a:r>
              <a:endParaRPr lang="en-US" i="1" dirty="0"/>
            </a:p>
          </p:txBody>
        </p:sp>
      </p:grpSp>
      <p:grpSp>
        <p:nvGrpSpPr>
          <p:cNvPr id="8" name="Group 33"/>
          <p:cNvGrpSpPr/>
          <p:nvPr/>
        </p:nvGrpSpPr>
        <p:grpSpPr>
          <a:xfrm>
            <a:off x="76200" y="76200"/>
            <a:ext cx="7162800" cy="5029200"/>
            <a:chOff x="685800" y="1600200"/>
            <a:chExt cx="7162800" cy="5029200"/>
          </a:xfrm>
        </p:grpSpPr>
        <p:sp>
          <p:nvSpPr>
            <p:cNvPr id="72" name="Rounded Rectangle 71"/>
            <p:cNvSpPr/>
            <p:nvPr/>
          </p:nvSpPr>
          <p:spPr>
            <a:xfrm>
              <a:off x="685800" y="1600200"/>
              <a:ext cx="7086599" cy="5029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3" name="Picture 72" descr="0708.1122v1.png"/>
            <p:cNvPicPr>
              <a:picLocks noChangeAspect="1"/>
            </p:cNvPicPr>
            <p:nvPr/>
          </p:nvPicPr>
          <p:blipFill>
            <a:blip r:embed="rId8"/>
            <a:srcRect l="14052" t="30000" r="15490" b="34444"/>
            <a:stretch>
              <a:fillRect/>
            </a:stretch>
          </p:blipFill>
          <p:spPr>
            <a:xfrm>
              <a:off x="1524000" y="2209800"/>
              <a:ext cx="4550569" cy="2971800"/>
            </a:xfrm>
            <a:prstGeom prst="rect">
              <a:avLst/>
            </a:prstGeom>
          </p:spPr>
        </p:pic>
        <p:sp>
          <p:nvSpPr>
            <p:cNvPr id="74" name="TextBox 73"/>
            <p:cNvSpPr txBox="1"/>
            <p:nvPr/>
          </p:nvSpPr>
          <p:spPr>
            <a:xfrm>
              <a:off x="990600" y="1871246"/>
              <a:ext cx="6462426" cy="338554"/>
            </a:xfrm>
            <a:prstGeom prst="rect">
              <a:avLst/>
            </a:prstGeom>
            <a:noFill/>
          </p:spPr>
          <p:txBody>
            <a:bodyPr wrap="none" rtlCol="0">
              <a:spAutoFit/>
            </a:bodyPr>
            <a:lstStyle/>
            <a:p>
              <a:r>
                <a:rPr lang="en-US" sz="1600" dirty="0" smtClean="0"/>
                <a:t>OPAL Collaboration, Eur.Phys.J.C52:787-803,2007; arXiv:0708.1122 [</a:t>
              </a:r>
              <a:r>
                <a:rPr lang="en-US" sz="1600" dirty="0" err="1" smtClean="0"/>
                <a:t>hep</a:t>
              </a:r>
              <a:r>
                <a:rPr lang="en-US" sz="1600" dirty="0" smtClean="0"/>
                <a:t>-ex]</a:t>
              </a:r>
              <a:endParaRPr lang="en-US" sz="1600" dirty="0"/>
            </a:p>
          </p:txBody>
        </p:sp>
        <p:sp>
          <p:nvSpPr>
            <p:cNvPr id="75" name="TextBox 74"/>
            <p:cNvSpPr txBox="1"/>
            <p:nvPr/>
          </p:nvSpPr>
          <p:spPr>
            <a:xfrm>
              <a:off x="762001" y="5181600"/>
              <a:ext cx="7086599" cy="1200329"/>
            </a:xfrm>
            <a:prstGeom prst="rect">
              <a:avLst/>
            </a:prstGeom>
            <a:noFill/>
          </p:spPr>
          <p:txBody>
            <a:bodyPr wrap="square" rtlCol="0">
              <a:spAutoFit/>
            </a:bodyPr>
            <a:lstStyle/>
            <a:p>
              <a:r>
                <a:rPr lang="en-US" i="1" dirty="0" smtClean="0"/>
                <a:t>R2tside , R2tout and, less markedly, R2long decrease with increasing </a:t>
              </a:r>
              <a:r>
                <a:rPr lang="en-US" i="1" dirty="0" err="1" smtClean="0"/>
                <a:t>kt</a:t>
              </a:r>
              <a:r>
                <a:rPr lang="en-US" i="1" dirty="0" smtClean="0"/>
                <a:t> . The presence of correlations between the particle production points and their </a:t>
              </a:r>
              <a:r>
                <a:rPr lang="en-US" i="1" dirty="0" err="1" smtClean="0"/>
                <a:t>momenta</a:t>
              </a:r>
              <a:r>
                <a:rPr lang="en-US" i="1" dirty="0" smtClean="0"/>
                <a:t> is an indication that the </a:t>
              </a:r>
              <a:r>
                <a:rPr lang="en-US" i="1" dirty="0" smtClean="0">
                  <a:solidFill>
                    <a:schemeClr val="bg1"/>
                  </a:solidFill>
                </a:rPr>
                <a:t>pion source is not static, but rather expands during the particle emission process</a:t>
              </a:r>
              <a:r>
                <a:rPr lang="en-US" i="1" dirty="0" smtClean="0"/>
                <a:t>.</a:t>
              </a:r>
              <a:endParaRPr lang="en-US" i="1" dirty="0"/>
            </a:p>
          </p:txBody>
        </p:sp>
      </p:grpSp>
      <p:sp>
        <p:nvSpPr>
          <p:cNvPr id="56" name="Slide Number Placeholder 55"/>
          <p:cNvSpPr>
            <a:spLocks noGrp="1"/>
          </p:cNvSpPr>
          <p:nvPr>
            <p:ph type="sldNum" sz="quarter" idx="12"/>
          </p:nvPr>
        </p:nvSpPr>
        <p:spPr/>
        <p:txBody>
          <a:bodyPr/>
          <a:lstStyle/>
          <a:p>
            <a:fld id="{7DAC2A2A-C09E-2240-A90F-7268EA013567}" type="slidenum">
              <a:rPr lang="en-US" smtClean="0"/>
              <a:pPr/>
              <a:t>43</a:t>
            </a:fld>
            <a:endParaRPr lang="en-US"/>
          </a:p>
        </p:txBody>
      </p:sp>
    </p:spTree>
    <p:custDataLst>
      <p:tags r:id="rId1"/>
    </p:custData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50000" decel="5000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accel="50000" decel="5000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4267200" y="173038"/>
            <a:ext cx="4876800" cy="461962"/>
          </a:xfrm>
        </p:spPr>
        <p:txBody>
          <a:bodyPr>
            <a:normAutofit fontScale="90000"/>
          </a:bodyPr>
          <a:lstStyle/>
          <a:p>
            <a:pPr algn="r"/>
            <a:r>
              <a:rPr lang="en-US"/>
              <a:t>femtoscopy in p+p @ STAR</a:t>
            </a:r>
            <a:endParaRPr lang="en-US" sz="1800" b="1">
              <a:solidFill>
                <a:schemeClr val="bg1"/>
              </a:solidFill>
              <a:effectLst>
                <a:outerShdw blurRad="38100" dist="38100" dir="2700000" algn="tl">
                  <a:srgbClr val="DDDDDD"/>
                </a:outerShdw>
              </a:effectLst>
              <a:latin typeface="Comic Sans MS" charset="0"/>
            </a:endParaRPr>
          </a:p>
        </p:txBody>
      </p:sp>
      <p:grpSp>
        <p:nvGrpSpPr>
          <p:cNvPr id="2" name="Group 3"/>
          <p:cNvGrpSpPr>
            <a:grpSpLocks/>
          </p:cNvGrpSpPr>
          <p:nvPr/>
        </p:nvGrpSpPr>
        <p:grpSpPr bwMode="auto">
          <a:xfrm>
            <a:off x="304800" y="609600"/>
            <a:ext cx="3505200" cy="5943600"/>
            <a:chOff x="192" y="384"/>
            <a:chExt cx="2208" cy="3744"/>
          </a:xfrm>
        </p:grpSpPr>
        <p:grpSp>
          <p:nvGrpSpPr>
            <p:cNvPr id="3" name="Group 4"/>
            <p:cNvGrpSpPr>
              <a:grpSpLocks/>
            </p:cNvGrpSpPr>
            <p:nvPr/>
          </p:nvGrpSpPr>
          <p:grpSpPr bwMode="auto">
            <a:xfrm>
              <a:off x="192" y="384"/>
              <a:ext cx="2208" cy="3744"/>
              <a:chOff x="240" y="288"/>
              <a:chExt cx="2208" cy="3744"/>
            </a:xfrm>
          </p:grpSpPr>
          <p:sp>
            <p:nvSpPr>
              <p:cNvPr id="570373" name="AutoShape 5"/>
              <p:cNvSpPr>
                <a:spLocks noChangeArrowheads="1"/>
              </p:cNvSpPr>
              <p:nvPr/>
            </p:nvSpPr>
            <p:spPr bwMode="auto">
              <a:xfrm>
                <a:off x="240" y="288"/>
                <a:ext cx="2208" cy="3744"/>
              </a:xfrm>
              <a:prstGeom prst="roundRect">
                <a:avLst>
                  <a:gd name="adj" fmla="val 13116"/>
                </a:avLst>
              </a:prstGeom>
              <a:solidFill>
                <a:srgbClr val="F7F7F7"/>
              </a:solidFill>
              <a:ln w="38100">
                <a:solidFill>
                  <a:srgbClr val="0000FF"/>
                </a:solidFill>
                <a:round/>
                <a:headEnd/>
                <a:tailEnd/>
              </a:ln>
            </p:spPr>
            <p:txBody>
              <a:bodyPr wrap="none" anchor="ctr">
                <a:prstTxWarp prst="textNoShape">
                  <a:avLst/>
                </a:prstTxWarp>
              </a:bodyPr>
              <a:lstStyle/>
              <a:p>
                <a:endParaRPr lang="en-US"/>
              </a:p>
            </p:txBody>
          </p:sp>
          <p:pic>
            <p:nvPicPr>
              <p:cNvPr id="570374" name="Picture 6" descr="alex2"/>
              <p:cNvPicPr>
                <a:picLocks noChangeAspect="1" noChangeArrowheads="1"/>
              </p:cNvPicPr>
              <p:nvPr/>
            </p:nvPicPr>
            <p:blipFill>
              <a:blip r:embed="rId4">
                <a:clrChange>
                  <a:clrFrom>
                    <a:srgbClr val="FEFEFE"/>
                  </a:clrFrom>
                  <a:clrTo>
                    <a:srgbClr val="FEFEFE">
                      <a:alpha val="0"/>
                    </a:srgbClr>
                  </a:clrTo>
                </a:clrChange>
              </a:blip>
              <a:srcRect l="8388" b="13208"/>
              <a:stretch>
                <a:fillRect/>
              </a:stretch>
            </p:blipFill>
            <p:spPr bwMode="auto">
              <a:xfrm>
                <a:off x="528" y="432"/>
                <a:ext cx="1824" cy="1622"/>
              </a:xfrm>
              <a:prstGeom prst="rect">
                <a:avLst/>
              </a:prstGeom>
              <a:noFill/>
            </p:spPr>
          </p:pic>
          <p:sp>
            <p:nvSpPr>
              <p:cNvPr id="570375" name="Text Box 7"/>
              <p:cNvSpPr txBox="1">
                <a:spLocks noChangeArrowheads="1"/>
              </p:cNvSpPr>
              <p:nvPr/>
            </p:nvSpPr>
            <p:spPr bwMode="auto">
              <a:xfrm>
                <a:off x="1646" y="1104"/>
                <a:ext cx="562" cy="192"/>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400" b="1">
                    <a:solidFill>
                      <a:srgbClr val="0000FF"/>
                    </a:solidFill>
                    <a:ea typeface="Arial" charset="0"/>
                    <a:cs typeface="Arial" charset="0"/>
                  </a:rPr>
                  <a:t>DELPHI</a:t>
                </a:r>
                <a:endParaRPr lang="en-US" sz="1400">
                  <a:solidFill>
                    <a:srgbClr val="0000FF"/>
                  </a:solidFill>
                  <a:ea typeface="Arial" charset="0"/>
                  <a:cs typeface="Arial" charset="0"/>
                </a:endParaRPr>
              </a:p>
            </p:txBody>
          </p:sp>
          <p:pic>
            <p:nvPicPr>
              <p:cNvPr id="570376" name="Picture 8" descr="AlexanderFig1"/>
              <p:cNvPicPr>
                <a:picLocks noChangeAspect="1" noChangeArrowheads="1"/>
              </p:cNvPicPr>
              <p:nvPr/>
            </p:nvPicPr>
            <p:blipFill>
              <a:blip r:embed="rId5">
                <a:clrChange>
                  <a:clrFrom>
                    <a:srgbClr val="FFFFFF"/>
                  </a:clrFrom>
                  <a:clrTo>
                    <a:srgbClr val="FFFFFF">
                      <a:alpha val="0"/>
                    </a:srgbClr>
                  </a:clrTo>
                </a:clrChange>
              </a:blip>
              <a:srcRect l="7590" b="9430"/>
              <a:stretch>
                <a:fillRect/>
              </a:stretch>
            </p:blipFill>
            <p:spPr bwMode="auto">
              <a:xfrm>
                <a:off x="480" y="1948"/>
                <a:ext cx="1863" cy="1844"/>
              </a:xfrm>
              <a:prstGeom prst="rect">
                <a:avLst/>
              </a:prstGeom>
              <a:noFill/>
            </p:spPr>
          </p:pic>
          <p:sp>
            <p:nvSpPr>
              <p:cNvPr id="570377" name="Rectangle 9"/>
              <p:cNvSpPr>
                <a:spLocks noChangeArrowheads="1"/>
              </p:cNvSpPr>
              <p:nvPr/>
            </p:nvSpPr>
            <p:spPr bwMode="auto">
              <a:xfrm>
                <a:off x="864" y="288"/>
                <a:ext cx="1180" cy="231"/>
              </a:xfrm>
              <a:prstGeom prst="rect">
                <a:avLst/>
              </a:prstGeom>
              <a:noFill/>
              <a:ln w="9525">
                <a:noFill/>
                <a:miter lim="800000"/>
                <a:headEnd/>
                <a:tailEnd/>
              </a:ln>
            </p:spPr>
            <p:txBody>
              <a:bodyPr wrap="none">
                <a:prstTxWarp prst="textNoShape">
                  <a:avLst/>
                </a:prstTxWarp>
                <a:spAutoFit/>
              </a:bodyPr>
              <a:lstStyle/>
              <a:p>
                <a:r>
                  <a:rPr lang="en-US" sz="1800">
                    <a:solidFill>
                      <a:srgbClr val="800080"/>
                    </a:solidFill>
                  </a:rPr>
                  <a:t>Z</a:t>
                </a:r>
                <a:r>
                  <a:rPr lang="en-US" sz="1800" baseline="30000">
                    <a:solidFill>
                      <a:srgbClr val="800080"/>
                    </a:solidFill>
                  </a:rPr>
                  <a:t>0</a:t>
                </a:r>
                <a:r>
                  <a:rPr lang="en-US" sz="1800">
                    <a:solidFill>
                      <a:srgbClr val="800080"/>
                    </a:solidFill>
                  </a:rPr>
                  <a:t> decay @ LEP</a:t>
                </a:r>
              </a:p>
            </p:txBody>
          </p:sp>
          <p:sp>
            <p:nvSpPr>
              <p:cNvPr id="570378" name="Rectangle 10"/>
              <p:cNvSpPr>
                <a:spLocks noChangeArrowheads="1"/>
              </p:cNvSpPr>
              <p:nvPr/>
            </p:nvSpPr>
            <p:spPr bwMode="auto">
              <a:xfrm>
                <a:off x="1344" y="3744"/>
                <a:ext cx="845" cy="212"/>
              </a:xfrm>
              <a:prstGeom prst="rect">
                <a:avLst/>
              </a:prstGeom>
              <a:noFill/>
              <a:ln w="9525">
                <a:noFill/>
                <a:miter lim="800000"/>
                <a:headEnd/>
                <a:tailEnd/>
              </a:ln>
            </p:spPr>
            <p:txBody>
              <a:bodyPr wrap="none">
                <a:prstTxWarp prst="textNoShape">
                  <a:avLst/>
                </a:prstTxWarp>
                <a:spAutoFit/>
              </a:bodyPr>
              <a:lstStyle/>
              <a:p>
                <a:r>
                  <a:rPr lang="en-US" sz="1600" b="1"/>
                  <a:t>m, m</a:t>
                </a:r>
                <a:r>
                  <a:rPr lang="en-US" sz="1600" b="1" baseline="-25000"/>
                  <a:t>T</a:t>
                </a:r>
                <a:r>
                  <a:rPr lang="en-US" sz="1600" b="1"/>
                  <a:t> (GeV)</a:t>
                </a:r>
              </a:p>
            </p:txBody>
          </p:sp>
          <p:sp>
            <p:nvSpPr>
              <p:cNvPr id="570379" name="Rectangle 11"/>
              <p:cNvSpPr>
                <a:spLocks noChangeArrowheads="1"/>
              </p:cNvSpPr>
              <p:nvPr/>
            </p:nvSpPr>
            <p:spPr bwMode="auto">
              <a:xfrm rot="-5400000">
                <a:off x="149" y="2249"/>
                <a:ext cx="486" cy="212"/>
              </a:xfrm>
              <a:prstGeom prst="rect">
                <a:avLst/>
              </a:prstGeom>
              <a:noFill/>
              <a:ln w="9525">
                <a:noFill/>
                <a:miter lim="800000"/>
                <a:headEnd/>
                <a:tailEnd/>
              </a:ln>
            </p:spPr>
            <p:txBody>
              <a:bodyPr wrap="none">
                <a:prstTxWarp prst="textNoShape">
                  <a:avLst/>
                </a:prstTxWarp>
                <a:spAutoFit/>
              </a:bodyPr>
              <a:lstStyle/>
              <a:p>
                <a:r>
                  <a:rPr lang="en-US" sz="1600" b="1"/>
                  <a:t>R (fm)</a:t>
                </a:r>
              </a:p>
            </p:txBody>
          </p:sp>
          <p:sp>
            <p:nvSpPr>
              <p:cNvPr id="570380" name="Rectangle 12"/>
              <p:cNvSpPr>
                <a:spLocks noChangeArrowheads="1"/>
              </p:cNvSpPr>
              <p:nvPr/>
            </p:nvSpPr>
            <p:spPr bwMode="auto">
              <a:xfrm rot="-5400000">
                <a:off x="115" y="680"/>
                <a:ext cx="539" cy="212"/>
              </a:xfrm>
              <a:prstGeom prst="rect">
                <a:avLst/>
              </a:prstGeom>
              <a:noFill/>
              <a:ln w="9525">
                <a:noFill/>
                <a:miter lim="800000"/>
                <a:headEnd/>
                <a:tailEnd/>
              </a:ln>
            </p:spPr>
            <p:txBody>
              <a:bodyPr wrap="none">
                <a:prstTxWarp prst="textNoShape">
                  <a:avLst/>
                </a:prstTxWarp>
                <a:spAutoFit/>
              </a:bodyPr>
              <a:lstStyle/>
              <a:p>
                <a:r>
                  <a:rPr lang="en-US" sz="1600" b="1"/>
                  <a:t>R </a:t>
                </a:r>
                <a:r>
                  <a:rPr lang="en-US" sz="1600" b="1" baseline="-25000"/>
                  <a:t>Z</a:t>
                </a:r>
                <a:r>
                  <a:rPr lang="en-US" sz="1600" b="1"/>
                  <a:t>(fm)</a:t>
                </a:r>
              </a:p>
            </p:txBody>
          </p:sp>
          <p:sp>
            <p:nvSpPr>
              <p:cNvPr id="570381" name="Rectangle 13"/>
              <p:cNvSpPr>
                <a:spLocks noChangeArrowheads="1"/>
              </p:cNvSpPr>
              <p:nvPr/>
            </p:nvSpPr>
            <p:spPr bwMode="auto">
              <a:xfrm>
                <a:off x="384" y="3840"/>
                <a:ext cx="1008" cy="192"/>
              </a:xfrm>
              <a:prstGeom prst="rect">
                <a:avLst/>
              </a:prstGeom>
              <a:noFill/>
              <a:ln w="9525">
                <a:noFill/>
                <a:miter lim="800000"/>
                <a:headEnd/>
                <a:tailEnd/>
              </a:ln>
              <a:effectLst/>
            </p:spPr>
            <p:txBody>
              <a:bodyPr wrap="none" anchor="ctr">
                <a:prstTxWarp prst="textNoShape">
                  <a:avLst/>
                </a:prstTxWarp>
              </a:bodyPr>
              <a:lstStyle/>
              <a:p>
                <a:pPr eaLnBrk="1" hangingPunct="1"/>
                <a:r>
                  <a:rPr lang="pl-PL" sz="1400">
                    <a:ea typeface="Arial" charset="0"/>
                    <a:cs typeface="Arial" charset="0"/>
                  </a:rPr>
                  <a:t>hep-ph/0108194</a:t>
                </a:r>
                <a:endParaRPr lang="en-US" sz="1400">
                  <a:ea typeface="Arial" charset="0"/>
                  <a:cs typeface="Arial" charset="0"/>
                </a:endParaRPr>
              </a:p>
            </p:txBody>
          </p:sp>
        </p:grpSp>
        <p:sp>
          <p:nvSpPr>
            <p:cNvPr id="570382" name="Rectangle 14"/>
            <p:cNvSpPr>
              <a:spLocks noChangeArrowheads="1"/>
            </p:cNvSpPr>
            <p:nvPr/>
          </p:nvSpPr>
          <p:spPr bwMode="auto">
            <a:xfrm>
              <a:off x="816" y="1526"/>
              <a:ext cx="204" cy="250"/>
            </a:xfrm>
            <a:prstGeom prst="rect">
              <a:avLst/>
            </a:prstGeom>
            <a:noFill/>
            <a:ln w="9525">
              <a:noFill/>
              <a:miter lim="800000"/>
              <a:headEnd/>
              <a:tailEnd/>
            </a:ln>
          </p:spPr>
          <p:txBody>
            <a:bodyPr wrap="none">
              <a:prstTxWarp prst="textNoShape">
                <a:avLst/>
              </a:prstTxWarp>
              <a:spAutoFit/>
            </a:bodyPr>
            <a:lstStyle/>
            <a:p>
              <a:r>
                <a:rPr lang="en-US">
                  <a:solidFill>
                    <a:srgbClr val="800080"/>
                  </a:solidFill>
                  <a:sym typeface="Symbol" charset="2"/>
                </a:rPr>
                <a:t></a:t>
              </a:r>
              <a:endParaRPr lang="en-US">
                <a:solidFill>
                  <a:srgbClr val="800080"/>
                </a:solidFill>
              </a:endParaRPr>
            </a:p>
          </p:txBody>
        </p:sp>
        <p:sp>
          <p:nvSpPr>
            <p:cNvPr id="570383" name="Rectangle 15"/>
            <p:cNvSpPr>
              <a:spLocks noChangeArrowheads="1"/>
            </p:cNvSpPr>
            <p:nvPr/>
          </p:nvSpPr>
          <p:spPr bwMode="auto">
            <a:xfrm>
              <a:off x="852" y="2064"/>
              <a:ext cx="204" cy="250"/>
            </a:xfrm>
            <a:prstGeom prst="rect">
              <a:avLst/>
            </a:prstGeom>
            <a:noFill/>
            <a:ln w="9525">
              <a:noFill/>
              <a:miter lim="800000"/>
              <a:headEnd/>
              <a:tailEnd/>
            </a:ln>
          </p:spPr>
          <p:txBody>
            <a:bodyPr wrap="none">
              <a:prstTxWarp prst="textNoShape">
                <a:avLst/>
              </a:prstTxWarp>
              <a:spAutoFit/>
            </a:bodyPr>
            <a:lstStyle/>
            <a:p>
              <a:r>
                <a:rPr lang="en-US">
                  <a:sym typeface="Symbol" charset="2"/>
                </a:rPr>
                <a:t></a:t>
              </a:r>
              <a:endParaRPr lang="en-US"/>
            </a:p>
          </p:txBody>
        </p:sp>
        <p:sp>
          <p:nvSpPr>
            <p:cNvPr id="570384" name="Rectangle 16"/>
            <p:cNvSpPr>
              <a:spLocks noChangeArrowheads="1"/>
            </p:cNvSpPr>
            <p:nvPr/>
          </p:nvSpPr>
          <p:spPr bwMode="auto">
            <a:xfrm>
              <a:off x="1188" y="2560"/>
              <a:ext cx="223" cy="250"/>
            </a:xfrm>
            <a:prstGeom prst="rect">
              <a:avLst/>
            </a:prstGeom>
            <a:noFill/>
            <a:ln w="9525">
              <a:noFill/>
              <a:miter lim="800000"/>
              <a:headEnd/>
              <a:tailEnd/>
            </a:ln>
          </p:spPr>
          <p:txBody>
            <a:bodyPr wrap="none">
              <a:prstTxWarp prst="textNoShape">
                <a:avLst/>
              </a:prstTxWarp>
              <a:spAutoFit/>
            </a:bodyPr>
            <a:lstStyle/>
            <a:p>
              <a:r>
                <a:rPr lang="en-US">
                  <a:sym typeface="Symbol" charset="2"/>
                </a:rPr>
                <a:t>K</a:t>
              </a:r>
              <a:endParaRPr lang="en-US"/>
            </a:p>
          </p:txBody>
        </p:sp>
        <p:sp>
          <p:nvSpPr>
            <p:cNvPr id="570385" name="Rectangle 17"/>
            <p:cNvSpPr>
              <a:spLocks noChangeArrowheads="1"/>
            </p:cNvSpPr>
            <p:nvPr/>
          </p:nvSpPr>
          <p:spPr bwMode="auto">
            <a:xfrm>
              <a:off x="1572" y="3040"/>
              <a:ext cx="205" cy="250"/>
            </a:xfrm>
            <a:prstGeom prst="rect">
              <a:avLst/>
            </a:prstGeom>
            <a:noFill/>
            <a:ln w="9525">
              <a:noFill/>
              <a:miter lim="800000"/>
              <a:headEnd/>
              <a:tailEnd/>
            </a:ln>
          </p:spPr>
          <p:txBody>
            <a:bodyPr wrap="none">
              <a:prstTxWarp prst="textNoShape">
                <a:avLst/>
              </a:prstTxWarp>
              <a:spAutoFit/>
            </a:bodyPr>
            <a:lstStyle/>
            <a:p>
              <a:r>
                <a:rPr lang="en-US">
                  <a:solidFill>
                    <a:srgbClr val="0000FF"/>
                  </a:solidFill>
                  <a:sym typeface="Symbol" charset="2"/>
                </a:rPr>
                <a:t>p</a:t>
              </a:r>
              <a:endParaRPr lang="en-US">
                <a:solidFill>
                  <a:srgbClr val="0000FF"/>
                </a:solidFill>
              </a:endParaRPr>
            </a:p>
          </p:txBody>
        </p:sp>
        <p:sp>
          <p:nvSpPr>
            <p:cNvPr id="570386" name="Rectangle 18"/>
            <p:cNvSpPr>
              <a:spLocks noChangeArrowheads="1"/>
            </p:cNvSpPr>
            <p:nvPr/>
          </p:nvSpPr>
          <p:spPr bwMode="auto">
            <a:xfrm>
              <a:off x="1764" y="3072"/>
              <a:ext cx="226" cy="250"/>
            </a:xfrm>
            <a:prstGeom prst="rect">
              <a:avLst/>
            </a:prstGeom>
            <a:noFill/>
            <a:ln w="9525">
              <a:noFill/>
              <a:miter lim="800000"/>
              <a:headEnd/>
              <a:tailEnd/>
            </a:ln>
          </p:spPr>
          <p:txBody>
            <a:bodyPr wrap="none">
              <a:prstTxWarp prst="textNoShape">
                <a:avLst/>
              </a:prstTxWarp>
              <a:spAutoFit/>
            </a:bodyPr>
            <a:lstStyle/>
            <a:p>
              <a:r>
                <a:rPr lang="en-US">
                  <a:sym typeface="Symbol" charset="2"/>
                </a:rPr>
                <a:t></a:t>
              </a:r>
              <a:endParaRPr lang="en-US"/>
            </a:p>
          </p:txBody>
        </p:sp>
      </p:grpSp>
      <p:grpSp>
        <p:nvGrpSpPr>
          <p:cNvPr id="4" name="Group 19"/>
          <p:cNvGrpSpPr>
            <a:grpSpLocks/>
          </p:cNvGrpSpPr>
          <p:nvPr/>
        </p:nvGrpSpPr>
        <p:grpSpPr bwMode="auto">
          <a:xfrm>
            <a:off x="4267200" y="2667000"/>
            <a:ext cx="4724400" cy="3810000"/>
            <a:chOff x="2666" y="1632"/>
            <a:chExt cx="2976" cy="2400"/>
          </a:xfrm>
        </p:grpSpPr>
        <p:sp>
          <p:nvSpPr>
            <p:cNvPr id="570388" name="AutoShape 20"/>
            <p:cNvSpPr>
              <a:spLocks noChangeArrowheads="1"/>
            </p:cNvSpPr>
            <p:nvPr/>
          </p:nvSpPr>
          <p:spPr bwMode="auto">
            <a:xfrm>
              <a:off x="2666" y="1632"/>
              <a:ext cx="2976" cy="2400"/>
            </a:xfrm>
            <a:prstGeom prst="flowChartAlternateProcess">
              <a:avLst/>
            </a:prstGeom>
            <a:solidFill>
              <a:srgbClr val="FEFFE3"/>
            </a:solidFill>
            <a:ln w="38100">
              <a:solidFill>
                <a:schemeClr val="accent2"/>
              </a:solidFill>
              <a:miter lim="800000"/>
              <a:headEnd/>
              <a:tailEnd/>
            </a:ln>
            <a:effectLst/>
          </p:spPr>
          <p:txBody>
            <a:bodyPr wrap="none" anchor="ctr">
              <a:prstTxWarp prst="textNoShape">
                <a:avLst/>
              </a:prstTxWarp>
            </a:bodyPr>
            <a:lstStyle/>
            <a:p>
              <a:endParaRPr lang="en-US"/>
            </a:p>
          </p:txBody>
        </p:sp>
        <p:pic>
          <p:nvPicPr>
            <p:cNvPr id="570389" name="Picture 21" descr="mTdep_ppColl"/>
            <p:cNvPicPr>
              <a:picLocks noChangeAspect="1" noChangeArrowheads="1"/>
            </p:cNvPicPr>
            <p:nvPr/>
          </p:nvPicPr>
          <p:blipFill>
            <a:blip r:embed="rId6">
              <a:clrChange>
                <a:clrFrom>
                  <a:srgbClr val="FFFFFF"/>
                </a:clrFrom>
                <a:clrTo>
                  <a:srgbClr val="FFFFFF">
                    <a:alpha val="0"/>
                  </a:srgbClr>
                </a:clrTo>
              </a:clrChange>
            </a:blip>
            <a:srcRect t="31721" b="3520"/>
            <a:stretch>
              <a:fillRect/>
            </a:stretch>
          </p:blipFill>
          <p:spPr bwMode="auto">
            <a:xfrm>
              <a:off x="2694" y="1776"/>
              <a:ext cx="2922" cy="1968"/>
            </a:xfrm>
            <a:prstGeom prst="rect">
              <a:avLst/>
            </a:prstGeom>
            <a:noFill/>
          </p:spPr>
        </p:pic>
        <p:sp>
          <p:nvSpPr>
            <p:cNvPr id="570390" name="Rectangle 22"/>
            <p:cNvSpPr>
              <a:spLocks noChangeArrowheads="1"/>
            </p:cNvSpPr>
            <p:nvPr/>
          </p:nvSpPr>
          <p:spPr bwMode="auto">
            <a:xfrm>
              <a:off x="2998" y="3436"/>
              <a:ext cx="1226" cy="212"/>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600" b="1">
                  <a:solidFill>
                    <a:srgbClr val="FF0000"/>
                  </a:solidFill>
                  <a:ea typeface="Arial" charset="0"/>
                  <a:cs typeface="Arial" charset="0"/>
                </a:rPr>
                <a:t>STAR preliminary</a:t>
              </a:r>
              <a:r>
                <a:rPr lang="pl-PL" sz="1600">
                  <a:ea typeface="Arial" charset="0"/>
                  <a:cs typeface="Arial" charset="0"/>
                </a:rPr>
                <a:t> </a:t>
              </a:r>
              <a:endParaRPr lang="en-US" sz="1600">
                <a:ea typeface="Arial" charset="0"/>
                <a:cs typeface="Arial" charset="0"/>
              </a:endParaRPr>
            </a:p>
          </p:txBody>
        </p:sp>
        <p:sp>
          <p:nvSpPr>
            <p:cNvPr id="570391" name="Rectangle 23"/>
            <p:cNvSpPr>
              <a:spLocks noChangeArrowheads="1"/>
            </p:cNvSpPr>
            <p:nvPr/>
          </p:nvSpPr>
          <p:spPr bwMode="auto">
            <a:xfrm>
              <a:off x="3515" y="3724"/>
              <a:ext cx="661" cy="212"/>
            </a:xfrm>
            <a:prstGeom prst="rect">
              <a:avLst/>
            </a:prstGeom>
            <a:noFill/>
            <a:ln w="9525">
              <a:noFill/>
              <a:miter lim="800000"/>
              <a:headEnd/>
              <a:tailEnd/>
            </a:ln>
          </p:spPr>
          <p:txBody>
            <a:bodyPr wrap="none">
              <a:prstTxWarp prst="textNoShape">
                <a:avLst/>
              </a:prstTxWarp>
              <a:spAutoFit/>
            </a:bodyPr>
            <a:lstStyle/>
            <a:p>
              <a:r>
                <a:rPr lang="en-US" sz="1600" b="1"/>
                <a:t>m</a:t>
              </a:r>
              <a:r>
                <a:rPr lang="en-US" sz="1600" b="1" baseline="-25000"/>
                <a:t>T</a:t>
              </a:r>
              <a:r>
                <a:rPr lang="en-US" sz="1600" b="1"/>
                <a:t> (GeV)</a:t>
              </a:r>
            </a:p>
          </p:txBody>
        </p:sp>
        <p:sp>
          <p:nvSpPr>
            <p:cNvPr id="570392" name="Rectangle 24"/>
            <p:cNvSpPr>
              <a:spLocks noChangeArrowheads="1"/>
            </p:cNvSpPr>
            <p:nvPr/>
          </p:nvSpPr>
          <p:spPr bwMode="auto">
            <a:xfrm>
              <a:off x="4704" y="3724"/>
              <a:ext cx="661" cy="212"/>
            </a:xfrm>
            <a:prstGeom prst="rect">
              <a:avLst/>
            </a:prstGeom>
            <a:noFill/>
            <a:ln w="9525">
              <a:noFill/>
              <a:miter lim="800000"/>
              <a:headEnd/>
              <a:tailEnd/>
            </a:ln>
          </p:spPr>
          <p:txBody>
            <a:bodyPr wrap="none">
              <a:prstTxWarp prst="textNoShape">
                <a:avLst/>
              </a:prstTxWarp>
              <a:spAutoFit/>
            </a:bodyPr>
            <a:lstStyle/>
            <a:p>
              <a:r>
                <a:rPr lang="en-US" sz="1600" b="1"/>
                <a:t>m</a:t>
              </a:r>
              <a:r>
                <a:rPr lang="en-US" sz="1600" b="1" baseline="-25000"/>
                <a:t>T</a:t>
              </a:r>
              <a:r>
                <a:rPr lang="en-US" sz="1600" b="1"/>
                <a:t> (GeV)</a:t>
              </a:r>
            </a:p>
          </p:txBody>
        </p:sp>
      </p:grpSp>
      <p:sp>
        <p:nvSpPr>
          <p:cNvPr id="570393" name="Text Box 25"/>
          <p:cNvSpPr txBox="1">
            <a:spLocks noChangeArrowheads="1"/>
          </p:cNvSpPr>
          <p:nvPr/>
        </p:nvSpPr>
        <p:spPr bwMode="auto">
          <a:xfrm>
            <a:off x="228600" y="3810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a:solidFill>
                  <a:schemeClr val="bg1"/>
                </a:solidFill>
                <a:ea typeface="Arial" charset="0"/>
                <a:cs typeface="Arial" charset="0"/>
              </a:rPr>
              <a:t>1. Heisenberg uncertainty?</a:t>
            </a:r>
            <a:endParaRPr lang="en-US" sz="1800" b="1">
              <a:solidFill>
                <a:schemeClr val="bg1"/>
              </a:solidFill>
              <a:ea typeface="Arial" charset="0"/>
              <a:cs typeface="Arial" charset="0"/>
            </a:endParaRPr>
          </a:p>
        </p:txBody>
      </p:sp>
      <p:sp>
        <p:nvSpPr>
          <p:cNvPr id="570394" name="Rectangle 26"/>
          <p:cNvSpPr>
            <a:spLocks noChangeArrowheads="1"/>
          </p:cNvSpPr>
          <p:nvPr/>
        </p:nvSpPr>
        <p:spPr bwMode="auto">
          <a:xfrm>
            <a:off x="228600" y="838200"/>
            <a:ext cx="3886200" cy="1187450"/>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a:solidFill>
                  <a:srgbClr val="F7F7F7"/>
                </a:solidFill>
              </a:rPr>
              <a:t>e.g. G. Alexander</a:t>
            </a:r>
          </a:p>
          <a:p>
            <a:pPr marL="169863" indent="-169863">
              <a:lnSpc>
                <a:spcPct val="120000"/>
              </a:lnSpc>
              <a:buFontTx/>
              <a:buChar char="•"/>
            </a:pPr>
            <a:r>
              <a:rPr lang="en-US">
                <a:solidFill>
                  <a:srgbClr val="F7F7F7"/>
                </a:solidFill>
              </a:rPr>
              <a:t>“plausible” in z-direction</a:t>
            </a:r>
          </a:p>
          <a:p>
            <a:pPr marL="169863" indent="-169863">
              <a:lnSpc>
                <a:spcPct val="120000"/>
              </a:lnSpc>
              <a:buFontTx/>
              <a:buChar char="•"/>
            </a:pPr>
            <a:r>
              <a:rPr lang="en-US">
                <a:solidFill>
                  <a:srgbClr val="F7F7F7"/>
                </a:solidFill>
              </a:rPr>
              <a:t>unlikely in transvrse</a:t>
            </a:r>
          </a:p>
        </p:txBody>
      </p:sp>
      <p:sp>
        <p:nvSpPr>
          <p:cNvPr id="570395" name="Text Box 27"/>
          <p:cNvSpPr txBox="1">
            <a:spLocks noChangeArrowheads="1"/>
          </p:cNvSpPr>
          <p:nvPr/>
        </p:nvSpPr>
        <p:spPr bwMode="auto">
          <a:xfrm>
            <a:off x="228600" y="838200"/>
            <a:ext cx="3887788"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a:solidFill>
                  <a:schemeClr val="bg1"/>
                </a:solidFill>
                <a:ea typeface="Arial" charset="0"/>
                <a:cs typeface="Arial" charset="0"/>
              </a:rPr>
              <a:t>2. String fragmentation?  (Lund)</a:t>
            </a:r>
            <a:endParaRPr lang="en-US" sz="1800" b="1">
              <a:solidFill>
                <a:schemeClr val="bg1"/>
              </a:solidFill>
              <a:ea typeface="Arial" charset="0"/>
              <a:cs typeface="Arial" charset="0"/>
            </a:endParaRPr>
          </a:p>
        </p:txBody>
      </p:sp>
      <p:sp>
        <p:nvSpPr>
          <p:cNvPr id="570396" name="Rectangle 28"/>
          <p:cNvSpPr>
            <a:spLocks noChangeArrowheads="1"/>
          </p:cNvSpPr>
          <p:nvPr/>
        </p:nvSpPr>
        <p:spPr bwMode="auto">
          <a:xfrm>
            <a:off x="228600" y="1295400"/>
            <a:ext cx="3886200" cy="1187450"/>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20000"/>
              </a:lnSpc>
              <a:buFontTx/>
              <a:buChar char="•"/>
            </a:pPr>
            <a:r>
              <a:rPr lang="en-US">
                <a:solidFill>
                  <a:srgbClr val="F7F7F7"/>
                </a:solidFill>
              </a:rPr>
              <a:t>p</a:t>
            </a:r>
            <a:r>
              <a:rPr lang="en-US" baseline="-25000">
                <a:solidFill>
                  <a:srgbClr val="F7F7F7"/>
                </a:solidFill>
              </a:rPr>
              <a:t>T</a:t>
            </a:r>
            <a:r>
              <a:rPr lang="en-US">
                <a:solidFill>
                  <a:srgbClr val="F7F7F7"/>
                </a:solidFill>
              </a:rPr>
              <a:t> dependence </a:t>
            </a:r>
            <a:r>
              <a:rPr lang="en-US" i="1">
                <a:solidFill>
                  <a:srgbClr val="F7F7F7"/>
                </a:solidFill>
              </a:rPr>
              <a:t>maybe</a:t>
            </a:r>
            <a:r>
              <a:rPr lang="en-US">
                <a:solidFill>
                  <a:srgbClr val="F7F7F7"/>
                </a:solidFill>
              </a:rPr>
              <a:t> (??)</a:t>
            </a:r>
          </a:p>
          <a:p>
            <a:pPr marL="169863" indent="-169863">
              <a:lnSpc>
                <a:spcPct val="120000"/>
              </a:lnSpc>
              <a:buFontTx/>
              <a:buChar char="•"/>
            </a:pPr>
            <a:r>
              <a:rPr lang="en-US">
                <a:solidFill>
                  <a:srgbClr val="F7F7F7"/>
                </a:solidFill>
              </a:rPr>
              <a:t>mass dependence probably no</a:t>
            </a:r>
            <a:br>
              <a:rPr lang="en-US">
                <a:solidFill>
                  <a:srgbClr val="F7F7F7"/>
                </a:solidFill>
              </a:rPr>
            </a:br>
            <a:r>
              <a:rPr lang="en-US">
                <a:solidFill>
                  <a:srgbClr val="F7F7F7"/>
                </a:solidFill>
              </a:rPr>
              <a:t>      [Andersson, Moriond 2000]</a:t>
            </a:r>
          </a:p>
        </p:txBody>
      </p:sp>
      <p:sp>
        <p:nvSpPr>
          <p:cNvPr id="570397" name="Text Box 29"/>
          <p:cNvSpPr txBox="1">
            <a:spLocks noChangeArrowheads="1"/>
          </p:cNvSpPr>
          <p:nvPr/>
        </p:nvSpPr>
        <p:spPr bwMode="auto">
          <a:xfrm>
            <a:off x="228600" y="12954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sz="1800" b="1" dirty="0">
                <a:solidFill>
                  <a:schemeClr val="bg1"/>
                </a:solidFill>
                <a:ea typeface="Arial" charset="0"/>
                <a:cs typeface="Arial" charset="0"/>
              </a:rPr>
              <a:t>3. Resonance effects?</a:t>
            </a:r>
            <a:endParaRPr lang="en-US" sz="1800" b="1" dirty="0">
              <a:solidFill>
                <a:schemeClr val="bg1"/>
              </a:solidFill>
              <a:ea typeface="Arial" charset="0"/>
              <a:cs typeface="Arial" charset="0"/>
            </a:endParaRPr>
          </a:p>
        </p:txBody>
      </p:sp>
      <p:sp>
        <p:nvSpPr>
          <p:cNvPr id="570398" name="Rectangle 30"/>
          <p:cNvSpPr>
            <a:spLocks noChangeArrowheads="1"/>
          </p:cNvSpPr>
          <p:nvPr/>
        </p:nvSpPr>
        <p:spPr bwMode="auto">
          <a:xfrm>
            <a:off x="228600" y="1770063"/>
            <a:ext cx="3886200" cy="1157287"/>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a:solidFill>
                  <a:srgbClr val="F7F7F7"/>
                </a:solidFill>
              </a:rPr>
              <a:t>e.g. </a:t>
            </a:r>
            <a:r>
              <a:rPr lang="en-US" dirty="0" err="1">
                <a:solidFill>
                  <a:srgbClr val="F7F7F7"/>
                </a:solidFill>
              </a:rPr>
              <a:t>Wiedemann</a:t>
            </a:r>
            <a:r>
              <a:rPr lang="en-US" dirty="0">
                <a:solidFill>
                  <a:srgbClr val="F7F7F7"/>
                </a:solidFill>
              </a:rPr>
              <a:t> &amp; Heinz ‘97</a:t>
            </a:r>
          </a:p>
          <a:p>
            <a:pPr marL="169863" indent="-169863">
              <a:lnSpc>
                <a:spcPct val="110000"/>
              </a:lnSpc>
              <a:spcBef>
                <a:spcPct val="20000"/>
              </a:spcBef>
              <a:buFontTx/>
              <a:buChar char="•"/>
            </a:pPr>
            <a:r>
              <a:rPr lang="en-US" i="1" dirty="0">
                <a:solidFill>
                  <a:srgbClr val="F7F7F7"/>
                </a:solidFill>
              </a:rPr>
              <a:t>maybe</a:t>
            </a:r>
            <a:r>
              <a:rPr lang="en-US" dirty="0">
                <a:solidFill>
                  <a:srgbClr val="F7F7F7"/>
                </a:solidFill>
              </a:rPr>
              <a:t>, but will be significantly different effect than for </a:t>
            </a:r>
            <a:r>
              <a:rPr lang="en-US" dirty="0" err="1">
                <a:solidFill>
                  <a:srgbClr val="F7F7F7"/>
                </a:solidFill>
              </a:rPr>
              <a:t>Au+Au</a:t>
            </a:r>
            <a:endParaRPr lang="en-US" dirty="0">
              <a:solidFill>
                <a:srgbClr val="F7F7F7"/>
              </a:solidFill>
            </a:endParaRPr>
          </a:p>
        </p:txBody>
      </p:sp>
      <p:sp>
        <p:nvSpPr>
          <p:cNvPr id="570399" name="Rectangle 31"/>
          <p:cNvSpPr>
            <a:spLocks noChangeArrowheads="1"/>
          </p:cNvSpPr>
          <p:nvPr/>
        </p:nvSpPr>
        <p:spPr bwMode="auto">
          <a:xfrm>
            <a:off x="7265988" y="0"/>
            <a:ext cx="1878012" cy="274638"/>
          </a:xfrm>
          <a:prstGeom prst="rect">
            <a:avLst/>
          </a:prstGeom>
          <a:noFill/>
          <a:ln w="9525">
            <a:noFill/>
            <a:miter lim="800000"/>
            <a:headEnd/>
            <a:tailEnd/>
          </a:ln>
        </p:spPr>
        <p:txBody>
          <a:bodyPr wrap="none">
            <a:prstTxWarp prst="textNoShape">
              <a:avLst/>
            </a:prstTxWarp>
            <a:spAutoFit/>
          </a:bodyPr>
          <a:lstStyle/>
          <a:p>
            <a:r>
              <a:rPr lang="en-US" sz="1200">
                <a:solidFill>
                  <a:srgbClr val="FF0000"/>
                </a:solidFill>
              </a:rPr>
              <a:t>Zbigniew Chajecki QM05</a:t>
            </a:r>
          </a:p>
        </p:txBody>
      </p:sp>
      <p:sp>
        <p:nvSpPr>
          <p:cNvPr id="570400" name="Rectangle 32"/>
          <p:cNvSpPr>
            <a:spLocks noChangeArrowheads="1"/>
          </p:cNvSpPr>
          <p:nvPr/>
        </p:nvSpPr>
        <p:spPr bwMode="auto">
          <a:xfrm>
            <a:off x="4343400" y="838200"/>
            <a:ext cx="4724400" cy="1576388"/>
          </a:xfrm>
          <a:prstGeom prst="rect">
            <a:avLst/>
          </a:prstGeom>
          <a:noFill/>
          <a:ln w="9525">
            <a:noFill/>
            <a:miter lim="800000"/>
            <a:headEnd/>
            <a:tailEnd/>
          </a:ln>
        </p:spPr>
        <p:txBody>
          <a:bodyPr>
            <a:prstTxWarp prst="textNoShape">
              <a:avLst/>
            </a:prstTxWarp>
            <a:spAutoFit/>
          </a:bodyPr>
          <a:lstStyle/>
          <a:p>
            <a:pPr marL="236538" indent="-236538">
              <a:lnSpc>
                <a:spcPct val="110000"/>
              </a:lnSpc>
            </a:pPr>
            <a:r>
              <a:rPr lang="en-US" sz="1800"/>
              <a:t>p+p and A+A measured in </a:t>
            </a:r>
            <a:r>
              <a:rPr lang="en-US" sz="1800" i="1"/>
              <a:t>same</a:t>
            </a:r>
            <a:r>
              <a:rPr lang="en-US" sz="1800"/>
              <a:t> experiment, </a:t>
            </a:r>
            <a:r>
              <a:rPr lang="en-US" sz="1800" i="1"/>
              <a:t>same</a:t>
            </a:r>
            <a:r>
              <a:rPr lang="en-US" sz="1800"/>
              <a:t> acceptance, </a:t>
            </a:r>
            <a:r>
              <a:rPr lang="en-US" sz="1800" i="1"/>
              <a:t>same</a:t>
            </a:r>
            <a:r>
              <a:rPr lang="en-US" sz="1800"/>
              <a:t> techniques</a:t>
            </a:r>
          </a:p>
          <a:p>
            <a:pPr lvl="1" indent="-106363">
              <a:lnSpc>
                <a:spcPct val="120000"/>
              </a:lnSpc>
              <a:buFontTx/>
              <a:buChar char="•"/>
            </a:pPr>
            <a:r>
              <a:rPr lang="en-US" sz="1600">
                <a:solidFill>
                  <a:srgbClr val="800080"/>
                </a:solidFill>
              </a:rPr>
              <a:t>unique</a:t>
            </a:r>
            <a:r>
              <a:rPr lang="en-US" sz="1600"/>
              <a:t> opportunity to compare physics</a:t>
            </a:r>
          </a:p>
          <a:p>
            <a:pPr lvl="1" indent="-106363">
              <a:lnSpc>
                <a:spcPct val="120000"/>
              </a:lnSpc>
              <a:buFontTx/>
              <a:buChar char="•"/>
            </a:pPr>
            <a:r>
              <a:rPr lang="en-US" sz="1600"/>
              <a:t>what causes p</a:t>
            </a:r>
            <a:r>
              <a:rPr lang="en-US" sz="1600" baseline="-25000"/>
              <a:t>T</a:t>
            </a:r>
            <a:r>
              <a:rPr lang="en-US" sz="1600"/>
              <a:t>-dependence in p+p?</a:t>
            </a:r>
          </a:p>
          <a:p>
            <a:pPr lvl="1" indent="-106363">
              <a:lnSpc>
                <a:spcPct val="120000"/>
              </a:lnSpc>
              <a:buFontTx/>
              <a:buChar char="•"/>
            </a:pPr>
            <a:r>
              <a:rPr lang="en-US" sz="1600">
                <a:solidFill>
                  <a:schemeClr val="bg2"/>
                </a:solidFill>
              </a:rPr>
              <a:t>same cause as in A+A?</a:t>
            </a:r>
            <a:endParaRPr lang="en-US" sz="1800">
              <a:solidFill>
                <a:schemeClr val="bg2"/>
              </a:solidFill>
            </a:endParaRPr>
          </a:p>
        </p:txBody>
      </p:sp>
      <p:sp>
        <p:nvSpPr>
          <p:cNvPr id="37" name="Text Box 29"/>
          <p:cNvSpPr txBox="1">
            <a:spLocks noChangeArrowheads="1"/>
          </p:cNvSpPr>
          <p:nvPr/>
        </p:nvSpPr>
        <p:spPr bwMode="auto">
          <a:xfrm>
            <a:off x="228600" y="1752600"/>
            <a:ext cx="3886200" cy="476250"/>
          </a:xfrm>
          <a:prstGeom prst="rect">
            <a:avLst/>
          </a:prstGeom>
          <a:solidFill>
            <a:srgbClr val="0000FF"/>
          </a:solidFill>
          <a:ln w="9525">
            <a:noFill/>
            <a:miter lim="800000"/>
            <a:headEnd/>
            <a:tailEnd/>
          </a:ln>
          <a:effectLst/>
        </p:spPr>
        <p:txBody>
          <a:bodyPr>
            <a:prstTxWarp prst="textNoShape">
              <a:avLst/>
            </a:prstTxWarp>
            <a:spAutoFit/>
          </a:bodyPr>
          <a:lstStyle/>
          <a:p>
            <a:pPr eaLnBrk="1" hangingPunct="1">
              <a:lnSpc>
                <a:spcPct val="140000"/>
              </a:lnSpc>
              <a:spcBef>
                <a:spcPct val="50000"/>
              </a:spcBef>
            </a:pPr>
            <a:r>
              <a:rPr lang="pl-PL" b="1" dirty="0">
                <a:solidFill>
                  <a:schemeClr val="bg1"/>
                </a:solidFill>
                <a:ea typeface="Arial" charset="0"/>
                <a:cs typeface="Arial" charset="0"/>
              </a:rPr>
              <a:t>4</a:t>
            </a:r>
            <a:r>
              <a:rPr lang="pl-PL" sz="1800" b="1" dirty="0" smtClean="0">
                <a:solidFill>
                  <a:schemeClr val="bg1"/>
                </a:solidFill>
                <a:ea typeface="Arial" charset="0"/>
                <a:cs typeface="Arial" charset="0"/>
              </a:rPr>
              <a:t>. </a:t>
            </a:r>
            <a:r>
              <a:rPr lang="pl-PL" b="1" dirty="0" smtClean="0">
                <a:solidFill>
                  <a:schemeClr val="bg1"/>
                </a:solidFill>
                <a:ea typeface="Arial" charset="0"/>
                <a:cs typeface="Arial" charset="0"/>
              </a:rPr>
              <a:t>Flow??</a:t>
            </a:r>
            <a:r>
              <a:rPr lang="pl-PL" sz="1800" b="1" dirty="0" smtClean="0">
                <a:solidFill>
                  <a:schemeClr val="bg1"/>
                </a:solidFill>
                <a:ea typeface="Arial" charset="0"/>
                <a:cs typeface="Arial" charset="0"/>
              </a:rPr>
              <a:t>?</a:t>
            </a:r>
            <a:endParaRPr lang="en-US" sz="1800" b="1" dirty="0">
              <a:solidFill>
                <a:schemeClr val="bg1"/>
              </a:solidFill>
              <a:ea typeface="Arial" charset="0"/>
              <a:cs typeface="Arial" charset="0"/>
            </a:endParaRPr>
          </a:p>
        </p:txBody>
      </p:sp>
      <p:sp>
        <p:nvSpPr>
          <p:cNvPr id="38" name="Rectangle 30"/>
          <p:cNvSpPr>
            <a:spLocks noChangeArrowheads="1"/>
          </p:cNvSpPr>
          <p:nvPr/>
        </p:nvSpPr>
        <p:spPr bwMode="auto">
          <a:xfrm>
            <a:off x="228600" y="2209800"/>
            <a:ext cx="3886200" cy="697114"/>
          </a:xfrm>
          <a:prstGeom prst="rect">
            <a:avLst/>
          </a:prstGeom>
          <a:solidFill>
            <a:srgbClr val="800080"/>
          </a:solidFill>
          <a:ln w="9525">
            <a:noFill/>
            <a:miter lim="800000"/>
            <a:headEnd/>
            <a:tailEnd/>
          </a:ln>
        </p:spPr>
        <p:txBody>
          <a:bodyPr>
            <a:prstTxWarp prst="textNoShape">
              <a:avLst/>
            </a:prstTxWarp>
            <a:spAutoFit/>
          </a:bodyPr>
          <a:lstStyle/>
          <a:p>
            <a:pPr marL="169863" indent="-169863">
              <a:lnSpc>
                <a:spcPct val="110000"/>
              </a:lnSpc>
              <a:spcBef>
                <a:spcPct val="20000"/>
              </a:spcBef>
              <a:buFontTx/>
              <a:buChar char="•"/>
            </a:pPr>
            <a:r>
              <a:rPr lang="en-US" dirty="0" smtClean="0">
                <a:solidFill>
                  <a:srgbClr val="F7F7F7"/>
                </a:solidFill>
              </a:rPr>
              <a:t>Increasingly suggested in recent experiments</a:t>
            </a:r>
          </a:p>
        </p:txBody>
      </p:sp>
      <p:sp>
        <p:nvSpPr>
          <p:cNvPr id="58" name="Rectangle 57"/>
          <p:cNvSpPr/>
          <p:nvPr/>
        </p:nvSpPr>
        <p:spPr>
          <a:xfrm>
            <a:off x="0" y="0"/>
            <a:ext cx="9144000" cy="6858000"/>
          </a:xfrm>
          <a:prstGeom prst="rect">
            <a:avLst/>
          </a:prstGeom>
          <a:solidFill>
            <a:srgbClr val="FFFFFF">
              <a:alpha val="6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21"/>
          <p:cNvGrpSpPr/>
          <p:nvPr/>
        </p:nvGrpSpPr>
        <p:grpSpPr>
          <a:xfrm>
            <a:off x="4480581" y="2112874"/>
            <a:ext cx="4663419" cy="4745126"/>
            <a:chOff x="1813581" y="1066800"/>
            <a:chExt cx="4663419" cy="4745126"/>
          </a:xfrm>
        </p:grpSpPr>
        <p:sp>
          <p:nvSpPr>
            <p:cNvPr id="60" name="Rounded Rectangle 59"/>
            <p:cNvSpPr/>
            <p:nvPr/>
          </p:nvSpPr>
          <p:spPr>
            <a:xfrm>
              <a:off x="1813581" y="1066800"/>
              <a:ext cx="4663419" cy="4745126"/>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TextBox 60"/>
            <p:cNvSpPr txBox="1"/>
            <p:nvPr/>
          </p:nvSpPr>
          <p:spPr>
            <a:xfrm>
              <a:off x="2164091" y="4800600"/>
              <a:ext cx="4130019" cy="923330"/>
            </a:xfrm>
            <a:prstGeom prst="rect">
              <a:avLst/>
            </a:prstGeom>
            <a:noFill/>
          </p:spPr>
          <p:txBody>
            <a:bodyPr wrap="none" rtlCol="0">
              <a:spAutoFit/>
            </a:bodyPr>
            <a:lstStyle/>
            <a:p>
              <a:r>
                <a:rPr lang="en-US" dirty="0" smtClean="0"/>
                <a:t>E735 Collaboration, PRD</a:t>
              </a:r>
              <a:r>
                <a:rPr lang="en-US" b="1" dirty="0" smtClean="0"/>
                <a:t>48</a:t>
              </a:r>
              <a:r>
                <a:rPr lang="en-US" dirty="0" smtClean="0"/>
                <a:t> 1931 (1993)</a:t>
              </a:r>
            </a:p>
            <a:p>
              <a:r>
                <a:rPr lang="en-US" dirty="0" smtClean="0"/>
                <a:t>also PLB 2002</a:t>
              </a:r>
            </a:p>
            <a:p>
              <a:r>
                <a:rPr lang="en-US" i="1" dirty="0" smtClean="0"/>
                <a:t>consistent with an expanding shell model.</a:t>
              </a:r>
              <a:endParaRPr lang="en-US" i="1" dirty="0"/>
            </a:p>
          </p:txBody>
        </p:sp>
        <p:pic>
          <p:nvPicPr>
            <p:cNvPr id="62" name="Picture 61" descr="E735pTdep.png"/>
            <p:cNvPicPr>
              <a:picLocks noChangeAspect="1"/>
            </p:cNvPicPr>
            <p:nvPr/>
          </p:nvPicPr>
          <p:blipFill>
            <a:blip r:embed="rId7"/>
            <a:stretch>
              <a:fillRect/>
            </a:stretch>
          </p:blipFill>
          <p:spPr>
            <a:xfrm>
              <a:off x="2209800" y="1274674"/>
              <a:ext cx="3886074" cy="3544099"/>
            </a:xfrm>
            <a:prstGeom prst="rect">
              <a:avLst/>
            </a:prstGeom>
          </p:spPr>
        </p:pic>
      </p:grpSp>
      <p:grpSp>
        <p:nvGrpSpPr>
          <p:cNvPr id="6" name="Group 25"/>
          <p:cNvGrpSpPr/>
          <p:nvPr/>
        </p:nvGrpSpPr>
        <p:grpSpPr>
          <a:xfrm>
            <a:off x="4038600" y="76200"/>
            <a:ext cx="5105400" cy="2094131"/>
            <a:chOff x="838200" y="1364397"/>
            <a:chExt cx="5105400" cy="2094131"/>
          </a:xfrm>
        </p:grpSpPr>
        <p:sp>
          <p:nvSpPr>
            <p:cNvPr id="64" name="Rounded Rectangle 63"/>
            <p:cNvSpPr/>
            <p:nvPr/>
          </p:nvSpPr>
          <p:spPr>
            <a:xfrm>
              <a:off x="838200" y="1371600"/>
              <a:ext cx="5105400" cy="208692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5" name="TextBox 64"/>
            <p:cNvSpPr txBox="1"/>
            <p:nvPr/>
          </p:nvSpPr>
          <p:spPr>
            <a:xfrm>
              <a:off x="914400" y="1364397"/>
              <a:ext cx="4821828" cy="646331"/>
            </a:xfrm>
            <a:prstGeom prst="rect">
              <a:avLst/>
            </a:prstGeom>
            <a:noFill/>
          </p:spPr>
          <p:txBody>
            <a:bodyPr wrap="none" rtlCol="0">
              <a:spAutoFit/>
            </a:bodyPr>
            <a:lstStyle/>
            <a:p>
              <a:r>
                <a:rPr lang="en-US" dirty="0" smtClean="0"/>
                <a:t>NA22 Collaboration Z. Phys. C 71, 405–414 (1996)</a:t>
              </a:r>
            </a:p>
            <a:p>
              <a:r>
                <a:rPr lang="en-US" dirty="0" smtClean="0"/>
                <a:t>(hadron-hadron collisions)</a:t>
              </a:r>
              <a:endParaRPr lang="en-US" dirty="0"/>
            </a:p>
          </p:txBody>
        </p:sp>
        <p:sp>
          <p:nvSpPr>
            <p:cNvPr id="66" name="TextBox 65"/>
            <p:cNvSpPr txBox="1"/>
            <p:nvPr/>
          </p:nvSpPr>
          <p:spPr>
            <a:xfrm>
              <a:off x="990600" y="1981200"/>
              <a:ext cx="4724400" cy="1477328"/>
            </a:xfrm>
            <a:prstGeom prst="rect">
              <a:avLst/>
            </a:prstGeom>
            <a:noFill/>
          </p:spPr>
          <p:txBody>
            <a:bodyPr wrap="square" rtlCol="0">
              <a:spAutoFit/>
            </a:bodyPr>
            <a:lstStyle/>
            <a:p>
              <a:r>
                <a:rPr lang="en-US" dirty="0" smtClean="0"/>
                <a:t>[based on shape of </a:t>
              </a:r>
              <a:r>
                <a:rPr lang="en-US" dirty="0" err="1" smtClean="0"/>
                <a:t>C(q</a:t>
              </a:r>
              <a:r>
                <a:rPr lang="en-US" dirty="0" smtClean="0"/>
                <a:t>)…]</a:t>
              </a:r>
            </a:p>
            <a:p>
              <a:r>
                <a:rPr lang="en-US" i="1" dirty="0" smtClean="0"/>
                <a:t>Our data do not confirm the expectation from the string type model…  A good description of our data is, however, achieved in the framework of the </a:t>
              </a:r>
              <a:r>
                <a:rPr lang="en-US" i="1" dirty="0" err="1" smtClean="0">
                  <a:solidFill>
                    <a:srgbClr val="FFFFFF"/>
                  </a:solidFill>
                </a:rPr>
                <a:t>hydrodynamical</a:t>
              </a:r>
              <a:r>
                <a:rPr lang="en-US" i="1" dirty="0" smtClean="0">
                  <a:solidFill>
                    <a:srgbClr val="FFFFFF"/>
                  </a:solidFill>
                </a:rPr>
                <a:t> expanding source </a:t>
              </a:r>
              <a:r>
                <a:rPr lang="en-US" i="1" dirty="0" smtClean="0"/>
                <a:t>model.</a:t>
              </a:r>
              <a:endParaRPr lang="en-US" i="1" dirty="0"/>
            </a:p>
          </p:txBody>
        </p:sp>
      </p:grpSp>
      <p:grpSp>
        <p:nvGrpSpPr>
          <p:cNvPr id="7" name="Group 29"/>
          <p:cNvGrpSpPr/>
          <p:nvPr/>
        </p:nvGrpSpPr>
        <p:grpSpPr>
          <a:xfrm>
            <a:off x="0" y="4999672"/>
            <a:ext cx="7467600" cy="1858328"/>
            <a:chOff x="914400" y="4941332"/>
            <a:chExt cx="7467600" cy="1858328"/>
          </a:xfrm>
        </p:grpSpPr>
        <p:sp>
          <p:nvSpPr>
            <p:cNvPr id="68" name="Rounded Rectangle 67"/>
            <p:cNvSpPr/>
            <p:nvPr/>
          </p:nvSpPr>
          <p:spPr>
            <a:xfrm>
              <a:off x="914400" y="4941332"/>
              <a:ext cx="7315200" cy="18583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69" name="TextBox 68"/>
            <p:cNvSpPr txBox="1"/>
            <p:nvPr/>
          </p:nvSpPr>
          <p:spPr>
            <a:xfrm>
              <a:off x="1295400" y="4941332"/>
              <a:ext cx="5708977" cy="369332"/>
            </a:xfrm>
            <a:prstGeom prst="rect">
              <a:avLst/>
            </a:prstGeom>
            <a:noFill/>
          </p:spPr>
          <p:txBody>
            <a:bodyPr wrap="none" rtlCol="0">
              <a:spAutoFit/>
            </a:bodyPr>
            <a:lstStyle/>
            <a:p>
              <a:r>
                <a:rPr lang="en-US" dirty="0" smtClean="0"/>
                <a:t>W. </a:t>
              </a:r>
              <a:r>
                <a:rPr lang="en-US" dirty="0" err="1" smtClean="0"/>
                <a:t>Kittel</a:t>
              </a:r>
              <a:r>
                <a:rPr lang="en-US" dirty="0" smtClean="0"/>
                <a:t> </a:t>
              </a:r>
              <a:r>
                <a:rPr lang="en-US" dirty="0" err="1" smtClean="0"/>
                <a:t>Acta</a:t>
              </a:r>
              <a:r>
                <a:rPr lang="en-US" dirty="0" smtClean="0"/>
                <a:t> </a:t>
              </a:r>
              <a:r>
                <a:rPr lang="en-US" dirty="0" err="1" smtClean="0"/>
                <a:t>Phys.Polon</a:t>
              </a:r>
              <a:r>
                <a:rPr lang="en-US" dirty="0" smtClean="0"/>
                <a:t>. B32 (2001) 3927  [Review article]</a:t>
              </a:r>
              <a:endParaRPr lang="en-US" dirty="0"/>
            </a:p>
          </p:txBody>
        </p:sp>
        <p:sp>
          <p:nvSpPr>
            <p:cNvPr id="70" name="TextBox 69"/>
            <p:cNvSpPr txBox="1"/>
            <p:nvPr/>
          </p:nvSpPr>
          <p:spPr>
            <a:xfrm>
              <a:off x="1066800" y="5257800"/>
              <a:ext cx="7315200" cy="1477328"/>
            </a:xfrm>
            <a:prstGeom prst="rect">
              <a:avLst/>
            </a:prstGeom>
            <a:noFill/>
          </p:spPr>
          <p:txBody>
            <a:bodyPr wrap="square" rtlCol="0">
              <a:spAutoFit/>
            </a:bodyPr>
            <a:lstStyle/>
            <a:p>
              <a:r>
                <a:rPr lang="en-US" i="1" dirty="0" smtClean="0"/>
                <a:t>… and suggests the existence of an important “collective </a:t>
              </a:r>
              <a:r>
                <a:rPr lang="en-US" i="1" dirty="0" err="1" smtClean="0"/>
                <a:t>ﬂow</a:t>
              </a:r>
              <a:r>
                <a:rPr lang="en-US" i="1" dirty="0" smtClean="0"/>
                <a:t>”, even in the system of particles produced in </a:t>
              </a:r>
              <a:r>
                <a:rPr lang="en-US" i="1" dirty="0" err="1" smtClean="0"/>
                <a:t>e+e</a:t>
              </a:r>
              <a:r>
                <a:rPr lang="en-US" i="1" dirty="0" smtClean="0"/>
                <a:t>− annihilation!</a:t>
              </a:r>
            </a:p>
            <a:p>
              <a:endParaRPr lang="en-US" i="1" dirty="0" smtClean="0"/>
            </a:p>
            <a:p>
              <a:r>
                <a:rPr lang="en-US" i="1" dirty="0" smtClean="0"/>
                <a:t>A 1/√m T scaling </a:t>
              </a:r>
              <a:r>
                <a:rPr lang="en-US" i="1" dirty="0" err="1" smtClean="0"/>
                <a:t>ﬁrst</a:t>
              </a:r>
              <a:r>
                <a:rPr lang="en-US" i="1" dirty="0" smtClean="0"/>
                <a:t> observed in heavy-ion collisions is now also observed in Z fragmentation and may suggest a “transverse </a:t>
              </a:r>
              <a:r>
                <a:rPr lang="en-US" i="1" dirty="0" err="1" smtClean="0"/>
                <a:t>ﬂow</a:t>
              </a:r>
              <a:r>
                <a:rPr lang="en-US" i="1" dirty="0" smtClean="0"/>
                <a:t>” even there!</a:t>
              </a:r>
              <a:endParaRPr lang="en-US" i="1" dirty="0"/>
            </a:p>
          </p:txBody>
        </p:sp>
      </p:grpSp>
      <p:grpSp>
        <p:nvGrpSpPr>
          <p:cNvPr id="8" name="Group 33"/>
          <p:cNvGrpSpPr/>
          <p:nvPr/>
        </p:nvGrpSpPr>
        <p:grpSpPr>
          <a:xfrm>
            <a:off x="76200" y="76200"/>
            <a:ext cx="7162800" cy="5029200"/>
            <a:chOff x="685800" y="1600200"/>
            <a:chExt cx="7162800" cy="5029200"/>
          </a:xfrm>
        </p:grpSpPr>
        <p:sp>
          <p:nvSpPr>
            <p:cNvPr id="72" name="Rounded Rectangle 71"/>
            <p:cNvSpPr/>
            <p:nvPr/>
          </p:nvSpPr>
          <p:spPr>
            <a:xfrm>
              <a:off x="685800" y="1600200"/>
              <a:ext cx="7086599" cy="5029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3" name="Picture 72" descr="0708.1122v1.png"/>
            <p:cNvPicPr>
              <a:picLocks noChangeAspect="1"/>
            </p:cNvPicPr>
            <p:nvPr/>
          </p:nvPicPr>
          <p:blipFill>
            <a:blip r:embed="rId8"/>
            <a:srcRect l="14052" t="30000" r="15490" b="34444"/>
            <a:stretch>
              <a:fillRect/>
            </a:stretch>
          </p:blipFill>
          <p:spPr>
            <a:xfrm>
              <a:off x="1524000" y="2209800"/>
              <a:ext cx="4550569" cy="2971800"/>
            </a:xfrm>
            <a:prstGeom prst="rect">
              <a:avLst/>
            </a:prstGeom>
          </p:spPr>
        </p:pic>
        <p:sp>
          <p:nvSpPr>
            <p:cNvPr id="74" name="TextBox 73"/>
            <p:cNvSpPr txBox="1"/>
            <p:nvPr/>
          </p:nvSpPr>
          <p:spPr>
            <a:xfrm>
              <a:off x="990600" y="1871246"/>
              <a:ext cx="6462426" cy="338554"/>
            </a:xfrm>
            <a:prstGeom prst="rect">
              <a:avLst/>
            </a:prstGeom>
            <a:noFill/>
          </p:spPr>
          <p:txBody>
            <a:bodyPr wrap="none" rtlCol="0">
              <a:spAutoFit/>
            </a:bodyPr>
            <a:lstStyle/>
            <a:p>
              <a:r>
                <a:rPr lang="en-US" sz="1600" dirty="0" smtClean="0"/>
                <a:t>OPAL Collaboration, Eur.Phys.J.C52:787-803,2007; arXiv:0708.1122 [</a:t>
              </a:r>
              <a:r>
                <a:rPr lang="en-US" sz="1600" dirty="0" err="1" smtClean="0"/>
                <a:t>hep</a:t>
              </a:r>
              <a:r>
                <a:rPr lang="en-US" sz="1600" dirty="0" smtClean="0"/>
                <a:t>-ex]</a:t>
              </a:r>
              <a:endParaRPr lang="en-US" sz="1600" dirty="0"/>
            </a:p>
          </p:txBody>
        </p:sp>
        <p:sp>
          <p:nvSpPr>
            <p:cNvPr id="75" name="TextBox 74"/>
            <p:cNvSpPr txBox="1"/>
            <p:nvPr/>
          </p:nvSpPr>
          <p:spPr>
            <a:xfrm>
              <a:off x="762001" y="5181600"/>
              <a:ext cx="7086599" cy="1200329"/>
            </a:xfrm>
            <a:prstGeom prst="rect">
              <a:avLst/>
            </a:prstGeom>
            <a:noFill/>
          </p:spPr>
          <p:txBody>
            <a:bodyPr wrap="square" rtlCol="0">
              <a:spAutoFit/>
            </a:bodyPr>
            <a:lstStyle/>
            <a:p>
              <a:r>
                <a:rPr lang="en-US" i="1" dirty="0" smtClean="0"/>
                <a:t>R2tside , R2tout and, less markedly, R2long decrease with increasing </a:t>
              </a:r>
              <a:r>
                <a:rPr lang="en-US" i="1" dirty="0" err="1" smtClean="0"/>
                <a:t>kt</a:t>
              </a:r>
              <a:r>
                <a:rPr lang="en-US" i="1" dirty="0" smtClean="0"/>
                <a:t> . The presence of correlations between the particle production points and their </a:t>
              </a:r>
              <a:r>
                <a:rPr lang="en-US" i="1" dirty="0" err="1" smtClean="0"/>
                <a:t>momenta</a:t>
              </a:r>
              <a:r>
                <a:rPr lang="en-US" i="1" dirty="0" smtClean="0"/>
                <a:t> is an indication that the </a:t>
              </a:r>
              <a:r>
                <a:rPr lang="en-US" i="1" dirty="0" smtClean="0">
                  <a:solidFill>
                    <a:schemeClr val="bg1"/>
                  </a:solidFill>
                </a:rPr>
                <a:t>pion source is not static, but rather expands during the particle emission process</a:t>
              </a:r>
              <a:r>
                <a:rPr lang="en-US" i="1" dirty="0" smtClean="0"/>
                <a:t>.</a:t>
              </a:r>
              <a:endParaRPr lang="en-US" i="1" dirty="0"/>
            </a:p>
          </p:txBody>
        </p:sp>
      </p:grpSp>
      <p:sp>
        <p:nvSpPr>
          <p:cNvPr id="55" name="Rectangle 54"/>
          <p:cNvSpPr/>
          <p:nvPr/>
        </p:nvSpPr>
        <p:spPr>
          <a:xfrm>
            <a:off x="0" y="0"/>
            <a:ext cx="9144000" cy="6858000"/>
          </a:xfrm>
          <a:prstGeom prst="rect">
            <a:avLst/>
          </a:prstGeom>
          <a:solidFill>
            <a:schemeClr val="bg1">
              <a:alpha val="5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ounded Rectangle 55"/>
          <p:cNvSpPr/>
          <p:nvPr/>
        </p:nvSpPr>
        <p:spPr>
          <a:xfrm>
            <a:off x="0" y="211614"/>
            <a:ext cx="7848474" cy="3628072"/>
          </a:xfrm>
          <a:prstGeom prst="roundRect">
            <a:avLst/>
          </a:prstGeom>
          <a:solidFill>
            <a:schemeClr val="tx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en-US" sz="2800" dirty="0" smtClean="0">
                <a:solidFill>
                  <a:srgbClr val="FFFF00"/>
                </a:solidFill>
              </a:rPr>
              <a:t>RHIC: “comparison machine”</a:t>
            </a:r>
          </a:p>
          <a:p>
            <a:pPr>
              <a:spcAft>
                <a:spcPts val="600"/>
              </a:spcAft>
            </a:pPr>
            <a:r>
              <a:rPr lang="en-US" sz="2800" dirty="0" smtClean="0"/>
              <a:t>Vary size.  All else fixed.  [acceptance, technique…]</a:t>
            </a:r>
          </a:p>
          <a:p>
            <a:pPr>
              <a:spcAft>
                <a:spcPts val="600"/>
              </a:spcAft>
              <a:buFontTx/>
              <a:buChar char="•"/>
            </a:pPr>
            <a:r>
              <a:rPr lang="en-US" sz="2800" dirty="0" smtClean="0"/>
              <a:t> spectra</a:t>
            </a:r>
          </a:p>
          <a:p>
            <a:pPr>
              <a:spcAft>
                <a:spcPts val="600"/>
              </a:spcAft>
              <a:buFontTx/>
              <a:buChar char="•"/>
            </a:pPr>
            <a:r>
              <a:rPr lang="en-US" sz="2800" dirty="0" smtClean="0"/>
              <a:t> </a:t>
            </a:r>
            <a:r>
              <a:rPr lang="en-US" sz="2800" dirty="0" err="1" smtClean="0"/>
              <a:t>femtoscopy</a:t>
            </a:r>
            <a:endParaRPr lang="en-US" sz="2800" dirty="0" smtClean="0"/>
          </a:p>
          <a:p>
            <a:pPr>
              <a:spcAft>
                <a:spcPts val="600"/>
              </a:spcAft>
            </a:pPr>
            <a:endParaRPr lang="en-US" sz="2800" dirty="0" smtClean="0"/>
          </a:p>
          <a:p>
            <a:pPr>
              <a:spcAft>
                <a:spcPts val="600"/>
              </a:spcAft>
            </a:pPr>
            <a:r>
              <a:rPr lang="en-US" sz="2800" dirty="0" smtClean="0"/>
              <a:t>compare with a system we “know” is flowing</a:t>
            </a:r>
            <a:endParaRPr lang="en-US" sz="2800" dirty="0"/>
          </a:p>
        </p:txBody>
      </p:sp>
      <p:grpSp>
        <p:nvGrpSpPr>
          <p:cNvPr id="9" name="Group 2"/>
          <p:cNvGrpSpPr>
            <a:grpSpLocks/>
          </p:cNvGrpSpPr>
          <p:nvPr/>
        </p:nvGrpSpPr>
        <p:grpSpPr bwMode="auto">
          <a:xfrm>
            <a:off x="6003624" y="2025650"/>
            <a:ext cx="3064176" cy="4801393"/>
            <a:chOff x="2894" y="480"/>
            <a:chExt cx="2784" cy="3840"/>
          </a:xfrm>
        </p:grpSpPr>
        <p:sp>
          <p:nvSpPr>
            <p:cNvPr id="78" name="AutoShape 3"/>
            <p:cNvSpPr>
              <a:spLocks noChangeArrowheads="1"/>
            </p:cNvSpPr>
            <p:nvPr/>
          </p:nvSpPr>
          <p:spPr bwMode="auto">
            <a:xfrm>
              <a:off x="2894" y="480"/>
              <a:ext cx="2784" cy="3840"/>
            </a:xfrm>
            <a:prstGeom prst="roundRect">
              <a:avLst>
                <a:gd name="adj" fmla="val 5889"/>
              </a:avLst>
            </a:prstGeom>
            <a:solidFill>
              <a:srgbClr val="FFEDE0"/>
            </a:solidFill>
            <a:ln w="57150">
              <a:solidFill>
                <a:srgbClr val="800080"/>
              </a:solidFill>
              <a:round/>
              <a:headEnd/>
              <a:tailEnd/>
            </a:ln>
          </p:spPr>
          <p:txBody>
            <a:bodyPr wrap="none" anchor="ctr">
              <a:prstTxWarp prst="textNoShape">
                <a:avLst/>
              </a:prstTxWarp>
            </a:bodyPr>
            <a:lstStyle/>
            <a:p>
              <a:endParaRPr lang="en-US"/>
            </a:p>
          </p:txBody>
        </p:sp>
        <p:pic>
          <p:nvPicPr>
            <p:cNvPr id="79" name="Picture 4" descr="PhenixConsistency"/>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979" y="576"/>
              <a:ext cx="2685" cy="3695"/>
            </a:xfrm>
            <a:prstGeom prst="rect">
              <a:avLst/>
            </a:prstGeom>
            <a:noFill/>
            <a:ln w="9525">
              <a:noFill/>
              <a:miter lim="800000"/>
              <a:headEnd/>
              <a:tailEnd/>
            </a:ln>
            <a:effectLst/>
          </p:spPr>
        </p:pic>
        <p:sp>
          <p:nvSpPr>
            <p:cNvPr id="80" name="Text Box 5"/>
            <p:cNvSpPr txBox="1">
              <a:spLocks noChangeArrowheads="1"/>
            </p:cNvSpPr>
            <p:nvPr/>
          </p:nvSpPr>
          <p:spPr bwMode="auto">
            <a:xfrm>
              <a:off x="3360" y="1344"/>
              <a:ext cx="541" cy="369"/>
            </a:xfrm>
            <a:prstGeom prst="rect">
              <a:avLst/>
            </a:prstGeom>
            <a:noFill/>
            <a:ln w="9525">
              <a:noFill/>
              <a:miter lim="800000"/>
              <a:headEnd/>
              <a:tailEnd/>
            </a:ln>
            <a:effectLst/>
          </p:spPr>
          <p:txBody>
            <a:bodyPr wrap="square">
              <a:prstTxWarp prst="textNoShape">
                <a:avLst/>
              </a:prstTxWarp>
              <a:spAutoFit/>
            </a:bodyPr>
            <a:lstStyle/>
            <a:p>
              <a:pPr eaLnBrk="1" hangingPunct="1"/>
              <a:r>
                <a:rPr lang="en-US" sz="1200" b="1" dirty="0">
                  <a:solidFill>
                    <a:srgbClr val="800080"/>
                  </a:solidFill>
                  <a:latin typeface="Times New Roman" charset="0"/>
                </a:rPr>
                <a:t>Spectra</a:t>
              </a:r>
            </a:p>
          </p:txBody>
        </p:sp>
        <p:sp>
          <p:nvSpPr>
            <p:cNvPr id="81" name="Text Box 6"/>
            <p:cNvSpPr txBox="1">
              <a:spLocks noChangeArrowheads="1"/>
            </p:cNvSpPr>
            <p:nvPr/>
          </p:nvSpPr>
          <p:spPr bwMode="auto">
            <a:xfrm>
              <a:off x="3504" y="2050"/>
              <a:ext cx="229" cy="320"/>
            </a:xfrm>
            <a:prstGeom prst="rect">
              <a:avLst/>
            </a:prstGeom>
            <a:noFill/>
            <a:ln w="9525">
              <a:noFill/>
              <a:miter lim="800000"/>
              <a:headEnd/>
              <a:tailEnd/>
            </a:ln>
            <a:effectLst/>
          </p:spPr>
          <p:txBody>
            <a:bodyPr wrap="square">
              <a:prstTxWarp prst="textNoShape">
                <a:avLst/>
              </a:prstTxWarp>
              <a:spAutoFit/>
            </a:bodyPr>
            <a:lstStyle/>
            <a:p>
              <a:pPr eaLnBrk="1" hangingPunct="1"/>
              <a:r>
                <a:rPr lang="en-US" sz="1200" b="1" dirty="0">
                  <a:solidFill>
                    <a:srgbClr val="800080"/>
                  </a:solidFill>
                  <a:latin typeface="Times New Roman" charset="0"/>
                </a:rPr>
                <a:t>v</a:t>
              </a:r>
              <a:r>
                <a:rPr lang="en-US" sz="1200" b="1" baseline="-25000" dirty="0">
                  <a:solidFill>
                    <a:srgbClr val="800080"/>
                  </a:solidFill>
                  <a:latin typeface="Times New Roman" charset="0"/>
                </a:rPr>
                <a:t>2</a:t>
              </a:r>
            </a:p>
          </p:txBody>
        </p:sp>
        <p:sp>
          <p:nvSpPr>
            <p:cNvPr id="82" name="Text Box 7"/>
            <p:cNvSpPr txBox="1">
              <a:spLocks noChangeArrowheads="1"/>
            </p:cNvSpPr>
            <p:nvPr/>
          </p:nvSpPr>
          <p:spPr bwMode="auto">
            <a:xfrm>
              <a:off x="3984" y="3120"/>
              <a:ext cx="387" cy="369"/>
            </a:xfrm>
            <a:prstGeom prst="rect">
              <a:avLst/>
            </a:prstGeom>
            <a:noFill/>
            <a:ln w="9525">
              <a:noFill/>
              <a:miter lim="800000"/>
              <a:headEnd/>
              <a:tailEnd/>
            </a:ln>
            <a:effectLst/>
          </p:spPr>
          <p:txBody>
            <a:bodyPr wrap="square">
              <a:prstTxWarp prst="textNoShape">
                <a:avLst/>
              </a:prstTxWarp>
              <a:spAutoFit/>
            </a:bodyPr>
            <a:lstStyle/>
            <a:p>
              <a:pPr eaLnBrk="1" hangingPunct="1"/>
              <a:r>
                <a:rPr lang="en-US" sz="1200" b="1" dirty="0">
                  <a:solidFill>
                    <a:srgbClr val="800080"/>
                  </a:solidFill>
                  <a:latin typeface="Times New Roman" charset="0"/>
                </a:rPr>
                <a:t>HBT</a:t>
              </a:r>
            </a:p>
          </p:txBody>
        </p:sp>
      </p:grpSp>
      <p:sp>
        <p:nvSpPr>
          <p:cNvPr id="63" name="Footer Placeholder 62"/>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67" name="Slide Number Placeholder 66"/>
          <p:cNvSpPr>
            <a:spLocks noGrp="1"/>
          </p:cNvSpPr>
          <p:nvPr>
            <p:ph type="sldNum" sz="quarter" idx="12"/>
          </p:nvPr>
        </p:nvSpPr>
        <p:spPr/>
        <p:txBody>
          <a:bodyPr/>
          <a:lstStyle/>
          <a:p>
            <a:fld id="{7DAC2A2A-C09E-2240-A90F-7268EA013567}" type="slidenum">
              <a:rPr lang="en-US" smtClean="0"/>
              <a:pPr/>
              <a:t>44</a:t>
            </a:fld>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accel="50000" decel="5000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lstStyle/>
          <a:p>
            <a:r>
              <a:rPr lang="en-US" dirty="0" err="1" smtClean="0"/>
              <a:t>Apples:apples</a:t>
            </a:r>
            <a:r>
              <a:rPr lang="en-US" dirty="0" smtClean="0"/>
              <a:t> comparison…</a:t>
            </a:r>
            <a:endParaRPr lang="en-US" dirty="0"/>
          </a:p>
        </p:txBody>
      </p:sp>
      <p:sp>
        <p:nvSpPr>
          <p:cNvPr id="578563" name="AutoShape 3"/>
          <p:cNvSpPr>
            <a:spLocks noChangeArrowheads="1"/>
          </p:cNvSpPr>
          <p:nvPr/>
        </p:nvSpPr>
        <p:spPr bwMode="auto">
          <a:xfrm>
            <a:off x="3886200" y="836613"/>
            <a:ext cx="5257800" cy="6021387"/>
          </a:xfrm>
          <a:prstGeom prst="flowChartAlternateProcess">
            <a:avLst/>
          </a:prstGeom>
          <a:solidFill>
            <a:schemeClr val="bg1"/>
          </a:solidFill>
          <a:ln w="25400">
            <a:solidFill>
              <a:schemeClr val="accent2"/>
            </a:solidFill>
            <a:miter lim="800000"/>
            <a:headEnd/>
            <a:tailEnd/>
          </a:ln>
          <a:effectLst/>
        </p:spPr>
        <p:txBody>
          <a:bodyPr wrap="none" anchor="ctr">
            <a:prstTxWarp prst="textNoShape">
              <a:avLst/>
            </a:prstTxWarp>
          </a:bodyPr>
          <a:lstStyle/>
          <a:p>
            <a:endParaRPr lang="en-US"/>
          </a:p>
        </p:txBody>
      </p:sp>
      <p:sp>
        <p:nvSpPr>
          <p:cNvPr id="578564" name="Rectangle 4"/>
          <p:cNvSpPr>
            <a:spLocks noChangeArrowheads="1"/>
          </p:cNvSpPr>
          <p:nvPr/>
        </p:nvSpPr>
        <p:spPr bwMode="auto">
          <a:xfrm>
            <a:off x="4638675" y="6302375"/>
            <a:ext cx="3956050" cy="366713"/>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800" b="1">
                <a:ea typeface="Arial" charset="0"/>
                <a:cs typeface="Arial" charset="0"/>
              </a:rPr>
              <a:t>pp, dAu, CuCu - </a:t>
            </a:r>
            <a:r>
              <a:rPr lang="pl-PL" sz="1800" b="1">
                <a:solidFill>
                  <a:srgbClr val="FF0000"/>
                </a:solidFill>
                <a:ea typeface="Arial" charset="0"/>
                <a:cs typeface="Arial" charset="0"/>
              </a:rPr>
              <a:t>STAR preliminary</a:t>
            </a:r>
            <a:r>
              <a:rPr lang="pl-PL" sz="1800">
                <a:ea typeface="Arial" charset="0"/>
                <a:cs typeface="Arial" charset="0"/>
              </a:rPr>
              <a:t> </a:t>
            </a:r>
            <a:endParaRPr lang="en-US" sz="1800">
              <a:ea typeface="Arial" charset="0"/>
              <a:cs typeface="Arial" charset="0"/>
            </a:endParaRPr>
          </a:p>
        </p:txBody>
      </p:sp>
      <p:pic>
        <p:nvPicPr>
          <p:cNvPr id="578565" name="Picture 5" descr="mTscal_OnlySyst"/>
          <p:cNvPicPr>
            <a:picLocks noChangeAspect="1" noChangeArrowheads="1"/>
          </p:cNvPicPr>
          <p:nvPr/>
        </p:nvPicPr>
        <p:blipFill>
          <a:blip r:embed="rId3"/>
          <a:srcRect/>
          <a:stretch>
            <a:fillRect/>
          </a:stretch>
        </p:blipFill>
        <p:spPr bwMode="auto">
          <a:xfrm>
            <a:off x="3959225" y="1433513"/>
            <a:ext cx="5005388" cy="4803775"/>
          </a:xfrm>
          <a:prstGeom prst="rect">
            <a:avLst/>
          </a:prstGeom>
          <a:noFill/>
          <a:ln w="9525">
            <a:noFill/>
            <a:miter lim="800000"/>
            <a:headEnd/>
            <a:tailEnd/>
          </a:ln>
          <a:effectLst/>
        </p:spPr>
      </p:pic>
      <p:sp>
        <p:nvSpPr>
          <p:cNvPr id="578566" name="Rectangle 6"/>
          <p:cNvSpPr>
            <a:spLocks noChangeArrowheads="1"/>
          </p:cNvSpPr>
          <p:nvPr/>
        </p:nvSpPr>
        <p:spPr bwMode="auto">
          <a:xfrm>
            <a:off x="4511675" y="998538"/>
            <a:ext cx="4162425" cy="701675"/>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pl-PL" b="1">
                <a:solidFill>
                  <a:srgbClr val="2B1AAA"/>
                </a:solidFill>
              </a:rPr>
              <a:t>Ratio of (AuAu, CuCu, dAu) HBT </a:t>
            </a:r>
            <a:r>
              <a:rPr lang="en-US" b="1">
                <a:solidFill>
                  <a:srgbClr val="2B1AAA"/>
                </a:solidFill>
              </a:rPr>
              <a:t/>
            </a:r>
            <a:br>
              <a:rPr lang="en-US" b="1">
                <a:solidFill>
                  <a:srgbClr val="2B1AAA"/>
                </a:solidFill>
              </a:rPr>
            </a:br>
            <a:r>
              <a:rPr lang="pl-PL" b="1">
                <a:solidFill>
                  <a:srgbClr val="2B1AAA"/>
                </a:solidFill>
              </a:rPr>
              <a:t>radii by pp</a:t>
            </a:r>
            <a:endParaRPr lang="en-US" b="1">
              <a:solidFill>
                <a:srgbClr val="2B1AAA"/>
              </a:solidFill>
            </a:endParaRPr>
          </a:p>
        </p:txBody>
      </p:sp>
      <p:sp>
        <p:nvSpPr>
          <p:cNvPr id="578567" name="Oval 7"/>
          <p:cNvSpPr>
            <a:spLocks noChangeArrowheads="1"/>
          </p:cNvSpPr>
          <p:nvPr/>
        </p:nvSpPr>
        <p:spPr bwMode="auto">
          <a:xfrm>
            <a:off x="4724400" y="914400"/>
            <a:ext cx="1066800" cy="533400"/>
          </a:xfrm>
          <a:prstGeom prst="ellipse">
            <a:avLst/>
          </a:prstGeom>
          <a:noFill/>
          <a:ln w="38100">
            <a:solidFill>
              <a:srgbClr val="FF0000"/>
            </a:solidFill>
            <a:round/>
            <a:headEnd/>
            <a:tailEnd/>
          </a:ln>
        </p:spPr>
        <p:txBody>
          <a:bodyPr wrap="none" anchor="ctr">
            <a:prstTxWarp prst="textNoShape">
              <a:avLst/>
            </a:prstTxWarp>
          </a:bodyPr>
          <a:lstStyle/>
          <a:p>
            <a:endParaRPr lang="en-US"/>
          </a:p>
        </p:txBody>
      </p:sp>
      <p:sp>
        <p:nvSpPr>
          <p:cNvPr id="578569" name="Rectangle 9"/>
          <p:cNvSpPr>
            <a:spLocks noChangeArrowheads="1"/>
          </p:cNvSpPr>
          <p:nvPr/>
        </p:nvSpPr>
        <p:spPr bwMode="auto">
          <a:xfrm>
            <a:off x="-9525" y="1600200"/>
            <a:ext cx="3971925" cy="2970044"/>
          </a:xfrm>
          <a:prstGeom prst="rect">
            <a:avLst/>
          </a:prstGeom>
          <a:noFill/>
          <a:ln w="9525">
            <a:noFill/>
            <a:miter lim="800000"/>
            <a:headEnd/>
            <a:tailEnd/>
          </a:ln>
        </p:spPr>
        <p:txBody>
          <a:bodyPr>
            <a:prstTxWarp prst="textNoShape">
              <a:avLst/>
            </a:prstTxWarp>
            <a:spAutoFit/>
          </a:bodyPr>
          <a:lstStyle/>
          <a:p>
            <a:pPr marL="169863" indent="-169863"/>
            <a:r>
              <a:rPr lang="en-US" sz="2000" dirty="0" err="1"/>
              <a:t>R(p</a:t>
            </a:r>
            <a:r>
              <a:rPr lang="en-US" sz="2000" baseline="-25000" dirty="0" err="1"/>
              <a:t>T</a:t>
            </a:r>
            <a:r>
              <a:rPr lang="en-US" sz="2000" dirty="0"/>
              <a:t>) taken as strong space-time</a:t>
            </a:r>
          </a:p>
          <a:p>
            <a:pPr marL="169863" indent="-169863"/>
            <a:r>
              <a:rPr lang="en-US" sz="2000" dirty="0"/>
              <a:t>evidence of flow in </a:t>
            </a:r>
            <a:r>
              <a:rPr lang="en-US" sz="2000" dirty="0" err="1"/>
              <a:t>Au+Au</a:t>
            </a:r>
            <a:endParaRPr lang="en-US" sz="2000" dirty="0"/>
          </a:p>
          <a:p>
            <a:pPr marL="169863" indent="-169863">
              <a:spcBef>
                <a:spcPts val="600"/>
              </a:spcBef>
              <a:buFontTx/>
              <a:buChar char="•"/>
            </a:pPr>
            <a:r>
              <a:rPr lang="en-US" dirty="0"/>
              <a:t>clear, quantitative consistency predictions of </a:t>
            </a:r>
            <a:r>
              <a:rPr lang="en-US" dirty="0" err="1"/>
              <a:t>BlastWave</a:t>
            </a:r>
            <a:endParaRPr lang="en-US" dirty="0"/>
          </a:p>
          <a:p>
            <a:pPr marL="169863" indent="-169863"/>
            <a:endParaRPr lang="en-US" sz="2000" dirty="0"/>
          </a:p>
          <a:p>
            <a:pPr marL="169863" indent="-169863"/>
            <a:r>
              <a:rPr lang="en-US" sz="2000" dirty="0"/>
              <a:t>“Identical” signal seen in </a:t>
            </a:r>
            <a:r>
              <a:rPr lang="en-US" sz="2000" dirty="0" err="1"/>
              <a:t>p+p</a:t>
            </a:r>
            <a:endParaRPr lang="en-US" sz="2000" dirty="0"/>
          </a:p>
          <a:p>
            <a:pPr marL="169863" indent="-169863">
              <a:spcBef>
                <a:spcPts val="600"/>
              </a:spcBef>
              <a:buFontTx/>
              <a:buChar char="•"/>
            </a:pPr>
            <a:r>
              <a:rPr lang="en-US" dirty="0">
                <a:solidFill>
                  <a:srgbClr val="FF0000"/>
                </a:solidFill>
              </a:rPr>
              <a:t>cannot be of “identical” origin?</a:t>
            </a:r>
            <a:r>
              <a:rPr lang="en-US" dirty="0"/>
              <a:t/>
            </a:r>
            <a:br>
              <a:rPr lang="en-US" dirty="0"/>
            </a:br>
            <a:r>
              <a:rPr lang="en-US" dirty="0"/>
              <a:t>(other than we “know it cannot”...)</a:t>
            </a:r>
            <a:endParaRPr lang="en-US" dirty="0">
              <a:solidFill>
                <a:srgbClr val="FF0000"/>
              </a:solidFill>
            </a:endParaRPr>
          </a:p>
          <a:p>
            <a:pPr marL="169863" indent="-169863"/>
            <a:endParaRPr lang="en-US" sz="2000" dirty="0"/>
          </a:p>
        </p:txBody>
      </p:sp>
      <p:sp>
        <p:nvSpPr>
          <p:cNvPr id="11" name="TextBox 10"/>
          <p:cNvSpPr txBox="1"/>
          <p:nvPr/>
        </p:nvSpPr>
        <p:spPr>
          <a:xfrm>
            <a:off x="7640601" y="562073"/>
            <a:ext cx="1503399" cy="307777"/>
          </a:xfrm>
          <a:prstGeom prst="rect">
            <a:avLst/>
          </a:prstGeom>
          <a:noFill/>
        </p:spPr>
        <p:txBody>
          <a:bodyPr wrap="none" rtlCol="0">
            <a:spAutoFit/>
          </a:bodyPr>
          <a:lstStyle/>
          <a:p>
            <a:r>
              <a:rPr lang="en-US" sz="1400" dirty="0" smtClean="0">
                <a:solidFill>
                  <a:schemeClr val="tx1">
                    <a:lumMod val="75000"/>
                    <a:lumOff val="25000"/>
                  </a:schemeClr>
                </a:solidFill>
              </a:rPr>
              <a:t>Z. </a:t>
            </a:r>
            <a:r>
              <a:rPr lang="en-US" sz="1400" dirty="0" err="1" smtClean="0">
                <a:solidFill>
                  <a:schemeClr val="tx1">
                    <a:lumMod val="75000"/>
                    <a:lumOff val="25000"/>
                  </a:schemeClr>
                </a:solidFill>
              </a:rPr>
              <a:t>Chajecki</a:t>
            </a:r>
            <a:r>
              <a:rPr lang="en-US" sz="1400" dirty="0" smtClean="0">
                <a:solidFill>
                  <a:schemeClr val="tx1">
                    <a:lumMod val="75000"/>
                    <a:lumOff val="25000"/>
                  </a:schemeClr>
                </a:solidFill>
              </a:rPr>
              <a:t>, QM05</a:t>
            </a:r>
            <a:endParaRPr lang="en-US" sz="1400" dirty="0">
              <a:solidFill>
                <a:schemeClr val="tx1">
                  <a:lumMod val="75000"/>
                  <a:lumOff val="25000"/>
                </a:schemeClr>
              </a:solidFill>
            </a:endParaRPr>
          </a:p>
        </p:txBody>
      </p:sp>
      <p:sp>
        <p:nvSpPr>
          <p:cNvPr id="16" name="Footer Placeholder 1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7" name="Slide Number Placeholder 16"/>
          <p:cNvSpPr>
            <a:spLocks noGrp="1"/>
          </p:cNvSpPr>
          <p:nvPr>
            <p:ph type="sldNum" sz="quarter" idx="12"/>
          </p:nvPr>
        </p:nvSpPr>
        <p:spPr/>
        <p:txBody>
          <a:bodyPr/>
          <a:lstStyle/>
          <a:p>
            <a:fld id="{7DAC2A2A-C09E-2240-A90F-7268EA013567}" type="slidenum">
              <a:rPr lang="en-US" smtClean="0"/>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43200000">
                                      <p:cBhvr>
                                        <p:cTn id="6" dur="1000" fill="hold"/>
                                        <p:tgtEl>
                                          <p:spTgt spid="5785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7" grpId="0" animBg="1"/>
    </p:bld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6450" name="Rectangle 2"/>
          <p:cNvSpPr>
            <a:spLocks noGrp="1" noChangeArrowheads="1"/>
          </p:cNvSpPr>
          <p:nvPr>
            <p:ph type="title"/>
          </p:nvPr>
        </p:nvSpPr>
        <p:spPr>
          <a:xfrm>
            <a:off x="228600" y="0"/>
            <a:ext cx="8686800" cy="715962"/>
          </a:xfrm>
        </p:spPr>
        <p:txBody>
          <a:bodyPr/>
          <a:lstStyle/>
          <a:p>
            <a:r>
              <a:rPr lang="en-US" sz="2000" b="1" dirty="0">
                <a:solidFill>
                  <a:schemeClr val="accent2"/>
                </a:solidFill>
                <a:effectLst>
                  <a:outerShdw blurRad="38100" dist="38100" dir="2700000" algn="tl">
                    <a:srgbClr val="DDDDDD"/>
                  </a:outerShdw>
                </a:effectLst>
                <a:latin typeface="Comic Sans MS" charset="0"/>
              </a:rPr>
              <a:t>Significant non-</a:t>
            </a:r>
            <a:r>
              <a:rPr lang="en-US" sz="2000" b="1" dirty="0" err="1">
                <a:solidFill>
                  <a:schemeClr val="accent2"/>
                </a:solidFill>
                <a:effectLst>
                  <a:outerShdw blurRad="38100" dist="38100" dir="2700000" algn="tl">
                    <a:srgbClr val="DDDDDD"/>
                  </a:outerShdw>
                </a:effectLst>
                <a:latin typeface="Comic Sans MS" charset="0"/>
              </a:rPr>
              <a:t>femto</a:t>
            </a:r>
            <a:r>
              <a:rPr lang="en-US" sz="2000" b="1" dirty="0">
                <a:solidFill>
                  <a:schemeClr val="accent2"/>
                </a:solidFill>
                <a:effectLst>
                  <a:outerShdw blurRad="38100" dist="38100" dir="2700000" algn="tl">
                    <a:srgbClr val="DDDDDD"/>
                  </a:outerShdw>
                </a:effectLst>
                <a:latin typeface="Comic Sans MS" charset="0"/>
              </a:rPr>
              <a:t> correlations, but little effect on “message”</a:t>
            </a:r>
            <a:endParaRPr lang="en-US" sz="2000" b="1" dirty="0">
              <a:solidFill>
                <a:schemeClr val="bg1"/>
              </a:solidFill>
              <a:effectLst>
                <a:outerShdw blurRad="38100" dist="38100" dir="2700000" algn="tl">
                  <a:srgbClr val="DDDDDD"/>
                </a:outerShdw>
              </a:effectLst>
              <a:latin typeface="Comic Sans MS" charset="0"/>
            </a:endParaRPr>
          </a:p>
        </p:txBody>
      </p:sp>
      <p:sp>
        <p:nvSpPr>
          <p:cNvPr id="616451" name="AutoShape 3"/>
          <p:cNvSpPr>
            <a:spLocks noChangeArrowheads="1"/>
          </p:cNvSpPr>
          <p:nvPr/>
        </p:nvSpPr>
        <p:spPr bwMode="auto">
          <a:xfrm>
            <a:off x="179388" y="792163"/>
            <a:ext cx="8748712" cy="5876925"/>
          </a:xfrm>
          <a:prstGeom prst="flowChartAlternateProcess">
            <a:avLst/>
          </a:prstGeom>
          <a:solidFill>
            <a:schemeClr val="bg1"/>
          </a:solidFill>
          <a:ln w="25400">
            <a:solidFill>
              <a:schemeClr val="accent2"/>
            </a:solidFill>
            <a:miter lim="800000"/>
            <a:headEnd/>
            <a:tailEnd/>
          </a:ln>
          <a:effectLst/>
        </p:spPr>
        <p:txBody>
          <a:bodyPr wrap="none" anchor="ctr">
            <a:prstTxWarp prst="textNoShape">
              <a:avLst/>
            </a:prstTxWarp>
          </a:bodyPr>
          <a:lstStyle/>
          <a:p>
            <a:endParaRPr lang="en-US"/>
          </a:p>
        </p:txBody>
      </p:sp>
      <p:sp>
        <p:nvSpPr>
          <p:cNvPr id="616452" name="Rectangle 4"/>
          <p:cNvSpPr>
            <a:spLocks noChangeArrowheads="1"/>
          </p:cNvSpPr>
          <p:nvPr/>
        </p:nvSpPr>
        <p:spPr bwMode="auto">
          <a:xfrm>
            <a:off x="2641600" y="908050"/>
            <a:ext cx="4162425" cy="701675"/>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pl-PL" b="1">
                <a:solidFill>
                  <a:srgbClr val="2B1AAA"/>
                </a:solidFill>
              </a:rPr>
              <a:t>Ratio of (AuAu, CuCu, dAu) HBT </a:t>
            </a:r>
            <a:r>
              <a:rPr lang="en-US" b="1">
                <a:solidFill>
                  <a:srgbClr val="2B1AAA"/>
                </a:solidFill>
              </a:rPr>
              <a:t/>
            </a:r>
            <a:br>
              <a:rPr lang="en-US" b="1">
                <a:solidFill>
                  <a:srgbClr val="2B1AAA"/>
                </a:solidFill>
              </a:rPr>
            </a:br>
            <a:r>
              <a:rPr lang="pl-PL" b="1">
                <a:solidFill>
                  <a:srgbClr val="2B1AAA"/>
                </a:solidFill>
              </a:rPr>
              <a:t>radii by pp</a:t>
            </a:r>
            <a:endParaRPr lang="en-US" b="1">
              <a:solidFill>
                <a:srgbClr val="2B1AAA"/>
              </a:solidFill>
            </a:endParaRPr>
          </a:p>
        </p:txBody>
      </p:sp>
      <p:sp>
        <p:nvSpPr>
          <p:cNvPr id="616453" name="Text Box 5"/>
          <p:cNvSpPr txBox="1">
            <a:spLocks noChangeArrowheads="1"/>
          </p:cNvSpPr>
          <p:nvPr/>
        </p:nvSpPr>
        <p:spPr bwMode="auto">
          <a:xfrm>
            <a:off x="468313" y="5942013"/>
            <a:ext cx="4103687" cy="366712"/>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sz="1800" b="1">
                <a:solidFill>
                  <a:srgbClr val="CC0000"/>
                </a:solidFill>
                <a:ea typeface="Arial" charset="0"/>
                <a:cs typeface="Arial" charset="0"/>
              </a:rPr>
              <a:t>Fit w/o baseline parameterization</a:t>
            </a:r>
          </a:p>
        </p:txBody>
      </p:sp>
      <p:sp>
        <p:nvSpPr>
          <p:cNvPr id="616454" name="Text Box 6"/>
          <p:cNvSpPr txBox="1">
            <a:spLocks noChangeArrowheads="1"/>
          </p:cNvSpPr>
          <p:nvPr/>
        </p:nvSpPr>
        <p:spPr bwMode="auto">
          <a:xfrm>
            <a:off x="4643438" y="5911850"/>
            <a:ext cx="4284662" cy="396875"/>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b="1">
                <a:solidFill>
                  <a:srgbClr val="FF0000"/>
                </a:solidFill>
                <a:ea typeface="Arial" charset="0"/>
                <a:cs typeface="Arial" charset="0"/>
              </a:rPr>
              <a:t>NEW</a:t>
            </a:r>
            <a:r>
              <a:rPr lang="en-US" sz="1800" b="1">
                <a:solidFill>
                  <a:srgbClr val="CC0000"/>
                </a:solidFill>
                <a:ea typeface="Arial" charset="0"/>
                <a:cs typeface="Arial" charset="0"/>
              </a:rPr>
              <a:t> fit w/ baseline parameterization</a:t>
            </a:r>
          </a:p>
        </p:txBody>
      </p:sp>
      <p:sp>
        <p:nvSpPr>
          <p:cNvPr id="616455" name="Rectangle 7"/>
          <p:cNvSpPr>
            <a:spLocks noChangeArrowheads="1"/>
          </p:cNvSpPr>
          <p:nvPr/>
        </p:nvSpPr>
        <p:spPr bwMode="auto">
          <a:xfrm>
            <a:off x="395288" y="981075"/>
            <a:ext cx="2165350" cy="366713"/>
          </a:xfrm>
          <a:prstGeom prst="rect">
            <a:avLst/>
          </a:prstGeom>
          <a:noFill/>
          <a:ln w="9525">
            <a:noFill/>
            <a:miter lim="800000"/>
            <a:headEnd/>
            <a:tailEnd/>
          </a:ln>
          <a:effectLst/>
        </p:spPr>
        <p:txBody>
          <a:bodyPr wrap="none">
            <a:prstTxWarp prst="textNoShape">
              <a:avLst/>
            </a:prstTxWarp>
            <a:spAutoFit/>
          </a:bodyPr>
          <a:lstStyle/>
          <a:p>
            <a:pPr eaLnBrk="1" hangingPunct="1">
              <a:spcBef>
                <a:spcPct val="50000"/>
              </a:spcBef>
            </a:pPr>
            <a:r>
              <a:rPr lang="pl-PL" sz="1800" b="1">
                <a:solidFill>
                  <a:srgbClr val="FF0000"/>
                </a:solidFill>
                <a:ea typeface="Arial" charset="0"/>
                <a:cs typeface="Arial" charset="0"/>
              </a:rPr>
              <a:t>STAR preliminary</a:t>
            </a:r>
            <a:r>
              <a:rPr lang="pl-PL" sz="1800">
                <a:ea typeface="Arial" charset="0"/>
                <a:cs typeface="Arial" charset="0"/>
              </a:rPr>
              <a:t> </a:t>
            </a:r>
            <a:endParaRPr lang="en-US" sz="1800">
              <a:ea typeface="Arial" charset="0"/>
              <a:cs typeface="Arial" charset="0"/>
            </a:endParaRPr>
          </a:p>
        </p:txBody>
      </p:sp>
      <p:pic>
        <p:nvPicPr>
          <p:cNvPr id="616456" name="Picture 8" descr="ratio_newest"/>
          <p:cNvPicPr>
            <a:picLocks noGrp="1" noChangeAspect="1" noChangeArrowheads="1"/>
          </p:cNvPicPr>
          <p:nvPr>
            <p:ph sz="half" idx="1"/>
          </p:nvPr>
        </p:nvPicPr>
        <p:blipFill>
          <a:blip r:embed="rId4"/>
          <a:srcRect/>
          <a:stretch>
            <a:fillRect/>
          </a:stretch>
        </p:blipFill>
        <p:spPr>
          <a:xfrm>
            <a:off x="4573588" y="1557338"/>
            <a:ext cx="4319587" cy="4146550"/>
          </a:xfrm>
          <a:ln/>
        </p:spPr>
      </p:pic>
      <p:pic>
        <p:nvPicPr>
          <p:cNvPr id="616457" name="Picture 9" descr="mTscal_OnlySyst"/>
          <p:cNvPicPr>
            <a:picLocks noChangeAspect="1" noChangeArrowheads="1"/>
          </p:cNvPicPr>
          <p:nvPr/>
        </p:nvPicPr>
        <p:blipFill>
          <a:blip r:embed="rId5"/>
          <a:srcRect/>
          <a:stretch>
            <a:fillRect/>
          </a:stretch>
        </p:blipFill>
        <p:spPr bwMode="auto">
          <a:xfrm>
            <a:off x="250825" y="1557338"/>
            <a:ext cx="4321175" cy="4148137"/>
          </a:xfrm>
          <a:prstGeom prst="rect">
            <a:avLst/>
          </a:prstGeom>
          <a:noFill/>
        </p:spPr>
      </p:pic>
      <p:grpSp>
        <p:nvGrpSpPr>
          <p:cNvPr id="2" name="Group 20"/>
          <p:cNvGrpSpPr>
            <a:grpSpLocks/>
          </p:cNvGrpSpPr>
          <p:nvPr/>
        </p:nvGrpSpPr>
        <p:grpSpPr bwMode="auto">
          <a:xfrm>
            <a:off x="2514600" y="1676400"/>
            <a:ext cx="3657600" cy="3505200"/>
            <a:chOff x="96" y="-48"/>
            <a:chExt cx="2208" cy="2112"/>
          </a:xfrm>
        </p:grpSpPr>
        <p:sp>
          <p:nvSpPr>
            <p:cNvPr id="616465" name="AutoShape 17"/>
            <p:cNvSpPr>
              <a:spLocks noChangeArrowheads="1"/>
            </p:cNvSpPr>
            <p:nvPr/>
          </p:nvSpPr>
          <p:spPr bwMode="auto">
            <a:xfrm>
              <a:off x="96" y="-48"/>
              <a:ext cx="2208" cy="2112"/>
            </a:xfrm>
            <a:prstGeom prst="roundRect">
              <a:avLst>
                <a:gd name="adj" fmla="val 8426"/>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nvGrpSpPr>
            <p:cNvPr id="3" name="Group 19"/>
            <p:cNvGrpSpPr>
              <a:grpSpLocks/>
            </p:cNvGrpSpPr>
            <p:nvPr/>
          </p:nvGrpSpPr>
          <p:grpSpPr bwMode="auto">
            <a:xfrm>
              <a:off x="192" y="0"/>
              <a:ext cx="2025" cy="2008"/>
              <a:chOff x="192" y="0"/>
              <a:chExt cx="2025" cy="2008"/>
            </a:xfrm>
          </p:grpSpPr>
          <p:pic>
            <p:nvPicPr>
              <p:cNvPr id="616463" name="Picture 15" descr="mTscaling_NA22_fit"/>
              <p:cNvPicPr>
                <a:picLocks noChangeAspect="1" noChangeArrowheads="1"/>
              </p:cNvPicPr>
              <p:nvPr/>
            </p:nvPicPr>
            <p:blipFill>
              <a:blip r:embed="rId6"/>
              <a:srcRect/>
              <a:stretch>
                <a:fillRect/>
              </a:stretch>
            </p:blipFill>
            <p:spPr bwMode="auto">
              <a:xfrm>
                <a:off x="192" y="0"/>
                <a:ext cx="2025" cy="2008"/>
              </a:xfrm>
              <a:prstGeom prst="rect">
                <a:avLst/>
              </a:prstGeom>
              <a:noFill/>
            </p:spPr>
          </p:pic>
          <p:sp>
            <p:nvSpPr>
              <p:cNvPr id="616464" name="Rectangle 16"/>
              <p:cNvSpPr>
                <a:spLocks noChangeArrowheads="1"/>
              </p:cNvSpPr>
              <p:nvPr/>
            </p:nvSpPr>
            <p:spPr bwMode="auto">
              <a:xfrm>
                <a:off x="480" y="221"/>
                <a:ext cx="1210" cy="203"/>
              </a:xfrm>
              <a:prstGeom prst="rect">
                <a:avLst/>
              </a:prstGeom>
              <a:solidFill>
                <a:srgbClr val="D3F0A7">
                  <a:alpha val="57001"/>
                </a:srgbClr>
              </a:solidFill>
              <a:ln w="9525">
                <a:noFill/>
                <a:miter lim="800000"/>
                <a:headEnd/>
                <a:tailEnd/>
              </a:ln>
            </p:spPr>
            <p:txBody>
              <a:bodyPr wrap="none">
                <a:prstTxWarp prst="textNoShape">
                  <a:avLst/>
                </a:prstTxWarp>
                <a:spAutoFit/>
              </a:bodyPr>
              <a:lstStyle/>
              <a:p>
                <a:r>
                  <a:rPr lang="en-US" sz="1600">
                    <a:solidFill>
                      <a:srgbClr val="800080"/>
                    </a:solidFill>
                  </a:rPr>
                  <a:t> alternate non-femto</a:t>
                </a:r>
              </a:p>
            </p:txBody>
          </p:sp>
        </p:grpSp>
      </p:grpSp>
      <p:sp>
        <p:nvSpPr>
          <p:cNvPr id="19" name="Footer Placeholder 1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0" name="Slide Number Placeholder 19"/>
          <p:cNvSpPr>
            <a:spLocks noGrp="1"/>
          </p:cNvSpPr>
          <p:nvPr>
            <p:ph type="sldNum" sz="quarter" idx="12"/>
          </p:nvPr>
        </p:nvSpPr>
        <p:spPr/>
        <p:txBody>
          <a:bodyPr/>
          <a:lstStyle/>
          <a:p>
            <a:fld id="{7DAC2A2A-C09E-2240-A90F-7268EA013567}" type="slidenum">
              <a:rPr lang="en-US" smtClean="0"/>
              <a:pPr/>
              <a:t>46</a:t>
            </a:fld>
            <a:endParaRPr lang="en-US"/>
          </a:p>
        </p:txBody>
      </p:sp>
      <p:sp>
        <p:nvSpPr>
          <p:cNvPr id="21" name="Rounded Rectangle 20"/>
          <p:cNvSpPr/>
          <p:nvPr/>
        </p:nvSpPr>
        <p:spPr>
          <a:xfrm>
            <a:off x="838200" y="3124200"/>
            <a:ext cx="7543800" cy="19326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t>Femtoscopy is the most direct probe of explosive radial flow</a:t>
            </a:r>
          </a:p>
          <a:p>
            <a:pPr algn="ctr"/>
            <a:endParaRPr lang="en-US" sz="2000" dirty="0" smtClean="0"/>
          </a:p>
          <a:p>
            <a:pPr algn="ctr"/>
            <a:r>
              <a:rPr lang="en-US" sz="2400" b="1" dirty="0" smtClean="0"/>
              <a:t>Do </a:t>
            </a:r>
            <a:r>
              <a:rPr lang="en-US" sz="2400" b="1" dirty="0" err="1" smtClean="0"/>
              <a:t>p+p</a:t>
            </a:r>
            <a:r>
              <a:rPr lang="en-US" sz="2400" b="1" dirty="0" smtClean="0"/>
              <a:t> collisions flow as much as A+A collisions???</a:t>
            </a:r>
            <a:endParaRPr lang="en-US" sz="2400" b="1" dirty="0"/>
          </a:p>
        </p:txBody>
      </p:sp>
      <p:grpSp>
        <p:nvGrpSpPr>
          <p:cNvPr id="26" name="Group 25"/>
          <p:cNvGrpSpPr/>
          <p:nvPr/>
        </p:nvGrpSpPr>
        <p:grpSpPr>
          <a:xfrm>
            <a:off x="7543800" y="0"/>
            <a:ext cx="1066800" cy="715962"/>
            <a:chOff x="7543800" y="0"/>
            <a:chExt cx="1066800" cy="715962"/>
          </a:xfrm>
        </p:grpSpPr>
        <p:cxnSp>
          <p:nvCxnSpPr>
            <p:cNvPr id="23" name="Straight Connector 22"/>
            <p:cNvCxnSpPr/>
            <p:nvPr/>
          </p:nvCxnSpPr>
          <p:spPr>
            <a:xfrm rot="10800000" flipV="1">
              <a:off x="7543800" y="0"/>
              <a:ext cx="1066800" cy="715962"/>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Straight Connector 23"/>
            <p:cNvCxnSpPr/>
            <p:nvPr/>
          </p:nvCxnSpPr>
          <p:spPr>
            <a:xfrm rot="10800000" flipH="1" flipV="1">
              <a:off x="7543800" y="0"/>
              <a:ext cx="1066800" cy="715962"/>
            </a:xfrm>
            <a:prstGeom prst="line">
              <a:avLst/>
            </a:prstGeom>
          </p:spPr>
          <p:style>
            <a:lnRef idx="2">
              <a:schemeClr val="accent2"/>
            </a:lnRef>
            <a:fillRef idx="0">
              <a:schemeClr val="accent2"/>
            </a:fillRef>
            <a:effectRef idx="1">
              <a:schemeClr val="accent2"/>
            </a:effectRef>
            <a:fontRef idx="minor">
              <a:schemeClr val="tx1"/>
            </a:fontRef>
          </p:style>
        </p:cxnSp>
      </p:grpSp>
      <p:sp>
        <p:nvSpPr>
          <p:cNvPr id="25" name="TextBox 24"/>
          <p:cNvSpPr txBox="1"/>
          <p:nvPr/>
        </p:nvSpPr>
        <p:spPr>
          <a:xfrm rot="20219777">
            <a:off x="7105824" y="845145"/>
            <a:ext cx="1506517" cy="400110"/>
          </a:xfrm>
          <a:prstGeom prst="rect">
            <a:avLst/>
          </a:prstGeom>
          <a:solidFill>
            <a:schemeClr val="bg1"/>
          </a:solidFill>
        </p:spPr>
        <p:txBody>
          <a:bodyPr wrap="none" rtlCol="0">
            <a:spAutoFit/>
          </a:bodyPr>
          <a:lstStyle/>
          <a:p>
            <a:r>
              <a:rPr lang="en-US" sz="2000" dirty="0" smtClean="0"/>
              <a:t>“suggestion”</a:t>
            </a:r>
            <a:endParaRPr lang="en-US" sz="2000"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6456"/>
                                        </p:tgtEl>
                                        <p:attrNameLst>
                                          <p:attrName>style.visibility</p:attrName>
                                        </p:attrNameLst>
                                      </p:cBhvr>
                                      <p:to>
                                        <p:strVal val="visible"/>
                                      </p:to>
                                    </p:set>
                                    <p:animEffect transition="in" filter="wipe(down)">
                                      <p:cBhvr>
                                        <p:cTn id="7" dur="500"/>
                                        <p:tgtEl>
                                          <p:spTgt spid="61645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16454"/>
                                        </p:tgtEl>
                                        <p:attrNameLst>
                                          <p:attrName>style.visibility</p:attrName>
                                        </p:attrNameLst>
                                      </p:cBhvr>
                                      <p:to>
                                        <p:strVal val="visible"/>
                                      </p:to>
                                    </p:set>
                                    <p:animEffect transition="in" filter="dissolve">
                                      <p:cBhvr>
                                        <p:cTn id="10" dur="500"/>
                                        <p:tgtEl>
                                          <p:spTgt spid="61645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par>
                                <p:cTn id="22" presetID="2" presetClass="entr" presetSubtype="2" accel="50000" decel="5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000" fill="hold"/>
                                        <p:tgtEl>
                                          <p:spTgt spid="25"/>
                                        </p:tgtEl>
                                        <p:attrNameLst>
                                          <p:attrName>ppt_x</p:attrName>
                                        </p:attrNameLst>
                                      </p:cBhvr>
                                      <p:tavLst>
                                        <p:tav tm="0">
                                          <p:val>
                                            <p:strVal val="1+#ppt_w/2"/>
                                          </p:val>
                                        </p:tav>
                                        <p:tav tm="100000">
                                          <p:val>
                                            <p:strVal val="#ppt_x"/>
                                          </p:val>
                                        </p:tav>
                                      </p:tavLst>
                                    </p:anim>
                                    <p:anim calcmode="lin" valueType="num">
                                      <p:cBhvr additive="base">
                                        <p:cTn id="25"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454" grpId="0"/>
      <p:bldP spid="21" grpId="0" animBg="1"/>
      <p:bldP spid="25" grpId="0" animBg="1"/>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EMCIC effects for </a:t>
            </a:r>
            <a:r>
              <a:rPr lang="en-US" dirty="0" err="1" smtClean="0"/>
              <a:t>k</a:t>
            </a:r>
            <a:r>
              <a:rPr lang="en-US" dirty="0" smtClean="0"/>
              <a:t> =…</a:t>
            </a:r>
            <a:endParaRPr lang="en-US" dirty="0"/>
          </a:p>
        </p:txBody>
      </p:sp>
      <p:sp>
        <p:nvSpPr>
          <p:cNvPr id="5" name="Vertical Text Placeholder 4"/>
          <p:cNvSpPr>
            <a:spLocks noGrp="1"/>
          </p:cNvSpPr>
          <p:nvPr>
            <p:ph type="body" orient="vert" idx="1"/>
          </p:nvPr>
        </p:nvSpPr>
        <p:spPr>
          <a:xfrm>
            <a:off x="152400" y="914400"/>
            <a:ext cx="4412948" cy="5211763"/>
          </a:xfrm>
        </p:spPr>
        <p:txBody>
          <a:bodyPr>
            <a:normAutofit lnSpcReduction="10000"/>
          </a:bodyPr>
          <a:lstStyle/>
          <a:p>
            <a:r>
              <a:rPr lang="en-US" b="1" dirty="0" err="1" smtClean="0">
                <a:solidFill>
                  <a:srgbClr val="FF0000"/>
                </a:solidFill>
              </a:rPr>
              <a:t>k</a:t>
            </a:r>
            <a:r>
              <a:rPr lang="en-US" b="1" dirty="0" smtClean="0">
                <a:solidFill>
                  <a:srgbClr val="FF0000"/>
                </a:solidFill>
              </a:rPr>
              <a:t>=3 – conical flow?</a:t>
            </a:r>
            <a:endParaRPr lang="en-US" dirty="0" smtClean="0"/>
          </a:p>
          <a:p>
            <a:pPr lvl="1"/>
            <a:r>
              <a:rPr lang="en-US" sz="1400" dirty="0" err="1" smtClean="0">
                <a:solidFill>
                  <a:schemeClr val="tx1">
                    <a:lumMod val="75000"/>
                    <a:lumOff val="25000"/>
                  </a:schemeClr>
                </a:solidFill>
              </a:rPr>
              <a:t>Borghini</a:t>
            </a:r>
            <a:r>
              <a:rPr lang="en-US" sz="1400" dirty="0" smtClean="0">
                <a:solidFill>
                  <a:schemeClr val="tx1">
                    <a:lumMod val="75000"/>
                    <a:lumOff val="25000"/>
                  </a:schemeClr>
                </a:solidFill>
              </a:rPr>
              <a:t>, PRC75:021904 (2007)</a:t>
            </a:r>
          </a:p>
          <a:p>
            <a:pPr lvl="1"/>
            <a:r>
              <a:rPr lang="en-US" i="1" dirty="0" err="1" smtClean="0"/>
              <a:t>EMCICs</a:t>
            </a:r>
            <a:r>
              <a:rPr lang="en-US" i="1" dirty="0" smtClean="0"/>
              <a:t> alone can mimic “conical emission”</a:t>
            </a:r>
          </a:p>
          <a:p>
            <a:pPr lvl="1"/>
            <a:endParaRPr lang="en-US" dirty="0" smtClean="0"/>
          </a:p>
          <a:p>
            <a:r>
              <a:rPr lang="en-US" b="1" dirty="0" err="1" smtClean="0">
                <a:solidFill>
                  <a:srgbClr val="FF0000"/>
                </a:solidFill>
              </a:rPr>
              <a:t>k</a:t>
            </a:r>
            <a:r>
              <a:rPr lang="en-US" b="1" dirty="0" smtClean="0">
                <a:solidFill>
                  <a:srgbClr val="FF0000"/>
                </a:solidFill>
              </a:rPr>
              <a:t>=2 – directed flow</a:t>
            </a:r>
            <a:endParaRPr lang="en-US" dirty="0" smtClean="0"/>
          </a:p>
          <a:p>
            <a:pPr lvl="1">
              <a:spcBef>
                <a:spcPts val="0"/>
              </a:spcBef>
            </a:pPr>
            <a:r>
              <a:rPr lang="en-US" sz="1400" dirty="0" err="1" smtClean="0">
                <a:solidFill>
                  <a:schemeClr val="tx1">
                    <a:lumMod val="50000"/>
                    <a:lumOff val="50000"/>
                  </a:schemeClr>
                </a:solidFill>
              </a:rPr>
              <a:t>Danielewicz</a:t>
            </a:r>
            <a:r>
              <a:rPr lang="en-US" sz="1400" dirty="0" smtClean="0">
                <a:solidFill>
                  <a:schemeClr val="tx1">
                    <a:lumMod val="50000"/>
                    <a:lumOff val="50000"/>
                  </a:schemeClr>
                </a:solidFill>
              </a:rPr>
              <a:t>, PLBB157:146 (1985)</a:t>
            </a:r>
          </a:p>
          <a:p>
            <a:pPr lvl="1">
              <a:spcBef>
                <a:spcPts val="0"/>
              </a:spcBef>
            </a:pPr>
            <a:r>
              <a:rPr lang="en-US" sz="1400" dirty="0" err="1" smtClean="0">
                <a:solidFill>
                  <a:schemeClr val="tx1">
                    <a:lumMod val="50000"/>
                    <a:lumOff val="50000"/>
                  </a:schemeClr>
                </a:solidFill>
              </a:rPr>
              <a:t>Borghini</a:t>
            </a:r>
            <a:r>
              <a:rPr lang="en-US" sz="1400" dirty="0" smtClean="0">
                <a:solidFill>
                  <a:schemeClr val="tx1">
                    <a:lumMod val="50000"/>
                    <a:lumOff val="50000"/>
                  </a:schemeClr>
                </a:solidFill>
              </a:rPr>
              <a:t> et al, PRC66:014901,2002.</a:t>
            </a:r>
          </a:p>
          <a:p>
            <a:pPr lvl="1">
              <a:spcBef>
                <a:spcPts val="0"/>
              </a:spcBef>
            </a:pPr>
            <a:r>
              <a:rPr lang="en-US" sz="1400" dirty="0" err="1" smtClean="0">
                <a:solidFill>
                  <a:schemeClr val="tx1">
                    <a:lumMod val="50000"/>
                    <a:lumOff val="50000"/>
                  </a:schemeClr>
                </a:solidFill>
              </a:rPr>
              <a:t>Borghini</a:t>
            </a:r>
            <a:r>
              <a:rPr lang="en-US" sz="1400" dirty="0" smtClean="0">
                <a:solidFill>
                  <a:schemeClr val="tx1">
                    <a:lumMod val="50000"/>
                    <a:lumOff val="50000"/>
                  </a:schemeClr>
                </a:solidFill>
              </a:rPr>
              <a:t> et al PRC62:034902,2000. </a:t>
            </a:r>
          </a:p>
          <a:p>
            <a:pPr lvl="1"/>
            <a:r>
              <a:rPr lang="en-US" i="1" dirty="0" smtClean="0"/>
              <a:t>“[</a:t>
            </a:r>
            <a:r>
              <a:rPr lang="en-US" i="1" dirty="0" err="1" smtClean="0"/>
              <a:t>EMCICs</a:t>
            </a:r>
            <a:r>
              <a:rPr lang="en-US" i="1" dirty="0" smtClean="0"/>
              <a:t>] alone large enough to reverse the sign of the proton directed flow measured by NA49”</a:t>
            </a:r>
          </a:p>
          <a:p>
            <a:endParaRPr lang="en-US" dirty="0" smtClean="0"/>
          </a:p>
          <a:p>
            <a:r>
              <a:rPr lang="en-US" b="1" dirty="0" err="1" smtClean="0">
                <a:solidFill>
                  <a:srgbClr val="FF0000"/>
                </a:solidFill>
              </a:rPr>
              <a:t>k</a:t>
            </a:r>
            <a:r>
              <a:rPr lang="en-US" b="1" dirty="0" smtClean="0">
                <a:solidFill>
                  <a:srgbClr val="FF0000"/>
                </a:solidFill>
              </a:rPr>
              <a:t>=2 – femtoscopy</a:t>
            </a:r>
            <a:endParaRPr lang="en-US" dirty="0" smtClean="0"/>
          </a:p>
          <a:p>
            <a:pPr lvl="1"/>
            <a:r>
              <a:rPr lang="en-US" sz="1400" dirty="0" smtClean="0">
                <a:solidFill>
                  <a:srgbClr val="7F7F7F"/>
                </a:solidFill>
              </a:rPr>
              <a:t>Z. </a:t>
            </a:r>
            <a:r>
              <a:rPr lang="en-US" sz="1400" dirty="0" err="1" smtClean="0">
                <a:solidFill>
                  <a:srgbClr val="7F7F7F"/>
                </a:solidFill>
              </a:rPr>
              <a:t>Chajęcki</a:t>
            </a:r>
            <a:r>
              <a:rPr lang="en-US" sz="1400" dirty="0" smtClean="0">
                <a:solidFill>
                  <a:srgbClr val="7F7F7F"/>
                </a:solidFill>
              </a:rPr>
              <a:t> &amp; MAL PRC </a:t>
            </a:r>
            <a:r>
              <a:rPr lang="en-US" sz="1400" b="1" dirty="0" smtClean="0">
                <a:solidFill>
                  <a:srgbClr val="7F7F7F"/>
                </a:solidFill>
              </a:rPr>
              <a:t>78</a:t>
            </a:r>
            <a:r>
              <a:rPr lang="en-US" sz="1400" dirty="0" smtClean="0">
                <a:solidFill>
                  <a:srgbClr val="7F7F7F"/>
                </a:solidFill>
              </a:rPr>
              <a:t> 064903 (2008)</a:t>
            </a:r>
            <a:endParaRPr lang="en-US" dirty="0" smtClean="0">
              <a:solidFill>
                <a:srgbClr val="7F7F7F"/>
              </a:solidFill>
            </a:endParaRPr>
          </a:p>
          <a:p>
            <a:pPr lvl="1"/>
            <a:r>
              <a:rPr lang="en-US" i="1" dirty="0" smtClean="0"/>
              <a:t>EMCIC effects of similar magnitude as </a:t>
            </a:r>
            <a:r>
              <a:rPr lang="en-US" i="1" dirty="0" err="1" smtClean="0"/>
              <a:t>femto</a:t>
            </a:r>
            <a:r>
              <a:rPr lang="en-US" i="1" dirty="0" smtClean="0"/>
              <a:t> correlations</a:t>
            </a:r>
          </a:p>
          <a:p>
            <a:pPr lvl="1"/>
            <a:endParaRPr lang="en-US" dirty="0" smtClean="0"/>
          </a:p>
          <a:p>
            <a:endParaRPr lang="en-US" dirty="0"/>
          </a:p>
        </p:txBody>
      </p:sp>
      <p:grpSp>
        <p:nvGrpSpPr>
          <p:cNvPr id="11" name="Group 10"/>
          <p:cNvGrpSpPr/>
          <p:nvPr/>
        </p:nvGrpSpPr>
        <p:grpSpPr>
          <a:xfrm>
            <a:off x="4563324" y="76200"/>
            <a:ext cx="4352076" cy="3124200"/>
            <a:chOff x="4495800" y="0"/>
            <a:chExt cx="4480407" cy="3335334"/>
          </a:xfrm>
        </p:grpSpPr>
        <p:sp>
          <p:nvSpPr>
            <p:cNvPr id="8" name="Rounded Rectangle 7"/>
            <p:cNvSpPr/>
            <p:nvPr/>
          </p:nvSpPr>
          <p:spPr>
            <a:xfrm>
              <a:off x="4495800" y="0"/>
              <a:ext cx="4480407" cy="3335334"/>
            </a:xfrm>
            <a:prstGeom prst="roundRect">
              <a:avLst>
                <a:gd name="adj" fmla="val 11559"/>
              </a:avLst>
            </a:prstGeom>
            <a:solidFill>
              <a:srgbClr val="FFFFFF"/>
            </a:solidFill>
            <a:ln w="28575" cap="flat" cmpd="sng" algn="ctr">
              <a:solidFill>
                <a:srgbClr val="1C06FD"/>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BorghiniCumulant.png"/>
            <p:cNvPicPr>
              <a:picLocks noChangeAspect="1"/>
            </p:cNvPicPr>
            <p:nvPr/>
          </p:nvPicPr>
          <p:blipFill>
            <a:blip r:embed="rId2">
              <a:clrChange>
                <a:clrFrom>
                  <a:srgbClr val="FFFFFF"/>
                </a:clrFrom>
                <a:clrTo>
                  <a:srgbClr val="FFFFFF">
                    <a:alpha val="0"/>
                  </a:srgbClr>
                </a:clrTo>
              </a:clrChange>
            </a:blip>
            <a:stretch>
              <a:fillRect/>
            </a:stretch>
          </p:blipFill>
          <p:spPr>
            <a:xfrm>
              <a:off x="4565348" y="0"/>
              <a:ext cx="4350052" cy="3335334"/>
            </a:xfrm>
            <a:prstGeom prst="rect">
              <a:avLst/>
            </a:prstGeom>
          </p:spPr>
        </p:pic>
      </p:grpSp>
      <p:grpSp>
        <p:nvGrpSpPr>
          <p:cNvPr id="12" name="Group 11"/>
          <p:cNvGrpSpPr/>
          <p:nvPr/>
        </p:nvGrpSpPr>
        <p:grpSpPr>
          <a:xfrm>
            <a:off x="4565348" y="3352800"/>
            <a:ext cx="4410859" cy="3505200"/>
            <a:chOff x="4565348" y="3352800"/>
            <a:chExt cx="4480407" cy="3505200"/>
          </a:xfrm>
        </p:grpSpPr>
        <p:sp>
          <p:nvSpPr>
            <p:cNvPr id="10" name="Rounded Rectangle 9"/>
            <p:cNvSpPr/>
            <p:nvPr/>
          </p:nvSpPr>
          <p:spPr>
            <a:xfrm>
              <a:off x="4565348" y="3352800"/>
              <a:ext cx="4480407" cy="3505200"/>
            </a:xfrm>
            <a:prstGeom prst="roundRect">
              <a:avLst>
                <a:gd name="adj" fmla="val 11559"/>
              </a:avLst>
            </a:prstGeom>
            <a:solidFill>
              <a:srgbClr val="FFFFFF"/>
            </a:solidFill>
            <a:ln w="28575" cap="flat" cmpd="sng" algn="ctr">
              <a:solidFill>
                <a:srgbClr val="1C06FD"/>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3" descr="SH_RapCuts_PR_18_0_0_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646283" y="3526258"/>
              <a:ext cx="4269117" cy="3179342"/>
            </a:xfrm>
            <a:prstGeom prst="rect">
              <a:avLst/>
            </a:prstGeom>
            <a:noFill/>
          </p:spPr>
        </p:pic>
      </p:grpSp>
      <p:sp>
        <p:nvSpPr>
          <p:cNvPr id="14" name="Footer Placeholder 1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5" name="Slide Number Placeholder 14"/>
          <p:cNvSpPr>
            <a:spLocks noGrp="1"/>
          </p:cNvSpPr>
          <p:nvPr>
            <p:ph type="sldNum" sz="quarter" idx="12"/>
          </p:nvPr>
        </p:nvSpPr>
        <p:spPr/>
        <p:txBody>
          <a:bodyPr/>
          <a:lstStyle/>
          <a:p>
            <a:fld id="{7DAC2A2A-C09E-2240-A90F-7268EA013567}" type="slidenum">
              <a:rPr lang="en-US" smtClean="0"/>
              <a:pPr/>
              <a:t>47</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5" end="5"/>
                                            </p:txEl>
                                          </p:spTgt>
                                        </p:tgtEl>
                                        <p:attrNameLst>
                                          <p:attrName>style.visibility</p:attrName>
                                        </p:attrNameLst>
                                      </p:cBhvr>
                                      <p:to>
                                        <p:strVal val="visible"/>
                                      </p:to>
                                    </p:set>
                                    <p:animEffect transition="in" filter="fade">
                                      <p:cBhvr>
                                        <p:cTn id="10" dur="500"/>
                                        <p:tgtEl>
                                          <p:spTgt spid="5">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animEffect transition="in" filter="fade">
                                      <p:cBhvr>
                                        <p:cTn id="13" dur="500"/>
                                        <p:tgtEl>
                                          <p:spTgt spid="5">
                                            <p:txEl>
                                              <p:pRg st="6" end="6"/>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7" end="7"/>
                                            </p:txEl>
                                          </p:spTgt>
                                        </p:tgtEl>
                                        <p:attrNameLst>
                                          <p:attrName>style.visibility</p:attrName>
                                        </p:attrNameLst>
                                      </p:cBhvr>
                                      <p:to>
                                        <p:strVal val="visible"/>
                                      </p:to>
                                    </p:set>
                                    <p:animEffect transition="in" filter="fade">
                                      <p:cBhvr>
                                        <p:cTn id="16" dur="500"/>
                                        <p:tgtEl>
                                          <p:spTgt spid="5">
                                            <p:txEl>
                                              <p:pRg st="7" end="7"/>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animEffect transition="in" filter="fade">
                                      <p:cBhvr>
                                        <p:cTn id="19" dur="500"/>
                                        <p:tgtEl>
                                          <p:spTgt spid="5">
                                            <p:txEl>
                                              <p:pRg st="8" end="8"/>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10" end="10"/>
                                            </p:txEl>
                                          </p:spTgt>
                                        </p:tgtEl>
                                        <p:attrNameLst>
                                          <p:attrName>style.visibility</p:attrName>
                                        </p:attrNameLst>
                                      </p:cBhvr>
                                      <p:to>
                                        <p:strVal val="visible"/>
                                      </p:to>
                                    </p:set>
                                    <p:animEffect transition="in" filter="fade">
                                      <p:cBhvr>
                                        <p:cTn id="22" dur="500"/>
                                        <p:tgtEl>
                                          <p:spTgt spid="5">
                                            <p:txEl>
                                              <p:pRg st="10" end="1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11" end="11"/>
                                            </p:txEl>
                                          </p:spTgt>
                                        </p:tgtEl>
                                        <p:attrNameLst>
                                          <p:attrName>style.visibility</p:attrName>
                                        </p:attrNameLst>
                                      </p:cBhvr>
                                      <p:to>
                                        <p:strVal val="visible"/>
                                      </p:to>
                                    </p:set>
                                    <p:animEffect transition="in" filter="fade">
                                      <p:cBhvr>
                                        <p:cTn id="25" dur="500"/>
                                        <p:tgtEl>
                                          <p:spTgt spid="5">
                                            <p:txEl>
                                              <p:pRg st="11" end="1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12" end="12"/>
                                            </p:txEl>
                                          </p:spTgt>
                                        </p:tgtEl>
                                        <p:attrNameLst>
                                          <p:attrName>style.visibility</p:attrName>
                                        </p:attrNameLst>
                                      </p:cBhvr>
                                      <p:to>
                                        <p:strVal val="visible"/>
                                      </p:to>
                                    </p:set>
                                    <p:animEffect transition="in" filter="fade">
                                      <p:cBhvr>
                                        <p:cTn id="28" dur="500"/>
                                        <p:tgtEl>
                                          <p:spTgt spid="5">
                                            <p:txEl>
                                              <p:pRg st="12" end="12"/>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Rounded Rectangle 20"/>
          <p:cNvSpPr/>
          <p:nvPr/>
        </p:nvSpPr>
        <p:spPr>
          <a:xfrm>
            <a:off x="4267200" y="4038600"/>
            <a:ext cx="4604720" cy="2590800"/>
          </a:xfrm>
          <a:prstGeom prst="roundRect">
            <a:avLst>
              <a:gd name="adj" fmla="val 10173"/>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16"/>
          <p:cNvSpPr>
            <a:spLocks noChangeArrowheads="1"/>
          </p:cNvSpPr>
          <p:nvPr/>
        </p:nvSpPr>
        <p:spPr bwMode="auto">
          <a:xfrm>
            <a:off x="76200" y="4038600"/>
            <a:ext cx="4525963" cy="752475"/>
          </a:xfrm>
          <a:prstGeom prst="rect">
            <a:avLst/>
          </a:prstGeom>
          <a:noFill/>
          <a:ln w="9525">
            <a:noFill/>
            <a:miter lim="800000"/>
            <a:headEnd/>
            <a:tailEnd/>
          </a:ln>
        </p:spPr>
        <p:txBody>
          <a:bodyPr wrap="none">
            <a:prstTxWarp prst="textNoShape">
              <a:avLst/>
            </a:prstTxWarp>
            <a:spAutoFit/>
          </a:bodyPr>
          <a:lstStyle/>
          <a:p>
            <a:pPr>
              <a:lnSpc>
                <a:spcPct val="120000"/>
              </a:lnSpc>
            </a:pPr>
            <a:r>
              <a:rPr lang="en-US" sz="1800" u="sng"/>
              <a:t>Blast-wave fit to spectra:</a:t>
            </a:r>
          </a:p>
          <a:p>
            <a:pPr>
              <a:lnSpc>
                <a:spcPct val="120000"/>
              </a:lnSpc>
              <a:buFontTx/>
              <a:buChar char="•"/>
            </a:pPr>
            <a:r>
              <a:rPr lang="en-US" sz="1800"/>
              <a:t> much less explosive flow in p+p collisions</a:t>
            </a:r>
          </a:p>
        </p:txBody>
      </p:sp>
      <p:sp>
        <p:nvSpPr>
          <p:cNvPr id="8" name="Line 17"/>
          <p:cNvSpPr>
            <a:spLocks noChangeShapeType="1"/>
          </p:cNvSpPr>
          <p:nvPr/>
        </p:nvSpPr>
        <p:spPr bwMode="auto">
          <a:xfrm>
            <a:off x="2971800" y="4724400"/>
            <a:ext cx="1491082" cy="457200"/>
          </a:xfrm>
          <a:prstGeom prst="line">
            <a:avLst/>
          </a:prstGeom>
          <a:noFill/>
          <a:ln w="19050">
            <a:solidFill>
              <a:srgbClr val="FF0000"/>
            </a:solidFill>
            <a:round/>
            <a:headEnd/>
            <a:tailEnd type="triangle" w="med" len="med"/>
          </a:ln>
        </p:spPr>
        <p:txBody>
          <a:bodyPr wrap="none" anchor="ctr">
            <a:prstTxWarp prst="textNoShape">
              <a:avLst/>
            </a:prstTxWarp>
          </a:bodyPr>
          <a:lstStyle/>
          <a:p>
            <a:endParaRPr lang="en-US"/>
          </a:p>
        </p:txBody>
      </p:sp>
      <p:pic>
        <p:nvPicPr>
          <p:cNvPr id="9" name="Picture 19" descr="PerifHydroEvol"/>
          <p:cNvPicPr>
            <a:picLocks noChangeAspect="1" noChangeArrowheads="1"/>
          </p:cNvPicPr>
          <p:nvPr/>
        </p:nvPicPr>
        <p:blipFill>
          <a:blip r:embed="rId2">
            <a:clrChange>
              <a:clrFrom>
                <a:srgbClr val="FFFFFF"/>
              </a:clrFrom>
              <a:clrTo>
                <a:srgbClr val="FFFFFF">
                  <a:alpha val="0"/>
                </a:srgbClr>
              </a:clrTo>
            </a:clrChange>
          </a:blip>
          <a:srcRect l="52045" t="7895" r="27403"/>
          <a:stretch>
            <a:fillRect/>
          </a:stretch>
        </p:blipFill>
        <p:spPr bwMode="auto">
          <a:xfrm>
            <a:off x="762000" y="4953000"/>
            <a:ext cx="1676400" cy="1676400"/>
          </a:xfrm>
          <a:prstGeom prst="rect">
            <a:avLst/>
          </a:prstGeom>
          <a:noFill/>
        </p:spPr>
      </p:pic>
      <p:grpSp>
        <p:nvGrpSpPr>
          <p:cNvPr id="17" name="Group 16"/>
          <p:cNvGrpSpPr/>
          <p:nvPr/>
        </p:nvGrpSpPr>
        <p:grpSpPr>
          <a:xfrm>
            <a:off x="304800" y="228600"/>
            <a:ext cx="8808660" cy="3599544"/>
            <a:chOff x="304800" y="609600"/>
            <a:chExt cx="8808660" cy="3599544"/>
          </a:xfrm>
        </p:grpSpPr>
        <p:pic>
          <p:nvPicPr>
            <p:cNvPr id="5" name="Picture 4" descr="STAR_id_spectra.png"/>
            <p:cNvPicPr>
              <a:picLocks noChangeAspect="1"/>
            </p:cNvPicPr>
            <p:nvPr/>
          </p:nvPicPr>
          <p:blipFill>
            <a:blip r:embed="rId3"/>
            <a:stretch>
              <a:fillRect/>
            </a:stretch>
          </p:blipFill>
          <p:spPr>
            <a:xfrm>
              <a:off x="304800" y="609600"/>
              <a:ext cx="7086600" cy="3599544"/>
            </a:xfrm>
            <a:prstGeom prst="rect">
              <a:avLst/>
            </a:prstGeom>
          </p:spPr>
        </p:pic>
        <p:sp>
          <p:nvSpPr>
            <p:cNvPr id="6" name="Rectangle 8"/>
            <p:cNvSpPr>
              <a:spLocks noChangeArrowheads="1"/>
            </p:cNvSpPr>
            <p:nvPr/>
          </p:nvSpPr>
          <p:spPr bwMode="auto">
            <a:xfrm>
              <a:off x="747712" y="3489325"/>
              <a:ext cx="1673402" cy="253916"/>
            </a:xfrm>
            <a:prstGeom prst="rect">
              <a:avLst/>
            </a:prstGeom>
            <a:noFill/>
            <a:ln w="9525">
              <a:noFill/>
              <a:miter lim="800000"/>
              <a:headEnd/>
              <a:tailEnd/>
            </a:ln>
          </p:spPr>
          <p:txBody>
            <a:bodyPr wrap="none">
              <a:prstTxWarp prst="textNoShape">
                <a:avLst/>
              </a:prstTxWarp>
              <a:spAutoFit/>
            </a:bodyPr>
            <a:lstStyle/>
            <a:p>
              <a:r>
                <a:rPr lang="en-US" sz="1050" dirty="0">
                  <a:solidFill>
                    <a:srgbClr val="800080"/>
                  </a:solidFill>
                </a:rPr>
                <a:t>STAR PRL </a:t>
              </a:r>
              <a:r>
                <a:rPr lang="en-US" sz="1050" b="1" dirty="0">
                  <a:solidFill>
                    <a:srgbClr val="800080"/>
                  </a:solidFill>
                </a:rPr>
                <a:t>92</a:t>
              </a:r>
              <a:r>
                <a:rPr lang="en-US" sz="1050" dirty="0">
                  <a:solidFill>
                    <a:srgbClr val="800080"/>
                  </a:solidFill>
                </a:rPr>
                <a:t> 112301 (2004)</a:t>
              </a:r>
            </a:p>
          </p:txBody>
        </p:sp>
        <p:sp>
          <p:nvSpPr>
            <p:cNvPr id="10" name="TextBox 9"/>
            <p:cNvSpPr txBox="1"/>
            <p:nvPr/>
          </p:nvSpPr>
          <p:spPr>
            <a:xfrm>
              <a:off x="7652772" y="1066800"/>
              <a:ext cx="1338828"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Au+Au</a:t>
              </a:r>
              <a:r>
                <a:rPr lang="en-US" dirty="0" smtClean="0"/>
                <a:t> 0-5%</a:t>
              </a:r>
              <a:endParaRPr lang="en-US" dirty="0"/>
            </a:p>
          </p:txBody>
        </p:sp>
        <p:sp>
          <p:nvSpPr>
            <p:cNvPr id="11" name="TextBox 10"/>
            <p:cNvSpPr txBox="1"/>
            <p:nvPr/>
          </p:nvSpPr>
          <p:spPr>
            <a:xfrm>
              <a:off x="7543800" y="1992868"/>
              <a:ext cx="156966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Au+Au</a:t>
              </a:r>
              <a:r>
                <a:rPr lang="en-US" dirty="0" smtClean="0"/>
                <a:t> 60-70%</a:t>
              </a:r>
              <a:endParaRPr lang="en-US" dirty="0"/>
            </a:p>
          </p:txBody>
        </p:sp>
        <p:sp>
          <p:nvSpPr>
            <p:cNvPr id="12" name="TextBox 11"/>
            <p:cNvSpPr txBox="1"/>
            <p:nvPr/>
          </p:nvSpPr>
          <p:spPr>
            <a:xfrm>
              <a:off x="7620000" y="3059668"/>
              <a:ext cx="132812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p+p</a:t>
              </a:r>
              <a:r>
                <a:rPr lang="en-US" dirty="0" smtClean="0"/>
                <a:t> </a:t>
              </a:r>
              <a:r>
                <a:rPr lang="en-US" dirty="0" err="1" smtClean="0"/>
                <a:t>minbias</a:t>
              </a:r>
              <a:endParaRPr lang="en-US" dirty="0"/>
            </a:p>
          </p:txBody>
        </p:sp>
        <p:cxnSp>
          <p:nvCxnSpPr>
            <p:cNvPr id="14" name="Straight Arrow Connector 13"/>
            <p:cNvCxnSpPr/>
            <p:nvPr/>
          </p:nvCxnSpPr>
          <p:spPr>
            <a:xfrm rot="10800000">
              <a:off x="7391400" y="1295400"/>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0800000">
              <a:off x="7391400" y="22082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a:off x="7315200" y="32750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grpSp>
      <p:sp>
        <p:nvSpPr>
          <p:cNvPr id="22" name="Rectangle 21"/>
          <p:cNvSpPr/>
          <p:nvPr/>
        </p:nvSpPr>
        <p:spPr>
          <a:xfrm>
            <a:off x="5334000" y="4495800"/>
            <a:ext cx="304800" cy="4572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486400" y="4495800"/>
            <a:ext cx="914400" cy="14287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486400" y="4495800"/>
            <a:ext cx="533400" cy="3048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Fig2_noBlueBand.gif"/>
          <p:cNvPicPr>
            <a:picLocks noChangeAspect="1"/>
          </p:cNvPicPr>
          <p:nvPr/>
        </p:nvPicPr>
        <p:blipFill>
          <a:blip r:embed="rId4">
            <a:clrChange>
              <a:clrFrom>
                <a:srgbClr val="FFFFFF"/>
              </a:clrFrom>
              <a:clrTo>
                <a:srgbClr val="FFFFFF">
                  <a:alpha val="0"/>
                </a:srgbClr>
              </a:clrTo>
            </a:clrChange>
          </a:blip>
          <a:srcRect l="2237" t="49657" r="4687"/>
          <a:stretch>
            <a:fillRect/>
          </a:stretch>
        </p:blipFill>
        <p:spPr>
          <a:xfrm>
            <a:off x="4648200" y="4191000"/>
            <a:ext cx="4114800" cy="2453129"/>
          </a:xfrm>
          <a:prstGeom prst="rect">
            <a:avLst/>
          </a:prstGeom>
        </p:spPr>
      </p:pic>
      <p:sp>
        <p:nvSpPr>
          <p:cNvPr id="25" name="Rectangle 20"/>
          <p:cNvSpPr>
            <a:spLocks noChangeArrowheads="1"/>
          </p:cNvSpPr>
          <p:nvPr/>
        </p:nvSpPr>
        <p:spPr bwMode="auto">
          <a:xfrm>
            <a:off x="0" y="41494"/>
            <a:ext cx="9144000" cy="6740307"/>
          </a:xfrm>
          <a:prstGeom prst="rect">
            <a:avLst/>
          </a:prstGeom>
          <a:solidFill>
            <a:schemeClr val="bg1"/>
          </a:solidFill>
          <a:ln w="9525">
            <a:noFill/>
            <a:miter lim="800000"/>
            <a:headEnd/>
            <a:tailEnd/>
          </a:ln>
        </p:spPr>
        <p:txBody>
          <a:bodyPr wrap="square">
            <a:prstTxWarp prst="textNoShape">
              <a:avLst/>
            </a:prstTxWarp>
            <a:spAutoFit/>
          </a:bodyPr>
          <a:lstStyle/>
          <a:p>
            <a:r>
              <a:rPr lang="en-US" sz="9600" b="1" i="1" dirty="0" smtClean="0">
                <a:solidFill>
                  <a:srgbClr val="FF0000"/>
                </a:solidFill>
              </a:rPr>
              <a:t> </a:t>
            </a:r>
          </a:p>
          <a:p>
            <a:pPr algn="ctr"/>
            <a:r>
              <a:rPr lang="en-US" sz="9600" b="1" i="1" dirty="0" smtClean="0">
                <a:solidFill>
                  <a:srgbClr val="FF0000"/>
                </a:solidFill>
              </a:rPr>
              <a:t>Of course not!</a:t>
            </a:r>
            <a:endParaRPr lang="en-US" sz="4800" b="1" i="1" dirty="0" smtClean="0">
              <a:solidFill>
                <a:srgbClr val="FF0000"/>
              </a:solidFill>
            </a:endParaRPr>
          </a:p>
          <a:p>
            <a:endParaRPr lang="en-US" sz="4800" b="1" i="1" dirty="0" smtClean="0">
              <a:solidFill>
                <a:srgbClr val="FF0000"/>
              </a:solidFill>
            </a:endParaRPr>
          </a:p>
          <a:p>
            <a:endParaRPr lang="en-US" sz="4800" b="1" i="1" dirty="0" smtClean="0">
              <a:solidFill>
                <a:srgbClr val="FF0000"/>
              </a:solidFill>
            </a:endParaRPr>
          </a:p>
          <a:p>
            <a:endParaRPr lang="en-US" sz="4800" b="1" i="1" dirty="0" smtClean="0">
              <a:solidFill>
                <a:srgbClr val="FF0000"/>
              </a:solidFill>
            </a:endParaRPr>
          </a:p>
          <a:p>
            <a:endParaRPr lang="en-US" sz="9600" b="1" i="1" dirty="0" smtClean="0">
              <a:solidFill>
                <a:srgbClr val="FF0000"/>
              </a:solidFill>
            </a:endParaRPr>
          </a:p>
        </p:txBody>
      </p:sp>
      <p:sp>
        <p:nvSpPr>
          <p:cNvPr id="29" name="Footer Placeholder 2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0" name="Slide Number Placeholder 29"/>
          <p:cNvSpPr>
            <a:spLocks noGrp="1"/>
          </p:cNvSpPr>
          <p:nvPr>
            <p:ph type="sldNum" sz="quarter" idx="12"/>
          </p:nvPr>
        </p:nvSpPr>
        <p:spPr/>
        <p:txBody>
          <a:bodyPr/>
          <a:lstStyle/>
          <a:p>
            <a:fld id="{7DAC2A2A-C09E-2240-A90F-7268EA013567}" type="slidenum">
              <a:rPr lang="en-US" smtClean="0"/>
              <a:pPr/>
              <a:t>48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xit" presetSubtype="0" accel="100000" fill="hold" grpId="0" nodeType="afterEffect">
                                  <p:stCondLst>
                                    <p:cond delay="1000"/>
                                  </p:stCondLst>
                                  <p:childTnLst>
                                    <p:anim calcmode="lin" valueType="num">
                                      <p:cBhvr>
                                        <p:cTn id="6" dur="500"/>
                                        <p:tgtEl>
                                          <p:spTgt spid="25"/>
                                        </p:tgtEl>
                                        <p:attrNameLst>
                                          <p:attrName>ppt_w</p:attrName>
                                        </p:attrNameLst>
                                      </p:cBhvr>
                                      <p:tavLst>
                                        <p:tav tm="0">
                                          <p:val>
                                            <p:strVal val="ppt_w"/>
                                          </p:val>
                                        </p:tav>
                                        <p:tav tm="100000">
                                          <p:val>
                                            <p:strVal val="ppt_w+.3"/>
                                          </p:val>
                                        </p:tav>
                                      </p:tavLst>
                                    </p:anim>
                                    <p:anim calcmode="lin" valueType="num">
                                      <p:cBhvr>
                                        <p:cTn id="7" dur="500"/>
                                        <p:tgtEl>
                                          <p:spTgt spid="25"/>
                                        </p:tgtEl>
                                        <p:attrNameLst>
                                          <p:attrName>ppt_h</p:attrName>
                                        </p:attrNameLst>
                                      </p:cBhvr>
                                      <p:tavLst>
                                        <p:tav tm="0">
                                          <p:val>
                                            <p:strVal val="ppt_h"/>
                                          </p:val>
                                        </p:tav>
                                        <p:tav tm="100000">
                                          <p:val>
                                            <p:strVal val="ppt_h"/>
                                          </p:val>
                                        </p:tav>
                                      </p:tavLst>
                                    </p:anim>
                                    <p:animEffect transition="out" filter="fade">
                                      <p:cBhvr>
                                        <p:cTn id="8" dur="500"/>
                                        <p:tgtEl>
                                          <p:spTgt spid="25"/>
                                        </p:tgtEl>
                                      </p:cBhvr>
                                    </p:animEffect>
                                    <p:set>
                                      <p:cBhvr>
                                        <p:cTn id="9"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Rounded Rectangle 20"/>
          <p:cNvSpPr/>
          <p:nvPr/>
        </p:nvSpPr>
        <p:spPr>
          <a:xfrm>
            <a:off x="4267200" y="4038600"/>
            <a:ext cx="4604720" cy="2590800"/>
          </a:xfrm>
          <a:prstGeom prst="roundRect">
            <a:avLst>
              <a:gd name="adj" fmla="val 10173"/>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16"/>
          <p:cNvSpPr>
            <a:spLocks noChangeArrowheads="1"/>
          </p:cNvSpPr>
          <p:nvPr/>
        </p:nvSpPr>
        <p:spPr bwMode="auto">
          <a:xfrm>
            <a:off x="76200" y="4038600"/>
            <a:ext cx="4525963" cy="752475"/>
          </a:xfrm>
          <a:prstGeom prst="rect">
            <a:avLst/>
          </a:prstGeom>
          <a:noFill/>
          <a:ln w="9525">
            <a:noFill/>
            <a:miter lim="800000"/>
            <a:headEnd/>
            <a:tailEnd/>
          </a:ln>
        </p:spPr>
        <p:txBody>
          <a:bodyPr wrap="none">
            <a:prstTxWarp prst="textNoShape">
              <a:avLst/>
            </a:prstTxWarp>
            <a:spAutoFit/>
          </a:bodyPr>
          <a:lstStyle/>
          <a:p>
            <a:pPr>
              <a:lnSpc>
                <a:spcPct val="120000"/>
              </a:lnSpc>
            </a:pPr>
            <a:r>
              <a:rPr lang="en-US" sz="1800" u="sng"/>
              <a:t>Blast-wave fit to spectra:</a:t>
            </a:r>
          </a:p>
          <a:p>
            <a:pPr>
              <a:lnSpc>
                <a:spcPct val="120000"/>
              </a:lnSpc>
              <a:buFontTx/>
              <a:buChar char="•"/>
            </a:pPr>
            <a:r>
              <a:rPr lang="en-US" sz="1800"/>
              <a:t> much less explosive flow in p+p collisions</a:t>
            </a:r>
          </a:p>
        </p:txBody>
      </p:sp>
      <p:sp>
        <p:nvSpPr>
          <p:cNvPr id="8" name="Line 17"/>
          <p:cNvSpPr>
            <a:spLocks noChangeShapeType="1"/>
          </p:cNvSpPr>
          <p:nvPr/>
        </p:nvSpPr>
        <p:spPr bwMode="auto">
          <a:xfrm>
            <a:off x="2971800" y="4724400"/>
            <a:ext cx="1491082" cy="457200"/>
          </a:xfrm>
          <a:prstGeom prst="line">
            <a:avLst/>
          </a:prstGeom>
          <a:noFill/>
          <a:ln w="19050">
            <a:solidFill>
              <a:srgbClr val="FF0000"/>
            </a:solidFill>
            <a:round/>
            <a:headEnd/>
            <a:tailEnd type="triangle" w="med" len="med"/>
          </a:ln>
        </p:spPr>
        <p:txBody>
          <a:bodyPr wrap="none" anchor="ctr">
            <a:prstTxWarp prst="textNoShape">
              <a:avLst/>
            </a:prstTxWarp>
          </a:bodyPr>
          <a:lstStyle/>
          <a:p>
            <a:endParaRPr lang="en-US"/>
          </a:p>
        </p:txBody>
      </p:sp>
      <p:pic>
        <p:nvPicPr>
          <p:cNvPr id="9" name="Picture 19" descr="PerifHydroEvol"/>
          <p:cNvPicPr>
            <a:picLocks noChangeAspect="1" noChangeArrowheads="1"/>
          </p:cNvPicPr>
          <p:nvPr/>
        </p:nvPicPr>
        <p:blipFill>
          <a:blip r:embed="rId2">
            <a:clrChange>
              <a:clrFrom>
                <a:srgbClr val="FFFFFF"/>
              </a:clrFrom>
              <a:clrTo>
                <a:srgbClr val="FFFFFF">
                  <a:alpha val="0"/>
                </a:srgbClr>
              </a:clrTo>
            </a:clrChange>
          </a:blip>
          <a:srcRect l="52045" t="7895" r="27403"/>
          <a:stretch>
            <a:fillRect/>
          </a:stretch>
        </p:blipFill>
        <p:spPr bwMode="auto">
          <a:xfrm>
            <a:off x="762000" y="4953000"/>
            <a:ext cx="1676400" cy="1676400"/>
          </a:xfrm>
          <a:prstGeom prst="rect">
            <a:avLst/>
          </a:prstGeom>
          <a:noFill/>
        </p:spPr>
      </p:pic>
      <p:grpSp>
        <p:nvGrpSpPr>
          <p:cNvPr id="2" name="Group 16"/>
          <p:cNvGrpSpPr/>
          <p:nvPr/>
        </p:nvGrpSpPr>
        <p:grpSpPr>
          <a:xfrm>
            <a:off x="304800" y="228600"/>
            <a:ext cx="8808660" cy="3599544"/>
            <a:chOff x="304800" y="609600"/>
            <a:chExt cx="8808660" cy="3599544"/>
          </a:xfrm>
        </p:grpSpPr>
        <p:pic>
          <p:nvPicPr>
            <p:cNvPr id="5" name="Picture 4" descr="STAR_id_spectra.png"/>
            <p:cNvPicPr>
              <a:picLocks noChangeAspect="1"/>
            </p:cNvPicPr>
            <p:nvPr/>
          </p:nvPicPr>
          <p:blipFill>
            <a:blip r:embed="rId3"/>
            <a:stretch>
              <a:fillRect/>
            </a:stretch>
          </p:blipFill>
          <p:spPr>
            <a:xfrm>
              <a:off x="304800" y="609600"/>
              <a:ext cx="7086600" cy="3599544"/>
            </a:xfrm>
            <a:prstGeom prst="rect">
              <a:avLst/>
            </a:prstGeom>
          </p:spPr>
        </p:pic>
        <p:sp>
          <p:nvSpPr>
            <p:cNvPr id="6" name="Rectangle 8"/>
            <p:cNvSpPr>
              <a:spLocks noChangeArrowheads="1"/>
            </p:cNvSpPr>
            <p:nvPr/>
          </p:nvSpPr>
          <p:spPr bwMode="auto">
            <a:xfrm>
              <a:off x="747712" y="3489325"/>
              <a:ext cx="1673402" cy="253916"/>
            </a:xfrm>
            <a:prstGeom prst="rect">
              <a:avLst/>
            </a:prstGeom>
            <a:noFill/>
            <a:ln w="9525">
              <a:noFill/>
              <a:miter lim="800000"/>
              <a:headEnd/>
              <a:tailEnd/>
            </a:ln>
          </p:spPr>
          <p:txBody>
            <a:bodyPr wrap="none">
              <a:prstTxWarp prst="textNoShape">
                <a:avLst/>
              </a:prstTxWarp>
              <a:spAutoFit/>
            </a:bodyPr>
            <a:lstStyle/>
            <a:p>
              <a:r>
                <a:rPr lang="en-US" sz="1050" dirty="0">
                  <a:solidFill>
                    <a:srgbClr val="800080"/>
                  </a:solidFill>
                </a:rPr>
                <a:t>STAR PRL </a:t>
              </a:r>
              <a:r>
                <a:rPr lang="en-US" sz="1050" b="1" dirty="0">
                  <a:solidFill>
                    <a:srgbClr val="800080"/>
                  </a:solidFill>
                </a:rPr>
                <a:t>92</a:t>
              </a:r>
              <a:r>
                <a:rPr lang="en-US" sz="1050" dirty="0">
                  <a:solidFill>
                    <a:srgbClr val="800080"/>
                  </a:solidFill>
                </a:rPr>
                <a:t> 112301 (2004)</a:t>
              </a:r>
            </a:p>
          </p:txBody>
        </p:sp>
        <p:sp>
          <p:nvSpPr>
            <p:cNvPr id="10" name="TextBox 9"/>
            <p:cNvSpPr txBox="1"/>
            <p:nvPr/>
          </p:nvSpPr>
          <p:spPr>
            <a:xfrm>
              <a:off x="7652772" y="1066800"/>
              <a:ext cx="1338828"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Au+Au</a:t>
              </a:r>
              <a:r>
                <a:rPr lang="en-US" dirty="0" smtClean="0"/>
                <a:t> 0-5%</a:t>
              </a:r>
              <a:endParaRPr lang="en-US" dirty="0"/>
            </a:p>
          </p:txBody>
        </p:sp>
        <p:sp>
          <p:nvSpPr>
            <p:cNvPr id="11" name="TextBox 10"/>
            <p:cNvSpPr txBox="1"/>
            <p:nvPr/>
          </p:nvSpPr>
          <p:spPr>
            <a:xfrm>
              <a:off x="7543800" y="1992868"/>
              <a:ext cx="156966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Au+Au</a:t>
              </a:r>
              <a:r>
                <a:rPr lang="en-US" dirty="0" smtClean="0"/>
                <a:t> 60-70%</a:t>
              </a:r>
              <a:endParaRPr lang="en-US" dirty="0"/>
            </a:p>
          </p:txBody>
        </p:sp>
        <p:sp>
          <p:nvSpPr>
            <p:cNvPr id="12" name="TextBox 11"/>
            <p:cNvSpPr txBox="1"/>
            <p:nvPr/>
          </p:nvSpPr>
          <p:spPr>
            <a:xfrm>
              <a:off x="7620000" y="3059668"/>
              <a:ext cx="132812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err="1" smtClean="0"/>
                <a:t>p+p</a:t>
              </a:r>
              <a:r>
                <a:rPr lang="en-US" dirty="0" smtClean="0"/>
                <a:t> </a:t>
              </a:r>
              <a:r>
                <a:rPr lang="en-US" dirty="0" err="1" smtClean="0"/>
                <a:t>minbias</a:t>
              </a:r>
              <a:endParaRPr lang="en-US" dirty="0"/>
            </a:p>
          </p:txBody>
        </p:sp>
        <p:cxnSp>
          <p:nvCxnSpPr>
            <p:cNvPr id="14" name="Straight Arrow Connector 13"/>
            <p:cNvCxnSpPr/>
            <p:nvPr/>
          </p:nvCxnSpPr>
          <p:spPr>
            <a:xfrm rot="10800000">
              <a:off x="7391400" y="1295400"/>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0800000">
              <a:off x="7391400" y="22082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a:off x="7315200" y="32750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grpSp>
      <p:sp>
        <p:nvSpPr>
          <p:cNvPr id="22" name="Rectangle 21"/>
          <p:cNvSpPr/>
          <p:nvPr/>
        </p:nvSpPr>
        <p:spPr>
          <a:xfrm>
            <a:off x="5334000" y="4495800"/>
            <a:ext cx="304800" cy="4572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486400" y="4495800"/>
            <a:ext cx="914400" cy="14287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486400" y="4495800"/>
            <a:ext cx="533400" cy="3048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Fig2_noBlueBand.gif"/>
          <p:cNvPicPr>
            <a:picLocks noChangeAspect="1"/>
          </p:cNvPicPr>
          <p:nvPr/>
        </p:nvPicPr>
        <p:blipFill>
          <a:blip r:embed="rId4">
            <a:clrChange>
              <a:clrFrom>
                <a:srgbClr val="FFFFFF"/>
              </a:clrFrom>
              <a:clrTo>
                <a:srgbClr val="FFFFFF">
                  <a:alpha val="0"/>
                </a:srgbClr>
              </a:clrTo>
            </a:clrChange>
          </a:blip>
          <a:srcRect l="2237" t="49657" r="4687"/>
          <a:stretch>
            <a:fillRect/>
          </a:stretch>
        </p:blipFill>
        <p:spPr>
          <a:xfrm>
            <a:off x="4648200" y="4191000"/>
            <a:ext cx="4114800" cy="2453129"/>
          </a:xfrm>
          <a:prstGeom prst="rect">
            <a:avLst/>
          </a:prstGeom>
        </p:spPr>
      </p:pic>
      <p:sp>
        <p:nvSpPr>
          <p:cNvPr id="29" name="Footer Placeholder 2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0" name="Slide Number Placeholder 29"/>
          <p:cNvSpPr>
            <a:spLocks noGrp="1"/>
          </p:cNvSpPr>
          <p:nvPr>
            <p:ph type="sldNum" sz="quarter" idx="12"/>
          </p:nvPr>
        </p:nvSpPr>
        <p:spPr/>
        <p:txBody>
          <a:bodyPr/>
          <a:lstStyle/>
          <a:p>
            <a:fld id="{7DAC2A2A-C09E-2240-A90F-7268EA013567}" type="slidenum">
              <a:rPr lang="en-US" smtClean="0"/>
              <a:pPr/>
              <a:t>49</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a:r>
              <a:rPr lang="en-US" dirty="0" smtClean="0"/>
              <a:t>H.I.C. – a system</a:t>
            </a:r>
            <a:endParaRPr lang="en-US" dirty="0"/>
          </a:p>
        </p:txBody>
      </p:sp>
      <p:pic>
        <p:nvPicPr>
          <p:cNvPr id="4" name="Picture 2" descr="PhaseDiagramWater7"/>
          <p:cNvPicPr>
            <a:picLocks noChangeAspect="1" noChangeArrowheads="1"/>
          </p:cNvPicPr>
          <p:nvPr/>
        </p:nvPicPr>
        <p:blipFill>
          <a:blip r:embed="rId2"/>
          <a:srcRect r="3409" b="6030"/>
          <a:stretch>
            <a:fillRect/>
          </a:stretch>
        </p:blipFill>
        <p:spPr bwMode="auto">
          <a:xfrm>
            <a:off x="3124200" y="2133600"/>
            <a:ext cx="6013968" cy="4738638"/>
          </a:xfrm>
          <a:prstGeom prst="rect">
            <a:avLst/>
          </a:prstGeom>
          <a:noFill/>
          <a:ln w="9525">
            <a:noFill/>
            <a:miter lim="800000"/>
            <a:headEnd/>
            <a:tailEnd/>
          </a:ln>
        </p:spPr>
      </p:pic>
      <p:sp>
        <p:nvSpPr>
          <p:cNvPr id="5" name="Text Box 4"/>
          <p:cNvSpPr txBox="1">
            <a:spLocks noChangeArrowheads="1"/>
          </p:cNvSpPr>
          <p:nvPr/>
        </p:nvSpPr>
        <p:spPr bwMode="auto">
          <a:xfrm>
            <a:off x="0" y="3376563"/>
            <a:ext cx="3350722" cy="2795637"/>
          </a:xfrm>
          <a:prstGeom prst="rect">
            <a:avLst/>
          </a:prstGeom>
          <a:solidFill>
            <a:srgbClr val="FFFF99"/>
          </a:solidFill>
          <a:ln w="9525">
            <a:noFill/>
            <a:miter lim="800000"/>
            <a:headEnd/>
            <a:tailEnd/>
          </a:ln>
        </p:spPr>
        <p:txBody>
          <a:bodyPr wrap="none">
            <a:prstTxWarp prst="textNoShape">
              <a:avLst/>
            </a:prstTxWarp>
            <a:spAutoFit/>
          </a:bodyPr>
          <a:lstStyle/>
          <a:p>
            <a:pPr marL="166688" indent="-166688" eaLnBrk="1" hangingPunct="1">
              <a:lnSpc>
                <a:spcPct val="110000"/>
              </a:lnSpc>
            </a:pPr>
            <a:r>
              <a:rPr lang="en-US" sz="2000" dirty="0" smtClean="0"/>
              <a:t>bulk physics</a:t>
            </a:r>
          </a:p>
          <a:p>
            <a:pPr marL="166688" indent="-166688" eaLnBrk="1" hangingPunct="1">
              <a:lnSpc>
                <a:spcPct val="110000"/>
              </a:lnSpc>
              <a:buClr>
                <a:srgbClr val="36259D"/>
              </a:buClr>
              <a:buFontTx/>
              <a:buChar char="•"/>
            </a:pPr>
            <a:r>
              <a:rPr lang="en-US" sz="2000" dirty="0" err="1"/>
              <a:t>superfluids</a:t>
            </a:r>
            <a:endParaRPr lang="en-US" sz="2000" dirty="0"/>
          </a:p>
          <a:p>
            <a:pPr marL="166688" indent="-166688" eaLnBrk="1" hangingPunct="1">
              <a:lnSpc>
                <a:spcPct val="110000"/>
              </a:lnSpc>
              <a:buClr>
                <a:srgbClr val="36259D"/>
              </a:buClr>
              <a:buFontTx/>
              <a:buChar char="•"/>
            </a:pPr>
            <a:r>
              <a:rPr lang="en-US" sz="2000" dirty="0"/>
              <a:t>superconductors</a:t>
            </a:r>
          </a:p>
          <a:p>
            <a:pPr marL="166688" indent="-166688" eaLnBrk="1" hangingPunct="1">
              <a:lnSpc>
                <a:spcPct val="110000"/>
              </a:lnSpc>
              <a:buClr>
                <a:srgbClr val="36259D"/>
              </a:buClr>
              <a:buFontTx/>
              <a:buChar char="•"/>
            </a:pPr>
            <a:r>
              <a:rPr lang="en-US" sz="2000" dirty="0"/>
              <a:t>metal/insulator</a:t>
            </a:r>
          </a:p>
          <a:p>
            <a:pPr marL="166688" indent="-166688" eaLnBrk="1" hangingPunct="1">
              <a:lnSpc>
                <a:spcPct val="110000"/>
              </a:lnSpc>
              <a:buClr>
                <a:srgbClr val="36259D"/>
              </a:buClr>
              <a:buFontTx/>
              <a:buChar char="•"/>
            </a:pPr>
            <a:r>
              <a:rPr lang="en-US" sz="2000" dirty="0" smtClean="0"/>
              <a:t>…</a:t>
            </a:r>
          </a:p>
          <a:p>
            <a:pPr marL="166688" indent="-166688" eaLnBrk="1" hangingPunct="1">
              <a:lnSpc>
                <a:spcPct val="110000"/>
              </a:lnSpc>
              <a:buClr>
                <a:srgbClr val="36259D"/>
              </a:buClr>
              <a:buFontTx/>
              <a:buChar char="•"/>
            </a:pPr>
            <a:endParaRPr lang="en-US" sz="2000" dirty="0" smtClean="0"/>
          </a:p>
          <a:p>
            <a:pPr marL="166688" indent="-166688" eaLnBrk="1" hangingPunct="1">
              <a:lnSpc>
                <a:spcPct val="110000"/>
              </a:lnSpc>
              <a:buClr>
                <a:srgbClr val="36259D"/>
              </a:buClr>
            </a:pPr>
            <a:r>
              <a:rPr lang="en-US" sz="2000" dirty="0" smtClean="0"/>
              <a:t>Only for large </a:t>
            </a:r>
            <a:r>
              <a:rPr lang="en-US" sz="2000" i="1" dirty="0" smtClean="0"/>
              <a:t>system</a:t>
            </a:r>
            <a:endParaRPr lang="en-US" sz="2000" dirty="0" smtClean="0"/>
          </a:p>
          <a:p>
            <a:pPr marL="166688" indent="-166688" eaLnBrk="1" hangingPunct="1">
              <a:lnSpc>
                <a:spcPct val="110000"/>
              </a:lnSpc>
              <a:buClr>
                <a:srgbClr val="36259D"/>
              </a:buClr>
            </a:pPr>
            <a:r>
              <a:rPr lang="en-US" sz="2000" dirty="0" smtClean="0"/>
              <a:t>- </a:t>
            </a:r>
            <a:r>
              <a:rPr lang="en-US" sz="2000" dirty="0" smtClean="0">
                <a:solidFill>
                  <a:srgbClr val="0000FF"/>
                </a:solidFill>
              </a:rPr>
              <a:t>can’t melt one H</a:t>
            </a:r>
            <a:r>
              <a:rPr lang="en-US" sz="2000" baseline="-25000" dirty="0" smtClean="0">
                <a:solidFill>
                  <a:srgbClr val="0000FF"/>
                </a:solidFill>
              </a:rPr>
              <a:t>2</a:t>
            </a:r>
            <a:r>
              <a:rPr lang="en-US" sz="2000" dirty="0" smtClean="0">
                <a:solidFill>
                  <a:srgbClr val="0000FF"/>
                </a:solidFill>
              </a:rPr>
              <a:t>0 molecule!</a:t>
            </a:r>
            <a:endParaRPr lang="en-US" sz="2000" dirty="0">
              <a:solidFill>
                <a:srgbClr val="0000FF"/>
              </a:solidFill>
            </a:endParaRPr>
          </a:p>
        </p:txBody>
      </p:sp>
      <p:pic>
        <p:nvPicPr>
          <p:cNvPr id="10" name="Picture 2" descr="cern_press_photo_half"/>
          <p:cNvPicPr>
            <a:picLocks noChangeAspect="1" noChangeArrowheads="1"/>
          </p:cNvPicPr>
          <p:nvPr/>
        </p:nvPicPr>
        <p:blipFill>
          <a:blip r:embed="rId3"/>
          <a:srcRect l="9842" t="16733" r="9842" b="16733"/>
          <a:stretch>
            <a:fillRect/>
          </a:stretch>
        </p:blipFill>
        <p:spPr bwMode="auto">
          <a:xfrm>
            <a:off x="0" y="0"/>
            <a:ext cx="4164378" cy="2301367"/>
          </a:xfrm>
          <a:prstGeom prst="rect">
            <a:avLst/>
          </a:prstGeom>
          <a:noFill/>
          <a:ln w="9525">
            <a:noFill/>
            <a:miter lim="800000"/>
            <a:headEnd/>
            <a:tailEnd/>
          </a:ln>
        </p:spPr>
      </p:pic>
      <p:sp>
        <p:nvSpPr>
          <p:cNvPr id="12" name="Rounded Rectangle 11"/>
          <p:cNvSpPr/>
          <p:nvPr/>
        </p:nvSpPr>
        <p:spPr>
          <a:xfrm>
            <a:off x="2209800" y="1219200"/>
            <a:ext cx="4724400" cy="3352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FF0000"/>
                </a:solidFill>
              </a:rPr>
              <a:t>FLOW: most direct proof of existence of system</a:t>
            </a:r>
          </a:p>
          <a:p>
            <a:pPr algn="ctr"/>
            <a:r>
              <a:rPr lang="en-US" sz="2400" dirty="0" smtClean="0">
                <a:solidFill>
                  <a:srgbClr val="FF0000"/>
                </a:solidFill>
              </a:rPr>
              <a:t>&amp;</a:t>
            </a:r>
          </a:p>
          <a:p>
            <a:pPr algn="ctr"/>
            <a:r>
              <a:rPr lang="en-US" sz="2400" dirty="0" smtClean="0">
                <a:solidFill>
                  <a:srgbClr val="FF0000"/>
                </a:solidFill>
              </a:rPr>
              <a:t>probe of its response</a:t>
            </a:r>
          </a:p>
        </p:txBody>
      </p:sp>
      <p:sp>
        <p:nvSpPr>
          <p:cNvPr id="9" name="Footer Placeholder 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1" name="Slide Number Placeholder 10"/>
          <p:cNvSpPr>
            <a:spLocks noGrp="1"/>
          </p:cNvSpPr>
          <p:nvPr>
            <p:ph type="sldNum" sz="quarter" idx="12"/>
          </p:nvPr>
        </p:nvSpPr>
        <p:spPr/>
        <p:txBody>
          <a:bodyPr/>
          <a:lstStyle/>
          <a:p>
            <a:fld id="{7DAC2A2A-C09E-2240-A90F-7268EA013567}"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p:txBody>
          <a:bodyPr/>
          <a:lstStyle/>
          <a:p>
            <a:r>
              <a:rPr lang="en-US" b="1" dirty="0" smtClean="0">
                <a:solidFill>
                  <a:srgbClr val="FF0000"/>
                </a:solidFill>
              </a:rPr>
              <a:t>Don’t forget </a:t>
            </a:r>
            <a:r>
              <a:rPr lang="en-US" dirty="0" smtClean="0"/>
              <a:t>- </a:t>
            </a:r>
            <a:r>
              <a:rPr lang="en-US" dirty="0" err="1" smtClean="0"/>
              <a:t>EMCICs</a:t>
            </a:r>
            <a:r>
              <a:rPr lang="en-US" dirty="0" smtClean="0"/>
              <a:t> even for </a:t>
            </a:r>
            <a:r>
              <a:rPr lang="en-US" dirty="0" err="1" smtClean="0"/>
              <a:t>k</a:t>
            </a:r>
            <a:r>
              <a:rPr lang="en-US" dirty="0" smtClean="0"/>
              <a:t>=1</a:t>
            </a:r>
            <a:endParaRPr lang="en-US" dirty="0"/>
          </a:p>
        </p:txBody>
      </p:sp>
      <p:sp>
        <p:nvSpPr>
          <p:cNvPr id="636931" name="AutoShape 3"/>
          <p:cNvSpPr>
            <a:spLocks noChangeArrowheads="1"/>
          </p:cNvSpPr>
          <p:nvPr/>
        </p:nvSpPr>
        <p:spPr bwMode="auto">
          <a:xfrm>
            <a:off x="1143000" y="762000"/>
            <a:ext cx="7162800" cy="19812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graphicFrame>
        <p:nvGraphicFramePr>
          <p:cNvPr id="636932" name="Object 4"/>
          <p:cNvGraphicFramePr>
            <a:graphicFrameLocks noChangeAspect="1"/>
          </p:cNvGraphicFramePr>
          <p:nvPr/>
        </p:nvGraphicFramePr>
        <p:xfrm>
          <a:off x="1370013" y="974725"/>
          <a:ext cx="6935787" cy="930275"/>
        </p:xfrm>
        <a:graphic>
          <a:graphicData uri="http://schemas.openxmlformats.org/presentationml/2006/ole">
            <p:oleObj spid="_x0000_s289794" name="Equation" r:id="rId4" imgW="4356100" imgH="584200" progId="Equation.DSMT4">
              <p:embed/>
            </p:oleObj>
          </a:graphicData>
        </a:graphic>
      </p:graphicFrame>
      <p:sp>
        <p:nvSpPr>
          <p:cNvPr id="636933" name="Rectangle 5"/>
          <p:cNvSpPr>
            <a:spLocks noChangeArrowheads="1"/>
          </p:cNvSpPr>
          <p:nvPr/>
        </p:nvSpPr>
        <p:spPr bwMode="auto">
          <a:xfrm>
            <a:off x="3662363" y="2209800"/>
            <a:ext cx="3805237" cy="366713"/>
          </a:xfrm>
          <a:prstGeom prst="rect">
            <a:avLst/>
          </a:prstGeom>
          <a:noFill/>
          <a:ln w="9525">
            <a:noFill/>
            <a:miter lim="800000"/>
            <a:headEnd/>
            <a:tailEnd/>
          </a:ln>
        </p:spPr>
        <p:txBody>
          <a:bodyPr wrap="none">
            <a:prstTxWarp prst="textNoShape">
              <a:avLst/>
            </a:prstTxWarp>
            <a:spAutoFit/>
          </a:bodyPr>
          <a:lstStyle/>
          <a:p>
            <a:r>
              <a:rPr lang="en-US" sz="1800" i="1">
                <a:solidFill>
                  <a:schemeClr val="accent2"/>
                </a:solidFill>
              </a:rPr>
              <a:t>“distortion” of single-particle spectra</a:t>
            </a:r>
          </a:p>
        </p:txBody>
      </p:sp>
      <p:sp>
        <p:nvSpPr>
          <p:cNvPr id="636934" name="AutoShape 6"/>
          <p:cNvSpPr>
            <a:spLocks/>
          </p:cNvSpPr>
          <p:nvPr/>
        </p:nvSpPr>
        <p:spPr bwMode="auto">
          <a:xfrm rot="-5400000">
            <a:off x="5410200" y="-533400"/>
            <a:ext cx="228600" cy="5105400"/>
          </a:xfrm>
          <a:prstGeom prst="leftBrace">
            <a:avLst>
              <a:gd name="adj1" fmla="val 186111"/>
              <a:gd name="adj2" fmla="val 50000"/>
            </a:avLst>
          </a:prstGeom>
          <a:noFill/>
          <a:ln w="28575">
            <a:solidFill>
              <a:schemeClr val="accent2"/>
            </a:solidFill>
            <a:round/>
            <a:headEnd/>
            <a:tailEnd/>
          </a:ln>
        </p:spPr>
        <p:txBody>
          <a:bodyPr wrap="none" anchor="ctr">
            <a:prstTxWarp prst="textNoShape">
              <a:avLst/>
            </a:prstTxWarp>
          </a:bodyPr>
          <a:lstStyle/>
          <a:p>
            <a:endParaRPr lang="en-US"/>
          </a:p>
        </p:txBody>
      </p:sp>
      <p:sp>
        <p:nvSpPr>
          <p:cNvPr id="636937" name="Rectangle 9"/>
          <p:cNvSpPr>
            <a:spLocks noChangeArrowheads="1"/>
          </p:cNvSpPr>
          <p:nvPr/>
        </p:nvSpPr>
        <p:spPr bwMode="auto">
          <a:xfrm>
            <a:off x="609600" y="533400"/>
            <a:ext cx="1144588"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measured</a:t>
            </a:r>
            <a:endParaRPr lang="en-US" sz="1600" b="1">
              <a:solidFill>
                <a:srgbClr val="800080"/>
              </a:solidFill>
            </a:endParaRPr>
          </a:p>
        </p:txBody>
      </p:sp>
      <p:sp>
        <p:nvSpPr>
          <p:cNvPr id="636938" name="Freeform 10"/>
          <p:cNvSpPr>
            <a:spLocks/>
          </p:cNvSpPr>
          <p:nvPr/>
        </p:nvSpPr>
        <p:spPr bwMode="auto">
          <a:xfrm>
            <a:off x="977900" y="838200"/>
            <a:ext cx="317500" cy="533400"/>
          </a:xfrm>
          <a:custGeom>
            <a:avLst/>
            <a:gdLst/>
            <a:ahLst/>
            <a:cxnLst>
              <a:cxn ang="0">
                <a:pos x="8" y="0"/>
              </a:cxn>
              <a:cxn ang="0">
                <a:pos x="8" y="144"/>
              </a:cxn>
              <a:cxn ang="0">
                <a:pos x="56" y="288"/>
              </a:cxn>
              <a:cxn ang="0">
                <a:pos x="200" y="336"/>
              </a:cxn>
            </a:cxnLst>
            <a:rect l="0" t="0" r="r" b="b"/>
            <a:pathLst>
              <a:path w="200" h="336">
                <a:moveTo>
                  <a:pt x="8" y="0"/>
                </a:moveTo>
                <a:cubicBezTo>
                  <a:pt x="4" y="48"/>
                  <a:pt x="0" y="96"/>
                  <a:pt x="8" y="144"/>
                </a:cubicBezTo>
                <a:cubicBezTo>
                  <a:pt x="16" y="192"/>
                  <a:pt x="24" y="256"/>
                  <a:pt x="56" y="288"/>
                </a:cubicBezTo>
                <a:cubicBezTo>
                  <a:pt x="88" y="320"/>
                  <a:pt x="144" y="328"/>
                  <a:pt x="200" y="336"/>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sp>
        <p:nvSpPr>
          <p:cNvPr id="636939" name="Rectangle 11"/>
          <p:cNvSpPr>
            <a:spLocks noChangeArrowheads="1"/>
          </p:cNvSpPr>
          <p:nvPr/>
        </p:nvSpPr>
        <p:spPr bwMode="auto">
          <a:xfrm>
            <a:off x="533400" y="2286000"/>
            <a:ext cx="1822450"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“matrix element”</a:t>
            </a:r>
          </a:p>
        </p:txBody>
      </p:sp>
      <p:sp>
        <p:nvSpPr>
          <p:cNvPr id="636940" name="Freeform 12"/>
          <p:cNvSpPr>
            <a:spLocks/>
          </p:cNvSpPr>
          <p:nvPr/>
        </p:nvSpPr>
        <p:spPr bwMode="auto">
          <a:xfrm>
            <a:off x="1219200" y="1676400"/>
            <a:ext cx="1282700" cy="457200"/>
          </a:xfrm>
          <a:custGeom>
            <a:avLst/>
            <a:gdLst/>
            <a:ahLst/>
            <a:cxnLst>
              <a:cxn ang="0">
                <a:pos x="40" y="288"/>
              </a:cxn>
              <a:cxn ang="0">
                <a:pos x="40" y="144"/>
              </a:cxn>
              <a:cxn ang="0">
                <a:pos x="280" y="96"/>
              </a:cxn>
              <a:cxn ang="0">
                <a:pos x="664" y="96"/>
              </a:cxn>
              <a:cxn ang="0">
                <a:pos x="808" y="0"/>
              </a:cxn>
            </a:cxnLst>
            <a:rect l="0" t="0" r="r" b="b"/>
            <a:pathLst>
              <a:path w="808" h="288">
                <a:moveTo>
                  <a:pt x="40" y="288"/>
                </a:moveTo>
                <a:cubicBezTo>
                  <a:pt x="20" y="232"/>
                  <a:pt x="0" y="176"/>
                  <a:pt x="40" y="144"/>
                </a:cubicBezTo>
                <a:cubicBezTo>
                  <a:pt x="80" y="112"/>
                  <a:pt x="176" y="104"/>
                  <a:pt x="280" y="96"/>
                </a:cubicBezTo>
                <a:cubicBezTo>
                  <a:pt x="384" y="88"/>
                  <a:pt x="576" y="112"/>
                  <a:pt x="664" y="96"/>
                </a:cubicBezTo>
                <a:cubicBezTo>
                  <a:pt x="752" y="80"/>
                  <a:pt x="780" y="40"/>
                  <a:pt x="808" y="0"/>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grpSp>
        <p:nvGrpSpPr>
          <p:cNvPr id="21" name="Group 73"/>
          <p:cNvGrpSpPr/>
          <p:nvPr/>
        </p:nvGrpSpPr>
        <p:grpSpPr>
          <a:xfrm>
            <a:off x="228601" y="3736777"/>
            <a:ext cx="4419599" cy="1597223"/>
            <a:chOff x="152400" y="685800"/>
            <a:chExt cx="4419599" cy="1597223"/>
          </a:xfrm>
        </p:grpSpPr>
        <p:sp>
          <p:nvSpPr>
            <p:cNvPr id="22" name="Rounded Rectangle 21"/>
            <p:cNvSpPr/>
            <p:nvPr/>
          </p:nvSpPr>
          <p:spPr>
            <a:xfrm>
              <a:off x="152401" y="685800"/>
              <a:ext cx="4267199" cy="1597223"/>
            </a:xfrm>
            <a:prstGeom prst="roundRect">
              <a:avLst/>
            </a:prstGeom>
            <a:solidFill>
              <a:srgbClr val="FEDBB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3" name="Object 2"/>
            <p:cNvGraphicFramePr>
              <a:graphicFrameLocks noChangeAspect="1"/>
            </p:cNvGraphicFramePr>
            <p:nvPr/>
          </p:nvGraphicFramePr>
          <p:xfrm>
            <a:off x="368301" y="838398"/>
            <a:ext cx="3289300" cy="530225"/>
          </p:xfrm>
          <a:graphic>
            <a:graphicData uri="http://schemas.openxmlformats.org/presentationml/2006/ole">
              <p:oleObj spid="_x0000_s289798" name="Equation" r:id="rId5" imgW="1574800" imgH="254000" progId="Equation.3">
                <p:embed/>
              </p:oleObj>
            </a:graphicData>
          </a:graphic>
        </p:graphicFrame>
        <p:sp>
          <p:nvSpPr>
            <p:cNvPr id="24" name="TextBox 23"/>
            <p:cNvSpPr txBox="1"/>
            <p:nvPr/>
          </p:nvSpPr>
          <p:spPr>
            <a:xfrm>
              <a:off x="152400" y="1408092"/>
              <a:ext cx="4419599" cy="646331"/>
            </a:xfrm>
            <a:prstGeom prst="rect">
              <a:avLst/>
            </a:prstGeom>
            <a:noFill/>
          </p:spPr>
          <p:txBody>
            <a:bodyPr wrap="square" rtlCol="0">
              <a:spAutoFit/>
            </a:bodyPr>
            <a:lstStyle/>
            <a:p>
              <a:r>
                <a:rPr lang="en-US" b="1" dirty="0" smtClean="0">
                  <a:solidFill>
                    <a:schemeClr val="tx2">
                      <a:lumMod val="75000"/>
                    </a:schemeClr>
                  </a:solidFill>
                </a:rPr>
                <a:t>Characteristic scales of relevant system in which limited energy-momentum is shared</a:t>
              </a:r>
              <a:endParaRPr lang="en-US" b="1" dirty="0">
                <a:solidFill>
                  <a:schemeClr val="tx2">
                    <a:lumMod val="75000"/>
                  </a:schemeClr>
                </a:solidFill>
              </a:endParaRPr>
            </a:p>
          </p:txBody>
        </p:sp>
      </p:grpSp>
      <p:sp>
        <p:nvSpPr>
          <p:cNvPr id="17" name="Footer Placeholder 16"/>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8" name="Slide Number Placeholder 17"/>
          <p:cNvSpPr>
            <a:spLocks noGrp="1"/>
          </p:cNvSpPr>
          <p:nvPr>
            <p:ph type="sldNum" sz="quarter" idx="12"/>
          </p:nvPr>
        </p:nvSpPr>
        <p:spPr/>
        <p:txBody>
          <a:bodyPr/>
          <a:lstStyle/>
          <a:p>
            <a:fld id="{7DAC2A2A-C09E-2240-A90F-7268EA013567}" type="slidenum">
              <a:rPr lang="en-US" smtClean="0"/>
              <a:pPr/>
              <a:t>50</a:t>
            </a:fld>
            <a:endParaRPr lang="en-US"/>
          </a:p>
        </p:txBody>
      </p:sp>
      <p:grpSp>
        <p:nvGrpSpPr>
          <p:cNvPr id="25" name="Group 24"/>
          <p:cNvGrpSpPr/>
          <p:nvPr/>
        </p:nvGrpSpPr>
        <p:grpSpPr>
          <a:xfrm>
            <a:off x="4576762" y="2895600"/>
            <a:ext cx="4491038" cy="3810000"/>
            <a:chOff x="4419600" y="2819400"/>
            <a:chExt cx="4491038" cy="3810000"/>
          </a:xfrm>
        </p:grpSpPr>
        <p:sp>
          <p:nvSpPr>
            <p:cNvPr id="26" name="AutoShape 34"/>
            <p:cNvSpPr>
              <a:spLocks noChangeArrowheads="1"/>
            </p:cNvSpPr>
            <p:nvPr/>
          </p:nvSpPr>
          <p:spPr bwMode="auto">
            <a:xfrm>
              <a:off x="4419600" y="2819400"/>
              <a:ext cx="4491038" cy="3810000"/>
            </a:xfrm>
            <a:prstGeom prst="flowChartAlternateProcess">
              <a:avLst/>
            </a:prstGeom>
            <a:solidFill>
              <a:schemeClr val="bg1"/>
            </a:solidFill>
            <a:ln w="25400">
              <a:solidFill>
                <a:srgbClr val="800000"/>
              </a:solidFill>
              <a:miter lim="800000"/>
              <a:headEnd/>
              <a:tailEnd/>
            </a:ln>
            <a:effectLst/>
          </p:spPr>
          <p:txBody>
            <a:bodyPr wrap="none" anchor="ctr">
              <a:prstTxWarp prst="textNoShape">
                <a:avLst/>
              </a:prstTxWarp>
            </a:bodyPr>
            <a:lstStyle/>
            <a:p>
              <a:endParaRPr lang="en-US"/>
            </a:p>
          </p:txBody>
        </p:sp>
        <p:pic>
          <p:nvPicPr>
            <p:cNvPr id="27" name="Picture 35" descr="GenBod_spectra_Ndep"/>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424363" y="3200400"/>
              <a:ext cx="4186238" cy="3008313"/>
            </a:xfrm>
            <a:prstGeom prst="rect">
              <a:avLst/>
            </a:prstGeom>
            <a:noFill/>
          </p:spPr>
        </p:pic>
        <p:sp>
          <p:nvSpPr>
            <p:cNvPr id="28" name="Text Box 36"/>
            <p:cNvSpPr txBox="1">
              <a:spLocks noChangeArrowheads="1"/>
            </p:cNvSpPr>
            <p:nvPr/>
          </p:nvSpPr>
          <p:spPr bwMode="auto">
            <a:xfrm>
              <a:off x="5486400" y="4648200"/>
              <a:ext cx="9144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N=5</a:t>
              </a:r>
            </a:p>
          </p:txBody>
        </p:sp>
        <p:sp>
          <p:nvSpPr>
            <p:cNvPr id="29" name="Text Box 37"/>
            <p:cNvSpPr txBox="1">
              <a:spLocks noChangeArrowheads="1"/>
            </p:cNvSpPr>
            <p:nvPr/>
          </p:nvSpPr>
          <p:spPr bwMode="auto">
            <a:xfrm>
              <a:off x="6700838" y="3657600"/>
              <a:ext cx="14478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N=40</a:t>
              </a:r>
            </a:p>
          </p:txBody>
        </p:sp>
        <p:sp>
          <p:nvSpPr>
            <p:cNvPr id="30" name="Text Box 38"/>
            <p:cNvSpPr txBox="1">
              <a:spLocks noChangeArrowheads="1"/>
            </p:cNvSpPr>
            <p:nvPr/>
          </p:nvSpPr>
          <p:spPr bwMode="auto">
            <a:xfrm>
              <a:off x="5414962" y="6324600"/>
              <a:ext cx="2890838" cy="2769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1200" dirty="0" err="1">
                  <a:solidFill>
                    <a:schemeClr val="tx1">
                      <a:lumMod val="65000"/>
                      <a:lumOff val="35000"/>
                    </a:schemeClr>
                  </a:solidFill>
                </a:rPr>
                <a:t>Z.</a:t>
              </a:r>
              <a:r>
                <a:rPr lang="en-US" sz="1200" dirty="0" err="1" smtClean="0">
                  <a:solidFill>
                    <a:schemeClr val="tx1">
                      <a:lumMod val="65000"/>
                      <a:lumOff val="35000"/>
                    </a:schemeClr>
                  </a:solidFill>
                </a:rPr>
                <a:t>Chajecki</a:t>
              </a:r>
              <a:r>
                <a:rPr lang="en-US" sz="1200" dirty="0" smtClean="0">
                  <a:solidFill>
                    <a:schemeClr val="tx1">
                      <a:lumMod val="65000"/>
                      <a:lumOff val="35000"/>
                    </a:schemeClr>
                  </a:solidFill>
                </a:rPr>
                <a:t>, MAL, </a:t>
              </a:r>
              <a:r>
                <a:rPr lang="en-US" sz="1200" dirty="0">
                  <a:solidFill>
                    <a:schemeClr val="tx1">
                      <a:lumMod val="65000"/>
                      <a:lumOff val="35000"/>
                    </a:schemeClr>
                  </a:solidFill>
                  <a:ea typeface="ＭＳ Ｐゴシック" charset="-128"/>
                  <a:cs typeface="ＭＳ Ｐゴシック" charset="-128"/>
                </a:rPr>
                <a:t>PRC </a:t>
              </a:r>
              <a:r>
                <a:rPr lang="en-US" sz="1200" b="1" dirty="0">
                  <a:solidFill>
                    <a:schemeClr val="tx1">
                      <a:lumMod val="65000"/>
                      <a:lumOff val="35000"/>
                    </a:schemeClr>
                  </a:solidFill>
                </a:rPr>
                <a:t>79</a:t>
              </a:r>
              <a:r>
                <a:rPr lang="en-US" sz="1200" dirty="0">
                  <a:solidFill>
                    <a:schemeClr val="tx1">
                      <a:lumMod val="65000"/>
                      <a:lumOff val="35000"/>
                    </a:schemeClr>
                  </a:solidFill>
                </a:rPr>
                <a:t> 034908 (2009)</a:t>
              </a:r>
            </a:p>
          </p:txBody>
        </p:sp>
        <p:sp>
          <p:nvSpPr>
            <p:cNvPr id="31" name="AutoShape 39"/>
            <p:cNvSpPr>
              <a:spLocks noChangeArrowheads="1"/>
            </p:cNvSpPr>
            <p:nvPr/>
          </p:nvSpPr>
          <p:spPr bwMode="auto">
            <a:xfrm>
              <a:off x="4419600" y="2819400"/>
              <a:ext cx="2590800" cy="457200"/>
            </a:xfrm>
            <a:prstGeom prst="roundRect">
              <a:avLst>
                <a:gd name="adj" fmla="val 16667"/>
              </a:avLst>
            </a:prstGeom>
            <a:solidFill>
              <a:srgbClr val="800000"/>
            </a:solidFill>
            <a:ln w="9525">
              <a:solidFill>
                <a:srgbClr val="800000"/>
              </a:solidFill>
              <a:round/>
              <a:headEnd/>
              <a:tailEnd/>
            </a:ln>
            <a:effectLst/>
          </p:spPr>
          <p:txBody>
            <a:bodyPr wrap="none" anchor="ctr">
              <a:prstTxWarp prst="textNoShape">
                <a:avLst/>
              </a:prstTxWarp>
            </a:bodyPr>
            <a:lstStyle/>
            <a:p>
              <a:r>
                <a:rPr lang="en-US" sz="1800" b="1">
                  <a:solidFill>
                    <a:schemeClr val="bg1"/>
                  </a:solidFill>
                  <a:effectLst>
                    <a:outerShdw blurRad="38100" dist="38100" dir="2700000" algn="tl">
                      <a:srgbClr val="000000"/>
                    </a:outerShdw>
                  </a:effectLst>
                </a:rPr>
                <a:t>1-particle PS effect</a:t>
              </a: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p:txBody>
          <a:bodyPr/>
          <a:lstStyle/>
          <a:p>
            <a:r>
              <a:rPr lang="en-US" dirty="0" err="1" smtClean="0"/>
              <a:t>EMCICs</a:t>
            </a:r>
            <a:r>
              <a:rPr lang="en-US" dirty="0" smtClean="0"/>
              <a:t> even for </a:t>
            </a:r>
            <a:r>
              <a:rPr lang="en-US" dirty="0" err="1" smtClean="0"/>
              <a:t>k</a:t>
            </a:r>
            <a:r>
              <a:rPr lang="en-US" dirty="0" smtClean="0"/>
              <a:t>=1</a:t>
            </a:r>
            <a:endParaRPr lang="en-US" dirty="0"/>
          </a:p>
        </p:txBody>
      </p:sp>
      <p:sp>
        <p:nvSpPr>
          <p:cNvPr id="636931" name="AutoShape 3"/>
          <p:cNvSpPr>
            <a:spLocks noChangeArrowheads="1"/>
          </p:cNvSpPr>
          <p:nvPr/>
        </p:nvSpPr>
        <p:spPr bwMode="auto">
          <a:xfrm>
            <a:off x="1143000" y="762000"/>
            <a:ext cx="7162800" cy="19812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636933" name="Rectangle 5"/>
          <p:cNvSpPr>
            <a:spLocks noChangeArrowheads="1"/>
          </p:cNvSpPr>
          <p:nvPr/>
        </p:nvSpPr>
        <p:spPr bwMode="auto">
          <a:xfrm>
            <a:off x="3662363" y="2209800"/>
            <a:ext cx="3805237" cy="366713"/>
          </a:xfrm>
          <a:prstGeom prst="rect">
            <a:avLst/>
          </a:prstGeom>
          <a:noFill/>
          <a:ln w="9525">
            <a:noFill/>
            <a:miter lim="800000"/>
            <a:headEnd/>
            <a:tailEnd/>
          </a:ln>
        </p:spPr>
        <p:txBody>
          <a:bodyPr wrap="none">
            <a:prstTxWarp prst="textNoShape">
              <a:avLst/>
            </a:prstTxWarp>
            <a:spAutoFit/>
          </a:bodyPr>
          <a:lstStyle/>
          <a:p>
            <a:r>
              <a:rPr lang="en-US" sz="1800" i="1">
                <a:solidFill>
                  <a:schemeClr val="accent2"/>
                </a:solidFill>
              </a:rPr>
              <a:t>“distortion” of single-particle spectra</a:t>
            </a:r>
          </a:p>
        </p:txBody>
      </p:sp>
      <p:sp>
        <p:nvSpPr>
          <p:cNvPr id="636934" name="AutoShape 6"/>
          <p:cNvSpPr>
            <a:spLocks/>
          </p:cNvSpPr>
          <p:nvPr/>
        </p:nvSpPr>
        <p:spPr bwMode="auto">
          <a:xfrm rot="-5400000">
            <a:off x="5410200" y="-533400"/>
            <a:ext cx="228600" cy="5105400"/>
          </a:xfrm>
          <a:prstGeom prst="leftBrace">
            <a:avLst>
              <a:gd name="adj1" fmla="val 186111"/>
              <a:gd name="adj2" fmla="val 50000"/>
            </a:avLst>
          </a:prstGeom>
          <a:noFill/>
          <a:ln w="28575">
            <a:solidFill>
              <a:schemeClr val="accent2"/>
            </a:solidFill>
            <a:round/>
            <a:headEnd/>
            <a:tailEnd/>
          </a:ln>
        </p:spPr>
        <p:txBody>
          <a:bodyPr wrap="none" anchor="ctr">
            <a:prstTxWarp prst="textNoShape">
              <a:avLst/>
            </a:prstTxWarp>
          </a:bodyPr>
          <a:lstStyle/>
          <a:p>
            <a:endParaRPr lang="en-US"/>
          </a:p>
        </p:txBody>
      </p:sp>
      <p:sp>
        <p:nvSpPr>
          <p:cNvPr id="636936" name="Rectangle 8"/>
          <p:cNvSpPr>
            <a:spLocks noChangeArrowheads="1"/>
          </p:cNvSpPr>
          <p:nvPr/>
        </p:nvSpPr>
        <p:spPr bwMode="auto">
          <a:xfrm>
            <a:off x="535265" y="2952690"/>
            <a:ext cx="7160935" cy="400110"/>
          </a:xfrm>
          <a:prstGeom prst="rect">
            <a:avLst/>
          </a:prstGeom>
          <a:noFill/>
          <a:ln w="9525">
            <a:noFill/>
            <a:miter lim="800000"/>
            <a:headEnd/>
            <a:tailEnd/>
          </a:ln>
        </p:spPr>
        <p:txBody>
          <a:bodyPr wrap="none">
            <a:prstTxWarp prst="textNoShape">
              <a:avLst/>
            </a:prstTxWarp>
            <a:spAutoFit/>
          </a:bodyPr>
          <a:lstStyle/>
          <a:p>
            <a:r>
              <a:rPr lang="en-US" sz="2000" b="1" u="sng" dirty="0">
                <a:solidFill>
                  <a:schemeClr val="tx2">
                    <a:lumMod val="75000"/>
                  </a:schemeClr>
                </a:solidFill>
              </a:rPr>
              <a:t>What if</a:t>
            </a:r>
            <a:r>
              <a:rPr lang="en-US" sz="2000" u="sng" dirty="0">
                <a:solidFill>
                  <a:schemeClr val="tx2">
                    <a:lumMod val="75000"/>
                  </a:schemeClr>
                </a:solidFill>
              </a:rPr>
              <a:t> </a:t>
            </a:r>
            <a:r>
              <a:rPr lang="en-US" sz="2000" dirty="0"/>
              <a:t>the only difference between </a:t>
            </a:r>
            <a:r>
              <a:rPr lang="en-US" sz="2000" dirty="0" err="1"/>
              <a:t>p+p</a:t>
            </a:r>
            <a:r>
              <a:rPr lang="en-US" sz="2000" dirty="0"/>
              <a:t> and A+A collisions was </a:t>
            </a:r>
            <a:r>
              <a:rPr lang="en-US" sz="2000" i="1" dirty="0"/>
              <a:t>N</a:t>
            </a:r>
            <a:r>
              <a:rPr lang="en-US" sz="2000" dirty="0"/>
              <a:t>?</a:t>
            </a:r>
          </a:p>
        </p:txBody>
      </p:sp>
      <p:sp>
        <p:nvSpPr>
          <p:cNvPr id="636937" name="Rectangle 9"/>
          <p:cNvSpPr>
            <a:spLocks noChangeArrowheads="1"/>
          </p:cNvSpPr>
          <p:nvPr/>
        </p:nvSpPr>
        <p:spPr bwMode="auto">
          <a:xfrm>
            <a:off x="609600" y="533400"/>
            <a:ext cx="1144588"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measured</a:t>
            </a:r>
            <a:endParaRPr lang="en-US" sz="1600" b="1">
              <a:solidFill>
                <a:srgbClr val="800080"/>
              </a:solidFill>
            </a:endParaRPr>
          </a:p>
        </p:txBody>
      </p:sp>
      <p:sp>
        <p:nvSpPr>
          <p:cNvPr id="636938" name="Freeform 10"/>
          <p:cNvSpPr>
            <a:spLocks/>
          </p:cNvSpPr>
          <p:nvPr/>
        </p:nvSpPr>
        <p:spPr bwMode="auto">
          <a:xfrm>
            <a:off x="977900" y="838200"/>
            <a:ext cx="317500" cy="533400"/>
          </a:xfrm>
          <a:custGeom>
            <a:avLst/>
            <a:gdLst/>
            <a:ahLst/>
            <a:cxnLst>
              <a:cxn ang="0">
                <a:pos x="8" y="0"/>
              </a:cxn>
              <a:cxn ang="0">
                <a:pos x="8" y="144"/>
              </a:cxn>
              <a:cxn ang="0">
                <a:pos x="56" y="288"/>
              </a:cxn>
              <a:cxn ang="0">
                <a:pos x="200" y="336"/>
              </a:cxn>
            </a:cxnLst>
            <a:rect l="0" t="0" r="r" b="b"/>
            <a:pathLst>
              <a:path w="200" h="336">
                <a:moveTo>
                  <a:pt x="8" y="0"/>
                </a:moveTo>
                <a:cubicBezTo>
                  <a:pt x="4" y="48"/>
                  <a:pt x="0" y="96"/>
                  <a:pt x="8" y="144"/>
                </a:cubicBezTo>
                <a:cubicBezTo>
                  <a:pt x="16" y="192"/>
                  <a:pt x="24" y="256"/>
                  <a:pt x="56" y="288"/>
                </a:cubicBezTo>
                <a:cubicBezTo>
                  <a:pt x="88" y="320"/>
                  <a:pt x="144" y="328"/>
                  <a:pt x="200" y="336"/>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sp>
        <p:nvSpPr>
          <p:cNvPr id="636939" name="Rectangle 11"/>
          <p:cNvSpPr>
            <a:spLocks noChangeArrowheads="1"/>
          </p:cNvSpPr>
          <p:nvPr/>
        </p:nvSpPr>
        <p:spPr bwMode="auto">
          <a:xfrm>
            <a:off x="533400" y="2286000"/>
            <a:ext cx="1822450"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“matrix element”</a:t>
            </a:r>
          </a:p>
        </p:txBody>
      </p:sp>
      <p:sp>
        <p:nvSpPr>
          <p:cNvPr id="636940" name="Freeform 12"/>
          <p:cNvSpPr>
            <a:spLocks/>
          </p:cNvSpPr>
          <p:nvPr/>
        </p:nvSpPr>
        <p:spPr bwMode="auto">
          <a:xfrm>
            <a:off x="1219200" y="1676400"/>
            <a:ext cx="1282700" cy="457200"/>
          </a:xfrm>
          <a:custGeom>
            <a:avLst/>
            <a:gdLst/>
            <a:ahLst/>
            <a:cxnLst>
              <a:cxn ang="0">
                <a:pos x="40" y="288"/>
              </a:cxn>
              <a:cxn ang="0">
                <a:pos x="40" y="144"/>
              </a:cxn>
              <a:cxn ang="0">
                <a:pos x="280" y="96"/>
              </a:cxn>
              <a:cxn ang="0">
                <a:pos x="664" y="96"/>
              </a:cxn>
              <a:cxn ang="0">
                <a:pos x="808" y="0"/>
              </a:cxn>
            </a:cxnLst>
            <a:rect l="0" t="0" r="r" b="b"/>
            <a:pathLst>
              <a:path w="808" h="288">
                <a:moveTo>
                  <a:pt x="40" y="288"/>
                </a:moveTo>
                <a:cubicBezTo>
                  <a:pt x="20" y="232"/>
                  <a:pt x="0" y="176"/>
                  <a:pt x="40" y="144"/>
                </a:cubicBezTo>
                <a:cubicBezTo>
                  <a:pt x="80" y="112"/>
                  <a:pt x="176" y="104"/>
                  <a:pt x="280" y="96"/>
                </a:cubicBezTo>
                <a:cubicBezTo>
                  <a:pt x="384" y="88"/>
                  <a:pt x="576" y="112"/>
                  <a:pt x="664" y="96"/>
                </a:cubicBezTo>
                <a:cubicBezTo>
                  <a:pt x="752" y="80"/>
                  <a:pt x="780" y="40"/>
                  <a:pt x="808" y="0"/>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graphicFrame>
        <p:nvGraphicFramePr>
          <p:cNvPr id="636941" name="Object 13"/>
          <p:cNvGraphicFramePr>
            <a:graphicFrameLocks noChangeAspect="1"/>
          </p:cNvGraphicFramePr>
          <p:nvPr/>
        </p:nvGraphicFramePr>
        <p:xfrm>
          <a:off x="622300" y="3406775"/>
          <a:ext cx="3568700" cy="479425"/>
        </p:xfrm>
        <a:graphic>
          <a:graphicData uri="http://schemas.openxmlformats.org/presentationml/2006/ole">
            <p:oleObj spid="_x0000_s678915" name="Equation" r:id="rId4" imgW="1892300" imgH="254000" progId="Equation.3">
              <p:embed/>
            </p:oleObj>
          </a:graphicData>
        </a:graphic>
      </p:graphicFrame>
      <p:grpSp>
        <p:nvGrpSpPr>
          <p:cNvPr id="2" name="Group 17"/>
          <p:cNvGrpSpPr/>
          <p:nvPr/>
        </p:nvGrpSpPr>
        <p:grpSpPr>
          <a:xfrm>
            <a:off x="817940" y="4004707"/>
            <a:ext cx="7878433" cy="2853293"/>
            <a:chOff x="304800" y="609600"/>
            <a:chExt cx="8819376" cy="3599544"/>
          </a:xfrm>
        </p:grpSpPr>
        <p:pic>
          <p:nvPicPr>
            <p:cNvPr id="21" name="Picture 20" descr="STAR_id_spectra.png"/>
            <p:cNvPicPr>
              <a:picLocks noChangeAspect="1"/>
            </p:cNvPicPr>
            <p:nvPr/>
          </p:nvPicPr>
          <p:blipFill>
            <a:blip r:embed="rId5"/>
            <a:stretch>
              <a:fillRect/>
            </a:stretch>
          </p:blipFill>
          <p:spPr>
            <a:xfrm>
              <a:off x="304800" y="609600"/>
              <a:ext cx="7086600" cy="3599544"/>
            </a:xfrm>
            <a:prstGeom prst="rect">
              <a:avLst/>
            </a:prstGeom>
          </p:spPr>
        </p:pic>
        <p:sp>
          <p:nvSpPr>
            <p:cNvPr id="22" name="Rectangle 8"/>
            <p:cNvSpPr>
              <a:spLocks noChangeArrowheads="1"/>
            </p:cNvSpPr>
            <p:nvPr/>
          </p:nvSpPr>
          <p:spPr bwMode="auto">
            <a:xfrm>
              <a:off x="747712" y="3489325"/>
              <a:ext cx="1673402" cy="253916"/>
            </a:xfrm>
            <a:prstGeom prst="rect">
              <a:avLst/>
            </a:prstGeom>
            <a:noFill/>
            <a:ln w="9525">
              <a:noFill/>
              <a:miter lim="800000"/>
              <a:headEnd/>
              <a:tailEnd/>
            </a:ln>
          </p:spPr>
          <p:txBody>
            <a:bodyPr wrap="none">
              <a:prstTxWarp prst="textNoShape">
                <a:avLst/>
              </a:prstTxWarp>
              <a:spAutoFit/>
            </a:bodyPr>
            <a:lstStyle/>
            <a:p>
              <a:r>
                <a:rPr lang="en-US" sz="1050" dirty="0">
                  <a:solidFill>
                    <a:srgbClr val="800080"/>
                  </a:solidFill>
                </a:rPr>
                <a:t>STAR PRL </a:t>
              </a:r>
              <a:r>
                <a:rPr lang="en-US" sz="1050" b="1" dirty="0">
                  <a:solidFill>
                    <a:srgbClr val="800080"/>
                  </a:solidFill>
                </a:rPr>
                <a:t>92</a:t>
              </a:r>
              <a:r>
                <a:rPr lang="en-US" sz="1050" dirty="0">
                  <a:solidFill>
                    <a:srgbClr val="800080"/>
                  </a:solidFill>
                </a:rPr>
                <a:t> 112301 (2004)</a:t>
              </a:r>
            </a:p>
          </p:txBody>
        </p:sp>
        <p:sp>
          <p:nvSpPr>
            <p:cNvPr id="23" name="TextBox 22"/>
            <p:cNvSpPr txBox="1"/>
            <p:nvPr/>
          </p:nvSpPr>
          <p:spPr>
            <a:xfrm>
              <a:off x="7652771" y="1066800"/>
              <a:ext cx="1347545" cy="42710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1600" dirty="0" err="1" smtClean="0"/>
                <a:t>Au+Au</a:t>
              </a:r>
              <a:r>
                <a:rPr lang="en-US" sz="1600" dirty="0" smtClean="0"/>
                <a:t> 0-5%</a:t>
              </a:r>
              <a:endParaRPr lang="en-US" sz="1600" dirty="0"/>
            </a:p>
          </p:txBody>
        </p:sp>
        <p:sp>
          <p:nvSpPr>
            <p:cNvPr id="24" name="TextBox 23"/>
            <p:cNvSpPr txBox="1"/>
            <p:nvPr/>
          </p:nvSpPr>
          <p:spPr>
            <a:xfrm>
              <a:off x="7543800" y="1992868"/>
              <a:ext cx="1580376" cy="42710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1600" dirty="0" err="1" smtClean="0"/>
                <a:t>Au+Au</a:t>
              </a:r>
              <a:r>
                <a:rPr lang="en-US" sz="1600" dirty="0" smtClean="0"/>
                <a:t> 60-70%</a:t>
              </a:r>
              <a:endParaRPr lang="en-US" sz="1600" dirty="0"/>
            </a:p>
          </p:txBody>
        </p:sp>
        <p:sp>
          <p:nvSpPr>
            <p:cNvPr id="25" name="TextBox 24"/>
            <p:cNvSpPr txBox="1"/>
            <p:nvPr/>
          </p:nvSpPr>
          <p:spPr>
            <a:xfrm>
              <a:off x="7620000" y="3059668"/>
              <a:ext cx="1344517" cy="42710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1600" dirty="0" err="1" smtClean="0"/>
                <a:t>p+p</a:t>
              </a:r>
              <a:r>
                <a:rPr lang="en-US" sz="1600" dirty="0" smtClean="0"/>
                <a:t> </a:t>
              </a:r>
              <a:r>
                <a:rPr lang="en-US" sz="1600" dirty="0" err="1" smtClean="0"/>
                <a:t>minbias</a:t>
              </a:r>
              <a:endParaRPr lang="en-US" sz="1600" dirty="0"/>
            </a:p>
          </p:txBody>
        </p:sp>
        <p:cxnSp>
          <p:nvCxnSpPr>
            <p:cNvPr id="26" name="Straight Arrow Connector 25"/>
            <p:cNvCxnSpPr/>
            <p:nvPr/>
          </p:nvCxnSpPr>
          <p:spPr>
            <a:xfrm rot="10800000">
              <a:off x="7391400" y="1295400"/>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10800000">
              <a:off x="7391400" y="22082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rot="10800000">
              <a:off x="7315200" y="3275012"/>
              <a:ext cx="261372" cy="1588"/>
            </a:xfrm>
            <a:prstGeom prst="straightConnector1">
              <a:avLst/>
            </a:prstGeom>
            <a:ln>
              <a:solidFill>
                <a:srgbClr val="FC110F"/>
              </a:solidFill>
              <a:tailEnd type="arrow"/>
            </a:ln>
          </p:spPr>
          <p:style>
            <a:lnRef idx="2">
              <a:schemeClr val="accent1"/>
            </a:lnRef>
            <a:fillRef idx="0">
              <a:schemeClr val="accent1"/>
            </a:fillRef>
            <a:effectRef idx="1">
              <a:schemeClr val="accent1"/>
            </a:effectRef>
            <a:fontRef idx="minor">
              <a:schemeClr val="tx1"/>
            </a:fontRef>
          </p:style>
        </p:cxnSp>
      </p:grpSp>
      <p:graphicFrame>
        <p:nvGraphicFramePr>
          <p:cNvPr id="678918" name="Object 6"/>
          <p:cNvGraphicFramePr>
            <a:graphicFrameLocks noChangeAspect="1"/>
          </p:cNvGraphicFramePr>
          <p:nvPr/>
        </p:nvGraphicFramePr>
        <p:xfrm>
          <a:off x="1370013" y="974725"/>
          <a:ext cx="6935787" cy="930275"/>
        </p:xfrm>
        <a:graphic>
          <a:graphicData uri="http://schemas.openxmlformats.org/presentationml/2006/ole">
            <p:oleObj spid="_x0000_s678918" name="Equation" r:id="rId6" imgW="4356100" imgH="584200" progId="Equation.DSMT4">
              <p:embed/>
            </p:oleObj>
          </a:graphicData>
        </a:graphic>
      </p:graphicFrame>
      <p:sp>
        <p:nvSpPr>
          <p:cNvPr id="29" name="Footer Placeholder 2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0" name="Slide Number Placeholder 29"/>
          <p:cNvSpPr>
            <a:spLocks noGrp="1"/>
          </p:cNvSpPr>
          <p:nvPr>
            <p:ph type="sldNum" sz="quarter" idx="12"/>
          </p:nvPr>
        </p:nvSpPr>
        <p:spPr/>
        <p:txBody>
          <a:bodyPr/>
          <a:lstStyle/>
          <a:p>
            <a:fld id="{7DAC2A2A-C09E-2240-A90F-7268EA013567}" type="slidenum">
              <a:rPr lang="en-US" smtClean="0"/>
              <a:pPr/>
              <a:t>51</a:t>
            </a:fld>
            <a:endParaRPr lang="en-US"/>
          </a:p>
        </p:txBody>
      </p:sp>
      <p:sp>
        <p:nvSpPr>
          <p:cNvPr id="31" name="TextBox 30"/>
          <p:cNvSpPr txBox="1"/>
          <p:nvPr/>
        </p:nvSpPr>
        <p:spPr>
          <a:xfrm>
            <a:off x="5029200" y="3440668"/>
            <a:ext cx="4308215" cy="369332"/>
          </a:xfrm>
          <a:prstGeom prst="rect">
            <a:avLst/>
          </a:prstGeom>
          <a:noFill/>
        </p:spPr>
        <p:txBody>
          <a:bodyPr wrap="none" rtlCol="0">
            <a:spAutoFit/>
          </a:bodyPr>
          <a:lstStyle/>
          <a:p>
            <a:r>
              <a:rPr lang="en-US" i="1" dirty="0" smtClean="0">
                <a:solidFill>
                  <a:srgbClr val="0000FF"/>
                </a:solidFill>
              </a:rPr>
              <a:t>* we remove this absurd assumption soon!</a:t>
            </a:r>
            <a:endParaRPr lang="en-US" i="1" dirty="0">
              <a:solidFill>
                <a:srgbClr val="0000FF"/>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p:txBody>
          <a:bodyPr/>
          <a:lstStyle/>
          <a:p>
            <a:r>
              <a:rPr lang="en-US" dirty="0" err="1" smtClean="0"/>
              <a:t>EMCICs</a:t>
            </a:r>
            <a:r>
              <a:rPr lang="en-US" dirty="0" smtClean="0"/>
              <a:t> even for </a:t>
            </a:r>
            <a:r>
              <a:rPr lang="en-US" dirty="0" err="1" smtClean="0"/>
              <a:t>k</a:t>
            </a:r>
            <a:r>
              <a:rPr lang="en-US" dirty="0" smtClean="0"/>
              <a:t>=1</a:t>
            </a:r>
            <a:endParaRPr lang="en-US" dirty="0"/>
          </a:p>
        </p:txBody>
      </p:sp>
      <p:sp>
        <p:nvSpPr>
          <p:cNvPr id="636931" name="AutoShape 3"/>
          <p:cNvSpPr>
            <a:spLocks noChangeArrowheads="1"/>
          </p:cNvSpPr>
          <p:nvPr/>
        </p:nvSpPr>
        <p:spPr bwMode="auto">
          <a:xfrm>
            <a:off x="1143000" y="762000"/>
            <a:ext cx="7162800" cy="1981200"/>
          </a:xfrm>
          <a:prstGeom prst="roundRect">
            <a:avLst>
              <a:gd name="adj" fmla="val 16667"/>
            </a:avLst>
          </a:prstGeom>
          <a:solidFill>
            <a:schemeClr val="bg1">
              <a:alpha val="71001"/>
            </a:schemeClr>
          </a:solidFill>
          <a:ln w="19050">
            <a:solidFill>
              <a:srgbClr val="800080"/>
            </a:solidFill>
            <a:round/>
            <a:headEnd/>
            <a:tailEnd/>
          </a:ln>
        </p:spPr>
        <p:txBody>
          <a:bodyPr wrap="none" anchor="ctr">
            <a:prstTxWarp prst="textNoShape">
              <a:avLst/>
            </a:prstTxWarp>
          </a:bodyPr>
          <a:lstStyle/>
          <a:p>
            <a:endParaRPr lang="en-US"/>
          </a:p>
        </p:txBody>
      </p:sp>
      <p:sp>
        <p:nvSpPr>
          <p:cNvPr id="636933" name="Rectangle 5"/>
          <p:cNvSpPr>
            <a:spLocks noChangeArrowheads="1"/>
          </p:cNvSpPr>
          <p:nvPr/>
        </p:nvSpPr>
        <p:spPr bwMode="auto">
          <a:xfrm>
            <a:off x="3662363" y="2209800"/>
            <a:ext cx="3805237" cy="366713"/>
          </a:xfrm>
          <a:prstGeom prst="rect">
            <a:avLst/>
          </a:prstGeom>
          <a:noFill/>
          <a:ln w="9525">
            <a:noFill/>
            <a:miter lim="800000"/>
            <a:headEnd/>
            <a:tailEnd/>
          </a:ln>
        </p:spPr>
        <p:txBody>
          <a:bodyPr wrap="none">
            <a:prstTxWarp prst="textNoShape">
              <a:avLst/>
            </a:prstTxWarp>
            <a:spAutoFit/>
          </a:bodyPr>
          <a:lstStyle/>
          <a:p>
            <a:r>
              <a:rPr lang="en-US" sz="1800" i="1">
                <a:solidFill>
                  <a:schemeClr val="accent2"/>
                </a:solidFill>
              </a:rPr>
              <a:t>“distortion” of single-particle spectra</a:t>
            </a:r>
          </a:p>
        </p:txBody>
      </p:sp>
      <p:sp>
        <p:nvSpPr>
          <p:cNvPr id="636934" name="AutoShape 6"/>
          <p:cNvSpPr>
            <a:spLocks/>
          </p:cNvSpPr>
          <p:nvPr/>
        </p:nvSpPr>
        <p:spPr bwMode="auto">
          <a:xfrm rot="-5400000">
            <a:off x="5410200" y="-533400"/>
            <a:ext cx="228600" cy="5105400"/>
          </a:xfrm>
          <a:prstGeom prst="leftBrace">
            <a:avLst>
              <a:gd name="adj1" fmla="val 186111"/>
              <a:gd name="adj2" fmla="val 50000"/>
            </a:avLst>
          </a:prstGeom>
          <a:noFill/>
          <a:ln w="28575">
            <a:solidFill>
              <a:schemeClr val="accent2"/>
            </a:solidFill>
            <a:round/>
            <a:headEnd/>
            <a:tailEnd/>
          </a:ln>
        </p:spPr>
        <p:txBody>
          <a:bodyPr wrap="none" anchor="ctr">
            <a:prstTxWarp prst="textNoShape">
              <a:avLst/>
            </a:prstTxWarp>
          </a:bodyPr>
          <a:lstStyle/>
          <a:p>
            <a:endParaRPr lang="en-US"/>
          </a:p>
        </p:txBody>
      </p:sp>
      <p:sp>
        <p:nvSpPr>
          <p:cNvPr id="636937" name="Rectangle 9"/>
          <p:cNvSpPr>
            <a:spLocks noChangeArrowheads="1"/>
          </p:cNvSpPr>
          <p:nvPr/>
        </p:nvSpPr>
        <p:spPr bwMode="auto">
          <a:xfrm>
            <a:off x="609600" y="533400"/>
            <a:ext cx="1144588"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measured</a:t>
            </a:r>
            <a:endParaRPr lang="en-US" sz="1600" b="1">
              <a:solidFill>
                <a:srgbClr val="800080"/>
              </a:solidFill>
            </a:endParaRPr>
          </a:p>
        </p:txBody>
      </p:sp>
      <p:sp>
        <p:nvSpPr>
          <p:cNvPr id="636938" name="Freeform 10"/>
          <p:cNvSpPr>
            <a:spLocks/>
          </p:cNvSpPr>
          <p:nvPr/>
        </p:nvSpPr>
        <p:spPr bwMode="auto">
          <a:xfrm>
            <a:off x="977900" y="838200"/>
            <a:ext cx="317500" cy="533400"/>
          </a:xfrm>
          <a:custGeom>
            <a:avLst/>
            <a:gdLst/>
            <a:ahLst/>
            <a:cxnLst>
              <a:cxn ang="0">
                <a:pos x="8" y="0"/>
              </a:cxn>
              <a:cxn ang="0">
                <a:pos x="8" y="144"/>
              </a:cxn>
              <a:cxn ang="0">
                <a:pos x="56" y="288"/>
              </a:cxn>
              <a:cxn ang="0">
                <a:pos x="200" y="336"/>
              </a:cxn>
            </a:cxnLst>
            <a:rect l="0" t="0" r="r" b="b"/>
            <a:pathLst>
              <a:path w="200" h="336">
                <a:moveTo>
                  <a:pt x="8" y="0"/>
                </a:moveTo>
                <a:cubicBezTo>
                  <a:pt x="4" y="48"/>
                  <a:pt x="0" y="96"/>
                  <a:pt x="8" y="144"/>
                </a:cubicBezTo>
                <a:cubicBezTo>
                  <a:pt x="16" y="192"/>
                  <a:pt x="24" y="256"/>
                  <a:pt x="56" y="288"/>
                </a:cubicBezTo>
                <a:cubicBezTo>
                  <a:pt x="88" y="320"/>
                  <a:pt x="144" y="328"/>
                  <a:pt x="200" y="336"/>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sp>
        <p:nvSpPr>
          <p:cNvPr id="636939" name="Rectangle 11"/>
          <p:cNvSpPr>
            <a:spLocks noChangeArrowheads="1"/>
          </p:cNvSpPr>
          <p:nvPr/>
        </p:nvSpPr>
        <p:spPr bwMode="auto">
          <a:xfrm>
            <a:off x="533400" y="2286000"/>
            <a:ext cx="1822450" cy="336550"/>
          </a:xfrm>
          <a:prstGeom prst="rect">
            <a:avLst/>
          </a:prstGeom>
          <a:noFill/>
          <a:ln w="9525">
            <a:noFill/>
            <a:miter lim="800000"/>
            <a:headEnd/>
            <a:tailEnd/>
          </a:ln>
        </p:spPr>
        <p:txBody>
          <a:bodyPr wrap="none">
            <a:prstTxWarp prst="textNoShape">
              <a:avLst/>
            </a:prstTxWarp>
            <a:spAutoFit/>
          </a:bodyPr>
          <a:lstStyle/>
          <a:p>
            <a:r>
              <a:rPr lang="en-US" sz="1600" b="1">
                <a:solidFill>
                  <a:srgbClr val="FF0000"/>
                </a:solidFill>
              </a:rPr>
              <a:t>“matrix element”</a:t>
            </a:r>
          </a:p>
        </p:txBody>
      </p:sp>
      <p:sp>
        <p:nvSpPr>
          <p:cNvPr id="636940" name="Freeform 12"/>
          <p:cNvSpPr>
            <a:spLocks/>
          </p:cNvSpPr>
          <p:nvPr/>
        </p:nvSpPr>
        <p:spPr bwMode="auto">
          <a:xfrm>
            <a:off x="1219200" y="1676400"/>
            <a:ext cx="1282700" cy="457200"/>
          </a:xfrm>
          <a:custGeom>
            <a:avLst/>
            <a:gdLst/>
            <a:ahLst/>
            <a:cxnLst>
              <a:cxn ang="0">
                <a:pos x="40" y="288"/>
              </a:cxn>
              <a:cxn ang="0">
                <a:pos x="40" y="144"/>
              </a:cxn>
              <a:cxn ang="0">
                <a:pos x="280" y="96"/>
              </a:cxn>
              <a:cxn ang="0">
                <a:pos x="664" y="96"/>
              </a:cxn>
              <a:cxn ang="0">
                <a:pos x="808" y="0"/>
              </a:cxn>
            </a:cxnLst>
            <a:rect l="0" t="0" r="r" b="b"/>
            <a:pathLst>
              <a:path w="808" h="288">
                <a:moveTo>
                  <a:pt x="40" y="288"/>
                </a:moveTo>
                <a:cubicBezTo>
                  <a:pt x="20" y="232"/>
                  <a:pt x="0" y="176"/>
                  <a:pt x="40" y="144"/>
                </a:cubicBezTo>
                <a:cubicBezTo>
                  <a:pt x="80" y="112"/>
                  <a:pt x="176" y="104"/>
                  <a:pt x="280" y="96"/>
                </a:cubicBezTo>
                <a:cubicBezTo>
                  <a:pt x="384" y="88"/>
                  <a:pt x="576" y="112"/>
                  <a:pt x="664" y="96"/>
                </a:cubicBezTo>
                <a:cubicBezTo>
                  <a:pt x="752" y="80"/>
                  <a:pt x="780" y="40"/>
                  <a:pt x="808" y="0"/>
                </a:cubicBezTo>
              </a:path>
            </a:pathLst>
          </a:custGeom>
          <a:noFill/>
          <a:ln w="19050" cmpd="sng">
            <a:solidFill>
              <a:srgbClr val="FF0000"/>
            </a:solidFill>
            <a:round/>
            <a:headEnd/>
            <a:tailEnd type="triangle" w="med" len="med"/>
          </a:ln>
        </p:spPr>
        <p:txBody>
          <a:bodyPr wrap="none" anchor="ctr">
            <a:prstTxWarp prst="textNoShape">
              <a:avLst/>
            </a:prstTxWarp>
          </a:bodyPr>
          <a:lstStyle/>
          <a:p>
            <a:endParaRPr lang="en-US"/>
          </a:p>
        </p:txBody>
      </p:sp>
      <p:sp>
        <p:nvSpPr>
          <p:cNvPr id="636943" name="Rectangle 15"/>
          <p:cNvSpPr>
            <a:spLocks noChangeArrowheads="1"/>
          </p:cNvSpPr>
          <p:nvPr/>
        </p:nvSpPr>
        <p:spPr bwMode="auto">
          <a:xfrm>
            <a:off x="685800" y="4191000"/>
            <a:ext cx="2806703" cy="400110"/>
          </a:xfrm>
          <a:prstGeom prst="rect">
            <a:avLst/>
          </a:prstGeom>
          <a:noFill/>
          <a:ln w="9525">
            <a:noFill/>
            <a:miter lim="800000"/>
            <a:headEnd/>
            <a:tailEnd/>
          </a:ln>
        </p:spPr>
        <p:txBody>
          <a:bodyPr wrap="none">
            <a:prstTxWarp prst="textNoShape">
              <a:avLst/>
            </a:prstTxWarp>
            <a:spAutoFit/>
          </a:bodyPr>
          <a:lstStyle/>
          <a:p>
            <a:r>
              <a:rPr lang="en-US" sz="2000" dirty="0"/>
              <a:t>Then we </a:t>
            </a:r>
            <a:r>
              <a:rPr lang="en-US" sz="2000" b="1" dirty="0">
                <a:solidFill>
                  <a:schemeClr val="tx2">
                    <a:lumMod val="75000"/>
                  </a:schemeClr>
                </a:solidFill>
              </a:rPr>
              <a:t>would </a:t>
            </a:r>
            <a:r>
              <a:rPr lang="en-US" sz="2000" dirty="0"/>
              <a:t>measure:</a:t>
            </a:r>
          </a:p>
        </p:txBody>
      </p:sp>
      <p:graphicFrame>
        <p:nvGraphicFramePr>
          <p:cNvPr id="289799" name="Object 7"/>
          <p:cNvGraphicFramePr>
            <a:graphicFrameLocks noChangeAspect="1"/>
          </p:cNvGraphicFramePr>
          <p:nvPr/>
        </p:nvGraphicFramePr>
        <p:xfrm>
          <a:off x="420688" y="4713288"/>
          <a:ext cx="8391525" cy="950912"/>
        </p:xfrm>
        <a:graphic>
          <a:graphicData uri="http://schemas.openxmlformats.org/presentationml/2006/ole">
            <p:oleObj spid="_x0000_s673796" name="Equation" r:id="rId4" imgW="5270500" imgH="596900" progId="Equation.DSMT4">
              <p:embed/>
            </p:oleObj>
          </a:graphicData>
        </a:graphic>
      </p:graphicFrame>
      <p:graphicFrame>
        <p:nvGraphicFramePr>
          <p:cNvPr id="673799" name="Object 7"/>
          <p:cNvGraphicFramePr>
            <a:graphicFrameLocks noChangeAspect="1"/>
          </p:cNvGraphicFramePr>
          <p:nvPr/>
        </p:nvGraphicFramePr>
        <p:xfrm>
          <a:off x="1370013" y="974725"/>
          <a:ext cx="6935787" cy="930275"/>
        </p:xfrm>
        <a:graphic>
          <a:graphicData uri="http://schemas.openxmlformats.org/presentationml/2006/ole">
            <p:oleObj spid="_x0000_s673799" name="Equation" r:id="rId5" imgW="4356100" imgH="584200" progId="Equation.DSMT4">
              <p:embed/>
            </p:oleObj>
          </a:graphicData>
        </a:graphic>
      </p:graphicFrame>
      <p:sp>
        <p:nvSpPr>
          <p:cNvPr id="17" name="Footer Placeholder 16"/>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8" name="Slide Number Placeholder 17"/>
          <p:cNvSpPr>
            <a:spLocks noGrp="1"/>
          </p:cNvSpPr>
          <p:nvPr>
            <p:ph type="sldNum" sz="quarter" idx="12"/>
          </p:nvPr>
        </p:nvSpPr>
        <p:spPr/>
        <p:txBody>
          <a:bodyPr/>
          <a:lstStyle/>
          <a:p>
            <a:fld id="{7DAC2A2A-C09E-2240-A90F-7268EA013567}" type="slidenum">
              <a:rPr lang="en-US" smtClean="0"/>
              <a:pPr/>
              <a:t>52</a:t>
            </a:fld>
            <a:endParaRPr lang="en-US"/>
          </a:p>
        </p:txBody>
      </p:sp>
      <p:sp>
        <p:nvSpPr>
          <p:cNvPr id="19" name="Rectangle 8"/>
          <p:cNvSpPr>
            <a:spLocks noChangeArrowheads="1"/>
          </p:cNvSpPr>
          <p:nvPr/>
        </p:nvSpPr>
        <p:spPr bwMode="auto">
          <a:xfrm>
            <a:off x="535265" y="2952690"/>
            <a:ext cx="7160935" cy="400110"/>
          </a:xfrm>
          <a:prstGeom prst="rect">
            <a:avLst/>
          </a:prstGeom>
          <a:noFill/>
          <a:ln w="9525">
            <a:noFill/>
            <a:miter lim="800000"/>
            <a:headEnd/>
            <a:tailEnd/>
          </a:ln>
        </p:spPr>
        <p:txBody>
          <a:bodyPr wrap="none">
            <a:prstTxWarp prst="textNoShape">
              <a:avLst/>
            </a:prstTxWarp>
            <a:spAutoFit/>
          </a:bodyPr>
          <a:lstStyle/>
          <a:p>
            <a:r>
              <a:rPr lang="en-US" sz="2000" b="1" u="sng" dirty="0">
                <a:solidFill>
                  <a:schemeClr val="tx2">
                    <a:lumMod val="75000"/>
                  </a:schemeClr>
                </a:solidFill>
              </a:rPr>
              <a:t>What if</a:t>
            </a:r>
            <a:r>
              <a:rPr lang="en-US" sz="2000" u="sng" dirty="0">
                <a:solidFill>
                  <a:schemeClr val="tx2">
                    <a:lumMod val="75000"/>
                  </a:schemeClr>
                </a:solidFill>
              </a:rPr>
              <a:t> </a:t>
            </a:r>
            <a:r>
              <a:rPr lang="en-US" sz="2000" dirty="0"/>
              <a:t>the only difference between </a:t>
            </a:r>
            <a:r>
              <a:rPr lang="en-US" sz="2000" dirty="0" err="1"/>
              <a:t>p+p</a:t>
            </a:r>
            <a:r>
              <a:rPr lang="en-US" sz="2000" dirty="0"/>
              <a:t> and A+A collisions was </a:t>
            </a:r>
            <a:r>
              <a:rPr lang="en-US" sz="2000" i="1" dirty="0"/>
              <a:t>N</a:t>
            </a:r>
            <a:r>
              <a:rPr lang="en-US" sz="2000" dirty="0"/>
              <a:t>?</a:t>
            </a:r>
          </a:p>
        </p:txBody>
      </p:sp>
      <p:graphicFrame>
        <p:nvGraphicFramePr>
          <p:cNvPr id="20" name="Object 13"/>
          <p:cNvGraphicFramePr>
            <a:graphicFrameLocks noChangeAspect="1"/>
          </p:cNvGraphicFramePr>
          <p:nvPr/>
        </p:nvGraphicFramePr>
        <p:xfrm>
          <a:off x="622300" y="3406775"/>
          <a:ext cx="3568700" cy="479425"/>
        </p:xfrm>
        <a:graphic>
          <a:graphicData uri="http://schemas.openxmlformats.org/presentationml/2006/ole">
            <p:oleObj spid="_x0000_s673802" name="Equation" r:id="rId6" imgW="1892300" imgH="254000" progId="Equation.3">
              <p:embed/>
            </p:oleObj>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3" name="Rectangle 2"/>
          <p:cNvSpPr>
            <a:spLocks noGrp="1" noChangeArrowheads="1"/>
          </p:cNvSpPr>
          <p:nvPr>
            <p:ph type="title"/>
          </p:nvPr>
        </p:nvSpPr>
        <p:spPr>
          <a:xfrm>
            <a:off x="457200" y="-76200"/>
            <a:ext cx="8229600" cy="533400"/>
          </a:xfrm>
        </p:spPr>
        <p:txBody>
          <a:bodyPr>
            <a:normAutofit/>
          </a:bodyPr>
          <a:lstStyle/>
          <a:p>
            <a:pPr eaLnBrk="1" hangingPunct="1"/>
            <a:r>
              <a:rPr lang="en-US" sz="2400" dirty="0"/>
              <a:t>Multiplicity evolution of spectra - </a:t>
            </a:r>
            <a:r>
              <a:rPr lang="en-US" sz="2400" dirty="0" err="1"/>
              <a:t>p+p</a:t>
            </a:r>
            <a:r>
              <a:rPr lang="en-US" sz="2400" dirty="0"/>
              <a:t> to A+A (soft sector)</a:t>
            </a:r>
          </a:p>
        </p:txBody>
      </p:sp>
      <p:sp>
        <p:nvSpPr>
          <p:cNvPr id="637963" name="Rectangle 11"/>
          <p:cNvSpPr>
            <a:spLocks noChangeArrowheads="1"/>
          </p:cNvSpPr>
          <p:nvPr/>
        </p:nvSpPr>
        <p:spPr bwMode="auto">
          <a:xfrm>
            <a:off x="0" y="5185827"/>
            <a:ext cx="5410200" cy="113877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r>
              <a:rPr lang="en-US" sz="1800" i="1" dirty="0">
                <a:solidFill>
                  <a:schemeClr val="bg1"/>
                </a:solidFill>
              </a:rPr>
              <a:t>N</a:t>
            </a:r>
            <a:r>
              <a:rPr lang="en-US" sz="1800" dirty="0">
                <a:solidFill>
                  <a:schemeClr val="bg1"/>
                </a:solidFill>
              </a:rPr>
              <a:t> evolution of spectra dominated by PS “distortion”</a:t>
            </a:r>
          </a:p>
          <a:p>
            <a:endParaRPr lang="en-US" sz="1800" dirty="0">
              <a:solidFill>
                <a:schemeClr val="bg1"/>
              </a:solidFill>
            </a:endParaRPr>
          </a:p>
          <a:p>
            <a:r>
              <a:rPr lang="en-US" sz="1600" dirty="0" err="1">
                <a:solidFill>
                  <a:schemeClr val="bg1"/>
                </a:solidFill>
              </a:rPr>
              <a:t>p+p</a:t>
            </a:r>
            <a:r>
              <a:rPr lang="en-US" sz="1600" dirty="0">
                <a:solidFill>
                  <a:schemeClr val="bg1"/>
                </a:solidFill>
              </a:rPr>
              <a:t> system samples </a:t>
            </a:r>
            <a:r>
              <a:rPr lang="en-US" sz="1600" i="1" dirty="0">
                <a:solidFill>
                  <a:schemeClr val="bg1"/>
                </a:solidFill>
              </a:rPr>
              <a:t>same</a:t>
            </a:r>
            <a:r>
              <a:rPr lang="en-US" sz="1600" dirty="0">
                <a:solidFill>
                  <a:schemeClr val="bg1"/>
                </a:solidFill>
              </a:rPr>
              <a:t> parent distribution, but under stronger PS constraints</a:t>
            </a:r>
          </a:p>
        </p:txBody>
      </p:sp>
      <p:pic>
        <p:nvPicPr>
          <p:cNvPr id="19" name="Picture 18" descr="Fig4_DataOnly.gif"/>
          <p:cNvPicPr>
            <a:picLocks noChangeAspect="1"/>
          </p:cNvPicPr>
          <p:nvPr/>
        </p:nvPicPr>
        <p:blipFill>
          <a:blip r:embed="rId4"/>
          <a:stretch>
            <a:fillRect/>
          </a:stretch>
        </p:blipFill>
        <p:spPr>
          <a:xfrm>
            <a:off x="152400" y="381000"/>
            <a:ext cx="6360209" cy="3227381"/>
          </a:xfrm>
          <a:prstGeom prst="rect">
            <a:avLst/>
          </a:prstGeom>
        </p:spPr>
      </p:pic>
      <p:pic>
        <p:nvPicPr>
          <p:cNvPr id="23" name="Picture 22" descr="Fig3_nolines.gif"/>
          <p:cNvPicPr>
            <a:picLocks noChangeAspect="1"/>
          </p:cNvPicPr>
          <p:nvPr/>
        </p:nvPicPr>
        <p:blipFill>
          <a:blip r:embed="rId5"/>
          <a:stretch>
            <a:fillRect/>
          </a:stretch>
        </p:blipFill>
        <p:spPr>
          <a:xfrm>
            <a:off x="5985655" y="3440241"/>
            <a:ext cx="3132944" cy="3417757"/>
          </a:xfrm>
          <a:prstGeom prst="rect">
            <a:avLst/>
          </a:prstGeom>
        </p:spPr>
      </p:pic>
      <p:pic>
        <p:nvPicPr>
          <p:cNvPr id="24" name="Picture 23" descr="Fig3_withlines.gif"/>
          <p:cNvPicPr>
            <a:picLocks noChangeAspect="1"/>
          </p:cNvPicPr>
          <p:nvPr/>
        </p:nvPicPr>
        <p:blipFill>
          <a:blip r:embed="rId6"/>
          <a:stretch>
            <a:fillRect/>
          </a:stretch>
        </p:blipFill>
        <p:spPr>
          <a:xfrm>
            <a:off x="5985655" y="3440241"/>
            <a:ext cx="3132944" cy="3417757"/>
          </a:xfrm>
          <a:prstGeom prst="rect">
            <a:avLst/>
          </a:prstGeom>
        </p:spPr>
      </p:pic>
      <p:graphicFrame>
        <p:nvGraphicFramePr>
          <p:cNvPr id="327690" name="Object 10"/>
          <p:cNvGraphicFramePr>
            <a:graphicFrameLocks noChangeAspect="1"/>
          </p:cNvGraphicFramePr>
          <p:nvPr/>
        </p:nvGraphicFramePr>
        <p:xfrm>
          <a:off x="152400" y="4114800"/>
          <a:ext cx="5621337" cy="781050"/>
        </p:xfrm>
        <a:graphic>
          <a:graphicData uri="http://schemas.openxmlformats.org/presentationml/2006/ole">
            <p:oleObj spid="_x0000_s327690" name="Equation" r:id="rId7" imgW="4203700" imgH="584200" progId="Equation.DSMT4">
              <p:embed/>
            </p:oleObj>
          </a:graphicData>
        </a:graphic>
      </p:graphicFrame>
      <p:sp>
        <p:nvSpPr>
          <p:cNvPr id="11" name="Footer Placeholder 1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4" name="Slide Number Placeholder 13"/>
          <p:cNvSpPr>
            <a:spLocks noGrp="1"/>
          </p:cNvSpPr>
          <p:nvPr>
            <p:ph type="sldNum" sz="quarter" idx="12"/>
          </p:nvPr>
        </p:nvSpPr>
        <p:spPr/>
        <p:txBody>
          <a:bodyPr/>
          <a:lstStyle/>
          <a:p>
            <a:fld id="{7DAC2A2A-C09E-2240-A90F-7268EA013567}" type="slidenum">
              <a:rPr lang="en-US" smtClean="0"/>
              <a:pPr/>
              <a:t>53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27690"/>
                                        </p:tgtEl>
                                        <p:attrNameLst>
                                          <p:attrName>style.visibility</p:attrName>
                                        </p:attrNameLst>
                                      </p:cBhvr>
                                      <p:to>
                                        <p:strVal val="visible"/>
                                      </p:to>
                                    </p:set>
                                    <p:animEffect transition="in" filter="wipe(left)">
                                      <p:cBhvr>
                                        <p:cTn id="11" dur="500"/>
                                        <p:tgtEl>
                                          <p:spTgt spid="327690"/>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637963"/>
                                        </p:tgtEl>
                                        <p:attrNameLst>
                                          <p:attrName>style.visibility</p:attrName>
                                        </p:attrNameLst>
                                      </p:cBhvr>
                                      <p:to>
                                        <p:strVal val="visible"/>
                                      </p:to>
                                    </p:set>
                                    <p:anim calcmode="lin" valueType="num">
                                      <p:cBhvr>
                                        <p:cTn id="19" dur="500" fill="hold"/>
                                        <p:tgtEl>
                                          <p:spTgt spid="637963"/>
                                        </p:tgtEl>
                                        <p:attrNameLst>
                                          <p:attrName>ppt_w</p:attrName>
                                        </p:attrNameLst>
                                      </p:cBhvr>
                                      <p:tavLst>
                                        <p:tav tm="0">
                                          <p:val>
                                            <p:fltVal val="0"/>
                                          </p:val>
                                        </p:tav>
                                        <p:tav tm="100000">
                                          <p:val>
                                            <p:strVal val="#ppt_w"/>
                                          </p:val>
                                        </p:tav>
                                      </p:tavLst>
                                    </p:anim>
                                    <p:anim calcmode="lin" valueType="num">
                                      <p:cBhvr>
                                        <p:cTn id="20" dur="500" fill="hold"/>
                                        <p:tgtEl>
                                          <p:spTgt spid="637963"/>
                                        </p:tgtEl>
                                        <p:attrNameLst>
                                          <p:attrName>ppt_h</p:attrName>
                                        </p:attrNameLst>
                                      </p:cBhvr>
                                      <p:tavLst>
                                        <p:tav tm="0">
                                          <p:val>
                                            <p:fltVal val="0"/>
                                          </p:val>
                                        </p:tav>
                                        <p:tav tm="100000">
                                          <p:val>
                                            <p:strVal val="#ppt_h"/>
                                          </p:val>
                                        </p:tav>
                                      </p:tavLst>
                                    </p:anim>
                                    <p:animEffect transition="in" filter="fade">
                                      <p:cBhvr>
                                        <p:cTn id="21" dur="500"/>
                                        <p:tgtEl>
                                          <p:spTgt spid="637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1" name="Picture 10" descr="EMCICfit_centrality1020.gif"/>
          <p:cNvPicPr>
            <a:picLocks noChangeAspect="1"/>
          </p:cNvPicPr>
          <p:nvPr/>
        </p:nvPicPr>
        <p:blipFill>
          <a:blip r:embed="rId4"/>
          <a:stretch>
            <a:fillRect/>
          </a:stretch>
        </p:blipFill>
        <p:spPr>
          <a:xfrm>
            <a:off x="5181600" y="1550313"/>
            <a:ext cx="3962400" cy="4322618"/>
          </a:xfrm>
          <a:prstGeom prst="rect">
            <a:avLst/>
          </a:prstGeom>
        </p:spPr>
      </p:pic>
      <p:pic>
        <p:nvPicPr>
          <p:cNvPr id="12" name="Picture 11" descr="EMCICfit_centrality2030.gif"/>
          <p:cNvPicPr>
            <a:picLocks noChangeAspect="1"/>
          </p:cNvPicPr>
          <p:nvPr/>
        </p:nvPicPr>
        <p:blipFill>
          <a:blip r:embed="rId5"/>
          <a:stretch>
            <a:fillRect/>
          </a:stretch>
        </p:blipFill>
        <p:spPr>
          <a:xfrm>
            <a:off x="5181600" y="1550313"/>
            <a:ext cx="3962400" cy="4322618"/>
          </a:xfrm>
          <a:prstGeom prst="rect">
            <a:avLst/>
          </a:prstGeom>
        </p:spPr>
      </p:pic>
      <p:pic>
        <p:nvPicPr>
          <p:cNvPr id="13" name="Picture 12" descr="EMCICfit_centrality3040.gif"/>
          <p:cNvPicPr>
            <a:picLocks noChangeAspect="1"/>
          </p:cNvPicPr>
          <p:nvPr/>
        </p:nvPicPr>
        <p:blipFill>
          <a:blip r:embed="rId6"/>
          <a:stretch>
            <a:fillRect/>
          </a:stretch>
        </p:blipFill>
        <p:spPr>
          <a:xfrm>
            <a:off x="5181600" y="1550313"/>
            <a:ext cx="3962400" cy="4322618"/>
          </a:xfrm>
          <a:prstGeom prst="rect">
            <a:avLst/>
          </a:prstGeom>
        </p:spPr>
      </p:pic>
      <p:pic>
        <p:nvPicPr>
          <p:cNvPr id="14" name="Picture 13" descr="EMCICfit_centrality4050.gif"/>
          <p:cNvPicPr>
            <a:picLocks noChangeAspect="1"/>
          </p:cNvPicPr>
          <p:nvPr/>
        </p:nvPicPr>
        <p:blipFill>
          <a:blip r:embed="rId7"/>
          <a:stretch>
            <a:fillRect/>
          </a:stretch>
        </p:blipFill>
        <p:spPr>
          <a:xfrm>
            <a:off x="5181600" y="1550313"/>
            <a:ext cx="3962400" cy="4322618"/>
          </a:xfrm>
          <a:prstGeom prst="rect">
            <a:avLst/>
          </a:prstGeom>
        </p:spPr>
      </p:pic>
      <p:pic>
        <p:nvPicPr>
          <p:cNvPr id="15" name="Picture 14" descr="EMCICfit_centrality5060.gif"/>
          <p:cNvPicPr>
            <a:picLocks noChangeAspect="1"/>
          </p:cNvPicPr>
          <p:nvPr/>
        </p:nvPicPr>
        <p:blipFill>
          <a:blip r:embed="rId8"/>
          <a:stretch>
            <a:fillRect/>
          </a:stretch>
        </p:blipFill>
        <p:spPr>
          <a:xfrm>
            <a:off x="5181600" y="1550313"/>
            <a:ext cx="3962400" cy="4322618"/>
          </a:xfrm>
          <a:prstGeom prst="rect">
            <a:avLst/>
          </a:prstGeom>
        </p:spPr>
      </p:pic>
      <p:pic>
        <p:nvPicPr>
          <p:cNvPr id="16" name="Picture 15" descr="EMCICfit_centrality6070.gif"/>
          <p:cNvPicPr>
            <a:picLocks noChangeAspect="1"/>
          </p:cNvPicPr>
          <p:nvPr/>
        </p:nvPicPr>
        <p:blipFill>
          <a:blip r:embed="rId9"/>
          <a:stretch>
            <a:fillRect/>
          </a:stretch>
        </p:blipFill>
        <p:spPr>
          <a:xfrm>
            <a:off x="5181600" y="1550313"/>
            <a:ext cx="3962400" cy="4322618"/>
          </a:xfrm>
          <a:prstGeom prst="rect">
            <a:avLst/>
          </a:prstGeom>
        </p:spPr>
      </p:pic>
      <p:pic>
        <p:nvPicPr>
          <p:cNvPr id="17" name="Picture 16" descr="EMCICfit_centrality7080.gif"/>
          <p:cNvPicPr>
            <a:picLocks noChangeAspect="1"/>
          </p:cNvPicPr>
          <p:nvPr/>
        </p:nvPicPr>
        <p:blipFill>
          <a:blip r:embed="rId10"/>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11"/>
          <a:stretch>
            <a:fillRect/>
          </a:stretch>
        </p:blipFill>
        <p:spPr>
          <a:xfrm>
            <a:off x="3533" y="1573887"/>
            <a:ext cx="4720867" cy="2845713"/>
          </a:xfrm>
          <a:prstGeom prst="rect">
            <a:avLst/>
          </a:prstGeom>
        </p:spPr>
      </p:pic>
      <p:sp>
        <p:nvSpPr>
          <p:cNvPr id="19" name="Rectangle 18"/>
          <p:cNvSpPr/>
          <p:nvPr/>
        </p:nvSpPr>
        <p:spPr>
          <a:xfrm>
            <a:off x="3533" y="24384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533" y="26670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533" y="28956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533" y="31242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3533" y="3352800"/>
            <a:ext cx="4720867" cy="3175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533" y="3632200"/>
            <a:ext cx="4720867" cy="254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533" y="38354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1" name="Picture 10" descr="EMCICfit_centrality1020.gif"/>
          <p:cNvPicPr>
            <a:picLocks noChangeAspect="1"/>
          </p:cNvPicPr>
          <p:nvPr/>
        </p:nvPicPr>
        <p:blipFill>
          <a:blip r:embed="rId4"/>
          <a:stretch>
            <a:fillRect/>
          </a:stretch>
        </p:blipFill>
        <p:spPr>
          <a:xfrm>
            <a:off x="5181600" y="1550313"/>
            <a:ext cx="3962400" cy="4322618"/>
          </a:xfrm>
          <a:prstGeom prst="rect">
            <a:avLst/>
          </a:prstGeom>
        </p:spPr>
      </p:pic>
      <p:pic>
        <p:nvPicPr>
          <p:cNvPr id="12" name="Picture 11" descr="EMCICfit_centrality2030.gif"/>
          <p:cNvPicPr>
            <a:picLocks noChangeAspect="1"/>
          </p:cNvPicPr>
          <p:nvPr/>
        </p:nvPicPr>
        <p:blipFill>
          <a:blip r:embed="rId5"/>
          <a:stretch>
            <a:fillRect/>
          </a:stretch>
        </p:blipFill>
        <p:spPr>
          <a:xfrm>
            <a:off x="5181600" y="1550313"/>
            <a:ext cx="3962400" cy="4322618"/>
          </a:xfrm>
          <a:prstGeom prst="rect">
            <a:avLst/>
          </a:prstGeom>
        </p:spPr>
      </p:pic>
      <p:pic>
        <p:nvPicPr>
          <p:cNvPr id="13" name="Picture 12" descr="EMCICfit_centrality3040.gif"/>
          <p:cNvPicPr>
            <a:picLocks noChangeAspect="1"/>
          </p:cNvPicPr>
          <p:nvPr/>
        </p:nvPicPr>
        <p:blipFill>
          <a:blip r:embed="rId6"/>
          <a:stretch>
            <a:fillRect/>
          </a:stretch>
        </p:blipFill>
        <p:spPr>
          <a:xfrm>
            <a:off x="5181600" y="1550313"/>
            <a:ext cx="3962400" cy="4322618"/>
          </a:xfrm>
          <a:prstGeom prst="rect">
            <a:avLst/>
          </a:prstGeom>
        </p:spPr>
      </p:pic>
      <p:pic>
        <p:nvPicPr>
          <p:cNvPr id="14" name="Picture 13" descr="EMCICfit_centrality4050.gif"/>
          <p:cNvPicPr>
            <a:picLocks noChangeAspect="1"/>
          </p:cNvPicPr>
          <p:nvPr/>
        </p:nvPicPr>
        <p:blipFill>
          <a:blip r:embed="rId7"/>
          <a:stretch>
            <a:fillRect/>
          </a:stretch>
        </p:blipFill>
        <p:spPr>
          <a:xfrm>
            <a:off x="5181600" y="1550313"/>
            <a:ext cx="3962400" cy="4322618"/>
          </a:xfrm>
          <a:prstGeom prst="rect">
            <a:avLst/>
          </a:prstGeom>
        </p:spPr>
      </p:pic>
      <p:pic>
        <p:nvPicPr>
          <p:cNvPr id="15" name="Picture 14" descr="EMCICfit_centrality5060.gif"/>
          <p:cNvPicPr>
            <a:picLocks noChangeAspect="1"/>
          </p:cNvPicPr>
          <p:nvPr/>
        </p:nvPicPr>
        <p:blipFill>
          <a:blip r:embed="rId8"/>
          <a:stretch>
            <a:fillRect/>
          </a:stretch>
        </p:blipFill>
        <p:spPr>
          <a:xfrm>
            <a:off x="5181600" y="1550313"/>
            <a:ext cx="3962400" cy="4322618"/>
          </a:xfrm>
          <a:prstGeom prst="rect">
            <a:avLst/>
          </a:prstGeom>
        </p:spPr>
      </p:pic>
      <p:pic>
        <p:nvPicPr>
          <p:cNvPr id="16" name="Picture 15" descr="EMCICfit_centrality6070.gif"/>
          <p:cNvPicPr>
            <a:picLocks noChangeAspect="1"/>
          </p:cNvPicPr>
          <p:nvPr/>
        </p:nvPicPr>
        <p:blipFill>
          <a:blip r:embed="rId9"/>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10"/>
          <a:stretch>
            <a:fillRect/>
          </a:stretch>
        </p:blipFill>
        <p:spPr>
          <a:xfrm>
            <a:off x="3533" y="1573887"/>
            <a:ext cx="4720867" cy="2845713"/>
          </a:xfrm>
          <a:prstGeom prst="rect">
            <a:avLst/>
          </a:prstGeom>
        </p:spPr>
      </p:pic>
      <p:sp>
        <p:nvSpPr>
          <p:cNvPr id="20" name="Rectangle 19"/>
          <p:cNvSpPr/>
          <p:nvPr/>
        </p:nvSpPr>
        <p:spPr>
          <a:xfrm>
            <a:off x="3533" y="26670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533" y="28956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533" y="31242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3533" y="3352800"/>
            <a:ext cx="4720867" cy="3175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533" y="3632200"/>
            <a:ext cx="4720867" cy="254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533" y="38354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1" name="Picture 10" descr="EMCICfit_centrality1020.gif"/>
          <p:cNvPicPr>
            <a:picLocks noChangeAspect="1"/>
          </p:cNvPicPr>
          <p:nvPr/>
        </p:nvPicPr>
        <p:blipFill>
          <a:blip r:embed="rId4"/>
          <a:stretch>
            <a:fillRect/>
          </a:stretch>
        </p:blipFill>
        <p:spPr>
          <a:xfrm>
            <a:off x="5181600" y="1550313"/>
            <a:ext cx="3962400" cy="4322618"/>
          </a:xfrm>
          <a:prstGeom prst="rect">
            <a:avLst/>
          </a:prstGeom>
        </p:spPr>
      </p:pic>
      <p:pic>
        <p:nvPicPr>
          <p:cNvPr id="12" name="Picture 11" descr="EMCICfit_centrality2030.gif"/>
          <p:cNvPicPr>
            <a:picLocks noChangeAspect="1"/>
          </p:cNvPicPr>
          <p:nvPr/>
        </p:nvPicPr>
        <p:blipFill>
          <a:blip r:embed="rId5"/>
          <a:stretch>
            <a:fillRect/>
          </a:stretch>
        </p:blipFill>
        <p:spPr>
          <a:xfrm>
            <a:off x="5181600" y="1550313"/>
            <a:ext cx="3962400" cy="4322618"/>
          </a:xfrm>
          <a:prstGeom prst="rect">
            <a:avLst/>
          </a:prstGeom>
        </p:spPr>
      </p:pic>
      <p:pic>
        <p:nvPicPr>
          <p:cNvPr id="13" name="Picture 12" descr="EMCICfit_centrality3040.gif"/>
          <p:cNvPicPr>
            <a:picLocks noChangeAspect="1"/>
          </p:cNvPicPr>
          <p:nvPr/>
        </p:nvPicPr>
        <p:blipFill>
          <a:blip r:embed="rId6"/>
          <a:stretch>
            <a:fillRect/>
          </a:stretch>
        </p:blipFill>
        <p:spPr>
          <a:xfrm>
            <a:off x="5181600" y="1550313"/>
            <a:ext cx="3962400" cy="4322618"/>
          </a:xfrm>
          <a:prstGeom prst="rect">
            <a:avLst/>
          </a:prstGeom>
        </p:spPr>
      </p:pic>
      <p:pic>
        <p:nvPicPr>
          <p:cNvPr id="14" name="Picture 13" descr="EMCICfit_centrality4050.gif"/>
          <p:cNvPicPr>
            <a:picLocks noChangeAspect="1"/>
          </p:cNvPicPr>
          <p:nvPr/>
        </p:nvPicPr>
        <p:blipFill>
          <a:blip r:embed="rId7"/>
          <a:stretch>
            <a:fillRect/>
          </a:stretch>
        </p:blipFill>
        <p:spPr>
          <a:xfrm>
            <a:off x="5181600" y="1550313"/>
            <a:ext cx="3962400" cy="4322618"/>
          </a:xfrm>
          <a:prstGeom prst="rect">
            <a:avLst/>
          </a:prstGeom>
        </p:spPr>
      </p:pic>
      <p:pic>
        <p:nvPicPr>
          <p:cNvPr id="15" name="Picture 14" descr="EMCICfit_centrality5060.gif"/>
          <p:cNvPicPr>
            <a:picLocks noChangeAspect="1"/>
          </p:cNvPicPr>
          <p:nvPr/>
        </p:nvPicPr>
        <p:blipFill>
          <a:blip r:embed="rId8"/>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9"/>
          <a:stretch>
            <a:fillRect/>
          </a:stretch>
        </p:blipFill>
        <p:spPr>
          <a:xfrm>
            <a:off x="3533" y="1573887"/>
            <a:ext cx="4720867" cy="2845713"/>
          </a:xfrm>
          <a:prstGeom prst="rect">
            <a:avLst/>
          </a:prstGeom>
        </p:spPr>
      </p:pic>
      <p:sp>
        <p:nvSpPr>
          <p:cNvPr id="21" name="Rectangle 20"/>
          <p:cNvSpPr/>
          <p:nvPr/>
        </p:nvSpPr>
        <p:spPr>
          <a:xfrm>
            <a:off x="3533" y="28956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533" y="31242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3533" y="3352800"/>
            <a:ext cx="4720867" cy="3175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533" y="3632200"/>
            <a:ext cx="4720867" cy="254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533" y="38354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1" name="Picture 10" descr="EMCICfit_centrality1020.gif"/>
          <p:cNvPicPr>
            <a:picLocks noChangeAspect="1"/>
          </p:cNvPicPr>
          <p:nvPr/>
        </p:nvPicPr>
        <p:blipFill>
          <a:blip r:embed="rId4"/>
          <a:stretch>
            <a:fillRect/>
          </a:stretch>
        </p:blipFill>
        <p:spPr>
          <a:xfrm>
            <a:off x="5181600" y="1550313"/>
            <a:ext cx="3962400" cy="4322618"/>
          </a:xfrm>
          <a:prstGeom prst="rect">
            <a:avLst/>
          </a:prstGeom>
        </p:spPr>
      </p:pic>
      <p:pic>
        <p:nvPicPr>
          <p:cNvPr id="12" name="Picture 11" descr="EMCICfit_centrality2030.gif"/>
          <p:cNvPicPr>
            <a:picLocks noChangeAspect="1"/>
          </p:cNvPicPr>
          <p:nvPr/>
        </p:nvPicPr>
        <p:blipFill>
          <a:blip r:embed="rId5"/>
          <a:stretch>
            <a:fillRect/>
          </a:stretch>
        </p:blipFill>
        <p:spPr>
          <a:xfrm>
            <a:off x="5181600" y="1550313"/>
            <a:ext cx="3962400" cy="4322618"/>
          </a:xfrm>
          <a:prstGeom prst="rect">
            <a:avLst/>
          </a:prstGeom>
        </p:spPr>
      </p:pic>
      <p:pic>
        <p:nvPicPr>
          <p:cNvPr id="13" name="Picture 12" descr="EMCICfit_centrality3040.gif"/>
          <p:cNvPicPr>
            <a:picLocks noChangeAspect="1"/>
          </p:cNvPicPr>
          <p:nvPr/>
        </p:nvPicPr>
        <p:blipFill>
          <a:blip r:embed="rId6"/>
          <a:stretch>
            <a:fillRect/>
          </a:stretch>
        </p:blipFill>
        <p:spPr>
          <a:xfrm>
            <a:off x="5181600" y="1550313"/>
            <a:ext cx="3962400" cy="4322618"/>
          </a:xfrm>
          <a:prstGeom prst="rect">
            <a:avLst/>
          </a:prstGeom>
        </p:spPr>
      </p:pic>
      <p:pic>
        <p:nvPicPr>
          <p:cNvPr id="14" name="Picture 13" descr="EMCICfit_centrality4050.gif"/>
          <p:cNvPicPr>
            <a:picLocks noChangeAspect="1"/>
          </p:cNvPicPr>
          <p:nvPr/>
        </p:nvPicPr>
        <p:blipFill>
          <a:blip r:embed="rId7"/>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8"/>
          <a:stretch>
            <a:fillRect/>
          </a:stretch>
        </p:blipFill>
        <p:spPr>
          <a:xfrm>
            <a:off x="3533" y="1573887"/>
            <a:ext cx="4720867" cy="2845713"/>
          </a:xfrm>
          <a:prstGeom prst="rect">
            <a:avLst/>
          </a:prstGeom>
        </p:spPr>
      </p:pic>
      <p:sp>
        <p:nvSpPr>
          <p:cNvPr id="22" name="Rectangle 21"/>
          <p:cNvSpPr/>
          <p:nvPr/>
        </p:nvSpPr>
        <p:spPr>
          <a:xfrm>
            <a:off x="3533" y="3124200"/>
            <a:ext cx="4720867"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3533" y="3352800"/>
            <a:ext cx="4720867" cy="3175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533" y="3632200"/>
            <a:ext cx="4720867" cy="254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533" y="38354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1" name="Picture 10" descr="EMCICfit_centrality1020.gif"/>
          <p:cNvPicPr>
            <a:picLocks noChangeAspect="1"/>
          </p:cNvPicPr>
          <p:nvPr/>
        </p:nvPicPr>
        <p:blipFill>
          <a:blip r:embed="rId4"/>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5"/>
          <a:stretch>
            <a:fillRect/>
          </a:stretch>
        </p:blipFill>
        <p:spPr>
          <a:xfrm>
            <a:off x="3533" y="1573887"/>
            <a:ext cx="4720867" cy="2845713"/>
          </a:xfrm>
          <a:prstGeom prst="rect">
            <a:avLst/>
          </a:prstGeom>
        </p:spPr>
      </p:pic>
      <p:sp>
        <p:nvSpPr>
          <p:cNvPr id="25" name="Rectangle 24"/>
          <p:cNvSpPr/>
          <p:nvPr/>
        </p:nvSpPr>
        <p:spPr>
          <a:xfrm>
            <a:off x="3533" y="38354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0" name="Picture 9" descr="EMCICfit_centrality0510.gif"/>
          <p:cNvPicPr>
            <a:picLocks noChangeAspect="1"/>
          </p:cNvPicPr>
          <p:nvPr/>
        </p:nvPicPr>
        <p:blipFill>
          <a:blip r:embed="rId3"/>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4"/>
          <a:stretch>
            <a:fillRect/>
          </a:stretch>
        </p:blipFill>
        <p:spPr>
          <a:xfrm>
            <a:off x="3533" y="1573887"/>
            <a:ext cx="4720867" cy="2845713"/>
          </a:xfrm>
          <a:prstGeom prst="rect">
            <a:avLst/>
          </a:prstGeom>
        </p:spPr>
      </p:pic>
      <p:sp>
        <p:nvSpPr>
          <p:cNvPr id="26" name="Rectangle 25"/>
          <p:cNvSpPr/>
          <p:nvPr/>
        </p:nvSpPr>
        <p:spPr>
          <a:xfrm>
            <a:off x="3533" y="4114800"/>
            <a:ext cx="4720867"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267200" y="152400"/>
            <a:ext cx="4800600" cy="6477000"/>
            <a:chOff x="2928" y="480"/>
            <a:chExt cx="2784" cy="3840"/>
          </a:xfrm>
        </p:grpSpPr>
        <p:sp>
          <p:nvSpPr>
            <p:cNvPr id="392195" name="AutoShape 3"/>
            <p:cNvSpPr>
              <a:spLocks noChangeArrowheads="1"/>
            </p:cNvSpPr>
            <p:nvPr/>
          </p:nvSpPr>
          <p:spPr bwMode="auto">
            <a:xfrm>
              <a:off x="2928" y="480"/>
              <a:ext cx="2784" cy="3840"/>
            </a:xfrm>
            <a:prstGeom prst="roundRect">
              <a:avLst>
                <a:gd name="adj" fmla="val 5889"/>
              </a:avLst>
            </a:prstGeom>
            <a:solidFill>
              <a:srgbClr val="FFEDE0"/>
            </a:solidFill>
            <a:ln w="57150">
              <a:solidFill>
                <a:srgbClr val="800080"/>
              </a:solidFill>
              <a:round/>
              <a:headEnd/>
              <a:tailEnd/>
            </a:ln>
          </p:spPr>
          <p:txBody>
            <a:bodyPr wrap="none" anchor="ctr">
              <a:prstTxWarp prst="textNoShape">
                <a:avLst/>
              </a:prstTxWarp>
            </a:bodyPr>
            <a:lstStyle/>
            <a:p>
              <a:endParaRPr lang="en-US"/>
            </a:p>
          </p:txBody>
        </p:sp>
        <p:pic>
          <p:nvPicPr>
            <p:cNvPr id="392196" name="Picture 4" descr="PhenixConsistency"/>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79" y="576"/>
              <a:ext cx="2685" cy="3695"/>
            </a:xfrm>
            <a:prstGeom prst="rect">
              <a:avLst/>
            </a:prstGeom>
            <a:noFill/>
            <a:ln w="9525">
              <a:noFill/>
              <a:miter lim="800000"/>
              <a:headEnd/>
              <a:tailEnd/>
            </a:ln>
            <a:effectLst/>
          </p:spPr>
        </p:pic>
        <p:sp>
          <p:nvSpPr>
            <p:cNvPr id="392197" name="Text Box 5"/>
            <p:cNvSpPr txBox="1">
              <a:spLocks noChangeArrowheads="1"/>
            </p:cNvSpPr>
            <p:nvPr/>
          </p:nvSpPr>
          <p:spPr bwMode="auto">
            <a:xfrm>
              <a:off x="3360" y="1344"/>
              <a:ext cx="541" cy="217"/>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solidFill>
                    <a:srgbClr val="800080"/>
                  </a:solidFill>
                  <a:latin typeface="Times New Roman" charset="0"/>
                </a:rPr>
                <a:t>Spectra</a:t>
              </a:r>
            </a:p>
          </p:txBody>
        </p:sp>
        <p:sp>
          <p:nvSpPr>
            <p:cNvPr id="392198" name="Text Box 6"/>
            <p:cNvSpPr txBox="1">
              <a:spLocks noChangeArrowheads="1"/>
            </p:cNvSpPr>
            <p:nvPr/>
          </p:nvSpPr>
          <p:spPr bwMode="auto">
            <a:xfrm>
              <a:off x="3504" y="2050"/>
              <a:ext cx="229" cy="235"/>
            </a:xfrm>
            <a:prstGeom prst="rect">
              <a:avLst/>
            </a:prstGeom>
            <a:noFill/>
            <a:ln w="9525">
              <a:noFill/>
              <a:miter lim="800000"/>
              <a:headEnd/>
              <a:tailEnd/>
            </a:ln>
            <a:effectLst/>
          </p:spPr>
          <p:txBody>
            <a:bodyPr wrap="none">
              <a:prstTxWarp prst="textNoShape">
                <a:avLst/>
              </a:prstTxWarp>
              <a:spAutoFit/>
            </a:bodyPr>
            <a:lstStyle/>
            <a:p>
              <a:pPr eaLnBrk="1" hangingPunct="1"/>
              <a:r>
                <a:rPr lang="en-US" b="1">
                  <a:solidFill>
                    <a:srgbClr val="800080"/>
                  </a:solidFill>
                  <a:latin typeface="Times New Roman" charset="0"/>
                </a:rPr>
                <a:t>v</a:t>
              </a:r>
              <a:r>
                <a:rPr lang="en-US" b="1" baseline="-25000">
                  <a:solidFill>
                    <a:srgbClr val="800080"/>
                  </a:solidFill>
                  <a:latin typeface="Times New Roman" charset="0"/>
                </a:rPr>
                <a:t>2</a:t>
              </a:r>
            </a:p>
          </p:txBody>
        </p:sp>
        <p:sp>
          <p:nvSpPr>
            <p:cNvPr id="392199" name="Text Box 7"/>
            <p:cNvSpPr txBox="1">
              <a:spLocks noChangeArrowheads="1"/>
            </p:cNvSpPr>
            <p:nvPr/>
          </p:nvSpPr>
          <p:spPr bwMode="auto">
            <a:xfrm>
              <a:off x="3984" y="3120"/>
              <a:ext cx="387" cy="217"/>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solidFill>
                    <a:srgbClr val="800080"/>
                  </a:solidFill>
                  <a:latin typeface="Times New Roman" charset="0"/>
                </a:rPr>
                <a:t>HBT</a:t>
              </a:r>
            </a:p>
          </p:txBody>
        </p:sp>
      </p:grpSp>
      <p:pic>
        <p:nvPicPr>
          <p:cNvPr id="392200" name="Picture 8" descr="PerifHydroEvol"/>
          <p:cNvPicPr>
            <a:picLocks noChangeAspect="1" noChangeArrowheads="1"/>
          </p:cNvPicPr>
          <p:nvPr/>
        </p:nvPicPr>
        <p:blipFill>
          <a:blip r:embed="rId4">
            <a:clrChange>
              <a:clrFrom>
                <a:srgbClr val="FFFFFF"/>
              </a:clrFrom>
              <a:clrTo>
                <a:srgbClr val="FFFFFF">
                  <a:alpha val="0"/>
                </a:srgbClr>
              </a:clrTo>
            </a:clrChange>
          </a:blip>
          <a:srcRect l="52045" t="7895" r="27403"/>
          <a:stretch>
            <a:fillRect/>
          </a:stretch>
        </p:blipFill>
        <p:spPr bwMode="auto">
          <a:xfrm>
            <a:off x="381000" y="1538287"/>
            <a:ext cx="3276600" cy="3581400"/>
          </a:xfrm>
          <a:prstGeom prst="rect">
            <a:avLst/>
          </a:prstGeom>
          <a:noFill/>
        </p:spPr>
      </p:pic>
      <p:sp>
        <p:nvSpPr>
          <p:cNvPr id="392206" name="Rectangle 14"/>
          <p:cNvSpPr>
            <a:spLocks noChangeArrowheads="1"/>
          </p:cNvSpPr>
          <p:nvPr/>
        </p:nvSpPr>
        <p:spPr bwMode="auto">
          <a:xfrm>
            <a:off x="152400" y="4572000"/>
            <a:ext cx="383138" cy="523220"/>
          </a:xfrm>
          <a:prstGeom prst="rect">
            <a:avLst/>
          </a:prstGeom>
          <a:noFill/>
          <a:ln w="9525">
            <a:noFill/>
            <a:miter lim="800000"/>
            <a:headEnd/>
            <a:tailEnd/>
          </a:ln>
        </p:spPr>
        <p:txBody>
          <a:bodyPr wrap="none">
            <a:prstTxWarp prst="textNoShape">
              <a:avLst/>
            </a:prstTxWarp>
            <a:spAutoFit/>
          </a:bodyPr>
          <a:lstStyle/>
          <a:p>
            <a:r>
              <a:rPr lang="en-US" sz="2800" dirty="0" err="1" smtClean="0">
                <a:solidFill>
                  <a:schemeClr val="hlink"/>
                </a:solidFill>
              </a:rPr>
              <a:t>π</a:t>
            </a:r>
            <a:endParaRPr lang="en-US" sz="2800" dirty="0">
              <a:solidFill>
                <a:schemeClr val="hlink"/>
              </a:solidFill>
            </a:endParaRPr>
          </a:p>
        </p:txBody>
      </p:sp>
      <p:sp>
        <p:nvSpPr>
          <p:cNvPr id="392207" name="Rectangle 15"/>
          <p:cNvSpPr>
            <a:spLocks noChangeArrowheads="1"/>
          </p:cNvSpPr>
          <p:nvPr/>
        </p:nvSpPr>
        <p:spPr bwMode="auto">
          <a:xfrm>
            <a:off x="533400" y="5424487"/>
            <a:ext cx="387350" cy="457200"/>
          </a:xfrm>
          <a:prstGeom prst="rect">
            <a:avLst/>
          </a:prstGeom>
          <a:noFill/>
          <a:ln w="9525">
            <a:noFill/>
            <a:miter lim="800000"/>
            <a:headEnd/>
            <a:tailEnd/>
          </a:ln>
        </p:spPr>
        <p:txBody>
          <a:bodyPr wrap="none">
            <a:prstTxWarp prst="textNoShape">
              <a:avLst/>
            </a:prstTxWarp>
            <a:spAutoFit/>
          </a:bodyPr>
          <a:lstStyle/>
          <a:p>
            <a:r>
              <a:rPr lang="en-US" sz="2400" dirty="0">
                <a:solidFill>
                  <a:schemeClr val="accent2"/>
                </a:solidFill>
                <a:sym typeface="Symbol" charset="2"/>
              </a:rPr>
              <a:t>K</a:t>
            </a:r>
            <a:endParaRPr lang="en-US" sz="2400" dirty="0">
              <a:solidFill>
                <a:schemeClr val="accent2"/>
              </a:solidFill>
            </a:endParaRPr>
          </a:p>
        </p:txBody>
      </p:sp>
      <p:sp>
        <p:nvSpPr>
          <p:cNvPr id="392208" name="Line 16"/>
          <p:cNvSpPr>
            <a:spLocks noChangeShapeType="1"/>
          </p:cNvSpPr>
          <p:nvPr/>
        </p:nvSpPr>
        <p:spPr bwMode="auto">
          <a:xfrm flipH="1">
            <a:off x="457200" y="4433887"/>
            <a:ext cx="457200" cy="381000"/>
          </a:xfrm>
          <a:prstGeom prst="line">
            <a:avLst/>
          </a:prstGeom>
          <a:noFill/>
          <a:ln w="38100">
            <a:solidFill>
              <a:schemeClr val="hlink"/>
            </a:solidFill>
            <a:round/>
            <a:headEnd/>
            <a:tailEnd/>
          </a:ln>
        </p:spPr>
        <p:txBody>
          <a:bodyPr wrap="none" anchor="ctr">
            <a:prstTxWarp prst="textNoShape">
              <a:avLst/>
            </a:prstTxWarp>
          </a:bodyPr>
          <a:lstStyle/>
          <a:p>
            <a:endParaRPr lang="en-US"/>
          </a:p>
        </p:txBody>
      </p:sp>
      <p:sp>
        <p:nvSpPr>
          <p:cNvPr id="392209" name="Line 17"/>
          <p:cNvSpPr>
            <a:spLocks noChangeShapeType="1"/>
          </p:cNvSpPr>
          <p:nvPr/>
        </p:nvSpPr>
        <p:spPr bwMode="auto">
          <a:xfrm flipH="1">
            <a:off x="914400" y="5043487"/>
            <a:ext cx="762000" cy="533400"/>
          </a:xfrm>
          <a:prstGeom prst="line">
            <a:avLst/>
          </a:prstGeom>
          <a:noFill/>
          <a:ln w="38100">
            <a:solidFill>
              <a:srgbClr val="0100F4"/>
            </a:solidFill>
            <a:round/>
            <a:headEnd/>
            <a:tailEnd/>
          </a:ln>
        </p:spPr>
        <p:txBody>
          <a:bodyPr wrap="none" anchor="ctr">
            <a:prstTxWarp prst="textNoShape">
              <a:avLst/>
            </a:prstTxWarp>
          </a:bodyPr>
          <a:lstStyle/>
          <a:p>
            <a:endParaRPr lang="en-US"/>
          </a:p>
        </p:txBody>
      </p:sp>
      <p:grpSp>
        <p:nvGrpSpPr>
          <p:cNvPr id="3" name="Group 18"/>
          <p:cNvGrpSpPr>
            <a:grpSpLocks/>
          </p:cNvGrpSpPr>
          <p:nvPr/>
        </p:nvGrpSpPr>
        <p:grpSpPr bwMode="auto">
          <a:xfrm>
            <a:off x="4343400" y="381000"/>
            <a:ext cx="4648200" cy="5486400"/>
            <a:chOff x="2736" y="240"/>
            <a:chExt cx="2928" cy="3456"/>
          </a:xfrm>
        </p:grpSpPr>
        <p:grpSp>
          <p:nvGrpSpPr>
            <p:cNvPr id="4" name="Group 19"/>
            <p:cNvGrpSpPr>
              <a:grpSpLocks/>
            </p:cNvGrpSpPr>
            <p:nvPr/>
          </p:nvGrpSpPr>
          <p:grpSpPr bwMode="auto">
            <a:xfrm>
              <a:off x="2736" y="240"/>
              <a:ext cx="2928" cy="3456"/>
              <a:chOff x="1872" y="576"/>
              <a:chExt cx="2928" cy="3456"/>
            </a:xfrm>
          </p:grpSpPr>
          <p:sp>
            <p:nvSpPr>
              <p:cNvPr id="392212" name="AutoShape 20"/>
              <p:cNvSpPr>
                <a:spLocks noChangeArrowheads="1"/>
              </p:cNvSpPr>
              <p:nvPr/>
            </p:nvSpPr>
            <p:spPr bwMode="auto">
              <a:xfrm>
                <a:off x="1872" y="576"/>
                <a:ext cx="2928" cy="3456"/>
              </a:xfrm>
              <a:prstGeom prst="roundRect">
                <a:avLst>
                  <a:gd name="adj" fmla="val 6898"/>
                </a:avLst>
              </a:prstGeom>
              <a:solidFill>
                <a:schemeClr val="bg1"/>
              </a:solidFill>
              <a:ln w="76200">
                <a:solidFill>
                  <a:srgbClr val="0000FF"/>
                </a:solidFill>
                <a:round/>
                <a:headEnd/>
                <a:tailEnd/>
              </a:ln>
            </p:spPr>
            <p:txBody>
              <a:bodyPr wrap="none" anchor="ctr">
                <a:prstTxWarp prst="textNoShape">
                  <a:avLst/>
                </a:prstTxWarp>
              </a:bodyPr>
              <a:lstStyle/>
              <a:p>
                <a:endParaRPr lang="en-US"/>
              </a:p>
            </p:txBody>
          </p:sp>
          <p:pic>
            <p:nvPicPr>
              <p:cNvPr id="392213" name="Picture 21" descr="AnnRevFemtoscopyFig12"/>
              <p:cNvPicPr>
                <a:picLocks noChangeAspect="1" noChangeArrowheads="1"/>
              </p:cNvPicPr>
              <p:nvPr/>
            </p:nvPicPr>
            <p:blipFill>
              <a:blip r:embed="rId5"/>
              <a:srcRect l="67543" t="28091" b="12634"/>
              <a:stretch>
                <a:fillRect/>
              </a:stretch>
            </p:blipFill>
            <p:spPr bwMode="auto">
              <a:xfrm>
                <a:off x="2304" y="624"/>
                <a:ext cx="2346" cy="3216"/>
              </a:xfrm>
              <a:prstGeom prst="rect">
                <a:avLst/>
              </a:prstGeom>
              <a:noFill/>
            </p:spPr>
          </p:pic>
          <p:sp>
            <p:nvSpPr>
              <p:cNvPr id="392214" name="Rectangle 22"/>
              <p:cNvSpPr>
                <a:spLocks noChangeArrowheads="1"/>
              </p:cNvSpPr>
              <p:nvPr/>
            </p:nvSpPr>
            <p:spPr bwMode="auto">
              <a:xfrm rot="-5400000">
                <a:off x="1735" y="2162"/>
                <a:ext cx="671" cy="288"/>
              </a:xfrm>
              <a:prstGeom prst="rect">
                <a:avLst/>
              </a:prstGeom>
              <a:noFill/>
              <a:ln w="9525">
                <a:noFill/>
                <a:miter lim="800000"/>
                <a:headEnd/>
                <a:tailEnd/>
              </a:ln>
            </p:spPr>
            <p:txBody>
              <a:bodyPr wrap="none">
                <a:prstTxWarp prst="textNoShape">
                  <a:avLst/>
                </a:prstTxWarp>
                <a:spAutoFit/>
              </a:bodyPr>
              <a:lstStyle/>
              <a:p>
                <a:r>
                  <a:rPr lang="en-US" sz="2400" b="1"/>
                  <a:t>R (fm)</a:t>
                </a:r>
              </a:p>
            </p:txBody>
          </p:sp>
          <p:sp>
            <p:nvSpPr>
              <p:cNvPr id="392215" name="Rectangle 23"/>
              <p:cNvSpPr>
                <a:spLocks noChangeArrowheads="1"/>
              </p:cNvSpPr>
              <p:nvPr/>
            </p:nvSpPr>
            <p:spPr bwMode="auto">
              <a:xfrm>
                <a:off x="3600" y="3666"/>
                <a:ext cx="1090" cy="288"/>
              </a:xfrm>
              <a:prstGeom prst="rect">
                <a:avLst/>
              </a:prstGeom>
              <a:noFill/>
              <a:ln w="9525">
                <a:noFill/>
                <a:miter lim="800000"/>
                <a:headEnd/>
                <a:tailEnd/>
              </a:ln>
            </p:spPr>
            <p:txBody>
              <a:bodyPr wrap="none">
                <a:prstTxWarp prst="textNoShape">
                  <a:avLst/>
                </a:prstTxWarp>
                <a:spAutoFit/>
              </a:bodyPr>
              <a:lstStyle/>
              <a:p>
                <a:r>
                  <a:rPr lang="en-US" sz="2400" b="1"/>
                  <a:t>m</a:t>
                </a:r>
                <a:r>
                  <a:rPr lang="en-US" sz="2400" b="1" baseline="-25000"/>
                  <a:t>T</a:t>
                </a:r>
                <a:r>
                  <a:rPr lang="en-US" sz="2400" b="1"/>
                  <a:t> (GeV/c)</a:t>
                </a:r>
              </a:p>
            </p:txBody>
          </p:sp>
          <p:sp>
            <p:nvSpPr>
              <p:cNvPr id="392216" name="Rectangle 24"/>
              <p:cNvSpPr>
                <a:spLocks noChangeArrowheads="1"/>
              </p:cNvSpPr>
              <p:nvPr/>
            </p:nvSpPr>
            <p:spPr bwMode="auto">
              <a:xfrm>
                <a:off x="2208" y="624"/>
                <a:ext cx="288" cy="1392"/>
              </a:xfrm>
              <a:prstGeom prst="rect">
                <a:avLst/>
              </a:prstGeom>
              <a:solidFill>
                <a:schemeClr val="bg1"/>
              </a:solidFill>
              <a:ln w="9525">
                <a:noFill/>
                <a:miter lim="800000"/>
                <a:headEnd/>
                <a:tailEnd/>
              </a:ln>
            </p:spPr>
            <p:txBody>
              <a:bodyPr wrap="none" anchor="ctr">
                <a:prstTxWarp prst="textNoShape">
                  <a:avLst/>
                </a:prstTxWarp>
              </a:bodyPr>
              <a:lstStyle/>
              <a:p>
                <a:endParaRPr lang="en-US"/>
              </a:p>
            </p:txBody>
          </p:sp>
        </p:grpSp>
        <p:sp>
          <p:nvSpPr>
            <p:cNvPr id="392217" name="Arc 25"/>
            <p:cNvSpPr>
              <a:spLocks/>
            </p:cNvSpPr>
            <p:nvPr/>
          </p:nvSpPr>
          <p:spPr bwMode="auto">
            <a:xfrm flipH="1" flipV="1">
              <a:off x="3312" y="1536"/>
              <a:ext cx="1968" cy="960"/>
            </a:xfrm>
            <a:custGeom>
              <a:avLst/>
              <a:gdLst>
                <a:gd name="G0" fmla="+- 0 0 0"/>
                <a:gd name="G1" fmla="+- 21600 0 0"/>
                <a:gd name="G2" fmla="+- 21600 0 0"/>
                <a:gd name="T0" fmla="*/ 0 w 21219"/>
                <a:gd name="T1" fmla="*/ 0 h 21600"/>
                <a:gd name="T2" fmla="*/ 21219 w 21219"/>
                <a:gd name="T3" fmla="*/ 17562 h 21600"/>
                <a:gd name="T4" fmla="*/ 0 w 21219"/>
                <a:gd name="T5" fmla="*/ 21600 h 21600"/>
              </a:gdLst>
              <a:ahLst/>
              <a:cxnLst>
                <a:cxn ang="0">
                  <a:pos x="T0" y="T1"/>
                </a:cxn>
                <a:cxn ang="0">
                  <a:pos x="T2" y="T3"/>
                </a:cxn>
                <a:cxn ang="0">
                  <a:pos x="T4" y="T5"/>
                </a:cxn>
              </a:cxnLst>
              <a:rect l="0" t="0" r="r" b="b"/>
              <a:pathLst>
                <a:path w="21219" h="21600" fill="none" extrusionOk="0">
                  <a:moveTo>
                    <a:pt x="0" y="-1"/>
                  </a:moveTo>
                  <a:cubicBezTo>
                    <a:pt x="10372" y="-1"/>
                    <a:pt x="19280" y="7372"/>
                    <a:pt x="21219" y="17561"/>
                  </a:cubicBezTo>
                </a:path>
                <a:path w="21219" h="21600" stroke="0" extrusionOk="0">
                  <a:moveTo>
                    <a:pt x="0" y="-1"/>
                  </a:moveTo>
                  <a:cubicBezTo>
                    <a:pt x="10372" y="-1"/>
                    <a:pt x="19280" y="7372"/>
                    <a:pt x="21219" y="17561"/>
                  </a:cubicBezTo>
                  <a:lnTo>
                    <a:pt x="0" y="21600"/>
                  </a:lnTo>
                  <a:close/>
                </a:path>
              </a:pathLst>
            </a:custGeom>
            <a:noFill/>
            <a:ln w="57150">
              <a:solidFill>
                <a:srgbClr val="FF00FF"/>
              </a:solidFill>
              <a:round/>
              <a:headEnd/>
              <a:tailEnd/>
            </a:ln>
          </p:spPr>
          <p:txBody>
            <a:bodyPr wrap="none" anchor="ctr">
              <a:prstTxWarp prst="textNoShape">
                <a:avLst/>
              </a:prstTxWarp>
            </a:bodyPr>
            <a:lstStyle/>
            <a:p>
              <a:endParaRPr lang="en-US"/>
            </a:p>
          </p:txBody>
        </p:sp>
      </p:grpSp>
      <p:grpSp>
        <p:nvGrpSpPr>
          <p:cNvPr id="5" name="Group 26"/>
          <p:cNvGrpSpPr>
            <a:grpSpLocks/>
          </p:cNvGrpSpPr>
          <p:nvPr/>
        </p:nvGrpSpPr>
        <p:grpSpPr bwMode="auto">
          <a:xfrm>
            <a:off x="4343400" y="609600"/>
            <a:ext cx="4572000" cy="4541838"/>
            <a:chOff x="2736" y="384"/>
            <a:chExt cx="2880" cy="2861"/>
          </a:xfrm>
        </p:grpSpPr>
        <p:grpSp>
          <p:nvGrpSpPr>
            <p:cNvPr id="6" name="Group 27"/>
            <p:cNvGrpSpPr>
              <a:grpSpLocks/>
            </p:cNvGrpSpPr>
            <p:nvPr/>
          </p:nvGrpSpPr>
          <p:grpSpPr bwMode="auto">
            <a:xfrm>
              <a:off x="2736" y="384"/>
              <a:ext cx="2880" cy="2832"/>
              <a:chOff x="2736" y="288"/>
              <a:chExt cx="2880" cy="2832"/>
            </a:xfrm>
          </p:grpSpPr>
          <p:sp>
            <p:nvSpPr>
              <p:cNvPr id="392220" name="AutoShape 28"/>
              <p:cNvSpPr>
                <a:spLocks noChangeArrowheads="1"/>
              </p:cNvSpPr>
              <p:nvPr/>
            </p:nvSpPr>
            <p:spPr bwMode="auto">
              <a:xfrm>
                <a:off x="2736" y="288"/>
                <a:ext cx="2880" cy="2832"/>
              </a:xfrm>
              <a:prstGeom prst="roundRect">
                <a:avLst>
                  <a:gd name="adj" fmla="val 9134"/>
                </a:avLst>
              </a:prstGeom>
              <a:solidFill>
                <a:schemeClr val="bg1"/>
              </a:solidFill>
              <a:ln w="76200">
                <a:solidFill>
                  <a:srgbClr val="800080"/>
                </a:solidFill>
                <a:round/>
                <a:headEnd/>
                <a:tailEnd/>
              </a:ln>
            </p:spPr>
            <p:txBody>
              <a:bodyPr wrap="none" anchor="ctr">
                <a:prstTxWarp prst="textNoShape">
                  <a:avLst/>
                </a:prstTxWarp>
              </a:bodyPr>
              <a:lstStyle/>
              <a:p>
                <a:endParaRPr lang="en-US"/>
              </a:p>
            </p:txBody>
          </p:sp>
          <p:pic>
            <p:nvPicPr>
              <p:cNvPr id="392221" name="Picture 29" descr="KpiPrlFig2"/>
              <p:cNvPicPr>
                <a:picLocks noChangeAspect="1" noChangeArrowheads="1"/>
              </p:cNvPicPr>
              <p:nvPr/>
            </p:nvPicPr>
            <p:blipFill>
              <a:blip r:embed="rId6"/>
              <a:srcRect/>
              <a:stretch>
                <a:fillRect/>
              </a:stretch>
            </p:blipFill>
            <p:spPr bwMode="auto">
              <a:xfrm>
                <a:off x="2832" y="432"/>
                <a:ext cx="2688" cy="2567"/>
              </a:xfrm>
              <a:prstGeom prst="rect">
                <a:avLst/>
              </a:prstGeom>
              <a:noFill/>
            </p:spPr>
          </p:pic>
        </p:grpSp>
        <p:sp>
          <p:nvSpPr>
            <p:cNvPr id="392222" name="Rectangle 30"/>
            <p:cNvSpPr>
              <a:spLocks noChangeArrowheads="1"/>
            </p:cNvSpPr>
            <p:nvPr/>
          </p:nvSpPr>
          <p:spPr bwMode="auto">
            <a:xfrm>
              <a:off x="4102" y="3072"/>
              <a:ext cx="1370" cy="173"/>
            </a:xfrm>
            <a:prstGeom prst="rect">
              <a:avLst/>
            </a:prstGeom>
            <a:noFill/>
            <a:ln w="9525">
              <a:noFill/>
              <a:miter lim="800000"/>
              <a:headEnd/>
              <a:tailEnd/>
            </a:ln>
          </p:spPr>
          <p:txBody>
            <a:bodyPr wrap="none">
              <a:prstTxWarp prst="textNoShape">
                <a:avLst/>
              </a:prstTxWarp>
              <a:spAutoFit/>
            </a:bodyPr>
            <a:lstStyle/>
            <a:p>
              <a:r>
                <a:rPr lang="en-US" sz="1200">
                  <a:solidFill>
                    <a:schemeClr val="accent2"/>
                  </a:solidFill>
                </a:rPr>
                <a:t>STAR PRL </a:t>
              </a:r>
              <a:r>
                <a:rPr lang="en-US" sz="1200" b="1">
                  <a:solidFill>
                    <a:schemeClr val="accent2"/>
                  </a:solidFill>
                </a:rPr>
                <a:t>91</a:t>
              </a:r>
              <a:r>
                <a:rPr lang="en-US" sz="1200">
                  <a:solidFill>
                    <a:schemeClr val="accent2"/>
                  </a:solidFill>
                </a:rPr>
                <a:t> 262301 (2003)</a:t>
              </a:r>
            </a:p>
          </p:txBody>
        </p:sp>
      </p:grpSp>
      <p:grpSp>
        <p:nvGrpSpPr>
          <p:cNvPr id="7" name="Group 46"/>
          <p:cNvGrpSpPr/>
          <p:nvPr/>
        </p:nvGrpSpPr>
        <p:grpSpPr>
          <a:xfrm>
            <a:off x="990600" y="2605087"/>
            <a:ext cx="2286000" cy="3490913"/>
            <a:chOff x="990600" y="2057400"/>
            <a:chExt cx="2286000" cy="3490913"/>
          </a:xfrm>
        </p:grpSpPr>
        <p:sp>
          <p:nvSpPr>
            <p:cNvPr id="392204" name="Oval 12"/>
            <p:cNvSpPr>
              <a:spLocks noChangeArrowheads="1"/>
            </p:cNvSpPr>
            <p:nvPr/>
          </p:nvSpPr>
          <p:spPr bwMode="auto">
            <a:xfrm>
              <a:off x="990600" y="2057400"/>
              <a:ext cx="2286000" cy="2362200"/>
            </a:xfrm>
            <a:prstGeom prst="ellipse">
              <a:avLst/>
            </a:prstGeom>
            <a:solidFill>
              <a:schemeClr val="hlink">
                <a:alpha val="64000"/>
              </a:schemeClr>
            </a:solidFill>
            <a:ln w="9525">
              <a:noFill/>
              <a:round/>
              <a:headEnd/>
              <a:tailEnd/>
            </a:ln>
          </p:spPr>
          <p:txBody>
            <a:bodyPr wrap="none" anchor="ctr">
              <a:prstTxWarp prst="textNoShape">
                <a:avLst/>
              </a:prstTxWarp>
            </a:bodyPr>
            <a:lstStyle/>
            <a:p>
              <a:endParaRPr lang="en-US"/>
            </a:p>
          </p:txBody>
        </p:sp>
        <p:sp>
          <p:nvSpPr>
            <p:cNvPr id="392205" name="AutoShape 13"/>
            <p:cNvSpPr>
              <a:spLocks noChangeArrowheads="1"/>
            </p:cNvSpPr>
            <p:nvPr/>
          </p:nvSpPr>
          <p:spPr bwMode="auto">
            <a:xfrm>
              <a:off x="1876425" y="4572000"/>
              <a:ext cx="485775" cy="976313"/>
            </a:xfrm>
            <a:prstGeom prst="downArrow">
              <a:avLst>
                <a:gd name="adj1" fmla="val 50000"/>
                <a:gd name="adj2" fmla="val 50245"/>
              </a:avLst>
            </a:prstGeom>
            <a:solidFill>
              <a:srgbClr val="800080"/>
            </a:solidFill>
            <a:ln w="9525">
              <a:solidFill>
                <a:schemeClr val="tx1"/>
              </a:solidFill>
              <a:miter lim="800000"/>
              <a:headEnd/>
              <a:tailEnd/>
            </a:ln>
          </p:spPr>
          <p:txBody>
            <a:bodyPr wrap="none" anchor="ctr">
              <a:prstTxWarp prst="textNoShape">
                <a:avLst/>
              </a:prstTxWarp>
            </a:bodyPr>
            <a:lstStyle/>
            <a:p>
              <a:endParaRPr lang="en-US"/>
            </a:p>
          </p:txBody>
        </p:sp>
        <p:sp>
          <p:nvSpPr>
            <p:cNvPr id="392203" name="Oval 11"/>
            <p:cNvSpPr>
              <a:spLocks noChangeArrowheads="1"/>
            </p:cNvSpPr>
            <p:nvPr/>
          </p:nvSpPr>
          <p:spPr bwMode="auto">
            <a:xfrm>
              <a:off x="1752600" y="3962400"/>
              <a:ext cx="838200" cy="457200"/>
            </a:xfrm>
            <a:prstGeom prst="ellipse">
              <a:avLst/>
            </a:prstGeom>
            <a:solidFill>
              <a:srgbClr val="FF6600">
                <a:alpha val="70000"/>
              </a:srgbClr>
            </a:solidFill>
            <a:ln w="9525">
              <a:noFill/>
              <a:round/>
              <a:headEnd/>
              <a:tailEnd/>
            </a:ln>
          </p:spPr>
          <p:txBody>
            <a:bodyPr wrap="none" anchor="ctr">
              <a:prstTxWarp prst="textNoShape">
                <a:avLst/>
              </a:prstTxWarp>
            </a:bodyPr>
            <a:lstStyle/>
            <a:p>
              <a:endParaRPr lang="en-US"/>
            </a:p>
          </p:txBody>
        </p:sp>
      </p:grpSp>
      <p:grpSp>
        <p:nvGrpSpPr>
          <p:cNvPr id="8" name="Group 31"/>
          <p:cNvGrpSpPr>
            <a:grpSpLocks/>
          </p:cNvGrpSpPr>
          <p:nvPr/>
        </p:nvGrpSpPr>
        <p:grpSpPr bwMode="auto">
          <a:xfrm>
            <a:off x="4267200" y="5334000"/>
            <a:ext cx="4800600" cy="1219200"/>
            <a:chOff x="1536" y="2592"/>
            <a:chExt cx="3024" cy="768"/>
          </a:xfrm>
        </p:grpSpPr>
        <p:sp>
          <p:nvSpPr>
            <p:cNvPr id="392224" name="AutoShape 32"/>
            <p:cNvSpPr>
              <a:spLocks noChangeArrowheads="1"/>
            </p:cNvSpPr>
            <p:nvPr/>
          </p:nvSpPr>
          <p:spPr bwMode="auto">
            <a:xfrm>
              <a:off x="1536" y="2592"/>
              <a:ext cx="3024" cy="768"/>
            </a:xfrm>
            <a:prstGeom prst="roundRect">
              <a:avLst>
                <a:gd name="adj" fmla="val 16667"/>
              </a:avLst>
            </a:prstGeom>
            <a:solidFill>
              <a:schemeClr val="tx1"/>
            </a:solidFill>
            <a:ln w="57150">
              <a:solidFill>
                <a:srgbClr val="0100F4"/>
              </a:solidFill>
              <a:round/>
              <a:headEnd/>
              <a:tailEnd/>
            </a:ln>
          </p:spPr>
          <p:txBody>
            <a:bodyPr wrap="none" anchor="ctr">
              <a:prstTxWarp prst="textNoShape">
                <a:avLst/>
              </a:prstTxWarp>
            </a:bodyPr>
            <a:lstStyle/>
            <a:p>
              <a:endParaRPr lang="en-US"/>
            </a:p>
          </p:txBody>
        </p:sp>
        <p:sp>
          <p:nvSpPr>
            <p:cNvPr id="392225" name="Rectangle 33"/>
            <p:cNvSpPr>
              <a:spLocks noChangeArrowheads="1"/>
            </p:cNvSpPr>
            <p:nvPr/>
          </p:nvSpPr>
          <p:spPr bwMode="auto">
            <a:xfrm>
              <a:off x="1584" y="2688"/>
              <a:ext cx="2928" cy="518"/>
            </a:xfrm>
            <a:prstGeom prst="rect">
              <a:avLst/>
            </a:prstGeom>
            <a:noFill/>
            <a:ln w="9525">
              <a:noFill/>
              <a:miter lim="800000"/>
              <a:headEnd/>
              <a:tailEnd/>
            </a:ln>
          </p:spPr>
          <p:txBody>
            <a:bodyPr>
              <a:prstTxWarp prst="textNoShape">
                <a:avLst/>
              </a:prstTxWarp>
              <a:spAutoFit/>
            </a:bodyPr>
            <a:lstStyle/>
            <a:p>
              <a:pPr algn="ctr"/>
              <a:r>
                <a:rPr lang="en-US" sz="2400" b="1">
                  <a:solidFill>
                    <a:schemeClr val="bg1"/>
                  </a:solidFill>
                </a:rPr>
                <a:t>space-momentum substructure mapped </a:t>
              </a:r>
              <a:r>
                <a:rPr lang="en-US" sz="2400" b="1" i="1">
                  <a:solidFill>
                    <a:srgbClr val="FFFF00"/>
                  </a:solidFill>
                </a:rPr>
                <a:t>in detail</a:t>
              </a:r>
              <a:endParaRPr lang="en-US" sz="2400" b="1"/>
            </a:p>
          </p:txBody>
        </p:sp>
      </p:grpSp>
      <p:sp>
        <p:nvSpPr>
          <p:cNvPr id="392226" name="Line 34"/>
          <p:cNvSpPr>
            <a:spLocks noChangeShapeType="1"/>
          </p:cNvSpPr>
          <p:nvPr/>
        </p:nvSpPr>
        <p:spPr bwMode="auto">
          <a:xfrm>
            <a:off x="2133600" y="3519487"/>
            <a:ext cx="0" cy="1219200"/>
          </a:xfrm>
          <a:prstGeom prst="line">
            <a:avLst/>
          </a:prstGeom>
          <a:noFill/>
          <a:ln w="95250">
            <a:solidFill>
              <a:srgbClr val="FF00FF"/>
            </a:solidFill>
            <a:round/>
            <a:headEnd type="triangle" w="med" len="med"/>
            <a:tailEnd type="triangle" w="med" len="med"/>
          </a:ln>
        </p:spPr>
        <p:txBody>
          <a:bodyPr wrap="none" anchor="ctr">
            <a:prstTxWarp prst="textNoShape">
              <a:avLst/>
            </a:prstTxWarp>
          </a:bodyPr>
          <a:lstStyle/>
          <a:p>
            <a:endParaRPr lang="en-US"/>
          </a:p>
        </p:txBody>
      </p:sp>
      <p:sp>
        <p:nvSpPr>
          <p:cNvPr id="41" name="Rectangle 14"/>
          <p:cNvSpPr>
            <a:spLocks noChangeArrowheads="1"/>
          </p:cNvSpPr>
          <p:nvPr/>
        </p:nvSpPr>
        <p:spPr bwMode="auto">
          <a:xfrm>
            <a:off x="50061" y="4814887"/>
            <a:ext cx="864339"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chemeClr val="hlink"/>
                </a:solidFill>
                <a:sym typeface="Symbol" charset="2"/>
              </a:rPr>
              <a:t>slow </a:t>
            </a:r>
            <a:r>
              <a:rPr lang="en-US" sz="2000" dirty="0" err="1" smtClean="0">
                <a:solidFill>
                  <a:schemeClr val="hlink"/>
                </a:solidFill>
                <a:sym typeface="Symbol" charset="2"/>
              </a:rPr>
              <a:t>π</a:t>
            </a:r>
            <a:endParaRPr lang="en-US" sz="2000" dirty="0">
              <a:solidFill>
                <a:schemeClr val="hlink"/>
              </a:solidFill>
            </a:endParaRPr>
          </a:p>
        </p:txBody>
      </p:sp>
      <p:sp>
        <p:nvSpPr>
          <p:cNvPr id="42" name="Rectangle 14"/>
          <p:cNvSpPr>
            <a:spLocks noChangeArrowheads="1"/>
          </p:cNvSpPr>
          <p:nvPr/>
        </p:nvSpPr>
        <p:spPr bwMode="auto">
          <a:xfrm>
            <a:off x="152400" y="5500687"/>
            <a:ext cx="763876"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chemeClr val="accent6">
                    <a:lumMod val="50000"/>
                  </a:schemeClr>
                </a:solidFill>
                <a:sym typeface="Symbol" charset="2"/>
              </a:rPr>
              <a:t>fast </a:t>
            </a:r>
            <a:r>
              <a:rPr lang="en-US" sz="2000" dirty="0" err="1" smtClean="0">
                <a:solidFill>
                  <a:schemeClr val="accent6">
                    <a:lumMod val="50000"/>
                  </a:schemeClr>
                </a:solidFill>
                <a:sym typeface="Symbol" charset="2"/>
              </a:rPr>
              <a:t>π</a:t>
            </a:r>
            <a:endParaRPr lang="en-US" sz="2000" dirty="0">
              <a:solidFill>
                <a:schemeClr val="accent6">
                  <a:lumMod val="50000"/>
                </a:schemeClr>
              </a:solidFill>
            </a:endParaRPr>
          </a:p>
        </p:txBody>
      </p:sp>
      <p:sp>
        <p:nvSpPr>
          <p:cNvPr id="43" name="TextBox 42"/>
          <p:cNvSpPr txBox="1"/>
          <p:nvPr/>
        </p:nvSpPr>
        <p:spPr>
          <a:xfrm>
            <a:off x="228600" y="5943600"/>
            <a:ext cx="3888930" cy="646331"/>
          </a:xfrm>
          <a:prstGeom prst="rect">
            <a:avLst/>
          </a:prstGeom>
          <a:noFill/>
        </p:spPr>
        <p:txBody>
          <a:bodyPr wrap="none" rtlCol="0">
            <a:spAutoFit/>
          </a:bodyPr>
          <a:lstStyle/>
          <a:p>
            <a:r>
              <a:rPr lang="en-US" dirty="0" smtClean="0"/>
              <a:t>but the </a:t>
            </a:r>
            <a:r>
              <a:rPr lang="en-US" b="1" i="1" dirty="0" smtClean="0">
                <a:solidFill>
                  <a:srgbClr val="660066"/>
                </a:solidFill>
              </a:rPr>
              <a:t>defining </a:t>
            </a:r>
            <a:r>
              <a:rPr lang="en-US" dirty="0" smtClean="0"/>
              <a:t>characteristic: </a:t>
            </a:r>
          </a:p>
          <a:p>
            <a:r>
              <a:rPr lang="en-US" dirty="0" smtClean="0"/>
              <a:t>correlated position and boost direction</a:t>
            </a:r>
            <a:endParaRPr lang="en-US" i="1" dirty="0"/>
          </a:p>
        </p:txBody>
      </p:sp>
      <p:sp>
        <p:nvSpPr>
          <p:cNvPr id="44" name="Rectangle 9"/>
          <p:cNvSpPr>
            <a:spLocks noChangeArrowheads="1"/>
          </p:cNvSpPr>
          <p:nvPr/>
        </p:nvSpPr>
        <p:spPr bwMode="auto">
          <a:xfrm>
            <a:off x="1" y="0"/>
            <a:ext cx="4419599" cy="1460400"/>
          </a:xfrm>
          <a:prstGeom prst="rect">
            <a:avLst/>
          </a:prstGeom>
          <a:noFill/>
          <a:ln w="9525">
            <a:noFill/>
            <a:miter lim="800000"/>
            <a:headEnd/>
            <a:tailEnd/>
          </a:ln>
        </p:spPr>
        <p:txBody>
          <a:bodyPr wrap="square">
            <a:prstTxWarp prst="textNoShape">
              <a:avLst/>
            </a:prstTxWarp>
            <a:spAutoFit/>
          </a:bodyPr>
          <a:lstStyle/>
          <a:p>
            <a:pPr>
              <a:lnSpc>
                <a:spcPct val="110000"/>
              </a:lnSpc>
            </a:pPr>
            <a:r>
              <a:rPr lang="en-US" dirty="0" smtClean="0">
                <a:solidFill>
                  <a:srgbClr val="0000FF"/>
                </a:solidFill>
              </a:rPr>
              <a:t>Explosive flow revealed through </a:t>
            </a:r>
            <a:r>
              <a:rPr lang="en-US" b="1" i="1" dirty="0" smtClean="0">
                <a:solidFill>
                  <a:srgbClr val="0000FF"/>
                </a:solidFill>
              </a:rPr>
              <a:t>specific fingerprints </a:t>
            </a:r>
            <a:r>
              <a:rPr lang="en-US" dirty="0" smtClean="0">
                <a:solidFill>
                  <a:srgbClr val="0000FF"/>
                </a:solidFill>
              </a:rPr>
              <a:t>on soft-sector observables</a:t>
            </a:r>
          </a:p>
          <a:p>
            <a:pPr>
              <a:lnSpc>
                <a:spcPct val="110000"/>
              </a:lnSpc>
              <a:spcBef>
                <a:spcPts val="1200"/>
              </a:spcBef>
            </a:pPr>
            <a:r>
              <a:rPr lang="en-US" dirty="0" smtClean="0">
                <a:solidFill>
                  <a:srgbClr val="0000FF"/>
                </a:solidFill>
              </a:rPr>
              <a:t>calculable in hydrodynamics or toy “blast wave” models</a:t>
            </a:r>
            <a:endParaRPr lang="en-US" dirty="0">
              <a:solidFill>
                <a:schemeClr val="bg1">
                  <a:lumMod val="50000"/>
                </a:schemeClr>
              </a:solidFill>
            </a:endParaRPr>
          </a:p>
        </p:txBody>
      </p:sp>
      <p:sp>
        <p:nvSpPr>
          <p:cNvPr id="45" name="Footer Placeholder 4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6" name="Slide Number Placeholder 45"/>
          <p:cNvSpPr>
            <a:spLocks noGrp="1"/>
          </p:cNvSpPr>
          <p:nvPr>
            <p:ph type="sldNum" sz="quarter" idx="12"/>
          </p:nvPr>
        </p:nvSpPr>
        <p:spPr/>
        <p:txBody>
          <a:bodyPr/>
          <a:lstStyle/>
          <a:p>
            <a:fld id="{7DAC2A2A-C09E-2240-A90F-7268EA013567}" type="slidenum">
              <a:rPr lang="en-US" smtClean="0"/>
              <a:pPr/>
              <a:t>6</a:t>
            </a:fld>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3"/>
                                        </p:tgtEl>
                                      </p:cBhvr>
                                    </p:animEffect>
                                    <p:set>
                                      <p:cBhvr>
                                        <p:cTn id="7" dur="1" fill="hold">
                                          <p:stCondLst>
                                            <p:cond delay="499"/>
                                          </p:stCondLst>
                                        </p:cTn>
                                        <p:tgtEl>
                                          <p:spTgt spid="4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39220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9220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500"/>
                            </p:stCondLst>
                            <p:childTnLst>
                              <p:par>
                                <p:cTn id="28" presetID="1" presetClass="entr" presetSubtype="0" fill="hold" grpId="0" nodeType="afterEffect">
                                  <p:stCondLst>
                                    <p:cond delay="0"/>
                                  </p:stCondLst>
                                  <p:childTnLst>
                                    <p:set>
                                      <p:cBhvr>
                                        <p:cTn id="29" dur="1" fill="hold">
                                          <p:stCondLst>
                                            <p:cond delay="0"/>
                                          </p:stCondLst>
                                        </p:cTn>
                                        <p:tgtEl>
                                          <p:spTgt spid="392207"/>
                                        </p:tgtEl>
                                        <p:attrNameLst>
                                          <p:attrName>style.visibility</p:attrName>
                                        </p:attrNameLst>
                                      </p:cBhvr>
                                      <p:to>
                                        <p:strVal val="visible"/>
                                      </p:to>
                                    </p:set>
                                  </p:childTnLst>
                                </p:cTn>
                              </p:par>
                              <p:par>
                                <p:cTn id="30" presetID="1" presetClass="exit" presetSubtype="0" fill="hold" grpId="1" nodeType="withEffect">
                                  <p:stCondLst>
                                    <p:cond delay="0"/>
                                  </p:stCondLst>
                                  <p:childTnLst>
                                    <p:set>
                                      <p:cBhvr>
                                        <p:cTn id="31" dur="1" fill="hold">
                                          <p:stCondLst>
                                            <p:cond delay="0"/>
                                          </p:stCondLst>
                                        </p:cTn>
                                        <p:tgtEl>
                                          <p:spTgt spid="41"/>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42"/>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39220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392226"/>
                                        </p:tgtEl>
                                        <p:attrNameLst>
                                          <p:attrName>style.visibility</p:attrName>
                                        </p:attrNameLst>
                                      </p:cBhvr>
                                      <p:to>
                                        <p:strVal val="visible"/>
                                      </p:to>
                                    </p:set>
                                    <p:anim calcmode="lin" valueType="num">
                                      <p:cBhvr additive="base">
                                        <p:cTn id="45" dur="500" fill="hold"/>
                                        <p:tgtEl>
                                          <p:spTgt spid="392226"/>
                                        </p:tgtEl>
                                        <p:attrNameLst>
                                          <p:attrName>ppt_x</p:attrName>
                                        </p:attrNameLst>
                                      </p:cBhvr>
                                      <p:tavLst>
                                        <p:tav tm="0">
                                          <p:val>
                                            <p:strVal val="#ppt_x"/>
                                          </p:val>
                                        </p:tav>
                                        <p:tav tm="100000">
                                          <p:val>
                                            <p:strVal val="#ppt_x"/>
                                          </p:val>
                                        </p:tav>
                                      </p:tavLst>
                                    </p:anim>
                                    <p:anim calcmode="lin" valueType="num">
                                      <p:cBhvr additive="base">
                                        <p:cTn id="46" dur="500" fill="hold"/>
                                        <p:tgtEl>
                                          <p:spTgt spid="39222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206" grpId="0"/>
      <p:bldP spid="392207" grpId="0"/>
      <p:bldP spid="392208" grpId="0" animBg="1"/>
      <p:bldP spid="392226" grpId="0" animBg="1"/>
      <p:bldP spid="41" grpId="0"/>
      <p:bldP spid="41" grpId="1"/>
      <p:bldP spid="42" grpId="0"/>
      <p:bldP spid="42" grpId="1"/>
      <p:bldP spid="43" grpId="0"/>
    </p:bld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2"/>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3"/>
          <a:stretch>
            <a:fillRect/>
          </a:stretch>
        </p:blipFill>
        <p:spPr>
          <a:xfrm>
            <a:off x="3533" y="1573887"/>
            <a:ext cx="4720867" cy="2845713"/>
          </a:xfrm>
          <a:prstGeom prst="rect">
            <a:avLst/>
          </a:prstGeom>
        </p:spPr>
      </p:pic>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a:xfrm>
            <a:off x="76200" y="0"/>
            <a:ext cx="8229600" cy="715962"/>
          </a:xfrm>
        </p:spPr>
        <p:txBody>
          <a:bodyPr/>
          <a:lstStyle/>
          <a:p>
            <a:pPr algn="l"/>
            <a:r>
              <a:rPr lang="en-US" dirty="0" smtClean="0"/>
              <a:t>IMPT: What changes with multiplicity…?</a:t>
            </a:r>
            <a:endParaRPr lang="en-US" dirty="0"/>
          </a:p>
        </p:txBody>
      </p:sp>
      <p:pic>
        <p:nvPicPr>
          <p:cNvPr id="9" name="Picture 8" descr="EMCICfit_centrality05.gif"/>
          <p:cNvPicPr>
            <a:picLocks noChangeAspect="1"/>
          </p:cNvPicPr>
          <p:nvPr/>
        </p:nvPicPr>
        <p:blipFill>
          <a:blip r:embed="rId3"/>
          <a:stretch>
            <a:fillRect/>
          </a:stretch>
        </p:blipFill>
        <p:spPr>
          <a:xfrm>
            <a:off x="5181600" y="1550313"/>
            <a:ext cx="3962400" cy="4322618"/>
          </a:xfrm>
          <a:prstGeom prst="rect">
            <a:avLst/>
          </a:prstGeom>
        </p:spPr>
      </p:pic>
      <p:pic>
        <p:nvPicPr>
          <p:cNvPr id="18" name="Picture 17" descr="PaperTable2.png"/>
          <p:cNvPicPr>
            <a:picLocks noChangeAspect="1"/>
          </p:cNvPicPr>
          <p:nvPr/>
        </p:nvPicPr>
        <p:blipFill>
          <a:blip r:embed="rId4"/>
          <a:stretch>
            <a:fillRect/>
          </a:stretch>
        </p:blipFill>
        <p:spPr>
          <a:xfrm>
            <a:off x="3533" y="1573887"/>
            <a:ext cx="4720867" cy="2845713"/>
          </a:xfrm>
          <a:prstGeom prst="rect">
            <a:avLst/>
          </a:prstGeom>
        </p:spPr>
      </p:pic>
      <p:sp>
        <p:nvSpPr>
          <p:cNvPr id="29" name="Rectangle 28"/>
          <p:cNvSpPr/>
          <p:nvPr/>
        </p:nvSpPr>
        <p:spPr>
          <a:xfrm>
            <a:off x="1752600" y="1550313"/>
            <a:ext cx="2971800" cy="2869287"/>
          </a:xfrm>
          <a:prstGeom prst="rect">
            <a:avLst/>
          </a:prstGeom>
          <a:solidFill>
            <a:srgbClr val="F4FC51">
              <a:alpha val="1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Footer Placeholder 3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61</a:t>
            </a:fld>
            <a:endParaRPr lang="en-US"/>
          </a:p>
        </p:txBody>
      </p:sp>
      <p:sp>
        <p:nvSpPr>
          <p:cNvPr id="8" name="TextBox 7"/>
          <p:cNvSpPr txBox="1"/>
          <p:nvPr/>
        </p:nvSpPr>
        <p:spPr>
          <a:xfrm>
            <a:off x="0" y="5181600"/>
            <a:ext cx="5181600" cy="143116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spcAft>
                <a:spcPts val="600"/>
              </a:spcAft>
            </a:pPr>
            <a:r>
              <a:rPr lang="en-US" dirty="0" smtClean="0"/>
              <a:t>postulate of </a:t>
            </a:r>
            <a:r>
              <a:rPr lang="en-US" i="1" dirty="0" smtClean="0"/>
              <a:t>same</a:t>
            </a:r>
            <a:r>
              <a:rPr lang="en-US" dirty="0" smtClean="0"/>
              <a:t> parent consistent with </a:t>
            </a:r>
            <a:r>
              <a:rPr lang="en-US" i="1" dirty="0" smtClean="0"/>
              <a:t>all</a:t>
            </a:r>
            <a:r>
              <a:rPr lang="en-US" dirty="0" smtClean="0"/>
              <a:t> spectra</a:t>
            </a:r>
          </a:p>
          <a:p>
            <a:pPr marL="177800" indent="-177800">
              <a:spcAft>
                <a:spcPts val="600"/>
              </a:spcAft>
              <a:buClr>
                <a:srgbClr val="FF0000"/>
              </a:buClr>
              <a:buFontTx/>
              <a:buChar char="•"/>
            </a:pPr>
            <a:r>
              <a:rPr lang="en-US" dirty="0" smtClean="0"/>
              <a:t>magnitude</a:t>
            </a:r>
          </a:p>
          <a:p>
            <a:pPr marL="177800" indent="-177800">
              <a:spcAft>
                <a:spcPts val="600"/>
              </a:spcAft>
              <a:buClr>
                <a:srgbClr val="FF0000"/>
              </a:buClr>
              <a:buFontTx/>
              <a:buChar char="•"/>
            </a:pPr>
            <a:r>
              <a:rPr lang="en-US" dirty="0" err="1" smtClean="0"/>
              <a:t>pT</a:t>
            </a:r>
            <a:r>
              <a:rPr lang="en-US" dirty="0" smtClean="0"/>
              <a:t> dependence (shape)</a:t>
            </a:r>
          </a:p>
          <a:p>
            <a:pPr marL="177800" indent="-177800">
              <a:spcAft>
                <a:spcPts val="600"/>
              </a:spcAft>
              <a:buClr>
                <a:srgbClr val="FF0000"/>
              </a:buClr>
              <a:buFontTx/>
              <a:buChar char="•"/>
            </a:pPr>
            <a:r>
              <a:rPr lang="en-US" dirty="0" smtClean="0"/>
              <a:t>mass dependence</a:t>
            </a:r>
            <a:endParaRPr lang="en-US" dirty="0"/>
          </a:p>
        </p:txBody>
      </p:sp>
      <p:sp>
        <p:nvSpPr>
          <p:cNvPr id="10" name="Title 26"/>
          <p:cNvSpPr txBox="1">
            <a:spLocks/>
          </p:cNvSpPr>
          <p:nvPr/>
        </p:nvSpPr>
        <p:spPr>
          <a:xfrm>
            <a:off x="6172200" y="350838"/>
            <a:ext cx="2819400" cy="715962"/>
          </a:xfrm>
          <a:prstGeom prst="rect">
            <a:avLst/>
          </a:prstGeom>
        </p:spPr>
        <p:txBody>
          <a:bodyPr vert="horz" lIns="91440" tIns="45720" rIns="91440" bIns="45720" rtlCol="0" anchor="ctr">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660066"/>
                </a:solidFill>
                <a:effectLst/>
                <a:uLnTx/>
                <a:uFillTx/>
                <a:latin typeface="Brush Script MT Italic"/>
                <a:ea typeface="+mj-ea"/>
                <a:cs typeface="Brush Script MT Italic"/>
              </a:rPr>
              <a:t>multiplicity</a:t>
            </a:r>
            <a:r>
              <a:rPr kumimoji="0" lang="en-US" sz="3200" b="0" i="0" u="none" strike="noStrike" kern="1200" cap="none" spc="0" normalizeH="0" noProof="0" dirty="0" smtClean="0">
                <a:ln>
                  <a:noFill/>
                </a:ln>
                <a:solidFill>
                  <a:srgbClr val="660066"/>
                </a:solidFill>
                <a:effectLst/>
                <a:uLnTx/>
                <a:uFillTx/>
                <a:latin typeface="Brush Script MT Italic"/>
                <a:ea typeface="+mj-ea"/>
                <a:cs typeface="Brush Script MT Italic"/>
              </a:rPr>
              <a:t> does !!</a:t>
            </a:r>
            <a:endParaRPr kumimoji="0" lang="en-US" sz="3200" b="0" i="0" u="none" strike="noStrike" kern="1200" cap="none" spc="0" normalizeH="0" baseline="0" noProof="0" dirty="0">
              <a:ln>
                <a:noFill/>
              </a:ln>
              <a:solidFill>
                <a:srgbClr val="660066"/>
              </a:solidFill>
              <a:effectLst/>
              <a:uLnTx/>
              <a:uFillTx/>
              <a:latin typeface="Brush Script MT Italic"/>
              <a:ea typeface="+mj-ea"/>
              <a:cs typeface="Brush Script MT Italic"/>
            </a:endParaRPr>
          </a:p>
        </p:txBody>
      </p:sp>
      <p:grpSp>
        <p:nvGrpSpPr>
          <p:cNvPr id="11" name="Group 34"/>
          <p:cNvGrpSpPr/>
          <p:nvPr/>
        </p:nvGrpSpPr>
        <p:grpSpPr>
          <a:xfrm>
            <a:off x="76200" y="3429000"/>
            <a:ext cx="6638926" cy="1676400"/>
            <a:chOff x="-6562726" y="-762000"/>
            <a:chExt cx="6638926" cy="1676400"/>
          </a:xfrm>
        </p:grpSpPr>
        <p:sp>
          <p:nvSpPr>
            <p:cNvPr id="12" name="Rounded Rectangle 11"/>
            <p:cNvSpPr/>
            <p:nvPr/>
          </p:nvSpPr>
          <p:spPr>
            <a:xfrm>
              <a:off x="-6562726" y="-762000"/>
              <a:ext cx="6553200" cy="1647825"/>
            </a:xfrm>
            <a:prstGeom prst="roundRect">
              <a:avLst/>
            </a:prstGeom>
            <a:solidFill>
              <a:srgbClr val="FFFFFF"/>
            </a:solidFill>
            <a:ln w="38100" cap="flat" cmpd="sng" algn="ctr">
              <a:solidFill>
                <a:srgbClr val="660066"/>
              </a:solidFill>
              <a:prstDash val="solid"/>
              <a:round/>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aphicFrame>
          <p:nvGraphicFramePr>
            <p:cNvPr id="13" name="Object 5"/>
            <p:cNvGraphicFramePr>
              <a:graphicFrameLocks noChangeAspect="1"/>
            </p:cNvGraphicFramePr>
            <p:nvPr/>
          </p:nvGraphicFramePr>
          <p:xfrm>
            <a:off x="-6562726" y="-749300"/>
            <a:ext cx="6638926" cy="1663700"/>
          </p:xfrm>
          <a:graphic>
            <a:graphicData uri="http://schemas.openxmlformats.org/presentationml/2006/ole">
              <p:oleObj spid="_x0000_s1652738" name="Equation" r:id="rId5" imgW="4457700" imgH="1117600" progId="Equation.DSMT4">
                <p:embed/>
              </p:oleObj>
            </a:graphicData>
          </a:graphic>
        </p:graphicFrame>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78853" name="Rectangle 2"/>
          <p:cNvSpPr>
            <a:spLocks noGrp="1" noChangeArrowheads="1"/>
          </p:cNvSpPr>
          <p:nvPr>
            <p:ph type="title"/>
          </p:nvPr>
        </p:nvSpPr>
        <p:spPr>
          <a:xfrm>
            <a:off x="457200" y="-76200"/>
            <a:ext cx="8229600" cy="533400"/>
          </a:xfrm>
        </p:spPr>
        <p:txBody>
          <a:bodyPr>
            <a:normAutofit/>
          </a:bodyPr>
          <a:lstStyle/>
          <a:p>
            <a:pPr eaLnBrk="1" hangingPunct="1"/>
            <a:r>
              <a:rPr lang="en-US" sz="2400" dirty="0"/>
              <a:t>Multiplicity evolution of spectra - </a:t>
            </a:r>
            <a:r>
              <a:rPr lang="en-US" sz="2400" dirty="0" err="1"/>
              <a:t>p+p</a:t>
            </a:r>
            <a:r>
              <a:rPr lang="en-US" sz="2400" dirty="0"/>
              <a:t> to A+A (soft sector)</a:t>
            </a:r>
          </a:p>
        </p:txBody>
      </p:sp>
      <p:sp>
        <p:nvSpPr>
          <p:cNvPr id="637963" name="Rectangle 11"/>
          <p:cNvSpPr>
            <a:spLocks noChangeArrowheads="1"/>
          </p:cNvSpPr>
          <p:nvPr/>
        </p:nvSpPr>
        <p:spPr bwMode="auto">
          <a:xfrm>
            <a:off x="0" y="5185827"/>
            <a:ext cx="5410200" cy="113877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r>
              <a:rPr lang="en-US" sz="1800" i="1" dirty="0">
                <a:solidFill>
                  <a:schemeClr val="bg1"/>
                </a:solidFill>
              </a:rPr>
              <a:t>N</a:t>
            </a:r>
            <a:r>
              <a:rPr lang="en-US" sz="1800" dirty="0">
                <a:solidFill>
                  <a:schemeClr val="bg1"/>
                </a:solidFill>
              </a:rPr>
              <a:t> evolution of spectra dominated by PS “distortion”</a:t>
            </a:r>
          </a:p>
          <a:p>
            <a:endParaRPr lang="en-US" sz="1800" dirty="0">
              <a:solidFill>
                <a:schemeClr val="bg1"/>
              </a:solidFill>
            </a:endParaRPr>
          </a:p>
          <a:p>
            <a:r>
              <a:rPr lang="en-US" sz="1600" dirty="0" err="1">
                <a:solidFill>
                  <a:schemeClr val="bg1"/>
                </a:solidFill>
              </a:rPr>
              <a:t>p+p</a:t>
            </a:r>
            <a:r>
              <a:rPr lang="en-US" sz="1600" dirty="0">
                <a:solidFill>
                  <a:schemeClr val="bg1"/>
                </a:solidFill>
              </a:rPr>
              <a:t> system samples </a:t>
            </a:r>
            <a:r>
              <a:rPr lang="en-US" sz="1600" i="1" dirty="0">
                <a:solidFill>
                  <a:schemeClr val="bg1"/>
                </a:solidFill>
              </a:rPr>
              <a:t>same</a:t>
            </a:r>
            <a:r>
              <a:rPr lang="en-US" sz="1600" dirty="0">
                <a:solidFill>
                  <a:schemeClr val="bg1"/>
                </a:solidFill>
              </a:rPr>
              <a:t> parent distribution, but under stronger PS constraints</a:t>
            </a:r>
          </a:p>
        </p:txBody>
      </p:sp>
      <p:pic>
        <p:nvPicPr>
          <p:cNvPr id="19" name="Picture 18" descr="Fig4_DataOnly.gif"/>
          <p:cNvPicPr>
            <a:picLocks noChangeAspect="1"/>
          </p:cNvPicPr>
          <p:nvPr/>
        </p:nvPicPr>
        <p:blipFill>
          <a:blip r:embed="rId4"/>
          <a:stretch>
            <a:fillRect/>
          </a:stretch>
        </p:blipFill>
        <p:spPr>
          <a:xfrm>
            <a:off x="152400" y="381000"/>
            <a:ext cx="6360209" cy="3227381"/>
          </a:xfrm>
          <a:prstGeom prst="rect">
            <a:avLst/>
          </a:prstGeom>
        </p:spPr>
      </p:pic>
      <p:pic>
        <p:nvPicPr>
          <p:cNvPr id="20" name="Picture 19" descr="Fig4_NoOpenPoints.gif"/>
          <p:cNvPicPr>
            <a:picLocks noChangeAspect="1"/>
          </p:cNvPicPr>
          <p:nvPr/>
        </p:nvPicPr>
        <p:blipFill>
          <a:blip r:embed="rId5"/>
          <a:stretch>
            <a:fillRect/>
          </a:stretch>
        </p:blipFill>
        <p:spPr>
          <a:xfrm>
            <a:off x="152400" y="381000"/>
            <a:ext cx="6360209" cy="3227381"/>
          </a:xfrm>
          <a:prstGeom prst="rect">
            <a:avLst/>
          </a:prstGeom>
        </p:spPr>
      </p:pic>
      <p:pic>
        <p:nvPicPr>
          <p:cNvPr id="21" name="Picture 20" descr="Fig4_all.gif"/>
          <p:cNvPicPr>
            <a:picLocks noChangeAspect="1"/>
          </p:cNvPicPr>
          <p:nvPr/>
        </p:nvPicPr>
        <p:blipFill>
          <a:blip r:embed="rId6"/>
          <a:stretch>
            <a:fillRect/>
          </a:stretch>
        </p:blipFill>
        <p:spPr>
          <a:xfrm>
            <a:off x="152400" y="381000"/>
            <a:ext cx="6360209" cy="3227381"/>
          </a:xfrm>
          <a:prstGeom prst="rect">
            <a:avLst/>
          </a:prstGeom>
        </p:spPr>
      </p:pic>
      <p:pic>
        <p:nvPicPr>
          <p:cNvPr id="23" name="Picture 22" descr="Fig3_nolines.gif"/>
          <p:cNvPicPr>
            <a:picLocks noChangeAspect="1"/>
          </p:cNvPicPr>
          <p:nvPr/>
        </p:nvPicPr>
        <p:blipFill>
          <a:blip r:embed="rId7"/>
          <a:stretch>
            <a:fillRect/>
          </a:stretch>
        </p:blipFill>
        <p:spPr>
          <a:xfrm>
            <a:off x="5985655" y="3440241"/>
            <a:ext cx="3132944" cy="3417757"/>
          </a:xfrm>
          <a:prstGeom prst="rect">
            <a:avLst/>
          </a:prstGeom>
        </p:spPr>
      </p:pic>
      <p:pic>
        <p:nvPicPr>
          <p:cNvPr id="24" name="Picture 23" descr="Fig3_withlines.gif"/>
          <p:cNvPicPr>
            <a:picLocks noChangeAspect="1"/>
          </p:cNvPicPr>
          <p:nvPr/>
        </p:nvPicPr>
        <p:blipFill>
          <a:blip r:embed="rId8"/>
          <a:stretch>
            <a:fillRect/>
          </a:stretch>
        </p:blipFill>
        <p:spPr>
          <a:xfrm>
            <a:off x="5985655" y="3440241"/>
            <a:ext cx="3132944" cy="3417757"/>
          </a:xfrm>
          <a:prstGeom prst="rect">
            <a:avLst/>
          </a:prstGeom>
        </p:spPr>
      </p:pic>
      <p:sp>
        <p:nvSpPr>
          <p:cNvPr id="17" name="TextBox 16"/>
          <p:cNvSpPr txBox="1"/>
          <p:nvPr/>
        </p:nvSpPr>
        <p:spPr>
          <a:xfrm>
            <a:off x="0" y="6550223"/>
            <a:ext cx="5627737" cy="307777"/>
          </a:xfrm>
          <a:prstGeom prst="rect">
            <a:avLst/>
          </a:prstGeom>
          <a:solidFill>
            <a:srgbClr val="CCFFCC"/>
          </a:solidFill>
        </p:spPr>
        <p:txBody>
          <a:bodyPr wrap="none" rtlCol="0">
            <a:spAutoFit/>
          </a:bodyPr>
          <a:lstStyle/>
          <a:p>
            <a:r>
              <a:rPr lang="en-US" sz="1400" dirty="0" smtClean="0"/>
              <a:t>K ~ unity.  driven by conservation of discrete quantum #</a:t>
            </a:r>
            <a:r>
              <a:rPr lang="en-US" sz="1400" dirty="0" err="1" smtClean="0"/>
              <a:t>s</a:t>
            </a:r>
            <a:r>
              <a:rPr lang="en-US" sz="1400" dirty="0" smtClean="0"/>
              <a:t> (strangeness, etc)</a:t>
            </a:r>
            <a:endParaRPr lang="en-US" sz="1400" dirty="0"/>
          </a:p>
        </p:txBody>
      </p:sp>
      <p:graphicFrame>
        <p:nvGraphicFramePr>
          <p:cNvPr id="676867" name="Object 3"/>
          <p:cNvGraphicFramePr>
            <a:graphicFrameLocks noChangeAspect="1"/>
          </p:cNvGraphicFramePr>
          <p:nvPr/>
        </p:nvGraphicFramePr>
        <p:xfrm>
          <a:off x="0" y="4068763"/>
          <a:ext cx="5892800" cy="884237"/>
        </p:xfrm>
        <a:graphic>
          <a:graphicData uri="http://schemas.openxmlformats.org/presentationml/2006/ole">
            <p:oleObj spid="_x0000_s676867" name="Equation" r:id="rId9" imgW="3898900" imgH="584200" progId="Equation.3">
              <p:embed/>
            </p:oleObj>
          </a:graphicData>
        </a:graphic>
      </p:graphicFrame>
      <p:sp>
        <p:nvSpPr>
          <p:cNvPr id="14" name="Footer Placeholder 1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5" name="Slide Number Placeholder 14"/>
          <p:cNvSpPr>
            <a:spLocks noGrp="1"/>
          </p:cNvSpPr>
          <p:nvPr>
            <p:ph type="sldNum" sz="quarter" idx="12"/>
          </p:nvPr>
        </p:nvSpPr>
        <p:spPr/>
        <p:txBody>
          <a:bodyPr/>
          <a:lstStyle/>
          <a:p>
            <a:fld id="{7DAC2A2A-C09E-2240-A90F-7268EA013567}" type="slidenum">
              <a:rPr lang="en-US" smtClean="0"/>
              <a:pPr/>
              <a:t>62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 name="Picture 13" descr="Fig4_all.gif"/>
          <p:cNvPicPr>
            <a:picLocks noChangeAspect="1"/>
          </p:cNvPicPr>
          <p:nvPr/>
        </p:nvPicPr>
        <p:blipFill>
          <a:blip r:embed="rId3"/>
          <a:stretch>
            <a:fillRect/>
          </a:stretch>
        </p:blipFill>
        <p:spPr>
          <a:xfrm>
            <a:off x="76200" y="76200"/>
            <a:ext cx="6360209" cy="3227381"/>
          </a:xfrm>
          <a:prstGeom prst="rect">
            <a:avLst/>
          </a:prstGeom>
        </p:spPr>
      </p:pic>
      <p:sp>
        <p:nvSpPr>
          <p:cNvPr id="2" name="Title 1"/>
          <p:cNvSpPr>
            <a:spLocks noGrp="1"/>
          </p:cNvSpPr>
          <p:nvPr>
            <p:ph type="title"/>
          </p:nvPr>
        </p:nvSpPr>
        <p:spPr>
          <a:xfrm>
            <a:off x="228600" y="3303581"/>
            <a:ext cx="4175676" cy="993781"/>
          </a:xfrm>
        </p:spPr>
        <p:txBody>
          <a:bodyPr>
            <a:normAutofit/>
          </a:bodyPr>
          <a:lstStyle/>
          <a:p>
            <a:r>
              <a:rPr lang="en-US" dirty="0" smtClean="0"/>
              <a:t>By popular demand</a:t>
            </a:r>
            <a:br>
              <a:rPr lang="en-US" dirty="0" smtClean="0"/>
            </a:br>
            <a:r>
              <a:rPr lang="en-US" sz="1778" dirty="0" smtClean="0"/>
              <a:t>(you’ve already seen the impressive result)</a:t>
            </a:r>
            <a:endParaRPr lang="en-US" sz="1778" dirty="0"/>
          </a:p>
        </p:txBody>
      </p:sp>
      <p:sp>
        <p:nvSpPr>
          <p:cNvPr id="8" name="TextBox 7"/>
          <p:cNvSpPr txBox="1"/>
          <p:nvPr/>
        </p:nvSpPr>
        <p:spPr>
          <a:xfrm>
            <a:off x="228600" y="4694872"/>
            <a:ext cx="4114800" cy="1477328"/>
          </a:xfrm>
          <a:prstGeom prst="rect">
            <a:avLst/>
          </a:prstGeom>
          <a:noFill/>
        </p:spPr>
        <p:txBody>
          <a:bodyPr wrap="square" rtlCol="0">
            <a:spAutoFit/>
          </a:bodyPr>
          <a:lstStyle/>
          <a:p>
            <a:r>
              <a:rPr lang="en-US" dirty="0" smtClean="0"/>
              <a:t>Almost universal “flow” &amp; “temperature”</a:t>
            </a:r>
          </a:p>
          <a:p>
            <a:r>
              <a:rPr lang="en-US" dirty="0" smtClean="0"/>
              <a:t>parameters in a </a:t>
            </a:r>
            <a:r>
              <a:rPr lang="en-US" dirty="0" err="1" smtClean="0"/>
              <a:t>BlastWave</a:t>
            </a:r>
            <a:r>
              <a:rPr lang="en-US" dirty="0" smtClean="0"/>
              <a:t> fit</a:t>
            </a:r>
          </a:p>
          <a:p>
            <a:endParaRPr lang="en-US" dirty="0" smtClean="0"/>
          </a:p>
          <a:p>
            <a:r>
              <a:rPr lang="en-US" dirty="0" smtClean="0"/>
              <a:t>Apparent changes in </a:t>
            </a:r>
            <a:r>
              <a:rPr lang="en-US" dirty="0" err="1" smtClean="0"/>
              <a:t>β</a:t>
            </a:r>
            <a:r>
              <a:rPr lang="en-US" dirty="0" smtClean="0"/>
              <a:t>, T with </a:t>
            </a:r>
            <a:r>
              <a:rPr lang="en-US" dirty="0" err="1" smtClean="0"/>
              <a:t>dN/dη</a:t>
            </a:r>
            <a:r>
              <a:rPr lang="en-US" dirty="0" smtClean="0"/>
              <a:t> caused by </a:t>
            </a:r>
            <a:r>
              <a:rPr lang="en-US" dirty="0" err="1" smtClean="0"/>
              <a:t>EMCICs</a:t>
            </a:r>
            <a:r>
              <a:rPr lang="en-US" dirty="0" smtClean="0">
                <a:solidFill>
                  <a:srgbClr val="FF0000"/>
                </a:solidFill>
              </a:rPr>
              <a:t>*</a:t>
            </a:r>
            <a:endParaRPr lang="en-US" dirty="0"/>
          </a:p>
        </p:txBody>
      </p:sp>
      <p:pic>
        <p:nvPicPr>
          <p:cNvPr id="10" name="Picture 9" descr="Fig2_noBlueBand.gif"/>
          <p:cNvPicPr>
            <a:picLocks noChangeAspect="1"/>
          </p:cNvPicPr>
          <p:nvPr/>
        </p:nvPicPr>
        <p:blipFill>
          <a:blip r:embed="rId4"/>
          <a:stretch>
            <a:fillRect/>
          </a:stretch>
        </p:blipFill>
        <p:spPr>
          <a:xfrm>
            <a:off x="4968027" y="2255182"/>
            <a:ext cx="4175973" cy="4602818"/>
          </a:xfrm>
          <a:prstGeom prst="rect">
            <a:avLst/>
          </a:prstGeom>
        </p:spPr>
      </p:pic>
      <p:pic>
        <p:nvPicPr>
          <p:cNvPr id="15" name="Picture 14" descr="SpectraPaper_BWfit_STAR_0.8.png"/>
          <p:cNvPicPr>
            <a:picLocks noChangeAspect="1"/>
          </p:cNvPicPr>
          <p:nvPr/>
        </p:nvPicPr>
        <p:blipFill>
          <a:blip r:embed="rId5"/>
          <a:stretch>
            <a:fillRect/>
          </a:stretch>
        </p:blipFill>
        <p:spPr>
          <a:xfrm>
            <a:off x="4968324" y="2255182"/>
            <a:ext cx="4175676" cy="4602818"/>
          </a:xfrm>
          <a:prstGeom prst="rect">
            <a:avLst/>
          </a:prstGeom>
        </p:spPr>
      </p:pic>
      <p:sp>
        <p:nvSpPr>
          <p:cNvPr id="11" name="Footer Placeholder 1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6" name="Slide Number Placeholder 15"/>
          <p:cNvSpPr>
            <a:spLocks noGrp="1"/>
          </p:cNvSpPr>
          <p:nvPr>
            <p:ph type="sldNum" sz="quarter" idx="12"/>
          </p:nvPr>
        </p:nvSpPr>
        <p:spPr/>
        <p:txBody>
          <a:bodyPr/>
          <a:lstStyle/>
          <a:p>
            <a:fld id="{7DAC2A2A-C09E-2240-A90F-7268EA013567}" type="slidenum">
              <a:rPr lang="en-US" smtClean="0"/>
              <a:pPr/>
              <a:t>63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pic>
        <p:nvPicPr>
          <p:cNvPr id="14" name="Picture 13" descr="SpectraPaper_BWfit_STAR_0.8.png"/>
          <p:cNvPicPr>
            <a:picLocks noChangeAspect="1"/>
          </p:cNvPicPr>
          <p:nvPr/>
        </p:nvPicPr>
        <p:blipFill>
          <a:blip r:embed="rId3"/>
          <a:stretch>
            <a:fillRect/>
          </a:stretch>
        </p:blipFill>
        <p:spPr>
          <a:xfrm>
            <a:off x="4968324" y="2255182"/>
            <a:ext cx="4175676" cy="4602818"/>
          </a:xfrm>
          <a:prstGeom prst="rect">
            <a:avLst/>
          </a:prstGeom>
        </p:spPr>
      </p:pic>
      <p:sp>
        <p:nvSpPr>
          <p:cNvPr id="2" name="Title 1"/>
          <p:cNvSpPr>
            <a:spLocks noGrp="1"/>
          </p:cNvSpPr>
          <p:nvPr>
            <p:ph type="title"/>
          </p:nvPr>
        </p:nvSpPr>
        <p:spPr>
          <a:xfrm>
            <a:off x="0" y="0"/>
            <a:ext cx="9144000" cy="715962"/>
          </a:xfrm>
        </p:spPr>
        <p:txBody>
          <a:bodyPr>
            <a:normAutofit/>
          </a:bodyPr>
          <a:lstStyle/>
          <a:p>
            <a:r>
              <a:rPr lang="en-US" dirty="0" smtClean="0"/>
              <a:t>Blast-wave : simultaneous description of spectra, HBT</a:t>
            </a:r>
            <a:endParaRPr lang="en-US" dirty="0"/>
          </a:p>
        </p:txBody>
      </p:sp>
      <p:pic>
        <p:nvPicPr>
          <p:cNvPr id="8" name="Picture 7" descr="BWfitToHbt_EMCICsSpectra.gif"/>
          <p:cNvPicPr>
            <a:picLocks noChangeAspect="1"/>
          </p:cNvPicPr>
          <p:nvPr/>
        </p:nvPicPr>
        <p:blipFill>
          <a:blip r:embed="rId4"/>
          <a:stretch>
            <a:fillRect/>
          </a:stretch>
        </p:blipFill>
        <p:spPr>
          <a:xfrm>
            <a:off x="228600" y="2255182"/>
            <a:ext cx="4257852" cy="4070350"/>
          </a:xfrm>
          <a:prstGeom prst="rect">
            <a:avLst/>
          </a:prstGeom>
        </p:spPr>
      </p:pic>
      <p:grpSp>
        <p:nvGrpSpPr>
          <p:cNvPr id="6" name="Group 11"/>
          <p:cNvGrpSpPr/>
          <p:nvPr/>
        </p:nvGrpSpPr>
        <p:grpSpPr>
          <a:xfrm>
            <a:off x="3352800" y="762000"/>
            <a:ext cx="2819400" cy="2568922"/>
            <a:chOff x="3657600" y="762000"/>
            <a:chExt cx="2819400" cy="2568922"/>
          </a:xfrm>
        </p:grpSpPr>
        <p:sp>
          <p:nvSpPr>
            <p:cNvPr id="11" name="Rounded Rectangle 10"/>
            <p:cNvSpPr/>
            <p:nvPr/>
          </p:nvSpPr>
          <p:spPr>
            <a:xfrm>
              <a:off x="3657600" y="762000"/>
              <a:ext cx="2819400" cy="256892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9" name="Object 2"/>
            <p:cNvGraphicFramePr>
              <a:graphicFrameLocks noChangeAspect="1"/>
            </p:cNvGraphicFramePr>
            <p:nvPr/>
          </p:nvGraphicFramePr>
          <p:xfrm>
            <a:off x="3810000" y="1066800"/>
            <a:ext cx="2590800" cy="2155478"/>
          </p:xfrm>
          <a:graphic>
            <a:graphicData uri="http://schemas.openxmlformats.org/presentationml/2006/ole">
              <p:oleObj spid="_x0000_s675842" name="Equation" r:id="rId5" imgW="1587500" imgH="1320800" progId="Equation.3">
                <p:embed/>
              </p:oleObj>
            </a:graphicData>
          </a:graphic>
        </p:graphicFrame>
      </p:grpSp>
      <p:grpSp>
        <p:nvGrpSpPr>
          <p:cNvPr id="13" name="Group 12"/>
          <p:cNvGrpSpPr/>
          <p:nvPr/>
        </p:nvGrpSpPr>
        <p:grpSpPr>
          <a:xfrm>
            <a:off x="6019800" y="914400"/>
            <a:ext cx="2508362" cy="914400"/>
            <a:chOff x="6019800" y="914400"/>
            <a:chExt cx="2508362" cy="914400"/>
          </a:xfrm>
        </p:grpSpPr>
        <p:sp>
          <p:nvSpPr>
            <p:cNvPr id="10" name="Right Brace 9"/>
            <p:cNvSpPr/>
            <p:nvPr/>
          </p:nvSpPr>
          <p:spPr>
            <a:xfrm>
              <a:off x="6019800" y="914400"/>
              <a:ext cx="381000" cy="914400"/>
            </a:xfrm>
            <a:prstGeom prst="rightBrace">
              <a:avLst/>
            </a:prstGeom>
            <a:ln>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6477000" y="1143000"/>
              <a:ext cx="2051162" cy="646331"/>
            </a:xfrm>
            <a:prstGeom prst="rect">
              <a:avLst/>
            </a:prstGeom>
            <a:noFill/>
          </p:spPr>
          <p:txBody>
            <a:bodyPr wrap="none" rtlCol="0">
              <a:spAutoFit/>
            </a:bodyPr>
            <a:lstStyle/>
            <a:p>
              <a:pPr algn="ctr"/>
              <a:r>
                <a:rPr lang="en-US" dirty="0" smtClean="0"/>
                <a:t>determined entirely</a:t>
              </a:r>
            </a:p>
            <a:p>
              <a:pPr algn="ctr"/>
              <a:r>
                <a:rPr lang="en-US" dirty="0" smtClean="0"/>
                <a:t>by spectra</a:t>
              </a:r>
              <a:endParaRPr lang="en-US" dirty="0"/>
            </a:p>
          </p:txBody>
        </p:sp>
      </p:grpSp>
      <p:sp>
        <p:nvSpPr>
          <p:cNvPr id="15" name="Footer Placeholder 14"/>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6" name="Slide Number Placeholder 15"/>
          <p:cNvSpPr>
            <a:spLocks noGrp="1"/>
          </p:cNvSpPr>
          <p:nvPr>
            <p:ph type="sldNum" sz="quarter" idx="12"/>
          </p:nvPr>
        </p:nvSpPr>
        <p:spPr/>
        <p:txBody>
          <a:bodyPr/>
          <a:lstStyle/>
          <a:p>
            <a:fld id="{7DAC2A2A-C09E-2240-A90F-7268EA013567}" type="slidenum">
              <a:rPr lang="en-US" smtClean="0"/>
              <a:pPr/>
              <a:t>64</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2" accel="50000" decel="50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 lisa - Radial Flow in p+p Collisions -  CERN Theory Phenomenology Seminar  - 16 Oct 2009</a:t>
            </a:r>
            <a:endParaRPr lang="en-US" dirty="0"/>
          </a:p>
        </p:txBody>
      </p:sp>
      <p:sp>
        <p:nvSpPr>
          <p:cNvPr id="4" name="Slide Number Placeholder 3"/>
          <p:cNvSpPr>
            <a:spLocks noGrp="1"/>
          </p:cNvSpPr>
          <p:nvPr>
            <p:ph type="sldNum" sz="quarter" idx="12"/>
          </p:nvPr>
        </p:nvSpPr>
        <p:spPr/>
        <p:txBody>
          <a:bodyPr/>
          <a:lstStyle/>
          <a:p>
            <a:fld id="{7DAC2A2A-C09E-2240-A90F-7268EA013567}" type="slidenum">
              <a:rPr lang="en-US" smtClean="0"/>
              <a:pPr/>
              <a:t>65</a:t>
            </a:fld>
            <a:endParaRPr lang="en-US"/>
          </a:p>
        </p:txBody>
      </p:sp>
      <p:sp>
        <p:nvSpPr>
          <p:cNvPr id="6" name="Rounded Rectangle 5"/>
          <p:cNvSpPr/>
          <p:nvPr/>
        </p:nvSpPr>
        <p:spPr>
          <a:xfrm>
            <a:off x="76200" y="21336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2-particle correlations</a:t>
            </a:r>
            <a:endParaRPr lang="en-US" sz="1600" b="1" dirty="0"/>
          </a:p>
        </p:txBody>
      </p:sp>
      <p:grpSp>
        <p:nvGrpSpPr>
          <p:cNvPr id="5" name="Group 68"/>
          <p:cNvGrpSpPr/>
          <p:nvPr/>
        </p:nvGrpSpPr>
        <p:grpSpPr>
          <a:xfrm>
            <a:off x="1524000" y="1676400"/>
            <a:ext cx="2438400" cy="1676400"/>
            <a:chOff x="1524000" y="1676400"/>
            <a:chExt cx="2438400" cy="1676400"/>
          </a:xfrm>
        </p:grpSpPr>
        <p:sp>
          <p:nvSpPr>
            <p:cNvPr id="13" name="Rounded Rectangle 12"/>
            <p:cNvSpPr/>
            <p:nvPr/>
          </p:nvSpPr>
          <p:spPr>
            <a:xfrm>
              <a:off x="2514600" y="16764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femtoscopic </a:t>
              </a:r>
              <a:r>
                <a:rPr lang="en-US" sz="1600" b="1" dirty="0" err="1" smtClean="0"/>
                <a:t>R(pT</a:t>
              </a:r>
              <a:r>
                <a:rPr lang="en-US" sz="1600" b="1" dirty="0" smtClean="0"/>
                <a:t>)</a:t>
              </a:r>
              <a:endParaRPr lang="en-US" sz="1600" b="1" dirty="0"/>
            </a:p>
          </p:txBody>
        </p:sp>
        <p:grpSp>
          <p:nvGrpSpPr>
            <p:cNvPr id="7" name="Group 54"/>
            <p:cNvGrpSpPr/>
            <p:nvPr/>
          </p:nvGrpSpPr>
          <p:grpSpPr>
            <a:xfrm>
              <a:off x="1524000" y="1981200"/>
              <a:ext cx="990600" cy="1066800"/>
              <a:chOff x="1524000" y="1371600"/>
              <a:chExt cx="990600" cy="1066800"/>
            </a:xfrm>
          </p:grpSpPr>
          <p:cxnSp>
            <p:nvCxnSpPr>
              <p:cNvPr id="8" name="Straight Connector 7"/>
              <p:cNvCxnSpPr/>
              <p:nvPr/>
            </p:nvCxnSpPr>
            <p:spPr>
              <a:xfrm>
                <a:off x="1524000" y="1905000"/>
                <a:ext cx="495300" cy="2223"/>
              </a:xfrm>
              <a:prstGeom prst="line">
                <a:avLst/>
              </a:prstGeom>
            </p:spPr>
            <p:style>
              <a:lnRef idx="2">
                <a:schemeClr val="accent2"/>
              </a:lnRef>
              <a:fillRef idx="0">
                <a:schemeClr val="accent2"/>
              </a:fillRef>
              <a:effectRef idx="1">
                <a:schemeClr val="accent2"/>
              </a:effectRef>
              <a:fontRef idx="minor">
                <a:schemeClr val="tx1"/>
              </a:fontRef>
            </p:style>
          </p:cxnSp>
          <p:grpSp>
            <p:nvGrpSpPr>
              <p:cNvPr id="10" name="Group 53"/>
              <p:cNvGrpSpPr/>
              <p:nvPr/>
            </p:nvGrpSpPr>
            <p:grpSpPr>
              <a:xfrm>
                <a:off x="2017713" y="1371600"/>
                <a:ext cx="496887" cy="1066800"/>
                <a:chOff x="2055813" y="1447800"/>
                <a:chExt cx="496887" cy="1066800"/>
              </a:xfrm>
            </p:grpSpPr>
            <p:cxnSp>
              <p:nvCxnSpPr>
                <p:cNvPr id="9" name="Straight Connector 8"/>
                <p:cNvCxnSpPr/>
                <p:nvPr/>
              </p:nvCxnSpPr>
              <p:spPr>
                <a:xfrm rot="5400000" flipH="1" flipV="1">
                  <a:off x="1524318" y="1981518"/>
                  <a:ext cx="1064577"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a:off x="2057400" y="1447800"/>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a:off x="2057400" y="2512377"/>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sp>
          <p:nvSpPr>
            <p:cNvPr id="15" name="Rounded Rectangle 14"/>
            <p:cNvSpPr/>
            <p:nvPr/>
          </p:nvSpPr>
          <p:spPr>
            <a:xfrm>
              <a:off x="2514600" y="27432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EMCICs</a:t>
              </a:r>
              <a:endParaRPr lang="en-US" sz="1600" b="1" dirty="0" smtClean="0"/>
            </a:p>
            <a:p>
              <a:pPr algn="ctr"/>
              <a:r>
                <a:rPr lang="en-US" sz="1600" b="1" dirty="0" smtClean="0"/>
                <a:t>&lt;pT</a:t>
              </a:r>
              <a:r>
                <a:rPr lang="en-US" sz="1600" b="1" baseline="30000" dirty="0" smtClean="0"/>
                <a:t>2</a:t>
              </a:r>
              <a:r>
                <a:rPr lang="en-US" sz="1600" b="1" dirty="0" smtClean="0"/>
                <a:t>&gt; etc.</a:t>
              </a:r>
              <a:endParaRPr lang="en-US" sz="1600" b="1" dirty="0"/>
            </a:p>
          </p:txBody>
        </p:sp>
      </p:grpSp>
      <p:sp>
        <p:nvSpPr>
          <p:cNvPr id="20" name="Rounded Rectangle 19"/>
          <p:cNvSpPr/>
          <p:nvPr/>
        </p:nvSpPr>
        <p:spPr>
          <a:xfrm>
            <a:off x="76200" y="5108576"/>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single-particle spectra</a:t>
            </a:r>
            <a:endParaRPr lang="en-US" sz="1600" b="1" dirty="0"/>
          </a:p>
        </p:txBody>
      </p:sp>
      <p:grpSp>
        <p:nvGrpSpPr>
          <p:cNvPr id="43" name="Group 42"/>
          <p:cNvGrpSpPr/>
          <p:nvPr/>
        </p:nvGrpSpPr>
        <p:grpSpPr>
          <a:xfrm>
            <a:off x="1524000" y="5105400"/>
            <a:ext cx="1828800" cy="762000"/>
            <a:chOff x="1524000" y="5105400"/>
            <a:chExt cx="1828800" cy="762000"/>
          </a:xfrm>
        </p:grpSpPr>
        <p:sp>
          <p:nvSpPr>
            <p:cNvPr id="22" name="Rounded Rectangle 21"/>
            <p:cNvSpPr/>
            <p:nvPr/>
          </p:nvSpPr>
          <p:spPr>
            <a:xfrm>
              <a:off x="1905000" y="51054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postulate identical parent</a:t>
              </a:r>
              <a:endParaRPr lang="en-US" sz="1600" b="1" dirty="0"/>
            </a:p>
          </p:txBody>
        </p:sp>
        <p:cxnSp>
          <p:nvCxnSpPr>
            <p:cNvPr id="23" name="Straight Arrow Connector 22"/>
            <p:cNvCxnSpPr/>
            <p:nvPr/>
          </p:nvCxnSpPr>
          <p:spPr>
            <a:xfrm flipV="1">
              <a:off x="1524000" y="5559424"/>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9" name="Group 60"/>
          <p:cNvGrpSpPr/>
          <p:nvPr/>
        </p:nvGrpSpPr>
        <p:grpSpPr>
          <a:xfrm>
            <a:off x="5181600" y="5486400"/>
            <a:ext cx="2133600" cy="838200"/>
            <a:chOff x="5181600" y="5105400"/>
            <a:chExt cx="2133600" cy="838200"/>
          </a:xfrm>
        </p:grpSpPr>
        <p:sp>
          <p:nvSpPr>
            <p:cNvPr id="27" name="Rounded Rectangle 26"/>
            <p:cNvSpPr/>
            <p:nvPr/>
          </p:nvSpPr>
          <p:spPr>
            <a:xfrm>
              <a:off x="5867400" y="53340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postulate works!</a:t>
              </a:r>
              <a:endParaRPr lang="en-US" sz="1600" b="1" dirty="0"/>
            </a:p>
          </p:txBody>
        </p:sp>
        <p:cxnSp>
          <p:nvCxnSpPr>
            <p:cNvPr id="37" name="Straight Connector 36"/>
            <p:cNvCxnSpPr/>
            <p:nvPr/>
          </p:nvCxnSpPr>
          <p:spPr>
            <a:xfrm rot="16200000" flipV="1">
              <a:off x="5261647" y="5368254"/>
              <a:ext cx="533401" cy="7693"/>
            </a:xfrm>
            <a:prstGeom prst="line">
              <a:avLst/>
            </a:prstGeom>
          </p:spPr>
          <p:style>
            <a:lnRef idx="2">
              <a:schemeClr val="accent2"/>
            </a:lnRef>
            <a:fillRef idx="0">
              <a:schemeClr val="accent2"/>
            </a:fillRef>
            <a:effectRef idx="1">
              <a:schemeClr val="accent2"/>
            </a:effectRef>
            <a:fontRef idx="minor">
              <a:schemeClr val="tx1"/>
            </a:fontRef>
          </p:style>
        </p:cxnSp>
        <p:cxnSp>
          <p:nvCxnSpPr>
            <p:cNvPr id="39" name="Straight Connector 38"/>
            <p:cNvCxnSpPr/>
            <p:nvPr/>
          </p:nvCxnSpPr>
          <p:spPr>
            <a:xfrm>
              <a:off x="5181600" y="5105400"/>
              <a:ext cx="342900" cy="2223"/>
            </a:xfrm>
            <a:prstGeom prst="line">
              <a:avLst/>
            </a:prstGeom>
          </p:spPr>
          <p:style>
            <a:lnRef idx="2">
              <a:schemeClr val="accent2"/>
            </a:lnRef>
            <a:fillRef idx="0">
              <a:schemeClr val="accent2"/>
            </a:fillRef>
            <a:effectRef idx="1">
              <a:schemeClr val="accent2"/>
            </a:effectRef>
            <a:fontRef idx="minor">
              <a:schemeClr val="tx1"/>
            </a:fontRef>
          </p:style>
        </p:cxnSp>
        <p:cxnSp>
          <p:nvCxnSpPr>
            <p:cNvPr id="41" name="Straight Arrow Connector 40"/>
            <p:cNvCxnSpPr/>
            <p:nvPr/>
          </p:nvCxnSpPr>
          <p:spPr>
            <a:xfrm>
              <a:off x="5524500" y="5636577"/>
              <a:ext cx="3429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1" name="Group 57"/>
          <p:cNvGrpSpPr/>
          <p:nvPr/>
        </p:nvGrpSpPr>
        <p:grpSpPr>
          <a:xfrm>
            <a:off x="3352800" y="5108576"/>
            <a:ext cx="1828800" cy="762000"/>
            <a:chOff x="3352800" y="4727576"/>
            <a:chExt cx="1828800" cy="762000"/>
          </a:xfrm>
        </p:grpSpPr>
        <p:sp>
          <p:nvSpPr>
            <p:cNvPr id="29" name="Rounded Rectangle 28"/>
            <p:cNvSpPr/>
            <p:nvPr/>
          </p:nvSpPr>
          <p:spPr>
            <a:xfrm>
              <a:off x="3733800" y="4727576"/>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vary EMCIC &lt;pT</a:t>
              </a:r>
              <a:r>
                <a:rPr lang="en-US" sz="1600" b="1" baseline="30000" dirty="0" smtClean="0"/>
                <a:t>2</a:t>
              </a:r>
              <a:r>
                <a:rPr lang="en-US" sz="1600" b="1" dirty="0" smtClean="0"/>
                <a:t>&gt; etc.</a:t>
              </a:r>
            </a:p>
          </p:txBody>
        </p:sp>
        <p:cxnSp>
          <p:nvCxnSpPr>
            <p:cNvPr id="51" name="Straight Arrow Connector 50"/>
            <p:cNvCxnSpPr/>
            <p:nvPr/>
          </p:nvCxnSpPr>
          <p:spPr>
            <a:xfrm flipV="1">
              <a:off x="3352800" y="5105400"/>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4" name="Group 62"/>
          <p:cNvGrpSpPr/>
          <p:nvPr/>
        </p:nvGrpSpPr>
        <p:grpSpPr>
          <a:xfrm>
            <a:off x="7315200" y="4648200"/>
            <a:ext cx="1828800" cy="609600"/>
            <a:chOff x="7315200" y="4267200"/>
            <a:chExt cx="1828800" cy="609600"/>
          </a:xfrm>
        </p:grpSpPr>
        <p:sp>
          <p:nvSpPr>
            <p:cNvPr id="47" name="Rounded Rectangle 46"/>
            <p:cNvSpPr/>
            <p:nvPr/>
          </p:nvSpPr>
          <p:spPr>
            <a:xfrm>
              <a:off x="7696200" y="42672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β</a:t>
              </a:r>
              <a:r>
                <a:rPr lang="en-US" sz="1600" b="1" dirty="0" smtClean="0"/>
                <a:t>, T</a:t>
              </a:r>
              <a:br>
                <a:rPr lang="en-US" sz="1600" b="1" dirty="0" smtClean="0"/>
              </a:br>
              <a:r>
                <a:rPr lang="en-US" sz="1600" b="1" dirty="0" smtClean="0"/>
                <a:t>from BW fit</a:t>
              </a:r>
              <a:endParaRPr lang="en-US" sz="1600" b="1" dirty="0"/>
            </a:p>
          </p:txBody>
        </p:sp>
        <p:cxnSp>
          <p:nvCxnSpPr>
            <p:cNvPr id="52" name="Straight Arrow Connector 51"/>
            <p:cNvCxnSpPr/>
            <p:nvPr/>
          </p:nvCxnSpPr>
          <p:spPr>
            <a:xfrm flipV="1">
              <a:off x="7315200" y="4574223"/>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5" name="Group 67"/>
          <p:cNvGrpSpPr/>
          <p:nvPr/>
        </p:nvGrpSpPr>
        <p:grpSpPr>
          <a:xfrm>
            <a:off x="5511800" y="4572000"/>
            <a:ext cx="1803400" cy="914402"/>
            <a:chOff x="5511800" y="4191000"/>
            <a:chExt cx="1803400" cy="914402"/>
          </a:xfrm>
        </p:grpSpPr>
        <p:grpSp>
          <p:nvGrpSpPr>
            <p:cNvPr id="26" name="Group 61"/>
            <p:cNvGrpSpPr/>
            <p:nvPr/>
          </p:nvGrpSpPr>
          <p:grpSpPr>
            <a:xfrm>
              <a:off x="5524500" y="4191000"/>
              <a:ext cx="1790700" cy="762000"/>
              <a:chOff x="5524500" y="4191000"/>
              <a:chExt cx="1790700" cy="762000"/>
            </a:xfrm>
          </p:grpSpPr>
          <p:cxnSp>
            <p:nvCxnSpPr>
              <p:cNvPr id="40" name="Straight Arrow Connector 39"/>
              <p:cNvCxnSpPr/>
              <p:nvPr/>
            </p:nvCxnSpPr>
            <p:spPr>
              <a:xfrm>
                <a:off x="5524500" y="4572000"/>
                <a:ext cx="3429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5" name="Rounded Rectangle 44"/>
              <p:cNvSpPr/>
              <p:nvPr/>
            </p:nvSpPr>
            <p:spPr>
              <a:xfrm>
                <a:off x="5867400" y="41910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“correct” spectra for </a:t>
                </a:r>
                <a:r>
                  <a:rPr lang="en-US" sz="1600" b="1" dirty="0" err="1" smtClean="0"/>
                  <a:t>EMCICs</a:t>
                </a:r>
                <a:endParaRPr lang="en-US" sz="1600" b="1" dirty="0"/>
              </a:p>
            </p:txBody>
          </p:sp>
        </p:grpSp>
        <p:cxnSp>
          <p:nvCxnSpPr>
            <p:cNvPr id="60" name="Straight Connector 59"/>
            <p:cNvCxnSpPr/>
            <p:nvPr/>
          </p:nvCxnSpPr>
          <p:spPr>
            <a:xfrm rot="16200000" flipV="1">
              <a:off x="5248946" y="4834855"/>
              <a:ext cx="533401" cy="7693"/>
            </a:xfrm>
            <a:prstGeom prst="line">
              <a:avLst/>
            </a:prstGeom>
          </p:spPr>
          <p:style>
            <a:lnRef idx="2">
              <a:schemeClr val="accent2"/>
            </a:lnRef>
            <a:fillRef idx="0">
              <a:schemeClr val="accent2"/>
            </a:fillRef>
            <a:effectRef idx="1">
              <a:schemeClr val="accent2"/>
            </a:effectRef>
            <a:fontRef idx="minor">
              <a:schemeClr val="tx1"/>
            </a:fontRef>
          </p:style>
        </p:cxnSp>
      </p:grpSp>
      <p:sp>
        <p:nvSpPr>
          <p:cNvPr id="53" name="Cloud Callout 52"/>
          <p:cNvSpPr/>
          <p:nvPr/>
        </p:nvSpPr>
        <p:spPr>
          <a:xfrm>
            <a:off x="4724400" y="381000"/>
            <a:ext cx="2438400" cy="1222248"/>
          </a:xfrm>
          <a:prstGeom prst="cloudCallout">
            <a:avLst>
              <a:gd name="adj1" fmla="val -74537"/>
              <a:gd name="adj2" fmla="val 9014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Hey, that looks like flow!!</a:t>
            </a:r>
            <a:endParaRPr lang="en-US" dirty="0"/>
          </a:p>
        </p:txBody>
      </p:sp>
      <p:sp>
        <p:nvSpPr>
          <p:cNvPr id="54" name="Cloud Callout 53"/>
          <p:cNvSpPr/>
          <p:nvPr/>
        </p:nvSpPr>
        <p:spPr>
          <a:xfrm>
            <a:off x="5029200" y="1676400"/>
            <a:ext cx="3048000" cy="1676400"/>
          </a:xfrm>
          <a:prstGeom prst="cloudCallout">
            <a:avLst>
              <a:gd name="adj1" fmla="val -82037"/>
              <a:gd name="adj2" fmla="val 26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Hmm… Strong PS constraints on momentum distributions</a:t>
            </a:r>
            <a:endParaRPr lang="en-US" dirty="0"/>
          </a:p>
        </p:txBody>
      </p:sp>
      <p:sp>
        <p:nvSpPr>
          <p:cNvPr id="42" name="Cloud Callout 41"/>
          <p:cNvSpPr/>
          <p:nvPr/>
        </p:nvSpPr>
        <p:spPr>
          <a:xfrm>
            <a:off x="76200" y="3657600"/>
            <a:ext cx="1828800" cy="1066800"/>
          </a:xfrm>
          <a:prstGeom prst="cloudCallout">
            <a:avLst>
              <a:gd name="adj1" fmla="val -17760"/>
              <a:gd name="adj2" fmla="val 7212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what about PS?</a:t>
            </a:r>
            <a:endParaRPr lang="en-US" dirty="0"/>
          </a:p>
        </p:txBody>
      </p:sp>
      <p:sp>
        <p:nvSpPr>
          <p:cNvPr id="48" name="Title 47"/>
          <p:cNvSpPr>
            <a:spLocks noGrp="1"/>
          </p:cNvSpPr>
          <p:nvPr>
            <p:ph type="title"/>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42" grpId="0" animBg="1"/>
    </p:bld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Can we do better…?</a:t>
            </a:r>
            <a:endParaRPr lang="en-US" dirty="0"/>
          </a:p>
        </p:txBody>
      </p:sp>
      <p:sp>
        <p:nvSpPr>
          <p:cNvPr id="3" name="Footer Placeholder 2"/>
          <p:cNvSpPr>
            <a:spLocks noGrp="1"/>
          </p:cNvSpPr>
          <p:nvPr>
            <p:ph type="ftr" sz="quarter" idx="11"/>
          </p:nvPr>
        </p:nvSpPr>
        <p:spPr/>
        <p:txBody>
          <a:bodyPr/>
          <a:lstStyle/>
          <a:p>
            <a:r>
              <a:rPr lang="en-US" smtClean="0"/>
              <a:t>ma lisa - Radial Flow in p+p Collisions -  CERN Theory Phenomenology Seminar  - 16 Oct 2009</a:t>
            </a:r>
            <a:endParaRPr lang="en-US" dirty="0"/>
          </a:p>
        </p:txBody>
      </p:sp>
      <p:sp>
        <p:nvSpPr>
          <p:cNvPr id="4" name="Slide Number Placeholder 3"/>
          <p:cNvSpPr>
            <a:spLocks noGrp="1"/>
          </p:cNvSpPr>
          <p:nvPr>
            <p:ph type="sldNum" sz="quarter" idx="12"/>
          </p:nvPr>
        </p:nvSpPr>
        <p:spPr/>
        <p:txBody>
          <a:bodyPr/>
          <a:lstStyle/>
          <a:p>
            <a:fld id="{7DAC2A2A-C09E-2240-A90F-7268EA013567}" type="slidenum">
              <a:rPr lang="en-US" smtClean="0"/>
              <a:pPr/>
              <a:t>66</a:t>
            </a:fld>
            <a:endParaRPr lang="en-US"/>
          </a:p>
        </p:txBody>
      </p:sp>
      <p:sp>
        <p:nvSpPr>
          <p:cNvPr id="6" name="Rounded Rectangle 5"/>
          <p:cNvSpPr/>
          <p:nvPr/>
        </p:nvSpPr>
        <p:spPr>
          <a:xfrm>
            <a:off x="76200" y="21336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2-particle correlations</a:t>
            </a:r>
            <a:endParaRPr lang="en-US" sz="1600" b="1" dirty="0"/>
          </a:p>
        </p:txBody>
      </p:sp>
      <p:grpSp>
        <p:nvGrpSpPr>
          <p:cNvPr id="5" name="Group 68"/>
          <p:cNvGrpSpPr/>
          <p:nvPr/>
        </p:nvGrpSpPr>
        <p:grpSpPr>
          <a:xfrm>
            <a:off x="1524000" y="1676400"/>
            <a:ext cx="2438400" cy="1676400"/>
            <a:chOff x="1524000" y="1676400"/>
            <a:chExt cx="2438400" cy="1676400"/>
          </a:xfrm>
        </p:grpSpPr>
        <p:sp>
          <p:nvSpPr>
            <p:cNvPr id="13" name="Rounded Rectangle 12"/>
            <p:cNvSpPr/>
            <p:nvPr/>
          </p:nvSpPr>
          <p:spPr>
            <a:xfrm>
              <a:off x="2514600" y="16764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femtoscopic </a:t>
              </a:r>
              <a:r>
                <a:rPr lang="en-US" sz="1600" b="1" dirty="0" err="1" smtClean="0"/>
                <a:t>R(pT</a:t>
              </a:r>
              <a:r>
                <a:rPr lang="en-US" sz="1600" b="1" dirty="0" smtClean="0"/>
                <a:t>)</a:t>
              </a:r>
              <a:endParaRPr lang="en-US" sz="1600" b="1" dirty="0"/>
            </a:p>
          </p:txBody>
        </p:sp>
        <p:grpSp>
          <p:nvGrpSpPr>
            <p:cNvPr id="7" name="Group 54"/>
            <p:cNvGrpSpPr/>
            <p:nvPr/>
          </p:nvGrpSpPr>
          <p:grpSpPr>
            <a:xfrm>
              <a:off x="1524000" y="1981200"/>
              <a:ext cx="990600" cy="1066800"/>
              <a:chOff x="1524000" y="1371600"/>
              <a:chExt cx="990600" cy="1066800"/>
            </a:xfrm>
          </p:grpSpPr>
          <p:cxnSp>
            <p:nvCxnSpPr>
              <p:cNvPr id="8" name="Straight Connector 7"/>
              <p:cNvCxnSpPr/>
              <p:nvPr/>
            </p:nvCxnSpPr>
            <p:spPr>
              <a:xfrm>
                <a:off x="1524000" y="1905000"/>
                <a:ext cx="495300" cy="2223"/>
              </a:xfrm>
              <a:prstGeom prst="line">
                <a:avLst/>
              </a:prstGeom>
            </p:spPr>
            <p:style>
              <a:lnRef idx="2">
                <a:schemeClr val="accent2"/>
              </a:lnRef>
              <a:fillRef idx="0">
                <a:schemeClr val="accent2"/>
              </a:fillRef>
              <a:effectRef idx="1">
                <a:schemeClr val="accent2"/>
              </a:effectRef>
              <a:fontRef idx="minor">
                <a:schemeClr val="tx1"/>
              </a:fontRef>
            </p:style>
          </p:cxnSp>
          <p:grpSp>
            <p:nvGrpSpPr>
              <p:cNvPr id="10" name="Group 53"/>
              <p:cNvGrpSpPr/>
              <p:nvPr/>
            </p:nvGrpSpPr>
            <p:grpSpPr>
              <a:xfrm>
                <a:off x="2017713" y="1371600"/>
                <a:ext cx="496887" cy="1066800"/>
                <a:chOff x="2055813" y="1447800"/>
                <a:chExt cx="496887" cy="1066800"/>
              </a:xfrm>
            </p:grpSpPr>
            <p:cxnSp>
              <p:nvCxnSpPr>
                <p:cNvPr id="9" name="Straight Connector 8"/>
                <p:cNvCxnSpPr/>
                <p:nvPr/>
              </p:nvCxnSpPr>
              <p:spPr>
                <a:xfrm rot="5400000" flipH="1" flipV="1">
                  <a:off x="1524318" y="1981518"/>
                  <a:ext cx="1064577"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a:off x="2057400" y="1447800"/>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a:off x="2057400" y="2512377"/>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sp>
          <p:nvSpPr>
            <p:cNvPr id="15" name="Rounded Rectangle 14"/>
            <p:cNvSpPr/>
            <p:nvPr/>
          </p:nvSpPr>
          <p:spPr>
            <a:xfrm>
              <a:off x="2514600" y="27432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EMCICs</a:t>
              </a:r>
              <a:endParaRPr lang="en-US" sz="1600" b="1" dirty="0" smtClean="0"/>
            </a:p>
            <a:p>
              <a:pPr algn="ctr"/>
              <a:r>
                <a:rPr lang="en-US" sz="1600" b="1" dirty="0" smtClean="0"/>
                <a:t>&lt;pT</a:t>
              </a:r>
              <a:r>
                <a:rPr lang="en-US" sz="1600" b="1" baseline="30000" dirty="0" smtClean="0"/>
                <a:t>2</a:t>
              </a:r>
              <a:r>
                <a:rPr lang="en-US" sz="1600" b="1" dirty="0" smtClean="0"/>
                <a:t>&gt; etc.</a:t>
              </a:r>
              <a:endParaRPr lang="en-US" sz="1600" b="1" dirty="0"/>
            </a:p>
          </p:txBody>
        </p:sp>
      </p:grpSp>
      <p:sp>
        <p:nvSpPr>
          <p:cNvPr id="20" name="Rounded Rectangle 19"/>
          <p:cNvSpPr/>
          <p:nvPr/>
        </p:nvSpPr>
        <p:spPr>
          <a:xfrm>
            <a:off x="76200" y="5108576"/>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single-particle spectra</a:t>
            </a:r>
            <a:endParaRPr lang="en-US" sz="1600" b="1" dirty="0"/>
          </a:p>
        </p:txBody>
      </p:sp>
      <p:grpSp>
        <p:nvGrpSpPr>
          <p:cNvPr id="11" name="Group 42"/>
          <p:cNvGrpSpPr/>
          <p:nvPr/>
        </p:nvGrpSpPr>
        <p:grpSpPr>
          <a:xfrm>
            <a:off x="1524000" y="5105400"/>
            <a:ext cx="1828800" cy="762000"/>
            <a:chOff x="1524000" y="5105400"/>
            <a:chExt cx="1828800" cy="762000"/>
          </a:xfrm>
        </p:grpSpPr>
        <p:sp>
          <p:nvSpPr>
            <p:cNvPr id="22" name="Rounded Rectangle 21"/>
            <p:cNvSpPr/>
            <p:nvPr/>
          </p:nvSpPr>
          <p:spPr>
            <a:xfrm>
              <a:off x="1905000" y="51054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postulate identical parent</a:t>
              </a:r>
              <a:endParaRPr lang="en-US" sz="1600" b="1" dirty="0"/>
            </a:p>
          </p:txBody>
        </p:sp>
        <p:cxnSp>
          <p:nvCxnSpPr>
            <p:cNvPr id="23" name="Straight Arrow Connector 22"/>
            <p:cNvCxnSpPr/>
            <p:nvPr/>
          </p:nvCxnSpPr>
          <p:spPr>
            <a:xfrm flipV="1">
              <a:off x="1524000" y="5559424"/>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6" name="Group 60"/>
          <p:cNvGrpSpPr/>
          <p:nvPr/>
        </p:nvGrpSpPr>
        <p:grpSpPr>
          <a:xfrm>
            <a:off x="5181600" y="5486400"/>
            <a:ext cx="2133600" cy="838200"/>
            <a:chOff x="5181600" y="5105400"/>
            <a:chExt cx="2133600" cy="838200"/>
          </a:xfrm>
        </p:grpSpPr>
        <p:sp>
          <p:nvSpPr>
            <p:cNvPr id="27" name="Rounded Rectangle 26"/>
            <p:cNvSpPr/>
            <p:nvPr/>
          </p:nvSpPr>
          <p:spPr>
            <a:xfrm>
              <a:off x="5867400" y="53340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postulate works!</a:t>
              </a:r>
              <a:endParaRPr lang="en-US" sz="1600" b="1" dirty="0"/>
            </a:p>
          </p:txBody>
        </p:sp>
        <p:cxnSp>
          <p:nvCxnSpPr>
            <p:cNvPr id="37" name="Straight Connector 36"/>
            <p:cNvCxnSpPr/>
            <p:nvPr/>
          </p:nvCxnSpPr>
          <p:spPr>
            <a:xfrm rot="16200000" flipV="1">
              <a:off x="5261647" y="5368254"/>
              <a:ext cx="533401" cy="7693"/>
            </a:xfrm>
            <a:prstGeom prst="line">
              <a:avLst/>
            </a:prstGeom>
          </p:spPr>
          <p:style>
            <a:lnRef idx="2">
              <a:schemeClr val="accent2"/>
            </a:lnRef>
            <a:fillRef idx="0">
              <a:schemeClr val="accent2"/>
            </a:fillRef>
            <a:effectRef idx="1">
              <a:schemeClr val="accent2"/>
            </a:effectRef>
            <a:fontRef idx="minor">
              <a:schemeClr val="tx1"/>
            </a:fontRef>
          </p:style>
        </p:cxnSp>
        <p:cxnSp>
          <p:nvCxnSpPr>
            <p:cNvPr id="39" name="Straight Connector 38"/>
            <p:cNvCxnSpPr/>
            <p:nvPr/>
          </p:nvCxnSpPr>
          <p:spPr>
            <a:xfrm>
              <a:off x="5181600" y="5105400"/>
              <a:ext cx="342900" cy="2223"/>
            </a:xfrm>
            <a:prstGeom prst="line">
              <a:avLst/>
            </a:prstGeom>
          </p:spPr>
          <p:style>
            <a:lnRef idx="2">
              <a:schemeClr val="accent2"/>
            </a:lnRef>
            <a:fillRef idx="0">
              <a:schemeClr val="accent2"/>
            </a:fillRef>
            <a:effectRef idx="1">
              <a:schemeClr val="accent2"/>
            </a:effectRef>
            <a:fontRef idx="minor">
              <a:schemeClr val="tx1"/>
            </a:fontRef>
          </p:style>
        </p:cxnSp>
        <p:cxnSp>
          <p:nvCxnSpPr>
            <p:cNvPr id="41" name="Straight Arrow Connector 40"/>
            <p:cNvCxnSpPr/>
            <p:nvPr/>
          </p:nvCxnSpPr>
          <p:spPr>
            <a:xfrm>
              <a:off x="5524500" y="5636577"/>
              <a:ext cx="3429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7" name="Group 57"/>
          <p:cNvGrpSpPr/>
          <p:nvPr/>
        </p:nvGrpSpPr>
        <p:grpSpPr>
          <a:xfrm>
            <a:off x="3352800" y="5108576"/>
            <a:ext cx="1828800" cy="762000"/>
            <a:chOff x="3352800" y="4727576"/>
            <a:chExt cx="1828800" cy="762000"/>
          </a:xfrm>
        </p:grpSpPr>
        <p:sp>
          <p:nvSpPr>
            <p:cNvPr id="29" name="Rounded Rectangle 28"/>
            <p:cNvSpPr/>
            <p:nvPr/>
          </p:nvSpPr>
          <p:spPr>
            <a:xfrm>
              <a:off x="3733800" y="4727576"/>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vary EMCIC &lt;pT</a:t>
              </a:r>
              <a:r>
                <a:rPr lang="en-US" sz="1600" b="1" baseline="30000" dirty="0" smtClean="0"/>
                <a:t>2</a:t>
              </a:r>
              <a:r>
                <a:rPr lang="en-US" sz="1600" b="1" dirty="0" smtClean="0"/>
                <a:t>&gt; etc.</a:t>
              </a:r>
            </a:p>
          </p:txBody>
        </p:sp>
        <p:cxnSp>
          <p:nvCxnSpPr>
            <p:cNvPr id="51" name="Straight Arrow Connector 50"/>
            <p:cNvCxnSpPr/>
            <p:nvPr/>
          </p:nvCxnSpPr>
          <p:spPr>
            <a:xfrm flipV="1">
              <a:off x="3352800" y="5105400"/>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8" name="Group 62"/>
          <p:cNvGrpSpPr/>
          <p:nvPr/>
        </p:nvGrpSpPr>
        <p:grpSpPr>
          <a:xfrm>
            <a:off x="7315200" y="4648200"/>
            <a:ext cx="1828800" cy="609600"/>
            <a:chOff x="7315200" y="4267200"/>
            <a:chExt cx="1828800" cy="609600"/>
          </a:xfrm>
        </p:grpSpPr>
        <p:sp>
          <p:nvSpPr>
            <p:cNvPr id="47" name="Rounded Rectangle 46"/>
            <p:cNvSpPr/>
            <p:nvPr/>
          </p:nvSpPr>
          <p:spPr>
            <a:xfrm>
              <a:off x="7696200" y="42672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β</a:t>
              </a:r>
              <a:r>
                <a:rPr lang="en-US" sz="1600" b="1" dirty="0" smtClean="0"/>
                <a:t>, T</a:t>
              </a:r>
              <a:br>
                <a:rPr lang="en-US" sz="1600" b="1" dirty="0" smtClean="0"/>
              </a:br>
              <a:r>
                <a:rPr lang="en-US" sz="1600" b="1" dirty="0" smtClean="0"/>
                <a:t>from BW fit</a:t>
              </a:r>
              <a:endParaRPr lang="en-US" sz="1600" b="1" dirty="0"/>
            </a:p>
          </p:txBody>
        </p:sp>
        <p:cxnSp>
          <p:nvCxnSpPr>
            <p:cNvPr id="52" name="Straight Arrow Connector 51"/>
            <p:cNvCxnSpPr/>
            <p:nvPr/>
          </p:nvCxnSpPr>
          <p:spPr>
            <a:xfrm flipV="1">
              <a:off x="7315200" y="4574223"/>
              <a:ext cx="381000" cy="3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9" name="Group 67"/>
          <p:cNvGrpSpPr/>
          <p:nvPr/>
        </p:nvGrpSpPr>
        <p:grpSpPr>
          <a:xfrm>
            <a:off x="5511800" y="4572000"/>
            <a:ext cx="1803400" cy="914402"/>
            <a:chOff x="5511800" y="4191000"/>
            <a:chExt cx="1803400" cy="914402"/>
          </a:xfrm>
        </p:grpSpPr>
        <p:grpSp>
          <p:nvGrpSpPr>
            <p:cNvPr id="21" name="Group 61"/>
            <p:cNvGrpSpPr/>
            <p:nvPr/>
          </p:nvGrpSpPr>
          <p:grpSpPr>
            <a:xfrm>
              <a:off x="5524500" y="4191000"/>
              <a:ext cx="1790700" cy="762000"/>
              <a:chOff x="5524500" y="4191000"/>
              <a:chExt cx="1790700" cy="762000"/>
            </a:xfrm>
          </p:grpSpPr>
          <p:cxnSp>
            <p:nvCxnSpPr>
              <p:cNvPr id="40" name="Straight Arrow Connector 39"/>
              <p:cNvCxnSpPr/>
              <p:nvPr/>
            </p:nvCxnSpPr>
            <p:spPr>
              <a:xfrm>
                <a:off x="5524500" y="4572000"/>
                <a:ext cx="3429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5" name="Rounded Rectangle 44"/>
              <p:cNvSpPr/>
              <p:nvPr/>
            </p:nvSpPr>
            <p:spPr>
              <a:xfrm>
                <a:off x="5867400" y="41910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“correct” spectra for </a:t>
                </a:r>
                <a:r>
                  <a:rPr lang="en-US" sz="1600" b="1" dirty="0" err="1" smtClean="0"/>
                  <a:t>EMCICs</a:t>
                </a:r>
                <a:endParaRPr lang="en-US" sz="1600" b="1" dirty="0"/>
              </a:p>
            </p:txBody>
          </p:sp>
        </p:grpSp>
        <p:cxnSp>
          <p:nvCxnSpPr>
            <p:cNvPr id="60" name="Straight Connector 59"/>
            <p:cNvCxnSpPr/>
            <p:nvPr/>
          </p:nvCxnSpPr>
          <p:spPr>
            <a:xfrm rot="16200000" flipV="1">
              <a:off x="5248946" y="4834855"/>
              <a:ext cx="533401" cy="7693"/>
            </a:xfrm>
            <a:prstGeom prst="line">
              <a:avLst/>
            </a:prstGeom>
          </p:spPr>
          <p:style>
            <a:lnRef idx="2">
              <a:schemeClr val="accent2"/>
            </a:lnRef>
            <a:fillRef idx="0">
              <a:schemeClr val="accent2"/>
            </a:fillRef>
            <a:effectRef idx="1">
              <a:schemeClr val="accent2"/>
            </a:effectRef>
            <a:fontRef idx="minor">
              <a:schemeClr val="tx1"/>
            </a:fontRef>
          </p:style>
        </p:cxnSp>
      </p:grpSp>
      <p:grpSp>
        <p:nvGrpSpPr>
          <p:cNvPr id="24" name="Group 42"/>
          <p:cNvGrpSpPr/>
          <p:nvPr/>
        </p:nvGrpSpPr>
        <p:grpSpPr>
          <a:xfrm>
            <a:off x="1905000" y="4648200"/>
            <a:ext cx="1447800" cy="1676400"/>
            <a:chOff x="1905000" y="4267200"/>
            <a:chExt cx="1447800" cy="1676400"/>
          </a:xfrm>
        </p:grpSpPr>
        <p:cxnSp>
          <p:nvCxnSpPr>
            <p:cNvPr id="44" name="Straight Connector 43"/>
            <p:cNvCxnSpPr/>
            <p:nvPr/>
          </p:nvCxnSpPr>
          <p:spPr>
            <a:xfrm rot="16200000" flipH="1">
              <a:off x="1790700" y="4381500"/>
              <a:ext cx="1676400" cy="1447800"/>
            </a:xfrm>
            <a:prstGeom prst="line">
              <a:avLst/>
            </a:prstGeom>
            <a:ln w="5715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5400000">
              <a:off x="1790700" y="4381500"/>
              <a:ext cx="1676400" cy="1447800"/>
            </a:xfrm>
            <a:prstGeom prst="line">
              <a:avLst/>
            </a:prstGeom>
            <a:ln w="5715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3" name="Cloud Callout 52"/>
          <p:cNvSpPr/>
          <p:nvPr/>
        </p:nvSpPr>
        <p:spPr>
          <a:xfrm>
            <a:off x="4724400" y="381000"/>
            <a:ext cx="2438400" cy="1222248"/>
          </a:xfrm>
          <a:prstGeom prst="cloudCallout">
            <a:avLst>
              <a:gd name="adj1" fmla="val -74537"/>
              <a:gd name="adj2" fmla="val 9014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Hey, that looks like flow!!</a:t>
            </a:r>
            <a:endParaRPr lang="en-US" dirty="0"/>
          </a:p>
        </p:txBody>
      </p:sp>
      <p:sp>
        <p:nvSpPr>
          <p:cNvPr id="54" name="Cloud Callout 53"/>
          <p:cNvSpPr/>
          <p:nvPr/>
        </p:nvSpPr>
        <p:spPr>
          <a:xfrm>
            <a:off x="5029200" y="1676400"/>
            <a:ext cx="3048000" cy="1676400"/>
          </a:xfrm>
          <a:prstGeom prst="cloudCallout">
            <a:avLst>
              <a:gd name="adj1" fmla="val -82037"/>
              <a:gd name="adj2" fmla="val 26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Hmm… Strong PS constraints on momentum distributions</a:t>
            </a:r>
            <a:endParaRPr lang="en-US" dirty="0"/>
          </a:p>
        </p:txBody>
      </p:sp>
      <p:sp>
        <p:nvSpPr>
          <p:cNvPr id="42" name="Cloud Callout 41"/>
          <p:cNvSpPr/>
          <p:nvPr/>
        </p:nvSpPr>
        <p:spPr>
          <a:xfrm>
            <a:off x="76200" y="3657600"/>
            <a:ext cx="1828800" cy="1066800"/>
          </a:xfrm>
          <a:prstGeom prst="cloudCallout">
            <a:avLst>
              <a:gd name="adj1" fmla="val -17760"/>
              <a:gd name="adj2" fmla="val 7212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what about PS?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500"/>
                            </p:stCondLst>
                            <p:childTnLst>
                              <p:par>
                                <p:cTn id="49" presetID="2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accel="50000" decel="50000"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500" fill="hold"/>
                                        <p:tgtEl>
                                          <p:spTgt spid="2"/>
                                        </p:tgtEl>
                                        <p:attrNameLst>
                                          <p:attrName>ppt_x</p:attrName>
                                        </p:attrNameLst>
                                      </p:cBhvr>
                                      <p:tavLst>
                                        <p:tav tm="0">
                                          <p:val>
                                            <p:strVal val="#ppt_x"/>
                                          </p:val>
                                        </p:tav>
                                        <p:tav tm="100000">
                                          <p:val>
                                            <p:strVal val="#ppt_x"/>
                                          </p:val>
                                        </p:tav>
                                      </p:tavLst>
                                    </p:anim>
                                    <p:anim calcmode="lin" valueType="num">
                                      <p:cBhvr additive="base">
                                        <p:cTn id="5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3" grpId="0" animBg="1"/>
      <p:bldP spid="54" grpId="0" animBg="1"/>
      <p:bldP spid="42" grpId="0" animBg="1"/>
    </p:bld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 lisa - Radial Flow in p+p Collisions -  CERN Theory Phenomenology Seminar  - 16 Oct 2009</a:t>
            </a:r>
            <a:endParaRPr lang="en-US" dirty="0"/>
          </a:p>
        </p:txBody>
      </p:sp>
      <p:sp>
        <p:nvSpPr>
          <p:cNvPr id="4" name="Slide Number Placeholder 3"/>
          <p:cNvSpPr>
            <a:spLocks noGrp="1"/>
          </p:cNvSpPr>
          <p:nvPr>
            <p:ph type="sldNum" sz="quarter" idx="12"/>
          </p:nvPr>
        </p:nvSpPr>
        <p:spPr/>
        <p:txBody>
          <a:bodyPr/>
          <a:lstStyle/>
          <a:p>
            <a:fld id="{7DAC2A2A-C09E-2240-A90F-7268EA013567}" type="slidenum">
              <a:rPr lang="en-US" smtClean="0"/>
              <a:pPr/>
              <a:t>67</a:t>
            </a:fld>
            <a:endParaRPr lang="en-US"/>
          </a:p>
        </p:txBody>
      </p:sp>
      <p:sp>
        <p:nvSpPr>
          <p:cNvPr id="6" name="Rounded Rectangle 5"/>
          <p:cNvSpPr/>
          <p:nvPr/>
        </p:nvSpPr>
        <p:spPr>
          <a:xfrm>
            <a:off x="76200" y="21336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2-particle correlations</a:t>
            </a:r>
            <a:endParaRPr lang="en-US" sz="1600" b="1" dirty="0"/>
          </a:p>
        </p:txBody>
      </p:sp>
      <p:sp>
        <p:nvSpPr>
          <p:cNvPr id="13" name="Rounded Rectangle 12"/>
          <p:cNvSpPr/>
          <p:nvPr/>
        </p:nvSpPr>
        <p:spPr>
          <a:xfrm>
            <a:off x="2514600" y="16764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femtoscopic </a:t>
            </a:r>
            <a:r>
              <a:rPr lang="en-US" sz="1600" b="1" dirty="0" err="1" smtClean="0"/>
              <a:t>R(pT</a:t>
            </a:r>
            <a:r>
              <a:rPr lang="en-US" sz="1600" b="1" dirty="0" smtClean="0"/>
              <a:t>)</a:t>
            </a:r>
            <a:endParaRPr lang="en-US" sz="1600" b="1" dirty="0"/>
          </a:p>
        </p:txBody>
      </p:sp>
      <p:cxnSp>
        <p:nvCxnSpPr>
          <p:cNvPr id="8" name="Straight Connector 7"/>
          <p:cNvCxnSpPr/>
          <p:nvPr/>
        </p:nvCxnSpPr>
        <p:spPr>
          <a:xfrm>
            <a:off x="1524000" y="2514600"/>
            <a:ext cx="495300" cy="2223"/>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rot="5400000" flipH="1" flipV="1">
            <a:off x="1486218" y="2514918"/>
            <a:ext cx="1064577"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a:off x="2019300" y="1981200"/>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a:off x="2019300" y="3045777"/>
            <a:ext cx="495300" cy="222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Rounded Rectangle 14"/>
          <p:cNvSpPr/>
          <p:nvPr/>
        </p:nvSpPr>
        <p:spPr>
          <a:xfrm>
            <a:off x="2514600" y="2743200"/>
            <a:ext cx="14478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EMCICs</a:t>
            </a:r>
            <a:endParaRPr lang="en-US" sz="1600" b="1" dirty="0" smtClean="0"/>
          </a:p>
          <a:p>
            <a:pPr algn="ctr"/>
            <a:r>
              <a:rPr lang="en-US" sz="1600" b="1" dirty="0" smtClean="0"/>
              <a:t>&lt;pT</a:t>
            </a:r>
            <a:r>
              <a:rPr lang="en-US" sz="1600" b="1" baseline="30000" dirty="0" smtClean="0"/>
              <a:t>2</a:t>
            </a:r>
            <a:r>
              <a:rPr lang="en-US" sz="1600" b="1" dirty="0" smtClean="0"/>
              <a:t>&gt; etc.</a:t>
            </a:r>
            <a:endParaRPr lang="en-US" sz="1600" b="1" dirty="0"/>
          </a:p>
        </p:txBody>
      </p:sp>
      <p:cxnSp>
        <p:nvCxnSpPr>
          <p:cNvPr id="18" name="Straight Arrow Connector 17"/>
          <p:cNvCxnSpPr/>
          <p:nvPr/>
        </p:nvCxnSpPr>
        <p:spPr>
          <a:xfrm>
            <a:off x="3962400" y="1981200"/>
            <a:ext cx="838200" cy="1588"/>
          </a:xfrm>
          <a:prstGeom prst="straightConnector1">
            <a:avLst/>
          </a:prstGeom>
          <a:ln>
            <a:solidFill>
              <a:schemeClr val="accent1">
                <a:alpha val="30000"/>
              </a:schemeClr>
            </a:solidFill>
            <a:tailEnd type="arrow"/>
          </a:ln>
        </p:spPr>
        <p:style>
          <a:lnRef idx="2">
            <a:schemeClr val="accent2"/>
          </a:lnRef>
          <a:fillRef idx="0">
            <a:schemeClr val="accent2"/>
          </a:fillRef>
          <a:effectRef idx="1">
            <a:schemeClr val="accent2"/>
          </a:effectRef>
          <a:fontRef idx="minor">
            <a:schemeClr val="tx1"/>
          </a:fontRef>
        </p:style>
      </p:cxnSp>
      <p:sp>
        <p:nvSpPr>
          <p:cNvPr id="20" name="Rounded Rectangle 19"/>
          <p:cNvSpPr/>
          <p:nvPr/>
        </p:nvSpPr>
        <p:spPr>
          <a:xfrm>
            <a:off x="76200" y="5108576"/>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single-particle spectra</a:t>
            </a:r>
            <a:endParaRPr lang="en-US" sz="1600" b="1" dirty="0"/>
          </a:p>
        </p:txBody>
      </p:sp>
      <p:sp>
        <p:nvSpPr>
          <p:cNvPr id="22" name="Rounded Rectangle 21"/>
          <p:cNvSpPr/>
          <p:nvPr/>
        </p:nvSpPr>
        <p:spPr>
          <a:xfrm>
            <a:off x="1905000" y="5105400"/>
            <a:ext cx="1447800" cy="762000"/>
          </a:xfrm>
          <a:prstGeom prst="roundRect">
            <a:avLst/>
          </a:prstGeom>
          <a:gradFill flip="none" rotWithShape="1">
            <a:gsLst>
              <a:gs pos="0">
                <a:schemeClr val="accent1">
                  <a:tint val="100000"/>
                  <a:shade val="100000"/>
                  <a:satMod val="130000"/>
                  <a:alpha val="19000"/>
                </a:schemeClr>
              </a:gs>
              <a:gs pos="100000">
                <a:schemeClr val="accent1">
                  <a:tint val="50000"/>
                  <a:shade val="100000"/>
                  <a:satMod val="350000"/>
                  <a:alpha val="19000"/>
                </a:schemeClr>
              </a:gs>
            </a:gsLst>
            <a:lin ang="16200000" scaled="0"/>
            <a:tileRect/>
          </a:gradFill>
          <a:ln>
            <a:solidFill>
              <a:schemeClr val="accent1">
                <a:alpha val="3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bg1">
                    <a:lumMod val="75000"/>
                  </a:schemeClr>
                </a:solidFill>
              </a:rPr>
              <a:t>postulate identical parent</a:t>
            </a:r>
            <a:endParaRPr lang="en-US" sz="1600" b="1" dirty="0">
              <a:solidFill>
                <a:schemeClr val="bg1">
                  <a:lumMod val="75000"/>
                </a:schemeClr>
              </a:solidFill>
            </a:endParaRPr>
          </a:p>
        </p:txBody>
      </p:sp>
      <p:cxnSp>
        <p:nvCxnSpPr>
          <p:cNvPr id="23" name="Straight Arrow Connector 22"/>
          <p:cNvCxnSpPr>
            <a:stCxn id="20" idx="3"/>
          </p:cNvCxnSpPr>
          <p:nvPr/>
        </p:nvCxnSpPr>
        <p:spPr>
          <a:xfrm flipV="1">
            <a:off x="1524000" y="5486400"/>
            <a:ext cx="381000" cy="3176"/>
          </a:xfrm>
          <a:prstGeom prst="straightConnector1">
            <a:avLst/>
          </a:prstGeom>
          <a:ln>
            <a:solidFill>
              <a:srgbClr val="4F81BD">
                <a:alpha val="31000"/>
              </a:srgbClr>
            </a:solidFill>
            <a:tailEnd type="arrow"/>
          </a:ln>
        </p:spPr>
        <p:style>
          <a:lnRef idx="2">
            <a:schemeClr val="accent2"/>
          </a:lnRef>
          <a:fillRef idx="0">
            <a:schemeClr val="accent2"/>
          </a:fillRef>
          <a:effectRef idx="1">
            <a:schemeClr val="accent2"/>
          </a:effectRef>
          <a:fontRef idx="minor">
            <a:schemeClr val="tx1"/>
          </a:fontRef>
        </p:style>
      </p:cxnSp>
      <p:sp>
        <p:nvSpPr>
          <p:cNvPr id="27" name="Rounded Rectangle 26"/>
          <p:cNvSpPr/>
          <p:nvPr/>
        </p:nvSpPr>
        <p:spPr>
          <a:xfrm>
            <a:off x="5867400" y="5715000"/>
            <a:ext cx="1447800" cy="609600"/>
          </a:xfrm>
          <a:prstGeom prst="roundRect">
            <a:avLst/>
          </a:prstGeom>
          <a:gradFill flip="none" rotWithShape="1">
            <a:gsLst>
              <a:gs pos="0">
                <a:schemeClr val="accent1">
                  <a:tint val="100000"/>
                  <a:shade val="100000"/>
                  <a:satMod val="130000"/>
                  <a:alpha val="19000"/>
                </a:schemeClr>
              </a:gs>
              <a:gs pos="100000">
                <a:schemeClr val="accent1">
                  <a:tint val="50000"/>
                  <a:shade val="100000"/>
                  <a:satMod val="350000"/>
                  <a:alpha val="19000"/>
                </a:schemeClr>
              </a:gs>
            </a:gsLst>
            <a:lin ang="16200000" scaled="0"/>
            <a:tileRect/>
          </a:gradFill>
          <a:ln>
            <a:solidFill>
              <a:schemeClr val="accent1">
                <a:alpha val="3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bg1">
                    <a:lumMod val="75000"/>
                  </a:schemeClr>
                </a:solidFill>
              </a:rPr>
              <a:t>postulate works!</a:t>
            </a:r>
            <a:endParaRPr lang="en-US" sz="1600" b="1" dirty="0">
              <a:solidFill>
                <a:schemeClr val="bg1">
                  <a:lumMod val="75000"/>
                </a:schemeClr>
              </a:solidFill>
            </a:endParaRPr>
          </a:p>
        </p:txBody>
      </p:sp>
      <p:sp>
        <p:nvSpPr>
          <p:cNvPr id="29" name="Rounded Rectangle 28"/>
          <p:cNvSpPr/>
          <p:nvPr/>
        </p:nvSpPr>
        <p:spPr>
          <a:xfrm>
            <a:off x="3733800" y="5108576"/>
            <a:ext cx="1447800" cy="762000"/>
          </a:xfrm>
          <a:prstGeom prst="roundRect">
            <a:avLst/>
          </a:prstGeom>
          <a:gradFill flip="none" rotWithShape="1">
            <a:gsLst>
              <a:gs pos="0">
                <a:schemeClr val="accent1">
                  <a:tint val="100000"/>
                  <a:shade val="100000"/>
                  <a:satMod val="130000"/>
                  <a:alpha val="19000"/>
                </a:schemeClr>
              </a:gs>
              <a:gs pos="100000">
                <a:schemeClr val="accent1">
                  <a:tint val="50000"/>
                  <a:shade val="100000"/>
                  <a:satMod val="350000"/>
                  <a:alpha val="19000"/>
                </a:schemeClr>
              </a:gs>
            </a:gsLst>
            <a:lin ang="16200000" scaled="0"/>
            <a:tileRect/>
          </a:gradFill>
          <a:ln>
            <a:solidFill>
              <a:schemeClr val="accent1">
                <a:alpha val="3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bg1">
                    <a:lumMod val="75000"/>
                  </a:schemeClr>
                </a:solidFill>
              </a:rPr>
              <a:t>vary EMCIC &lt;pT</a:t>
            </a:r>
            <a:r>
              <a:rPr lang="en-US" sz="1600" b="1" baseline="30000" dirty="0" smtClean="0">
                <a:solidFill>
                  <a:schemeClr val="bg1">
                    <a:lumMod val="75000"/>
                  </a:schemeClr>
                </a:solidFill>
              </a:rPr>
              <a:t>2</a:t>
            </a:r>
            <a:r>
              <a:rPr lang="en-US" sz="1600" b="1" dirty="0" smtClean="0">
                <a:solidFill>
                  <a:schemeClr val="bg1">
                    <a:lumMod val="75000"/>
                  </a:schemeClr>
                </a:solidFill>
              </a:rPr>
              <a:t>&gt; etc.</a:t>
            </a:r>
          </a:p>
        </p:txBody>
      </p:sp>
      <p:grpSp>
        <p:nvGrpSpPr>
          <p:cNvPr id="5" name="Group 35"/>
          <p:cNvGrpSpPr/>
          <p:nvPr/>
        </p:nvGrpSpPr>
        <p:grpSpPr>
          <a:xfrm>
            <a:off x="5181600" y="4953000"/>
            <a:ext cx="685800" cy="1066800"/>
            <a:chOff x="1752600" y="1371600"/>
            <a:chExt cx="990600" cy="762000"/>
          </a:xfrm>
        </p:grpSpPr>
        <p:cxnSp>
          <p:nvCxnSpPr>
            <p:cNvPr id="37" name="Straight Connector 36"/>
            <p:cNvCxnSpPr/>
            <p:nvPr/>
          </p:nvCxnSpPr>
          <p:spPr>
            <a:xfrm rot="5400000" flipH="1" flipV="1">
              <a:off x="1879600" y="1752600"/>
              <a:ext cx="760412" cy="1588"/>
            </a:xfrm>
            <a:prstGeom prst="line">
              <a:avLst/>
            </a:prstGeom>
            <a:ln>
              <a:solidFill>
                <a:srgbClr val="4F81BD">
                  <a:alpha val="22000"/>
                </a:srgbClr>
              </a:solidFill>
            </a:ln>
          </p:spPr>
          <p:style>
            <a:lnRef idx="2">
              <a:schemeClr val="accent2"/>
            </a:lnRef>
            <a:fillRef idx="0">
              <a:schemeClr val="accent2"/>
            </a:fillRef>
            <a:effectRef idx="1">
              <a:schemeClr val="accent2"/>
            </a:effectRef>
            <a:fontRef idx="minor">
              <a:schemeClr val="tx1"/>
            </a:fontRef>
          </p:style>
        </p:cxnSp>
        <p:grpSp>
          <p:nvGrpSpPr>
            <p:cNvPr id="7" name="Group 20"/>
            <p:cNvGrpSpPr/>
            <p:nvPr/>
          </p:nvGrpSpPr>
          <p:grpSpPr>
            <a:xfrm>
              <a:off x="1752600" y="1371600"/>
              <a:ext cx="990600" cy="762000"/>
              <a:chOff x="1752600" y="1371600"/>
              <a:chExt cx="1219200" cy="762000"/>
            </a:xfrm>
          </p:grpSpPr>
          <p:cxnSp>
            <p:nvCxnSpPr>
              <p:cNvPr id="39" name="Straight Connector 38"/>
              <p:cNvCxnSpPr/>
              <p:nvPr/>
            </p:nvCxnSpPr>
            <p:spPr>
              <a:xfrm>
                <a:off x="1752600" y="1752600"/>
                <a:ext cx="609600" cy="1588"/>
              </a:xfrm>
              <a:prstGeom prst="line">
                <a:avLst/>
              </a:prstGeom>
              <a:ln>
                <a:solidFill>
                  <a:srgbClr val="4F81BD">
                    <a:alpha val="22000"/>
                  </a:srgbClr>
                </a:solidFill>
              </a:ln>
            </p:spPr>
            <p:style>
              <a:lnRef idx="2">
                <a:schemeClr val="accent2"/>
              </a:lnRef>
              <a:fillRef idx="0">
                <a:schemeClr val="accent2"/>
              </a:fillRef>
              <a:effectRef idx="1">
                <a:schemeClr val="accent2"/>
              </a:effectRef>
              <a:fontRef idx="minor">
                <a:schemeClr val="tx1"/>
              </a:fontRef>
            </p:style>
          </p:cxnSp>
          <p:cxnSp>
            <p:nvCxnSpPr>
              <p:cNvPr id="40" name="Straight Arrow Connector 39"/>
              <p:cNvCxnSpPr/>
              <p:nvPr/>
            </p:nvCxnSpPr>
            <p:spPr>
              <a:xfrm>
                <a:off x="2362200" y="1371600"/>
                <a:ext cx="609600" cy="1588"/>
              </a:xfrm>
              <a:prstGeom prst="straightConnector1">
                <a:avLst/>
              </a:prstGeom>
              <a:ln>
                <a:solidFill>
                  <a:srgbClr val="4F81BD">
                    <a:alpha val="22000"/>
                  </a:srgbClr>
                </a:solidFill>
                <a:tailEnd type="arrow"/>
              </a:ln>
            </p:spPr>
            <p:style>
              <a:lnRef idx="2">
                <a:schemeClr val="accent2"/>
              </a:lnRef>
              <a:fillRef idx="0">
                <a:schemeClr val="accent2"/>
              </a:fillRef>
              <a:effectRef idx="1">
                <a:schemeClr val="accent2"/>
              </a:effectRef>
              <a:fontRef idx="minor">
                <a:schemeClr val="tx1"/>
              </a:fontRef>
            </p:style>
          </p:cxnSp>
          <p:cxnSp>
            <p:nvCxnSpPr>
              <p:cNvPr id="41" name="Straight Arrow Connector 40"/>
              <p:cNvCxnSpPr/>
              <p:nvPr/>
            </p:nvCxnSpPr>
            <p:spPr>
              <a:xfrm>
                <a:off x="2362200" y="2132012"/>
                <a:ext cx="609600" cy="1588"/>
              </a:xfrm>
              <a:prstGeom prst="straightConnector1">
                <a:avLst/>
              </a:prstGeom>
              <a:ln>
                <a:solidFill>
                  <a:srgbClr val="4F81BD">
                    <a:alpha val="22000"/>
                  </a:srgbClr>
                </a:solidFill>
                <a:tailEnd type="arrow"/>
              </a:ln>
            </p:spPr>
            <p:style>
              <a:lnRef idx="2">
                <a:schemeClr val="accent2"/>
              </a:lnRef>
              <a:fillRef idx="0">
                <a:schemeClr val="accent2"/>
              </a:fillRef>
              <a:effectRef idx="1">
                <a:schemeClr val="accent2"/>
              </a:effectRef>
              <a:fontRef idx="minor">
                <a:schemeClr val="tx1"/>
              </a:fontRef>
            </p:style>
          </p:cxnSp>
        </p:grpSp>
      </p:grpSp>
      <p:sp>
        <p:nvSpPr>
          <p:cNvPr id="45" name="Rounded Rectangle 44"/>
          <p:cNvSpPr/>
          <p:nvPr/>
        </p:nvSpPr>
        <p:spPr>
          <a:xfrm>
            <a:off x="5867400" y="4572000"/>
            <a:ext cx="1447800" cy="762000"/>
          </a:xfrm>
          <a:prstGeom prst="roundRect">
            <a:avLst/>
          </a:prstGeom>
          <a:gradFill flip="none" rotWithShape="1">
            <a:gsLst>
              <a:gs pos="0">
                <a:schemeClr val="accent1">
                  <a:tint val="100000"/>
                  <a:shade val="100000"/>
                  <a:satMod val="130000"/>
                  <a:alpha val="19000"/>
                </a:schemeClr>
              </a:gs>
              <a:gs pos="100000">
                <a:schemeClr val="accent1">
                  <a:tint val="50000"/>
                  <a:shade val="100000"/>
                  <a:satMod val="350000"/>
                  <a:alpha val="19000"/>
                </a:schemeClr>
              </a:gs>
            </a:gsLst>
            <a:lin ang="16200000" scaled="0"/>
            <a:tileRect/>
          </a:gradFill>
          <a:ln>
            <a:solidFill>
              <a:schemeClr val="accent1">
                <a:shade val="95000"/>
                <a:satMod val="105000"/>
                <a:alpha val="3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bg1">
                    <a:lumMod val="75000"/>
                  </a:schemeClr>
                </a:solidFill>
              </a:rPr>
              <a:t>“correct” spectra for </a:t>
            </a:r>
            <a:r>
              <a:rPr lang="en-US" sz="1600" b="1" dirty="0" err="1" smtClean="0">
                <a:solidFill>
                  <a:schemeClr val="bg1">
                    <a:lumMod val="75000"/>
                  </a:schemeClr>
                </a:solidFill>
              </a:rPr>
              <a:t>EMCICs</a:t>
            </a:r>
            <a:endParaRPr lang="en-US" sz="1600" b="1" dirty="0">
              <a:solidFill>
                <a:schemeClr val="bg1">
                  <a:lumMod val="75000"/>
                </a:schemeClr>
              </a:solidFill>
            </a:endParaRPr>
          </a:p>
        </p:txBody>
      </p:sp>
      <p:sp>
        <p:nvSpPr>
          <p:cNvPr id="47" name="Rounded Rectangle 46"/>
          <p:cNvSpPr/>
          <p:nvPr/>
        </p:nvSpPr>
        <p:spPr>
          <a:xfrm>
            <a:off x="7696200" y="4648200"/>
            <a:ext cx="1447800" cy="609600"/>
          </a:xfrm>
          <a:prstGeom prst="roundRect">
            <a:avLst/>
          </a:prstGeom>
          <a:gradFill flip="none" rotWithShape="1">
            <a:gsLst>
              <a:gs pos="0">
                <a:schemeClr val="accent1">
                  <a:tint val="100000"/>
                  <a:shade val="100000"/>
                  <a:satMod val="130000"/>
                  <a:alpha val="19000"/>
                </a:schemeClr>
              </a:gs>
              <a:gs pos="100000">
                <a:schemeClr val="accent1">
                  <a:tint val="50000"/>
                  <a:shade val="100000"/>
                  <a:satMod val="350000"/>
                  <a:alpha val="19000"/>
                </a:schemeClr>
              </a:gs>
            </a:gsLst>
            <a:lin ang="16200000" scaled="0"/>
            <a:tileRect/>
          </a:gradFill>
          <a:ln>
            <a:solidFill>
              <a:schemeClr val="accent1">
                <a:alpha val="3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solidFill>
                  <a:schemeClr val="bg1">
                    <a:lumMod val="75000"/>
                  </a:schemeClr>
                </a:solidFill>
              </a:rPr>
              <a:t>β</a:t>
            </a:r>
            <a:r>
              <a:rPr lang="en-US" sz="1600" b="1" dirty="0" smtClean="0">
                <a:solidFill>
                  <a:schemeClr val="bg1">
                    <a:lumMod val="75000"/>
                  </a:schemeClr>
                </a:solidFill>
              </a:rPr>
              <a:t>, T</a:t>
            </a:r>
            <a:br>
              <a:rPr lang="en-US" sz="1600" b="1" dirty="0" smtClean="0">
                <a:solidFill>
                  <a:schemeClr val="bg1">
                    <a:lumMod val="75000"/>
                  </a:schemeClr>
                </a:solidFill>
              </a:rPr>
            </a:br>
            <a:r>
              <a:rPr lang="en-US" sz="1600" b="1" dirty="0" smtClean="0">
                <a:solidFill>
                  <a:schemeClr val="bg1">
                    <a:lumMod val="75000"/>
                  </a:schemeClr>
                </a:solidFill>
              </a:rPr>
              <a:t>from BW fit</a:t>
            </a:r>
            <a:endParaRPr lang="en-US" sz="1600" b="1" dirty="0">
              <a:solidFill>
                <a:schemeClr val="bg1">
                  <a:lumMod val="75000"/>
                </a:schemeClr>
              </a:solidFill>
            </a:endParaRPr>
          </a:p>
        </p:txBody>
      </p:sp>
      <p:cxnSp>
        <p:nvCxnSpPr>
          <p:cNvPr id="51" name="Straight Arrow Connector 50"/>
          <p:cNvCxnSpPr/>
          <p:nvPr/>
        </p:nvCxnSpPr>
        <p:spPr>
          <a:xfrm flipV="1">
            <a:off x="3352800" y="5486400"/>
            <a:ext cx="381000" cy="3176"/>
          </a:xfrm>
          <a:prstGeom prst="straightConnector1">
            <a:avLst/>
          </a:prstGeom>
          <a:ln>
            <a:solidFill>
              <a:srgbClr val="4F81BD">
                <a:alpha val="31000"/>
              </a:srgbClr>
            </a:solidFill>
            <a:tailEnd type="arrow"/>
          </a:ln>
        </p:spPr>
        <p:style>
          <a:lnRef idx="2">
            <a:schemeClr val="accent2"/>
          </a:lnRef>
          <a:fillRef idx="0">
            <a:schemeClr val="accent2"/>
          </a:fillRef>
          <a:effectRef idx="1">
            <a:schemeClr val="accent2"/>
          </a:effectRef>
          <a:fontRef idx="minor">
            <a:schemeClr val="tx1"/>
          </a:fontRef>
        </p:style>
      </p:cxnSp>
      <p:cxnSp>
        <p:nvCxnSpPr>
          <p:cNvPr id="52" name="Straight Arrow Connector 51"/>
          <p:cNvCxnSpPr/>
          <p:nvPr/>
        </p:nvCxnSpPr>
        <p:spPr>
          <a:xfrm flipV="1">
            <a:off x="7315200" y="4955223"/>
            <a:ext cx="381000" cy="3176"/>
          </a:xfrm>
          <a:prstGeom prst="straightConnector1">
            <a:avLst/>
          </a:prstGeom>
          <a:ln>
            <a:solidFill>
              <a:schemeClr val="accent1">
                <a:alpha val="30000"/>
              </a:schemeClr>
            </a:solidFill>
            <a:tailEnd type="arrow"/>
          </a:ln>
        </p:spPr>
        <p:style>
          <a:lnRef idx="2">
            <a:schemeClr val="accent2"/>
          </a:lnRef>
          <a:fillRef idx="0">
            <a:schemeClr val="accent2"/>
          </a:fillRef>
          <a:effectRef idx="1">
            <a:schemeClr val="accent2"/>
          </a:effectRef>
          <a:fontRef idx="minor">
            <a:schemeClr val="tx1"/>
          </a:fontRef>
        </p:style>
      </p:cxnSp>
      <p:grpSp>
        <p:nvGrpSpPr>
          <p:cNvPr id="10" name="Group 74"/>
          <p:cNvGrpSpPr/>
          <p:nvPr/>
        </p:nvGrpSpPr>
        <p:grpSpPr>
          <a:xfrm>
            <a:off x="3962400" y="1981200"/>
            <a:ext cx="5181600" cy="2971800"/>
            <a:chOff x="3962400" y="1981200"/>
            <a:chExt cx="5181600" cy="2971800"/>
          </a:xfrm>
        </p:grpSpPr>
        <p:sp>
          <p:nvSpPr>
            <p:cNvPr id="38" name="Rounded Rectangle 37"/>
            <p:cNvSpPr/>
            <p:nvPr/>
          </p:nvSpPr>
          <p:spPr>
            <a:xfrm>
              <a:off x="7467600" y="2438400"/>
              <a:ext cx="16764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err="1" smtClean="0"/>
                <a:t>β</a:t>
              </a:r>
              <a:r>
                <a:rPr lang="en-US" sz="1600" b="1" dirty="0" smtClean="0"/>
                <a:t>, T</a:t>
              </a:r>
              <a:br>
                <a:rPr lang="en-US" sz="1600" b="1" dirty="0" smtClean="0"/>
              </a:br>
              <a:r>
                <a:rPr lang="en-US" sz="1600" b="1" dirty="0" smtClean="0"/>
                <a:t>from BW fit to HBT </a:t>
              </a:r>
              <a:r>
                <a:rPr lang="en-US" sz="1600" b="1" i="1" dirty="0" smtClean="0">
                  <a:solidFill>
                    <a:srgbClr val="F4FC51"/>
                  </a:solidFill>
                </a:rPr>
                <a:t>and</a:t>
              </a:r>
              <a:r>
                <a:rPr lang="en-US" sz="1600" b="1" dirty="0" smtClean="0">
                  <a:solidFill>
                    <a:srgbClr val="F4FC51"/>
                  </a:solidFill>
                </a:rPr>
                <a:t> </a:t>
              </a:r>
              <a:r>
                <a:rPr lang="en-US" sz="1600" b="1" dirty="0" smtClean="0"/>
                <a:t>spectra</a:t>
              </a:r>
              <a:endParaRPr lang="en-US" sz="1600" b="1" dirty="0"/>
            </a:p>
          </p:txBody>
        </p:sp>
        <p:cxnSp>
          <p:nvCxnSpPr>
            <p:cNvPr id="59" name="Elbow Connector 58"/>
            <p:cNvCxnSpPr>
              <a:stCxn id="45" idx="3"/>
              <a:endCxn id="38" idx="2"/>
            </p:cNvCxnSpPr>
            <p:nvPr/>
          </p:nvCxnSpPr>
          <p:spPr>
            <a:xfrm flipV="1">
              <a:off x="7315200" y="3200400"/>
              <a:ext cx="990600" cy="1752600"/>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5" name="Elbow Connector 64"/>
            <p:cNvCxnSpPr>
              <a:stCxn id="13" idx="3"/>
              <a:endCxn id="38" idx="1"/>
            </p:cNvCxnSpPr>
            <p:nvPr/>
          </p:nvCxnSpPr>
          <p:spPr>
            <a:xfrm>
              <a:off x="3962400" y="1981200"/>
              <a:ext cx="3505200" cy="838200"/>
            </a:xfrm>
            <a:prstGeom prst="bentConnector3">
              <a:avLst>
                <a:gd name="adj1" fmla="val 80072"/>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1" name="Group 73"/>
          <p:cNvGrpSpPr/>
          <p:nvPr/>
        </p:nvGrpSpPr>
        <p:grpSpPr>
          <a:xfrm>
            <a:off x="3962400" y="3045777"/>
            <a:ext cx="3352800" cy="2288223"/>
            <a:chOff x="3962400" y="3200400"/>
            <a:chExt cx="3352800" cy="1905000"/>
          </a:xfrm>
        </p:grpSpPr>
        <p:cxnSp>
          <p:nvCxnSpPr>
            <p:cNvPr id="54" name="Elbow Connector 53"/>
            <p:cNvCxnSpPr/>
            <p:nvPr/>
          </p:nvCxnSpPr>
          <p:spPr>
            <a:xfrm>
              <a:off x="3962400" y="3200400"/>
              <a:ext cx="1905000" cy="1524000"/>
            </a:xfrm>
            <a:prstGeom prst="bentConnector3">
              <a:avLst>
                <a:gd name="adj1" fmla="val 26667"/>
              </a:avLst>
            </a:prstGeom>
            <a:ln>
              <a:tailEnd type="arrow"/>
            </a:ln>
          </p:spPr>
          <p:style>
            <a:lnRef idx="2">
              <a:schemeClr val="accent2"/>
            </a:lnRef>
            <a:fillRef idx="0">
              <a:schemeClr val="accent2"/>
            </a:fillRef>
            <a:effectRef idx="1">
              <a:schemeClr val="accent2"/>
            </a:effectRef>
            <a:fontRef idx="minor">
              <a:schemeClr val="tx1"/>
            </a:fontRef>
          </p:style>
        </p:cxnSp>
        <p:sp>
          <p:nvSpPr>
            <p:cNvPr id="73" name="Rounded Rectangle 72"/>
            <p:cNvSpPr/>
            <p:nvPr/>
          </p:nvSpPr>
          <p:spPr>
            <a:xfrm>
              <a:off x="5867400" y="4343400"/>
              <a:ext cx="1447800" cy="76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“correct” spectra for </a:t>
              </a:r>
              <a:r>
                <a:rPr lang="en-US" sz="1600" b="1" dirty="0" err="1" smtClean="0"/>
                <a:t>EMCICs</a:t>
              </a:r>
              <a:endParaRPr lang="en-US" sz="1600" b="1" dirty="0"/>
            </a:p>
          </p:txBody>
        </p:sp>
      </p:grpSp>
      <p:grpSp>
        <p:nvGrpSpPr>
          <p:cNvPr id="16" name="Group 78"/>
          <p:cNvGrpSpPr/>
          <p:nvPr/>
        </p:nvGrpSpPr>
        <p:grpSpPr>
          <a:xfrm>
            <a:off x="1905000" y="4648200"/>
            <a:ext cx="1447800" cy="1676400"/>
            <a:chOff x="1905000" y="4267200"/>
            <a:chExt cx="1447800" cy="1676400"/>
          </a:xfrm>
        </p:grpSpPr>
        <p:cxnSp>
          <p:nvCxnSpPr>
            <p:cNvPr id="77" name="Straight Connector 76"/>
            <p:cNvCxnSpPr/>
            <p:nvPr/>
          </p:nvCxnSpPr>
          <p:spPr>
            <a:xfrm rot="16200000" flipH="1">
              <a:off x="1790700" y="4381500"/>
              <a:ext cx="1676400" cy="1447800"/>
            </a:xfrm>
            <a:prstGeom prst="line">
              <a:avLst/>
            </a:prstGeom>
            <a:ln w="5715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5400000">
              <a:off x="1790700" y="4381500"/>
              <a:ext cx="1676400" cy="1447800"/>
            </a:xfrm>
            <a:prstGeom prst="line">
              <a:avLst/>
            </a:prstGeom>
            <a:ln w="5715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4" name="Title 1"/>
          <p:cNvSpPr>
            <a:spLocks noGrp="1"/>
          </p:cNvSpPr>
          <p:nvPr>
            <p:ph type="title"/>
          </p:nvPr>
        </p:nvSpPr>
        <p:spPr>
          <a:xfrm>
            <a:off x="457200" y="0"/>
            <a:ext cx="8229600" cy="715962"/>
          </a:xfrm>
        </p:spPr>
        <p:txBody>
          <a:bodyPr/>
          <a:lstStyle/>
          <a:p>
            <a:pPr algn="l"/>
            <a:r>
              <a:rPr lang="en-US" dirty="0" smtClean="0"/>
              <a:t> Can we do better…?</a:t>
            </a:r>
            <a:endParaRPr lang="en-US" dirty="0"/>
          </a:p>
        </p:txBody>
      </p:sp>
      <p:sp>
        <p:nvSpPr>
          <p:cNvPr id="46" name="TextBox 45"/>
          <p:cNvSpPr txBox="1"/>
          <p:nvPr/>
        </p:nvSpPr>
        <p:spPr>
          <a:xfrm>
            <a:off x="4917140" y="76200"/>
            <a:ext cx="2245660" cy="584776"/>
          </a:xfrm>
          <a:prstGeom prst="rect">
            <a:avLst/>
          </a:prstGeom>
          <a:noFill/>
        </p:spPr>
        <p:txBody>
          <a:bodyPr wrap="none" rtlCol="0">
            <a:spAutoFit/>
          </a:bodyPr>
          <a:lstStyle/>
          <a:p>
            <a:r>
              <a:rPr lang="en-US" sz="3200" i="1" dirty="0" smtClean="0">
                <a:latin typeface="Times New Roman Bold Italic"/>
                <a:cs typeface="Times New Roman Bold Italic"/>
              </a:rPr>
              <a:t>Yes we can!</a:t>
            </a:r>
            <a:endParaRPr lang="en-US" sz="3200" i="1" dirty="0">
              <a:latin typeface="Times New Roman Bold Italic"/>
              <a:cs typeface="Times New Roman Bold Italic"/>
            </a:endParaRPr>
          </a:p>
        </p:txBody>
      </p:sp>
      <p:pic>
        <p:nvPicPr>
          <p:cNvPr id="48" name="Picture 47" descr="S-RoundObamaSymbol.gif"/>
          <p:cNvPicPr>
            <a:picLocks noChangeAspect="1"/>
          </p:cNvPicPr>
          <p:nvPr/>
        </p:nvPicPr>
        <p:blipFill>
          <a:blip r:embed="rId2"/>
          <a:stretch>
            <a:fillRect/>
          </a:stretch>
        </p:blipFill>
        <p:spPr>
          <a:xfrm>
            <a:off x="7467600" y="76200"/>
            <a:ext cx="1295400" cy="12954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from="(-#ppt_w/2)" to="(#ppt_x)" calcmode="lin" valueType="num">
                                      <p:cBhvr>
                                        <p:cTn id="7" dur="600" fill="hold">
                                          <p:stCondLst>
                                            <p:cond delay="0"/>
                                          </p:stCondLst>
                                        </p:cTn>
                                        <p:tgtEl>
                                          <p:spTgt spid="46"/>
                                        </p:tgtEl>
                                        <p:attrNameLst>
                                          <p:attrName>ppt_x</p:attrName>
                                        </p:attrNameLst>
                                      </p:cBhvr>
                                    </p:anim>
                                    <p:anim from="0" to="-1.0" calcmode="lin" valueType="num">
                                      <p:cBhvr>
                                        <p:cTn id="8" dur="200" decel="50000" autoRev="1" fill="hold">
                                          <p:stCondLst>
                                            <p:cond delay="600"/>
                                          </p:stCondLst>
                                        </p:cTn>
                                        <p:tgtEl>
                                          <p:spTgt spid="46"/>
                                        </p:tgtEl>
                                        <p:attrNameLst>
                                          <p:attrName>xshear</p:attrName>
                                        </p:attrNameLst>
                                      </p:cBhvr>
                                    </p:anim>
                                    <p:animScale>
                                      <p:cBhvr>
                                        <p:cTn id="9" dur="200" decel="100000" autoRev="1" fill="hold">
                                          <p:stCondLst>
                                            <p:cond delay="600"/>
                                          </p:stCondLst>
                                        </p:cTn>
                                        <p:tgtEl>
                                          <p:spTgt spid="46"/>
                                        </p:tgtEl>
                                      </p:cBhvr>
                                      <p:from x="100000" y="100000"/>
                                      <p:to x="80000" y="100000"/>
                                    </p:animScale>
                                    <p:anim by="(#ppt_h/3+#ppt_w*0.1)" calcmode="lin" valueType="num">
                                      <p:cBhvr additive="sum">
                                        <p:cTn id="10" dur="200" decel="100000" autoRev="1" fill="hold">
                                          <p:stCondLst>
                                            <p:cond delay="600"/>
                                          </p:stCondLst>
                                        </p:cTn>
                                        <p:tgtEl>
                                          <p:spTgt spid="46"/>
                                        </p:tgtEl>
                                        <p:attrNameLst>
                                          <p:attrName>ppt_x</p:attrName>
                                        </p:attrNameLst>
                                      </p:cBhvr>
                                    </p:anim>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2898" name="AutoShape 1026"/>
          <p:cNvSpPr>
            <a:spLocks noChangeArrowheads="1"/>
          </p:cNvSpPr>
          <p:nvPr/>
        </p:nvSpPr>
        <p:spPr bwMode="auto">
          <a:xfrm>
            <a:off x="0" y="762000"/>
            <a:ext cx="9144000" cy="6096000"/>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graphicFrame>
        <p:nvGraphicFramePr>
          <p:cNvPr id="1872903" name="Object 1031"/>
          <p:cNvGraphicFramePr>
            <a:graphicFrameLocks noChangeAspect="1"/>
          </p:cNvGraphicFramePr>
          <p:nvPr/>
        </p:nvGraphicFramePr>
        <p:xfrm>
          <a:off x="304800" y="955675"/>
          <a:ext cx="8305800" cy="1635125"/>
        </p:xfrm>
        <a:graphic>
          <a:graphicData uri="http://schemas.openxmlformats.org/presentationml/2006/ole">
            <p:oleObj spid="_x0000_s1113090" name="Equation" r:id="rId4" imgW="4965700" imgH="977900" progId="Equation.DSMT4">
              <p:embed/>
            </p:oleObj>
          </a:graphicData>
        </a:graphic>
      </p:graphicFrame>
      <p:grpSp>
        <p:nvGrpSpPr>
          <p:cNvPr id="2" name="Group 1032"/>
          <p:cNvGrpSpPr>
            <a:grpSpLocks/>
          </p:cNvGrpSpPr>
          <p:nvPr/>
        </p:nvGrpSpPr>
        <p:grpSpPr bwMode="auto">
          <a:xfrm>
            <a:off x="0" y="2743200"/>
            <a:ext cx="3429000" cy="3886200"/>
            <a:chOff x="0" y="1728"/>
            <a:chExt cx="2160" cy="2448"/>
          </a:xfrm>
        </p:grpSpPr>
        <p:sp>
          <p:nvSpPr>
            <p:cNvPr id="1872905" name="AutoShape 1033"/>
            <p:cNvSpPr>
              <a:spLocks noChangeArrowheads="1"/>
            </p:cNvSpPr>
            <p:nvPr/>
          </p:nvSpPr>
          <p:spPr bwMode="auto">
            <a:xfrm>
              <a:off x="0" y="1728"/>
              <a:ext cx="2160" cy="2448"/>
            </a:xfrm>
            <a:prstGeom prst="flowChartAlternateProcess">
              <a:avLst/>
            </a:prstGeom>
            <a:solidFill>
              <a:schemeClr val="bg1"/>
            </a:solidFill>
            <a:ln w="38100">
              <a:solidFill>
                <a:srgbClr val="000080"/>
              </a:solidFill>
              <a:miter lim="800000"/>
              <a:headEnd/>
              <a:tailEnd/>
            </a:ln>
            <a:effectLst/>
          </p:spPr>
          <p:txBody>
            <a:bodyPr wrap="none" anchor="ctr">
              <a:prstTxWarp prst="textNoShape">
                <a:avLst/>
              </a:prstTxWarp>
            </a:bodyPr>
            <a:lstStyle/>
            <a:p>
              <a:endParaRPr lang="en-US"/>
            </a:p>
          </p:txBody>
        </p:sp>
        <p:graphicFrame>
          <p:nvGraphicFramePr>
            <p:cNvPr id="1872906" name="Object 1034"/>
            <p:cNvGraphicFramePr>
              <a:graphicFrameLocks noChangeAspect="1"/>
            </p:cNvGraphicFramePr>
            <p:nvPr/>
          </p:nvGraphicFramePr>
          <p:xfrm>
            <a:off x="48" y="2304"/>
            <a:ext cx="1728" cy="1512"/>
          </p:xfrm>
          <a:graphic>
            <a:graphicData uri="http://schemas.openxmlformats.org/presentationml/2006/ole">
              <p:oleObj spid="_x0000_s1113092" name="Equation" r:id="rId5" imgW="1435100" imgH="1257300" progId="Equation.DSMT4">
                <p:embed/>
              </p:oleObj>
            </a:graphicData>
          </a:graphic>
        </p:graphicFrame>
      </p:grpSp>
      <p:sp>
        <p:nvSpPr>
          <p:cNvPr id="1872907" name="Rectangle 1035"/>
          <p:cNvSpPr>
            <a:spLocks noChangeArrowheads="1"/>
          </p:cNvSpPr>
          <p:nvPr/>
        </p:nvSpPr>
        <p:spPr bwMode="auto">
          <a:xfrm>
            <a:off x="304800" y="1600200"/>
            <a:ext cx="8153400" cy="9906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1872908" name="Rectangle 1036"/>
          <p:cNvSpPr>
            <a:spLocks noChangeArrowheads="1"/>
          </p:cNvSpPr>
          <p:nvPr/>
        </p:nvSpPr>
        <p:spPr bwMode="auto">
          <a:xfrm>
            <a:off x="8382000" y="1143000"/>
            <a:ext cx="228600" cy="3048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1872918" name="Rectangle 1046"/>
          <p:cNvSpPr>
            <a:spLocks noChangeArrowheads="1"/>
          </p:cNvSpPr>
          <p:nvPr/>
        </p:nvSpPr>
        <p:spPr bwMode="auto">
          <a:xfrm>
            <a:off x="381000" y="2895600"/>
            <a:ext cx="2438400" cy="381000"/>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a:solidFill>
                  <a:srgbClr val="FF0000"/>
                </a:solidFill>
              </a:rPr>
              <a:t>STAR Preliminary</a:t>
            </a:r>
            <a:endParaRPr lang="en-US"/>
          </a:p>
        </p:txBody>
      </p:sp>
      <p:pic>
        <p:nvPicPr>
          <p:cNvPr id="1872919" name="Picture 1047" descr="pp_kt3_exp"/>
          <p:cNvPicPr>
            <a:picLocks noChangeAspect="1" noChangeArrowheads="1"/>
          </p:cNvPicPr>
          <p:nvPr/>
        </p:nvPicPr>
        <p:blipFill>
          <a:blip r:embed="rId6"/>
          <a:srcRect/>
          <a:stretch>
            <a:fillRect/>
          </a:stretch>
        </p:blipFill>
        <p:spPr bwMode="auto">
          <a:xfrm>
            <a:off x="3657600" y="2667000"/>
            <a:ext cx="5332413" cy="3798888"/>
          </a:xfrm>
          <a:prstGeom prst="rect">
            <a:avLst/>
          </a:prstGeom>
          <a:noFill/>
        </p:spPr>
      </p:pic>
      <p:pic>
        <p:nvPicPr>
          <p:cNvPr id="1872920" name="Picture 1048" descr="pp_kt3_exp_std"/>
          <p:cNvPicPr>
            <a:picLocks noChangeAspect="1" noChangeArrowheads="1"/>
          </p:cNvPicPr>
          <p:nvPr/>
        </p:nvPicPr>
        <p:blipFill>
          <a:blip r:embed="rId7"/>
          <a:srcRect/>
          <a:stretch>
            <a:fillRect/>
          </a:stretch>
        </p:blipFill>
        <p:spPr bwMode="auto">
          <a:xfrm>
            <a:off x="3657600" y="2667000"/>
            <a:ext cx="5332413" cy="3798888"/>
          </a:xfrm>
          <a:prstGeom prst="rect">
            <a:avLst/>
          </a:prstGeom>
          <a:noFill/>
        </p:spPr>
      </p:pic>
      <p:pic>
        <p:nvPicPr>
          <p:cNvPr id="1872921" name="Picture 1049" descr="pp_kt3_akk"/>
          <p:cNvPicPr>
            <a:picLocks noChangeAspect="1" noChangeArrowheads="1"/>
          </p:cNvPicPr>
          <p:nvPr/>
        </p:nvPicPr>
        <p:blipFill>
          <a:blip r:embed="rId8"/>
          <a:srcRect/>
          <a:stretch>
            <a:fillRect/>
          </a:stretch>
        </p:blipFill>
        <p:spPr bwMode="auto">
          <a:xfrm>
            <a:off x="3657600" y="2667000"/>
            <a:ext cx="5334000" cy="3798888"/>
          </a:xfrm>
          <a:prstGeom prst="rect">
            <a:avLst/>
          </a:prstGeom>
          <a:noFill/>
        </p:spPr>
      </p:pic>
      <p:sp>
        <p:nvSpPr>
          <p:cNvPr id="1872922" name="Text Box 1050"/>
          <p:cNvSpPr txBox="1">
            <a:spLocks noChangeArrowheads="1"/>
          </p:cNvSpPr>
          <p:nvPr/>
        </p:nvSpPr>
        <p:spPr bwMode="auto">
          <a:xfrm>
            <a:off x="4038600" y="4616450"/>
            <a:ext cx="2362200" cy="3365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[0.35,0.45] GeV/c</a:t>
            </a:r>
          </a:p>
        </p:txBody>
      </p:sp>
      <p:grpSp>
        <p:nvGrpSpPr>
          <p:cNvPr id="3" name="Group 1051"/>
          <p:cNvGrpSpPr>
            <a:grpSpLocks/>
          </p:cNvGrpSpPr>
          <p:nvPr/>
        </p:nvGrpSpPr>
        <p:grpSpPr bwMode="auto">
          <a:xfrm>
            <a:off x="2727325" y="3717925"/>
            <a:ext cx="6421438" cy="3136900"/>
            <a:chOff x="1728" y="2352"/>
            <a:chExt cx="4045" cy="1976"/>
          </a:xfrm>
        </p:grpSpPr>
        <p:sp>
          <p:nvSpPr>
            <p:cNvPr id="1872924" name="Rectangle 1052"/>
            <p:cNvSpPr>
              <a:spLocks noChangeArrowheads="1"/>
            </p:cNvSpPr>
            <p:nvPr/>
          </p:nvSpPr>
          <p:spPr bwMode="auto">
            <a:xfrm>
              <a:off x="2925" y="4108"/>
              <a:ext cx="1443" cy="220"/>
            </a:xfrm>
            <a:prstGeom prst="rect">
              <a:avLst/>
            </a:prstGeom>
            <a:noFill/>
            <a:ln w="9525">
              <a:noFill/>
              <a:miter lim="800000"/>
              <a:headEnd/>
              <a:tailEnd/>
            </a:ln>
            <a:effectLst/>
          </p:spPr>
          <p:txBody>
            <a:bodyPr wrap="none">
              <a:prstTxWarp prst="textNoShape">
                <a:avLst/>
              </a:prstTxWarp>
            </a:bodyPr>
            <a:lstStyle/>
            <a:p>
              <a:pPr algn="ctr">
                <a:spcBef>
                  <a:spcPct val="50000"/>
                </a:spcBef>
              </a:pPr>
              <a:r>
                <a:rPr lang="pl-PL" sz="1800" b="1">
                  <a:solidFill>
                    <a:srgbClr val="FF0000"/>
                  </a:solidFill>
                </a:rPr>
                <a:t>STAR preliminary</a:t>
              </a:r>
              <a:r>
                <a:rPr lang="pl-PL" sz="1800"/>
                <a:t> </a:t>
              </a:r>
              <a:endParaRPr lang="en-US" sz="1800"/>
            </a:p>
          </p:txBody>
        </p:sp>
        <p:sp>
          <p:nvSpPr>
            <p:cNvPr id="1872925" name="Text Box 1053"/>
            <p:cNvSpPr txBox="1">
              <a:spLocks noChangeArrowheads="1"/>
            </p:cNvSpPr>
            <p:nvPr/>
          </p:nvSpPr>
          <p:spPr bwMode="auto">
            <a:xfrm>
              <a:off x="2400" y="2956"/>
              <a:ext cx="1823" cy="2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k</a:t>
              </a:r>
              <a:r>
                <a:rPr lang="en-US" b="1" baseline="-25000"/>
                <a:t>T</a:t>
              </a:r>
              <a:r>
                <a:rPr lang="en-US" b="1"/>
                <a:t> = [0.35,0.45] GeV/c</a:t>
              </a:r>
            </a:p>
          </p:txBody>
        </p:sp>
        <p:sp>
          <p:nvSpPr>
            <p:cNvPr id="1872926" name="AutoShape 1054"/>
            <p:cNvSpPr>
              <a:spLocks noChangeArrowheads="1"/>
            </p:cNvSpPr>
            <p:nvPr/>
          </p:nvSpPr>
          <p:spPr bwMode="auto">
            <a:xfrm>
              <a:off x="1728" y="2352"/>
              <a:ext cx="4032" cy="1968"/>
            </a:xfrm>
            <a:prstGeom prst="flowChartAlternateProcess">
              <a:avLst/>
            </a:prstGeom>
            <a:solidFill>
              <a:schemeClr val="bg1"/>
            </a:solidFill>
            <a:ln w="15875">
              <a:solidFill>
                <a:srgbClr val="000080"/>
              </a:solidFill>
              <a:miter lim="800000"/>
              <a:headEnd/>
              <a:tailEnd/>
            </a:ln>
            <a:effectLst/>
          </p:spPr>
          <p:txBody>
            <a:bodyPr wrap="none" anchor="ctr">
              <a:prstTxWarp prst="textNoShape">
                <a:avLst/>
              </a:prstTxWarp>
            </a:bodyPr>
            <a:lstStyle/>
            <a:p>
              <a:pPr algn="ctr"/>
              <a:endParaRPr lang="en-US" sz="2400" b="1">
                <a:solidFill>
                  <a:srgbClr val="890400"/>
                </a:solidFill>
              </a:endParaRPr>
            </a:p>
          </p:txBody>
        </p:sp>
        <p:sp>
          <p:nvSpPr>
            <p:cNvPr id="1872927" name="Rectangle 1055"/>
            <p:cNvSpPr>
              <a:spLocks noChangeArrowheads="1"/>
            </p:cNvSpPr>
            <p:nvPr/>
          </p:nvSpPr>
          <p:spPr bwMode="auto">
            <a:xfrm>
              <a:off x="1766" y="2496"/>
              <a:ext cx="3994" cy="721"/>
            </a:xfrm>
            <a:prstGeom prst="rect">
              <a:avLst/>
            </a:prstGeom>
            <a:noFill/>
            <a:ln w="9525">
              <a:noFill/>
              <a:miter lim="800000"/>
              <a:headEnd/>
              <a:tailEnd/>
            </a:ln>
            <a:effectLst/>
          </p:spPr>
          <p:txBody>
            <a:bodyPr>
              <a:prstTxWarp prst="textNoShape">
                <a:avLst/>
              </a:prstTxWarp>
              <a:spAutoFit/>
            </a:bodyPr>
            <a:lstStyle/>
            <a:p>
              <a:r>
                <a:rPr lang="en-US" sz="2300" b="1">
                  <a:solidFill>
                    <a:srgbClr val="890400"/>
                  </a:solidFill>
                </a:rPr>
                <a:t>Use parameters obtained from the fit to STAR femtoscopic correlation function and use them to “correct” spectra </a:t>
              </a:r>
            </a:p>
          </p:txBody>
        </p:sp>
        <p:graphicFrame>
          <p:nvGraphicFramePr>
            <p:cNvPr id="1872928" name="Object 1056"/>
            <p:cNvGraphicFramePr>
              <a:graphicFrameLocks noChangeAspect="1"/>
            </p:cNvGraphicFramePr>
            <p:nvPr/>
          </p:nvGraphicFramePr>
          <p:xfrm>
            <a:off x="1776" y="3549"/>
            <a:ext cx="3997" cy="536"/>
          </p:xfrm>
          <a:graphic>
            <a:graphicData uri="http://schemas.openxmlformats.org/presentationml/2006/ole">
              <p:oleObj spid="_x0000_s1113091" name="Equation" r:id="rId9" imgW="4356100" imgH="584200" progId="Equation.DSMT4">
                <p:embed/>
              </p:oleObj>
            </a:graphicData>
          </a:graphic>
        </p:graphicFrame>
      </p:grpSp>
      <p:sp>
        <p:nvSpPr>
          <p:cNvPr id="23" name="Title 22"/>
          <p:cNvSpPr>
            <a:spLocks noGrp="1"/>
          </p:cNvSpPr>
          <p:nvPr>
            <p:ph type="title"/>
          </p:nvPr>
        </p:nvSpPr>
        <p:spPr/>
        <p:txBody>
          <a:bodyPr/>
          <a:lstStyle/>
          <a:p>
            <a:r>
              <a:rPr lang="en-US" dirty="0" smtClean="0"/>
              <a:t>Combined fit: consistent flow-based description</a:t>
            </a:r>
            <a:endParaRPr lang="en-US" dirty="0"/>
          </a:p>
        </p:txBody>
      </p:sp>
      <p:sp>
        <p:nvSpPr>
          <p:cNvPr id="24" name="Footer Placeholder 2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5" name="Slide Number Placeholder 24"/>
          <p:cNvSpPr>
            <a:spLocks noGrp="1"/>
          </p:cNvSpPr>
          <p:nvPr>
            <p:ph type="sldNum" sz="quarter" idx="12"/>
          </p:nvPr>
        </p:nvSpPr>
        <p:spPr/>
        <p:txBody>
          <a:bodyPr/>
          <a:lstStyle/>
          <a:p>
            <a:fld id="{7DAC2A2A-C09E-2240-A90F-7268EA013567}" type="slidenum">
              <a:rPr lang="en-US" smtClean="0"/>
              <a:pPr/>
              <a:t>68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872907"/>
                                        </p:tgtEl>
                                      </p:cBhvr>
                                    </p:animEffect>
                                    <p:set>
                                      <p:cBhvr>
                                        <p:cTn id="7" dur="1" fill="hold">
                                          <p:stCondLst>
                                            <p:cond delay="499"/>
                                          </p:stCondLst>
                                        </p:cTn>
                                        <p:tgtEl>
                                          <p:spTgt spid="1872907"/>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1872908"/>
                                        </p:tgtEl>
                                      </p:cBhvr>
                                    </p:animEffect>
                                    <p:set>
                                      <p:cBhvr>
                                        <p:cTn id="10" dur="1" fill="hold">
                                          <p:stCondLst>
                                            <p:cond delay="499"/>
                                          </p:stCondLst>
                                        </p:cTn>
                                        <p:tgtEl>
                                          <p:spTgt spid="1872908"/>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729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2907" grpId="0" animBg="1"/>
      <p:bldP spid="1872908" grpId="0" animBg="1"/>
    </p:bld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3" name="Title 12"/>
          <p:cNvSpPr>
            <a:spLocks noGrp="1"/>
          </p:cNvSpPr>
          <p:nvPr>
            <p:ph type="title"/>
          </p:nvPr>
        </p:nvSpPr>
        <p:spPr/>
        <p:txBody>
          <a:bodyPr/>
          <a:lstStyle/>
          <a:p>
            <a:r>
              <a:rPr lang="en-US" dirty="0" smtClean="0"/>
              <a:t>Combined fit: consistent flow-based description</a:t>
            </a:r>
            <a:endParaRPr lang="en-US" dirty="0"/>
          </a:p>
        </p:txBody>
      </p:sp>
      <p:sp>
        <p:nvSpPr>
          <p:cNvPr id="8" name="Rounded Rectangle 7"/>
          <p:cNvSpPr>
            <a:spLocks noChangeArrowheads="1"/>
          </p:cNvSpPr>
          <p:nvPr/>
        </p:nvSpPr>
        <p:spPr bwMode="auto">
          <a:xfrm>
            <a:off x="0" y="762000"/>
            <a:ext cx="9144000" cy="4800600"/>
          </a:xfrm>
          <a:prstGeom prst="roundRect">
            <a:avLst>
              <a:gd name="adj" fmla="val 9296"/>
            </a:avLst>
          </a:prstGeom>
          <a:solidFill>
            <a:schemeClr val="bg1"/>
          </a:solidFill>
          <a:ln w="28575">
            <a:solidFill>
              <a:srgbClr val="800000"/>
            </a:solidFill>
            <a:round/>
            <a:headEnd/>
            <a:tailEnd/>
          </a:ln>
          <a:effectLst>
            <a:outerShdw blurRad="40000" dist="20000" dir="5400000" rotWithShape="0">
              <a:srgbClr val="000000">
                <a:alpha val="37999"/>
              </a:srgbClr>
            </a:outerShdw>
          </a:effectLst>
        </p:spPr>
        <p:txBody>
          <a:bodyPr anchor="ctr">
            <a:prstTxWarp prst="textNoShape">
              <a:avLst/>
            </a:prstTxWarp>
          </a:bodyPr>
          <a:lstStyle/>
          <a:p>
            <a:pPr algn="ctr" defTabSz="457200"/>
            <a:endParaRPr lang="en-US" sz="1800">
              <a:solidFill>
                <a:srgbClr val="000000"/>
              </a:solidFill>
              <a:latin typeface="Calibri" charset="0"/>
              <a:ea typeface="ＭＳ Ｐゴシック" charset="-128"/>
              <a:cs typeface="ＭＳ Ｐゴシック" charset="-128"/>
            </a:endParaRPr>
          </a:p>
        </p:txBody>
      </p:sp>
      <p:sp>
        <p:nvSpPr>
          <p:cNvPr id="3" name="Footer Placeholder 2"/>
          <p:cNvSpPr txBox="1">
            <a:spLocks noGrp="1"/>
          </p:cNvSpPr>
          <p:nvPr/>
        </p:nvSpPr>
        <p:spPr>
          <a:xfrm>
            <a:off x="76200" y="5715000"/>
            <a:ext cx="3352800" cy="685800"/>
          </a:xfrm>
          <a:prstGeom prst="rect">
            <a:avLst/>
          </a:prstGeom>
          <a:noFill/>
        </p:spPr>
        <p:txBody>
          <a:bodyPr anchor="ctr">
            <a:prstTxWarp prst="textNoShape">
              <a:avLst/>
            </a:prstTxWarp>
          </a:bodyPr>
          <a:lstStyle/>
          <a:p>
            <a:pPr defTabSz="457200"/>
            <a:r>
              <a:rPr lang="en-US" sz="1800" dirty="0">
                <a:ea typeface="ＭＳ Ｐゴシック" charset="-128"/>
                <a:cs typeface="ＭＳ Ｐゴシック" charset="-128"/>
              </a:rPr>
              <a:t>Blast-Wave Model: </a:t>
            </a:r>
            <a:br>
              <a:rPr lang="en-US" sz="1800" dirty="0">
                <a:ea typeface="ＭＳ Ｐゴシック" charset="-128"/>
                <a:cs typeface="ＭＳ Ｐゴシック" charset="-128"/>
              </a:rPr>
            </a:br>
            <a:r>
              <a:rPr lang="en-US" sz="1200" dirty="0">
                <a:ea typeface="ＭＳ Ｐゴシック" charset="-128"/>
                <a:cs typeface="ＭＳ Ｐゴシック" charset="-128"/>
              </a:rPr>
              <a:t>F. </a:t>
            </a:r>
            <a:r>
              <a:rPr lang="en-US" sz="1200" dirty="0" err="1">
                <a:ea typeface="ＭＳ Ｐゴシック" charset="-128"/>
                <a:cs typeface="ＭＳ Ｐゴシック" charset="-128"/>
              </a:rPr>
              <a:t>Retiere</a:t>
            </a:r>
            <a:r>
              <a:rPr lang="en-US" sz="1200" dirty="0">
                <a:ea typeface="ＭＳ Ｐゴシック" charset="-128"/>
                <a:cs typeface="ＭＳ Ｐゴシック" charset="-128"/>
              </a:rPr>
              <a:t>,</a:t>
            </a:r>
            <a:r>
              <a:rPr lang="en-US" sz="1200" dirty="0" smtClean="0">
                <a:ea typeface="ＭＳ Ｐゴシック" charset="-128"/>
                <a:cs typeface="ＭＳ Ｐゴシック" charset="-128"/>
              </a:rPr>
              <a:t> MAL, </a:t>
            </a:r>
            <a:r>
              <a:rPr lang="en-US" sz="1200" dirty="0" smtClean="0"/>
              <a:t>PRC70</a:t>
            </a:r>
            <a:r>
              <a:rPr lang="en-US" sz="1200" dirty="0"/>
              <a:t>:044907,2004.</a:t>
            </a:r>
            <a:r>
              <a:rPr lang="en-US" sz="1800" dirty="0"/>
              <a:t> </a:t>
            </a:r>
          </a:p>
        </p:txBody>
      </p:sp>
      <p:grpSp>
        <p:nvGrpSpPr>
          <p:cNvPr id="2" name="Group 10"/>
          <p:cNvGrpSpPr>
            <a:grpSpLocks/>
          </p:cNvGrpSpPr>
          <p:nvPr/>
        </p:nvGrpSpPr>
        <p:grpSpPr bwMode="auto">
          <a:xfrm>
            <a:off x="3505200" y="4953000"/>
            <a:ext cx="2209800" cy="1905000"/>
            <a:chOff x="3352800" y="4953000"/>
            <a:chExt cx="2209800" cy="1905000"/>
          </a:xfrm>
        </p:grpSpPr>
        <p:sp>
          <p:nvSpPr>
            <p:cNvPr id="10" name="Rounded Rectangle 9"/>
            <p:cNvSpPr/>
            <p:nvPr/>
          </p:nvSpPr>
          <p:spPr>
            <a:xfrm>
              <a:off x="3352800" y="4953000"/>
              <a:ext cx="2209800" cy="1905000"/>
            </a:xfrm>
            <a:prstGeom prst="roundRect">
              <a:avLst/>
            </a:prstGeom>
          </p:spPr>
          <p:style>
            <a:lnRef idx="1">
              <a:schemeClr val="accent3"/>
            </a:lnRef>
            <a:fillRef idx="2">
              <a:schemeClr val="accent3"/>
            </a:fillRef>
            <a:effectRef idx="1">
              <a:schemeClr val="accent3"/>
            </a:effectRef>
            <a:fontRef idx="minor">
              <a:schemeClr val="dk1"/>
            </a:fontRef>
          </p:style>
          <p:txBody>
            <a:bodyPr anchor="ctr">
              <a:prstTxWarp prst="textNoShape">
                <a:avLst/>
              </a:prstTxWarp>
            </a:bodyPr>
            <a:lstStyle/>
            <a:p>
              <a:pPr algn="ctr" defTabSz="457200"/>
              <a:endParaRPr lang="en-US" sz="1800">
                <a:solidFill>
                  <a:srgbClr val="000000"/>
                </a:solidFill>
                <a:latin typeface="Calibri" charset="0"/>
                <a:ea typeface="ＭＳ Ｐゴシック" charset="-128"/>
                <a:cs typeface="ＭＳ Ｐゴシック" charset="-128"/>
              </a:endParaRPr>
            </a:p>
          </p:txBody>
        </p:sp>
        <p:graphicFrame>
          <p:nvGraphicFramePr>
            <p:cNvPr id="1619978" name="Object 10"/>
            <p:cNvGraphicFramePr>
              <a:graphicFrameLocks noChangeAspect="1"/>
            </p:cNvGraphicFramePr>
            <p:nvPr/>
          </p:nvGraphicFramePr>
          <p:xfrm>
            <a:off x="3505200" y="5166946"/>
            <a:ext cx="1905000" cy="1538654"/>
          </p:xfrm>
          <a:graphic>
            <a:graphicData uri="http://schemas.openxmlformats.org/presentationml/2006/ole">
              <p:oleObj spid="_x0000_s1115138" name="Equation" r:id="rId4" imgW="1320800" imgH="1066800" progId="Equation.DSMT4">
                <p:embed/>
              </p:oleObj>
            </a:graphicData>
          </a:graphic>
        </p:graphicFrame>
      </p:grpSp>
      <p:sp>
        <p:nvSpPr>
          <p:cNvPr id="1619982" name="Rectangle 14"/>
          <p:cNvSpPr>
            <a:spLocks noChangeArrowheads="1"/>
          </p:cNvSpPr>
          <p:nvPr/>
        </p:nvSpPr>
        <p:spPr bwMode="auto">
          <a:xfrm>
            <a:off x="6019800" y="4953000"/>
            <a:ext cx="2438400" cy="381000"/>
          </a:xfrm>
          <a:prstGeom prst="rect">
            <a:avLst/>
          </a:prstGeom>
          <a:solidFill>
            <a:schemeClr val="bg1"/>
          </a:solidFill>
          <a:ln w="9525">
            <a:noFill/>
            <a:miter lim="800000"/>
            <a:headEnd/>
            <a:tailEnd/>
          </a:ln>
          <a:effectLst/>
        </p:spPr>
        <p:txBody>
          <a:bodyPr wrap="none" anchor="ctr">
            <a:prstTxWarp prst="textNoShape">
              <a:avLst/>
            </a:prstTxWarp>
          </a:bodyPr>
          <a:lstStyle/>
          <a:p>
            <a:pPr algn="ctr"/>
            <a:endParaRPr lang="en-US"/>
          </a:p>
        </p:txBody>
      </p:sp>
      <p:sp>
        <p:nvSpPr>
          <p:cNvPr id="15" name="Slide Number Placeholder 14"/>
          <p:cNvSpPr>
            <a:spLocks noGrp="1"/>
          </p:cNvSpPr>
          <p:nvPr>
            <p:ph type="sldNum" sz="quarter" idx="12"/>
          </p:nvPr>
        </p:nvSpPr>
        <p:spPr/>
        <p:txBody>
          <a:bodyPr/>
          <a:lstStyle/>
          <a:p>
            <a:fld id="{7DAC2A2A-C09E-2240-A90F-7268EA013567}" type="slidenum">
              <a:rPr lang="en-US" smtClean="0"/>
              <a:pPr/>
              <a:t>69</a:t>
            </a:fld>
            <a:endParaRPr lang="en-US"/>
          </a:p>
        </p:txBody>
      </p:sp>
      <p:pic>
        <p:nvPicPr>
          <p:cNvPr id="16" name="Picture 6" descr="cspectra"/>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200" y="931863"/>
            <a:ext cx="4524374" cy="4325937"/>
          </a:xfrm>
          <a:prstGeom prst="rect">
            <a:avLst/>
          </a:prstGeom>
          <a:noFill/>
        </p:spPr>
      </p:pic>
      <p:pic>
        <p:nvPicPr>
          <p:cNvPr id="17" name="Picture 16" descr="cmtdep"/>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505326" y="838200"/>
            <a:ext cx="4329467" cy="4140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1473" name="Rectangle 17"/>
          <p:cNvSpPr>
            <a:spLocks noGrp="1" noChangeArrowheads="1"/>
          </p:cNvSpPr>
          <p:nvPr>
            <p:ph type="title"/>
          </p:nvPr>
        </p:nvSpPr>
        <p:spPr/>
        <p:txBody>
          <a:bodyPr>
            <a:normAutofit fontScale="90000"/>
          </a:bodyPr>
          <a:lstStyle/>
          <a:p>
            <a:r>
              <a:rPr lang="en-US" smtClean="0"/>
              <a:t>Obtaining 3D radii from 3D correlation functions</a:t>
            </a:r>
            <a:endParaRPr lang="en-US"/>
          </a:p>
        </p:txBody>
      </p:sp>
      <p:grpSp>
        <p:nvGrpSpPr>
          <p:cNvPr id="2" name="Group 25"/>
          <p:cNvGrpSpPr>
            <a:grpSpLocks/>
          </p:cNvGrpSpPr>
          <p:nvPr/>
        </p:nvGrpSpPr>
        <p:grpSpPr bwMode="auto">
          <a:xfrm>
            <a:off x="152400" y="1066800"/>
            <a:ext cx="3092450" cy="5257800"/>
            <a:chOff x="3572" y="672"/>
            <a:chExt cx="1948" cy="3312"/>
          </a:xfrm>
        </p:grpSpPr>
        <p:sp>
          <p:nvSpPr>
            <p:cNvPr id="531459" name="AutoShape 3"/>
            <p:cNvSpPr>
              <a:spLocks noChangeArrowheads="1"/>
            </p:cNvSpPr>
            <p:nvPr/>
          </p:nvSpPr>
          <p:spPr bwMode="auto">
            <a:xfrm>
              <a:off x="3572" y="672"/>
              <a:ext cx="1923" cy="3312"/>
            </a:xfrm>
            <a:prstGeom prst="roundRect">
              <a:avLst>
                <a:gd name="adj" fmla="val 11870"/>
              </a:avLst>
            </a:prstGeom>
            <a:solidFill>
              <a:srgbClr val="FFFF00"/>
            </a:solidFill>
            <a:ln w="9525">
              <a:solidFill>
                <a:srgbClr val="FF0000"/>
              </a:solidFill>
              <a:round/>
              <a:headEnd/>
              <a:tailEnd/>
            </a:ln>
          </p:spPr>
          <p:txBody>
            <a:bodyPr wrap="none" anchor="ctr">
              <a:prstTxWarp prst="textNoShape">
                <a:avLst/>
              </a:prstTxWarp>
            </a:bodyPr>
            <a:lstStyle/>
            <a:p>
              <a:endParaRPr lang="en-US"/>
            </a:p>
          </p:txBody>
        </p:sp>
        <p:sp>
          <p:nvSpPr>
            <p:cNvPr id="531460" name="Rectangle 4"/>
            <p:cNvSpPr>
              <a:spLocks noChangeArrowheads="1"/>
            </p:cNvSpPr>
            <p:nvPr/>
          </p:nvSpPr>
          <p:spPr bwMode="auto">
            <a:xfrm>
              <a:off x="3743" y="672"/>
              <a:ext cx="1777" cy="274"/>
            </a:xfrm>
            <a:prstGeom prst="rect">
              <a:avLst/>
            </a:prstGeom>
            <a:noFill/>
            <a:ln w="9525">
              <a:noFill/>
              <a:miter lim="800000"/>
              <a:headEnd/>
              <a:tailEnd/>
            </a:ln>
            <a:effectLst/>
          </p:spPr>
          <p:txBody>
            <a:bodyPr wrap="none" anchor="ctr">
              <a:prstTxWarp prst="textNoShape">
                <a:avLst/>
              </a:prstTxWarp>
            </a:bodyPr>
            <a:lstStyle/>
            <a:p>
              <a:pPr algn="ctr" eaLnBrk="1" hangingPunct="1">
                <a:spcBef>
                  <a:spcPct val="50000"/>
                </a:spcBef>
              </a:pPr>
              <a:r>
                <a:rPr lang="pl-PL" sz="1600" b="1">
                  <a:ea typeface="Arial" charset="0"/>
                  <a:cs typeface="Arial" charset="0"/>
                </a:rPr>
                <a:t>Au</a:t>
              </a:r>
              <a:r>
                <a:rPr lang="en-US" sz="1600" b="1">
                  <a:ea typeface="Arial" charset="0"/>
                  <a:cs typeface="Arial" charset="0"/>
                </a:rPr>
                <a:t>+Au: central collisions</a:t>
              </a:r>
              <a:endParaRPr lang="en-US" sz="1600">
                <a:ea typeface="Arial" charset="0"/>
                <a:cs typeface="Arial" charset="0"/>
              </a:endParaRPr>
            </a:p>
          </p:txBody>
        </p:sp>
        <p:grpSp>
          <p:nvGrpSpPr>
            <p:cNvPr id="3" name="Group 5"/>
            <p:cNvGrpSpPr>
              <a:grpSpLocks/>
            </p:cNvGrpSpPr>
            <p:nvPr/>
          </p:nvGrpSpPr>
          <p:grpSpPr bwMode="auto">
            <a:xfrm>
              <a:off x="3615" y="854"/>
              <a:ext cx="1862" cy="2964"/>
              <a:chOff x="3779" y="797"/>
              <a:chExt cx="1961" cy="3043"/>
            </a:xfrm>
          </p:grpSpPr>
          <p:pic>
            <p:nvPicPr>
              <p:cNvPr id="531462" name="Picture 6" descr="auau_prjsNEW"/>
              <p:cNvPicPr>
                <a:picLocks noChangeAspect="1" noChangeArrowheads="1"/>
              </p:cNvPicPr>
              <p:nvPr/>
            </p:nvPicPr>
            <p:blipFill>
              <a:blip r:embed="rId4">
                <a:clrChange>
                  <a:clrFrom>
                    <a:srgbClr val="FFFFFF"/>
                  </a:clrFrom>
                  <a:clrTo>
                    <a:srgbClr val="FFFFFF">
                      <a:alpha val="0"/>
                    </a:srgbClr>
                  </a:clrTo>
                </a:clrChange>
              </a:blip>
              <a:srcRect r="7269"/>
              <a:stretch>
                <a:fillRect/>
              </a:stretch>
            </p:blipFill>
            <p:spPr bwMode="auto">
              <a:xfrm>
                <a:off x="3779" y="797"/>
                <a:ext cx="1961" cy="3043"/>
              </a:xfrm>
              <a:prstGeom prst="rect">
                <a:avLst/>
              </a:prstGeom>
              <a:noFill/>
              <a:ln w="9525">
                <a:noFill/>
                <a:miter lim="800000"/>
                <a:headEnd/>
                <a:tailEnd/>
              </a:ln>
              <a:effectLst/>
            </p:spPr>
          </p:pic>
          <p:sp>
            <p:nvSpPr>
              <p:cNvPr id="531463" name="Text Box 7"/>
              <p:cNvSpPr txBox="1">
                <a:spLocks noChangeArrowheads="1"/>
              </p:cNvSpPr>
              <p:nvPr/>
            </p:nvSpPr>
            <p:spPr bwMode="auto">
              <a:xfrm>
                <a:off x="4221" y="928"/>
                <a:ext cx="588"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out</a:t>
                </a:r>
                <a:r>
                  <a:rPr lang="pl-PL" sz="1600">
                    <a:ea typeface="Arial" charset="0"/>
                    <a:cs typeface="Arial" charset="0"/>
                  </a:rPr>
                  <a:t>)</a:t>
                </a:r>
                <a:endParaRPr lang="en-US" sz="1600">
                  <a:ea typeface="Arial" charset="0"/>
                  <a:cs typeface="Arial" charset="0"/>
                </a:endParaRPr>
              </a:p>
            </p:txBody>
          </p:sp>
          <p:sp>
            <p:nvSpPr>
              <p:cNvPr id="531464" name="Text Box 8"/>
              <p:cNvSpPr txBox="1">
                <a:spLocks noChangeArrowheads="1"/>
              </p:cNvSpPr>
              <p:nvPr/>
            </p:nvSpPr>
            <p:spPr bwMode="auto">
              <a:xfrm>
                <a:off x="4224" y="1872"/>
                <a:ext cx="634"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side</a:t>
                </a:r>
                <a:r>
                  <a:rPr lang="pl-PL" sz="1600">
                    <a:ea typeface="Arial" charset="0"/>
                    <a:cs typeface="Arial" charset="0"/>
                  </a:rPr>
                  <a:t>)</a:t>
                </a:r>
                <a:endParaRPr lang="en-US" sz="1600">
                  <a:ea typeface="Arial" charset="0"/>
                  <a:cs typeface="Arial" charset="0"/>
                </a:endParaRPr>
              </a:p>
            </p:txBody>
          </p:sp>
          <p:sp>
            <p:nvSpPr>
              <p:cNvPr id="531465" name="Text Box 9"/>
              <p:cNvSpPr txBox="1">
                <a:spLocks noChangeArrowheads="1"/>
              </p:cNvSpPr>
              <p:nvPr/>
            </p:nvSpPr>
            <p:spPr bwMode="auto">
              <a:xfrm>
                <a:off x="4608" y="2879"/>
                <a:ext cx="725" cy="218"/>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pl-PL" sz="1600">
                    <a:ea typeface="Arial" charset="0"/>
                    <a:cs typeface="Arial" charset="0"/>
                  </a:rPr>
                  <a:t>C(Q</a:t>
                </a:r>
                <a:r>
                  <a:rPr lang="pl-PL" sz="1600" baseline="-25000">
                    <a:ea typeface="Arial" charset="0"/>
                    <a:cs typeface="Arial" charset="0"/>
                  </a:rPr>
                  <a:t>long</a:t>
                </a:r>
                <a:r>
                  <a:rPr lang="pl-PL" sz="1600">
                    <a:ea typeface="Arial" charset="0"/>
                    <a:cs typeface="Arial" charset="0"/>
                  </a:rPr>
                  <a:t>)</a:t>
                </a:r>
                <a:endParaRPr lang="en-US" sz="1600">
                  <a:ea typeface="Arial" charset="0"/>
                  <a:cs typeface="Arial" charset="0"/>
                </a:endParaRPr>
              </a:p>
            </p:txBody>
          </p:sp>
        </p:grpSp>
      </p:grpSp>
      <p:grpSp>
        <p:nvGrpSpPr>
          <p:cNvPr id="4" name="Group 18"/>
          <p:cNvGrpSpPr>
            <a:grpSpLocks/>
          </p:cNvGrpSpPr>
          <p:nvPr/>
        </p:nvGrpSpPr>
        <p:grpSpPr bwMode="auto">
          <a:xfrm>
            <a:off x="4114800" y="4419600"/>
            <a:ext cx="4800600" cy="2362200"/>
            <a:chOff x="192" y="2592"/>
            <a:chExt cx="3024" cy="1488"/>
          </a:xfrm>
        </p:grpSpPr>
        <p:sp>
          <p:nvSpPr>
            <p:cNvPr id="531468" name="AutoShape 12"/>
            <p:cNvSpPr>
              <a:spLocks noChangeArrowheads="1"/>
            </p:cNvSpPr>
            <p:nvPr/>
          </p:nvSpPr>
          <p:spPr bwMode="auto">
            <a:xfrm>
              <a:off x="192" y="2592"/>
              <a:ext cx="3024" cy="1488"/>
            </a:xfrm>
            <a:prstGeom prst="roundRect">
              <a:avLst>
                <a:gd name="adj" fmla="val 5889"/>
              </a:avLst>
            </a:prstGeom>
            <a:solidFill>
              <a:srgbClr val="FFEDE0"/>
            </a:solidFill>
            <a:ln w="57150">
              <a:solidFill>
                <a:srgbClr val="800080"/>
              </a:solidFill>
              <a:round/>
              <a:headEnd/>
              <a:tailEnd/>
            </a:ln>
          </p:spPr>
          <p:txBody>
            <a:bodyPr wrap="none" anchor="ctr">
              <a:prstTxWarp prst="textNoShape">
                <a:avLst/>
              </a:prstTxWarp>
            </a:bodyPr>
            <a:lstStyle/>
            <a:p>
              <a:endParaRPr lang="en-US"/>
            </a:p>
          </p:txBody>
        </p:sp>
        <p:pic>
          <p:nvPicPr>
            <p:cNvPr id="531469" name="Picture 13" descr="PhenixConsistency"/>
            <p:cNvPicPr>
              <a:picLocks noChangeAspect="1" noChangeArrowheads="1"/>
            </p:cNvPicPr>
            <p:nvPr/>
          </p:nvPicPr>
          <p:blipFill>
            <a:blip r:embed="rId5">
              <a:clrChange>
                <a:clrFrom>
                  <a:srgbClr val="FFFFFF"/>
                </a:clrFrom>
                <a:clrTo>
                  <a:srgbClr val="FFFFFF">
                    <a:alpha val="0"/>
                  </a:srgbClr>
                </a:clrTo>
              </a:clrChange>
            </a:blip>
            <a:srcRect t="65869"/>
            <a:stretch>
              <a:fillRect/>
            </a:stretch>
          </p:blipFill>
          <p:spPr bwMode="auto">
            <a:xfrm>
              <a:off x="247" y="2688"/>
              <a:ext cx="2917" cy="1340"/>
            </a:xfrm>
            <a:prstGeom prst="rect">
              <a:avLst/>
            </a:prstGeom>
            <a:noFill/>
            <a:ln w="9525">
              <a:noFill/>
              <a:miter lim="800000"/>
              <a:headEnd/>
              <a:tailEnd/>
            </a:ln>
            <a:effectLst/>
          </p:spPr>
        </p:pic>
      </p:grpSp>
      <p:sp>
        <p:nvSpPr>
          <p:cNvPr id="531482" name="Rectangle 26"/>
          <p:cNvSpPr>
            <a:spLocks noChangeArrowheads="1"/>
          </p:cNvSpPr>
          <p:nvPr/>
        </p:nvSpPr>
        <p:spPr bwMode="auto">
          <a:xfrm>
            <a:off x="4038600" y="2362200"/>
            <a:ext cx="3916457" cy="1103892"/>
          </a:xfrm>
          <a:prstGeom prst="rect">
            <a:avLst/>
          </a:prstGeom>
          <a:noFill/>
          <a:ln w="9525">
            <a:noFill/>
            <a:miter lim="800000"/>
            <a:headEnd/>
            <a:tailEnd/>
          </a:ln>
        </p:spPr>
        <p:txBody>
          <a:bodyPr wrap="none">
            <a:prstTxWarp prst="textNoShape">
              <a:avLst/>
            </a:prstTxWarp>
            <a:spAutoFit/>
          </a:bodyPr>
          <a:lstStyle/>
          <a:p>
            <a:pPr marL="119063" indent="-119063">
              <a:lnSpc>
                <a:spcPct val="110000"/>
              </a:lnSpc>
              <a:buFontTx/>
              <a:buChar char="•"/>
            </a:pPr>
            <a:r>
              <a:rPr lang="en-US" sz="1600" dirty="0" err="1"/>
              <a:t>Au+Au</a:t>
            </a:r>
            <a:r>
              <a:rPr lang="en-US" sz="1600" dirty="0"/>
              <a:t>: “Gaussian” radii capture bulk scales</a:t>
            </a:r>
          </a:p>
          <a:p>
            <a:pPr marL="398463" lvl="1" indent="-165100">
              <a:lnSpc>
                <a:spcPct val="110000"/>
              </a:lnSpc>
              <a:buFontTx/>
              <a:buChar char="•"/>
            </a:pPr>
            <a:r>
              <a:rPr lang="en-US" sz="1400" dirty="0" smtClean="0"/>
              <a:t>(resonance tails from imaging)</a:t>
            </a:r>
            <a:endParaRPr lang="en-US" sz="1400" dirty="0"/>
          </a:p>
          <a:p>
            <a:pPr marL="398463" lvl="1" indent="-165100">
              <a:lnSpc>
                <a:spcPct val="110000"/>
              </a:lnSpc>
              <a:buFontTx/>
              <a:buChar char="•"/>
            </a:pPr>
            <a:endParaRPr lang="en-US" sz="1400" dirty="0"/>
          </a:p>
          <a:p>
            <a:pPr marL="119063" indent="-119063">
              <a:lnSpc>
                <a:spcPct val="110000"/>
              </a:lnSpc>
              <a:buFontTx/>
              <a:buChar char="•"/>
            </a:pPr>
            <a:r>
              <a:rPr lang="en-US" sz="1600" dirty="0" err="1"/>
              <a:t>R(p</a:t>
            </a:r>
            <a:r>
              <a:rPr lang="en-US" sz="1600" baseline="-25000" dirty="0" err="1"/>
              <a:t>T</a:t>
            </a:r>
            <a:r>
              <a:rPr lang="en-US" sz="1600" dirty="0"/>
              <a:t>) consistent with explosive flow</a:t>
            </a:r>
          </a:p>
        </p:txBody>
      </p:sp>
      <p:grpSp>
        <p:nvGrpSpPr>
          <p:cNvPr id="5" name="Group 29"/>
          <p:cNvGrpSpPr>
            <a:grpSpLocks/>
          </p:cNvGrpSpPr>
          <p:nvPr/>
        </p:nvGrpSpPr>
        <p:grpSpPr bwMode="auto">
          <a:xfrm>
            <a:off x="3505200" y="838200"/>
            <a:ext cx="5486400" cy="1143000"/>
            <a:chOff x="2208" y="528"/>
            <a:chExt cx="3456" cy="720"/>
          </a:xfrm>
        </p:grpSpPr>
        <p:sp>
          <p:nvSpPr>
            <p:cNvPr id="531484" name="AutoShape 28"/>
            <p:cNvSpPr>
              <a:spLocks noChangeArrowheads="1"/>
            </p:cNvSpPr>
            <p:nvPr/>
          </p:nvSpPr>
          <p:spPr bwMode="auto">
            <a:xfrm>
              <a:off x="2208" y="528"/>
              <a:ext cx="3456" cy="720"/>
            </a:xfrm>
            <a:prstGeom prst="roundRect">
              <a:avLst>
                <a:gd name="adj" fmla="val 16667"/>
              </a:avLst>
            </a:prstGeom>
            <a:solidFill>
              <a:srgbClr val="E1FEF8"/>
            </a:solidFill>
            <a:ln w="19050">
              <a:solidFill>
                <a:schemeClr val="tx1"/>
              </a:solidFill>
              <a:round/>
              <a:headEnd/>
              <a:tailEnd/>
            </a:ln>
          </p:spPr>
          <p:txBody>
            <a:bodyPr wrap="none" anchor="ctr">
              <a:prstTxWarp prst="textNoShape">
                <a:avLst/>
              </a:prstTxWarp>
            </a:bodyPr>
            <a:lstStyle/>
            <a:p>
              <a:endParaRPr lang="en-US"/>
            </a:p>
          </p:txBody>
        </p:sp>
        <p:graphicFrame>
          <p:nvGraphicFramePr>
            <p:cNvPr id="531477" name="Object 21"/>
            <p:cNvGraphicFramePr>
              <a:graphicFrameLocks noChangeAspect="1"/>
            </p:cNvGraphicFramePr>
            <p:nvPr/>
          </p:nvGraphicFramePr>
          <p:xfrm>
            <a:off x="2239" y="624"/>
            <a:ext cx="3377" cy="384"/>
          </p:xfrm>
          <a:graphic>
            <a:graphicData uri="http://schemas.openxmlformats.org/presentationml/2006/ole">
              <p:oleObj spid="_x0000_s1044482" name="Equation" r:id="rId6" imgW="3175000" imgH="406400" progId="Equation.DSMT4">
                <p:embed/>
              </p:oleObj>
            </a:graphicData>
          </a:graphic>
        </p:graphicFrame>
        <p:sp>
          <p:nvSpPr>
            <p:cNvPr id="531483" name="Rectangle 27"/>
            <p:cNvSpPr>
              <a:spLocks noChangeArrowheads="1"/>
            </p:cNvSpPr>
            <p:nvPr/>
          </p:nvSpPr>
          <p:spPr bwMode="auto">
            <a:xfrm>
              <a:off x="2978" y="1053"/>
              <a:ext cx="1735" cy="192"/>
            </a:xfrm>
            <a:prstGeom prst="rect">
              <a:avLst/>
            </a:prstGeom>
            <a:noFill/>
            <a:ln w="9525">
              <a:noFill/>
              <a:miter lim="800000"/>
              <a:headEnd/>
              <a:tailEnd/>
            </a:ln>
          </p:spPr>
          <p:txBody>
            <a:bodyPr wrap="none">
              <a:prstTxWarp prst="textNoShape">
                <a:avLst/>
              </a:prstTxWarp>
              <a:spAutoFit/>
            </a:bodyPr>
            <a:lstStyle/>
            <a:p>
              <a:r>
                <a:rPr lang="en-US" sz="1400">
                  <a:solidFill>
                    <a:schemeClr val="accent2"/>
                  </a:solidFill>
                </a:rPr>
                <a:t>typical “Gaussian” fitting function</a:t>
              </a:r>
            </a:p>
          </p:txBody>
        </p:sp>
      </p:grpSp>
      <p:grpSp>
        <p:nvGrpSpPr>
          <p:cNvPr id="6" name="Group 23"/>
          <p:cNvGrpSpPr/>
          <p:nvPr/>
        </p:nvGrpSpPr>
        <p:grpSpPr>
          <a:xfrm>
            <a:off x="3505200" y="3544669"/>
            <a:ext cx="3367370" cy="646331"/>
            <a:chOff x="3505200" y="3544669"/>
            <a:chExt cx="3367370" cy="646331"/>
          </a:xfrm>
        </p:grpSpPr>
        <p:sp>
          <p:nvSpPr>
            <p:cNvPr id="21" name="TextBox 20"/>
            <p:cNvSpPr txBox="1"/>
            <p:nvPr/>
          </p:nvSpPr>
          <p:spPr>
            <a:xfrm>
              <a:off x="4343400" y="3544669"/>
              <a:ext cx="2529170" cy="646331"/>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 “set of zero measure” </a:t>
              </a:r>
            </a:p>
            <a:p>
              <a:r>
                <a:rPr lang="en-US" dirty="0" smtClean="0"/>
                <a:t>of full 3D correlation </a:t>
              </a:r>
              <a:r>
                <a:rPr lang="en-US" dirty="0" err="1" smtClean="0"/>
                <a:t>fctn</a:t>
              </a:r>
              <a:endParaRPr lang="en-US" dirty="0"/>
            </a:p>
          </p:txBody>
        </p:sp>
        <p:cxnSp>
          <p:nvCxnSpPr>
            <p:cNvPr id="23" name="Straight Arrow Connector 22"/>
            <p:cNvCxnSpPr>
              <a:stCxn id="21" idx="1"/>
            </p:cNvCxnSpPr>
            <p:nvPr/>
          </p:nvCxnSpPr>
          <p:spPr>
            <a:xfrm rot="10800000" flipV="1">
              <a:off x="3505200" y="3867835"/>
              <a:ext cx="838200" cy="18364"/>
            </a:xfrm>
            <a:prstGeom prst="straightConnector1">
              <a:avLst/>
            </a:prstGeom>
            <a:ln w="38100" cap="flat" cmpd="sng" algn="ctr">
              <a:solidFill>
                <a:schemeClr val="accent2">
                  <a:lumMod val="75000"/>
                </a:schemeClr>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nvGrpSpPr>
          <p:cNvPr id="7" name="Group 28"/>
          <p:cNvGrpSpPr/>
          <p:nvPr/>
        </p:nvGrpSpPr>
        <p:grpSpPr>
          <a:xfrm>
            <a:off x="479661" y="3630168"/>
            <a:ext cx="946576" cy="701564"/>
            <a:chOff x="479661" y="3630168"/>
            <a:chExt cx="946576" cy="701564"/>
          </a:xfrm>
        </p:grpSpPr>
        <p:sp>
          <p:nvSpPr>
            <p:cNvPr id="27" name="Left-Right Arrow 26"/>
            <p:cNvSpPr/>
            <p:nvPr/>
          </p:nvSpPr>
          <p:spPr>
            <a:xfrm>
              <a:off x="479661" y="3630168"/>
              <a:ext cx="587139" cy="256032"/>
            </a:xfrm>
            <a:prstGeom prst="leftRightArrow">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609600" y="3962400"/>
              <a:ext cx="816637" cy="369332"/>
            </a:xfrm>
            <a:prstGeom prst="rect">
              <a:avLst/>
            </a:prstGeom>
            <a:solidFill>
              <a:schemeClr val="bg1"/>
            </a:solidFill>
            <a:ln>
              <a:solidFill>
                <a:srgbClr val="FFFFFF"/>
              </a:solidFill>
            </a:ln>
          </p:spPr>
          <p:txBody>
            <a:bodyPr wrap="none" rtlCol="0">
              <a:spAutoFit/>
            </a:bodyPr>
            <a:lstStyle/>
            <a:p>
              <a:r>
                <a:rPr lang="en-US" b="1" dirty="0" smtClean="0"/>
                <a:t>1/R</a:t>
              </a:r>
              <a:r>
                <a:rPr lang="en-US" b="1" baseline="-25000" dirty="0" smtClean="0"/>
                <a:t>SIDE</a:t>
              </a:r>
              <a:endParaRPr lang="en-US" b="1" dirty="0"/>
            </a:p>
          </p:txBody>
        </p:sp>
      </p:grpSp>
      <p:sp>
        <p:nvSpPr>
          <p:cNvPr id="29" name="Footer Placeholder 2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0" name="Slide Number Placeholder 29"/>
          <p:cNvSpPr>
            <a:spLocks noGrp="1"/>
          </p:cNvSpPr>
          <p:nvPr>
            <p:ph type="sldNum" sz="quarter" idx="12"/>
          </p:nvPr>
        </p:nvSpPr>
        <p:spPr/>
        <p:txBody>
          <a:bodyPr/>
          <a:lstStyle/>
          <a:p>
            <a:fld id="{7DAC2A2A-C09E-2240-A90F-7268EA013567}"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85" decel="100000"/>
                                        <p:tgtEl>
                                          <p:spTgt spid="7"/>
                                        </p:tgtEl>
                                      </p:cBhvr>
                                    </p:animEffect>
                                    <p:animScale>
                                      <p:cBhvr>
                                        <p:cTn id="8" dur="385" decel="100000"/>
                                        <p:tgtEl>
                                          <p:spTgt spid="7"/>
                                        </p:tgtEl>
                                      </p:cBhvr>
                                      <p:from x="10000" y="10000"/>
                                      <p:to x="200000" y="450000"/>
                                    </p:animScale>
                                    <p:animScale>
                                      <p:cBhvr>
                                        <p:cTn id="9" dur="615" accel="100000" fill="hold">
                                          <p:stCondLst>
                                            <p:cond delay="385"/>
                                          </p:stCondLst>
                                        </p:cTn>
                                        <p:tgtEl>
                                          <p:spTgt spid="7"/>
                                        </p:tgtEl>
                                      </p:cBhvr>
                                      <p:from x="200000" y="450000"/>
                                      <p:to x="100000" y="100000"/>
                                    </p:animScale>
                                    <p:set>
                                      <p:cBhvr>
                                        <p:cTn id="10" dur="385" fill="hold"/>
                                        <p:tgtEl>
                                          <p:spTgt spid="7"/>
                                        </p:tgtEl>
                                        <p:attrNameLst>
                                          <p:attrName>ppt_x</p:attrName>
                                        </p:attrNameLst>
                                      </p:cBhvr>
                                      <p:to>
                                        <p:strVal val="(0.5)"/>
                                      </p:to>
                                    </p:set>
                                    <p:anim from="(0.5)" to="(#ppt_x)" calcmode="lin" valueType="num">
                                      <p:cBhvr>
                                        <p:cTn id="11" dur="615" accel="100000" fill="hold">
                                          <p:stCondLst>
                                            <p:cond delay="385"/>
                                          </p:stCondLst>
                                        </p:cTn>
                                        <p:tgtEl>
                                          <p:spTgt spid="7"/>
                                        </p:tgtEl>
                                        <p:attrNameLst>
                                          <p:attrName>ppt_x</p:attrName>
                                        </p:attrNameLst>
                                      </p:cBhvr>
                                    </p:anim>
                                    <p:set>
                                      <p:cBhvr>
                                        <p:cTn id="12" dur="385" fill="hold"/>
                                        <p:tgtEl>
                                          <p:spTgt spid="7"/>
                                        </p:tgtEl>
                                        <p:attrNameLst>
                                          <p:attrName>ppt_y</p:attrName>
                                        </p:attrNameLst>
                                      </p:cBhvr>
                                      <p:to>
                                        <p:strVal val="(#ppt_y+0.4)"/>
                                      </p:to>
                                    </p:set>
                                    <p:anim from="(#ppt_y+0.4)" to="(#ppt_y)" calcmode="lin" valueType="num">
                                      <p:cBhvr>
                                        <p:cTn id="13" dur="615" accel="100000" fill="hold">
                                          <p:stCondLst>
                                            <p:cond delay="385"/>
                                          </p:stCondLst>
                                        </p:cTn>
                                        <p:tgtEl>
                                          <p:spTgt spid="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accel="50000" decel="5000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1+#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fit: consistent flow-based description</a:t>
            </a:r>
            <a:endParaRPr lang="en-US" dirty="0"/>
          </a:p>
        </p:txBody>
      </p:sp>
      <p:pic>
        <p:nvPicPr>
          <p:cNvPr id="5" name="Picture 4" descr="bwfit"/>
          <p:cNvPicPr>
            <a:picLocks noChangeAspect="1" noChangeArrowheads="1"/>
          </p:cNvPicPr>
          <p:nvPr/>
        </p:nvPicPr>
        <p:blipFill>
          <a:blip r:embed="rId2"/>
          <a:srcRect/>
          <a:stretch>
            <a:fillRect/>
          </a:stretch>
        </p:blipFill>
        <p:spPr bwMode="auto">
          <a:xfrm>
            <a:off x="3424237" y="914400"/>
            <a:ext cx="5262563" cy="5800725"/>
          </a:xfrm>
          <a:prstGeom prst="rect">
            <a:avLst/>
          </a:prstGeom>
          <a:noFill/>
        </p:spPr>
      </p:pic>
      <p:grpSp>
        <p:nvGrpSpPr>
          <p:cNvPr id="32" name="Group 31"/>
          <p:cNvGrpSpPr/>
          <p:nvPr/>
        </p:nvGrpSpPr>
        <p:grpSpPr>
          <a:xfrm>
            <a:off x="228600" y="1143000"/>
            <a:ext cx="4114800" cy="369332"/>
            <a:chOff x="228600" y="1143000"/>
            <a:chExt cx="4114800" cy="369332"/>
          </a:xfrm>
        </p:grpSpPr>
        <p:sp>
          <p:nvSpPr>
            <p:cNvPr id="6" name="TextBox 5"/>
            <p:cNvSpPr txBox="1"/>
            <p:nvPr/>
          </p:nvSpPr>
          <p:spPr>
            <a:xfrm>
              <a:off x="228600" y="1143000"/>
              <a:ext cx="2451400" cy="369332"/>
            </a:xfrm>
            <a:prstGeom prst="rect">
              <a:avLst/>
            </a:prstGeom>
            <a:noFill/>
          </p:spPr>
          <p:txBody>
            <a:bodyPr wrap="none" rtlCol="0">
              <a:spAutoFit/>
            </a:bodyPr>
            <a:lstStyle/>
            <a:p>
              <a:r>
                <a:rPr lang="en-US" b="1" dirty="0" smtClean="0">
                  <a:solidFill>
                    <a:srgbClr val="FF0000"/>
                  </a:solidFill>
                </a:rPr>
                <a:t>“raw” </a:t>
              </a:r>
              <a:r>
                <a:rPr lang="en-US" dirty="0" smtClean="0"/>
                <a:t>(ignoring </a:t>
              </a:r>
              <a:r>
                <a:rPr lang="en-US" dirty="0" err="1" smtClean="0"/>
                <a:t>EMCICs</a:t>
              </a:r>
              <a:r>
                <a:rPr lang="en-US" dirty="0" smtClean="0"/>
                <a:t>)</a:t>
              </a:r>
              <a:endParaRPr lang="en-US" dirty="0"/>
            </a:p>
          </p:txBody>
        </p:sp>
        <p:cxnSp>
          <p:nvCxnSpPr>
            <p:cNvPr id="8" name="Straight Arrow Connector 7"/>
            <p:cNvCxnSpPr>
              <a:stCxn id="6" idx="3"/>
            </p:cNvCxnSpPr>
            <p:nvPr/>
          </p:nvCxnSpPr>
          <p:spPr>
            <a:xfrm>
              <a:off x="2680000" y="1327666"/>
              <a:ext cx="1663400" cy="116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228600" y="5486400"/>
            <a:ext cx="4114800" cy="369332"/>
            <a:chOff x="228600" y="5486400"/>
            <a:chExt cx="4114800" cy="369332"/>
          </a:xfrm>
        </p:grpSpPr>
        <p:sp>
          <p:nvSpPr>
            <p:cNvPr id="10" name="TextBox 9"/>
            <p:cNvSpPr txBox="1"/>
            <p:nvPr/>
          </p:nvSpPr>
          <p:spPr>
            <a:xfrm>
              <a:off x="228600" y="5486400"/>
              <a:ext cx="2451400" cy="369332"/>
            </a:xfrm>
            <a:prstGeom prst="rect">
              <a:avLst/>
            </a:prstGeom>
            <a:noFill/>
          </p:spPr>
          <p:txBody>
            <a:bodyPr wrap="none" rtlCol="0">
              <a:spAutoFit/>
            </a:bodyPr>
            <a:lstStyle/>
            <a:p>
              <a:r>
                <a:rPr lang="en-US" b="1" dirty="0" smtClean="0">
                  <a:solidFill>
                    <a:srgbClr val="FF0000"/>
                  </a:solidFill>
                </a:rPr>
                <a:t>“raw” </a:t>
              </a:r>
              <a:r>
                <a:rPr lang="en-US" dirty="0" smtClean="0"/>
                <a:t>(ignoring </a:t>
              </a:r>
              <a:r>
                <a:rPr lang="en-US" dirty="0" err="1" smtClean="0"/>
                <a:t>EMCICs</a:t>
              </a:r>
              <a:r>
                <a:rPr lang="en-US" dirty="0" smtClean="0"/>
                <a:t>)</a:t>
              </a:r>
              <a:endParaRPr lang="en-US" dirty="0"/>
            </a:p>
          </p:txBody>
        </p:sp>
        <p:cxnSp>
          <p:nvCxnSpPr>
            <p:cNvPr id="11" name="Straight Arrow Connector 10"/>
            <p:cNvCxnSpPr>
              <a:stCxn id="10" idx="3"/>
            </p:cNvCxnSpPr>
            <p:nvPr/>
          </p:nvCxnSpPr>
          <p:spPr>
            <a:xfrm>
              <a:off x="2680000" y="5671066"/>
              <a:ext cx="1663400" cy="116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228600" y="2667000"/>
            <a:ext cx="4134163" cy="646331"/>
            <a:chOff x="228600" y="2667000"/>
            <a:chExt cx="4134163" cy="646331"/>
          </a:xfrm>
        </p:grpSpPr>
        <p:sp>
          <p:nvSpPr>
            <p:cNvPr id="16" name="TextBox 15"/>
            <p:cNvSpPr txBox="1"/>
            <p:nvPr/>
          </p:nvSpPr>
          <p:spPr>
            <a:xfrm>
              <a:off x="228600" y="2667000"/>
              <a:ext cx="2890535" cy="646331"/>
            </a:xfrm>
            <a:prstGeom prst="rect">
              <a:avLst/>
            </a:prstGeom>
            <a:noFill/>
          </p:spPr>
          <p:txBody>
            <a:bodyPr wrap="none" rtlCol="0">
              <a:spAutoFit/>
            </a:bodyPr>
            <a:lstStyle/>
            <a:p>
              <a:r>
                <a:rPr lang="en-US" dirty="0" err="1" smtClean="0"/>
                <a:t>EMCICs</a:t>
              </a:r>
              <a:r>
                <a:rPr lang="en-US" dirty="0" smtClean="0"/>
                <a:t> </a:t>
              </a:r>
              <a:r>
                <a:rPr lang="en-US" b="1" dirty="0" smtClean="0">
                  <a:solidFill>
                    <a:schemeClr val="accent6">
                      <a:lumMod val="50000"/>
                    </a:schemeClr>
                  </a:solidFill>
                </a:rPr>
                <a:t>fixed by correlations</a:t>
              </a:r>
            </a:p>
            <a:p>
              <a:r>
                <a:rPr lang="en-US" dirty="0" smtClean="0"/>
                <a:t>Joint spectra/HBT BW fit</a:t>
              </a:r>
              <a:endParaRPr lang="en-US" dirty="0"/>
            </a:p>
          </p:txBody>
        </p:sp>
        <p:cxnSp>
          <p:nvCxnSpPr>
            <p:cNvPr id="17" name="Straight Arrow Connector 16"/>
            <p:cNvCxnSpPr>
              <a:stCxn id="16" idx="3"/>
            </p:cNvCxnSpPr>
            <p:nvPr/>
          </p:nvCxnSpPr>
          <p:spPr>
            <a:xfrm>
              <a:off x="3119135" y="2990166"/>
              <a:ext cx="1243628" cy="1588"/>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34" name="Group 33"/>
          <p:cNvGrpSpPr/>
          <p:nvPr/>
        </p:nvGrpSpPr>
        <p:grpSpPr>
          <a:xfrm>
            <a:off x="228600" y="3505200"/>
            <a:ext cx="4134163" cy="646331"/>
            <a:chOff x="228600" y="3505200"/>
            <a:chExt cx="4134163" cy="646331"/>
          </a:xfrm>
        </p:grpSpPr>
        <p:sp>
          <p:nvSpPr>
            <p:cNvPr id="12" name="TextBox 11"/>
            <p:cNvSpPr txBox="1"/>
            <p:nvPr/>
          </p:nvSpPr>
          <p:spPr>
            <a:xfrm>
              <a:off x="228600" y="3505200"/>
              <a:ext cx="2571437" cy="646331"/>
            </a:xfrm>
            <a:prstGeom prst="rect">
              <a:avLst/>
            </a:prstGeom>
            <a:noFill/>
          </p:spPr>
          <p:txBody>
            <a:bodyPr wrap="none" rtlCol="0">
              <a:spAutoFit/>
            </a:bodyPr>
            <a:lstStyle/>
            <a:p>
              <a:r>
                <a:rPr lang="en-US" dirty="0" err="1" smtClean="0"/>
                <a:t>EMCICs</a:t>
              </a:r>
              <a:r>
                <a:rPr lang="en-US" dirty="0" smtClean="0"/>
                <a:t> </a:t>
              </a:r>
              <a:r>
                <a:rPr lang="en-US" b="1" dirty="0" smtClean="0">
                  <a:solidFill>
                    <a:srgbClr val="0000FF"/>
                  </a:solidFill>
                </a:rPr>
                <a:t>free adjusted</a:t>
              </a:r>
            </a:p>
            <a:p>
              <a:r>
                <a:rPr lang="en-US" dirty="0" smtClean="0"/>
                <a:t>to spectra &amp; fit to spectra</a:t>
              </a:r>
              <a:endParaRPr lang="en-US" dirty="0"/>
            </a:p>
          </p:txBody>
        </p:sp>
        <p:cxnSp>
          <p:nvCxnSpPr>
            <p:cNvPr id="13" name="Straight Arrow Connector 12"/>
            <p:cNvCxnSpPr>
              <a:stCxn id="12" idx="3"/>
            </p:cNvCxnSpPr>
            <p:nvPr/>
          </p:nvCxnSpPr>
          <p:spPr>
            <a:xfrm flipV="1">
              <a:off x="2800037" y="3505200"/>
              <a:ext cx="1543363" cy="32316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12" idx="3"/>
            </p:cNvCxnSpPr>
            <p:nvPr/>
          </p:nvCxnSpPr>
          <p:spPr>
            <a:xfrm>
              <a:off x="2800037" y="3828366"/>
              <a:ext cx="1562726" cy="3231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228600" y="4267200"/>
            <a:ext cx="4134163" cy="646331"/>
            <a:chOff x="228600" y="4267200"/>
            <a:chExt cx="4134163" cy="646331"/>
          </a:xfrm>
        </p:grpSpPr>
        <p:sp>
          <p:nvSpPr>
            <p:cNvPr id="28" name="TextBox 27"/>
            <p:cNvSpPr txBox="1"/>
            <p:nvPr/>
          </p:nvSpPr>
          <p:spPr>
            <a:xfrm>
              <a:off x="228600" y="4267200"/>
              <a:ext cx="2890535" cy="646331"/>
            </a:xfrm>
            <a:prstGeom prst="rect">
              <a:avLst/>
            </a:prstGeom>
            <a:noFill/>
          </p:spPr>
          <p:txBody>
            <a:bodyPr wrap="none" rtlCol="0">
              <a:spAutoFit/>
            </a:bodyPr>
            <a:lstStyle/>
            <a:p>
              <a:r>
                <a:rPr lang="en-US" dirty="0" err="1" smtClean="0"/>
                <a:t>EMCICs</a:t>
              </a:r>
              <a:r>
                <a:rPr lang="en-US" dirty="0" smtClean="0"/>
                <a:t> </a:t>
              </a:r>
              <a:r>
                <a:rPr lang="en-US" b="1" dirty="0" smtClean="0">
                  <a:solidFill>
                    <a:schemeClr val="accent6">
                      <a:lumMod val="50000"/>
                    </a:schemeClr>
                  </a:solidFill>
                </a:rPr>
                <a:t>fixed by correlations</a:t>
              </a:r>
            </a:p>
            <a:p>
              <a:r>
                <a:rPr lang="en-US" dirty="0" smtClean="0"/>
                <a:t>Joint spectra/HBT BW fit</a:t>
              </a:r>
              <a:endParaRPr lang="en-US" dirty="0"/>
            </a:p>
          </p:txBody>
        </p:sp>
        <p:cxnSp>
          <p:nvCxnSpPr>
            <p:cNvPr id="29" name="Straight Arrow Connector 28"/>
            <p:cNvCxnSpPr>
              <a:stCxn id="28" idx="3"/>
            </p:cNvCxnSpPr>
            <p:nvPr/>
          </p:nvCxnSpPr>
          <p:spPr>
            <a:xfrm>
              <a:off x="3119135" y="4590366"/>
              <a:ext cx="1243628" cy="1588"/>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grpSp>
      <p:sp>
        <p:nvSpPr>
          <p:cNvPr id="24" name="Footer Placeholder 2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5" name="Slide Number Placeholder 24"/>
          <p:cNvSpPr>
            <a:spLocks noGrp="1"/>
          </p:cNvSpPr>
          <p:nvPr>
            <p:ph type="sldNum" sz="quarter" idx="12"/>
          </p:nvPr>
        </p:nvSpPr>
        <p:spPr/>
        <p:txBody>
          <a:bodyPr/>
          <a:lstStyle/>
          <a:p>
            <a:fld id="{7DAC2A2A-C09E-2240-A90F-7268EA013567}" type="slidenum">
              <a:rPr lang="en-US" smtClean="0"/>
              <a:pPr/>
              <a:t>70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accel="50000" decel="5000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accel="50000" decel="5000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0-#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accel="50000" decel="5000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8" accel="50000" decel="5000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fit: consistent flow-based description</a:t>
            </a:r>
            <a:endParaRPr lang="en-US" dirty="0"/>
          </a:p>
        </p:txBody>
      </p:sp>
      <p:pic>
        <p:nvPicPr>
          <p:cNvPr id="5" name="Picture 4" descr="bwfit"/>
          <p:cNvPicPr>
            <a:picLocks noChangeAspect="1" noChangeArrowheads="1"/>
          </p:cNvPicPr>
          <p:nvPr/>
        </p:nvPicPr>
        <p:blipFill>
          <a:blip r:embed="rId2"/>
          <a:srcRect/>
          <a:stretch>
            <a:fillRect/>
          </a:stretch>
        </p:blipFill>
        <p:spPr bwMode="auto">
          <a:xfrm>
            <a:off x="3424237" y="914400"/>
            <a:ext cx="5262563" cy="5800725"/>
          </a:xfrm>
          <a:prstGeom prst="rect">
            <a:avLst/>
          </a:prstGeom>
          <a:noFill/>
        </p:spPr>
      </p:pic>
      <p:grpSp>
        <p:nvGrpSpPr>
          <p:cNvPr id="3" name="Group 31"/>
          <p:cNvGrpSpPr/>
          <p:nvPr/>
        </p:nvGrpSpPr>
        <p:grpSpPr>
          <a:xfrm>
            <a:off x="228600" y="1143000"/>
            <a:ext cx="4114800" cy="369332"/>
            <a:chOff x="228600" y="1143000"/>
            <a:chExt cx="4114800" cy="369332"/>
          </a:xfrm>
        </p:grpSpPr>
        <p:sp>
          <p:nvSpPr>
            <p:cNvPr id="6" name="TextBox 5"/>
            <p:cNvSpPr txBox="1"/>
            <p:nvPr/>
          </p:nvSpPr>
          <p:spPr>
            <a:xfrm>
              <a:off x="228600" y="1143000"/>
              <a:ext cx="2451400" cy="369332"/>
            </a:xfrm>
            <a:prstGeom prst="rect">
              <a:avLst/>
            </a:prstGeom>
            <a:noFill/>
          </p:spPr>
          <p:txBody>
            <a:bodyPr wrap="none" rtlCol="0">
              <a:spAutoFit/>
            </a:bodyPr>
            <a:lstStyle/>
            <a:p>
              <a:r>
                <a:rPr lang="en-US" b="1" dirty="0" smtClean="0">
                  <a:solidFill>
                    <a:srgbClr val="FF0000"/>
                  </a:solidFill>
                </a:rPr>
                <a:t>“raw” </a:t>
              </a:r>
              <a:r>
                <a:rPr lang="en-US" dirty="0" smtClean="0"/>
                <a:t>(ignoring </a:t>
              </a:r>
              <a:r>
                <a:rPr lang="en-US" dirty="0" err="1" smtClean="0"/>
                <a:t>EMCICs</a:t>
              </a:r>
              <a:r>
                <a:rPr lang="en-US" dirty="0" smtClean="0"/>
                <a:t>)</a:t>
              </a:r>
              <a:endParaRPr lang="en-US" dirty="0"/>
            </a:p>
          </p:txBody>
        </p:sp>
        <p:cxnSp>
          <p:nvCxnSpPr>
            <p:cNvPr id="8" name="Straight Arrow Connector 7"/>
            <p:cNvCxnSpPr>
              <a:stCxn id="6" idx="3"/>
            </p:cNvCxnSpPr>
            <p:nvPr/>
          </p:nvCxnSpPr>
          <p:spPr>
            <a:xfrm>
              <a:off x="2680000" y="1327666"/>
              <a:ext cx="1663400" cy="116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4" name="Group 32"/>
          <p:cNvGrpSpPr/>
          <p:nvPr/>
        </p:nvGrpSpPr>
        <p:grpSpPr>
          <a:xfrm>
            <a:off x="228600" y="5486400"/>
            <a:ext cx="4114800" cy="369332"/>
            <a:chOff x="228600" y="5486400"/>
            <a:chExt cx="4114800" cy="369332"/>
          </a:xfrm>
        </p:grpSpPr>
        <p:sp>
          <p:nvSpPr>
            <p:cNvPr id="10" name="TextBox 9"/>
            <p:cNvSpPr txBox="1"/>
            <p:nvPr/>
          </p:nvSpPr>
          <p:spPr>
            <a:xfrm>
              <a:off x="228600" y="5486400"/>
              <a:ext cx="2451400" cy="369332"/>
            </a:xfrm>
            <a:prstGeom prst="rect">
              <a:avLst/>
            </a:prstGeom>
            <a:noFill/>
          </p:spPr>
          <p:txBody>
            <a:bodyPr wrap="none" rtlCol="0">
              <a:spAutoFit/>
            </a:bodyPr>
            <a:lstStyle/>
            <a:p>
              <a:r>
                <a:rPr lang="en-US" b="1" dirty="0" smtClean="0">
                  <a:solidFill>
                    <a:srgbClr val="FF0000"/>
                  </a:solidFill>
                </a:rPr>
                <a:t>“raw” </a:t>
              </a:r>
              <a:r>
                <a:rPr lang="en-US" dirty="0" smtClean="0"/>
                <a:t>(ignoring </a:t>
              </a:r>
              <a:r>
                <a:rPr lang="en-US" dirty="0" err="1" smtClean="0"/>
                <a:t>EMCICs</a:t>
              </a:r>
              <a:r>
                <a:rPr lang="en-US" dirty="0" smtClean="0"/>
                <a:t>)</a:t>
              </a:r>
              <a:endParaRPr lang="en-US" dirty="0"/>
            </a:p>
          </p:txBody>
        </p:sp>
        <p:cxnSp>
          <p:nvCxnSpPr>
            <p:cNvPr id="11" name="Straight Arrow Connector 10"/>
            <p:cNvCxnSpPr>
              <a:stCxn id="10" idx="3"/>
            </p:cNvCxnSpPr>
            <p:nvPr/>
          </p:nvCxnSpPr>
          <p:spPr>
            <a:xfrm>
              <a:off x="2680000" y="5671066"/>
              <a:ext cx="1663400" cy="116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7" name="Group 34"/>
          <p:cNvGrpSpPr/>
          <p:nvPr/>
        </p:nvGrpSpPr>
        <p:grpSpPr>
          <a:xfrm>
            <a:off x="228600" y="2667000"/>
            <a:ext cx="4134163" cy="646331"/>
            <a:chOff x="228600" y="2667000"/>
            <a:chExt cx="4134163" cy="646331"/>
          </a:xfrm>
        </p:grpSpPr>
        <p:sp>
          <p:nvSpPr>
            <p:cNvPr id="16" name="TextBox 15"/>
            <p:cNvSpPr txBox="1"/>
            <p:nvPr/>
          </p:nvSpPr>
          <p:spPr>
            <a:xfrm>
              <a:off x="228600" y="2667000"/>
              <a:ext cx="2890535" cy="646331"/>
            </a:xfrm>
            <a:prstGeom prst="rect">
              <a:avLst/>
            </a:prstGeom>
            <a:noFill/>
          </p:spPr>
          <p:txBody>
            <a:bodyPr wrap="none" rtlCol="0">
              <a:spAutoFit/>
            </a:bodyPr>
            <a:lstStyle/>
            <a:p>
              <a:r>
                <a:rPr lang="en-US" dirty="0" err="1" smtClean="0"/>
                <a:t>EMCICs</a:t>
              </a:r>
              <a:r>
                <a:rPr lang="en-US" dirty="0" smtClean="0"/>
                <a:t> </a:t>
              </a:r>
              <a:r>
                <a:rPr lang="en-US" b="1" dirty="0" smtClean="0">
                  <a:solidFill>
                    <a:schemeClr val="accent6">
                      <a:lumMod val="50000"/>
                    </a:schemeClr>
                  </a:solidFill>
                </a:rPr>
                <a:t>fixed by correlations</a:t>
              </a:r>
            </a:p>
            <a:p>
              <a:r>
                <a:rPr lang="en-US" dirty="0" smtClean="0"/>
                <a:t>Joint spectra/HBT BW fit</a:t>
              </a:r>
              <a:endParaRPr lang="en-US" dirty="0"/>
            </a:p>
          </p:txBody>
        </p:sp>
        <p:cxnSp>
          <p:nvCxnSpPr>
            <p:cNvPr id="17" name="Straight Arrow Connector 16"/>
            <p:cNvCxnSpPr>
              <a:stCxn id="16" idx="3"/>
            </p:cNvCxnSpPr>
            <p:nvPr/>
          </p:nvCxnSpPr>
          <p:spPr>
            <a:xfrm>
              <a:off x="3119135" y="2990166"/>
              <a:ext cx="1243628" cy="1588"/>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9" name="Group 33"/>
          <p:cNvGrpSpPr/>
          <p:nvPr/>
        </p:nvGrpSpPr>
        <p:grpSpPr>
          <a:xfrm>
            <a:off x="228600" y="3505200"/>
            <a:ext cx="4134163" cy="646331"/>
            <a:chOff x="228600" y="3505200"/>
            <a:chExt cx="4134163" cy="646331"/>
          </a:xfrm>
        </p:grpSpPr>
        <p:sp>
          <p:nvSpPr>
            <p:cNvPr id="12" name="TextBox 11"/>
            <p:cNvSpPr txBox="1"/>
            <p:nvPr/>
          </p:nvSpPr>
          <p:spPr>
            <a:xfrm>
              <a:off x="228600" y="3505200"/>
              <a:ext cx="2571437" cy="646331"/>
            </a:xfrm>
            <a:prstGeom prst="rect">
              <a:avLst/>
            </a:prstGeom>
            <a:noFill/>
          </p:spPr>
          <p:txBody>
            <a:bodyPr wrap="none" rtlCol="0">
              <a:spAutoFit/>
            </a:bodyPr>
            <a:lstStyle/>
            <a:p>
              <a:r>
                <a:rPr lang="en-US" dirty="0" err="1" smtClean="0"/>
                <a:t>EMCICs</a:t>
              </a:r>
              <a:r>
                <a:rPr lang="en-US" dirty="0" smtClean="0"/>
                <a:t> </a:t>
              </a:r>
              <a:r>
                <a:rPr lang="en-US" b="1" dirty="0" smtClean="0">
                  <a:solidFill>
                    <a:srgbClr val="0000FF"/>
                  </a:solidFill>
                </a:rPr>
                <a:t>free adjusted</a:t>
              </a:r>
            </a:p>
            <a:p>
              <a:r>
                <a:rPr lang="en-US" dirty="0" smtClean="0"/>
                <a:t>to spectra &amp; fit to spectra</a:t>
              </a:r>
              <a:endParaRPr lang="en-US" dirty="0"/>
            </a:p>
          </p:txBody>
        </p:sp>
        <p:cxnSp>
          <p:nvCxnSpPr>
            <p:cNvPr id="13" name="Straight Arrow Connector 12"/>
            <p:cNvCxnSpPr>
              <a:stCxn id="12" idx="3"/>
            </p:cNvCxnSpPr>
            <p:nvPr/>
          </p:nvCxnSpPr>
          <p:spPr>
            <a:xfrm flipV="1">
              <a:off x="2800037" y="3505200"/>
              <a:ext cx="1543363" cy="32316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12" idx="3"/>
            </p:cNvCxnSpPr>
            <p:nvPr/>
          </p:nvCxnSpPr>
          <p:spPr>
            <a:xfrm>
              <a:off x="2800037" y="3828366"/>
              <a:ext cx="1562726" cy="3231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grpSp>
        <p:nvGrpSpPr>
          <p:cNvPr id="14" name="Group 35"/>
          <p:cNvGrpSpPr/>
          <p:nvPr/>
        </p:nvGrpSpPr>
        <p:grpSpPr>
          <a:xfrm>
            <a:off x="228600" y="4267200"/>
            <a:ext cx="4134163" cy="646331"/>
            <a:chOff x="228600" y="4267200"/>
            <a:chExt cx="4134163" cy="646331"/>
          </a:xfrm>
        </p:grpSpPr>
        <p:sp>
          <p:nvSpPr>
            <p:cNvPr id="28" name="TextBox 27"/>
            <p:cNvSpPr txBox="1"/>
            <p:nvPr/>
          </p:nvSpPr>
          <p:spPr>
            <a:xfrm>
              <a:off x="228600" y="4267200"/>
              <a:ext cx="2890535" cy="646331"/>
            </a:xfrm>
            <a:prstGeom prst="rect">
              <a:avLst/>
            </a:prstGeom>
            <a:noFill/>
          </p:spPr>
          <p:txBody>
            <a:bodyPr wrap="none" rtlCol="0">
              <a:spAutoFit/>
            </a:bodyPr>
            <a:lstStyle/>
            <a:p>
              <a:r>
                <a:rPr lang="en-US" dirty="0" err="1" smtClean="0"/>
                <a:t>EMCICs</a:t>
              </a:r>
              <a:r>
                <a:rPr lang="en-US" dirty="0" smtClean="0"/>
                <a:t> </a:t>
              </a:r>
              <a:r>
                <a:rPr lang="en-US" b="1" dirty="0" smtClean="0">
                  <a:solidFill>
                    <a:schemeClr val="accent6">
                      <a:lumMod val="50000"/>
                    </a:schemeClr>
                  </a:solidFill>
                </a:rPr>
                <a:t>fixed by correlations</a:t>
              </a:r>
            </a:p>
            <a:p>
              <a:r>
                <a:rPr lang="en-US" dirty="0" smtClean="0"/>
                <a:t>Joint spectra/HBT BW fit</a:t>
              </a:r>
              <a:endParaRPr lang="en-US" dirty="0"/>
            </a:p>
          </p:txBody>
        </p:sp>
        <p:cxnSp>
          <p:nvCxnSpPr>
            <p:cNvPr id="29" name="Straight Arrow Connector 28"/>
            <p:cNvCxnSpPr>
              <a:stCxn id="28" idx="3"/>
            </p:cNvCxnSpPr>
            <p:nvPr/>
          </p:nvCxnSpPr>
          <p:spPr>
            <a:xfrm>
              <a:off x="3119135" y="4590366"/>
              <a:ext cx="1243628" cy="1588"/>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grpSp>
      <p:sp>
        <p:nvSpPr>
          <p:cNvPr id="38" name="Rounded Rectangle 37"/>
          <p:cNvSpPr/>
          <p:nvPr/>
        </p:nvSpPr>
        <p:spPr>
          <a:xfrm>
            <a:off x="2133600" y="1981200"/>
            <a:ext cx="4876800" cy="23505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err="1" smtClean="0">
                <a:solidFill>
                  <a:srgbClr val="FFFF00"/>
                </a:solidFill>
              </a:rPr>
              <a:t>p+p</a:t>
            </a:r>
            <a:r>
              <a:rPr lang="en-US" sz="2800" dirty="0" smtClean="0">
                <a:solidFill>
                  <a:srgbClr val="FFFF00"/>
                </a:solidFill>
              </a:rPr>
              <a:t> collisions show same flow signals as A+A collisions</a:t>
            </a:r>
            <a:endParaRPr lang="en-US" sz="2800" dirty="0">
              <a:solidFill>
                <a:srgbClr val="FFFF00"/>
              </a:solidFill>
            </a:endParaRPr>
          </a:p>
        </p:txBody>
      </p:sp>
      <p:sp>
        <p:nvSpPr>
          <p:cNvPr id="24" name="Footer Placeholder 2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5" name="Slide Number Placeholder 24"/>
          <p:cNvSpPr>
            <a:spLocks noGrp="1"/>
          </p:cNvSpPr>
          <p:nvPr>
            <p:ph type="sldNum" sz="quarter" idx="12"/>
          </p:nvPr>
        </p:nvSpPr>
        <p:spPr/>
        <p:txBody>
          <a:bodyPr/>
          <a:lstStyle/>
          <a:p>
            <a:fld id="{7DAC2A2A-C09E-2240-A90F-7268EA013567}" type="slidenum">
              <a:rPr lang="en-US" smtClean="0"/>
              <a:pPr/>
              <a:t>71</a:t>
            </a:fld>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2" name="Rectangle 2"/>
          <p:cNvSpPr>
            <a:spLocks noGrp="1" noChangeArrowheads="1"/>
          </p:cNvSpPr>
          <p:nvPr>
            <p:ph type="title"/>
          </p:nvPr>
        </p:nvSpPr>
        <p:spPr>
          <a:xfrm>
            <a:off x="76200" y="0"/>
            <a:ext cx="8229600" cy="715962"/>
          </a:xfrm>
        </p:spPr>
        <p:txBody>
          <a:bodyPr>
            <a:normAutofit fontScale="90000"/>
          </a:bodyPr>
          <a:lstStyle/>
          <a:p>
            <a:pPr algn="l" eaLnBrk="1" hangingPunct="1"/>
            <a:r>
              <a:rPr lang="en-US" dirty="0" smtClean="0"/>
              <a:t>Implication: A+A is just a collection of flowing </a:t>
            </a:r>
            <a:r>
              <a:rPr lang="en-US" dirty="0" err="1" smtClean="0"/>
              <a:t>p+p</a:t>
            </a:r>
            <a:r>
              <a:rPr lang="en-US" dirty="0" smtClean="0"/>
              <a:t>?</a:t>
            </a:r>
            <a:endParaRPr lang="en-US" dirty="0"/>
          </a:p>
        </p:txBody>
      </p:sp>
      <p:sp>
        <p:nvSpPr>
          <p:cNvPr id="653320" name="Rectangle 8"/>
          <p:cNvSpPr>
            <a:spLocks noGrp="1" noChangeArrowheads="1"/>
          </p:cNvSpPr>
          <p:nvPr>
            <p:ph type="body" idx="1"/>
          </p:nvPr>
        </p:nvSpPr>
        <p:spPr>
          <a:xfrm>
            <a:off x="-76200" y="1066800"/>
            <a:ext cx="4724400" cy="5791200"/>
          </a:xfrm>
        </p:spPr>
        <p:txBody>
          <a:bodyPr>
            <a:noAutofit/>
          </a:bodyPr>
          <a:lstStyle/>
          <a:p>
            <a:r>
              <a:rPr lang="en-US" dirty="0" smtClean="0">
                <a:solidFill>
                  <a:srgbClr val="FF0000"/>
                </a:solidFill>
              </a:rPr>
              <a:t>No</a:t>
            </a:r>
            <a:r>
              <a:rPr lang="en-US" dirty="0">
                <a:solidFill>
                  <a:srgbClr val="FF0000"/>
                </a:solidFill>
              </a:rPr>
              <a:t>!  Quite the opposite.</a:t>
            </a:r>
          </a:p>
          <a:p>
            <a:pPr lvl="1" eaLnBrk="1" hangingPunct="1"/>
            <a:r>
              <a:rPr lang="en-US" b="1" dirty="0" err="1"/>
              <a:t>femtoscopically</a:t>
            </a:r>
            <a:endParaRPr lang="en-US" b="1" dirty="0"/>
          </a:p>
          <a:p>
            <a:pPr lvl="2" eaLnBrk="1" hangingPunct="1"/>
            <a:r>
              <a:rPr lang="en-US" sz="1800" dirty="0"/>
              <a:t>A+A looks like a big </a:t>
            </a:r>
            <a:r>
              <a:rPr lang="en-US" sz="1800" dirty="0" err="1"/>
              <a:t>BlastWave</a:t>
            </a:r>
            <a:endParaRPr lang="en-US" sz="1800" dirty="0"/>
          </a:p>
          <a:p>
            <a:pPr lvl="2" eaLnBrk="1" hangingPunct="1"/>
            <a:r>
              <a:rPr lang="en-US" sz="1800" i="1" dirty="0"/>
              <a:t>not</a:t>
            </a:r>
            <a:r>
              <a:rPr lang="en-US" sz="1800" dirty="0"/>
              <a:t> superposition of small </a:t>
            </a:r>
            <a:r>
              <a:rPr lang="en-US" sz="1800" dirty="0" err="1"/>
              <a:t>BlastWaves</a:t>
            </a:r>
            <a:endParaRPr lang="en-US" sz="1800" dirty="0"/>
          </a:p>
          <a:p>
            <a:pPr lvl="2" eaLnBrk="1" hangingPunct="1"/>
            <a:r>
              <a:rPr lang="en-US" sz="1800" dirty="0"/>
              <a:t>A+A has thermalized </a:t>
            </a:r>
            <a:r>
              <a:rPr lang="en-US" sz="1800" dirty="0" smtClean="0"/>
              <a:t>globally</a:t>
            </a:r>
          </a:p>
          <a:p>
            <a:pPr lvl="2" eaLnBrk="1" hangingPunct="1"/>
            <a:endParaRPr lang="en-US" sz="1800" dirty="0" smtClean="0"/>
          </a:p>
          <a:p>
            <a:pPr lvl="1" eaLnBrk="1" hangingPunct="1"/>
            <a:r>
              <a:rPr lang="en-US" b="1" dirty="0"/>
              <a:t>spectra</a:t>
            </a:r>
          </a:p>
          <a:p>
            <a:pPr lvl="2" eaLnBrk="1" hangingPunct="1"/>
            <a:r>
              <a:rPr lang="en-US" sz="1800" dirty="0"/>
              <a:t>superposition of spectra from </a:t>
            </a:r>
            <a:r>
              <a:rPr lang="en-US" sz="1800" dirty="0" err="1"/>
              <a:t>p+p</a:t>
            </a:r>
            <a:r>
              <a:rPr lang="en-US" sz="1800" dirty="0"/>
              <a:t> has same shape as a spectrum from </a:t>
            </a:r>
            <a:r>
              <a:rPr lang="en-US" sz="1800" dirty="0" err="1"/>
              <a:t>p+p</a:t>
            </a:r>
            <a:r>
              <a:rPr lang="en-US" sz="1800" dirty="0"/>
              <a:t>!</a:t>
            </a:r>
          </a:p>
          <a:p>
            <a:pPr lvl="2" eaLnBrk="1" hangingPunct="1"/>
            <a:r>
              <a:rPr lang="en-US" sz="1800" dirty="0"/>
              <a:t>relaxation of P.S. constraints indicates</a:t>
            </a:r>
            <a:r>
              <a:rPr lang="en-US" sz="1800" dirty="0" smtClean="0"/>
              <a:t> </a:t>
            </a:r>
            <a:br>
              <a:rPr lang="en-US" sz="1800" dirty="0" smtClean="0"/>
            </a:br>
            <a:r>
              <a:rPr lang="en-US" sz="1800" dirty="0" smtClean="0"/>
              <a:t>A</a:t>
            </a:r>
            <a:r>
              <a:rPr lang="en-US" sz="1800" dirty="0"/>
              <a:t>+A has thermalized </a:t>
            </a:r>
            <a:r>
              <a:rPr lang="en-US" sz="1800" dirty="0" smtClean="0"/>
              <a:t>globally</a:t>
            </a:r>
          </a:p>
          <a:p>
            <a:pPr lvl="2" eaLnBrk="1" hangingPunct="1"/>
            <a:endParaRPr lang="en-US" sz="2000" dirty="0" smtClean="0"/>
          </a:p>
        </p:txBody>
      </p:sp>
      <p:pic>
        <p:nvPicPr>
          <p:cNvPr id="653321" name="Picture 9" descr="PerifHydroEvol"/>
          <p:cNvPicPr>
            <a:picLocks noChangeAspect="1" noChangeArrowheads="1"/>
          </p:cNvPicPr>
          <p:nvPr/>
        </p:nvPicPr>
        <p:blipFill>
          <a:blip r:embed="rId3">
            <a:clrChange>
              <a:clrFrom>
                <a:srgbClr val="FFFFFF"/>
              </a:clrFrom>
              <a:clrTo>
                <a:srgbClr val="FFFFFF">
                  <a:alpha val="0"/>
                </a:srgbClr>
              </a:clrTo>
            </a:clrChange>
          </a:blip>
          <a:srcRect l="53572" t="14400" r="26190"/>
          <a:stretch>
            <a:fillRect/>
          </a:stretch>
        </p:blipFill>
        <p:spPr bwMode="auto">
          <a:xfrm>
            <a:off x="4419600" y="914400"/>
            <a:ext cx="4267200" cy="3879850"/>
          </a:xfrm>
          <a:prstGeom prst="rect">
            <a:avLst/>
          </a:prstGeom>
          <a:noFill/>
          <a:ln w="9525">
            <a:noFill/>
            <a:miter lim="800000"/>
            <a:headEnd/>
            <a:tailEnd/>
          </a:ln>
        </p:spPr>
      </p:pic>
      <p:pic>
        <p:nvPicPr>
          <p:cNvPr id="653322" name="Picture 10"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410200" y="3048000"/>
            <a:ext cx="776288" cy="708025"/>
          </a:xfrm>
          <a:prstGeom prst="rect">
            <a:avLst/>
          </a:prstGeom>
          <a:noFill/>
          <a:ln w="9525">
            <a:noFill/>
            <a:miter lim="800000"/>
            <a:headEnd/>
            <a:tailEnd/>
          </a:ln>
        </p:spPr>
      </p:pic>
      <p:pic>
        <p:nvPicPr>
          <p:cNvPr id="653323" name="Picture 11"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867400" y="2133600"/>
            <a:ext cx="776288" cy="708025"/>
          </a:xfrm>
          <a:prstGeom prst="rect">
            <a:avLst/>
          </a:prstGeom>
          <a:noFill/>
          <a:ln w="9525">
            <a:noFill/>
            <a:miter lim="800000"/>
            <a:headEnd/>
            <a:tailEnd/>
          </a:ln>
        </p:spPr>
      </p:pic>
      <p:pic>
        <p:nvPicPr>
          <p:cNvPr id="653324" name="Picture 12"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876800" y="1752600"/>
            <a:ext cx="776288" cy="708025"/>
          </a:xfrm>
          <a:prstGeom prst="rect">
            <a:avLst/>
          </a:prstGeom>
          <a:noFill/>
          <a:ln w="9525">
            <a:noFill/>
            <a:miter lim="800000"/>
            <a:headEnd/>
            <a:tailEnd/>
          </a:ln>
        </p:spPr>
      </p:pic>
      <p:pic>
        <p:nvPicPr>
          <p:cNvPr id="653325" name="Picture 13"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648200" y="2743200"/>
            <a:ext cx="776288" cy="708025"/>
          </a:xfrm>
          <a:prstGeom prst="rect">
            <a:avLst/>
          </a:prstGeom>
          <a:noFill/>
          <a:ln w="9525">
            <a:noFill/>
            <a:miter lim="800000"/>
            <a:headEnd/>
            <a:tailEnd/>
          </a:ln>
        </p:spPr>
      </p:pic>
      <p:pic>
        <p:nvPicPr>
          <p:cNvPr id="653326"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334000" y="3810000"/>
            <a:ext cx="776288" cy="708025"/>
          </a:xfrm>
          <a:prstGeom prst="rect">
            <a:avLst/>
          </a:prstGeom>
          <a:noFill/>
          <a:ln w="9525">
            <a:noFill/>
            <a:miter lim="800000"/>
            <a:headEnd/>
            <a:tailEnd/>
          </a:ln>
        </p:spPr>
      </p:pic>
      <p:pic>
        <p:nvPicPr>
          <p:cNvPr id="653327" name="Picture 15"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400800" y="1143000"/>
            <a:ext cx="776288" cy="708025"/>
          </a:xfrm>
          <a:prstGeom prst="rect">
            <a:avLst/>
          </a:prstGeom>
          <a:noFill/>
          <a:ln w="9525">
            <a:noFill/>
            <a:miter lim="800000"/>
            <a:headEnd/>
            <a:tailEnd/>
          </a:ln>
        </p:spPr>
      </p:pic>
      <p:pic>
        <p:nvPicPr>
          <p:cNvPr id="653328" name="Picture 16"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486400" y="1143000"/>
            <a:ext cx="776288" cy="708025"/>
          </a:xfrm>
          <a:prstGeom prst="rect">
            <a:avLst/>
          </a:prstGeom>
          <a:noFill/>
          <a:ln w="9525">
            <a:noFill/>
            <a:miter lim="800000"/>
            <a:headEnd/>
            <a:tailEnd/>
          </a:ln>
        </p:spPr>
      </p:pic>
      <p:pic>
        <p:nvPicPr>
          <p:cNvPr id="653329" name="Picture 17"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096000" y="2895600"/>
            <a:ext cx="776288" cy="708025"/>
          </a:xfrm>
          <a:prstGeom prst="rect">
            <a:avLst/>
          </a:prstGeom>
          <a:noFill/>
          <a:ln w="9525">
            <a:noFill/>
            <a:miter lim="800000"/>
            <a:headEnd/>
            <a:tailEnd/>
          </a:ln>
        </p:spPr>
      </p:pic>
      <p:pic>
        <p:nvPicPr>
          <p:cNvPr id="653330" name="Picture 18"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943600" y="3733800"/>
            <a:ext cx="776288" cy="708025"/>
          </a:xfrm>
          <a:prstGeom prst="rect">
            <a:avLst/>
          </a:prstGeom>
          <a:noFill/>
          <a:ln w="9525">
            <a:noFill/>
            <a:miter lim="800000"/>
            <a:headEnd/>
            <a:tailEnd/>
          </a:ln>
        </p:spPr>
      </p:pic>
      <p:pic>
        <p:nvPicPr>
          <p:cNvPr id="653331" name="Picture 19"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705600" y="1905000"/>
            <a:ext cx="776288" cy="708025"/>
          </a:xfrm>
          <a:prstGeom prst="rect">
            <a:avLst/>
          </a:prstGeom>
          <a:noFill/>
          <a:ln w="9525">
            <a:noFill/>
            <a:miter lim="800000"/>
            <a:headEnd/>
            <a:tailEnd/>
          </a:ln>
        </p:spPr>
      </p:pic>
      <p:pic>
        <p:nvPicPr>
          <p:cNvPr id="653332" name="Picture 20"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7391400" y="2209800"/>
            <a:ext cx="776288" cy="708025"/>
          </a:xfrm>
          <a:prstGeom prst="rect">
            <a:avLst/>
          </a:prstGeom>
          <a:noFill/>
          <a:ln w="9525">
            <a:noFill/>
            <a:miter lim="800000"/>
            <a:headEnd/>
            <a:tailEnd/>
          </a:ln>
        </p:spPr>
      </p:pic>
      <p:pic>
        <p:nvPicPr>
          <p:cNvPr id="653333" name="Picture 21"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781800" y="3657600"/>
            <a:ext cx="776288" cy="708025"/>
          </a:xfrm>
          <a:prstGeom prst="rect">
            <a:avLst/>
          </a:prstGeom>
          <a:noFill/>
          <a:ln w="9525">
            <a:noFill/>
            <a:miter lim="800000"/>
            <a:headEnd/>
            <a:tailEnd/>
          </a:ln>
        </p:spPr>
      </p:pic>
      <p:pic>
        <p:nvPicPr>
          <p:cNvPr id="653334" name="Picture 22"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858000" y="2743200"/>
            <a:ext cx="776288" cy="708025"/>
          </a:xfrm>
          <a:prstGeom prst="rect">
            <a:avLst/>
          </a:prstGeom>
          <a:noFill/>
          <a:ln w="9525">
            <a:noFill/>
            <a:miter lim="800000"/>
            <a:headEnd/>
            <a:tailEnd/>
          </a:ln>
        </p:spPr>
      </p:pic>
      <p:pic>
        <p:nvPicPr>
          <p:cNvPr id="653335" name="Picture 23"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334000" y="2209800"/>
            <a:ext cx="776288" cy="708025"/>
          </a:xfrm>
          <a:prstGeom prst="rect">
            <a:avLst/>
          </a:prstGeom>
          <a:noFill/>
          <a:ln w="9525">
            <a:noFill/>
            <a:miter lim="800000"/>
            <a:headEnd/>
            <a:tailEnd/>
          </a:ln>
        </p:spPr>
      </p:pic>
      <p:pic>
        <p:nvPicPr>
          <p:cNvPr id="653336" name="Picture 2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7162800" y="1371600"/>
            <a:ext cx="776288" cy="708025"/>
          </a:xfrm>
          <a:prstGeom prst="rect">
            <a:avLst/>
          </a:prstGeom>
          <a:noFill/>
          <a:ln w="9525">
            <a:noFill/>
            <a:miter lim="800000"/>
            <a:headEnd/>
            <a:tailEnd/>
          </a:ln>
        </p:spPr>
      </p:pic>
      <p:grpSp>
        <p:nvGrpSpPr>
          <p:cNvPr id="2" name="Group 25"/>
          <p:cNvGrpSpPr>
            <a:grpSpLocks/>
          </p:cNvGrpSpPr>
          <p:nvPr/>
        </p:nvGrpSpPr>
        <p:grpSpPr bwMode="auto">
          <a:xfrm>
            <a:off x="5029200" y="2895600"/>
            <a:ext cx="600075" cy="381000"/>
            <a:chOff x="2784" y="3168"/>
            <a:chExt cx="378" cy="240"/>
          </a:xfrm>
        </p:grpSpPr>
        <p:sp>
          <p:nvSpPr>
            <p:cNvPr id="104517" name="Oval 26"/>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18" name="AutoShape 27"/>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3" name="Group 28"/>
          <p:cNvGrpSpPr>
            <a:grpSpLocks/>
          </p:cNvGrpSpPr>
          <p:nvPr/>
        </p:nvGrpSpPr>
        <p:grpSpPr bwMode="auto">
          <a:xfrm>
            <a:off x="5800725" y="3200400"/>
            <a:ext cx="600075" cy="381000"/>
            <a:chOff x="2784" y="3168"/>
            <a:chExt cx="378" cy="240"/>
          </a:xfrm>
        </p:grpSpPr>
        <p:sp>
          <p:nvSpPr>
            <p:cNvPr id="104515" name="Oval 29"/>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16" name="AutoShape 30"/>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4" name="Group 31"/>
          <p:cNvGrpSpPr>
            <a:grpSpLocks/>
          </p:cNvGrpSpPr>
          <p:nvPr/>
        </p:nvGrpSpPr>
        <p:grpSpPr bwMode="auto">
          <a:xfrm>
            <a:off x="6486525" y="3048000"/>
            <a:ext cx="600075" cy="381000"/>
            <a:chOff x="2784" y="3168"/>
            <a:chExt cx="378" cy="240"/>
          </a:xfrm>
        </p:grpSpPr>
        <p:sp>
          <p:nvSpPr>
            <p:cNvPr id="104513" name="Oval 32"/>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14" name="AutoShape 33"/>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5" name="Group 34"/>
          <p:cNvGrpSpPr>
            <a:grpSpLocks/>
          </p:cNvGrpSpPr>
          <p:nvPr/>
        </p:nvGrpSpPr>
        <p:grpSpPr bwMode="auto">
          <a:xfrm>
            <a:off x="6334125" y="3886200"/>
            <a:ext cx="600075" cy="381000"/>
            <a:chOff x="2784" y="3168"/>
            <a:chExt cx="378" cy="240"/>
          </a:xfrm>
        </p:grpSpPr>
        <p:sp>
          <p:nvSpPr>
            <p:cNvPr id="104511" name="Oval 35"/>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12" name="AutoShape 36"/>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6" name="Group 37"/>
          <p:cNvGrpSpPr>
            <a:grpSpLocks/>
          </p:cNvGrpSpPr>
          <p:nvPr/>
        </p:nvGrpSpPr>
        <p:grpSpPr bwMode="auto">
          <a:xfrm>
            <a:off x="5724525" y="3962400"/>
            <a:ext cx="600075" cy="381000"/>
            <a:chOff x="2784" y="3168"/>
            <a:chExt cx="378" cy="240"/>
          </a:xfrm>
        </p:grpSpPr>
        <p:sp>
          <p:nvSpPr>
            <p:cNvPr id="104509"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10"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7" name="Group 40"/>
          <p:cNvGrpSpPr>
            <a:grpSpLocks/>
          </p:cNvGrpSpPr>
          <p:nvPr/>
        </p:nvGrpSpPr>
        <p:grpSpPr bwMode="auto">
          <a:xfrm>
            <a:off x="7162800" y="3810000"/>
            <a:ext cx="600075" cy="381000"/>
            <a:chOff x="2784" y="3168"/>
            <a:chExt cx="378" cy="240"/>
          </a:xfrm>
        </p:grpSpPr>
        <p:sp>
          <p:nvSpPr>
            <p:cNvPr id="104507" name="Oval 41"/>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08" name="AutoShape 42"/>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8" name="Group 43"/>
          <p:cNvGrpSpPr>
            <a:grpSpLocks/>
          </p:cNvGrpSpPr>
          <p:nvPr/>
        </p:nvGrpSpPr>
        <p:grpSpPr bwMode="auto">
          <a:xfrm>
            <a:off x="7239000" y="2895600"/>
            <a:ext cx="600075" cy="381000"/>
            <a:chOff x="2784" y="3168"/>
            <a:chExt cx="378" cy="240"/>
          </a:xfrm>
        </p:grpSpPr>
        <p:sp>
          <p:nvSpPr>
            <p:cNvPr id="104505" name="Oval 44"/>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06" name="AutoShape 45"/>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9" name="Group 46"/>
          <p:cNvGrpSpPr>
            <a:grpSpLocks/>
          </p:cNvGrpSpPr>
          <p:nvPr/>
        </p:nvGrpSpPr>
        <p:grpSpPr bwMode="auto">
          <a:xfrm>
            <a:off x="7781925" y="2362200"/>
            <a:ext cx="600075" cy="381000"/>
            <a:chOff x="2784" y="3168"/>
            <a:chExt cx="378" cy="240"/>
          </a:xfrm>
        </p:grpSpPr>
        <p:sp>
          <p:nvSpPr>
            <p:cNvPr id="104503" name="Oval 47"/>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04" name="AutoShape 48"/>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0" name="Group 49"/>
          <p:cNvGrpSpPr>
            <a:grpSpLocks/>
          </p:cNvGrpSpPr>
          <p:nvPr/>
        </p:nvGrpSpPr>
        <p:grpSpPr bwMode="auto">
          <a:xfrm>
            <a:off x="7086600" y="2057400"/>
            <a:ext cx="600075" cy="381000"/>
            <a:chOff x="2784" y="3168"/>
            <a:chExt cx="378" cy="240"/>
          </a:xfrm>
        </p:grpSpPr>
        <p:sp>
          <p:nvSpPr>
            <p:cNvPr id="104501" name="Oval 50"/>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02" name="AutoShape 51"/>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1" name="Group 52"/>
          <p:cNvGrpSpPr>
            <a:grpSpLocks/>
          </p:cNvGrpSpPr>
          <p:nvPr/>
        </p:nvGrpSpPr>
        <p:grpSpPr bwMode="auto">
          <a:xfrm>
            <a:off x="6257925" y="2286000"/>
            <a:ext cx="600075" cy="381000"/>
            <a:chOff x="2784" y="3168"/>
            <a:chExt cx="378" cy="240"/>
          </a:xfrm>
        </p:grpSpPr>
        <p:sp>
          <p:nvSpPr>
            <p:cNvPr id="104499" name="Oval 53"/>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500" name="AutoShape 54"/>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2" name="Group 55"/>
          <p:cNvGrpSpPr>
            <a:grpSpLocks/>
          </p:cNvGrpSpPr>
          <p:nvPr/>
        </p:nvGrpSpPr>
        <p:grpSpPr bwMode="auto">
          <a:xfrm>
            <a:off x="5715000" y="2362200"/>
            <a:ext cx="600075" cy="381000"/>
            <a:chOff x="2784" y="3168"/>
            <a:chExt cx="378" cy="240"/>
          </a:xfrm>
        </p:grpSpPr>
        <p:sp>
          <p:nvSpPr>
            <p:cNvPr id="104497" name="Oval 56"/>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498" name="AutoShape 57"/>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3" name="Group 58"/>
          <p:cNvGrpSpPr>
            <a:grpSpLocks/>
          </p:cNvGrpSpPr>
          <p:nvPr/>
        </p:nvGrpSpPr>
        <p:grpSpPr bwMode="auto">
          <a:xfrm>
            <a:off x="5257800" y="1905000"/>
            <a:ext cx="600075" cy="381000"/>
            <a:chOff x="2784" y="3168"/>
            <a:chExt cx="378" cy="240"/>
          </a:xfrm>
        </p:grpSpPr>
        <p:sp>
          <p:nvSpPr>
            <p:cNvPr id="104495" name="Oval 59"/>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496" name="AutoShape 60"/>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4" name="Group 61"/>
          <p:cNvGrpSpPr>
            <a:grpSpLocks/>
          </p:cNvGrpSpPr>
          <p:nvPr/>
        </p:nvGrpSpPr>
        <p:grpSpPr bwMode="auto">
          <a:xfrm>
            <a:off x="5876925" y="1295400"/>
            <a:ext cx="600075" cy="381000"/>
            <a:chOff x="2784" y="3168"/>
            <a:chExt cx="378" cy="240"/>
          </a:xfrm>
        </p:grpSpPr>
        <p:sp>
          <p:nvSpPr>
            <p:cNvPr id="104493" name="Oval 62"/>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494" name="AutoShape 63"/>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5" name="Group 64"/>
          <p:cNvGrpSpPr>
            <a:grpSpLocks/>
          </p:cNvGrpSpPr>
          <p:nvPr/>
        </p:nvGrpSpPr>
        <p:grpSpPr bwMode="auto">
          <a:xfrm>
            <a:off x="6791325" y="1295400"/>
            <a:ext cx="600075" cy="381000"/>
            <a:chOff x="2784" y="3168"/>
            <a:chExt cx="378" cy="240"/>
          </a:xfrm>
        </p:grpSpPr>
        <p:sp>
          <p:nvSpPr>
            <p:cNvPr id="104491" name="Oval 65"/>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492" name="AutoShape 66"/>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grpSp>
        <p:nvGrpSpPr>
          <p:cNvPr id="16" name="Group 67"/>
          <p:cNvGrpSpPr>
            <a:grpSpLocks/>
          </p:cNvGrpSpPr>
          <p:nvPr/>
        </p:nvGrpSpPr>
        <p:grpSpPr bwMode="auto">
          <a:xfrm>
            <a:off x="7553325" y="1524000"/>
            <a:ext cx="600075" cy="381000"/>
            <a:chOff x="2784" y="3168"/>
            <a:chExt cx="378" cy="240"/>
          </a:xfrm>
        </p:grpSpPr>
        <p:sp>
          <p:nvSpPr>
            <p:cNvPr id="104489" name="Oval 6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4490" name="AutoShape 6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sp>
        <p:nvSpPr>
          <p:cNvPr id="653382" name="Oval 70"/>
          <p:cNvSpPr>
            <a:spLocks noChangeArrowheads="1"/>
          </p:cNvSpPr>
          <p:nvPr/>
        </p:nvSpPr>
        <p:spPr bwMode="auto">
          <a:xfrm>
            <a:off x="4572000" y="990600"/>
            <a:ext cx="3657600" cy="3657600"/>
          </a:xfrm>
          <a:prstGeom prst="ellipse">
            <a:avLst/>
          </a:prstGeom>
          <a:noFill/>
          <a:ln w="57150">
            <a:solidFill>
              <a:srgbClr val="0066FF"/>
            </a:solidFill>
            <a:round/>
            <a:headEnd/>
            <a:tailEnd/>
          </a:ln>
        </p:spPr>
        <p:txBody>
          <a:bodyPr wrap="none" anchor="ctr">
            <a:prstTxWarp prst="textNoShape">
              <a:avLst/>
            </a:prstTxWarp>
          </a:bodyPr>
          <a:lstStyle/>
          <a:p>
            <a:endParaRPr lang="en-US"/>
          </a:p>
        </p:txBody>
      </p:sp>
      <p:grpSp>
        <p:nvGrpSpPr>
          <p:cNvPr id="17" name="Group 71"/>
          <p:cNvGrpSpPr>
            <a:grpSpLocks/>
          </p:cNvGrpSpPr>
          <p:nvPr/>
        </p:nvGrpSpPr>
        <p:grpSpPr bwMode="auto">
          <a:xfrm>
            <a:off x="5905500" y="1165225"/>
            <a:ext cx="3276600" cy="3276600"/>
            <a:chOff x="3648" y="1296"/>
            <a:chExt cx="2064" cy="2064"/>
          </a:xfrm>
        </p:grpSpPr>
        <p:sp>
          <p:nvSpPr>
            <p:cNvPr id="104487" name="Oval 72"/>
            <p:cNvSpPr>
              <a:spLocks noChangeArrowheads="1"/>
            </p:cNvSpPr>
            <p:nvPr/>
          </p:nvSpPr>
          <p:spPr bwMode="auto">
            <a:xfrm>
              <a:off x="3648" y="1296"/>
              <a:ext cx="1392" cy="2064"/>
            </a:xfrm>
            <a:prstGeom prst="ellipse">
              <a:avLst/>
            </a:prstGeom>
            <a:solidFill>
              <a:srgbClr val="FF0066">
                <a:alpha val="59999"/>
              </a:srgbClr>
            </a:solidFill>
            <a:ln w="9525">
              <a:noFill/>
              <a:round/>
              <a:headEnd/>
              <a:tailEnd/>
            </a:ln>
          </p:spPr>
          <p:txBody>
            <a:bodyPr wrap="none" anchor="ctr">
              <a:prstTxWarp prst="textNoShape">
                <a:avLst/>
              </a:prstTxWarp>
            </a:bodyPr>
            <a:lstStyle/>
            <a:p>
              <a:endParaRPr lang="en-US"/>
            </a:p>
          </p:txBody>
        </p:sp>
        <p:sp>
          <p:nvSpPr>
            <p:cNvPr id="104488" name="AutoShape 73"/>
            <p:cNvSpPr>
              <a:spLocks noChangeArrowheads="1"/>
            </p:cNvSpPr>
            <p:nvPr/>
          </p:nvSpPr>
          <p:spPr bwMode="auto">
            <a:xfrm>
              <a:off x="4944" y="2160"/>
              <a:ext cx="768" cy="336"/>
            </a:xfrm>
            <a:prstGeom prst="rightArrow">
              <a:avLst>
                <a:gd name="adj1" fmla="val 50000"/>
                <a:gd name="adj2" fmla="val 57143"/>
              </a:avLst>
            </a:prstGeom>
            <a:solidFill>
              <a:srgbClr val="0066FF">
                <a:alpha val="79999"/>
              </a:srgbClr>
            </a:solidFill>
            <a:ln w="9525">
              <a:noFill/>
              <a:miter lim="800000"/>
              <a:headEnd/>
              <a:tailEnd/>
            </a:ln>
          </p:spPr>
          <p:txBody>
            <a:bodyPr wrap="none" anchor="ctr">
              <a:prstTxWarp prst="textNoShape">
                <a:avLst/>
              </a:prstTxWarp>
            </a:bodyPr>
            <a:lstStyle/>
            <a:p>
              <a:endParaRPr lang="en-US"/>
            </a:p>
          </p:txBody>
        </p:sp>
      </p:grpSp>
      <p:pic>
        <p:nvPicPr>
          <p:cNvPr id="72"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876800" y="3429000"/>
            <a:ext cx="776288" cy="708025"/>
          </a:xfrm>
          <a:prstGeom prst="rect">
            <a:avLst/>
          </a:prstGeom>
          <a:noFill/>
          <a:ln w="9525">
            <a:noFill/>
            <a:miter lim="800000"/>
            <a:headEnd/>
            <a:tailEnd/>
          </a:ln>
        </p:spPr>
      </p:pic>
      <p:grpSp>
        <p:nvGrpSpPr>
          <p:cNvPr id="73" name="Group 37"/>
          <p:cNvGrpSpPr>
            <a:grpSpLocks/>
          </p:cNvGrpSpPr>
          <p:nvPr/>
        </p:nvGrpSpPr>
        <p:grpSpPr bwMode="auto">
          <a:xfrm>
            <a:off x="5267325" y="3581400"/>
            <a:ext cx="600075" cy="381000"/>
            <a:chOff x="2784" y="3168"/>
            <a:chExt cx="378" cy="240"/>
          </a:xfrm>
        </p:grpSpPr>
        <p:sp>
          <p:nvSpPr>
            <p:cNvPr id="74"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75"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76"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486400" y="2667000"/>
            <a:ext cx="776288" cy="708025"/>
          </a:xfrm>
          <a:prstGeom prst="rect">
            <a:avLst/>
          </a:prstGeom>
          <a:noFill/>
          <a:ln w="9525">
            <a:noFill/>
            <a:miter lim="800000"/>
            <a:headEnd/>
            <a:tailEnd/>
          </a:ln>
        </p:spPr>
      </p:pic>
      <p:grpSp>
        <p:nvGrpSpPr>
          <p:cNvPr id="77" name="Group 37"/>
          <p:cNvGrpSpPr>
            <a:grpSpLocks/>
          </p:cNvGrpSpPr>
          <p:nvPr/>
        </p:nvGrpSpPr>
        <p:grpSpPr bwMode="auto">
          <a:xfrm>
            <a:off x="5876925" y="2819400"/>
            <a:ext cx="600075" cy="381000"/>
            <a:chOff x="2784" y="3168"/>
            <a:chExt cx="378" cy="240"/>
          </a:xfrm>
        </p:grpSpPr>
        <p:sp>
          <p:nvSpPr>
            <p:cNvPr id="78"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79"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80"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486400" y="1752600"/>
            <a:ext cx="776288" cy="708025"/>
          </a:xfrm>
          <a:prstGeom prst="rect">
            <a:avLst/>
          </a:prstGeom>
          <a:noFill/>
          <a:ln w="9525">
            <a:noFill/>
            <a:miter lim="800000"/>
            <a:headEnd/>
            <a:tailEnd/>
          </a:ln>
        </p:spPr>
      </p:pic>
      <p:grpSp>
        <p:nvGrpSpPr>
          <p:cNvPr id="81" name="Group 37"/>
          <p:cNvGrpSpPr>
            <a:grpSpLocks/>
          </p:cNvGrpSpPr>
          <p:nvPr/>
        </p:nvGrpSpPr>
        <p:grpSpPr bwMode="auto">
          <a:xfrm>
            <a:off x="5876925" y="1905000"/>
            <a:ext cx="600075" cy="381000"/>
            <a:chOff x="2784" y="3168"/>
            <a:chExt cx="378" cy="240"/>
          </a:xfrm>
        </p:grpSpPr>
        <p:sp>
          <p:nvSpPr>
            <p:cNvPr id="82"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83"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84"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495800" y="2438400"/>
            <a:ext cx="776288" cy="708025"/>
          </a:xfrm>
          <a:prstGeom prst="rect">
            <a:avLst/>
          </a:prstGeom>
          <a:noFill/>
          <a:ln w="9525">
            <a:noFill/>
            <a:miter lim="800000"/>
            <a:headEnd/>
            <a:tailEnd/>
          </a:ln>
        </p:spPr>
      </p:pic>
      <p:grpSp>
        <p:nvGrpSpPr>
          <p:cNvPr id="85" name="Group 37"/>
          <p:cNvGrpSpPr>
            <a:grpSpLocks/>
          </p:cNvGrpSpPr>
          <p:nvPr/>
        </p:nvGrpSpPr>
        <p:grpSpPr bwMode="auto">
          <a:xfrm>
            <a:off x="4886325" y="2590800"/>
            <a:ext cx="600075" cy="381000"/>
            <a:chOff x="2784" y="3168"/>
            <a:chExt cx="378" cy="240"/>
          </a:xfrm>
        </p:grpSpPr>
        <p:sp>
          <p:nvSpPr>
            <p:cNvPr id="86"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87"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88"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572000" y="1981200"/>
            <a:ext cx="776288" cy="708025"/>
          </a:xfrm>
          <a:prstGeom prst="rect">
            <a:avLst/>
          </a:prstGeom>
          <a:noFill/>
          <a:ln w="9525">
            <a:noFill/>
            <a:miter lim="800000"/>
            <a:headEnd/>
            <a:tailEnd/>
          </a:ln>
        </p:spPr>
      </p:pic>
      <p:grpSp>
        <p:nvGrpSpPr>
          <p:cNvPr id="89" name="Group 37"/>
          <p:cNvGrpSpPr>
            <a:grpSpLocks/>
          </p:cNvGrpSpPr>
          <p:nvPr/>
        </p:nvGrpSpPr>
        <p:grpSpPr bwMode="auto">
          <a:xfrm>
            <a:off x="4962525" y="2133600"/>
            <a:ext cx="600075" cy="381000"/>
            <a:chOff x="2784" y="3168"/>
            <a:chExt cx="378" cy="240"/>
          </a:xfrm>
        </p:grpSpPr>
        <p:sp>
          <p:nvSpPr>
            <p:cNvPr id="90"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91"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92"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4953000" y="1371600"/>
            <a:ext cx="776288" cy="708025"/>
          </a:xfrm>
          <a:prstGeom prst="rect">
            <a:avLst/>
          </a:prstGeom>
          <a:noFill/>
          <a:ln w="9525">
            <a:noFill/>
            <a:miter lim="800000"/>
            <a:headEnd/>
            <a:tailEnd/>
          </a:ln>
        </p:spPr>
      </p:pic>
      <p:grpSp>
        <p:nvGrpSpPr>
          <p:cNvPr id="93" name="Group 37"/>
          <p:cNvGrpSpPr>
            <a:grpSpLocks/>
          </p:cNvGrpSpPr>
          <p:nvPr/>
        </p:nvGrpSpPr>
        <p:grpSpPr bwMode="auto">
          <a:xfrm>
            <a:off x="5343525" y="1524000"/>
            <a:ext cx="600075" cy="381000"/>
            <a:chOff x="2784" y="3168"/>
            <a:chExt cx="378" cy="240"/>
          </a:xfrm>
        </p:grpSpPr>
        <p:sp>
          <p:nvSpPr>
            <p:cNvPr id="94"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95"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96"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943600" y="1524000"/>
            <a:ext cx="776288" cy="708025"/>
          </a:xfrm>
          <a:prstGeom prst="rect">
            <a:avLst/>
          </a:prstGeom>
          <a:noFill/>
          <a:ln w="9525">
            <a:noFill/>
            <a:miter lim="800000"/>
            <a:headEnd/>
            <a:tailEnd/>
          </a:ln>
        </p:spPr>
      </p:pic>
      <p:grpSp>
        <p:nvGrpSpPr>
          <p:cNvPr id="97" name="Group 37"/>
          <p:cNvGrpSpPr>
            <a:grpSpLocks/>
          </p:cNvGrpSpPr>
          <p:nvPr/>
        </p:nvGrpSpPr>
        <p:grpSpPr bwMode="auto">
          <a:xfrm>
            <a:off x="6334125" y="1676400"/>
            <a:ext cx="600075" cy="381000"/>
            <a:chOff x="2784" y="3168"/>
            <a:chExt cx="378" cy="240"/>
          </a:xfrm>
        </p:grpSpPr>
        <p:sp>
          <p:nvSpPr>
            <p:cNvPr id="98"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99"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00"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019800" y="990600"/>
            <a:ext cx="776288" cy="708025"/>
          </a:xfrm>
          <a:prstGeom prst="rect">
            <a:avLst/>
          </a:prstGeom>
          <a:noFill/>
          <a:ln w="9525">
            <a:noFill/>
            <a:miter lim="800000"/>
            <a:headEnd/>
            <a:tailEnd/>
          </a:ln>
        </p:spPr>
      </p:pic>
      <p:grpSp>
        <p:nvGrpSpPr>
          <p:cNvPr id="101" name="Group 37"/>
          <p:cNvGrpSpPr>
            <a:grpSpLocks/>
          </p:cNvGrpSpPr>
          <p:nvPr/>
        </p:nvGrpSpPr>
        <p:grpSpPr bwMode="auto">
          <a:xfrm>
            <a:off x="6410325" y="1143000"/>
            <a:ext cx="600075" cy="381000"/>
            <a:chOff x="2784" y="3168"/>
            <a:chExt cx="378" cy="240"/>
          </a:xfrm>
        </p:grpSpPr>
        <p:sp>
          <p:nvSpPr>
            <p:cNvPr id="102"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3"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04"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248400" y="2339975"/>
            <a:ext cx="776288" cy="708025"/>
          </a:xfrm>
          <a:prstGeom prst="rect">
            <a:avLst/>
          </a:prstGeom>
          <a:noFill/>
          <a:ln w="9525">
            <a:noFill/>
            <a:miter lim="800000"/>
            <a:headEnd/>
            <a:tailEnd/>
          </a:ln>
        </p:spPr>
      </p:pic>
      <p:grpSp>
        <p:nvGrpSpPr>
          <p:cNvPr id="105" name="Group 37"/>
          <p:cNvGrpSpPr>
            <a:grpSpLocks/>
          </p:cNvGrpSpPr>
          <p:nvPr/>
        </p:nvGrpSpPr>
        <p:grpSpPr bwMode="auto">
          <a:xfrm>
            <a:off x="6638925" y="2492375"/>
            <a:ext cx="600075" cy="381000"/>
            <a:chOff x="2784" y="3168"/>
            <a:chExt cx="378" cy="240"/>
          </a:xfrm>
        </p:grpSpPr>
        <p:sp>
          <p:nvSpPr>
            <p:cNvPr id="106"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07"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08"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400800" y="3254375"/>
            <a:ext cx="776288" cy="708025"/>
          </a:xfrm>
          <a:prstGeom prst="rect">
            <a:avLst/>
          </a:prstGeom>
          <a:noFill/>
          <a:ln w="9525">
            <a:noFill/>
            <a:miter lim="800000"/>
            <a:headEnd/>
            <a:tailEnd/>
          </a:ln>
        </p:spPr>
      </p:pic>
      <p:grpSp>
        <p:nvGrpSpPr>
          <p:cNvPr id="109" name="Group 37"/>
          <p:cNvGrpSpPr>
            <a:grpSpLocks/>
          </p:cNvGrpSpPr>
          <p:nvPr/>
        </p:nvGrpSpPr>
        <p:grpSpPr bwMode="auto">
          <a:xfrm>
            <a:off x="6791325" y="3406775"/>
            <a:ext cx="600075" cy="381000"/>
            <a:chOff x="2784" y="3168"/>
            <a:chExt cx="378" cy="240"/>
          </a:xfrm>
        </p:grpSpPr>
        <p:sp>
          <p:nvSpPr>
            <p:cNvPr id="110"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11"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12"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400800" y="3940175"/>
            <a:ext cx="776288" cy="708025"/>
          </a:xfrm>
          <a:prstGeom prst="rect">
            <a:avLst/>
          </a:prstGeom>
          <a:noFill/>
          <a:ln w="9525">
            <a:noFill/>
            <a:miter lim="800000"/>
            <a:headEnd/>
            <a:tailEnd/>
          </a:ln>
        </p:spPr>
      </p:pic>
      <p:grpSp>
        <p:nvGrpSpPr>
          <p:cNvPr id="113" name="Group 37"/>
          <p:cNvGrpSpPr>
            <a:grpSpLocks/>
          </p:cNvGrpSpPr>
          <p:nvPr/>
        </p:nvGrpSpPr>
        <p:grpSpPr bwMode="auto">
          <a:xfrm>
            <a:off x="6791325" y="4092575"/>
            <a:ext cx="600075" cy="381000"/>
            <a:chOff x="2784" y="3168"/>
            <a:chExt cx="378" cy="240"/>
          </a:xfrm>
        </p:grpSpPr>
        <p:sp>
          <p:nvSpPr>
            <p:cNvPr id="114"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15"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16"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7239000" y="3276600"/>
            <a:ext cx="776288" cy="708025"/>
          </a:xfrm>
          <a:prstGeom prst="rect">
            <a:avLst/>
          </a:prstGeom>
          <a:noFill/>
          <a:ln w="9525">
            <a:noFill/>
            <a:miter lim="800000"/>
            <a:headEnd/>
            <a:tailEnd/>
          </a:ln>
        </p:spPr>
      </p:pic>
      <p:grpSp>
        <p:nvGrpSpPr>
          <p:cNvPr id="117" name="Group 37"/>
          <p:cNvGrpSpPr>
            <a:grpSpLocks/>
          </p:cNvGrpSpPr>
          <p:nvPr/>
        </p:nvGrpSpPr>
        <p:grpSpPr bwMode="auto">
          <a:xfrm>
            <a:off x="7629525" y="3429000"/>
            <a:ext cx="600075" cy="381000"/>
            <a:chOff x="2784" y="3168"/>
            <a:chExt cx="378" cy="240"/>
          </a:xfrm>
        </p:grpSpPr>
        <p:sp>
          <p:nvSpPr>
            <p:cNvPr id="118"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19"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20"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7467600" y="2819400"/>
            <a:ext cx="776288" cy="708025"/>
          </a:xfrm>
          <a:prstGeom prst="rect">
            <a:avLst/>
          </a:prstGeom>
          <a:noFill/>
          <a:ln w="9525">
            <a:noFill/>
            <a:miter lim="800000"/>
            <a:headEnd/>
            <a:tailEnd/>
          </a:ln>
        </p:spPr>
      </p:pic>
      <p:grpSp>
        <p:nvGrpSpPr>
          <p:cNvPr id="121" name="Group 37"/>
          <p:cNvGrpSpPr>
            <a:grpSpLocks/>
          </p:cNvGrpSpPr>
          <p:nvPr/>
        </p:nvGrpSpPr>
        <p:grpSpPr bwMode="auto">
          <a:xfrm>
            <a:off x="7858125" y="2971800"/>
            <a:ext cx="600075" cy="381000"/>
            <a:chOff x="2784" y="3168"/>
            <a:chExt cx="378" cy="240"/>
          </a:xfrm>
        </p:grpSpPr>
        <p:sp>
          <p:nvSpPr>
            <p:cNvPr id="122"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23"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24"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934200" y="2209800"/>
            <a:ext cx="776288" cy="708025"/>
          </a:xfrm>
          <a:prstGeom prst="rect">
            <a:avLst/>
          </a:prstGeom>
          <a:noFill/>
          <a:ln w="9525">
            <a:noFill/>
            <a:miter lim="800000"/>
            <a:headEnd/>
            <a:tailEnd/>
          </a:ln>
        </p:spPr>
      </p:pic>
      <p:grpSp>
        <p:nvGrpSpPr>
          <p:cNvPr id="125" name="Group 37"/>
          <p:cNvGrpSpPr>
            <a:grpSpLocks/>
          </p:cNvGrpSpPr>
          <p:nvPr/>
        </p:nvGrpSpPr>
        <p:grpSpPr bwMode="auto">
          <a:xfrm>
            <a:off x="7324725" y="2362200"/>
            <a:ext cx="600075" cy="381000"/>
            <a:chOff x="2784" y="3168"/>
            <a:chExt cx="378" cy="240"/>
          </a:xfrm>
        </p:grpSpPr>
        <p:sp>
          <p:nvSpPr>
            <p:cNvPr id="126"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27"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28"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5867400" y="3254375"/>
            <a:ext cx="776288" cy="708025"/>
          </a:xfrm>
          <a:prstGeom prst="rect">
            <a:avLst/>
          </a:prstGeom>
          <a:noFill/>
          <a:ln w="9525">
            <a:noFill/>
            <a:miter lim="800000"/>
            <a:headEnd/>
            <a:tailEnd/>
          </a:ln>
        </p:spPr>
      </p:pic>
      <p:grpSp>
        <p:nvGrpSpPr>
          <p:cNvPr id="129" name="Group 37"/>
          <p:cNvGrpSpPr>
            <a:grpSpLocks/>
          </p:cNvGrpSpPr>
          <p:nvPr/>
        </p:nvGrpSpPr>
        <p:grpSpPr bwMode="auto">
          <a:xfrm>
            <a:off x="6257925" y="3406775"/>
            <a:ext cx="600075" cy="381000"/>
            <a:chOff x="2784" y="3168"/>
            <a:chExt cx="378" cy="240"/>
          </a:xfrm>
        </p:grpSpPr>
        <p:sp>
          <p:nvSpPr>
            <p:cNvPr id="130"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31"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pic>
        <p:nvPicPr>
          <p:cNvPr id="132" name="Picture 14" descr="PerifHydroEvol"/>
          <p:cNvPicPr>
            <a:picLocks noChangeAspect="1" noChangeArrowheads="1"/>
          </p:cNvPicPr>
          <p:nvPr/>
        </p:nvPicPr>
        <p:blipFill>
          <a:blip r:embed="rId3">
            <a:clrChange>
              <a:clrFrom>
                <a:srgbClr val="FFFFFF"/>
              </a:clrFrom>
              <a:clrTo>
                <a:srgbClr val="FFFFFF">
                  <a:alpha val="0"/>
                </a:srgbClr>
              </a:clrTo>
            </a:clrChange>
          </a:blip>
          <a:srcRect l="53557" t="14400" r="26242"/>
          <a:stretch>
            <a:fillRect/>
          </a:stretch>
        </p:blipFill>
        <p:spPr bwMode="auto">
          <a:xfrm>
            <a:off x="6248400" y="1752600"/>
            <a:ext cx="776288" cy="708025"/>
          </a:xfrm>
          <a:prstGeom prst="rect">
            <a:avLst/>
          </a:prstGeom>
          <a:noFill/>
          <a:ln w="9525">
            <a:noFill/>
            <a:miter lim="800000"/>
            <a:headEnd/>
            <a:tailEnd/>
          </a:ln>
        </p:spPr>
      </p:pic>
      <p:grpSp>
        <p:nvGrpSpPr>
          <p:cNvPr id="133" name="Group 37"/>
          <p:cNvGrpSpPr>
            <a:grpSpLocks/>
          </p:cNvGrpSpPr>
          <p:nvPr/>
        </p:nvGrpSpPr>
        <p:grpSpPr bwMode="auto">
          <a:xfrm>
            <a:off x="6638925" y="1905000"/>
            <a:ext cx="600075" cy="381000"/>
            <a:chOff x="2784" y="3168"/>
            <a:chExt cx="378" cy="240"/>
          </a:xfrm>
        </p:grpSpPr>
        <p:sp>
          <p:nvSpPr>
            <p:cNvPr id="134" name="Oval 38"/>
            <p:cNvSpPr>
              <a:spLocks noChangeArrowheads="1"/>
            </p:cNvSpPr>
            <p:nvPr/>
          </p:nvSpPr>
          <p:spPr bwMode="auto">
            <a:xfrm>
              <a:off x="2784" y="3168"/>
              <a:ext cx="192" cy="240"/>
            </a:xfrm>
            <a:prstGeom prst="ellipse">
              <a:avLst/>
            </a:prstGeom>
            <a:solidFill>
              <a:srgbClr val="FF0000">
                <a:alpha val="50195"/>
              </a:srgbClr>
            </a:solidFill>
            <a:ln w="9525">
              <a:noFill/>
              <a:round/>
              <a:headEnd/>
              <a:tailEnd/>
            </a:ln>
          </p:spPr>
          <p:txBody>
            <a:bodyPr wrap="none" anchor="ctr">
              <a:prstTxWarp prst="textNoShape">
                <a:avLst/>
              </a:prstTxWarp>
            </a:bodyPr>
            <a:lstStyle/>
            <a:p>
              <a:endParaRPr lang="en-US"/>
            </a:p>
          </p:txBody>
        </p:sp>
        <p:sp>
          <p:nvSpPr>
            <p:cNvPr id="135" name="AutoShape 39"/>
            <p:cNvSpPr>
              <a:spLocks noChangeArrowheads="1"/>
            </p:cNvSpPr>
            <p:nvPr/>
          </p:nvSpPr>
          <p:spPr bwMode="auto">
            <a:xfrm>
              <a:off x="2970" y="3237"/>
              <a:ext cx="192" cy="96"/>
            </a:xfrm>
            <a:prstGeom prst="rightArrow">
              <a:avLst>
                <a:gd name="adj1" fmla="val 50000"/>
                <a:gd name="adj2" fmla="val 50000"/>
              </a:avLst>
            </a:prstGeom>
            <a:solidFill>
              <a:srgbClr val="0066FF">
                <a:alpha val="76077"/>
              </a:srgbClr>
            </a:solidFill>
            <a:ln w="9525">
              <a:noFill/>
              <a:miter lim="800000"/>
              <a:headEnd/>
              <a:tailEnd/>
            </a:ln>
          </p:spPr>
          <p:txBody>
            <a:bodyPr wrap="none" anchor="ctr">
              <a:prstTxWarp prst="textNoShape">
                <a:avLst/>
              </a:prstTxWarp>
            </a:bodyPr>
            <a:lstStyle/>
            <a:p>
              <a:endParaRPr lang="en-US"/>
            </a:p>
          </p:txBody>
        </p:sp>
      </p:grpSp>
      <p:sp>
        <p:nvSpPr>
          <p:cNvPr id="136" name="Footer Placeholder 13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37" name="Slide Number Placeholder 136"/>
          <p:cNvSpPr>
            <a:spLocks noGrp="1"/>
          </p:cNvSpPr>
          <p:nvPr>
            <p:ph type="sldNum" sz="quarter" idx="12"/>
          </p:nvPr>
        </p:nvSpPr>
        <p:spPr/>
        <p:txBody>
          <a:bodyPr/>
          <a:lstStyle/>
          <a:p>
            <a:fld id="{7DAC2A2A-C09E-2240-A90F-7268EA013567}" type="slidenum">
              <a:rPr lang="en-US" smtClean="0"/>
              <a:pPr/>
              <a:t>72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53320">
                                            <p:txEl>
                                              <p:pRg st="1" end="1"/>
                                            </p:txEl>
                                          </p:spTgt>
                                        </p:tgtEl>
                                        <p:attrNameLst>
                                          <p:attrName>style.visibility</p:attrName>
                                        </p:attrNameLst>
                                      </p:cBhvr>
                                      <p:to>
                                        <p:strVal val="visible"/>
                                      </p:to>
                                    </p:set>
                                    <p:animEffect transition="in" filter="dissolve">
                                      <p:cBhvr>
                                        <p:cTn id="7" dur="500"/>
                                        <p:tgtEl>
                                          <p:spTgt spid="653320">
                                            <p:txEl>
                                              <p:pRg st="1" end="1"/>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53320">
                                            <p:txEl>
                                              <p:pRg st="2" end="2"/>
                                            </p:txEl>
                                          </p:spTgt>
                                        </p:tgtEl>
                                        <p:attrNameLst>
                                          <p:attrName>style.visibility</p:attrName>
                                        </p:attrNameLst>
                                      </p:cBhvr>
                                      <p:to>
                                        <p:strVal val="visible"/>
                                      </p:to>
                                    </p:set>
                                    <p:animEffect transition="in" filter="dissolve">
                                      <p:cBhvr>
                                        <p:cTn id="10" dur="500"/>
                                        <p:tgtEl>
                                          <p:spTgt spid="653320">
                                            <p:txEl>
                                              <p:pRg st="2" end="2"/>
                                            </p:txEl>
                                          </p:spTgt>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653321"/>
                                        </p:tgtEl>
                                        <p:attrNameLst>
                                          <p:attrName>style.visibility</p:attrName>
                                        </p:attrNameLst>
                                      </p:cBhvr>
                                      <p:to>
                                        <p:strVal val="visible"/>
                                      </p:to>
                                    </p:set>
                                    <p:animEffect transition="in" filter="dissolve">
                                      <p:cBhvr>
                                        <p:cTn id="14" dur="500"/>
                                        <p:tgtEl>
                                          <p:spTgt spid="653321"/>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653382"/>
                                        </p:tgtEl>
                                        <p:attrNameLst>
                                          <p:attrName>style.visibility</p:attrName>
                                        </p:attrNameLst>
                                      </p:cBhvr>
                                      <p:to>
                                        <p:strVal val="visible"/>
                                      </p:to>
                                    </p:set>
                                    <p:animEffect transition="in" filter="dissolve">
                                      <p:cBhvr>
                                        <p:cTn id="17" dur="500"/>
                                        <p:tgtEl>
                                          <p:spTgt spid="653382"/>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dissolv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1" nodeType="clickEffect">
                                  <p:stCondLst>
                                    <p:cond delay="0"/>
                                  </p:stCondLst>
                                  <p:childTnLst>
                                    <p:set>
                                      <p:cBhvr>
                                        <p:cTn id="25" dur="1" fill="hold">
                                          <p:stCondLst>
                                            <p:cond delay="0"/>
                                          </p:stCondLst>
                                        </p:cTn>
                                        <p:tgtEl>
                                          <p:spTgt spid="653320">
                                            <p:txEl>
                                              <p:pRg st="3" end="3"/>
                                            </p:txEl>
                                          </p:spTgt>
                                        </p:tgtEl>
                                        <p:attrNameLst>
                                          <p:attrName>style.visibility</p:attrName>
                                        </p:attrNameLst>
                                      </p:cBhvr>
                                      <p:to>
                                        <p:strVal val="visible"/>
                                      </p:to>
                                    </p:set>
                                    <p:animEffect transition="in" filter="dissolve">
                                      <p:cBhvr>
                                        <p:cTn id="26" dur="500"/>
                                        <p:tgtEl>
                                          <p:spTgt spid="653320">
                                            <p:txEl>
                                              <p:pRg st="3" end="3"/>
                                            </p:txEl>
                                          </p:spTgt>
                                        </p:tgtEl>
                                      </p:cBhvr>
                                    </p:animEffect>
                                  </p:childTnLst>
                                </p:cTn>
                              </p:par>
                            </p:childTnLst>
                          </p:cTn>
                        </p:par>
                        <p:par>
                          <p:cTn id="27" fill="hold">
                            <p:stCondLst>
                              <p:cond delay="500"/>
                            </p:stCondLst>
                            <p:childTnLst>
                              <p:par>
                                <p:cTn id="28" presetID="9" presetClass="exit" presetSubtype="0" fill="hold" nodeType="afterEffect">
                                  <p:stCondLst>
                                    <p:cond delay="0"/>
                                  </p:stCondLst>
                                  <p:childTnLst>
                                    <p:animEffect transition="out" filter="dissolve">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childTnLst>
                          </p:cTn>
                        </p:par>
                        <p:par>
                          <p:cTn id="31" fill="hold">
                            <p:stCondLst>
                              <p:cond delay="1000"/>
                            </p:stCondLst>
                            <p:childTnLst>
                              <p:par>
                                <p:cTn id="32" presetID="6" presetClass="emph" presetSubtype="0" fill="hold" nodeType="afterEffect">
                                  <p:stCondLst>
                                    <p:cond delay="0"/>
                                  </p:stCondLst>
                                  <p:childTnLst>
                                    <p:animScale>
                                      <p:cBhvr>
                                        <p:cTn id="33" dur="2000" fill="hold"/>
                                        <p:tgtEl>
                                          <p:spTgt spid="653321"/>
                                        </p:tgtEl>
                                      </p:cBhvr>
                                      <p:by x="18000" y="18000"/>
                                    </p:animScale>
                                  </p:childTnLst>
                                </p:cTn>
                              </p:par>
                            </p:childTnLst>
                          </p:cTn>
                        </p:par>
                        <p:par>
                          <p:cTn id="34" fill="hold">
                            <p:stCondLst>
                              <p:cond delay="3000"/>
                            </p:stCondLst>
                            <p:childTnLst>
                              <p:par>
                                <p:cTn id="35" presetID="9" presetClass="entr" presetSubtype="0" fill="hold" nodeType="afterEffect">
                                  <p:stCondLst>
                                    <p:cond delay="0"/>
                                  </p:stCondLst>
                                  <p:childTnLst>
                                    <p:set>
                                      <p:cBhvr>
                                        <p:cTn id="36" dur="1" fill="hold">
                                          <p:stCondLst>
                                            <p:cond delay="0"/>
                                          </p:stCondLst>
                                        </p:cTn>
                                        <p:tgtEl>
                                          <p:spTgt spid="653328"/>
                                        </p:tgtEl>
                                        <p:attrNameLst>
                                          <p:attrName>style.visibility</p:attrName>
                                        </p:attrNameLst>
                                      </p:cBhvr>
                                      <p:to>
                                        <p:strVal val="visible"/>
                                      </p:to>
                                    </p:set>
                                    <p:animEffect transition="in" filter="dissolve">
                                      <p:cBhvr>
                                        <p:cTn id="37" dur="500"/>
                                        <p:tgtEl>
                                          <p:spTgt spid="653328"/>
                                        </p:tgtEl>
                                      </p:cBhvr>
                                    </p:animEffect>
                                  </p:childTnLst>
                                </p:cTn>
                              </p:par>
                            </p:childTnLst>
                          </p:cTn>
                        </p:par>
                        <p:par>
                          <p:cTn id="38" fill="hold">
                            <p:stCondLst>
                              <p:cond delay="3500"/>
                            </p:stCondLst>
                            <p:childTnLst>
                              <p:par>
                                <p:cTn id="39" presetID="9" presetClass="entr" presetSubtype="0" fill="hold" nodeType="afterEffect">
                                  <p:stCondLst>
                                    <p:cond delay="0"/>
                                  </p:stCondLst>
                                  <p:childTnLst>
                                    <p:set>
                                      <p:cBhvr>
                                        <p:cTn id="40" dur="1" fill="hold">
                                          <p:stCondLst>
                                            <p:cond delay="0"/>
                                          </p:stCondLst>
                                        </p:cTn>
                                        <p:tgtEl>
                                          <p:spTgt spid="653327"/>
                                        </p:tgtEl>
                                        <p:attrNameLst>
                                          <p:attrName>style.visibility</p:attrName>
                                        </p:attrNameLst>
                                      </p:cBhvr>
                                      <p:to>
                                        <p:strVal val="visible"/>
                                      </p:to>
                                    </p:set>
                                    <p:animEffect transition="in" filter="dissolve">
                                      <p:cBhvr>
                                        <p:cTn id="41" dur="500"/>
                                        <p:tgtEl>
                                          <p:spTgt spid="653327"/>
                                        </p:tgtEl>
                                      </p:cBhvr>
                                    </p:animEffect>
                                  </p:childTnLst>
                                </p:cTn>
                              </p:par>
                            </p:childTnLst>
                          </p:cTn>
                        </p:par>
                        <p:par>
                          <p:cTn id="42" fill="hold">
                            <p:stCondLst>
                              <p:cond delay="4000"/>
                            </p:stCondLst>
                            <p:childTnLst>
                              <p:par>
                                <p:cTn id="43" presetID="9" presetClass="entr" presetSubtype="0" fill="hold" nodeType="afterEffect">
                                  <p:stCondLst>
                                    <p:cond delay="0"/>
                                  </p:stCondLst>
                                  <p:childTnLst>
                                    <p:set>
                                      <p:cBhvr>
                                        <p:cTn id="44" dur="1" fill="hold">
                                          <p:stCondLst>
                                            <p:cond delay="0"/>
                                          </p:stCondLst>
                                        </p:cTn>
                                        <p:tgtEl>
                                          <p:spTgt spid="653336"/>
                                        </p:tgtEl>
                                        <p:attrNameLst>
                                          <p:attrName>style.visibility</p:attrName>
                                        </p:attrNameLst>
                                      </p:cBhvr>
                                      <p:to>
                                        <p:strVal val="visible"/>
                                      </p:to>
                                    </p:set>
                                    <p:animEffect transition="in" filter="dissolve">
                                      <p:cBhvr>
                                        <p:cTn id="45" dur="500"/>
                                        <p:tgtEl>
                                          <p:spTgt spid="653336"/>
                                        </p:tgtEl>
                                      </p:cBhvr>
                                    </p:animEffect>
                                  </p:childTnLst>
                                </p:cTn>
                              </p:par>
                            </p:childTnLst>
                          </p:cTn>
                        </p:par>
                        <p:par>
                          <p:cTn id="46" fill="hold">
                            <p:stCondLst>
                              <p:cond delay="4500"/>
                            </p:stCondLst>
                            <p:childTnLst>
                              <p:par>
                                <p:cTn id="47" presetID="9" presetClass="entr" presetSubtype="0" fill="hold" nodeType="afterEffect">
                                  <p:stCondLst>
                                    <p:cond delay="0"/>
                                  </p:stCondLst>
                                  <p:childTnLst>
                                    <p:set>
                                      <p:cBhvr>
                                        <p:cTn id="48" dur="1" fill="hold">
                                          <p:stCondLst>
                                            <p:cond delay="0"/>
                                          </p:stCondLst>
                                        </p:cTn>
                                        <p:tgtEl>
                                          <p:spTgt spid="653331"/>
                                        </p:tgtEl>
                                        <p:attrNameLst>
                                          <p:attrName>style.visibility</p:attrName>
                                        </p:attrNameLst>
                                      </p:cBhvr>
                                      <p:to>
                                        <p:strVal val="visible"/>
                                      </p:to>
                                    </p:set>
                                    <p:animEffect transition="in" filter="dissolve">
                                      <p:cBhvr>
                                        <p:cTn id="49" dur="500"/>
                                        <p:tgtEl>
                                          <p:spTgt spid="653331"/>
                                        </p:tgtEl>
                                      </p:cBhvr>
                                    </p:animEffect>
                                  </p:childTnLst>
                                </p:cTn>
                              </p:par>
                            </p:childTnLst>
                          </p:cTn>
                        </p:par>
                        <p:par>
                          <p:cTn id="50" fill="hold">
                            <p:stCondLst>
                              <p:cond delay="5000"/>
                            </p:stCondLst>
                            <p:childTnLst>
                              <p:par>
                                <p:cTn id="51" presetID="9" presetClass="entr" presetSubtype="0" fill="hold" nodeType="afterEffect">
                                  <p:stCondLst>
                                    <p:cond delay="0"/>
                                  </p:stCondLst>
                                  <p:childTnLst>
                                    <p:set>
                                      <p:cBhvr>
                                        <p:cTn id="52" dur="1" fill="hold">
                                          <p:stCondLst>
                                            <p:cond delay="0"/>
                                          </p:stCondLst>
                                        </p:cTn>
                                        <p:tgtEl>
                                          <p:spTgt spid="653332"/>
                                        </p:tgtEl>
                                        <p:attrNameLst>
                                          <p:attrName>style.visibility</p:attrName>
                                        </p:attrNameLst>
                                      </p:cBhvr>
                                      <p:to>
                                        <p:strVal val="visible"/>
                                      </p:to>
                                    </p:set>
                                    <p:animEffect transition="in" filter="dissolve">
                                      <p:cBhvr>
                                        <p:cTn id="53" dur="500"/>
                                        <p:tgtEl>
                                          <p:spTgt spid="653332"/>
                                        </p:tgtEl>
                                      </p:cBhvr>
                                    </p:animEffect>
                                  </p:childTnLst>
                                </p:cTn>
                              </p:par>
                            </p:childTnLst>
                          </p:cTn>
                        </p:par>
                        <p:par>
                          <p:cTn id="54" fill="hold">
                            <p:stCondLst>
                              <p:cond delay="5500"/>
                            </p:stCondLst>
                            <p:childTnLst>
                              <p:par>
                                <p:cTn id="55" presetID="9" presetClass="entr" presetSubtype="0" fill="hold" nodeType="afterEffect">
                                  <p:stCondLst>
                                    <p:cond delay="0"/>
                                  </p:stCondLst>
                                  <p:childTnLst>
                                    <p:set>
                                      <p:cBhvr>
                                        <p:cTn id="56" dur="1" fill="hold">
                                          <p:stCondLst>
                                            <p:cond delay="0"/>
                                          </p:stCondLst>
                                        </p:cTn>
                                        <p:tgtEl>
                                          <p:spTgt spid="653334"/>
                                        </p:tgtEl>
                                        <p:attrNameLst>
                                          <p:attrName>style.visibility</p:attrName>
                                        </p:attrNameLst>
                                      </p:cBhvr>
                                      <p:to>
                                        <p:strVal val="visible"/>
                                      </p:to>
                                    </p:set>
                                    <p:animEffect transition="in" filter="dissolve">
                                      <p:cBhvr>
                                        <p:cTn id="57" dur="500"/>
                                        <p:tgtEl>
                                          <p:spTgt spid="653334"/>
                                        </p:tgtEl>
                                      </p:cBhvr>
                                    </p:animEffect>
                                  </p:childTnLst>
                                </p:cTn>
                              </p:par>
                            </p:childTnLst>
                          </p:cTn>
                        </p:par>
                        <p:par>
                          <p:cTn id="58" fill="hold">
                            <p:stCondLst>
                              <p:cond delay="6000"/>
                            </p:stCondLst>
                            <p:childTnLst>
                              <p:par>
                                <p:cTn id="59" presetID="9" presetClass="entr" presetSubtype="0" fill="hold" nodeType="afterEffect">
                                  <p:stCondLst>
                                    <p:cond delay="0"/>
                                  </p:stCondLst>
                                  <p:childTnLst>
                                    <p:set>
                                      <p:cBhvr>
                                        <p:cTn id="60" dur="1" fill="hold">
                                          <p:stCondLst>
                                            <p:cond delay="0"/>
                                          </p:stCondLst>
                                        </p:cTn>
                                        <p:tgtEl>
                                          <p:spTgt spid="653329"/>
                                        </p:tgtEl>
                                        <p:attrNameLst>
                                          <p:attrName>style.visibility</p:attrName>
                                        </p:attrNameLst>
                                      </p:cBhvr>
                                      <p:to>
                                        <p:strVal val="visible"/>
                                      </p:to>
                                    </p:set>
                                    <p:animEffect transition="in" filter="dissolve">
                                      <p:cBhvr>
                                        <p:cTn id="61" dur="500"/>
                                        <p:tgtEl>
                                          <p:spTgt spid="653329"/>
                                        </p:tgtEl>
                                      </p:cBhvr>
                                    </p:animEffect>
                                  </p:childTnLst>
                                </p:cTn>
                              </p:par>
                            </p:childTnLst>
                          </p:cTn>
                        </p:par>
                        <p:par>
                          <p:cTn id="62" fill="hold">
                            <p:stCondLst>
                              <p:cond delay="6500"/>
                            </p:stCondLst>
                            <p:childTnLst>
                              <p:par>
                                <p:cTn id="63" presetID="9" presetClass="entr" presetSubtype="0" fill="hold" nodeType="afterEffect">
                                  <p:stCondLst>
                                    <p:cond delay="0"/>
                                  </p:stCondLst>
                                  <p:childTnLst>
                                    <p:set>
                                      <p:cBhvr>
                                        <p:cTn id="64" dur="1" fill="hold">
                                          <p:stCondLst>
                                            <p:cond delay="0"/>
                                          </p:stCondLst>
                                        </p:cTn>
                                        <p:tgtEl>
                                          <p:spTgt spid="653333"/>
                                        </p:tgtEl>
                                        <p:attrNameLst>
                                          <p:attrName>style.visibility</p:attrName>
                                        </p:attrNameLst>
                                      </p:cBhvr>
                                      <p:to>
                                        <p:strVal val="visible"/>
                                      </p:to>
                                    </p:set>
                                    <p:animEffect transition="in" filter="dissolve">
                                      <p:cBhvr>
                                        <p:cTn id="65" dur="500"/>
                                        <p:tgtEl>
                                          <p:spTgt spid="653333"/>
                                        </p:tgtEl>
                                      </p:cBhvr>
                                    </p:animEffect>
                                  </p:childTnLst>
                                </p:cTn>
                              </p:par>
                              <p:par>
                                <p:cTn id="66" presetID="9" presetClass="entr" presetSubtype="0" fill="hold" nodeType="withEffect">
                                  <p:stCondLst>
                                    <p:cond delay="0"/>
                                  </p:stCondLst>
                                  <p:childTnLst>
                                    <p:set>
                                      <p:cBhvr>
                                        <p:cTn id="67" dur="1" fill="hold">
                                          <p:stCondLst>
                                            <p:cond delay="0"/>
                                          </p:stCondLst>
                                        </p:cTn>
                                        <p:tgtEl>
                                          <p:spTgt spid="653330"/>
                                        </p:tgtEl>
                                        <p:attrNameLst>
                                          <p:attrName>style.visibility</p:attrName>
                                        </p:attrNameLst>
                                      </p:cBhvr>
                                      <p:to>
                                        <p:strVal val="visible"/>
                                      </p:to>
                                    </p:set>
                                    <p:animEffect transition="in" filter="dissolve">
                                      <p:cBhvr>
                                        <p:cTn id="68" dur="500"/>
                                        <p:tgtEl>
                                          <p:spTgt spid="653330"/>
                                        </p:tgtEl>
                                      </p:cBhvr>
                                    </p:animEffect>
                                  </p:childTnLst>
                                </p:cTn>
                              </p:par>
                              <p:par>
                                <p:cTn id="69" presetID="9" presetClass="entr" presetSubtype="0" fill="hold" nodeType="withEffect">
                                  <p:stCondLst>
                                    <p:cond delay="0"/>
                                  </p:stCondLst>
                                  <p:childTnLst>
                                    <p:set>
                                      <p:cBhvr>
                                        <p:cTn id="70" dur="1" fill="hold">
                                          <p:stCondLst>
                                            <p:cond delay="0"/>
                                          </p:stCondLst>
                                        </p:cTn>
                                        <p:tgtEl>
                                          <p:spTgt spid="653326"/>
                                        </p:tgtEl>
                                        <p:attrNameLst>
                                          <p:attrName>style.visibility</p:attrName>
                                        </p:attrNameLst>
                                      </p:cBhvr>
                                      <p:to>
                                        <p:strVal val="visible"/>
                                      </p:to>
                                    </p:set>
                                    <p:animEffect transition="in" filter="dissolve">
                                      <p:cBhvr>
                                        <p:cTn id="71" dur="500"/>
                                        <p:tgtEl>
                                          <p:spTgt spid="653326"/>
                                        </p:tgtEl>
                                      </p:cBhvr>
                                    </p:animEffect>
                                  </p:childTnLst>
                                </p:cTn>
                              </p:par>
                              <p:par>
                                <p:cTn id="72" presetID="9" presetClass="entr" presetSubtype="0" fill="hold" nodeType="withEffect">
                                  <p:stCondLst>
                                    <p:cond delay="0"/>
                                  </p:stCondLst>
                                  <p:childTnLst>
                                    <p:set>
                                      <p:cBhvr>
                                        <p:cTn id="73" dur="1" fill="hold">
                                          <p:stCondLst>
                                            <p:cond delay="0"/>
                                          </p:stCondLst>
                                        </p:cTn>
                                        <p:tgtEl>
                                          <p:spTgt spid="653322"/>
                                        </p:tgtEl>
                                        <p:attrNameLst>
                                          <p:attrName>style.visibility</p:attrName>
                                        </p:attrNameLst>
                                      </p:cBhvr>
                                      <p:to>
                                        <p:strVal val="visible"/>
                                      </p:to>
                                    </p:set>
                                    <p:animEffect transition="in" filter="dissolve">
                                      <p:cBhvr>
                                        <p:cTn id="74" dur="500"/>
                                        <p:tgtEl>
                                          <p:spTgt spid="653322"/>
                                        </p:tgtEl>
                                      </p:cBhvr>
                                    </p:animEffect>
                                  </p:childTnLst>
                                </p:cTn>
                              </p:par>
                              <p:par>
                                <p:cTn id="75" presetID="9" presetClass="entr" presetSubtype="0" fill="hold" nodeType="withEffect">
                                  <p:stCondLst>
                                    <p:cond delay="0"/>
                                  </p:stCondLst>
                                  <p:childTnLst>
                                    <p:set>
                                      <p:cBhvr>
                                        <p:cTn id="76" dur="1" fill="hold">
                                          <p:stCondLst>
                                            <p:cond delay="0"/>
                                          </p:stCondLst>
                                        </p:cTn>
                                        <p:tgtEl>
                                          <p:spTgt spid="653325"/>
                                        </p:tgtEl>
                                        <p:attrNameLst>
                                          <p:attrName>style.visibility</p:attrName>
                                        </p:attrNameLst>
                                      </p:cBhvr>
                                      <p:to>
                                        <p:strVal val="visible"/>
                                      </p:to>
                                    </p:set>
                                    <p:animEffect transition="in" filter="dissolve">
                                      <p:cBhvr>
                                        <p:cTn id="77" dur="500"/>
                                        <p:tgtEl>
                                          <p:spTgt spid="653325"/>
                                        </p:tgtEl>
                                      </p:cBhvr>
                                    </p:animEffect>
                                  </p:childTnLst>
                                </p:cTn>
                              </p:par>
                              <p:par>
                                <p:cTn id="78" presetID="9" presetClass="entr" presetSubtype="0" fill="hold" nodeType="withEffect">
                                  <p:stCondLst>
                                    <p:cond delay="0"/>
                                  </p:stCondLst>
                                  <p:childTnLst>
                                    <p:set>
                                      <p:cBhvr>
                                        <p:cTn id="79" dur="1" fill="hold">
                                          <p:stCondLst>
                                            <p:cond delay="0"/>
                                          </p:stCondLst>
                                        </p:cTn>
                                        <p:tgtEl>
                                          <p:spTgt spid="653335"/>
                                        </p:tgtEl>
                                        <p:attrNameLst>
                                          <p:attrName>style.visibility</p:attrName>
                                        </p:attrNameLst>
                                      </p:cBhvr>
                                      <p:to>
                                        <p:strVal val="visible"/>
                                      </p:to>
                                    </p:set>
                                    <p:animEffect transition="in" filter="dissolve">
                                      <p:cBhvr>
                                        <p:cTn id="80" dur="500"/>
                                        <p:tgtEl>
                                          <p:spTgt spid="653335"/>
                                        </p:tgtEl>
                                      </p:cBhvr>
                                    </p:animEffect>
                                  </p:childTnLst>
                                </p:cTn>
                              </p:par>
                              <p:par>
                                <p:cTn id="81" presetID="9" presetClass="entr" presetSubtype="0" fill="hold" nodeType="withEffect">
                                  <p:stCondLst>
                                    <p:cond delay="0"/>
                                  </p:stCondLst>
                                  <p:childTnLst>
                                    <p:set>
                                      <p:cBhvr>
                                        <p:cTn id="82" dur="1" fill="hold">
                                          <p:stCondLst>
                                            <p:cond delay="0"/>
                                          </p:stCondLst>
                                        </p:cTn>
                                        <p:tgtEl>
                                          <p:spTgt spid="653323"/>
                                        </p:tgtEl>
                                        <p:attrNameLst>
                                          <p:attrName>style.visibility</p:attrName>
                                        </p:attrNameLst>
                                      </p:cBhvr>
                                      <p:to>
                                        <p:strVal val="visible"/>
                                      </p:to>
                                    </p:set>
                                    <p:animEffect transition="in" filter="dissolve">
                                      <p:cBhvr>
                                        <p:cTn id="83" dur="500"/>
                                        <p:tgtEl>
                                          <p:spTgt spid="653323"/>
                                        </p:tgtEl>
                                      </p:cBhvr>
                                    </p:animEffect>
                                  </p:childTnLst>
                                </p:cTn>
                              </p:par>
                              <p:par>
                                <p:cTn id="84" presetID="9" presetClass="entr" presetSubtype="0" fill="hold" nodeType="withEffect">
                                  <p:stCondLst>
                                    <p:cond delay="0"/>
                                  </p:stCondLst>
                                  <p:childTnLst>
                                    <p:set>
                                      <p:cBhvr>
                                        <p:cTn id="85" dur="1" fill="hold">
                                          <p:stCondLst>
                                            <p:cond delay="0"/>
                                          </p:stCondLst>
                                        </p:cTn>
                                        <p:tgtEl>
                                          <p:spTgt spid="653324"/>
                                        </p:tgtEl>
                                        <p:attrNameLst>
                                          <p:attrName>style.visibility</p:attrName>
                                        </p:attrNameLst>
                                      </p:cBhvr>
                                      <p:to>
                                        <p:strVal val="visible"/>
                                      </p:to>
                                    </p:set>
                                    <p:animEffect transition="in" filter="dissolve">
                                      <p:cBhvr>
                                        <p:cTn id="86" dur="500"/>
                                        <p:tgtEl>
                                          <p:spTgt spid="653324"/>
                                        </p:tgtEl>
                                      </p:cBhvr>
                                    </p:animEffect>
                                  </p:childTnLst>
                                </p:cTn>
                              </p:par>
                              <p:par>
                                <p:cTn id="87" presetID="9" presetClass="entr" presetSubtype="0" fill="hold"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dissolve">
                                      <p:cBhvr>
                                        <p:cTn id="89" dur="500"/>
                                        <p:tgtEl>
                                          <p:spTgt spid="72"/>
                                        </p:tgtEl>
                                      </p:cBhvr>
                                    </p:animEffect>
                                  </p:childTnLst>
                                </p:cTn>
                              </p:par>
                              <p:par>
                                <p:cTn id="90" presetID="9" presetClass="entr" presetSubtype="0" fill="hold"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dissolve">
                                      <p:cBhvr>
                                        <p:cTn id="92" dur="500"/>
                                        <p:tgtEl>
                                          <p:spTgt spid="76"/>
                                        </p:tgtEl>
                                      </p:cBhvr>
                                    </p:animEffect>
                                  </p:childTnLst>
                                </p:cTn>
                              </p:par>
                              <p:par>
                                <p:cTn id="93" presetID="9" presetClass="entr" presetSubtype="0" fill="hold" nodeType="withEffect">
                                  <p:stCondLst>
                                    <p:cond delay="0"/>
                                  </p:stCondLst>
                                  <p:childTnLst>
                                    <p:set>
                                      <p:cBhvr>
                                        <p:cTn id="94" dur="1" fill="hold">
                                          <p:stCondLst>
                                            <p:cond delay="0"/>
                                          </p:stCondLst>
                                        </p:cTn>
                                        <p:tgtEl>
                                          <p:spTgt spid="80"/>
                                        </p:tgtEl>
                                        <p:attrNameLst>
                                          <p:attrName>style.visibility</p:attrName>
                                        </p:attrNameLst>
                                      </p:cBhvr>
                                      <p:to>
                                        <p:strVal val="visible"/>
                                      </p:to>
                                    </p:set>
                                    <p:animEffect transition="in" filter="dissolve">
                                      <p:cBhvr>
                                        <p:cTn id="95" dur="500"/>
                                        <p:tgtEl>
                                          <p:spTgt spid="80"/>
                                        </p:tgtEl>
                                      </p:cBhvr>
                                    </p:animEffect>
                                  </p:childTnLst>
                                </p:cTn>
                              </p:par>
                              <p:par>
                                <p:cTn id="96" presetID="9" presetClass="entr" presetSubtype="0" fill="hold" nodeType="withEffect">
                                  <p:stCondLst>
                                    <p:cond delay="0"/>
                                  </p:stCondLst>
                                  <p:childTnLst>
                                    <p:set>
                                      <p:cBhvr>
                                        <p:cTn id="97" dur="1" fill="hold">
                                          <p:stCondLst>
                                            <p:cond delay="0"/>
                                          </p:stCondLst>
                                        </p:cTn>
                                        <p:tgtEl>
                                          <p:spTgt spid="84"/>
                                        </p:tgtEl>
                                        <p:attrNameLst>
                                          <p:attrName>style.visibility</p:attrName>
                                        </p:attrNameLst>
                                      </p:cBhvr>
                                      <p:to>
                                        <p:strVal val="visible"/>
                                      </p:to>
                                    </p:set>
                                    <p:animEffect transition="in" filter="dissolve">
                                      <p:cBhvr>
                                        <p:cTn id="98" dur="500"/>
                                        <p:tgtEl>
                                          <p:spTgt spid="84"/>
                                        </p:tgtEl>
                                      </p:cBhvr>
                                    </p:animEffect>
                                  </p:childTnLst>
                                </p:cTn>
                              </p:par>
                              <p:par>
                                <p:cTn id="99" presetID="9" presetClass="entr" presetSubtype="0" fill="hold" nodeType="withEffect">
                                  <p:stCondLst>
                                    <p:cond delay="0"/>
                                  </p:stCondLst>
                                  <p:childTnLst>
                                    <p:set>
                                      <p:cBhvr>
                                        <p:cTn id="100" dur="1" fill="hold">
                                          <p:stCondLst>
                                            <p:cond delay="0"/>
                                          </p:stCondLst>
                                        </p:cTn>
                                        <p:tgtEl>
                                          <p:spTgt spid="88"/>
                                        </p:tgtEl>
                                        <p:attrNameLst>
                                          <p:attrName>style.visibility</p:attrName>
                                        </p:attrNameLst>
                                      </p:cBhvr>
                                      <p:to>
                                        <p:strVal val="visible"/>
                                      </p:to>
                                    </p:set>
                                    <p:animEffect transition="in" filter="dissolve">
                                      <p:cBhvr>
                                        <p:cTn id="101" dur="500"/>
                                        <p:tgtEl>
                                          <p:spTgt spid="88"/>
                                        </p:tgtEl>
                                      </p:cBhvr>
                                    </p:animEffect>
                                  </p:childTnLst>
                                </p:cTn>
                              </p:par>
                              <p:par>
                                <p:cTn id="102" presetID="9" presetClass="entr" presetSubtype="0" fill="hold" nodeType="withEffect">
                                  <p:stCondLst>
                                    <p:cond delay="0"/>
                                  </p:stCondLst>
                                  <p:childTnLst>
                                    <p:set>
                                      <p:cBhvr>
                                        <p:cTn id="103" dur="1" fill="hold">
                                          <p:stCondLst>
                                            <p:cond delay="0"/>
                                          </p:stCondLst>
                                        </p:cTn>
                                        <p:tgtEl>
                                          <p:spTgt spid="92"/>
                                        </p:tgtEl>
                                        <p:attrNameLst>
                                          <p:attrName>style.visibility</p:attrName>
                                        </p:attrNameLst>
                                      </p:cBhvr>
                                      <p:to>
                                        <p:strVal val="visible"/>
                                      </p:to>
                                    </p:set>
                                    <p:animEffect transition="in" filter="dissolve">
                                      <p:cBhvr>
                                        <p:cTn id="104" dur="500"/>
                                        <p:tgtEl>
                                          <p:spTgt spid="92"/>
                                        </p:tgtEl>
                                      </p:cBhvr>
                                    </p:animEffect>
                                  </p:childTnLst>
                                </p:cTn>
                              </p:par>
                              <p:par>
                                <p:cTn id="105" presetID="9" presetClass="entr" presetSubtype="0" fill="hold" nodeType="withEffect">
                                  <p:stCondLst>
                                    <p:cond delay="0"/>
                                  </p:stCondLst>
                                  <p:childTnLst>
                                    <p:set>
                                      <p:cBhvr>
                                        <p:cTn id="106" dur="1" fill="hold">
                                          <p:stCondLst>
                                            <p:cond delay="0"/>
                                          </p:stCondLst>
                                        </p:cTn>
                                        <p:tgtEl>
                                          <p:spTgt spid="96"/>
                                        </p:tgtEl>
                                        <p:attrNameLst>
                                          <p:attrName>style.visibility</p:attrName>
                                        </p:attrNameLst>
                                      </p:cBhvr>
                                      <p:to>
                                        <p:strVal val="visible"/>
                                      </p:to>
                                    </p:set>
                                    <p:animEffect transition="in" filter="dissolve">
                                      <p:cBhvr>
                                        <p:cTn id="107" dur="500"/>
                                        <p:tgtEl>
                                          <p:spTgt spid="96"/>
                                        </p:tgtEl>
                                      </p:cBhvr>
                                    </p:animEffect>
                                  </p:childTnLst>
                                </p:cTn>
                              </p:par>
                              <p:par>
                                <p:cTn id="108" presetID="9" presetClass="entr" presetSubtype="0" fill="hold" nodeType="withEffect">
                                  <p:stCondLst>
                                    <p:cond delay="0"/>
                                  </p:stCondLst>
                                  <p:childTnLst>
                                    <p:set>
                                      <p:cBhvr>
                                        <p:cTn id="109" dur="1" fill="hold">
                                          <p:stCondLst>
                                            <p:cond delay="0"/>
                                          </p:stCondLst>
                                        </p:cTn>
                                        <p:tgtEl>
                                          <p:spTgt spid="100"/>
                                        </p:tgtEl>
                                        <p:attrNameLst>
                                          <p:attrName>style.visibility</p:attrName>
                                        </p:attrNameLst>
                                      </p:cBhvr>
                                      <p:to>
                                        <p:strVal val="visible"/>
                                      </p:to>
                                    </p:set>
                                    <p:animEffect transition="in" filter="dissolve">
                                      <p:cBhvr>
                                        <p:cTn id="110" dur="500"/>
                                        <p:tgtEl>
                                          <p:spTgt spid="100"/>
                                        </p:tgtEl>
                                      </p:cBhvr>
                                    </p:animEffect>
                                  </p:childTnLst>
                                </p:cTn>
                              </p:par>
                              <p:par>
                                <p:cTn id="111" presetID="9" presetClass="entr" presetSubtype="0" fill="hold" nodeType="withEffect">
                                  <p:stCondLst>
                                    <p:cond delay="0"/>
                                  </p:stCondLst>
                                  <p:childTnLst>
                                    <p:set>
                                      <p:cBhvr>
                                        <p:cTn id="112" dur="1" fill="hold">
                                          <p:stCondLst>
                                            <p:cond delay="0"/>
                                          </p:stCondLst>
                                        </p:cTn>
                                        <p:tgtEl>
                                          <p:spTgt spid="104"/>
                                        </p:tgtEl>
                                        <p:attrNameLst>
                                          <p:attrName>style.visibility</p:attrName>
                                        </p:attrNameLst>
                                      </p:cBhvr>
                                      <p:to>
                                        <p:strVal val="visible"/>
                                      </p:to>
                                    </p:set>
                                    <p:animEffect transition="in" filter="dissolve">
                                      <p:cBhvr>
                                        <p:cTn id="113" dur="500"/>
                                        <p:tgtEl>
                                          <p:spTgt spid="104"/>
                                        </p:tgtEl>
                                      </p:cBhvr>
                                    </p:animEffect>
                                  </p:childTnLst>
                                </p:cTn>
                              </p:par>
                              <p:par>
                                <p:cTn id="114" presetID="9" presetClass="entr" presetSubtype="0" fill="hold" nodeType="withEffect">
                                  <p:stCondLst>
                                    <p:cond delay="0"/>
                                  </p:stCondLst>
                                  <p:childTnLst>
                                    <p:set>
                                      <p:cBhvr>
                                        <p:cTn id="115" dur="1" fill="hold">
                                          <p:stCondLst>
                                            <p:cond delay="0"/>
                                          </p:stCondLst>
                                        </p:cTn>
                                        <p:tgtEl>
                                          <p:spTgt spid="108"/>
                                        </p:tgtEl>
                                        <p:attrNameLst>
                                          <p:attrName>style.visibility</p:attrName>
                                        </p:attrNameLst>
                                      </p:cBhvr>
                                      <p:to>
                                        <p:strVal val="visible"/>
                                      </p:to>
                                    </p:set>
                                    <p:animEffect transition="in" filter="dissolve">
                                      <p:cBhvr>
                                        <p:cTn id="116" dur="500"/>
                                        <p:tgtEl>
                                          <p:spTgt spid="108"/>
                                        </p:tgtEl>
                                      </p:cBhvr>
                                    </p:animEffect>
                                  </p:childTnLst>
                                </p:cTn>
                              </p:par>
                              <p:par>
                                <p:cTn id="117" presetID="9" presetClass="entr" presetSubtype="0" fill="hold" nodeType="withEffect">
                                  <p:stCondLst>
                                    <p:cond delay="0"/>
                                  </p:stCondLst>
                                  <p:childTnLst>
                                    <p:set>
                                      <p:cBhvr>
                                        <p:cTn id="118" dur="1" fill="hold">
                                          <p:stCondLst>
                                            <p:cond delay="0"/>
                                          </p:stCondLst>
                                        </p:cTn>
                                        <p:tgtEl>
                                          <p:spTgt spid="112"/>
                                        </p:tgtEl>
                                        <p:attrNameLst>
                                          <p:attrName>style.visibility</p:attrName>
                                        </p:attrNameLst>
                                      </p:cBhvr>
                                      <p:to>
                                        <p:strVal val="visible"/>
                                      </p:to>
                                    </p:set>
                                    <p:animEffect transition="in" filter="dissolve">
                                      <p:cBhvr>
                                        <p:cTn id="119" dur="500"/>
                                        <p:tgtEl>
                                          <p:spTgt spid="112"/>
                                        </p:tgtEl>
                                      </p:cBhvr>
                                    </p:animEffect>
                                  </p:childTnLst>
                                </p:cTn>
                              </p:par>
                              <p:par>
                                <p:cTn id="120" presetID="9" presetClass="entr" presetSubtype="0" fill="hold" nodeType="withEffect">
                                  <p:stCondLst>
                                    <p:cond delay="0"/>
                                  </p:stCondLst>
                                  <p:childTnLst>
                                    <p:set>
                                      <p:cBhvr>
                                        <p:cTn id="121" dur="1" fill="hold">
                                          <p:stCondLst>
                                            <p:cond delay="0"/>
                                          </p:stCondLst>
                                        </p:cTn>
                                        <p:tgtEl>
                                          <p:spTgt spid="116"/>
                                        </p:tgtEl>
                                        <p:attrNameLst>
                                          <p:attrName>style.visibility</p:attrName>
                                        </p:attrNameLst>
                                      </p:cBhvr>
                                      <p:to>
                                        <p:strVal val="visible"/>
                                      </p:to>
                                    </p:set>
                                    <p:animEffect transition="in" filter="dissolve">
                                      <p:cBhvr>
                                        <p:cTn id="122" dur="500"/>
                                        <p:tgtEl>
                                          <p:spTgt spid="116"/>
                                        </p:tgtEl>
                                      </p:cBhvr>
                                    </p:animEffect>
                                  </p:childTnLst>
                                </p:cTn>
                              </p:par>
                              <p:par>
                                <p:cTn id="123" presetID="9" presetClass="entr" presetSubtype="0" fill="hold" nodeType="withEffect">
                                  <p:stCondLst>
                                    <p:cond delay="0"/>
                                  </p:stCondLst>
                                  <p:childTnLst>
                                    <p:set>
                                      <p:cBhvr>
                                        <p:cTn id="124" dur="1" fill="hold">
                                          <p:stCondLst>
                                            <p:cond delay="0"/>
                                          </p:stCondLst>
                                        </p:cTn>
                                        <p:tgtEl>
                                          <p:spTgt spid="120"/>
                                        </p:tgtEl>
                                        <p:attrNameLst>
                                          <p:attrName>style.visibility</p:attrName>
                                        </p:attrNameLst>
                                      </p:cBhvr>
                                      <p:to>
                                        <p:strVal val="visible"/>
                                      </p:to>
                                    </p:set>
                                    <p:animEffect transition="in" filter="dissolve">
                                      <p:cBhvr>
                                        <p:cTn id="125" dur="500"/>
                                        <p:tgtEl>
                                          <p:spTgt spid="120"/>
                                        </p:tgtEl>
                                      </p:cBhvr>
                                    </p:animEffect>
                                  </p:childTnLst>
                                </p:cTn>
                              </p:par>
                              <p:par>
                                <p:cTn id="126" presetID="9" presetClass="entr" presetSubtype="0" fill="hold" nodeType="withEffect">
                                  <p:stCondLst>
                                    <p:cond delay="0"/>
                                  </p:stCondLst>
                                  <p:childTnLst>
                                    <p:set>
                                      <p:cBhvr>
                                        <p:cTn id="127" dur="1" fill="hold">
                                          <p:stCondLst>
                                            <p:cond delay="0"/>
                                          </p:stCondLst>
                                        </p:cTn>
                                        <p:tgtEl>
                                          <p:spTgt spid="124"/>
                                        </p:tgtEl>
                                        <p:attrNameLst>
                                          <p:attrName>style.visibility</p:attrName>
                                        </p:attrNameLst>
                                      </p:cBhvr>
                                      <p:to>
                                        <p:strVal val="visible"/>
                                      </p:to>
                                    </p:set>
                                    <p:animEffect transition="in" filter="dissolve">
                                      <p:cBhvr>
                                        <p:cTn id="128" dur="500"/>
                                        <p:tgtEl>
                                          <p:spTgt spid="124"/>
                                        </p:tgtEl>
                                      </p:cBhvr>
                                    </p:animEffect>
                                  </p:childTnLst>
                                </p:cTn>
                              </p:par>
                              <p:par>
                                <p:cTn id="129" presetID="9" presetClass="entr" presetSubtype="0" fill="hold" nodeType="withEffect">
                                  <p:stCondLst>
                                    <p:cond delay="0"/>
                                  </p:stCondLst>
                                  <p:childTnLst>
                                    <p:set>
                                      <p:cBhvr>
                                        <p:cTn id="130" dur="1" fill="hold">
                                          <p:stCondLst>
                                            <p:cond delay="0"/>
                                          </p:stCondLst>
                                        </p:cTn>
                                        <p:tgtEl>
                                          <p:spTgt spid="128"/>
                                        </p:tgtEl>
                                        <p:attrNameLst>
                                          <p:attrName>style.visibility</p:attrName>
                                        </p:attrNameLst>
                                      </p:cBhvr>
                                      <p:to>
                                        <p:strVal val="visible"/>
                                      </p:to>
                                    </p:set>
                                    <p:animEffect transition="in" filter="dissolve">
                                      <p:cBhvr>
                                        <p:cTn id="131" dur="500"/>
                                        <p:tgtEl>
                                          <p:spTgt spid="128"/>
                                        </p:tgtEl>
                                      </p:cBhvr>
                                    </p:animEffect>
                                  </p:childTnLst>
                                </p:cTn>
                              </p:par>
                              <p:par>
                                <p:cTn id="132" presetID="9" presetClass="entr" presetSubtype="0" fill="hold" nodeType="withEffect">
                                  <p:stCondLst>
                                    <p:cond delay="0"/>
                                  </p:stCondLst>
                                  <p:childTnLst>
                                    <p:set>
                                      <p:cBhvr>
                                        <p:cTn id="133" dur="1" fill="hold">
                                          <p:stCondLst>
                                            <p:cond delay="0"/>
                                          </p:stCondLst>
                                        </p:cTn>
                                        <p:tgtEl>
                                          <p:spTgt spid="132"/>
                                        </p:tgtEl>
                                        <p:attrNameLst>
                                          <p:attrName>style.visibility</p:attrName>
                                        </p:attrNameLst>
                                      </p:cBhvr>
                                      <p:to>
                                        <p:strVal val="visible"/>
                                      </p:to>
                                    </p:set>
                                    <p:animEffect transition="in" filter="dissolve">
                                      <p:cBhvr>
                                        <p:cTn id="134" dur="500"/>
                                        <p:tgtEl>
                                          <p:spTgt spid="132"/>
                                        </p:tgtEl>
                                      </p:cBhvr>
                                    </p:animEffec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2"/>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3"/>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4"/>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5"/>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6"/>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7"/>
                                        </p:tgtEl>
                                        <p:attrNameLst>
                                          <p:attrName>style.visibility</p:attrName>
                                        </p:attrNameLst>
                                      </p:cBhvr>
                                      <p:to>
                                        <p:strVal val="visible"/>
                                      </p:to>
                                    </p:set>
                                  </p:childTnLst>
                                </p:cTn>
                              </p:par>
                              <p:par>
                                <p:cTn id="149" presetID="1" presetClass="entr" presetSubtype="0" fill="hold" nodeType="withEffect">
                                  <p:stCondLst>
                                    <p:cond delay="0"/>
                                  </p:stCondLst>
                                  <p:childTnLst>
                                    <p:set>
                                      <p:cBhvr>
                                        <p:cTn id="150" dur="1" fill="hold">
                                          <p:stCondLst>
                                            <p:cond delay="0"/>
                                          </p:stCondLst>
                                        </p:cTn>
                                        <p:tgtEl>
                                          <p:spTgt spid="8"/>
                                        </p:tgtEl>
                                        <p:attrNameLst>
                                          <p:attrName>style.visibility</p:attrName>
                                        </p:attrNameLst>
                                      </p:cBhvr>
                                      <p:to>
                                        <p:strVal val="visible"/>
                                      </p:to>
                                    </p:set>
                                  </p:childTnLst>
                                </p:cTn>
                              </p:par>
                              <p:par>
                                <p:cTn id="151" presetID="1" presetClass="entr" presetSubtype="0" fill="hold" nodeType="withEffect">
                                  <p:stCondLst>
                                    <p:cond delay="0"/>
                                  </p:stCondLst>
                                  <p:childTnLst>
                                    <p:set>
                                      <p:cBhvr>
                                        <p:cTn id="152" dur="1" fill="hold">
                                          <p:stCondLst>
                                            <p:cond delay="0"/>
                                          </p:stCondLst>
                                        </p:cTn>
                                        <p:tgtEl>
                                          <p:spTgt spid="9"/>
                                        </p:tgtEl>
                                        <p:attrNameLst>
                                          <p:attrName>style.visibility</p:attrName>
                                        </p:attrNameLst>
                                      </p:cBhvr>
                                      <p:to>
                                        <p:strVal val="visible"/>
                                      </p:to>
                                    </p:set>
                                  </p:childTnLst>
                                </p:cTn>
                              </p:par>
                              <p:par>
                                <p:cTn id="153" presetID="1" presetClass="entr" presetSubtype="0" fill="hold" nodeType="withEffect">
                                  <p:stCondLst>
                                    <p:cond delay="0"/>
                                  </p:stCondLst>
                                  <p:childTnLst>
                                    <p:set>
                                      <p:cBhvr>
                                        <p:cTn id="154" dur="1" fill="hold">
                                          <p:stCondLst>
                                            <p:cond delay="0"/>
                                          </p:stCondLst>
                                        </p:cTn>
                                        <p:tgtEl>
                                          <p:spTgt spid="10"/>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11"/>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12"/>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13"/>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14"/>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15"/>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16"/>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73"/>
                                        </p:tgtEl>
                                        <p:attrNameLst>
                                          <p:attrName>style.visibility</p:attrName>
                                        </p:attrNameLst>
                                      </p:cBhvr>
                                      <p:to>
                                        <p:strVal val="visible"/>
                                      </p:to>
                                    </p:set>
                                  </p:childTnLst>
                                </p:cTn>
                              </p:par>
                              <p:par>
                                <p:cTn id="169" presetID="1" presetClass="entr" presetSubtype="0" fill="hold" nodeType="withEffect">
                                  <p:stCondLst>
                                    <p:cond delay="0"/>
                                  </p:stCondLst>
                                  <p:childTnLst>
                                    <p:set>
                                      <p:cBhvr>
                                        <p:cTn id="170" dur="1" fill="hold">
                                          <p:stCondLst>
                                            <p:cond delay="0"/>
                                          </p:stCondLst>
                                        </p:cTn>
                                        <p:tgtEl>
                                          <p:spTgt spid="77"/>
                                        </p:tgtEl>
                                        <p:attrNameLst>
                                          <p:attrName>style.visibility</p:attrName>
                                        </p:attrNameLst>
                                      </p:cBhvr>
                                      <p:to>
                                        <p:strVal val="visible"/>
                                      </p:to>
                                    </p:set>
                                  </p:childTnLst>
                                </p:cTn>
                              </p:par>
                              <p:par>
                                <p:cTn id="171" presetID="1" presetClass="entr" presetSubtype="0" fill="hold" nodeType="withEffect">
                                  <p:stCondLst>
                                    <p:cond delay="0"/>
                                  </p:stCondLst>
                                  <p:childTnLst>
                                    <p:set>
                                      <p:cBhvr>
                                        <p:cTn id="172" dur="1" fill="hold">
                                          <p:stCondLst>
                                            <p:cond delay="0"/>
                                          </p:stCondLst>
                                        </p:cTn>
                                        <p:tgtEl>
                                          <p:spTgt spid="81"/>
                                        </p:tgtEl>
                                        <p:attrNameLst>
                                          <p:attrName>style.visibility</p:attrName>
                                        </p:attrNameLst>
                                      </p:cBhvr>
                                      <p:to>
                                        <p:strVal val="visible"/>
                                      </p:to>
                                    </p:set>
                                  </p:childTnLst>
                                </p:cTn>
                              </p:par>
                              <p:par>
                                <p:cTn id="173" presetID="1" presetClass="entr" presetSubtype="0" fill="hold" nodeType="withEffect">
                                  <p:stCondLst>
                                    <p:cond delay="0"/>
                                  </p:stCondLst>
                                  <p:childTnLst>
                                    <p:set>
                                      <p:cBhvr>
                                        <p:cTn id="174" dur="1" fill="hold">
                                          <p:stCondLst>
                                            <p:cond delay="0"/>
                                          </p:stCondLst>
                                        </p:cTn>
                                        <p:tgtEl>
                                          <p:spTgt spid="85"/>
                                        </p:tgtEl>
                                        <p:attrNameLst>
                                          <p:attrName>style.visibility</p:attrName>
                                        </p:attrNameLst>
                                      </p:cBhvr>
                                      <p:to>
                                        <p:strVal val="visible"/>
                                      </p:to>
                                    </p:set>
                                  </p:childTnLst>
                                </p:cTn>
                              </p:par>
                              <p:par>
                                <p:cTn id="175" presetID="1" presetClass="entr" presetSubtype="0" fill="hold" nodeType="withEffect">
                                  <p:stCondLst>
                                    <p:cond delay="0"/>
                                  </p:stCondLst>
                                  <p:childTnLst>
                                    <p:set>
                                      <p:cBhvr>
                                        <p:cTn id="176" dur="1" fill="hold">
                                          <p:stCondLst>
                                            <p:cond delay="0"/>
                                          </p:stCondLst>
                                        </p:cTn>
                                        <p:tgtEl>
                                          <p:spTgt spid="89"/>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93"/>
                                        </p:tgtEl>
                                        <p:attrNameLst>
                                          <p:attrName>style.visibility</p:attrName>
                                        </p:attrNameLst>
                                      </p:cBhvr>
                                      <p:to>
                                        <p:strVal val="visible"/>
                                      </p:to>
                                    </p:set>
                                  </p:childTnLst>
                                </p:cTn>
                              </p:par>
                              <p:par>
                                <p:cTn id="179" presetID="1" presetClass="entr" presetSubtype="0" fill="hold" nodeType="withEffect">
                                  <p:stCondLst>
                                    <p:cond delay="0"/>
                                  </p:stCondLst>
                                  <p:childTnLst>
                                    <p:set>
                                      <p:cBhvr>
                                        <p:cTn id="180" dur="1" fill="hold">
                                          <p:stCondLst>
                                            <p:cond delay="0"/>
                                          </p:stCondLst>
                                        </p:cTn>
                                        <p:tgtEl>
                                          <p:spTgt spid="97"/>
                                        </p:tgtEl>
                                        <p:attrNameLst>
                                          <p:attrName>style.visibility</p:attrName>
                                        </p:attrNameLst>
                                      </p:cBhvr>
                                      <p:to>
                                        <p:strVal val="visible"/>
                                      </p:to>
                                    </p:set>
                                  </p:childTnLst>
                                </p:cTn>
                              </p:par>
                              <p:par>
                                <p:cTn id="181" presetID="1" presetClass="entr" presetSubtype="0" fill="hold" nodeType="withEffect">
                                  <p:stCondLst>
                                    <p:cond delay="0"/>
                                  </p:stCondLst>
                                  <p:childTnLst>
                                    <p:set>
                                      <p:cBhvr>
                                        <p:cTn id="182" dur="1" fill="hold">
                                          <p:stCondLst>
                                            <p:cond delay="0"/>
                                          </p:stCondLst>
                                        </p:cTn>
                                        <p:tgtEl>
                                          <p:spTgt spid="101"/>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105"/>
                                        </p:tgtEl>
                                        <p:attrNameLst>
                                          <p:attrName>style.visibility</p:attrName>
                                        </p:attrNameLst>
                                      </p:cBhvr>
                                      <p:to>
                                        <p:strVal val="visible"/>
                                      </p:to>
                                    </p:set>
                                  </p:childTnLst>
                                </p:cTn>
                              </p:par>
                              <p:par>
                                <p:cTn id="185" presetID="1" presetClass="entr" presetSubtype="0" fill="hold" nodeType="withEffect">
                                  <p:stCondLst>
                                    <p:cond delay="0"/>
                                  </p:stCondLst>
                                  <p:childTnLst>
                                    <p:set>
                                      <p:cBhvr>
                                        <p:cTn id="186" dur="1" fill="hold">
                                          <p:stCondLst>
                                            <p:cond delay="0"/>
                                          </p:stCondLst>
                                        </p:cTn>
                                        <p:tgtEl>
                                          <p:spTgt spid="109"/>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113"/>
                                        </p:tgtEl>
                                        <p:attrNameLst>
                                          <p:attrName>style.visibility</p:attrName>
                                        </p:attrNameLst>
                                      </p:cBhvr>
                                      <p:to>
                                        <p:strVal val="visible"/>
                                      </p:to>
                                    </p:set>
                                  </p:childTnLst>
                                </p:cTn>
                              </p:par>
                              <p:par>
                                <p:cTn id="189" presetID="1" presetClass="entr" presetSubtype="0" fill="hold" nodeType="withEffect">
                                  <p:stCondLst>
                                    <p:cond delay="0"/>
                                  </p:stCondLst>
                                  <p:childTnLst>
                                    <p:set>
                                      <p:cBhvr>
                                        <p:cTn id="190" dur="1" fill="hold">
                                          <p:stCondLst>
                                            <p:cond delay="0"/>
                                          </p:stCondLst>
                                        </p:cTn>
                                        <p:tgtEl>
                                          <p:spTgt spid="117"/>
                                        </p:tgtEl>
                                        <p:attrNameLst>
                                          <p:attrName>style.visibility</p:attrName>
                                        </p:attrNameLst>
                                      </p:cBhvr>
                                      <p:to>
                                        <p:strVal val="visible"/>
                                      </p:to>
                                    </p:set>
                                  </p:childTnLst>
                                </p:cTn>
                              </p:par>
                              <p:par>
                                <p:cTn id="191" presetID="1" presetClass="entr" presetSubtype="0" fill="hold" nodeType="withEffect">
                                  <p:stCondLst>
                                    <p:cond delay="0"/>
                                  </p:stCondLst>
                                  <p:childTnLst>
                                    <p:set>
                                      <p:cBhvr>
                                        <p:cTn id="192" dur="1" fill="hold">
                                          <p:stCondLst>
                                            <p:cond delay="0"/>
                                          </p:stCondLst>
                                        </p:cTn>
                                        <p:tgtEl>
                                          <p:spTgt spid="121"/>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125"/>
                                        </p:tgtEl>
                                        <p:attrNameLst>
                                          <p:attrName>style.visibility</p:attrName>
                                        </p:attrNameLst>
                                      </p:cBhvr>
                                      <p:to>
                                        <p:strVal val="visible"/>
                                      </p:to>
                                    </p:set>
                                  </p:childTnLst>
                                </p:cTn>
                              </p:par>
                              <p:par>
                                <p:cTn id="195" presetID="1" presetClass="entr" presetSubtype="0" fill="hold" nodeType="withEffect">
                                  <p:stCondLst>
                                    <p:cond delay="0"/>
                                  </p:stCondLst>
                                  <p:childTnLst>
                                    <p:set>
                                      <p:cBhvr>
                                        <p:cTn id="196" dur="1" fill="hold">
                                          <p:stCondLst>
                                            <p:cond delay="0"/>
                                          </p:stCondLst>
                                        </p:cTn>
                                        <p:tgtEl>
                                          <p:spTgt spid="129"/>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133"/>
                                        </p:tgtEl>
                                        <p:attrNameLst>
                                          <p:attrName>style.visibility</p:attrName>
                                        </p:attrNameLst>
                                      </p:cBhvr>
                                      <p:to>
                                        <p:strVal val="visible"/>
                                      </p:to>
                                    </p:set>
                                  </p:childTnLst>
                                </p:cTn>
                              </p:par>
                              <p:par>
                                <p:cTn id="199" presetID="9" presetClass="entr" presetSubtype="0" fill="hold" grpId="2" nodeType="withEffect">
                                  <p:stCondLst>
                                    <p:cond delay="0"/>
                                  </p:stCondLst>
                                  <p:childTnLst>
                                    <p:set>
                                      <p:cBhvr>
                                        <p:cTn id="200" dur="1" fill="hold">
                                          <p:stCondLst>
                                            <p:cond delay="0"/>
                                          </p:stCondLst>
                                        </p:cTn>
                                        <p:tgtEl>
                                          <p:spTgt spid="653320">
                                            <p:txEl>
                                              <p:pRg st="4" end="4"/>
                                            </p:txEl>
                                          </p:spTgt>
                                        </p:tgtEl>
                                        <p:attrNameLst>
                                          <p:attrName>style.visibility</p:attrName>
                                        </p:attrNameLst>
                                      </p:cBhvr>
                                      <p:to>
                                        <p:strVal val="visible"/>
                                      </p:to>
                                    </p:set>
                                    <p:animEffect transition="in" filter="dissolve">
                                      <p:cBhvr>
                                        <p:cTn id="201" dur="500"/>
                                        <p:tgtEl>
                                          <p:spTgt spid="653320">
                                            <p:txEl>
                                              <p:pRg st="4" end="4"/>
                                            </p:txEl>
                                          </p:spTgt>
                                        </p:tgtEl>
                                      </p:cBhvr>
                                    </p:animEffect>
                                  </p:childTnLst>
                                </p:cTn>
                              </p:par>
                            </p:childTnLst>
                          </p:cTn>
                        </p:par>
                      </p:childTnLst>
                    </p:cTn>
                  </p:par>
                  <p:par>
                    <p:cTn id="202" fill="hold">
                      <p:stCondLst>
                        <p:cond delay="indefinite"/>
                      </p:stCondLst>
                      <p:childTnLst>
                        <p:par>
                          <p:cTn id="203" fill="hold">
                            <p:stCondLst>
                              <p:cond delay="0"/>
                            </p:stCondLst>
                            <p:childTnLst>
                              <p:par>
                                <p:cTn id="204" presetID="9" presetClass="entr" presetSubtype="0" fill="hold" grpId="2" nodeType="clickEffect">
                                  <p:stCondLst>
                                    <p:cond delay="0"/>
                                  </p:stCondLst>
                                  <p:childTnLst>
                                    <p:set>
                                      <p:cBhvr>
                                        <p:cTn id="205" dur="1" fill="hold">
                                          <p:stCondLst>
                                            <p:cond delay="0"/>
                                          </p:stCondLst>
                                        </p:cTn>
                                        <p:tgtEl>
                                          <p:spTgt spid="653320">
                                            <p:txEl>
                                              <p:pRg st="6" end="6"/>
                                            </p:txEl>
                                          </p:spTgt>
                                        </p:tgtEl>
                                        <p:attrNameLst>
                                          <p:attrName>style.visibility</p:attrName>
                                        </p:attrNameLst>
                                      </p:cBhvr>
                                      <p:to>
                                        <p:strVal val="visible"/>
                                      </p:to>
                                    </p:set>
                                    <p:animEffect transition="in" filter="dissolve">
                                      <p:cBhvr>
                                        <p:cTn id="206" dur="500"/>
                                        <p:tgtEl>
                                          <p:spTgt spid="653320">
                                            <p:txEl>
                                              <p:pRg st="6" end="6"/>
                                            </p:txEl>
                                          </p:spTgt>
                                        </p:tgtEl>
                                      </p:cBhvr>
                                    </p:animEffect>
                                  </p:childTnLst>
                                </p:cTn>
                              </p:par>
                              <p:par>
                                <p:cTn id="207" presetID="9" presetClass="entr" presetSubtype="0" fill="hold" grpId="2" nodeType="withEffect">
                                  <p:stCondLst>
                                    <p:cond delay="0"/>
                                  </p:stCondLst>
                                  <p:childTnLst>
                                    <p:set>
                                      <p:cBhvr>
                                        <p:cTn id="208" dur="1" fill="hold">
                                          <p:stCondLst>
                                            <p:cond delay="0"/>
                                          </p:stCondLst>
                                        </p:cTn>
                                        <p:tgtEl>
                                          <p:spTgt spid="653320">
                                            <p:txEl>
                                              <p:pRg st="7" end="7"/>
                                            </p:txEl>
                                          </p:spTgt>
                                        </p:tgtEl>
                                        <p:attrNameLst>
                                          <p:attrName>style.visibility</p:attrName>
                                        </p:attrNameLst>
                                      </p:cBhvr>
                                      <p:to>
                                        <p:strVal val="visible"/>
                                      </p:to>
                                    </p:set>
                                    <p:animEffect transition="in" filter="dissolve">
                                      <p:cBhvr>
                                        <p:cTn id="209" dur="500"/>
                                        <p:tgtEl>
                                          <p:spTgt spid="653320">
                                            <p:txEl>
                                              <p:pRg st="7" end="7"/>
                                            </p:txEl>
                                          </p:spTgt>
                                        </p:tgtEl>
                                      </p:cBhvr>
                                    </p:animEffect>
                                  </p:childTnLst>
                                </p:cTn>
                              </p:par>
                              <p:par>
                                <p:cTn id="210" presetID="9" presetClass="entr" presetSubtype="0" fill="hold" grpId="2" nodeType="withEffect">
                                  <p:stCondLst>
                                    <p:cond delay="0"/>
                                  </p:stCondLst>
                                  <p:childTnLst>
                                    <p:set>
                                      <p:cBhvr>
                                        <p:cTn id="211" dur="1" fill="hold">
                                          <p:stCondLst>
                                            <p:cond delay="0"/>
                                          </p:stCondLst>
                                        </p:cTn>
                                        <p:tgtEl>
                                          <p:spTgt spid="653320">
                                            <p:txEl>
                                              <p:pRg st="8" end="8"/>
                                            </p:txEl>
                                          </p:spTgt>
                                        </p:tgtEl>
                                        <p:attrNameLst>
                                          <p:attrName>style.visibility</p:attrName>
                                        </p:attrNameLst>
                                      </p:cBhvr>
                                      <p:to>
                                        <p:strVal val="visible"/>
                                      </p:to>
                                    </p:set>
                                    <p:animEffect transition="in" filter="dissolve">
                                      <p:cBhvr>
                                        <p:cTn id="212" dur="500"/>
                                        <p:tgtEl>
                                          <p:spTgt spid="65332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3320" grpId="0" build="p"/>
      <p:bldP spid="653320" grpId="1" uiExpand="1" build="p"/>
      <p:bldP spid="653320" grpId="2" build="p"/>
      <p:bldP spid="653382" grpId="0" animBg="1"/>
    </p:bld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2" name="Rectangle 2"/>
          <p:cNvSpPr>
            <a:spLocks noGrp="1" noChangeArrowheads="1"/>
          </p:cNvSpPr>
          <p:nvPr>
            <p:ph type="title"/>
          </p:nvPr>
        </p:nvSpPr>
        <p:spPr>
          <a:xfrm>
            <a:off x="76200" y="0"/>
            <a:ext cx="8229600" cy="715962"/>
          </a:xfrm>
        </p:spPr>
        <p:txBody>
          <a:bodyPr>
            <a:normAutofit fontScale="90000"/>
          </a:bodyPr>
          <a:lstStyle/>
          <a:p>
            <a:pPr algn="l" eaLnBrk="1" hangingPunct="1"/>
            <a:r>
              <a:rPr lang="en-US" dirty="0" smtClean="0"/>
              <a:t>Implication: A+A is just a collection of flowing </a:t>
            </a:r>
            <a:r>
              <a:rPr lang="en-US" dirty="0" err="1" smtClean="0"/>
              <a:t>p+p</a:t>
            </a:r>
            <a:r>
              <a:rPr lang="en-US" dirty="0" smtClean="0"/>
              <a:t>?</a:t>
            </a:r>
            <a:endParaRPr lang="en-US" dirty="0"/>
          </a:p>
        </p:txBody>
      </p:sp>
      <p:sp>
        <p:nvSpPr>
          <p:cNvPr id="653320" name="Rectangle 8"/>
          <p:cNvSpPr>
            <a:spLocks noGrp="1" noChangeArrowheads="1"/>
          </p:cNvSpPr>
          <p:nvPr>
            <p:ph type="body" idx="1"/>
          </p:nvPr>
        </p:nvSpPr>
        <p:spPr>
          <a:xfrm>
            <a:off x="-76200" y="1066800"/>
            <a:ext cx="4724400" cy="5791200"/>
          </a:xfrm>
        </p:spPr>
        <p:txBody>
          <a:bodyPr>
            <a:noAutofit/>
          </a:bodyPr>
          <a:lstStyle/>
          <a:p>
            <a:r>
              <a:rPr lang="en-US" dirty="0" smtClean="0">
                <a:solidFill>
                  <a:srgbClr val="FF0000"/>
                </a:solidFill>
              </a:rPr>
              <a:t>No</a:t>
            </a:r>
            <a:r>
              <a:rPr lang="en-US" dirty="0">
                <a:solidFill>
                  <a:srgbClr val="FF0000"/>
                </a:solidFill>
              </a:rPr>
              <a:t>!  Quite the opposite.</a:t>
            </a:r>
          </a:p>
          <a:p>
            <a:pPr lvl="1" eaLnBrk="1" hangingPunct="1"/>
            <a:r>
              <a:rPr lang="en-US" b="1" dirty="0" err="1"/>
              <a:t>femtoscopically</a:t>
            </a:r>
            <a:endParaRPr lang="en-US" b="1" dirty="0"/>
          </a:p>
          <a:p>
            <a:pPr lvl="2" eaLnBrk="1" hangingPunct="1"/>
            <a:r>
              <a:rPr lang="en-US" sz="1800" dirty="0"/>
              <a:t>A+A looks like a big </a:t>
            </a:r>
            <a:r>
              <a:rPr lang="en-US" sz="1800" dirty="0" err="1"/>
              <a:t>BlastWave</a:t>
            </a:r>
            <a:endParaRPr lang="en-US" sz="1800" dirty="0"/>
          </a:p>
          <a:p>
            <a:pPr lvl="2" eaLnBrk="1" hangingPunct="1"/>
            <a:r>
              <a:rPr lang="en-US" sz="1800" i="1" dirty="0"/>
              <a:t>not</a:t>
            </a:r>
            <a:r>
              <a:rPr lang="en-US" sz="1800" dirty="0"/>
              <a:t> superposition of small </a:t>
            </a:r>
            <a:r>
              <a:rPr lang="en-US" sz="1800" dirty="0" err="1"/>
              <a:t>BlastWaves</a:t>
            </a:r>
            <a:endParaRPr lang="en-US" sz="1800" dirty="0"/>
          </a:p>
          <a:p>
            <a:pPr lvl="2" eaLnBrk="1" hangingPunct="1"/>
            <a:r>
              <a:rPr lang="en-US" sz="1800" dirty="0"/>
              <a:t>A+A has thermalized </a:t>
            </a:r>
            <a:r>
              <a:rPr lang="en-US" sz="1800" dirty="0" smtClean="0"/>
              <a:t>globally</a:t>
            </a:r>
          </a:p>
          <a:p>
            <a:pPr lvl="2" eaLnBrk="1" hangingPunct="1"/>
            <a:endParaRPr lang="en-US" sz="1800" dirty="0" smtClean="0"/>
          </a:p>
          <a:p>
            <a:pPr lvl="1" eaLnBrk="1" hangingPunct="1"/>
            <a:r>
              <a:rPr lang="en-US" b="1" dirty="0"/>
              <a:t>spectra</a:t>
            </a:r>
          </a:p>
          <a:p>
            <a:pPr lvl="2" eaLnBrk="1" hangingPunct="1"/>
            <a:r>
              <a:rPr lang="en-US" sz="1800" dirty="0"/>
              <a:t>superposition of spectra from </a:t>
            </a:r>
            <a:r>
              <a:rPr lang="en-US" sz="1800" dirty="0" err="1"/>
              <a:t>p+p</a:t>
            </a:r>
            <a:r>
              <a:rPr lang="en-US" sz="1800" dirty="0"/>
              <a:t> has same shape as a spectrum from </a:t>
            </a:r>
            <a:r>
              <a:rPr lang="en-US" sz="1800" dirty="0" err="1"/>
              <a:t>p+p</a:t>
            </a:r>
            <a:r>
              <a:rPr lang="en-US" sz="1800" dirty="0"/>
              <a:t>!</a:t>
            </a:r>
          </a:p>
          <a:p>
            <a:pPr lvl="2" eaLnBrk="1" hangingPunct="1"/>
            <a:r>
              <a:rPr lang="en-US" sz="1800" dirty="0"/>
              <a:t>relaxation of P.S. constraints indicates</a:t>
            </a:r>
            <a:r>
              <a:rPr lang="en-US" sz="1800" dirty="0" smtClean="0"/>
              <a:t> </a:t>
            </a:r>
            <a:br>
              <a:rPr lang="en-US" sz="1800" dirty="0" smtClean="0"/>
            </a:br>
            <a:r>
              <a:rPr lang="en-US" sz="1800" dirty="0" smtClean="0"/>
              <a:t>A</a:t>
            </a:r>
            <a:r>
              <a:rPr lang="en-US" sz="1800" dirty="0"/>
              <a:t>+A has thermalized </a:t>
            </a:r>
            <a:r>
              <a:rPr lang="en-US" sz="1800" dirty="0" smtClean="0"/>
              <a:t>globally</a:t>
            </a:r>
          </a:p>
          <a:p>
            <a:pPr lvl="2" eaLnBrk="1" hangingPunct="1"/>
            <a:endParaRPr lang="en-US" sz="2000" dirty="0" smtClean="0"/>
          </a:p>
          <a:p>
            <a:r>
              <a:rPr lang="en-US" dirty="0" smtClean="0">
                <a:solidFill>
                  <a:srgbClr val="FF0000"/>
                </a:solidFill>
              </a:rPr>
              <a:t>rather, </a:t>
            </a:r>
            <a:r>
              <a:rPr lang="en-US" dirty="0" err="1" smtClean="0">
                <a:solidFill>
                  <a:srgbClr val="FF0000"/>
                </a:solidFill>
              </a:rPr>
              <a:t>p+p</a:t>
            </a:r>
            <a:r>
              <a:rPr lang="en-US" dirty="0" smtClean="0">
                <a:solidFill>
                  <a:srgbClr val="FF0000"/>
                </a:solidFill>
              </a:rPr>
              <a:t> looks like a “little A+A”</a:t>
            </a:r>
          </a:p>
        </p:txBody>
      </p:sp>
      <p:sp>
        <p:nvSpPr>
          <p:cNvPr id="136" name="Footer Placeholder 135"/>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37" name="Slide Number Placeholder 136"/>
          <p:cNvSpPr>
            <a:spLocks noGrp="1"/>
          </p:cNvSpPr>
          <p:nvPr>
            <p:ph type="sldNum" sz="quarter" idx="12"/>
          </p:nvPr>
        </p:nvSpPr>
        <p:spPr/>
        <p:txBody>
          <a:bodyPr/>
          <a:lstStyle/>
          <a:p>
            <a:fld id="{7DAC2A2A-C09E-2240-A90F-7268EA013567}" type="slidenum">
              <a:rPr lang="en-US" smtClean="0"/>
              <a:pPr/>
              <a:t>73</a:t>
            </a:fld>
            <a:endParaRPr lang="en-US"/>
          </a:p>
        </p:txBody>
      </p:sp>
      <p:grpSp>
        <p:nvGrpSpPr>
          <p:cNvPr id="138" name="Group 137"/>
          <p:cNvGrpSpPr/>
          <p:nvPr/>
        </p:nvGrpSpPr>
        <p:grpSpPr>
          <a:xfrm>
            <a:off x="4729499" y="609600"/>
            <a:ext cx="4414501" cy="6019800"/>
            <a:chOff x="1986298" y="0"/>
            <a:chExt cx="5171403" cy="6858000"/>
          </a:xfrm>
        </p:grpSpPr>
        <p:pic>
          <p:nvPicPr>
            <p:cNvPr id="139" name="Picture 138" descr="minime.jpg"/>
            <p:cNvPicPr>
              <a:picLocks noChangeAspect="1"/>
            </p:cNvPicPr>
            <p:nvPr/>
          </p:nvPicPr>
          <p:blipFill>
            <a:blip r:embed="rId3"/>
            <a:stretch>
              <a:fillRect/>
            </a:stretch>
          </p:blipFill>
          <p:spPr>
            <a:xfrm>
              <a:off x="1986298" y="0"/>
              <a:ext cx="5171403" cy="6858000"/>
            </a:xfrm>
            <a:prstGeom prst="rect">
              <a:avLst/>
            </a:prstGeom>
          </p:spPr>
        </p:pic>
        <p:sp>
          <p:nvSpPr>
            <p:cNvPr id="140" name="Rectangle 139"/>
            <p:cNvSpPr/>
            <p:nvPr/>
          </p:nvSpPr>
          <p:spPr>
            <a:xfrm>
              <a:off x="4868333" y="3107267"/>
              <a:ext cx="922867" cy="4741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90"/>
                  </a:solidFill>
                </a:rPr>
                <a:t>Hi, I am</a:t>
              </a:r>
            </a:p>
            <a:p>
              <a:pPr algn="ctr"/>
              <a:r>
                <a:rPr lang="en-US" sz="1600" b="1" dirty="0" smtClean="0">
                  <a:solidFill>
                    <a:srgbClr val="000090"/>
                  </a:solidFill>
                </a:rPr>
                <a:t>A+A</a:t>
              </a:r>
              <a:endParaRPr lang="en-US" sz="1600" b="1" dirty="0"/>
            </a:p>
          </p:txBody>
        </p:sp>
        <p:sp>
          <p:nvSpPr>
            <p:cNvPr id="141" name="Rectangle 140"/>
            <p:cNvSpPr/>
            <p:nvPr/>
          </p:nvSpPr>
          <p:spPr>
            <a:xfrm>
              <a:off x="2743200" y="4250267"/>
              <a:ext cx="922867" cy="4741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90"/>
                  </a:solidFill>
                </a:rPr>
                <a:t>Hi, I am</a:t>
              </a:r>
            </a:p>
            <a:p>
              <a:pPr algn="ctr"/>
              <a:r>
                <a:rPr lang="en-US" sz="1600" b="1" dirty="0" err="1" smtClean="0">
                  <a:solidFill>
                    <a:srgbClr val="000090"/>
                  </a:solidFill>
                </a:rPr>
                <a:t>p+p</a:t>
              </a:r>
              <a:endParaRPr lang="en-US" sz="1600" b="1" dirty="0"/>
            </a:p>
          </p:txBody>
        </p:sp>
      </p:gr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04452" name="Rectangle 2"/>
          <p:cNvSpPr>
            <a:spLocks noGrp="1" noChangeArrowheads="1"/>
          </p:cNvSpPr>
          <p:nvPr>
            <p:ph type="title"/>
          </p:nvPr>
        </p:nvSpPr>
        <p:spPr>
          <a:xfrm>
            <a:off x="76200" y="0"/>
            <a:ext cx="8229600" cy="715962"/>
          </a:xfrm>
        </p:spPr>
        <p:txBody>
          <a:bodyPr>
            <a:normAutofit fontScale="90000"/>
          </a:bodyPr>
          <a:lstStyle/>
          <a:p>
            <a:pPr algn="l"/>
            <a:r>
              <a:rPr lang="en-US" dirty="0" smtClean="0"/>
              <a:t>Implication: A+A is just a collection of flowing </a:t>
            </a:r>
            <a:r>
              <a:rPr lang="en-US" dirty="0" err="1" smtClean="0"/>
              <a:t>p+p</a:t>
            </a:r>
            <a:r>
              <a:rPr lang="en-US" dirty="0" smtClean="0"/>
              <a:t>?</a:t>
            </a:r>
            <a:endParaRPr lang="en-US" dirty="0"/>
          </a:p>
        </p:txBody>
      </p:sp>
      <p:grpSp>
        <p:nvGrpSpPr>
          <p:cNvPr id="72" name="Group 71"/>
          <p:cNvGrpSpPr/>
          <p:nvPr/>
        </p:nvGrpSpPr>
        <p:grpSpPr>
          <a:xfrm>
            <a:off x="4495800" y="760412"/>
            <a:ext cx="4648200" cy="3201988"/>
            <a:chOff x="4419600" y="1981200"/>
            <a:chExt cx="4648200" cy="3201988"/>
          </a:xfrm>
        </p:grpSpPr>
        <p:sp>
          <p:nvSpPr>
            <p:cNvPr id="73" name="AutoShape 70"/>
            <p:cNvSpPr>
              <a:spLocks noChangeArrowheads="1"/>
            </p:cNvSpPr>
            <p:nvPr/>
          </p:nvSpPr>
          <p:spPr bwMode="auto">
            <a:xfrm>
              <a:off x="4419600" y="1981200"/>
              <a:ext cx="4648200" cy="3200400"/>
            </a:xfrm>
            <a:prstGeom prst="roundRect">
              <a:avLst>
                <a:gd name="adj" fmla="val 10708"/>
              </a:avLst>
            </a:prstGeom>
            <a:solidFill>
              <a:schemeClr val="bg1"/>
            </a:solidFill>
            <a:ln w="28575">
              <a:solidFill>
                <a:schemeClr val="tx1"/>
              </a:solidFill>
              <a:round/>
              <a:headEnd/>
              <a:tailEnd/>
            </a:ln>
          </p:spPr>
          <p:txBody>
            <a:bodyPr wrap="none" anchor="ctr">
              <a:prstTxWarp prst="textNoShape">
                <a:avLst/>
              </a:prstTxWarp>
            </a:bodyPr>
            <a:lstStyle/>
            <a:p>
              <a:endParaRPr lang="en-US"/>
            </a:p>
          </p:txBody>
        </p:sp>
        <p:pic>
          <p:nvPicPr>
            <p:cNvPr id="74" name="Picture 69" descr="AihongV2"/>
            <p:cNvPicPr>
              <a:picLocks noChangeAspect="1" noChangeArrowheads="1"/>
            </p:cNvPicPr>
            <p:nvPr/>
          </p:nvPicPr>
          <p:blipFill>
            <a:blip r:embed="rId3">
              <a:clrChange>
                <a:clrFrom>
                  <a:srgbClr val="FFFFFF"/>
                </a:clrFrom>
                <a:clrTo>
                  <a:srgbClr val="FFFFFF">
                    <a:alpha val="0"/>
                  </a:srgbClr>
                </a:clrTo>
              </a:clrChange>
            </a:blip>
            <a:srcRect r="1428"/>
            <a:stretch>
              <a:fillRect/>
            </a:stretch>
          </p:blipFill>
          <p:spPr bwMode="auto">
            <a:xfrm>
              <a:off x="4419600" y="2057400"/>
              <a:ext cx="4572000" cy="3125788"/>
            </a:xfrm>
            <a:prstGeom prst="rect">
              <a:avLst/>
            </a:prstGeom>
            <a:noFill/>
            <a:ln w="9525">
              <a:noFill/>
              <a:miter lim="800000"/>
              <a:headEnd/>
              <a:tailEnd/>
            </a:ln>
          </p:spPr>
        </p:pic>
      </p:grpSp>
      <p:sp>
        <p:nvSpPr>
          <p:cNvPr id="75" name="TextBox 74"/>
          <p:cNvSpPr txBox="1"/>
          <p:nvPr/>
        </p:nvSpPr>
        <p:spPr>
          <a:xfrm>
            <a:off x="5486401" y="4191000"/>
            <a:ext cx="3581400" cy="2092881"/>
          </a:xfrm>
          <a:prstGeom prst="rect">
            <a:avLst/>
          </a:prstGeom>
          <a:noFill/>
        </p:spPr>
        <p:txBody>
          <a:bodyPr wrap="square" rtlCol="0">
            <a:spAutoFit/>
          </a:bodyPr>
          <a:lstStyle/>
          <a:p>
            <a:pPr marL="63500" lvl="1"/>
            <a:r>
              <a:rPr lang="en-US" sz="2000" b="1" dirty="0" smtClean="0"/>
              <a:t>anisotropic flow</a:t>
            </a:r>
          </a:p>
          <a:p>
            <a:pPr marL="228600" lvl="2" indent="-165100">
              <a:spcBef>
                <a:spcPts val="600"/>
              </a:spcBef>
              <a:buFontTx/>
              <a:buChar char="•"/>
            </a:pPr>
            <a:r>
              <a:rPr lang="en-US" sz="2000" dirty="0" smtClean="0"/>
              <a:t>A+A shows increased signal over superposition of </a:t>
            </a:r>
            <a:r>
              <a:rPr lang="en-US" sz="2000" dirty="0" err="1" smtClean="0"/>
              <a:t>p+p</a:t>
            </a:r>
            <a:endParaRPr lang="en-US" sz="2000" dirty="0" smtClean="0"/>
          </a:p>
          <a:p>
            <a:pPr marL="228600" lvl="2" indent="-165100">
              <a:spcBef>
                <a:spcPts val="600"/>
              </a:spcBef>
              <a:buFontTx/>
              <a:buChar char="•"/>
            </a:pPr>
            <a:r>
              <a:rPr lang="en-US" sz="2000" dirty="0" smtClean="0">
                <a:solidFill>
                  <a:schemeClr val="accent2"/>
                </a:solidFill>
              </a:rPr>
              <a:t>is the </a:t>
            </a:r>
            <a:r>
              <a:rPr lang="en-US" sz="2000" dirty="0" err="1" smtClean="0">
                <a:solidFill>
                  <a:schemeClr val="accent2"/>
                </a:solidFill>
              </a:rPr>
              <a:t>p+p</a:t>
            </a:r>
            <a:r>
              <a:rPr lang="en-US" sz="2000" dirty="0" smtClean="0">
                <a:solidFill>
                  <a:schemeClr val="accent2"/>
                </a:solidFill>
              </a:rPr>
              <a:t> signal “flow” ??</a:t>
            </a:r>
          </a:p>
          <a:p>
            <a:pPr marL="63500" lvl="2">
              <a:buFontTx/>
              <a:buChar char="•"/>
            </a:pPr>
            <a:endParaRPr lang="en-US" sz="2000" dirty="0" smtClean="0"/>
          </a:p>
          <a:p>
            <a:endParaRPr lang="en-US" sz="2000" dirty="0"/>
          </a:p>
        </p:txBody>
      </p:sp>
      <p:sp>
        <p:nvSpPr>
          <p:cNvPr id="12" name="Rectangle 8"/>
          <p:cNvSpPr txBox="1">
            <a:spLocks noChangeArrowheads="1"/>
          </p:cNvSpPr>
          <p:nvPr/>
        </p:nvSpPr>
        <p:spPr>
          <a:xfrm>
            <a:off x="-76200" y="1066800"/>
            <a:ext cx="4724400" cy="5791200"/>
          </a:xfrm>
          <a:prstGeom prst="rect">
            <a:avLst/>
          </a:prstGeom>
        </p:spPr>
        <p:txBody>
          <a:bodyPr vert="horz" lIns="91440" tIns="45720" rIns="91440" bIns="45720" rtlCol="0">
            <a:noAutofit/>
          </a:bodyPr>
          <a:lstStyle/>
          <a:p>
            <a:pPr marL="173038" marR="0" lvl="0" indent="-173038"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smtClean="0">
                <a:ln>
                  <a:noFill/>
                </a:ln>
                <a:solidFill>
                  <a:srgbClr val="FF0000"/>
                </a:solidFill>
                <a:effectLst/>
                <a:uLnTx/>
                <a:uFillTx/>
                <a:latin typeface="+mn-lt"/>
                <a:ea typeface="+mn-ea"/>
                <a:cs typeface="+mn-cs"/>
              </a:rPr>
              <a:t>No!  Quite the opposite.</a:t>
            </a:r>
          </a:p>
          <a:p>
            <a:pPr marL="401638" marR="0" lvl="1" indent="-173038" algn="l" defTabSz="457200" rtl="0" eaLnBrk="1" fontAlgn="auto" latinLnBrk="0" hangingPunct="1">
              <a:lnSpc>
                <a:spcPct val="100000"/>
              </a:lnSpc>
              <a:spcBef>
                <a:spcPct val="20000"/>
              </a:spcBef>
              <a:spcAft>
                <a:spcPts val="0"/>
              </a:spcAft>
              <a:buClrTx/>
              <a:buSzTx/>
              <a:buFont typeface="Arial"/>
              <a:buChar char="–"/>
              <a:tabLst/>
              <a:defRPr/>
            </a:pPr>
            <a:r>
              <a:rPr kumimoji="0" lang="en-US" sz="2000" b="1" i="0" u="none" strike="noStrike" kern="1200" cap="none" spc="0" normalizeH="0" baseline="0" noProof="0" smtClean="0">
                <a:ln>
                  <a:noFill/>
                </a:ln>
                <a:solidFill>
                  <a:schemeClr val="tx1"/>
                </a:solidFill>
                <a:effectLst/>
                <a:uLnTx/>
                <a:uFillTx/>
                <a:latin typeface="+mn-lt"/>
                <a:ea typeface="+mn-ea"/>
                <a:cs typeface="+mn-cs"/>
              </a:rPr>
              <a:t>femtoscopically</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A+A looks like a big BlastWave</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1" u="none" strike="noStrike" kern="1200" cap="none" spc="0" normalizeH="0" baseline="0" noProof="0" smtClean="0">
                <a:ln>
                  <a:noFill/>
                </a:ln>
                <a:solidFill>
                  <a:schemeClr val="tx1"/>
                </a:solidFill>
                <a:effectLst/>
                <a:uLnTx/>
                <a:uFillTx/>
                <a:latin typeface="+mn-lt"/>
                <a:ea typeface="+mn-ea"/>
                <a:cs typeface="+mn-cs"/>
              </a:rPr>
              <a:t>not</a:t>
            </a:r>
            <a:r>
              <a:rPr kumimoji="0" lang="en-US" sz="1800" b="0" i="0" u="none" strike="noStrike" kern="1200" cap="none" spc="0" normalizeH="0" baseline="0" noProof="0" smtClean="0">
                <a:ln>
                  <a:noFill/>
                </a:ln>
                <a:solidFill>
                  <a:schemeClr val="tx1"/>
                </a:solidFill>
                <a:effectLst/>
                <a:uLnTx/>
                <a:uFillTx/>
                <a:latin typeface="+mn-lt"/>
                <a:ea typeface="+mn-ea"/>
                <a:cs typeface="+mn-cs"/>
              </a:rPr>
              <a:t> superposition of small BlastWaves</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A+A has thermalized globally</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endParaRPr kumimoji="0" lang="en-US" sz="1800" b="0" i="0" u="none" strike="noStrike" kern="1200" cap="none" spc="0" normalizeH="0" baseline="0" noProof="0" smtClean="0">
              <a:ln>
                <a:noFill/>
              </a:ln>
              <a:solidFill>
                <a:schemeClr val="tx1"/>
              </a:solidFill>
              <a:effectLst/>
              <a:uLnTx/>
              <a:uFillTx/>
              <a:latin typeface="+mn-lt"/>
              <a:ea typeface="+mn-ea"/>
              <a:cs typeface="+mn-cs"/>
            </a:endParaRPr>
          </a:p>
          <a:p>
            <a:pPr marL="401638" marR="0" lvl="1" indent="-173038" algn="l" defTabSz="457200" rtl="0" eaLnBrk="1" fontAlgn="auto" latinLnBrk="0" hangingPunct="1">
              <a:lnSpc>
                <a:spcPct val="100000"/>
              </a:lnSpc>
              <a:spcBef>
                <a:spcPct val="20000"/>
              </a:spcBef>
              <a:spcAft>
                <a:spcPts val="0"/>
              </a:spcAft>
              <a:buClrTx/>
              <a:buSzTx/>
              <a:buFont typeface="Arial"/>
              <a:buChar char="–"/>
              <a:tabLst/>
              <a:defRPr/>
            </a:pPr>
            <a:r>
              <a:rPr kumimoji="0" lang="en-US" sz="2000" b="1" i="0" u="none" strike="noStrike" kern="1200" cap="none" spc="0" normalizeH="0" baseline="0" noProof="0" smtClean="0">
                <a:ln>
                  <a:noFill/>
                </a:ln>
                <a:solidFill>
                  <a:schemeClr val="tx1"/>
                </a:solidFill>
                <a:effectLst/>
                <a:uLnTx/>
                <a:uFillTx/>
                <a:latin typeface="+mn-lt"/>
                <a:ea typeface="+mn-ea"/>
                <a:cs typeface="+mn-cs"/>
              </a:rPr>
              <a:t>spectra</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superposition of spectra from p+p has same shape as a spectrum from p+p!</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relaxation of P.S. constraints indicates </a:t>
            </a:r>
            <a:br>
              <a:rPr kumimoji="0" lang="en-US" sz="1800" b="0" i="0" u="none" strike="noStrike" kern="1200" cap="none" spc="0" normalizeH="0" baseline="0" noProof="0" smtClean="0">
                <a:ln>
                  <a:noFill/>
                </a:ln>
                <a:solidFill>
                  <a:schemeClr val="tx1"/>
                </a:solidFill>
                <a:effectLst/>
                <a:uLnTx/>
                <a:uFillTx/>
                <a:latin typeface="+mn-lt"/>
                <a:ea typeface="+mn-ea"/>
                <a:cs typeface="+mn-cs"/>
              </a:rPr>
            </a:br>
            <a:r>
              <a:rPr kumimoji="0" lang="en-US" sz="1800" b="0" i="0" u="none" strike="noStrike" kern="1200" cap="none" spc="0" normalizeH="0" baseline="0" noProof="0" smtClean="0">
                <a:ln>
                  <a:noFill/>
                </a:ln>
                <a:solidFill>
                  <a:schemeClr val="tx1"/>
                </a:solidFill>
                <a:effectLst/>
                <a:uLnTx/>
                <a:uFillTx/>
                <a:latin typeface="+mn-lt"/>
                <a:ea typeface="+mn-ea"/>
                <a:cs typeface="+mn-cs"/>
              </a:rPr>
              <a:t>A+A has thermalized globally</a:t>
            </a:r>
          </a:p>
          <a:p>
            <a:pPr marL="806450" marR="0" lvl="2" indent="-228600" algn="l" defTabSz="457200" rtl="0" eaLnBrk="1" fontAlgn="auto" latinLnBrk="0" hangingPunct="1">
              <a:lnSpc>
                <a:spcPct val="100000"/>
              </a:lnSpc>
              <a:spcBef>
                <a:spcPct val="20000"/>
              </a:spcBef>
              <a:spcAft>
                <a:spcPts val="0"/>
              </a:spcAft>
              <a:buClrTx/>
              <a:buSzTx/>
              <a:buFont typeface="Arial"/>
              <a:buChar char="•"/>
              <a:tabLst/>
              <a:defRPr/>
            </a:pPr>
            <a:endParaRPr kumimoji="0" lang="en-US" sz="2000" b="0" i="0" u="none" strike="noStrike" kern="1200" cap="none" spc="0" normalizeH="0" baseline="0" noProof="0" smtClean="0">
              <a:ln>
                <a:noFill/>
              </a:ln>
              <a:solidFill>
                <a:schemeClr val="tx1"/>
              </a:solidFill>
              <a:effectLst/>
              <a:uLnTx/>
              <a:uFillTx/>
              <a:latin typeface="+mn-lt"/>
              <a:ea typeface="+mn-ea"/>
              <a:cs typeface="+mn-cs"/>
            </a:endParaRPr>
          </a:p>
          <a:p>
            <a:pPr marL="173038" marR="0" lvl="0" indent="-173038"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smtClean="0">
                <a:ln>
                  <a:noFill/>
                </a:ln>
                <a:solidFill>
                  <a:srgbClr val="FF0000"/>
                </a:solidFill>
                <a:effectLst/>
                <a:uLnTx/>
                <a:uFillTx/>
                <a:latin typeface="+mn-lt"/>
                <a:ea typeface="+mn-ea"/>
                <a:cs typeface="+mn-cs"/>
              </a:rPr>
              <a:t>rather, p+p looks like a “little A+A”</a:t>
            </a:r>
            <a:endParaRPr kumimoji="0" lang="en-US" sz="2000" b="0"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10" name="Footer Placeholder 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1" name="Slide Number Placeholder 10"/>
          <p:cNvSpPr>
            <a:spLocks noGrp="1"/>
          </p:cNvSpPr>
          <p:nvPr>
            <p:ph type="sldNum" sz="quarter" idx="12"/>
          </p:nvPr>
        </p:nvSpPr>
        <p:spPr/>
        <p:txBody>
          <a:bodyPr/>
          <a:lstStyle/>
          <a:p>
            <a:fld id="{7DAC2A2A-C09E-2240-A90F-7268EA013567}" type="slidenum">
              <a:rPr lang="en-US" smtClean="0"/>
              <a:pPr/>
              <a:t>74</a:t>
            </a:fld>
            <a:endParaRPr lang="en-US"/>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715962"/>
          </a:xfrm>
        </p:spPr>
        <p:txBody>
          <a:bodyPr/>
          <a:lstStyle/>
          <a:p>
            <a:pPr algn="l"/>
            <a:r>
              <a:rPr lang="en-US" dirty="0" err="1" smtClean="0"/>
              <a:t>PID’d</a:t>
            </a:r>
            <a:r>
              <a:rPr lang="en-US" dirty="0" smtClean="0"/>
              <a:t> &lt;</a:t>
            </a:r>
            <a:r>
              <a:rPr lang="en-US" dirty="0" err="1" smtClean="0"/>
              <a:t>pT</a:t>
            </a:r>
            <a:r>
              <a:rPr lang="en-US" dirty="0" smtClean="0"/>
              <a:t>&gt; systematics</a:t>
            </a:r>
            <a:endParaRPr lang="en-US" dirty="0"/>
          </a:p>
        </p:txBody>
      </p:sp>
      <p:pic>
        <p:nvPicPr>
          <p:cNvPr id="5" name="Picture 4" descr="E735_PRD_avePTmultDep.png"/>
          <p:cNvPicPr>
            <a:picLocks noChangeAspect="1"/>
          </p:cNvPicPr>
          <p:nvPr/>
        </p:nvPicPr>
        <p:blipFill>
          <a:blip r:embed="rId2"/>
          <a:stretch>
            <a:fillRect/>
          </a:stretch>
        </p:blipFill>
        <p:spPr>
          <a:xfrm>
            <a:off x="4379699" y="3542360"/>
            <a:ext cx="4791343" cy="3087040"/>
          </a:xfrm>
          <a:prstGeom prst="rect">
            <a:avLst/>
          </a:prstGeom>
        </p:spPr>
      </p:pic>
      <p:pic>
        <p:nvPicPr>
          <p:cNvPr id="6" name="Picture 5" descr="E735_PRD_avePTrootsDep.png"/>
          <p:cNvPicPr>
            <a:picLocks noChangeAspect="1"/>
          </p:cNvPicPr>
          <p:nvPr/>
        </p:nvPicPr>
        <p:blipFill>
          <a:blip r:embed="rId3"/>
          <a:stretch>
            <a:fillRect/>
          </a:stretch>
        </p:blipFill>
        <p:spPr>
          <a:xfrm>
            <a:off x="0" y="3296120"/>
            <a:ext cx="3792390" cy="3568711"/>
          </a:xfrm>
          <a:prstGeom prst="rect">
            <a:avLst/>
          </a:prstGeom>
        </p:spPr>
      </p:pic>
      <p:sp>
        <p:nvSpPr>
          <p:cNvPr id="7" name="TextBox 6"/>
          <p:cNvSpPr txBox="1"/>
          <p:nvPr/>
        </p:nvSpPr>
        <p:spPr>
          <a:xfrm>
            <a:off x="6858000" y="5774323"/>
            <a:ext cx="2140029" cy="338554"/>
          </a:xfrm>
          <a:prstGeom prst="rect">
            <a:avLst/>
          </a:prstGeom>
          <a:noFill/>
        </p:spPr>
        <p:txBody>
          <a:bodyPr wrap="none" rtlCol="0">
            <a:spAutoFit/>
          </a:bodyPr>
          <a:lstStyle/>
          <a:p>
            <a:r>
              <a:rPr lang="en-US" sz="1600" dirty="0" smtClean="0"/>
              <a:t>E735 PRD48 984 (1993)</a:t>
            </a:r>
            <a:endParaRPr lang="en-US" sz="1600" dirty="0"/>
          </a:p>
        </p:txBody>
      </p:sp>
      <p:sp>
        <p:nvSpPr>
          <p:cNvPr id="9" name="TextBox 8"/>
          <p:cNvSpPr txBox="1"/>
          <p:nvPr/>
        </p:nvSpPr>
        <p:spPr>
          <a:xfrm>
            <a:off x="1120751" y="5943600"/>
            <a:ext cx="2384449" cy="369332"/>
          </a:xfrm>
          <a:prstGeom prst="rect">
            <a:avLst/>
          </a:prstGeom>
          <a:noFill/>
        </p:spPr>
        <p:txBody>
          <a:bodyPr wrap="none" rtlCol="0">
            <a:spAutoFit/>
          </a:bodyPr>
          <a:lstStyle/>
          <a:p>
            <a:r>
              <a:rPr lang="en-US" dirty="0" smtClean="0"/>
              <a:t>E735 PRD48 984 (1993)</a:t>
            </a:r>
            <a:endParaRPr lang="en-US" dirty="0"/>
          </a:p>
        </p:txBody>
      </p:sp>
      <p:pic>
        <p:nvPicPr>
          <p:cNvPr id="10" name="Picture 9" descr="STARavePTversusMult.png"/>
          <p:cNvPicPr>
            <a:picLocks noChangeAspect="1"/>
          </p:cNvPicPr>
          <p:nvPr/>
        </p:nvPicPr>
        <p:blipFill>
          <a:blip r:embed="rId4"/>
          <a:stretch>
            <a:fillRect/>
          </a:stretch>
        </p:blipFill>
        <p:spPr>
          <a:xfrm>
            <a:off x="4495800" y="76200"/>
            <a:ext cx="4603582" cy="3369941"/>
          </a:xfrm>
          <a:prstGeom prst="rect">
            <a:avLst/>
          </a:prstGeom>
        </p:spPr>
      </p:pic>
      <p:sp>
        <p:nvSpPr>
          <p:cNvPr id="11" name="Footer Placeholder 10"/>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2" name="Slide Number Placeholder 11"/>
          <p:cNvSpPr>
            <a:spLocks noGrp="1"/>
          </p:cNvSpPr>
          <p:nvPr>
            <p:ph type="sldNum" sz="quarter" idx="12"/>
          </p:nvPr>
        </p:nvSpPr>
        <p:spPr/>
        <p:txBody>
          <a:bodyPr/>
          <a:lstStyle/>
          <a:p>
            <a:fld id="{7DAC2A2A-C09E-2240-A90F-7268EA013567}" type="slidenum">
              <a:rPr lang="en-US" smtClean="0"/>
              <a:pPr/>
              <a:t>75</a:t>
            </a:fld>
            <a:endParaRPr lang="en-US"/>
          </a:p>
        </p:txBody>
      </p:sp>
      <p:sp>
        <p:nvSpPr>
          <p:cNvPr id="13" name="TextBox 12"/>
          <p:cNvSpPr txBox="1"/>
          <p:nvPr/>
        </p:nvSpPr>
        <p:spPr>
          <a:xfrm>
            <a:off x="7561772" y="2514600"/>
            <a:ext cx="591628" cy="338554"/>
          </a:xfrm>
          <a:prstGeom prst="rect">
            <a:avLst/>
          </a:prstGeom>
          <a:noFill/>
        </p:spPr>
        <p:txBody>
          <a:bodyPr wrap="none" rtlCol="0">
            <a:spAutoFit/>
          </a:bodyPr>
          <a:lstStyle/>
          <a:p>
            <a:r>
              <a:rPr lang="en-US" sz="1600" dirty="0" smtClean="0"/>
              <a:t>STAR</a:t>
            </a:r>
            <a:endParaRPr lang="en-US" sz="1600" dirty="0"/>
          </a:p>
        </p:txBody>
      </p:sp>
      <p:sp>
        <p:nvSpPr>
          <p:cNvPr id="14" name="TextBox 13"/>
          <p:cNvSpPr txBox="1"/>
          <p:nvPr/>
        </p:nvSpPr>
        <p:spPr>
          <a:xfrm>
            <a:off x="769434" y="1619071"/>
            <a:ext cx="1592766" cy="1200329"/>
          </a:xfrm>
          <a:prstGeom prst="rect">
            <a:avLst/>
          </a:prstGeom>
          <a:solidFill>
            <a:srgbClr val="FFF7AA">
              <a:alpha val="62000"/>
            </a:srgbClr>
          </a:solidFill>
        </p:spPr>
        <p:txBody>
          <a:bodyPr wrap="none" rtlCol="0">
            <a:spAutoFit/>
          </a:bodyPr>
          <a:lstStyle/>
          <a:p>
            <a:pPr algn="ctr"/>
            <a:r>
              <a:rPr lang="en-US" dirty="0" smtClean="0"/>
              <a:t>increasing flow</a:t>
            </a:r>
          </a:p>
          <a:p>
            <a:pPr algn="ctr"/>
            <a:r>
              <a:rPr lang="en-US" dirty="0" smtClean="0"/>
              <a:t>or</a:t>
            </a:r>
          </a:p>
          <a:p>
            <a:pPr algn="ctr"/>
            <a:r>
              <a:rPr lang="en-US" dirty="0" smtClean="0"/>
              <a:t>relaxed P.S</a:t>
            </a:r>
          </a:p>
          <a:p>
            <a:pPr algn="ctr"/>
            <a:r>
              <a:rPr lang="en-US" dirty="0" smtClean="0"/>
              <a:t>?</a:t>
            </a:r>
            <a:endParaRPr lang="en-US" dirty="0"/>
          </a:p>
        </p:txBody>
      </p:sp>
      <p:sp>
        <p:nvSpPr>
          <p:cNvPr id="15" name="TextBox 14"/>
          <p:cNvSpPr txBox="1"/>
          <p:nvPr/>
        </p:nvSpPr>
        <p:spPr>
          <a:xfrm>
            <a:off x="457200" y="1034534"/>
            <a:ext cx="2798550" cy="369332"/>
          </a:xfrm>
          <a:prstGeom prst="rect">
            <a:avLst/>
          </a:prstGeom>
          <a:noFill/>
        </p:spPr>
        <p:txBody>
          <a:bodyPr wrap="none" rtlCol="0">
            <a:spAutoFit/>
          </a:bodyPr>
          <a:lstStyle/>
          <a:p>
            <a:r>
              <a:rPr lang="en-US" dirty="0" smtClean="0"/>
              <a:t>similar systematics AA </a:t>
            </a:r>
            <a:r>
              <a:rPr lang="en-US" dirty="0" err="1" smtClean="0"/>
              <a:t>vs</a:t>
            </a:r>
            <a:r>
              <a:rPr lang="en-US" dirty="0" smtClean="0"/>
              <a:t> pp</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3"/>
          </a:xfrm>
        </p:spPr>
        <p:txBody>
          <a:bodyPr>
            <a:normAutofit/>
          </a:bodyPr>
          <a:lstStyle/>
          <a:p>
            <a:pPr algn="l"/>
            <a:r>
              <a:rPr lang="en-US" dirty="0" smtClean="0"/>
              <a:t>Two effects… or one?</a:t>
            </a:r>
            <a:endParaRPr lang="en-US" dirty="0"/>
          </a:p>
        </p:txBody>
      </p:sp>
      <p:grpSp>
        <p:nvGrpSpPr>
          <p:cNvPr id="17" name="Group 16"/>
          <p:cNvGrpSpPr/>
          <p:nvPr/>
        </p:nvGrpSpPr>
        <p:grpSpPr>
          <a:xfrm>
            <a:off x="381000" y="773668"/>
            <a:ext cx="4476070" cy="3645932"/>
            <a:chOff x="4569275" y="926068"/>
            <a:chExt cx="4476070" cy="3645932"/>
          </a:xfrm>
        </p:grpSpPr>
        <p:sp>
          <p:nvSpPr>
            <p:cNvPr id="16" name="Rounded Rectangle 15"/>
            <p:cNvSpPr/>
            <p:nvPr/>
          </p:nvSpPr>
          <p:spPr>
            <a:xfrm>
              <a:off x="4569275" y="950916"/>
              <a:ext cx="4476070" cy="3621084"/>
            </a:xfrm>
            <a:prstGeom prst="roundRect">
              <a:avLst>
                <a:gd name="adj" fmla="val 5795"/>
              </a:avLst>
            </a:prstGeom>
            <a:solidFill>
              <a:srgbClr val="FEDBB8"/>
            </a:solidFill>
            <a:ln w="28575"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TARavePTversusMult.png"/>
            <p:cNvPicPr>
              <a:picLocks noChangeAspect="1"/>
            </p:cNvPicPr>
            <p:nvPr/>
          </p:nvPicPr>
          <p:blipFill>
            <a:blip r:embed="rId2">
              <a:clrChange>
                <a:clrFrom>
                  <a:srgbClr val="FFFFFF"/>
                </a:clrFrom>
                <a:clrTo>
                  <a:srgbClr val="FFFFFF">
                    <a:alpha val="0"/>
                  </a:srgbClr>
                </a:clrTo>
              </a:clrChange>
            </a:blip>
            <a:stretch>
              <a:fillRect/>
            </a:stretch>
          </p:blipFill>
          <p:spPr>
            <a:xfrm>
              <a:off x="4569275" y="1143000"/>
              <a:ext cx="4476070" cy="3276600"/>
            </a:xfrm>
            <a:prstGeom prst="rect">
              <a:avLst/>
            </a:prstGeom>
          </p:spPr>
        </p:pic>
        <p:sp>
          <p:nvSpPr>
            <p:cNvPr id="10" name="TextBox 9"/>
            <p:cNvSpPr txBox="1"/>
            <p:nvPr/>
          </p:nvSpPr>
          <p:spPr>
            <a:xfrm>
              <a:off x="4572000" y="4114800"/>
              <a:ext cx="2169647" cy="307777"/>
            </a:xfrm>
            <a:prstGeom prst="rect">
              <a:avLst/>
            </a:prstGeom>
            <a:noFill/>
          </p:spPr>
          <p:txBody>
            <a:bodyPr wrap="none" rtlCol="0">
              <a:spAutoFit/>
            </a:bodyPr>
            <a:lstStyle/>
            <a:p>
              <a:r>
                <a:rPr lang="en-US" sz="1400" dirty="0" smtClean="0">
                  <a:solidFill>
                    <a:srgbClr val="800080"/>
                  </a:solidFill>
                </a:rPr>
                <a:t>STAR PRL </a:t>
              </a:r>
              <a:r>
                <a:rPr lang="en-US" sz="1400" b="1" dirty="0" smtClean="0">
                  <a:solidFill>
                    <a:srgbClr val="800080"/>
                  </a:solidFill>
                </a:rPr>
                <a:t>92</a:t>
              </a:r>
              <a:r>
                <a:rPr lang="en-US" sz="1400" dirty="0" smtClean="0">
                  <a:solidFill>
                    <a:srgbClr val="800080"/>
                  </a:solidFill>
                </a:rPr>
                <a:t> 112301 (2004)</a:t>
              </a:r>
            </a:p>
          </p:txBody>
        </p:sp>
        <p:sp>
          <p:nvSpPr>
            <p:cNvPr id="12" name="TextBox 11"/>
            <p:cNvSpPr txBox="1"/>
            <p:nvPr/>
          </p:nvSpPr>
          <p:spPr>
            <a:xfrm>
              <a:off x="5880651" y="926068"/>
              <a:ext cx="2072578" cy="369332"/>
            </a:xfrm>
            <a:prstGeom prst="rect">
              <a:avLst/>
            </a:prstGeom>
            <a:noFill/>
          </p:spPr>
          <p:txBody>
            <a:bodyPr wrap="none" rtlCol="0">
              <a:spAutoFit/>
            </a:bodyPr>
            <a:lstStyle/>
            <a:p>
              <a:r>
                <a:rPr lang="en-US" b="1" dirty="0" err="1" smtClean="0">
                  <a:solidFill>
                    <a:srgbClr val="632523"/>
                  </a:solidFill>
                </a:rPr>
                <a:t>p+p</a:t>
              </a:r>
              <a:r>
                <a:rPr lang="en-US" b="1" dirty="0" smtClean="0">
                  <a:solidFill>
                    <a:srgbClr val="632523"/>
                  </a:solidFill>
                </a:rPr>
                <a:t>, </a:t>
              </a:r>
              <a:r>
                <a:rPr lang="en-US" b="1" dirty="0" err="1" smtClean="0">
                  <a:solidFill>
                    <a:srgbClr val="632523"/>
                  </a:solidFill>
                </a:rPr>
                <a:t>Au+Au</a:t>
              </a:r>
              <a:r>
                <a:rPr lang="en-US" b="1" dirty="0" smtClean="0">
                  <a:solidFill>
                    <a:srgbClr val="632523"/>
                  </a:solidFill>
                </a:rPr>
                <a:t> @ RHIC</a:t>
              </a:r>
              <a:endParaRPr lang="en-US" b="1" dirty="0">
                <a:solidFill>
                  <a:srgbClr val="632523"/>
                </a:solidFill>
              </a:endParaRPr>
            </a:p>
          </p:txBody>
        </p:sp>
      </p:grpSp>
      <p:grpSp>
        <p:nvGrpSpPr>
          <p:cNvPr id="36" name="Group 35"/>
          <p:cNvGrpSpPr/>
          <p:nvPr/>
        </p:nvGrpSpPr>
        <p:grpSpPr>
          <a:xfrm>
            <a:off x="5105400" y="280568"/>
            <a:ext cx="3962400" cy="4215232"/>
            <a:chOff x="5105400" y="280568"/>
            <a:chExt cx="3962400" cy="4215232"/>
          </a:xfrm>
        </p:grpSpPr>
        <p:sp>
          <p:nvSpPr>
            <p:cNvPr id="13" name="Rounded Rectangle 12"/>
            <p:cNvSpPr/>
            <p:nvPr/>
          </p:nvSpPr>
          <p:spPr>
            <a:xfrm>
              <a:off x="5181600" y="356768"/>
              <a:ext cx="3870738" cy="4029294"/>
            </a:xfrm>
            <a:prstGeom prst="roundRect">
              <a:avLst>
                <a:gd name="adj" fmla="val 6762"/>
              </a:avLst>
            </a:prstGeom>
            <a:solidFill>
              <a:srgbClr val="FEDBB8"/>
            </a:solidFill>
            <a:ln w="28575" cap="flat" cmpd="sng" algn="ctr">
              <a:solidFill>
                <a:srgbClr val="660066"/>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105400" y="4078285"/>
              <a:ext cx="1843098" cy="307777"/>
            </a:xfrm>
            <a:prstGeom prst="rect">
              <a:avLst/>
            </a:prstGeom>
            <a:noFill/>
          </p:spPr>
          <p:txBody>
            <a:bodyPr wrap="none" rtlCol="0">
              <a:spAutoFit/>
            </a:bodyPr>
            <a:lstStyle/>
            <a:p>
              <a:r>
                <a:rPr lang="en-US" sz="1400" dirty="0" smtClean="0">
                  <a:solidFill>
                    <a:srgbClr val="17375E"/>
                  </a:solidFill>
                </a:rPr>
                <a:t>Wang &amp; </a:t>
              </a:r>
              <a:r>
                <a:rPr lang="en-US" sz="1400" dirty="0" err="1" smtClean="0">
                  <a:solidFill>
                    <a:srgbClr val="17375E"/>
                  </a:solidFill>
                </a:rPr>
                <a:t>Gyulassy</a:t>
              </a:r>
              <a:r>
                <a:rPr lang="en-US" sz="1400" dirty="0" smtClean="0">
                  <a:solidFill>
                    <a:srgbClr val="17375E"/>
                  </a:solidFill>
                </a:rPr>
                <a:t> 1992</a:t>
              </a:r>
              <a:endParaRPr lang="en-US" sz="1400" dirty="0">
                <a:solidFill>
                  <a:srgbClr val="17375E"/>
                </a:solidFill>
              </a:endParaRPr>
            </a:p>
          </p:txBody>
        </p:sp>
        <p:sp>
          <p:nvSpPr>
            <p:cNvPr id="11" name="TextBox 10"/>
            <p:cNvSpPr txBox="1"/>
            <p:nvPr/>
          </p:nvSpPr>
          <p:spPr>
            <a:xfrm>
              <a:off x="6023663" y="280568"/>
              <a:ext cx="2013292" cy="369332"/>
            </a:xfrm>
            <a:prstGeom prst="rect">
              <a:avLst/>
            </a:prstGeom>
            <a:noFill/>
          </p:spPr>
          <p:txBody>
            <a:bodyPr wrap="none" rtlCol="0">
              <a:spAutoFit/>
            </a:bodyPr>
            <a:lstStyle/>
            <a:p>
              <a:r>
                <a:rPr lang="en-US" b="1" dirty="0" err="1" smtClean="0">
                  <a:solidFill>
                    <a:schemeClr val="accent2">
                      <a:lumMod val="50000"/>
                    </a:schemeClr>
                  </a:solidFill>
                </a:rPr>
                <a:t>p+pbar</a:t>
              </a:r>
              <a:r>
                <a:rPr lang="en-US" b="1" dirty="0" smtClean="0">
                  <a:solidFill>
                    <a:schemeClr val="accent2">
                      <a:lumMod val="50000"/>
                    </a:schemeClr>
                  </a:solidFill>
                </a:rPr>
                <a:t> @ </a:t>
              </a:r>
              <a:r>
                <a:rPr lang="en-US" b="1" dirty="0" err="1" smtClean="0">
                  <a:solidFill>
                    <a:schemeClr val="accent2">
                      <a:lumMod val="50000"/>
                    </a:schemeClr>
                  </a:solidFill>
                </a:rPr>
                <a:t>Tevatron</a:t>
              </a:r>
              <a:endParaRPr lang="en-US" b="1" dirty="0">
                <a:solidFill>
                  <a:schemeClr val="accent2">
                    <a:lumMod val="50000"/>
                  </a:schemeClr>
                </a:solidFill>
              </a:endParaRPr>
            </a:p>
          </p:txBody>
        </p:sp>
        <p:pic>
          <p:nvPicPr>
            <p:cNvPr id="14" name="Picture 13" descr="WangMinijetsAvePT.png"/>
            <p:cNvPicPr>
              <a:picLocks noChangeAspect="1"/>
            </p:cNvPicPr>
            <p:nvPr/>
          </p:nvPicPr>
          <p:blipFill>
            <a:blip r:embed="rId3">
              <a:clrChange>
                <a:clrFrom>
                  <a:srgbClr val="FFFFFF"/>
                </a:clrFrom>
                <a:clrTo>
                  <a:srgbClr val="FFFFFF">
                    <a:alpha val="0"/>
                  </a:srgbClr>
                </a:clrTo>
              </a:clrChange>
            </a:blip>
            <a:stretch>
              <a:fillRect/>
            </a:stretch>
          </p:blipFill>
          <p:spPr>
            <a:xfrm rot="5400000">
              <a:off x="5154196" y="582197"/>
              <a:ext cx="3956469" cy="3870738"/>
            </a:xfrm>
            <a:prstGeom prst="rect">
              <a:avLst/>
            </a:prstGeom>
          </p:spPr>
        </p:pic>
      </p:grpSp>
      <p:grpSp>
        <p:nvGrpSpPr>
          <p:cNvPr id="22" name="Group 21"/>
          <p:cNvGrpSpPr/>
          <p:nvPr/>
        </p:nvGrpSpPr>
        <p:grpSpPr>
          <a:xfrm>
            <a:off x="1371600" y="3162300"/>
            <a:ext cx="2895600" cy="369332"/>
            <a:chOff x="1371600" y="3162300"/>
            <a:chExt cx="2895600" cy="369332"/>
          </a:xfrm>
        </p:grpSpPr>
        <p:cxnSp>
          <p:nvCxnSpPr>
            <p:cNvPr id="20" name="Straight Arrow Connector 19"/>
            <p:cNvCxnSpPr/>
            <p:nvPr/>
          </p:nvCxnSpPr>
          <p:spPr>
            <a:xfrm>
              <a:off x="1371600" y="3505200"/>
              <a:ext cx="2895600" cy="1588"/>
            </a:xfrm>
            <a:prstGeom prst="straightConnector1">
              <a:avLst/>
            </a:prstGeom>
            <a:ln w="57150" cap="flat" cmpd="sng" algn="ctr">
              <a:solidFill>
                <a:srgbClr val="6600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159000" y="3162300"/>
              <a:ext cx="1143274" cy="369332"/>
            </a:xfrm>
            <a:prstGeom prst="rect">
              <a:avLst/>
            </a:prstGeom>
            <a:noFill/>
          </p:spPr>
          <p:txBody>
            <a:bodyPr wrap="none" rtlCol="0">
              <a:spAutoFit/>
            </a:bodyPr>
            <a:lstStyle/>
            <a:p>
              <a:r>
                <a:rPr lang="en-US" dirty="0" smtClean="0">
                  <a:solidFill>
                    <a:srgbClr val="660066"/>
                  </a:solidFill>
                </a:rPr>
                <a:t>more flow</a:t>
              </a:r>
              <a:endParaRPr lang="en-US" dirty="0">
                <a:solidFill>
                  <a:srgbClr val="660066"/>
                </a:solidFill>
              </a:endParaRPr>
            </a:p>
          </p:txBody>
        </p:sp>
      </p:grpSp>
      <p:grpSp>
        <p:nvGrpSpPr>
          <p:cNvPr id="23" name="Group 22"/>
          <p:cNvGrpSpPr/>
          <p:nvPr/>
        </p:nvGrpSpPr>
        <p:grpSpPr>
          <a:xfrm>
            <a:off x="5943600" y="3200400"/>
            <a:ext cx="2895600" cy="369332"/>
            <a:chOff x="1371600" y="3162300"/>
            <a:chExt cx="2895600" cy="369332"/>
          </a:xfrm>
        </p:grpSpPr>
        <p:cxnSp>
          <p:nvCxnSpPr>
            <p:cNvPr id="24" name="Straight Arrow Connector 23"/>
            <p:cNvCxnSpPr/>
            <p:nvPr/>
          </p:nvCxnSpPr>
          <p:spPr>
            <a:xfrm>
              <a:off x="1371600" y="3505200"/>
              <a:ext cx="2895600" cy="1588"/>
            </a:xfrm>
            <a:prstGeom prst="straightConnector1">
              <a:avLst/>
            </a:prstGeom>
            <a:ln w="57150" cap="flat" cmpd="sng" algn="ctr">
              <a:solidFill>
                <a:srgbClr val="660066"/>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2159000" y="3162300"/>
              <a:ext cx="1483324" cy="369332"/>
            </a:xfrm>
            <a:prstGeom prst="rect">
              <a:avLst/>
            </a:prstGeom>
            <a:noFill/>
          </p:spPr>
          <p:txBody>
            <a:bodyPr wrap="none" rtlCol="0">
              <a:spAutoFit/>
            </a:bodyPr>
            <a:lstStyle/>
            <a:p>
              <a:r>
                <a:rPr lang="en-US" dirty="0" smtClean="0">
                  <a:solidFill>
                    <a:srgbClr val="660066"/>
                  </a:solidFill>
                </a:rPr>
                <a:t>more </a:t>
              </a:r>
              <a:r>
                <a:rPr lang="en-US" dirty="0" err="1" smtClean="0">
                  <a:solidFill>
                    <a:srgbClr val="660066"/>
                  </a:solidFill>
                </a:rPr>
                <a:t>minijets</a:t>
              </a:r>
              <a:endParaRPr lang="en-US" dirty="0">
                <a:solidFill>
                  <a:srgbClr val="660066"/>
                </a:solidFill>
              </a:endParaRPr>
            </a:p>
          </p:txBody>
        </p:sp>
      </p:grpSp>
      <p:grpSp>
        <p:nvGrpSpPr>
          <p:cNvPr id="29" name="Group 28"/>
          <p:cNvGrpSpPr/>
          <p:nvPr/>
        </p:nvGrpSpPr>
        <p:grpSpPr>
          <a:xfrm>
            <a:off x="1809154" y="1219200"/>
            <a:ext cx="1955800" cy="369332"/>
            <a:chOff x="2159000" y="5029200"/>
            <a:chExt cx="1955800" cy="369332"/>
          </a:xfrm>
        </p:grpSpPr>
        <p:cxnSp>
          <p:nvCxnSpPr>
            <p:cNvPr id="27" name="Straight Arrow Connector 26"/>
            <p:cNvCxnSpPr/>
            <p:nvPr/>
          </p:nvCxnSpPr>
          <p:spPr>
            <a:xfrm rot="10800000">
              <a:off x="2159000" y="5334000"/>
              <a:ext cx="1955800" cy="1588"/>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2691413" y="5029200"/>
              <a:ext cx="889987" cy="369332"/>
            </a:xfrm>
            <a:prstGeom prst="rect">
              <a:avLst/>
            </a:prstGeom>
            <a:noFill/>
          </p:spPr>
          <p:txBody>
            <a:bodyPr wrap="none" rtlCol="0">
              <a:spAutoFit/>
            </a:bodyPr>
            <a:lstStyle/>
            <a:p>
              <a:r>
                <a:rPr lang="en-US" b="1" dirty="0" err="1" smtClean="0">
                  <a:solidFill>
                    <a:srgbClr val="0000FF"/>
                  </a:solidFill>
                </a:rPr>
                <a:t>EMCICs</a:t>
              </a:r>
              <a:endParaRPr lang="en-US" b="1" dirty="0">
                <a:solidFill>
                  <a:srgbClr val="0000FF"/>
                </a:solidFill>
              </a:endParaRPr>
            </a:p>
          </p:txBody>
        </p:sp>
      </p:grpSp>
      <p:grpSp>
        <p:nvGrpSpPr>
          <p:cNvPr id="33" name="Group 32"/>
          <p:cNvGrpSpPr/>
          <p:nvPr/>
        </p:nvGrpSpPr>
        <p:grpSpPr>
          <a:xfrm>
            <a:off x="6350000" y="1219200"/>
            <a:ext cx="1955800" cy="369332"/>
            <a:chOff x="2159000" y="5029200"/>
            <a:chExt cx="1955800" cy="369332"/>
          </a:xfrm>
        </p:grpSpPr>
        <p:cxnSp>
          <p:nvCxnSpPr>
            <p:cNvPr id="34" name="Straight Arrow Connector 33"/>
            <p:cNvCxnSpPr/>
            <p:nvPr/>
          </p:nvCxnSpPr>
          <p:spPr>
            <a:xfrm rot="10800000">
              <a:off x="2159000" y="5334000"/>
              <a:ext cx="1955800" cy="1588"/>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691413" y="5029200"/>
              <a:ext cx="889987" cy="369332"/>
            </a:xfrm>
            <a:prstGeom prst="rect">
              <a:avLst/>
            </a:prstGeom>
            <a:noFill/>
          </p:spPr>
          <p:txBody>
            <a:bodyPr wrap="none" rtlCol="0">
              <a:spAutoFit/>
            </a:bodyPr>
            <a:lstStyle/>
            <a:p>
              <a:r>
                <a:rPr lang="en-US" b="1" dirty="0" err="1" smtClean="0">
                  <a:solidFill>
                    <a:srgbClr val="0000FF"/>
                  </a:solidFill>
                </a:rPr>
                <a:t>EMCICs</a:t>
              </a:r>
              <a:endParaRPr lang="en-US" b="1" dirty="0">
                <a:solidFill>
                  <a:srgbClr val="0000FF"/>
                </a:solidFill>
              </a:endParaRPr>
            </a:p>
          </p:txBody>
        </p:sp>
      </p:grpSp>
      <p:pic>
        <p:nvPicPr>
          <p:cNvPr id="37" name="Picture 12" descr="PerifHydroEvol"/>
          <p:cNvPicPr>
            <a:picLocks noChangeAspect="1" noChangeArrowheads="1"/>
          </p:cNvPicPr>
          <p:nvPr/>
        </p:nvPicPr>
        <p:blipFill>
          <a:blip r:embed="rId4">
            <a:clrChange>
              <a:clrFrom>
                <a:srgbClr val="FFFFFF"/>
              </a:clrFrom>
              <a:clrTo>
                <a:srgbClr val="FFFFFF">
                  <a:alpha val="0"/>
                </a:srgbClr>
              </a:clrTo>
            </a:clrChange>
          </a:blip>
          <a:srcRect l="53557" t="14400" r="26242"/>
          <a:stretch>
            <a:fillRect/>
          </a:stretch>
        </p:blipFill>
        <p:spPr bwMode="auto">
          <a:xfrm>
            <a:off x="152400" y="4495800"/>
            <a:ext cx="2339307" cy="2133600"/>
          </a:xfrm>
          <a:prstGeom prst="rect">
            <a:avLst/>
          </a:prstGeom>
          <a:noFill/>
          <a:ln w="9525">
            <a:noFill/>
            <a:miter lim="800000"/>
            <a:headEnd/>
            <a:tailEnd/>
          </a:ln>
        </p:spPr>
      </p:pic>
      <p:sp>
        <p:nvSpPr>
          <p:cNvPr id="38" name="TextBox 37"/>
          <p:cNvSpPr txBox="1"/>
          <p:nvPr/>
        </p:nvSpPr>
        <p:spPr>
          <a:xfrm>
            <a:off x="2362200" y="5029200"/>
            <a:ext cx="6849389" cy="923330"/>
          </a:xfrm>
          <a:prstGeom prst="rect">
            <a:avLst/>
          </a:prstGeom>
          <a:noFill/>
        </p:spPr>
        <p:txBody>
          <a:bodyPr wrap="none" rtlCol="0">
            <a:spAutoFit/>
          </a:bodyPr>
          <a:lstStyle/>
          <a:p>
            <a:r>
              <a:rPr lang="en-US" dirty="0" smtClean="0"/>
              <a:t>Geometric substructure argues against changing flow argument</a:t>
            </a:r>
          </a:p>
          <a:p>
            <a:endParaRPr lang="en-US" dirty="0" smtClean="0"/>
          </a:p>
          <a:p>
            <a:r>
              <a:rPr lang="en-US" dirty="0" smtClean="0"/>
              <a:t>…and for soft sector, a pure </a:t>
            </a:r>
            <a:r>
              <a:rPr lang="en-US" dirty="0" err="1" smtClean="0"/>
              <a:t>minijet</a:t>
            </a:r>
            <a:r>
              <a:rPr lang="en-US" dirty="0" smtClean="0"/>
              <a:t> mechanism (</a:t>
            </a:r>
            <a:r>
              <a:rPr lang="en-US" i="1" dirty="0" smtClean="0"/>
              <a:t>global</a:t>
            </a:r>
            <a:r>
              <a:rPr lang="en-US" dirty="0" smtClean="0"/>
              <a:t> </a:t>
            </a:r>
            <a:r>
              <a:rPr lang="en-US" dirty="0" err="1" smtClean="0"/>
              <a:t>x-p</a:t>
            </a:r>
            <a:r>
              <a:rPr lang="en-US" dirty="0" smtClean="0"/>
              <a:t> correlations)</a:t>
            </a:r>
            <a:endParaRPr lang="en-US" dirty="0"/>
          </a:p>
        </p:txBody>
      </p:sp>
      <p:sp>
        <p:nvSpPr>
          <p:cNvPr id="30" name="Footer Placeholder 2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1" name="Slide Number Placeholder 30"/>
          <p:cNvSpPr>
            <a:spLocks noGrp="1"/>
          </p:cNvSpPr>
          <p:nvPr>
            <p:ph type="sldNum" sz="quarter" idx="12"/>
          </p:nvPr>
        </p:nvSpPr>
        <p:spPr/>
        <p:txBody>
          <a:bodyPr/>
          <a:lstStyle/>
          <a:p>
            <a:fld id="{7DAC2A2A-C09E-2240-A90F-7268EA013567}" type="slidenum">
              <a:rPr lang="en-US" smtClean="0"/>
              <a:pPr/>
              <a:t>76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right)">
                                      <p:cBhvr>
                                        <p:cTn id="17" dur="500"/>
                                        <p:tgtEl>
                                          <p:spTgt spid="29"/>
                                        </p:tgtEl>
                                      </p:cBhvr>
                                    </p:animEffect>
                                  </p:childTnLst>
                                </p:cTn>
                              </p:par>
                              <p:par>
                                <p:cTn id="18" presetID="22" presetClass="entr" presetSubtype="2"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right)">
                                      <p:cBhvr>
                                        <p:cTn id="20" dur="5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ppt_x"/>
                                          </p:val>
                                        </p:tav>
                                        <p:tav tm="100000">
                                          <p:val>
                                            <p:strVal val="#ppt_x"/>
                                          </p:val>
                                        </p:tav>
                                      </p:tavLst>
                                    </p:anim>
                                    <p:anim calcmode="lin" valueType="num">
                                      <p:cBhvr additive="base">
                                        <p:cTn id="26" dur="500" fill="hold"/>
                                        <p:tgtEl>
                                          <p:spTgt spid="37"/>
                                        </p:tgtEl>
                                        <p:attrNameLst>
                                          <p:attrName>ppt_y</p:attrName>
                                        </p:attrNameLst>
                                      </p:cBhvr>
                                      <p:tavLst>
                                        <p:tav tm="0">
                                          <p:val>
                                            <p:strVal val="1+#ppt_h/2"/>
                                          </p:val>
                                        </p:tav>
                                        <p:tav tm="100000">
                                          <p:val>
                                            <p:strVal val="#ppt_y"/>
                                          </p:val>
                                        </p:tav>
                                      </p:tavLst>
                                    </p:anim>
                                  </p:childTnLst>
                                </p:cTn>
                              </p:par>
                              <p:par>
                                <p:cTn id="27" presetID="2" presetClass="entr" presetSubtype="4" accel="50000" decel="5000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in AA, </a:t>
            </a:r>
            <a:r>
              <a:rPr lang="en-US" dirty="0" err="1" smtClean="0"/>
              <a:t>minijets</a:t>
            </a:r>
            <a:r>
              <a:rPr lang="en-US" dirty="0" smtClean="0"/>
              <a:t> in pp?</a:t>
            </a:r>
            <a:endParaRPr lang="en-US" dirty="0"/>
          </a:p>
        </p:txBody>
      </p:sp>
      <p:pic>
        <p:nvPicPr>
          <p:cNvPr id="5" name="Picture 4" descr="StarPrcFig11.png"/>
          <p:cNvPicPr>
            <a:picLocks noChangeAspect="1"/>
          </p:cNvPicPr>
          <p:nvPr/>
        </p:nvPicPr>
        <p:blipFill>
          <a:blip r:embed="rId2"/>
          <a:stretch>
            <a:fillRect/>
          </a:stretch>
        </p:blipFill>
        <p:spPr>
          <a:xfrm>
            <a:off x="1600200" y="715962"/>
            <a:ext cx="5867400" cy="5653260"/>
          </a:xfrm>
          <a:prstGeom prst="rect">
            <a:avLst/>
          </a:prstGeom>
        </p:spPr>
      </p:pic>
      <p:grpSp>
        <p:nvGrpSpPr>
          <p:cNvPr id="23" name="Group 22"/>
          <p:cNvGrpSpPr/>
          <p:nvPr/>
        </p:nvGrpSpPr>
        <p:grpSpPr>
          <a:xfrm>
            <a:off x="2540980" y="1219200"/>
            <a:ext cx="3936020" cy="4112943"/>
            <a:chOff x="2540980" y="1219200"/>
            <a:chExt cx="3936020" cy="4112943"/>
          </a:xfrm>
        </p:grpSpPr>
        <p:sp>
          <p:nvSpPr>
            <p:cNvPr id="8" name="Rectangle 7"/>
            <p:cNvSpPr/>
            <p:nvPr/>
          </p:nvSpPr>
          <p:spPr>
            <a:xfrm>
              <a:off x="2717800" y="4464050"/>
              <a:ext cx="158750" cy="254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30600" y="3600450"/>
              <a:ext cx="196850" cy="431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191000" y="3429000"/>
              <a:ext cx="196850" cy="482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495800" y="2743200"/>
              <a:ext cx="273050" cy="1066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787900" y="2984500"/>
              <a:ext cx="196850" cy="5207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978400" y="3048000"/>
              <a:ext cx="196850" cy="482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518150" y="3200400"/>
              <a:ext cx="196850" cy="482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486400" y="2552700"/>
              <a:ext cx="196850" cy="7239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280150" y="2057400"/>
              <a:ext cx="196850" cy="12192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rot="3789759">
              <a:off x="3723813" y="3159421"/>
              <a:ext cx="196850" cy="15809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rot="2656671">
              <a:off x="2784932" y="4188218"/>
              <a:ext cx="117020" cy="84376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rot="693304">
              <a:off x="2540980" y="4874226"/>
              <a:ext cx="183618" cy="45791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895600" y="1219200"/>
              <a:ext cx="1794800" cy="2159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2667000" y="1612900"/>
              <a:ext cx="2101850" cy="2159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2743200" y="1412844"/>
            <a:ext cx="11734800" cy="6435756"/>
            <a:chOff x="2743200" y="1412844"/>
            <a:chExt cx="11734800" cy="6435756"/>
          </a:xfrm>
        </p:grpSpPr>
        <p:sp>
          <p:nvSpPr>
            <p:cNvPr id="26" name="Arc 25"/>
            <p:cNvSpPr/>
            <p:nvPr/>
          </p:nvSpPr>
          <p:spPr>
            <a:xfrm flipH="1">
              <a:off x="2743200" y="1752600"/>
              <a:ext cx="11734800" cy="6096000"/>
            </a:xfrm>
            <a:prstGeom prst="arc">
              <a:avLst>
                <a:gd name="adj1" fmla="val 18475128"/>
                <a:gd name="adj2" fmla="val 21536115"/>
              </a:avLst>
            </a:prstGeom>
            <a:ln>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TextBox 26"/>
            <p:cNvSpPr txBox="1"/>
            <p:nvPr/>
          </p:nvSpPr>
          <p:spPr>
            <a:xfrm rot="19875362">
              <a:off x="6501861" y="1412844"/>
              <a:ext cx="659155" cy="400110"/>
            </a:xfrm>
            <a:prstGeom prst="rect">
              <a:avLst/>
            </a:prstGeom>
            <a:noFill/>
          </p:spPr>
          <p:txBody>
            <a:bodyPr wrap="none" rtlCol="0">
              <a:spAutoFit/>
            </a:bodyPr>
            <a:lstStyle/>
            <a:p>
              <a:r>
                <a:rPr lang="en-US" sz="2000" b="1" dirty="0" smtClean="0">
                  <a:solidFill>
                    <a:schemeClr val="tx2"/>
                  </a:solidFill>
                </a:rPr>
                <a:t>flow</a:t>
              </a:r>
              <a:endParaRPr lang="en-US" sz="2000" b="1" dirty="0">
                <a:solidFill>
                  <a:schemeClr val="tx2"/>
                </a:solidFill>
              </a:endParaRPr>
            </a:p>
          </p:txBody>
        </p:sp>
      </p:grpSp>
      <p:grpSp>
        <p:nvGrpSpPr>
          <p:cNvPr id="31" name="Group 30"/>
          <p:cNvGrpSpPr/>
          <p:nvPr/>
        </p:nvGrpSpPr>
        <p:grpSpPr>
          <a:xfrm>
            <a:off x="2743200" y="2352645"/>
            <a:ext cx="11734800" cy="5419755"/>
            <a:chOff x="2743200" y="2352645"/>
            <a:chExt cx="11734800" cy="5419755"/>
          </a:xfrm>
        </p:grpSpPr>
        <p:sp>
          <p:nvSpPr>
            <p:cNvPr id="28" name="Arc 27"/>
            <p:cNvSpPr/>
            <p:nvPr/>
          </p:nvSpPr>
          <p:spPr>
            <a:xfrm flipH="1">
              <a:off x="2743200" y="2438400"/>
              <a:ext cx="11734800" cy="5334000"/>
            </a:xfrm>
            <a:prstGeom prst="arc">
              <a:avLst>
                <a:gd name="adj1" fmla="val 18475128"/>
                <a:gd name="adj2" fmla="val 21299865"/>
              </a:avLst>
            </a:prstGeom>
            <a:ln>
              <a:solidFill>
                <a:srgbClr val="FF0000"/>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TextBox 28"/>
            <p:cNvSpPr txBox="1"/>
            <p:nvPr/>
          </p:nvSpPr>
          <p:spPr>
            <a:xfrm rot="20643638">
              <a:off x="6518831" y="2352645"/>
              <a:ext cx="1395559" cy="400110"/>
            </a:xfrm>
            <a:prstGeom prst="rect">
              <a:avLst/>
            </a:prstGeom>
            <a:noFill/>
          </p:spPr>
          <p:txBody>
            <a:bodyPr wrap="none" rtlCol="0">
              <a:spAutoFit/>
            </a:bodyPr>
            <a:lstStyle/>
            <a:p>
              <a:r>
                <a:rPr lang="en-US" sz="2000" b="1" dirty="0" err="1" smtClean="0">
                  <a:solidFill>
                    <a:srgbClr val="FF0000"/>
                  </a:solidFill>
                </a:rPr>
                <a:t>minijets</a:t>
              </a:r>
              <a:r>
                <a:rPr lang="en-US" sz="2000" b="1" dirty="0" smtClean="0">
                  <a:solidFill>
                    <a:srgbClr val="FF0000"/>
                  </a:solidFill>
                </a:rPr>
                <a:t> [2]</a:t>
              </a:r>
              <a:endParaRPr lang="en-US" sz="2000" b="1" dirty="0">
                <a:solidFill>
                  <a:srgbClr val="FF0000"/>
                </a:solidFill>
              </a:endParaRPr>
            </a:p>
          </p:txBody>
        </p:sp>
      </p:grpSp>
      <p:sp>
        <p:nvSpPr>
          <p:cNvPr id="32" name="TextBox 31"/>
          <p:cNvSpPr txBox="1"/>
          <p:nvPr/>
        </p:nvSpPr>
        <p:spPr>
          <a:xfrm>
            <a:off x="3530600" y="6274713"/>
            <a:ext cx="5763110" cy="430887"/>
          </a:xfrm>
          <a:prstGeom prst="rect">
            <a:avLst/>
          </a:prstGeom>
          <a:noFill/>
        </p:spPr>
        <p:txBody>
          <a:bodyPr wrap="none" rtlCol="0">
            <a:spAutoFit/>
          </a:bodyPr>
          <a:lstStyle/>
          <a:p>
            <a:r>
              <a:rPr lang="en-US" sz="1100" dirty="0" smtClean="0"/>
              <a:t>[1] R. de Souza et al, Phys. </a:t>
            </a:r>
            <a:r>
              <a:rPr lang="en-US" sz="1100" dirty="0" err="1" smtClean="0"/>
              <a:t>Lett</a:t>
            </a:r>
            <a:r>
              <a:rPr lang="en-US" sz="1100" dirty="0" smtClean="0"/>
              <a:t>. </a:t>
            </a:r>
            <a:r>
              <a:rPr lang="en-US" sz="1100" b="1" dirty="0" smtClean="0"/>
              <a:t>B300</a:t>
            </a:r>
            <a:r>
              <a:rPr lang="en-US" sz="1100" dirty="0" smtClean="0"/>
              <a:t>, 29 (1993); I. G. Bearden et al, Phys. Rev. </a:t>
            </a:r>
            <a:r>
              <a:rPr lang="en-US" sz="1100" dirty="0" err="1" smtClean="0"/>
              <a:t>Lett</a:t>
            </a:r>
            <a:r>
              <a:rPr lang="en-US" sz="1100" dirty="0" smtClean="0"/>
              <a:t>. 78 (1997) 2080</a:t>
            </a:r>
          </a:p>
          <a:p>
            <a:r>
              <a:rPr lang="en-US" sz="1100" dirty="0" smtClean="0"/>
              <a:t>[2] A. </a:t>
            </a:r>
            <a:r>
              <a:rPr lang="en-US" sz="1100" dirty="0" err="1" smtClean="0"/>
              <a:t>Dumitru</a:t>
            </a:r>
            <a:r>
              <a:rPr lang="en-US" sz="1100" dirty="0" smtClean="0"/>
              <a:t> and C. </a:t>
            </a:r>
            <a:r>
              <a:rPr lang="en-US" sz="1100" dirty="0" err="1" smtClean="0"/>
              <a:t>Spieles</a:t>
            </a:r>
            <a:r>
              <a:rPr lang="en-US" sz="1100" dirty="0" smtClean="0"/>
              <a:t>, Phys. </a:t>
            </a:r>
            <a:r>
              <a:rPr lang="en-US" sz="1100" dirty="0" err="1" smtClean="0"/>
              <a:t>Lett</a:t>
            </a:r>
            <a:r>
              <a:rPr lang="en-US" sz="1100" dirty="0" smtClean="0"/>
              <a:t>. </a:t>
            </a:r>
            <a:r>
              <a:rPr lang="en-US" sz="1100" b="1" dirty="0" smtClean="0"/>
              <a:t>B446, 326 (1999)</a:t>
            </a:r>
            <a:endParaRPr lang="en-US" sz="1100" dirty="0"/>
          </a:p>
        </p:txBody>
      </p:sp>
      <p:sp>
        <p:nvSpPr>
          <p:cNvPr id="33" name="Footer Placeholder 32"/>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34" name="Slide Number Placeholder 33"/>
          <p:cNvSpPr>
            <a:spLocks noGrp="1"/>
          </p:cNvSpPr>
          <p:nvPr>
            <p:ph type="sldNum" sz="quarter" idx="12"/>
          </p:nvPr>
        </p:nvSpPr>
        <p:spPr/>
        <p:txBody>
          <a:bodyPr/>
          <a:lstStyle/>
          <a:p>
            <a:fld id="{7DAC2A2A-C09E-2240-A90F-7268EA013567}" type="slidenum">
              <a:rPr lang="en-US" smtClean="0"/>
              <a:pPr/>
              <a:t>77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8" fill="hold" nodeType="clickEffect">
                                  <p:stCondLst>
                                    <p:cond delay="0"/>
                                  </p:stCondLst>
                                  <p:childTnLst>
                                    <p:animEffect transition="out" filter="wipe(left)">
                                      <p:cBhvr>
                                        <p:cTn id="11" dur="1000"/>
                                        <p:tgtEl>
                                          <p:spTgt spid="23"/>
                                        </p:tgtEl>
                                      </p:cBhvr>
                                    </p:animEffect>
                                    <p:set>
                                      <p:cBhvr>
                                        <p:cTn id="12" dur="1" fill="hold">
                                          <p:stCondLst>
                                            <p:cond delay="999"/>
                                          </p:stCondLst>
                                        </p:cTn>
                                        <p:tgtEl>
                                          <p:spTgt spid="2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915400" cy="715962"/>
          </a:xfrm>
        </p:spPr>
        <p:txBody>
          <a:bodyPr>
            <a:normAutofit/>
          </a:bodyPr>
          <a:lstStyle/>
          <a:p>
            <a:r>
              <a:rPr lang="en-US" dirty="0" smtClean="0"/>
              <a:t>“Anomalously” new physics in AA?</a:t>
            </a:r>
            <a:endParaRPr lang="en-US" dirty="0"/>
          </a:p>
        </p:txBody>
      </p:sp>
      <p:sp>
        <p:nvSpPr>
          <p:cNvPr id="3" name="Footer Placeholder 2"/>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4" name="Slide Number Placeholder 3"/>
          <p:cNvSpPr>
            <a:spLocks noGrp="1"/>
          </p:cNvSpPr>
          <p:nvPr>
            <p:ph type="sldNum" sz="quarter" idx="12"/>
          </p:nvPr>
        </p:nvSpPr>
        <p:spPr/>
        <p:txBody>
          <a:bodyPr/>
          <a:lstStyle/>
          <a:p>
            <a:fld id="{7DAC2A2A-C09E-2240-A90F-7268EA013567}" type="slidenum">
              <a:rPr lang="en-US" smtClean="0"/>
              <a:pPr/>
              <a:t>78</a:t>
            </a:fld>
            <a:endParaRPr lang="en-US"/>
          </a:p>
        </p:txBody>
      </p:sp>
      <p:pic>
        <p:nvPicPr>
          <p:cNvPr id="7" name="Picture 6" descr="Fig11.png"/>
          <p:cNvPicPr>
            <a:picLocks noChangeAspect="1"/>
          </p:cNvPicPr>
          <p:nvPr/>
        </p:nvPicPr>
        <p:blipFill>
          <a:blip r:embed="rId2"/>
          <a:stretch>
            <a:fillRect/>
          </a:stretch>
        </p:blipFill>
        <p:spPr>
          <a:xfrm>
            <a:off x="0" y="762000"/>
            <a:ext cx="4106114" cy="3962400"/>
          </a:xfrm>
          <a:prstGeom prst="rect">
            <a:avLst/>
          </a:prstGeom>
        </p:spPr>
      </p:pic>
      <p:pic>
        <p:nvPicPr>
          <p:cNvPr id="8" name="Picture 7" descr="Fig17.png"/>
          <p:cNvPicPr>
            <a:picLocks noChangeAspect="1"/>
          </p:cNvPicPr>
          <p:nvPr/>
        </p:nvPicPr>
        <p:blipFill>
          <a:blip r:embed="rId3"/>
          <a:stretch>
            <a:fillRect/>
          </a:stretch>
        </p:blipFill>
        <p:spPr>
          <a:xfrm>
            <a:off x="4876800" y="762000"/>
            <a:ext cx="4084948" cy="3962400"/>
          </a:xfrm>
          <a:prstGeom prst="rect">
            <a:avLst/>
          </a:prstGeom>
        </p:spPr>
      </p:pic>
      <p:sp>
        <p:nvSpPr>
          <p:cNvPr id="10" name="TextBox 9"/>
          <p:cNvSpPr txBox="1"/>
          <p:nvPr/>
        </p:nvSpPr>
        <p:spPr>
          <a:xfrm>
            <a:off x="6096000" y="3821668"/>
            <a:ext cx="1855045" cy="369332"/>
          </a:xfrm>
          <a:prstGeom prst="rect">
            <a:avLst/>
          </a:prstGeom>
          <a:solidFill>
            <a:srgbClr val="FFF7AA"/>
          </a:solidFill>
        </p:spPr>
        <p:txBody>
          <a:bodyPr wrap="none" rtlCol="0">
            <a:spAutoFit/>
          </a:bodyPr>
          <a:lstStyle/>
          <a:p>
            <a:r>
              <a:rPr lang="en-US" dirty="0" smtClean="0"/>
              <a:t>“</a:t>
            </a:r>
            <a:r>
              <a:rPr lang="en-US" dirty="0" err="1" smtClean="0"/>
              <a:t>anomolous</a:t>
            </a:r>
            <a:r>
              <a:rPr lang="en-US" dirty="0" smtClean="0"/>
              <a:t>” </a:t>
            </a:r>
            <a:r>
              <a:rPr lang="en-US" dirty="0" err="1" smtClean="0"/>
              <a:t>p</a:t>
            </a:r>
            <a:r>
              <a:rPr lang="en-US" dirty="0" smtClean="0"/>
              <a:t>/pi</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 name="Picture 3"/>
          <p:cNvPicPr>
            <a:picLocks noChangeAspect="1" noChangeArrowheads="1"/>
          </p:cNvPicPr>
          <p:nvPr/>
        </p:nvPicPr>
        <p:blipFill>
          <a:blip r:embed="rId2"/>
          <a:srcRect/>
          <a:stretch>
            <a:fillRect/>
          </a:stretch>
        </p:blipFill>
        <p:spPr bwMode="auto">
          <a:xfrm>
            <a:off x="0" y="609600"/>
            <a:ext cx="9144000" cy="603693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Summary 1</a:t>
            </a:r>
            <a:endParaRPr lang="en-US" dirty="0"/>
          </a:p>
        </p:txBody>
      </p:sp>
      <p:sp>
        <p:nvSpPr>
          <p:cNvPr id="20" name="Footer Placeholder 19"/>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3" name="Slide Number Placeholder 22"/>
          <p:cNvSpPr>
            <a:spLocks noGrp="1"/>
          </p:cNvSpPr>
          <p:nvPr>
            <p:ph type="sldNum" sz="quarter" idx="12"/>
          </p:nvPr>
        </p:nvSpPr>
        <p:spPr/>
        <p:txBody>
          <a:bodyPr/>
          <a:lstStyle/>
          <a:p>
            <a:fld id="{7DAC2A2A-C09E-2240-A90F-7268EA013567}" type="slidenum">
              <a:rPr lang="en-US" smtClean="0"/>
              <a:pPr/>
              <a:t>79</a:t>
            </a:fld>
            <a:endParaRPr lang="en-US"/>
          </a:p>
        </p:txBody>
      </p:sp>
      <p:sp>
        <p:nvSpPr>
          <p:cNvPr id="3" name="Vertical Text Placeholder 2"/>
          <p:cNvSpPr>
            <a:spLocks noGrp="1"/>
          </p:cNvSpPr>
          <p:nvPr>
            <p:ph type="body" orient="vert" idx="4294967295"/>
          </p:nvPr>
        </p:nvSpPr>
        <p:spPr>
          <a:xfrm>
            <a:off x="152400" y="609600"/>
            <a:ext cx="8915400" cy="5867400"/>
          </a:xfrm>
          <a:solidFill>
            <a:srgbClr val="FFFFFF">
              <a:alpha val="88000"/>
            </a:srgbClr>
          </a:solidFill>
        </p:spPr>
        <p:txBody>
          <a:bodyPr>
            <a:normAutofit/>
          </a:bodyPr>
          <a:lstStyle/>
          <a:p>
            <a:r>
              <a:rPr lang="en-US" dirty="0" smtClean="0"/>
              <a:t>E&amp;M conservation induces phasespace constraints </a:t>
            </a:r>
            <a:r>
              <a:rPr lang="en-US" dirty="0" err="1" smtClean="0"/>
              <a:t>w</a:t>
            </a:r>
            <a:r>
              <a:rPr lang="en-US" dirty="0" smtClean="0"/>
              <a:t>/ explicit N dependence</a:t>
            </a:r>
          </a:p>
          <a:p>
            <a:pPr lvl="1">
              <a:spcBef>
                <a:spcPts val="900"/>
              </a:spcBef>
            </a:pPr>
            <a:r>
              <a:rPr lang="en-US" sz="1800" dirty="0" smtClean="0"/>
              <a:t>should not be ignored in (crucial!)  N-dependent comparisons</a:t>
            </a:r>
          </a:p>
          <a:p>
            <a:pPr lvl="1">
              <a:spcBef>
                <a:spcPts val="900"/>
              </a:spcBef>
            </a:pPr>
            <a:r>
              <a:rPr lang="en-US" sz="1800" dirty="0" smtClean="0"/>
              <a:t>significant effect on 2- (and 3-) particle correlations </a:t>
            </a:r>
            <a:r>
              <a:rPr lang="en-US" sz="1600" dirty="0" smtClean="0"/>
              <a:t>[c.f. </a:t>
            </a:r>
            <a:r>
              <a:rPr lang="en-US" sz="1600" dirty="0" err="1" smtClean="0"/>
              <a:t>Ollitrault</a:t>
            </a:r>
            <a:r>
              <a:rPr lang="en-US" sz="1600" dirty="0" smtClean="0"/>
              <a:t>, </a:t>
            </a:r>
            <a:r>
              <a:rPr lang="en-US" sz="1600" dirty="0" err="1" smtClean="0"/>
              <a:t>Borghini</a:t>
            </a:r>
            <a:r>
              <a:rPr lang="en-US" sz="1600" dirty="0" smtClean="0"/>
              <a:t>, </a:t>
            </a:r>
            <a:r>
              <a:rPr lang="en-US" sz="1600" dirty="0" err="1" smtClean="0"/>
              <a:t>Voloshin</a:t>
            </a:r>
            <a:r>
              <a:rPr lang="en-US" sz="1600" dirty="0" smtClean="0"/>
              <a:t>…]</a:t>
            </a:r>
          </a:p>
          <a:p>
            <a:pPr lvl="1">
              <a:spcBef>
                <a:spcPts val="900"/>
              </a:spcBef>
            </a:pPr>
            <a:r>
              <a:rPr lang="en-US" sz="1800" dirty="0" smtClean="0"/>
              <a:t>…</a:t>
            </a:r>
            <a:r>
              <a:rPr lang="en-US" sz="1800" i="1" dirty="0" smtClean="0"/>
              <a:t>and</a:t>
            </a:r>
            <a:r>
              <a:rPr lang="en-US" sz="1800" dirty="0" smtClean="0"/>
              <a:t> single-particle spectra (often neglected because no “red flags”)</a:t>
            </a:r>
          </a:p>
          <a:p>
            <a:pPr>
              <a:spcBef>
                <a:spcPts val="1680"/>
              </a:spcBef>
            </a:pPr>
            <a:endParaRPr lang="en-US" dirty="0" smtClean="0">
              <a:solidFill>
                <a:schemeClr val="accent1">
                  <a:lumMod val="50000"/>
                </a:schemeClr>
              </a:solidFill>
            </a:endParaRPr>
          </a:p>
        </p:txBody>
      </p:sp>
      <p:grpSp>
        <p:nvGrpSpPr>
          <p:cNvPr id="4" name="Group 23"/>
          <p:cNvGrpSpPr/>
          <p:nvPr/>
        </p:nvGrpSpPr>
        <p:grpSpPr>
          <a:xfrm>
            <a:off x="911077" y="2514600"/>
            <a:ext cx="7089923" cy="3733800"/>
            <a:chOff x="149077" y="3048000"/>
            <a:chExt cx="7089923" cy="3733800"/>
          </a:xfrm>
        </p:grpSpPr>
        <p:sp>
          <p:nvSpPr>
            <p:cNvPr id="8" name="AutoShape 4"/>
            <p:cNvSpPr>
              <a:spLocks noChangeArrowheads="1"/>
            </p:cNvSpPr>
            <p:nvPr/>
          </p:nvSpPr>
          <p:spPr bwMode="auto">
            <a:xfrm>
              <a:off x="149077" y="3048000"/>
              <a:ext cx="7089923" cy="3733800"/>
            </a:xfrm>
            <a:prstGeom prst="flowChartAlternateProcess">
              <a:avLst/>
            </a:prstGeom>
            <a:solidFill>
              <a:schemeClr val="bg1"/>
            </a:solidFill>
            <a:ln w="38100">
              <a:solidFill>
                <a:schemeClr val="accent2"/>
              </a:solidFill>
              <a:miter lim="800000"/>
              <a:headEnd/>
              <a:tailEnd/>
            </a:ln>
            <a:effectLst/>
          </p:spPr>
          <p:txBody>
            <a:bodyPr wrap="none" anchor="ctr">
              <a:prstTxWarp prst="textNoShape">
                <a:avLst/>
              </a:prstTxWarp>
            </a:bodyPr>
            <a:lstStyle/>
            <a:p>
              <a:endParaRPr lang="en-US"/>
            </a:p>
          </p:txBody>
        </p:sp>
        <p:grpSp>
          <p:nvGrpSpPr>
            <p:cNvPr id="7" name="Group 27"/>
            <p:cNvGrpSpPr/>
            <p:nvPr/>
          </p:nvGrpSpPr>
          <p:grpSpPr>
            <a:xfrm>
              <a:off x="377677" y="3276600"/>
              <a:ext cx="4270523" cy="3276600"/>
              <a:chOff x="4544422" y="201000"/>
              <a:chExt cx="4599578" cy="3276600"/>
            </a:xfrm>
          </p:grpSpPr>
          <p:pic>
            <p:nvPicPr>
              <p:cNvPr id="12" name="Picture 11" descr="SH_pp_kt0.35_0.60_all.gif"/>
              <p:cNvPicPr>
                <a:picLocks noChangeAspect="1"/>
              </p:cNvPicPr>
              <p:nvPr/>
            </p:nvPicPr>
            <p:blipFill>
              <a:blip r:embed="rId3">
                <a:clrChange>
                  <a:clrFrom>
                    <a:srgbClr val="FFFFFF"/>
                  </a:clrFrom>
                  <a:clrTo>
                    <a:srgbClr val="FFFFFF">
                      <a:alpha val="0"/>
                    </a:srgbClr>
                  </a:clrTo>
                </a:clrChange>
              </a:blip>
              <a:stretch>
                <a:fillRect/>
              </a:stretch>
            </p:blipFill>
            <p:spPr>
              <a:xfrm>
                <a:off x="4544422" y="201000"/>
                <a:ext cx="4599578" cy="3276600"/>
              </a:xfrm>
              <a:prstGeom prst="rect">
                <a:avLst/>
              </a:prstGeom>
            </p:spPr>
          </p:pic>
          <p:sp>
            <p:nvSpPr>
              <p:cNvPr id="13" name="TextBox 12"/>
              <p:cNvSpPr txBox="1"/>
              <p:nvPr/>
            </p:nvSpPr>
            <p:spPr>
              <a:xfrm>
                <a:off x="4873477" y="1828800"/>
                <a:ext cx="921045" cy="276999"/>
              </a:xfrm>
              <a:prstGeom prst="rect">
                <a:avLst/>
              </a:prstGeom>
              <a:noFill/>
            </p:spPr>
            <p:txBody>
              <a:bodyPr wrap="none" rtlCol="0">
                <a:spAutoFit/>
              </a:bodyPr>
              <a:lstStyle/>
              <a:p>
                <a:r>
                  <a:rPr lang="en-US" sz="1200" dirty="0" err="1" smtClean="0">
                    <a:solidFill>
                      <a:schemeClr val="bg1">
                        <a:lumMod val="50000"/>
                      </a:schemeClr>
                    </a:solidFill>
                  </a:rPr>
                  <a:t>kT</a:t>
                </a:r>
                <a:r>
                  <a:rPr lang="en-US" sz="1200" dirty="0" smtClean="0">
                    <a:solidFill>
                      <a:schemeClr val="bg1">
                        <a:lumMod val="50000"/>
                      </a:schemeClr>
                    </a:solidFill>
                  </a:rPr>
                  <a:t>=0.35-0.6</a:t>
                </a:r>
                <a:endParaRPr lang="en-US" sz="1200" dirty="0">
                  <a:solidFill>
                    <a:schemeClr val="bg1">
                      <a:lumMod val="50000"/>
                    </a:schemeClr>
                  </a:solidFill>
                </a:endParaRPr>
              </a:p>
            </p:txBody>
          </p:sp>
        </p:grpSp>
        <p:grpSp>
          <p:nvGrpSpPr>
            <p:cNvPr id="9" name="Group 18"/>
            <p:cNvGrpSpPr/>
            <p:nvPr/>
          </p:nvGrpSpPr>
          <p:grpSpPr>
            <a:xfrm>
              <a:off x="5867400" y="4673598"/>
              <a:ext cx="838200" cy="736602"/>
              <a:chOff x="5867400" y="4267200"/>
              <a:chExt cx="1143000" cy="990600"/>
            </a:xfrm>
          </p:grpSpPr>
          <p:sp>
            <p:nvSpPr>
              <p:cNvPr id="14" name="Isosceles Triangle 13"/>
              <p:cNvSpPr/>
              <p:nvPr/>
            </p:nvSpPr>
            <p:spPr>
              <a:xfrm>
                <a:off x="5867400" y="4267200"/>
                <a:ext cx="1143000" cy="990600"/>
              </a:xfrm>
              <a:prstGeom prst="triangle">
                <a:avLst/>
              </a:prstGeom>
              <a:solidFill>
                <a:srgbClr val="FFFF00"/>
              </a:solid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smtClean="0">
                  <a:solidFill>
                    <a:srgbClr val="FF0000"/>
                  </a:solidFill>
                </a:endParaRPr>
              </a:p>
            </p:txBody>
          </p:sp>
          <p:sp>
            <p:nvSpPr>
              <p:cNvPr id="17" name="Oval 16"/>
              <p:cNvSpPr/>
              <p:nvPr/>
            </p:nvSpPr>
            <p:spPr>
              <a:xfrm>
                <a:off x="6366932" y="4521198"/>
                <a:ext cx="152400" cy="457200"/>
              </a:xfrm>
              <a:prstGeom prst="ellipse">
                <a:avLst/>
              </a:prstGeom>
              <a:solidFill>
                <a:srgbClr val="FC110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6375399" y="5012266"/>
                <a:ext cx="152400" cy="152400"/>
              </a:xfrm>
              <a:prstGeom prst="ellipse">
                <a:avLst/>
              </a:prstGeom>
              <a:solidFill>
                <a:srgbClr val="FC110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1" name="Straight Arrow Connector 20"/>
            <p:cNvCxnSpPr/>
            <p:nvPr/>
          </p:nvCxnSpPr>
          <p:spPr>
            <a:xfrm rot="10800000" flipV="1">
              <a:off x="4724400" y="4980800"/>
              <a:ext cx="990600" cy="2769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10800000">
              <a:off x="4800601" y="4343400"/>
              <a:ext cx="990601"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normAutofit/>
          </a:bodyPr>
          <a:lstStyle/>
          <a:p>
            <a:r>
              <a:rPr lang="en-US" dirty="0" smtClean="0"/>
              <a:t>Spherical harmonic representation of 3D data</a:t>
            </a:r>
            <a:endParaRPr lang="en-US" dirty="0"/>
          </a:p>
        </p:txBody>
      </p:sp>
      <p:pic>
        <p:nvPicPr>
          <p:cNvPr id="588803" name="Picture 3" descr="wmap"/>
          <p:cNvPicPr>
            <a:picLocks noChangeAspect="1" noChangeArrowheads="1"/>
          </p:cNvPicPr>
          <p:nvPr/>
        </p:nvPicPr>
        <p:blipFill>
          <a:blip r:embed="rId4"/>
          <a:srcRect/>
          <a:stretch>
            <a:fillRect/>
          </a:stretch>
        </p:blipFill>
        <p:spPr bwMode="auto">
          <a:xfrm>
            <a:off x="304800" y="609600"/>
            <a:ext cx="3124200" cy="3124200"/>
          </a:xfrm>
          <a:prstGeom prst="rect">
            <a:avLst/>
          </a:prstGeom>
          <a:noFill/>
        </p:spPr>
      </p:pic>
      <p:graphicFrame>
        <p:nvGraphicFramePr>
          <p:cNvPr id="588805" name="Object 5"/>
          <p:cNvGraphicFramePr>
            <a:graphicFrameLocks noChangeAspect="1"/>
          </p:cNvGraphicFramePr>
          <p:nvPr/>
        </p:nvGraphicFramePr>
        <p:xfrm>
          <a:off x="381000" y="4768850"/>
          <a:ext cx="3200400" cy="1125538"/>
        </p:xfrm>
        <a:graphic>
          <a:graphicData uri="http://schemas.openxmlformats.org/presentationml/2006/ole">
            <p:oleObj spid="_x0000_s1046530" name="Equation" r:id="rId5" imgW="1803400" imgH="635000" progId="Equation.DSMT4">
              <p:embed/>
            </p:oleObj>
          </a:graphicData>
        </a:graphic>
      </p:graphicFrame>
      <p:pic>
        <p:nvPicPr>
          <p:cNvPr id="588806" name="Picture 6" descr="WMAPpowerSpectrum"/>
          <p:cNvPicPr>
            <a:picLocks noChangeAspect="1" noChangeArrowheads="1"/>
          </p:cNvPicPr>
          <p:nvPr/>
        </p:nvPicPr>
        <p:blipFill>
          <a:blip r:embed="rId6"/>
          <a:srcRect/>
          <a:stretch>
            <a:fillRect/>
          </a:stretch>
        </p:blipFill>
        <p:spPr bwMode="auto">
          <a:xfrm>
            <a:off x="4038600" y="3733800"/>
            <a:ext cx="4724400" cy="3132138"/>
          </a:xfrm>
          <a:prstGeom prst="rect">
            <a:avLst/>
          </a:prstGeom>
          <a:noFill/>
        </p:spPr>
      </p:pic>
      <p:sp>
        <p:nvSpPr>
          <p:cNvPr id="588807" name="Rectangle 7"/>
          <p:cNvSpPr>
            <a:spLocks noChangeArrowheads="1"/>
          </p:cNvSpPr>
          <p:nvPr/>
        </p:nvSpPr>
        <p:spPr bwMode="auto">
          <a:xfrm>
            <a:off x="76200" y="6064250"/>
            <a:ext cx="3566989" cy="338554"/>
          </a:xfrm>
          <a:prstGeom prst="rect">
            <a:avLst/>
          </a:prstGeom>
          <a:noFill/>
          <a:ln w="9525">
            <a:noFill/>
            <a:miter lim="800000"/>
            <a:headEnd/>
            <a:tailEnd/>
          </a:ln>
        </p:spPr>
        <p:txBody>
          <a:bodyPr wrap="none">
            <a:prstTxWarp prst="textNoShape">
              <a:avLst/>
            </a:prstTxWarp>
            <a:spAutoFit/>
          </a:bodyPr>
          <a:lstStyle/>
          <a:p>
            <a:r>
              <a:rPr lang="en-US" sz="1600" i="1" dirty="0"/>
              <a:t>(average over </a:t>
            </a:r>
            <a:r>
              <a:rPr lang="en-US" sz="1600" i="1" dirty="0" err="1" smtClean="0"/>
              <a:t>m</a:t>
            </a:r>
            <a:r>
              <a:rPr lang="en-US" sz="1600" i="1" dirty="0" smtClean="0"/>
              <a:t>, </a:t>
            </a:r>
            <a:r>
              <a:rPr lang="en-US" sz="1600" i="1" dirty="0" smtClean="0">
                <a:sym typeface="Symbol" charset="2"/>
              </a:rPr>
              <a:t> </a:t>
            </a:r>
            <a:r>
              <a:rPr lang="en-US" sz="1600" i="1" dirty="0"/>
              <a:t>no “special” direction)</a:t>
            </a:r>
          </a:p>
        </p:txBody>
      </p:sp>
      <p:sp>
        <p:nvSpPr>
          <p:cNvPr id="9" name="Footer Placeholder 8"/>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12" name="Slide Number Placeholder 11"/>
          <p:cNvSpPr>
            <a:spLocks noGrp="1"/>
          </p:cNvSpPr>
          <p:nvPr>
            <p:ph type="sldNum" sz="quarter" idx="12"/>
          </p:nvPr>
        </p:nvSpPr>
        <p:spPr/>
        <p:txBody>
          <a:bodyPr/>
          <a:lstStyle/>
          <a:p>
            <a:fld id="{7DAC2A2A-C09E-2240-A90F-7268EA013567}" type="slidenum">
              <a:rPr lang="en-US" smtClean="0"/>
              <a:pPr/>
              <a:t>8</a:t>
            </a:fld>
            <a:endParaRPr lang="en-US"/>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3"/>
          <p:cNvPicPr>
            <a:picLocks noChangeAspect="1" noChangeArrowheads="1"/>
          </p:cNvPicPr>
          <p:nvPr/>
        </p:nvPicPr>
        <p:blipFill>
          <a:blip r:embed="rId2"/>
          <a:srcRect/>
          <a:stretch>
            <a:fillRect/>
          </a:stretch>
        </p:blipFill>
        <p:spPr bwMode="auto">
          <a:xfrm>
            <a:off x="0" y="609600"/>
            <a:ext cx="9144000" cy="603693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Summary 1</a:t>
            </a:r>
            <a:endParaRPr lang="en-US" dirty="0"/>
          </a:p>
        </p:txBody>
      </p:sp>
      <p:sp>
        <p:nvSpPr>
          <p:cNvPr id="8" name="Footer Placeholder 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9" name="Slide Number Placeholder 8"/>
          <p:cNvSpPr>
            <a:spLocks noGrp="1"/>
          </p:cNvSpPr>
          <p:nvPr>
            <p:ph type="sldNum" sz="quarter" idx="12"/>
          </p:nvPr>
        </p:nvSpPr>
        <p:spPr/>
        <p:txBody>
          <a:bodyPr/>
          <a:lstStyle/>
          <a:p>
            <a:fld id="{7DAC2A2A-C09E-2240-A90F-7268EA013567}" type="slidenum">
              <a:rPr lang="en-US" smtClean="0"/>
              <a:pPr/>
              <a:t>80</a:t>
            </a:fld>
            <a:endParaRPr lang="en-US"/>
          </a:p>
        </p:txBody>
      </p:sp>
      <p:sp>
        <p:nvSpPr>
          <p:cNvPr id="3" name="Vertical Text Placeholder 2"/>
          <p:cNvSpPr>
            <a:spLocks noGrp="1"/>
          </p:cNvSpPr>
          <p:nvPr>
            <p:ph type="body" orient="vert" idx="4294967295"/>
          </p:nvPr>
        </p:nvSpPr>
        <p:spPr>
          <a:xfrm>
            <a:off x="152400" y="609600"/>
            <a:ext cx="8915400" cy="5867400"/>
          </a:xfrm>
          <a:solidFill>
            <a:srgbClr val="FFFFFF">
              <a:alpha val="88000"/>
            </a:srgbClr>
          </a:solidFill>
        </p:spPr>
        <p:txBody>
          <a:bodyPr>
            <a:normAutofit/>
          </a:bodyPr>
          <a:lstStyle/>
          <a:p>
            <a:r>
              <a:rPr lang="en-US" dirty="0" smtClean="0"/>
              <a:t>E&amp;M conservation induces phasespace constraints </a:t>
            </a:r>
            <a:r>
              <a:rPr lang="en-US" dirty="0" err="1" smtClean="0"/>
              <a:t>w</a:t>
            </a:r>
            <a:r>
              <a:rPr lang="en-US" dirty="0" smtClean="0"/>
              <a:t>/ explicit N dependence</a:t>
            </a:r>
          </a:p>
          <a:p>
            <a:pPr lvl="1">
              <a:spcBef>
                <a:spcPts val="900"/>
              </a:spcBef>
            </a:pPr>
            <a:r>
              <a:rPr lang="en-US" sz="1800" dirty="0" smtClean="0"/>
              <a:t>should not be ignored in (crucial!)  N-dependent comparisons</a:t>
            </a:r>
          </a:p>
          <a:p>
            <a:pPr lvl="1">
              <a:spcBef>
                <a:spcPts val="900"/>
              </a:spcBef>
            </a:pPr>
            <a:r>
              <a:rPr lang="en-US" sz="1800" dirty="0" smtClean="0"/>
              <a:t>significant effect on 2- (and 3-) particle correlations </a:t>
            </a:r>
            <a:r>
              <a:rPr lang="en-US" sz="1600" dirty="0" smtClean="0">
                <a:solidFill>
                  <a:schemeClr val="tx1">
                    <a:lumMod val="75000"/>
                    <a:lumOff val="25000"/>
                  </a:schemeClr>
                </a:solidFill>
              </a:rPr>
              <a:t>[c.f. </a:t>
            </a:r>
            <a:r>
              <a:rPr lang="en-US" sz="1600" dirty="0" err="1" smtClean="0">
                <a:solidFill>
                  <a:schemeClr val="tx1">
                    <a:lumMod val="75000"/>
                    <a:lumOff val="25000"/>
                  </a:schemeClr>
                </a:solidFill>
              </a:rPr>
              <a:t>Ollitrault</a:t>
            </a:r>
            <a:r>
              <a:rPr lang="en-US" sz="1600" dirty="0" smtClean="0">
                <a:solidFill>
                  <a:schemeClr val="tx1">
                    <a:lumMod val="75000"/>
                    <a:lumOff val="25000"/>
                  </a:schemeClr>
                </a:solidFill>
              </a:rPr>
              <a:t>, </a:t>
            </a:r>
            <a:r>
              <a:rPr lang="en-US" sz="1600" dirty="0" err="1" smtClean="0">
                <a:solidFill>
                  <a:schemeClr val="tx1">
                    <a:lumMod val="75000"/>
                    <a:lumOff val="25000"/>
                  </a:schemeClr>
                </a:solidFill>
              </a:rPr>
              <a:t>Borghini</a:t>
            </a:r>
            <a:r>
              <a:rPr lang="en-US" sz="1600" dirty="0" smtClean="0">
                <a:solidFill>
                  <a:schemeClr val="tx1">
                    <a:lumMod val="75000"/>
                    <a:lumOff val="25000"/>
                  </a:schemeClr>
                </a:solidFill>
              </a:rPr>
              <a:t>, </a:t>
            </a:r>
            <a:r>
              <a:rPr lang="en-US" sz="1600" dirty="0" err="1" smtClean="0">
                <a:solidFill>
                  <a:schemeClr val="tx1">
                    <a:lumMod val="75000"/>
                    <a:lumOff val="25000"/>
                  </a:schemeClr>
                </a:solidFill>
              </a:rPr>
              <a:t>Voloshin</a:t>
            </a:r>
            <a:r>
              <a:rPr lang="en-US" sz="1600" dirty="0" smtClean="0">
                <a:solidFill>
                  <a:schemeClr val="tx1">
                    <a:lumMod val="75000"/>
                    <a:lumOff val="25000"/>
                  </a:schemeClr>
                </a:solidFill>
              </a:rPr>
              <a:t>…]</a:t>
            </a:r>
          </a:p>
          <a:p>
            <a:pPr lvl="1">
              <a:spcBef>
                <a:spcPts val="900"/>
              </a:spcBef>
            </a:pPr>
            <a:r>
              <a:rPr lang="en-US" sz="1800" dirty="0" smtClean="0"/>
              <a:t>…</a:t>
            </a:r>
            <a:r>
              <a:rPr lang="en-US" sz="1800" i="1" dirty="0" smtClean="0"/>
              <a:t>and</a:t>
            </a:r>
            <a:r>
              <a:rPr lang="en-US" sz="1800" dirty="0" smtClean="0"/>
              <a:t> single-particle spectra (often neglected because no “red flags”)</a:t>
            </a:r>
          </a:p>
          <a:p>
            <a:pPr>
              <a:spcBef>
                <a:spcPts val="1680"/>
              </a:spcBef>
              <a:buNone/>
            </a:pPr>
            <a:endParaRPr lang="en-US" dirty="0" smtClean="0">
              <a:solidFill>
                <a:schemeClr val="bg1"/>
              </a:solidFill>
            </a:endParaRPr>
          </a:p>
          <a:p>
            <a:pPr>
              <a:spcBef>
                <a:spcPts val="1680"/>
              </a:spcBef>
            </a:pPr>
            <a:r>
              <a:rPr lang="en-US" dirty="0" smtClean="0"/>
              <a:t>Femtoscopy &amp; Spectra</a:t>
            </a:r>
          </a:p>
          <a:p>
            <a:pPr lvl="1">
              <a:spcBef>
                <a:spcPts val="900"/>
              </a:spcBef>
            </a:pPr>
            <a:r>
              <a:rPr lang="en-US" sz="1800" dirty="0" smtClean="0"/>
              <a:t>in H.I.C., well understood, detailed fingerprint of flow</a:t>
            </a:r>
          </a:p>
          <a:p>
            <a:pPr lvl="1">
              <a:spcBef>
                <a:spcPts val="900"/>
              </a:spcBef>
            </a:pPr>
            <a:r>
              <a:rPr lang="en-US" sz="1800" dirty="0" smtClean="0"/>
              <a:t>RHIC – first opportunity for direct comparison with </a:t>
            </a:r>
            <a:r>
              <a:rPr lang="en-US" sz="1800" dirty="0" err="1" smtClean="0"/>
              <a:t>p+p</a:t>
            </a:r>
            <a:endParaRPr lang="en-US" sz="1800" dirty="0" smtClean="0"/>
          </a:p>
          <a:p>
            <a:pPr lvl="1">
              <a:spcBef>
                <a:spcPts val="900"/>
              </a:spcBef>
            </a:pPr>
            <a:r>
              <a:rPr lang="en-US" sz="1800" dirty="0" smtClean="0"/>
              <a:t>accounting for </a:t>
            </a:r>
            <a:r>
              <a:rPr lang="en-US" sz="1800" dirty="0" err="1" smtClean="0"/>
              <a:t>EMCICs</a:t>
            </a:r>
            <a:r>
              <a:rPr lang="en-US" sz="1800" dirty="0" smtClean="0"/>
              <a:t>, identical flow signals in </a:t>
            </a:r>
            <a:r>
              <a:rPr lang="en-US" sz="1800" dirty="0" err="1" smtClean="0"/>
              <a:t>p+p</a:t>
            </a:r>
            <a:endParaRPr lang="en-US" sz="1800" dirty="0" smtClean="0"/>
          </a:p>
          <a:p>
            <a:pPr lvl="1"/>
            <a:endParaRPr lang="en-US" dirty="0" smtClean="0"/>
          </a:p>
          <a:p>
            <a:pPr>
              <a:spcAft>
                <a:spcPts val="600"/>
              </a:spcAft>
            </a:pPr>
            <a:r>
              <a:rPr lang="en-US" dirty="0" smtClean="0"/>
              <a:t>collective signals in A+A also seen in hadron-hadron collisions</a:t>
            </a:r>
          </a:p>
          <a:p>
            <a:pPr>
              <a:spcAft>
                <a:spcPts val="600"/>
              </a:spcAft>
            </a:pPr>
            <a:r>
              <a:rPr lang="en-US" b="1" dirty="0" smtClean="0">
                <a:solidFill>
                  <a:srgbClr val="FF0000"/>
                </a:solidFill>
              </a:rPr>
              <a:t>Has AA become the reference system for pp in non-perturbative sector???</a:t>
            </a:r>
          </a:p>
          <a:p>
            <a:pPr>
              <a:spcAft>
                <a:spcPts val="600"/>
              </a:spcAft>
            </a:pPr>
            <a:r>
              <a:rPr lang="en-US" dirty="0" smtClean="0"/>
              <a:t>Thermalization, hadronization, very early color dynamics…</a:t>
            </a:r>
          </a:p>
          <a:p>
            <a:pPr lvl="1">
              <a:spcAft>
                <a:spcPts val="600"/>
              </a:spcAft>
            </a:pPr>
            <a:r>
              <a:rPr lang="en-US" sz="1800" dirty="0" err="1" smtClean="0"/>
              <a:t>Mrowczynski</a:t>
            </a:r>
            <a:r>
              <a:rPr lang="en-US" sz="1800" dirty="0" smtClean="0"/>
              <a:t>, Pratt, </a:t>
            </a:r>
            <a:r>
              <a:rPr lang="en-US" sz="1800" dirty="0" err="1" smtClean="0"/>
              <a:t>Broniowski</a:t>
            </a:r>
            <a:r>
              <a:rPr lang="en-US" sz="1800" dirty="0" smtClean="0"/>
              <a:t>, Strickland, Werner, </a:t>
            </a:r>
            <a:r>
              <a:rPr lang="en-US" sz="1800" dirty="0" err="1" smtClean="0"/>
              <a:t>Venugopalan</a:t>
            </a:r>
            <a:r>
              <a:rPr lang="en-US" sz="18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fade">
                                      <p:cBhvr>
                                        <p:cTn id="26" dur="500"/>
                                        <p:tgtEl>
                                          <p:spTgt spid="3">
                                            <p:txEl>
                                              <p:pRg st="10" end="1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animEffect transition="in" filter="fade">
                                      <p:cBhvr>
                                        <p:cTn id="29" dur="500"/>
                                        <p:tgtEl>
                                          <p:spTgt spid="3">
                                            <p:txEl>
                                              <p:pRg st="11" end="1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Effect transition="in" filter="fade">
                                      <p:cBhvr>
                                        <p:cTn id="32" dur="500"/>
                                        <p:tgtEl>
                                          <p:spTgt spid="3">
                                            <p:txEl>
                                              <p:pRg st="12" end="1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Effect transition="in" filter="fade">
                                      <p:cBhvr>
                                        <p:cTn id="37"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3"/>
          <p:cNvPicPr>
            <a:picLocks noChangeAspect="1" noChangeArrowheads="1"/>
          </p:cNvPicPr>
          <p:nvPr/>
        </p:nvPicPr>
        <p:blipFill>
          <a:blip r:embed="rId2"/>
          <a:srcRect/>
          <a:stretch>
            <a:fillRect/>
          </a:stretch>
        </p:blipFill>
        <p:spPr bwMode="auto">
          <a:xfrm>
            <a:off x="0" y="609600"/>
            <a:ext cx="9144000" cy="6036933"/>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Summary 2 - LHC</a:t>
            </a:r>
            <a:endParaRPr lang="en-US" dirty="0"/>
          </a:p>
        </p:txBody>
      </p:sp>
      <p:sp>
        <p:nvSpPr>
          <p:cNvPr id="8" name="Footer Placeholder 7"/>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9" name="Slide Number Placeholder 8"/>
          <p:cNvSpPr>
            <a:spLocks noGrp="1"/>
          </p:cNvSpPr>
          <p:nvPr>
            <p:ph type="sldNum" sz="quarter" idx="12"/>
          </p:nvPr>
        </p:nvSpPr>
        <p:spPr/>
        <p:txBody>
          <a:bodyPr/>
          <a:lstStyle/>
          <a:p>
            <a:fld id="{7DAC2A2A-C09E-2240-A90F-7268EA013567}" type="slidenum">
              <a:rPr lang="en-US" smtClean="0"/>
              <a:pPr/>
              <a:t>81</a:t>
            </a:fld>
            <a:endParaRPr lang="en-US"/>
          </a:p>
        </p:txBody>
      </p:sp>
      <p:sp>
        <p:nvSpPr>
          <p:cNvPr id="3" name="Vertical Text Placeholder 2"/>
          <p:cNvSpPr>
            <a:spLocks noGrp="1"/>
          </p:cNvSpPr>
          <p:nvPr>
            <p:ph type="body" orient="vert" idx="4294967295"/>
          </p:nvPr>
        </p:nvSpPr>
        <p:spPr>
          <a:xfrm>
            <a:off x="152400" y="609600"/>
            <a:ext cx="8915400" cy="5867400"/>
          </a:xfrm>
          <a:solidFill>
            <a:srgbClr val="FFFFFF">
              <a:alpha val="91000"/>
            </a:srgbClr>
          </a:solidFill>
        </p:spPr>
        <p:txBody>
          <a:bodyPr>
            <a:normAutofit/>
          </a:bodyPr>
          <a:lstStyle/>
          <a:p>
            <a:endParaRPr lang="en-US" dirty="0" smtClean="0"/>
          </a:p>
          <a:p>
            <a:r>
              <a:rPr lang="en-US" dirty="0" smtClean="0"/>
              <a:t>At RHIC (200 </a:t>
            </a:r>
            <a:r>
              <a:rPr lang="en-US" dirty="0" err="1" smtClean="0"/>
              <a:t>GeV</a:t>
            </a:r>
            <a:r>
              <a:rPr lang="en-US" dirty="0" smtClean="0"/>
              <a:t>), unique </a:t>
            </a:r>
            <a:r>
              <a:rPr lang="en-US" dirty="0" err="1" smtClean="0"/>
              <a:t>apples:apples</a:t>
            </a:r>
            <a:r>
              <a:rPr lang="en-US" dirty="0" smtClean="0"/>
              <a:t> comparison </a:t>
            </a:r>
            <a:r>
              <a:rPr lang="en-US" dirty="0" err="1" smtClean="0">
                <a:sym typeface="Wingdings"/>
              </a:rPr>
              <a:t></a:t>
            </a:r>
            <a:r>
              <a:rPr lang="en-US" dirty="0" smtClean="0">
                <a:sym typeface="Wingdings"/>
              </a:rPr>
              <a:t> flow in </a:t>
            </a:r>
            <a:r>
              <a:rPr lang="en-US" dirty="0" err="1" smtClean="0">
                <a:sym typeface="Wingdings"/>
              </a:rPr>
              <a:t>p+p</a:t>
            </a:r>
            <a:endParaRPr lang="en-US" dirty="0" smtClean="0"/>
          </a:p>
          <a:p>
            <a:endParaRPr lang="en-US" dirty="0" smtClean="0"/>
          </a:p>
          <a:p>
            <a:r>
              <a:rPr lang="en-US" dirty="0" smtClean="0"/>
              <a:t>At </a:t>
            </a:r>
            <a:r>
              <a:rPr lang="en-US" dirty="0" err="1" smtClean="0"/>
              <a:t>Tevatron</a:t>
            </a:r>
            <a:r>
              <a:rPr lang="en-US" dirty="0" smtClean="0"/>
              <a:t> (2 </a:t>
            </a:r>
            <a:r>
              <a:rPr lang="en-US" dirty="0" err="1" smtClean="0"/>
              <a:t>TeV</a:t>
            </a:r>
            <a:r>
              <a:rPr lang="en-US" dirty="0" smtClean="0"/>
              <a:t>), low statistics soft sector data hinted at flow in </a:t>
            </a:r>
            <a:r>
              <a:rPr lang="en-US" dirty="0" err="1" smtClean="0"/>
              <a:t>p+pbar</a:t>
            </a:r>
            <a:endParaRPr lang="en-US" dirty="0" smtClean="0"/>
          </a:p>
          <a:p>
            <a:endParaRPr lang="en-US" dirty="0" smtClean="0"/>
          </a:p>
          <a:p>
            <a:r>
              <a:rPr lang="en-US" dirty="0" smtClean="0"/>
              <a:t>At LHC (14 </a:t>
            </a:r>
            <a:r>
              <a:rPr lang="en-US" dirty="0" err="1" smtClean="0"/>
              <a:t>TeV</a:t>
            </a:r>
            <a:r>
              <a:rPr lang="en-US" dirty="0" smtClean="0"/>
              <a:t>), most people now </a:t>
            </a:r>
            <a:r>
              <a:rPr lang="en-US" i="1" dirty="0" smtClean="0"/>
              <a:t>expect </a:t>
            </a:r>
            <a:r>
              <a:rPr lang="en-US" dirty="0" smtClean="0"/>
              <a:t>flow in </a:t>
            </a:r>
            <a:r>
              <a:rPr lang="en-US" dirty="0" err="1" smtClean="0"/>
              <a:t>p+p</a:t>
            </a:r>
            <a:endParaRPr lang="en-US" dirty="0" smtClean="0"/>
          </a:p>
          <a:p>
            <a:pPr lvl="1"/>
            <a:r>
              <a:rPr lang="en-US" i="1" dirty="0" smtClean="0"/>
              <a:t>and it will be seen</a:t>
            </a:r>
          </a:p>
          <a:p>
            <a:pPr lvl="1"/>
            <a:r>
              <a:rPr lang="en-US" dirty="0" smtClean="0"/>
              <a:t>because “</a:t>
            </a:r>
            <a:r>
              <a:rPr lang="en-US" dirty="0" smtClean="0">
                <a:solidFill>
                  <a:srgbClr val="000090"/>
                </a:solidFill>
              </a:rPr>
              <a:t>multiplicity in </a:t>
            </a:r>
            <a:r>
              <a:rPr lang="en-US" dirty="0" err="1" smtClean="0">
                <a:solidFill>
                  <a:srgbClr val="000090"/>
                </a:solidFill>
              </a:rPr>
              <a:t>p+p</a:t>
            </a:r>
            <a:r>
              <a:rPr lang="en-US" dirty="0" smtClean="0">
                <a:solidFill>
                  <a:srgbClr val="000090"/>
                </a:solidFill>
              </a:rPr>
              <a:t> @ LHC is similar to </a:t>
            </a:r>
            <a:r>
              <a:rPr lang="en-US" dirty="0" err="1" smtClean="0">
                <a:solidFill>
                  <a:srgbClr val="000090"/>
                </a:solidFill>
              </a:rPr>
              <a:t>Cu+Cu</a:t>
            </a:r>
            <a:r>
              <a:rPr lang="en-US" dirty="0" smtClean="0">
                <a:solidFill>
                  <a:srgbClr val="000090"/>
                </a:solidFill>
              </a:rPr>
              <a:t> at RHIC</a:t>
            </a:r>
            <a:r>
              <a:rPr lang="en-US" dirty="0" smtClean="0"/>
              <a:t>” ??  yes and no</a:t>
            </a:r>
          </a:p>
          <a:p>
            <a:pPr lvl="2">
              <a:buClr>
                <a:srgbClr val="008000"/>
              </a:buClr>
              <a:buFont typeface="Wingdings" charset="2"/>
              <a:buChar char="ü"/>
            </a:pPr>
            <a:r>
              <a:rPr lang="en-US" sz="1800" dirty="0" smtClean="0"/>
              <a:t>the high multiplicity will make flow </a:t>
            </a:r>
            <a:r>
              <a:rPr lang="en-US" sz="1800" b="1" dirty="0" smtClean="0"/>
              <a:t>easier to see</a:t>
            </a:r>
            <a:r>
              <a:rPr lang="en-US" sz="1800" dirty="0" smtClean="0"/>
              <a:t> (less EMCIC “distortion”)</a:t>
            </a:r>
            <a:br>
              <a:rPr lang="en-US" sz="1800" dirty="0" smtClean="0"/>
            </a:br>
            <a:r>
              <a:rPr lang="en-US" sz="1800" dirty="0" smtClean="0"/>
              <a:t>we will not have to be so careful as at RHIC</a:t>
            </a:r>
          </a:p>
          <a:p>
            <a:pPr lvl="2">
              <a:buClr>
                <a:srgbClr val="FF0000"/>
              </a:buClr>
              <a:buFont typeface="Lucida Grande"/>
              <a:buChar char="✘"/>
            </a:pPr>
            <a:r>
              <a:rPr lang="en-US" sz="1800" dirty="0" smtClean="0"/>
              <a:t>but the flow will not be </a:t>
            </a:r>
            <a:r>
              <a:rPr lang="en-US" sz="1800" b="1" dirty="0" smtClean="0"/>
              <a:t>due to</a:t>
            </a:r>
            <a:r>
              <a:rPr lang="en-US" sz="1800" dirty="0" smtClean="0"/>
              <a:t> the high multiplicity (</a:t>
            </a:r>
            <a:r>
              <a:rPr lang="en-US" sz="1800" dirty="0" err="1" smtClean="0"/>
              <a:t>rescattering</a:t>
            </a:r>
            <a:r>
              <a:rPr lang="en-US" sz="1800" dirty="0" smtClean="0"/>
              <a:t> or so).</a:t>
            </a:r>
          </a:p>
          <a:p>
            <a:pPr lvl="1"/>
            <a:endParaRPr lang="en-US" u="sng" dirty="0" smtClean="0"/>
          </a:p>
          <a:p>
            <a:pPr lvl="1"/>
            <a:r>
              <a:rPr lang="en-US" u="sng" dirty="0" smtClean="0"/>
              <a:t>when</a:t>
            </a:r>
            <a:r>
              <a:rPr lang="en-US" dirty="0" smtClean="0"/>
              <a:t> we observe it, use it as a tool to study general problem of collectivity in hadron collisions</a:t>
            </a:r>
            <a:endParaRPr lang="en-US" u="sng"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10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1000"/>
                                        <p:tgtEl>
                                          <p:spTgt spid="3">
                                            <p:txEl>
                                              <p:pRg st="7" end="7"/>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fade">
                                      <p:cBhvr>
                                        <p:cTn id="26" dur="1000"/>
                                        <p:tgtEl>
                                          <p:spTgt spid="3">
                                            <p:txEl>
                                              <p:pRg st="9" end="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Effect transition="in" filter="fade">
                                      <p:cBhvr>
                                        <p:cTn id="31"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normAutofit/>
          </a:bodyPr>
          <a:lstStyle/>
          <a:p>
            <a:r>
              <a:rPr lang="en-US" dirty="0" smtClean="0"/>
              <a:t>Spherical harmonic representation of 3D data</a:t>
            </a:r>
            <a:endParaRPr lang="en-US" dirty="0"/>
          </a:p>
        </p:txBody>
      </p:sp>
      <p:pic>
        <p:nvPicPr>
          <p:cNvPr id="588803" name="Picture 3" descr="wmap"/>
          <p:cNvPicPr>
            <a:picLocks noChangeAspect="1" noChangeArrowheads="1"/>
          </p:cNvPicPr>
          <p:nvPr/>
        </p:nvPicPr>
        <p:blipFill>
          <a:blip r:embed="rId4"/>
          <a:srcRect/>
          <a:stretch>
            <a:fillRect/>
          </a:stretch>
        </p:blipFill>
        <p:spPr bwMode="auto">
          <a:xfrm>
            <a:off x="304800" y="609600"/>
            <a:ext cx="3124200" cy="3124200"/>
          </a:xfrm>
          <a:prstGeom prst="rect">
            <a:avLst/>
          </a:prstGeom>
          <a:noFill/>
        </p:spPr>
      </p:pic>
      <p:graphicFrame>
        <p:nvGraphicFramePr>
          <p:cNvPr id="588805" name="Object 5"/>
          <p:cNvGraphicFramePr>
            <a:graphicFrameLocks noChangeAspect="1"/>
          </p:cNvGraphicFramePr>
          <p:nvPr/>
        </p:nvGraphicFramePr>
        <p:xfrm>
          <a:off x="381000" y="4768850"/>
          <a:ext cx="3200400" cy="1125538"/>
        </p:xfrm>
        <a:graphic>
          <a:graphicData uri="http://schemas.openxmlformats.org/presentationml/2006/ole">
            <p:oleObj spid="_x0000_s1048578" name="Equation" r:id="rId5" imgW="1803400" imgH="635000" progId="Equation.3">
              <p:embed/>
            </p:oleObj>
          </a:graphicData>
        </a:graphic>
      </p:graphicFrame>
      <p:grpSp>
        <p:nvGrpSpPr>
          <p:cNvPr id="2" name="Group 3"/>
          <p:cNvGrpSpPr>
            <a:grpSpLocks/>
          </p:cNvGrpSpPr>
          <p:nvPr/>
        </p:nvGrpSpPr>
        <p:grpSpPr bwMode="auto">
          <a:xfrm>
            <a:off x="5715000" y="715962"/>
            <a:ext cx="3352800" cy="2847975"/>
            <a:chOff x="3024" y="2016"/>
            <a:chExt cx="2640" cy="2304"/>
          </a:xfrm>
        </p:grpSpPr>
        <p:pic>
          <p:nvPicPr>
            <p:cNvPr id="12" name="Picture 4"/>
            <p:cNvPicPr>
              <a:picLocks noChangeAspect="1" noChangeArrowheads="1"/>
            </p:cNvPicPr>
            <p:nvPr/>
          </p:nvPicPr>
          <mc:AlternateContent xmlns:ma="http://schemas.microsoft.com/office/mac/drawingml/2008/main">
            <mc:Choice Requires="ma">
              <p:blipFill>
                <a:blip r:embed="rId6"/>
                <a:srcRect b="9824"/>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7"/>
                <a:srcRect b="9824"/>
                <a:stretch>
                  <a:fillRect/>
                </a:stretch>
              </p:blipFill>
            </mc:Fallback>
          </mc:AlternateContent>
          <p:spPr bwMode="auto">
            <a:xfrm>
              <a:off x="3024" y="2016"/>
              <a:ext cx="2640" cy="2304"/>
            </a:xfrm>
            <a:prstGeom prst="rect">
              <a:avLst/>
            </a:prstGeom>
            <a:noFill/>
            <a:ln>
              <a:noFill/>
            </a:ln>
            <a:effectLst/>
          </p:spPr>
        </p:pic>
        <p:sp>
          <p:nvSpPr>
            <p:cNvPr id="13" name="Text Box 5"/>
            <p:cNvSpPr txBox="1">
              <a:spLocks noChangeArrowheads="1"/>
            </p:cNvSpPr>
            <p:nvPr/>
          </p:nvSpPr>
          <p:spPr bwMode="auto">
            <a:xfrm>
              <a:off x="4570" y="3230"/>
              <a:ext cx="447" cy="246"/>
            </a:xfrm>
            <a:prstGeom prst="rect">
              <a:avLst/>
            </a:prstGeom>
            <a:noFill/>
            <a:ln w="9525">
              <a:noFill/>
              <a:miter lim="800000"/>
              <a:headEnd/>
              <a:tailEnd/>
            </a:ln>
            <a:effectLst/>
          </p:spPr>
          <p:txBody>
            <a:bodyPr>
              <a:prstTxWarp prst="textNoShape">
                <a:avLst/>
              </a:prstTxWarp>
              <a:spAutoFit/>
            </a:bodyPr>
            <a:lstStyle/>
            <a:p>
              <a:pPr>
                <a:spcBef>
                  <a:spcPct val="50000"/>
                </a:spcBef>
              </a:pPr>
              <a:r>
                <a:rPr lang="pl-PL" sz="1400">
                  <a:sym typeface="Mathematica1" pitchFamily="2" charset="2"/>
                </a:rPr>
                <a:t>Q</a:t>
              </a:r>
              <a:r>
                <a:rPr lang="pl-PL" sz="1400" baseline="-25000">
                  <a:sym typeface="Mathematica1" pitchFamily="2" charset="2"/>
                </a:rPr>
                <a:t>OUT</a:t>
              </a:r>
              <a:endParaRPr lang="en-US" sz="1600">
                <a:sym typeface="Mathematica1" pitchFamily="2" charset="2"/>
              </a:endParaRPr>
            </a:p>
          </p:txBody>
        </p:sp>
        <p:sp>
          <p:nvSpPr>
            <p:cNvPr id="14" name="Text Box 6"/>
            <p:cNvSpPr txBox="1">
              <a:spLocks noChangeArrowheads="1"/>
            </p:cNvSpPr>
            <p:nvPr/>
          </p:nvSpPr>
          <p:spPr bwMode="auto">
            <a:xfrm>
              <a:off x="4003" y="3442"/>
              <a:ext cx="244" cy="47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600" dirty="0" err="1" smtClean="0">
                  <a:latin typeface="Lucida Grande"/>
                  <a:ea typeface="Lucida Grande"/>
                  <a:cs typeface="Lucida Grande"/>
                  <a:sym typeface="Symbol" charset="2"/>
                </a:rPr>
                <a:t>ϕ</a:t>
              </a:r>
              <a:endParaRPr lang="en-US" sz="1600" dirty="0">
                <a:sym typeface="Symbol" charset="2"/>
              </a:endParaRPr>
            </a:p>
          </p:txBody>
        </p:sp>
        <p:sp>
          <p:nvSpPr>
            <p:cNvPr id="15" name="Text Box 7"/>
            <p:cNvSpPr txBox="1">
              <a:spLocks noChangeArrowheads="1"/>
            </p:cNvSpPr>
            <p:nvPr/>
          </p:nvSpPr>
          <p:spPr bwMode="auto">
            <a:xfrm>
              <a:off x="3802" y="3153"/>
              <a:ext cx="201" cy="52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800" dirty="0" err="1" smtClean="0">
                  <a:sym typeface="Symbol" charset="2"/>
                </a:rPr>
                <a:t>θ</a:t>
              </a:r>
              <a:endParaRPr lang="en-US" sz="1800" dirty="0">
                <a:sym typeface="Symbol" charset="2"/>
              </a:endParaRPr>
            </a:p>
          </p:txBody>
        </p:sp>
        <p:sp>
          <p:nvSpPr>
            <p:cNvPr id="16" name="Text Box 8"/>
            <p:cNvSpPr txBox="1">
              <a:spLocks noChangeArrowheads="1"/>
            </p:cNvSpPr>
            <p:nvPr/>
          </p:nvSpPr>
          <p:spPr bwMode="auto">
            <a:xfrm>
              <a:off x="3194" y="3594"/>
              <a:ext cx="445" cy="247"/>
            </a:xfrm>
            <a:prstGeom prst="rect">
              <a:avLst/>
            </a:prstGeom>
            <a:noFill/>
            <a:ln w="9525">
              <a:noFill/>
              <a:miter lim="800000"/>
              <a:headEnd/>
              <a:tailEnd/>
            </a:ln>
            <a:effectLst/>
          </p:spPr>
          <p:txBody>
            <a:bodyPr>
              <a:prstTxWarp prst="textNoShape">
                <a:avLst/>
              </a:prstTxWarp>
              <a:spAutoFit/>
            </a:bodyPr>
            <a:lstStyle/>
            <a:p>
              <a:pPr>
                <a:spcBef>
                  <a:spcPct val="50000"/>
                </a:spcBef>
              </a:pPr>
              <a:r>
                <a:rPr lang="pl-PL" sz="1400">
                  <a:sym typeface="Mathematica1" pitchFamily="2" charset="2"/>
                </a:rPr>
                <a:t>Q</a:t>
              </a:r>
              <a:r>
                <a:rPr lang="pl-PL" sz="1200" baseline="-25000">
                  <a:sym typeface="Mathematica1" pitchFamily="2" charset="2"/>
                </a:rPr>
                <a:t>SIDE</a:t>
              </a:r>
              <a:endParaRPr lang="en-US" sz="1600">
                <a:sym typeface="Mathematica1" pitchFamily="2" charset="2"/>
              </a:endParaRPr>
            </a:p>
          </p:txBody>
        </p:sp>
        <p:sp>
          <p:nvSpPr>
            <p:cNvPr id="17" name="Text Box 9"/>
            <p:cNvSpPr txBox="1">
              <a:spLocks noChangeArrowheads="1"/>
            </p:cNvSpPr>
            <p:nvPr/>
          </p:nvSpPr>
          <p:spPr bwMode="auto">
            <a:xfrm>
              <a:off x="3397" y="2745"/>
              <a:ext cx="526" cy="247"/>
            </a:xfrm>
            <a:prstGeom prst="rect">
              <a:avLst/>
            </a:prstGeom>
            <a:noFill/>
            <a:ln w="9525">
              <a:noFill/>
              <a:miter lim="800000"/>
              <a:headEnd/>
              <a:tailEnd/>
            </a:ln>
            <a:effectLst/>
          </p:spPr>
          <p:txBody>
            <a:bodyPr>
              <a:prstTxWarp prst="textNoShape">
                <a:avLst/>
              </a:prstTxWarp>
              <a:spAutoFit/>
            </a:bodyPr>
            <a:lstStyle/>
            <a:p>
              <a:pPr>
                <a:spcBef>
                  <a:spcPct val="50000"/>
                </a:spcBef>
              </a:pPr>
              <a:r>
                <a:rPr lang="pl-PL" sz="1400">
                  <a:sym typeface="Mathematica1" pitchFamily="2" charset="2"/>
                </a:rPr>
                <a:t>Q</a:t>
              </a:r>
              <a:r>
                <a:rPr lang="pl-PL" sz="1400" baseline="-25000">
                  <a:sym typeface="Mathematica1" pitchFamily="2" charset="2"/>
                </a:rPr>
                <a:t>LONG</a:t>
              </a:r>
              <a:endParaRPr lang="en-US" sz="1400">
                <a:sym typeface="Mathematica1" pitchFamily="2" charset="2"/>
              </a:endParaRPr>
            </a:p>
          </p:txBody>
        </p:sp>
        <p:sp>
          <p:nvSpPr>
            <p:cNvPr id="18" name="Text Box 10"/>
            <p:cNvSpPr txBox="1">
              <a:spLocks noChangeArrowheads="1"/>
            </p:cNvSpPr>
            <p:nvPr/>
          </p:nvSpPr>
          <p:spPr bwMode="auto">
            <a:xfrm>
              <a:off x="4207" y="2785"/>
              <a:ext cx="445" cy="273"/>
            </a:xfrm>
            <a:prstGeom prst="rect">
              <a:avLst/>
            </a:prstGeom>
            <a:noFill/>
            <a:ln w="9525">
              <a:noFill/>
              <a:miter lim="800000"/>
              <a:headEnd/>
              <a:tailEnd/>
            </a:ln>
            <a:effectLst/>
          </p:spPr>
          <p:txBody>
            <a:bodyPr>
              <a:prstTxWarp prst="textNoShape">
                <a:avLst/>
              </a:prstTxWarp>
              <a:spAutoFit/>
            </a:bodyPr>
            <a:lstStyle/>
            <a:p>
              <a:pPr>
                <a:spcBef>
                  <a:spcPct val="50000"/>
                </a:spcBef>
              </a:pPr>
              <a:r>
                <a:rPr lang="pl-PL" sz="1600" b="1">
                  <a:sym typeface="Mathematica1" pitchFamily="2" charset="2"/>
                </a:rPr>
                <a:t>Q</a:t>
              </a:r>
              <a:endParaRPr lang="en-US" sz="1600">
                <a:sym typeface="Mathematica1" pitchFamily="2" charset="2"/>
              </a:endParaRPr>
            </a:p>
          </p:txBody>
        </p:sp>
      </p:grpSp>
      <p:pic>
        <p:nvPicPr>
          <p:cNvPr id="19" name="Picture 20" descr="LisaFig01"/>
          <p:cNvPicPr>
            <a:picLocks noChangeAspect="1" noChangeArrowheads="1"/>
          </p:cNvPicPr>
          <p:nvPr/>
        </p:nvPicPr>
        <p:blipFill>
          <a:blip r:embed="rId8">
            <a:clrChange>
              <a:clrFrom>
                <a:srgbClr val="FFFFFF"/>
              </a:clrFrom>
              <a:clrTo>
                <a:srgbClr val="FFFFFF">
                  <a:alpha val="0"/>
                </a:srgbClr>
              </a:clrTo>
            </a:clrChange>
          </a:blip>
          <a:srcRect l="5714" t="14641" r="51428" b="7303"/>
          <a:stretch>
            <a:fillRect/>
          </a:stretch>
        </p:blipFill>
        <p:spPr bwMode="auto">
          <a:xfrm>
            <a:off x="3810000" y="1371600"/>
            <a:ext cx="2286000" cy="1981200"/>
          </a:xfrm>
          <a:prstGeom prst="rect">
            <a:avLst/>
          </a:prstGeom>
          <a:noFill/>
        </p:spPr>
      </p:pic>
      <p:grpSp>
        <p:nvGrpSpPr>
          <p:cNvPr id="3" name="Group 28"/>
          <p:cNvGrpSpPr>
            <a:grpSpLocks/>
          </p:cNvGrpSpPr>
          <p:nvPr/>
        </p:nvGrpSpPr>
        <p:grpSpPr bwMode="auto">
          <a:xfrm>
            <a:off x="4191000" y="5105400"/>
            <a:ext cx="4805363" cy="760413"/>
            <a:chOff x="144" y="3696"/>
            <a:chExt cx="3027" cy="479"/>
          </a:xfrm>
        </p:grpSpPr>
        <p:sp>
          <p:nvSpPr>
            <p:cNvPr id="21" name="AutoShape 24"/>
            <p:cNvSpPr>
              <a:spLocks noChangeArrowheads="1"/>
            </p:cNvSpPr>
            <p:nvPr/>
          </p:nvSpPr>
          <p:spPr bwMode="auto">
            <a:xfrm>
              <a:off x="144" y="3696"/>
              <a:ext cx="3024" cy="448"/>
            </a:xfrm>
            <a:prstGeom prst="roundRect">
              <a:avLst>
                <a:gd name="adj" fmla="val 16667"/>
              </a:avLst>
            </a:prstGeom>
            <a:solidFill>
              <a:schemeClr val="bg1"/>
            </a:solidFill>
            <a:ln w="15875">
              <a:solidFill>
                <a:schemeClr val="tx1"/>
              </a:solidFill>
              <a:round/>
              <a:headEnd/>
              <a:tailEnd/>
            </a:ln>
            <a:effectLst/>
          </p:spPr>
          <p:txBody>
            <a:bodyPr wrap="none" anchor="ctr">
              <a:prstTxWarp prst="textNoShape">
                <a:avLst/>
              </a:prstTxWarp>
            </a:bodyPr>
            <a:lstStyle/>
            <a:p>
              <a:endParaRPr lang="en-US"/>
            </a:p>
          </p:txBody>
        </p:sp>
        <p:graphicFrame>
          <p:nvGraphicFramePr>
            <p:cNvPr id="22" name="Object 25"/>
            <p:cNvGraphicFramePr>
              <a:graphicFrameLocks noChangeAspect="1"/>
            </p:cNvGraphicFramePr>
            <p:nvPr/>
          </p:nvGraphicFramePr>
          <p:xfrm>
            <a:off x="197" y="3696"/>
            <a:ext cx="2923" cy="381"/>
          </p:xfrm>
          <a:graphic>
            <a:graphicData uri="http://schemas.openxmlformats.org/presentationml/2006/ole">
              <p:oleObj spid="_x0000_s1048579" name="Equation" r:id="rId9" imgW="2806700" imgH="431800" progId="Equation.DSMT4">
                <p:embed/>
              </p:oleObj>
            </a:graphicData>
          </a:graphic>
        </p:graphicFrame>
        <p:sp>
          <p:nvSpPr>
            <p:cNvPr id="23" name="Text Box 26"/>
            <p:cNvSpPr txBox="1">
              <a:spLocks noChangeArrowheads="1"/>
            </p:cNvSpPr>
            <p:nvPr/>
          </p:nvSpPr>
          <p:spPr bwMode="auto">
            <a:xfrm>
              <a:off x="1008" y="4010"/>
              <a:ext cx="2163" cy="1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pl-PL" sz="1100" dirty="0" smtClean="0">
                  <a:solidFill>
                    <a:schemeClr val="accent6">
                      <a:lumMod val="50000"/>
                    </a:schemeClr>
                  </a:solidFill>
                </a:rPr>
                <a:t>Z. Chajecki &amp; MAL,</a:t>
              </a:r>
              <a:r>
                <a:rPr lang="en-US" sz="1100" dirty="0" smtClean="0">
                  <a:solidFill>
                    <a:schemeClr val="accent6">
                      <a:lumMod val="50000"/>
                    </a:schemeClr>
                  </a:solidFill>
                </a:rPr>
                <a:t> PRC </a:t>
              </a:r>
              <a:r>
                <a:rPr lang="en-US" sz="1100" b="1" dirty="0" smtClean="0">
                  <a:solidFill>
                    <a:schemeClr val="accent6">
                      <a:lumMod val="50000"/>
                    </a:schemeClr>
                  </a:solidFill>
                </a:rPr>
                <a:t>78</a:t>
              </a:r>
              <a:r>
                <a:rPr lang="en-US" sz="1100" dirty="0" smtClean="0">
                  <a:solidFill>
                    <a:schemeClr val="accent6">
                      <a:lumMod val="50000"/>
                    </a:schemeClr>
                  </a:solidFill>
                </a:rPr>
                <a:t> 064903 (2008)</a:t>
              </a:r>
              <a:endParaRPr lang="pl-PL" sz="1100" dirty="0">
                <a:solidFill>
                  <a:schemeClr val="accent6">
                    <a:lumMod val="50000"/>
                  </a:schemeClr>
                </a:solidFill>
              </a:endParaRPr>
            </a:p>
          </p:txBody>
        </p:sp>
      </p:grpSp>
      <p:sp>
        <p:nvSpPr>
          <p:cNvPr id="24" name="Footer Placeholder 23"/>
          <p:cNvSpPr>
            <a:spLocks noGrp="1"/>
          </p:cNvSpPr>
          <p:nvPr>
            <p:ph type="ftr" sz="quarter" idx="11"/>
          </p:nvPr>
        </p:nvSpPr>
        <p:spPr/>
        <p:txBody>
          <a:bodyPr/>
          <a:lstStyle/>
          <a:p>
            <a:r>
              <a:rPr lang="en-US" smtClean="0"/>
              <a:t>ma lisa - Radial Flow in p+p Collisions -  CERN Theory Phenomenology Seminar  - 16 Oct 2009</a:t>
            </a:r>
            <a:endParaRPr lang="en-US"/>
          </a:p>
        </p:txBody>
      </p:sp>
      <p:sp>
        <p:nvSpPr>
          <p:cNvPr id="25" name="Slide Number Placeholder 24"/>
          <p:cNvSpPr>
            <a:spLocks noGrp="1"/>
          </p:cNvSpPr>
          <p:nvPr>
            <p:ph type="sldNum" sz="quarter" idx="12"/>
          </p:nvPr>
        </p:nvSpPr>
        <p:spPr/>
        <p:txBody>
          <a:bodyPr/>
          <a:lstStyle/>
          <a:p>
            <a:fld id="{7DAC2A2A-C09E-2240-A90F-7268EA013567}" type="slidenum">
              <a:rPr lang="en-US" smtClean="0"/>
              <a:pPr/>
              <a:t>9</a:t>
            </a:fld>
            <a:endParaRPr lang="en-US"/>
          </a:p>
        </p:txBody>
      </p:sp>
      <p:sp>
        <p:nvSpPr>
          <p:cNvPr id="26" name="Rectangle 7"/>
          <p:cNvSpPr>
            <a:spLocks noChangeArrowheads="1"/>
          </p:cNvSpPr>
          <p:nvPr/>
        </p:nvSpPr>
        <p:spPr bwMode="auto">
          <a:xfrm>
            <a:off x="76200" y="6064250"/>
            <a:ext cx="3566989" cy="338554"/>
          </a:xfrm>
          <a:prstGeom prst="rect">
            <a:avLst/>
          </a:prstGeom>
          <a:noFill/>
          <a:ln w="9525">
            <a:noFill/>
            <a:miter lim="800000"/>
            <a:headEnd/>
            <a:tailEnd/>
          </a:ln>
        </p:spPr>
        <p:txBody>
          <a:bodyPr wrap="none">
            <a:prstTxWarp prst="textNoShape">
              <a:avLst/>
            </a:prstTxWarp>
            <a:spAutoFit/>
          </a:bodyPr>
          <a:lstStyle/>
          <a:p>
            <a:r>
              <a:rPr lang="en-US" sz="1600" i="1" dirty="0"/>
              <a:t>(average over </a:t>
            </a:r>
            <a:r>
              <a:rPr lang="en-US" sz="1600" i="1" dirty="0" err="1" smtClean="0"/>
              <a:t>m</a:t>
            </a:r>
            <a:r>
              <a:rPr lang="en-US" sz="1600" i="1" dirty="0" smtClean="0"/>
              <a:t>, </a:t>
            </a:r>
            <a:r>
              <a:rPr lang="en-US" sz="1600" i="1" dirty="0" smtClean="0">
                <a:sym typeface="Symbol" charset="2"/>
              </a:rPr>
              <a:t> </a:t>
            </a:r>
            <a:r>
              <a:rPr lang="en-US" sz="1600" i="1" dirty="0"/>
              <a:t>no “special” direction)</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39.2|64.|18.2|8.4"/>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39.2|64.|18.2|8.4"/>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39.2|64.|18.2|8.4"/>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39.2|64.|18.2|8.4"/>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4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26692</TotalTime>
  <Words>7297</Words>
  <Application>Microsoft Macintosh PowerPoint</Application>
  <PresentationFormat>On-screen Show (4:3)</PresentationFormat>
  <Paragraphs>942</Paragraphs>
  <Slides>81</Slides>
  <Notes>40</Notes>
  <HiddenSlides>13</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81</vt:i4>
      </vt:variant>
    </vt:vector>
  </HeadingPairs>
  <TitlesOfParts>
    <vt:vector size="83" baseType="lpstr">
      <vt:lpstr>Office Theme</vt:lpstr>
      <vt:lpstr>Equation</vt:lpstr>
      <vt:lpstr>Heavy Ion’s Mini-Me  Strong radial flow  in proton collisions at RHIC</vt:lpstr>
      <vt:lpstr>Outline</vt:lpstr>
      <vt:lpstr>Life as a heavy ion physicist</vt:lpstr>
      <vt:lpstr>paradigms of seeds &amp; watermelons</vt:lpstr>
      <vt:lpstr>H.I.C. – a system</vt:lpstr>
      <vt:lpstr>Slide 6</vt:lpstr>
      <vt:lpstr>Obtaining 3D radii from 3D correlation functions</vt:lpstr>
      <vt:lpstr>Spherical harmonic representation of 3D data</vt:lpstr>
      <vt:lpstr>Spherical harmonic representation of 3D data</vt:lpstr>
      <vt:lpstr>Spherical harmonic representation of 3D data</vt:lpstr>
      <vt:lpstr>Spherical harmonic representation of 3D data</vt:lpstr>
      <vt:lpstr>Spherical harmonic representation of 3D data</vt:lpstr>
      <vt:lpstr>Slide 13</vt:lpstr>
      <vt:lpstr>Slide 14</vt:lpstr>
      <vt:lpstr>non-femto “large-Q” behaviour - various approaches</vt:lpstr>
      <vt:lpstr>energy-momentum conservation in n-body states</vt:lpstr>
      <vt:lpstr>Example of use of total phase space integral </vt:lpstr>
      <vt:lpstr>Phasespace constraints impt @ low multiplicity</vt:lpstr>
      <vt:lpstr>Fermi/Hagedorn factorization (“Golden rule”)</vt:lpstr>
      <vt:lpstr>Consider correlations arising (only) from conservation laws The k-particle distribution</vt:lpstr>
      <vt:lpstr>Hidden Slides on applying Central Limit theorem</vt:lpstr>
      <vt:lpstr>Applying CLT (1/3)</vt:lpstr>
      <vt:lpstr>Applying CLT (2/3)</vt:lpstr>
      <vt:lpstr>Applying CLT (3/3) – diagonal covariance matrix!</vt:lpstr>
      <vt:lpstr>k-particle distribution in N-particle system</vt:lpstr>
      <vt:lpstr>N-k=1 is not “large”</vt:lpstr>
      <vt:lpstr>Overlaid</vt:lpstr>
      <vt:lpstr>Effects on single-particle distribution</vt:lpstr>
      <vt:lpstr>k-particle correlation function</vt:lpstr>
      <vt:lpstr>How do EMCICs look ? – nontrivial !</vt:lpstr>
      <vt:lpstr>How do EMCICs look ? – nontrivial !</vt:lpstr>
      <vt:lpstr>“the system”… a nontrivial concept</vt:lpstr>
      <vt:lpstr>The underlying event appears indep of jet – CDF</vt:lpstr>
      <vt:lpstr>“the system”… a nontrivial concept</vt:lpstr>
      <vt:lpstr>“the system”… a nontrivial concept</vt:lpstr>
      <vt:lpstr>Slide 36</vt:lpstr>
      <vt:lpstr>Fits to p+p data  (STAR @ QM09)</vt:lpstr>
      <vt:lpstr>Fits to p+p data  (STAR @ QM09)</vt:lpstr>
      <vt:lpstr>Fits to p+p data  (STAR @ QM09)</vt:lpstr>
      <vt:lpstr>Parameters from 2-particle correlations</vt:lpstr>
      <vt:lpstr>HBT radii (STAR @ QM09)</vt:lpstr>
      <vt:lpstr>“HBT radii” in p+p (STAR@QM09)</vt:lpstr>
      <vt:lpstr>femtoscopy in p+p @ STAR</vt:lpstr>
      <vt:lpstr>femtoscopy in p+p @ STAR</vt:lpstr>
      <vt:lpstr>Apples:apples comparison…</vt:lpstr>
      <vt:lpstr>Significant non-femto correlations, but little effect on “message”</vt:lpstr>
      <vt:lpstr>EMCIC effects for k =…</vt:lpstr>
      <vt:lpstr>Slide 48</vt:lpstr>
      <vt:lpstr>Slide 49</vt:lpstr>
      <vt:lpstr>Don’t forget - EMCICs even for k=1</vt:lpstr>
      <vt:lpstr>EMCICs even for k=1</vt:lpstr>
      <vt:lpstr>EMCICs even for k=1</vt:lpstr>
      <vt:lpstr>Multiplicity evolution of spectra - p+p to A+A (soft sector)</vt:lpstr>
      <vt:lpstr>IMPT: What changes with multiplicity…?</vt:lpstr>
      <vt:lpstr>IMPT: What changes with multiplicity…?</vt:lpstr>
      <vt:lpstr>IMPT: What changes with multiplicity…?</vt:lpstr>
      <vt:lpstr>IMPT: What changes with multiplicity…?</vt:lpstr>
      <vt:lpstr>IMPT: What changes with multiplicity…?</vt:lpstr>
      <vt:lpstr>IMPT: What changes with multiplicity…?</vt:lpstr>
      <vt:lpstr>IMPT: What changes with multiplicity…?</vt:lpstr>
      <vt:lpstr>IMPT: What changes with multiplicity…?</vt:lpstr>
      <vt:lpstr>Multiplicity evolution of spectra - p+p to A+A (soft sector)</vt:lpstr>
      <vt:lpstr>By popular demand (you’ve already seen the impressive result)</vt:lpstr>
      <vt:lpstr>Blast-wave : simultaneous description of spectra, HBT</vt:lpstr>
      <vt:lpstr>Slide 65</vt:lpstr>
      <vt:lpstr> Can we do better…?</vt:lpstr>
      <vt:lpstr> Can we do better…?</vt:lpstr>
      <vt:lpstr>Combined fit: consistent flow-based description</vt:lpstr>
      <vt:lpstr>Combined fit: consistent flow-based description</vt:lpstr>
      <vt:lpstr>Combined fit: consistent flow-based description</vt:lpstr>
      <vt:lpstr>Combined fit: consistent flow-based description</vt:lpstr>
      <vt:lpstr>Implication: A+A is just a collection of flowing p+p?</vt:lpstr>
      <vt:lpstr>Implication: A+A is just a collection of flowing p+p?</vt:lpstr>
      <vt:lpstr>Implication: A+A is just a collection of flowing p+p?</vt:lpstr>
      <vt:lpstr>PID’d &lt;pT&gt; systematics</vt:lpstr>
      <vt:lpstr>Two effects… or one?</vt:lpstr>
      <vt:lpstr>flow in AA, minijets in pp?</vt:lpstr>
      <vt:lpstr>“Anomalously” new physics in AA?</vt:lpstr>
      <vt:lpstr>Summary 1</vt:lpstr>
      <vt:lpstr>Summary 1</vt:lpstr>
      <vt:lpstr>Summary 2 - LHC</vt:lpstr>
    </vt:vector>
  </TitlesOfParts>
  <Company>Ohio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Lisa</dc:creator>
  <cp:lastModifiedBy>Michael Lisa</cp:lastModifiedBy>
  <cp:revision>532</cp:revision>
  <cp:lastPrinted>2009-01-30T01:26:19Z</cp:lastPrinted>
  <dcterms:created xsi:type="dcterms:W3CDTF">2009-11-04T13:23:34Z</dcterms:created>
  <dcterms:modified xsi:type="dcterms:W3CDTF">2009-11-04T13:36:34Z</dcterms:modified>
</cp:coreProperties>
</file>