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22" r:id="rId2"/>
    <p:sldMasterId id="2147483761" r:id="rId3"/>
    <p:sldMasterId id="2147483775" r:id="rId4"/>
  </p:sldMasterIdLst>
  <p:notesMasterIdLst>
    <p:notesMasterId r:id="rId28"/>
  </p:notesMasterIdLst>
  <p:handoutMasterIdLst>
    <p:handoutMasterId r:id="rId29"/>
  </p:handoutMasterIdLst>
  <p:sldIdLst>
    <p:sldId id="256" r:id="rId5"/>
    <p:sldId id="257" r:id="rId6"/>
    <p:sldId id="409" r:id="rId7"/>
    <p:sldId id="410" r:id="rId8"/>
    <p:sldId id="411" r:id="rId9"/>
    <p:sldId id="418" r:id="rId10"/>
    <p:sldId id="412" r:id="rId11"/>
    <p:sldId id="413" r:id="rId12"/>
    <p:sldId id="414" r:id="rId13"/>
    <p:sldId id="415" r:id="rId14"/>
    <p:sldId id="416" r:id="rId15"/>
    <p:sldId id="417" r:id="rId16"/>
    <p:sldId id="421" r:id="rId17"/>
    <p:sldId id="423" r:id="rId18"/>
    <p:sldId id="408" r:id="rId19"/>
    <p:sldId id="394" r:id="rId20"/>
    <p:sldId id="396" r:id="rId21"/>
    <p:sldId id="400" r:id="rId22"/>
    <p:sldId id="420" r:id="rId23"/>
    <p:sldId id="401" r:id="rId24"/>
    <p:sldId id="422" r:id="rId25"/>
    <p:sldId id="425" r:id="rId26"/>
    <p:sldId id="392" r:id="rId2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A89B"/>
    <a:srgbClr val="00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67" autoAdjust="0"/>
  </p:normalViewPr>
  <p:slideViewPr>
    <p:cSldViewPr snapToGrid="0">
      <p:cViewPr varScale="1">
        <p:scale>
          <a:sx n="145" d="100"/>
          <a:sy n="145" d="100"/>
        </p:scale>
        <p:origin x="15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5347"/>
          </a:xfrm>
          <a:prstGeom prst="rect">
            <a:avLst/>
          </a:prstGeom>
        </p:spPr>
        <p:txBody>
          <a:bodyPr vert="horz" lIns="90722" tIns="45360" rIns="90722" bIns="4536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5347"/>
          </a:xfrm>
          <a:prstGeom prst="rect">
            <a:avLst/>
          </a:prstGeom>
        </p:spPr>
        <p:txBody>
          <a:bodyPr vert="horz" lIns="90722" tIns="45360" rIns="90722" bIns="45360" rtlCol="0"/>
          <a:lstStyle>
            <a:lvl1pPr algn="r">
              <a:defRPr sz="1200"/>
            </a:lvl1pPr>
          </a:lstStyle>
          <a:p>
            <a:fld id="{9D62995E-AB63-4D92-8BC4-8DA4300746C1}" type="datetimeFigureOut">
              <a:rPr lang="en-GB" smtClean="0"/>
              <a:t>13/06/2016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6"/>
          </a:xfrm>
          <a:prstGeom prst="rect">
            <a:avLst/>
          </a:prstGeom>
        </p:spPr>
        <p:txBody>
          <a:bodyPr vert="horz" lIns="90722" tIns="45360" rIns="90722" bIns="4536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6"/>
          </a:xfrm>
          <a:prstGeom prst="rect">
            <a:avLst/>
          </a:prstGeom>
        </p:spPr>
        <p:txBody>
          <a:bodyPr vert="horz" lIns="90722" tIns="45360" rIns="90722" bIns="45360" rtlCol="0" anchor="b"/>
          <a:lstStyle>
            <a:lvl1pPr algn="r">
              <a:defRPr sz="1200"/>
            </a:lvl1pPr>
          </a:lstStyle>
          <a:p>
            <a:fld id="{C67F2306-BD12-4F5F-AB46-5A353E511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716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5347"/>
          </a:xfrm>
          <a:prstGeom prst="rect">
            <a:avLst/>
          </a:prstGeom>
        </p:spPr>
        <p:txBody>
          <a:bodyPr vert="horz" lIns="90722" tIns="45360" rIns="90722" bIns="4536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5347"/>
          </a:xfrm>
          <a:prstGeom prst="rect">
            <a:avLst/>
          </a:prstGeom>
        </p:spPr>
        <p:txBody>
          <a:bodyPr vert="horz" lIns="90722" tIns="45360" rIns="90722" bIns="45360" rtlCol="0"/>
          <a:lstStyle>
            <a:lvl1pPr algn="r">
              <a:defRPr sz="1200"/>
            </a:lvl1pPr>
          </a:lstStyle>
          <a:p>
            <a:fld id="{7D4812DD-C787-4DE6-A65D-35819161BD27}" type="datetimeFigureOut">
              <a:rPr lang="en-GB" smtClean="0"/>
              <a:t>13/06/2016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2" tIns="45360" rIns="90722" bIns="4536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1"/>
            <a:ext cx="5438140" cy="3887361"/>
          </a:xfrm>
          <a:prstGeom prst="rect">
            <a:avLst/>
          </a:prstGeom>
        </p:spPr>
        <p:txBody>
          <a:bodyPr vert="horz" lIns="90722" tIns="45360" rIns="90722" bIns="4536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6"/>
          </a:xfrm>
          <a:prstGeom prst="rect">
            <a:avLst/>
          </a:prstGeom>
        </p:spPr>
        <p:txBody>
          <a:bodyPr vert="horz" lIns="90722" tIns="45360" rIns="90722" bIns="4536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6"/>
          </a:xfrm>
          <a:prstGeom prst="rect">
            <a:avLst/>
          </a:prstGeom>
        </p:spPr>
        <p:txBody>
          <a:bodyPr vert="horz" lIns="90722" tIns="45360" rIns="90722" bIns="45360" rtlCol="0" anchor="b"/>
          <a:lstStyle>
            <a:lvl1pPr algn="r">
              <a:defRPr sz="1200"/>
            </a:lvl1pPr>
          </a:lstStyle>
          <a:p>
            <a:fld id="{75B5B678-E09A-4D15-BA6C-191E0556F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99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5B678-E09A-4D15-BA6C-191E0556FD1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533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920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E278E-F3E9-43DB-8F63-CB4D16A15AE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3822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5B678-E09A-4D15-BA6C-191E0556FD1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4217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5B678-E09A-4D15-BA6C-191E0556FD1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572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5B678-E09A-4D15-BA6C-191E0556FD1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9194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51113" y="549275"/>
            <a:ext cx="4873625" cy="27416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8F6B0E-26BE-4983-9B2B-37041EF780B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9773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1FC93C-9DB3-8F4E-AA34-AF3CE5B6042D}" type="slidenum"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8E2002-60AE-2145-B876-134F9FFAC958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5289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0349B39-E793-CC40-A333-C35A31BEFB22}" type="slidenum"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11" charset="0"/>
                <a:ea typeface="ＭＳ Ｐゴシック" pitchFamily="-11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11" charset="0"/>
              <a:ea typeface="ＭＳ Ｐゴシック" pitchFamily="-111" charset="-128"/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ABDDD2-2266-1E4D-AD49-39AAE94C9749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734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56B613-228C-244E-996A-6B01092BF939}" type="slidenum"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itchFamily="-11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itchFamily="-111" charset="-128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84DB91-2A12-EB44-BBA8-9B8987FC1698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8287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4166591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7CB41C-0744-6743-8CF0-B2273F0D3840}" type="slidenum"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92151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6FEB48-A73F-DF40-B351-798596E54F83}" type="slidenum"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54A460E-CC64-D142-BCBF-9AD3FECBD24F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31669087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7CB41C-0744-6743-8CF0-B2273F0D3840}" type="slidenum"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-111" charset="0"/>
                <a:ea typeface="ＭＳ Ｐゴシック" pitchFamily="-11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-111" charset="0"/>
              <a:ea typeface="ＭＳ Ｐゴシック" pitchFamily="-111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9497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6FEB48-A73F-DF40-B351-798596E54F83}" type="slidenum"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54A460E-CC64-D142-BCBF-9AD3FECBD24F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024489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1FC93C-9DB3-8F4E-AA34-AF3CE5B6042D}" type="slidenum"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8E2002-60AE-2145-B876-134F9FFAC958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987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210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June 2016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CEPH Day Switzerland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7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June 2016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CEPH Day Switzerland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79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June 2016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CEPH Day Switzerland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52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3586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1" y="593366"/>
            <a:ext cx="113607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15601" y="1536634"/>
            <a:ext cx="113607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11296610" y="6217623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000000"/>
                </a:solidFill>
              </a:rPr>
              <a:pPr/>
              <a:t>‹#›</a:t>
            </a:fld>
            <a:endParaRPr lang="e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43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9403" y="1412777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751851" y="6381329"/>
            <a:ext cx="1632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14 June 2016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76053" y="6356351"/>
            <a:ext cx="4195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C377B">
                    <a:tint val="75000"/>
                  </a:srgbClr>
                </a:solidFill>
              </a:rPr>
              <a:t>CEPH Day Switzerland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167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June 2016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CEPH Day Switzerland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083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598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768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96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421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527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95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053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286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0235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26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220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8715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97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5001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469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740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9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103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340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16123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20106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398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3111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14 June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CEPH Day Switzerland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379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June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CEPH Day Switzerland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9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7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\\cern.ch\dfs\Users\m\mlejeune\Desktop\AS SCREENSHOTS - For PPT\1_No_text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370" b="12943"/>
          <a:stretch/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ffectLst>
            <a:glow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80000" y="2209800"/>
            <a:ext cx="6400800" cy="2133600"/>
          </a:xfrm>
        </p:spPr>
        <p:txBody>
          <a:bodyPr anchor="b"/>
          <a:lstStyle>
            <a:lvl1pPr>
              <a:lnSpc>
                <a:spcPct val="100000"/>
              </a:lnSpc>
              <a:defRPr sz="5067" b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80000" y="4572003"/>
            <a:ext cx="6400800" cy="1219200"/>
          </a:xfrm>
        </p:spPr>
        <p:txBody>
          <a:bodyPr/>
          <a:lstStyle>
            <a:lvl1pPr marL="0" indent="0" algn="r">
              <a:buFont typeface="Tw Cen MT Condensed Extra Bold" pitchFamily="34" charset="0"/>
              <a:buNone/>
              <a:defRPr sz="2667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2001" y="5664201"/>
            <a:ext cx="1790801" cy="110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651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685783" indent="-685783">
              <a:buClr>
                <a:schemeClr val="tx2">
                  <a:lumMod val="50000"/>
                  <a:lumOff val="50000"/>
                </a:schemeClr>
              </a:buClr>
              <a:buFont typeface="Wingdings" pitchFamily="2" charset="2"/>
              <a:buChar char="§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990575" indent="-380990">
              <a:buClr>
                <a:schemeClr val="tx2">
                  <a:lumMod val="65000"/>
                  <a:lumOff val="35000"/>
                </a:schemeClr>
              </a:buClr>
              <a:buFont typeface="Arial" pitchFamily="34" charset="0"/>
              <a:buChar char="•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523962" indent="-304792">
              <a:buClr>
                <a:schemeClr val="accent4">
                  <a:lumMod val="50000"/>
                  <a:lumOff val="50000"/>
                </a:schemeClr>
              </a:buClr>
              <a:buFont typeface="Arial" pitchFamily="34" charset="0"/>
              <a:buChar char="›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2D2D8A">
                    <a:lumMod val="75000"/>
                  </a:srgbClr>
                </a:solidFill>
              </a:rPr>
              <a:t>CEPH Day Switzerland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50220-DD9C-47A5-93EE-42AF7A75DF71}" type="slidenum">
              <a:rPr lang="en-GB">
                <a:solidFill>
                  <a:srgbClr val="2D2D8A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2D2D8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789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5333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2D2D8A">
                    <a:lumMod val="75000"/>
                  </a:srgbClr>
                </a:solidFill>
              </a:rPr>
              <a:t>CEPH Day Switzerland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3107-F608-456C-B393-1636D6288C7D}" type="slidenum">
              <a:rPr lang="en-GB">
                <a:solidFill>
                  <a:srgbClr val="2D2D8A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2D2D8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8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219200"/>
            <a:ext cx="4978400" cy="51054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10400" y="1219200"/>
            <a:ext cx="4978400" cy="51054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2D2D8A">
                    <a:lumMod val="75000"/>
                  </a:srgbClr>
                </a:solidFill>
              </a:rPr>
              <a:t>CEPH Day Switzerland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0176A-5866-4CEE-8F28-C919D9E3FB46}" type="slidenum">
              <a:rPr lang="en-GB">
                <a:solidFill>
                  <a:srgbClr val="2D2D8A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2D2D8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38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7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7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2D2D8A">
                    <a:lumMod val="75000"/>
                  </a:srgbClr>
                </a:solidFill>
              </a:rPr>
              <a:t>CEPH Day Switzerland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AD700-66B0-443A-AB99-3C1FAC844F31}" type="slidenum">
              <a:rPr lang="en-GB">
                <a:solidFill>
                  <a:srgbClr val="2D2D8A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2D2D8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75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2D2D8A">
                    <a:lumMod val="75000"/>
                  </a:srgbClr>
                </a:solidFill>
              </a:rPr>
              <a:t>CEPH Day Switzerland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EE3D9-8D13-4984-BB83-25C3368A53EE}" type="slidenum">
              <a:rPr lang="en-GB">
                <a:solidFill>
                  <a:srgbClr val="2D2D8A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2D2D8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6778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2D2D8A">
                    <a:lumMod val="75000"/>
                  </a:srgbClr>
                </a:solidFill>
              </a:rPr>
              <a:t>CEPH Day Switzerland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65D-7072-47D8-A2F2-9D5D40918B0C}" type="slidenum">
              <a:rPr lang="en-GB">
                <a:solidFill>
                  <a:srgbClr val="2D2D8A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2D2D8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7870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2D2D8A">
                    <a:lumMod val="75000"/>
                  </a:srgbClr>
                </a:solidFill>
              </a:rPr>
              <a:t>CEPH Day Switzerland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9954B-5CDA-43F8-873A-EEFBD1CA1A79}" type="slidenum">
              <a:rPr lang="en-GB">
                <a:solidFill>
                  <a:srgbClr val="2D2D8A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2D2D8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843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7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2D2D8A">
                    <a:lumMod val="75000"/>
                  </a:srgbClr>
                </a:solidFill>
              </a:rPr>
              <a:t>CEPH Day Switzerland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6E66B-3C5D-4590-A840-4F056A3E3D9E}" type="slidenum">
              <a:rPr lang="en-GB">
                <a:solidFill>
                  <a:srgbClr val="2D2D8A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2D2D8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88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2D2D8A">
                    <a:lumMod val="75000"/>
                  </a:srgbClr>
                </a:solidFill>
              </a:rPr>
              <a:t>CEPH Day Switzerland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B6A18-48BB-4144-B07A-71F52C47B96A}" type="slidenum">
              <a:rPr lang="en-GB">
                <a:solidFill>
                  <a:srgbClr val="2D2D8A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2D2D8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66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June 2016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CEPH Day Switzerland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7957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228600"/>
            <a:ext cx="2540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228600"/>
            <a:ext cx="74168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2D2D8A">
                    <a:lumMod val="75000"/>
                  </a:srgbClr>
                </a:solidFill>
              </a:rPr>
              <a:t>CEPH Day Switzerland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3914F-198C-485C-81C8-54FFFE0695FA}" type="slidenum">
              <a:rPr lang="en-GB">
                <a:solidFill>
                  <a:srgbClr val="2D2D8A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2D2D8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053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0714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June 2016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CEPH Day Switzerland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613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June 2016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CEPH Day Switzerland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540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June 2016</a:t>
            </a:r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CEPH Day Switzerland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115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hyperlink" Target="http://information-technology.web.cern.ch/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7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289" y="6040042"/>
            <a:ext cx="10991124" cy="821267"/>
          </a:xfrm>
          <a:prstGeom prst="rect">
            <a:avLst/>
          </a:prstGeom>
        </p:spPr>
      </p:pic>
      <p:pic>
        <p:nvPicPr>
          <p:cNvPr id="8" name="Picture 2" descr="Logo">
            <a:hlinkClick r:id="rId19"/>
          </p:cNvPr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827" y="6390413"/>
            <a:ext cx="4817553" cy="30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June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CEPH Day Switzerland</a:t>
            </a:r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 rot="5400000">
            <a:off x="10863916" y="3050801"/>
            <a:ext cx="2379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75000"/>
                  </a:schemeClr>
                </a:solidFill>
              </a:rPr>
              <a:t>Document</a:t>
            </a:r>
            <a:r>
              <a:rPr lang="en-GB" sz="1200" baseline="0" dirty="0" smtClean="0">
                <a:solidFill>
                  <a:schemeClr val="accent1">
                    <a:lumMod val="75000"/>
                  </a:schemeClr>
                </a:solidFill>
              </a:rPr>
              <a:t> Classification: </a:t>
            </a:r>
            <a:r>
              <a:rPr lang="en-GB" sz="1200" b="1" baseline="0" dirty="0" smtClean="0">
                <a:solidFill>
                  <a:srgbClr val="3AA89B"/>
                </a:solidFill>
              </a:rPr>
              <a:t>Public</a:t>
            </a:r>
            <a:endParaRPr lang="en-GB" sz="1200" b="1" dirty="0">
              <a:solidFill>
                <a:srgbClr val="3AA89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57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719" r:id="rId14"/>
    <p:sldLayoutId id="2147483760" r:id="rId15"/>
    <p:sldLayoutId id="2147483773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14 June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CEPH Day Switzerland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25729D43-495D-C342-BCDA-C7EF830E2E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383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smtClean="0"/>
              <a:t>CEPH Day Switzerland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18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1800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5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5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4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m\mlejeune\Desktop\AS SCREENSHOTS - For PPT\17_No_text.png"/>
          <p:cNvPicPr>
            <a:picLocks noChangeAspect="1" noChangeArrowheads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517" b="12889"/>
          <a:stretch/>
        </p:blipFill>
        <p:spPr bwMode="auto">
          <a:xfrm flipH="1">
            <a:off x="0" y="0"/>
            <a:ext cx="46355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304800" y="6553200"/>
            <a:ext cx="11582400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219200"/>
            <a:ext cx="10160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 i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mtClean="0">
                <a:solidFill>
                  <a:srgbClr val="2D2D8A">
                    <a:lumMod val="75000"/>
                  </a:srgbClr>
                </a:solidFill>
                <a:latin typeface="Arial" charset="0"/>
              </a:rPr>
              <a:t>CEPH Day Switzerland</a:t>
            </a:r>
            <a:endParaRPr lang="en-GB" dirty="0">
              <a:solidFill>
                <a:srgbClr val="2D2D8A">
                  <a:lumMod val="75000"/>
                </a:srgbClr>
              </a:solidFill>
              <a:latin typeface="Arial" charset="0"/>
            </a:endParaRPr>
          </a:p>
        </p:txBody>
      </p:sp>
      <p:sp>
        <p:nvSpPr>
          <p:cNvPr id="103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228602"/>
            <a:ext cx="10160000" cy="57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464800" y="6553200"/>
            <a:ext cx="132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 i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F724B7-BA1C-4BA8-8071-FB3075E839F7}" type="slidenum">
              <a:rPr lang="en-GB" smtClean="0">
                <a:solidFill>
                  <a:srgbClr val="2D2D8A">
                    <a:lumMod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srgbClr val="2D2D8A">
                  <a:lumMod val="75000"/>
                </a:srgbClr>
              </a:solidFill>
              <a:latin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600" y="101601"/>
            <a:ext cx="1790801" cy="110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11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267" b="1">
          <a:solidFill>
            <a:schemeClr val="accent6">
              <a:lumMod val="75000"/>
            </a:schemeClr>
          </a:solidFill>
          <a:latin typeface="Arial" pitchFamily="34" charset="0"/>
          <a:ea typeface="+mj-ea"/>
          <a:cs typeface="Arial" pitchFamily="34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267">
          <a:solidFill>
            <a:srgbClr val="15539C"/>
          </a:solidFill>
          <a:latin typeface="Franklin Gothic Dem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267">
          <a:solidFill>
            <a:srgbClr val="15539C"/>
          </a:solidFill>
          <a:latin typeface="Franklin Gothic Dem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267">
          <a:solidFill>
            <a:srgbClr val="15539C"/>
          </a:solidFill>
          <a:latin typeface="Franklin Gothic Dem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267">
          <a:solidFill>
            <a:srgbClr val="15539C"/>
          </a:solidFill>
          <a:latin typeface="Franklin Gothic Demi" pitchFamily="34" charset="0"/>
        </a:defRPr>
      </a:lvl5pPr>
      <a:lvl6pPr marL="609585" algn="r" rtl="0" fontAlgn="base">
        <a:spcBef>
          <a:spcPct val="0"/>
        </a:spcBef>
        <a:spcAft>
          <a:spcPct val="0"/>
        </a:spcAft>
        <a:defRPr sz="4267">
          <a:solidFill>
            <a:srgbClr val="15539C"/>
          </a:solidFill>
          <a:latin typeface="Franklin Gothic Demi" pitchFamily="34" charset="0"/>
        </a:defRPr>
      </a:lvl6pPr>
      <a:lvl7pPr marL="1219170" algn="r" rtl="0" fontAlgn="base">
        <a:spcBef>
          <a:spcPct val="0"/>
        </a:spcBef>
        <a:spcAft>
          <a:spcPct val="0"/>
        </a:spcAft>
        <a:defRPr sz="4267">
          <a:solidFill>
            <a:srgbClr val="15539C"/>
          </a:solidFill>
          <a:latin typeface="Franklin Gothic Demi" pitchFamily="34" charset="0"/>
        </a:defRPr>
      </a:lvl7pPr>
      <a:lvl8pPr marL="1828754" algn="r" rtl="0" fontAlgn="base">
        <a:spcBef>
          <a:spcPct val="0"/>
        </a:spcBef>
        <a:spcAft>
          <a:spcPct val="0"/>
        </a:spcAft>
        <a:defRPr sz="4267">
          <a:solidFill>
            <a:srgbClr val="15539C"/>
          </a:solidFill>
          <a:latin typeface="Franklin Gothic Demi" pitchFamily="34" charset="0"/>
        </a:defRPr>
      </a:lvl8pPr>
      <a:lvl9pPr marL="2438339" algn="r" rtl="0" fontAlgn="base">
        <a:spcBef>
          <a:spcPct val="0"/>
        </a:spcBef>
        <a:spcAft>
          <a:spcPct val="0"/>
        </a:spcAft>
        <a:defRPr sz="4267">
          <a:solidFill>
            <a:srgbClr val="15539C"/>
          </a:solidFill>
          <a:latin typeface="Franklin Gothic Dem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Clr>
          <a:schemeClr val="tx1">
            <a:lumMod val="50000"/>
            <a:lumOff val="50000"/>
          </a:schemeClr>
        </a:buClr>
        <a:buSzPct val="120000"/>
        <a:buFont typeface="Tw Cen MT Condensed Extra Bold" pitchFamily="34" charset="0"/>
        <a:buChar char="&gt;"/>
        <a:defRPr sz="3733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Font typeface="Wingdings" charset="2"/>
        <a:buChar char="§"/>
        <a:defRPr sz="3200">
          <a:solidFill>
            <a:schemeClr val="accent6">
              <a:lumMod val="75000"/>
            </a:schemeClr>
          </a:solidFill>
          <a:latin typeface="Franklin Gothic Book" pitchFamily="34" charset="0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•"/>
        <a:defRPr sz="2667">
          <a:solidFill>
            <a:schemeClr val="accent6">
              <a:lumMod val="75000"/>
            </a:schemeClr>
          </a:solidFill>
          <a:latin typeface="Franklin Gothic Book" pitchFamily="34" charset="0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–"/>
        <a:defRPr>
          <a:solidFill>
            <a:schemeClr val="accent6">
              <a:lumMod val="75000"/>
            </a:schemeClr>
          </a:solidFill>
          <a:latin typeface="Franklin Gothic Book" pitchFamily="34" charset="0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chemeClr val="accent6">
              <a:lumMod val="75000"/>
            </a:schemeClr>
          </a:solidFill>
          <a:latin typeface="Franklin Gothic Book" pitchFamily="34" charset="0"/>
        </a:defRPr>
      </a:lvl5pPr>
      <a:lvl6pPr marL="3352716" indent="-304792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6pPr>
      <a:lvl7pPr marL="3962301" indent="-304792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7pPr>
      <a:lvl8pPr marL="4571886" indent="-304792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8pPr>
      <a:lvl9pPr marL="5181470" indent="-304792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12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10" Type="http://schemas.openxmlformats.org/officeDocument/2006/relationships/image" Target="../media/image65.png"/><Relationship Id="rId4" Type="http://schemas.openxmlformats.org/officeDocument/2006/relationships/image" Target="../media/image59.emf"/><Relationship Id="rId9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13.png"/><Relationship Id="rId4" Type="http://schemas.openxmlformats.org/officeDocument/2006/relationships/image" Target="../media/image25.pn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539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1524001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52400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kern="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rPr>
              <a:t>2010: a New Era in Fundamental Science</a:t>
            </a:r>
            <a:endParaRPr lang="en-GB" sz="4000" kern="0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152400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frontier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 p-p and Pb-Pb collisions </a:t>
            </a: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7214" y="4648201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705138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charset="0"/>
                <a:ea typeface="ＭＳ Ｐゴシック" charset="-128"/>
              </a:rPr>
              <a:t>LHC ring: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charset="0"/>
                <a:ea typeface="ＭＳ Ｐゴシック" charset="-128"/>
              </a:rPr>
              <a:t>27 km circumference</a:t>
            </a:r>
            <a:endParaRPr lang="en-GB" dirty="0">
              <a:solidFill>
                <a:srgbClr val="00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charset="0"/>
              <a:ea typeface="ＭＳ Ｐゴシック" charset="-128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152400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8559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charset="-128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5410201" y="762001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8001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CH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1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70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2135561" y="703390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31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FFFFFF"/>
                </a:solidFill>
                <a:latin typeface="Helvetica"/>
                <a:ea typeface="ＭＳ Ｐゴシック" charset="-128"/>
              </a:rPr>
              <a:t>Discovery 2012, Nobel Prize in Physics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07568" y="4987042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  <a:latin typeface="Helvetica"/>
                <a:ea typeface="ＭＳ Ｐゴシック" charset="-128"/>
              </a:rPr>
              <a:t>The Nobel Prize in Physics 2013 was awarded jointly to François Englert and Peter W. Higgs </a:t>
            </a:r>
            <a:r>
              <a:rPr lang="en-US" i="1" dirty="0">
                <a:solidFill>
                  <a:srgbClr val="FFFFFF"/>
                </a:solidFill>
                <a:latin typeface="Helvetica"/>
                <a:ea typeface="ＭＳ Ｐゴシック" charset="-128"/>
              </a:rPr>
              <a:t>"for the theoretical discovery of a mechanism that contributes to our understanding of the origin of mass of subatomic particles, and which recently was </a:t>
            </a:r>
            <a:r>
              <a:rPr lang="en-US" i="1" dirty="0">
                <a:solidFill>
                  <a:srgbClr val="00FF00"/>
                </a:solidFill>
                <a:latin typeface="Helvetica"/>
                <a:ea typeface="ＭＳ Ｐゴシック" charset="-128"/>
              </a:rPr>
              <a:t>confirmed through the discovery of the predicted fundamental particle, by the ATLAS and CMS experiments at CERN's Large Hadron Collider”.</a:t>
            </a:r>
            <a:endParaRPr lang="en-US" dirty="0">
              <a:solidFill>
                <a:srgbClr val="00FF00"/>
              </a:solidFill>
              <a:latin typeface="Helvetica"/>
              <a:ea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304" y="682654"/>
            <a:ext cx="1772816" cy="17728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June 2016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5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524001" y="0"/>
            <a:ext cx="9208655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31504" y="1676399"/>
            <a:ext cx="9018156" cy="3480376"/>
            <a:chOff x="104039" y="1676399"/>
            <a:chExt cx="9462638" cy="3480376"/>
          </a:xfrm>
          <a:effectLst>
            <a:outerShdw blurRad="38100" dist="38100" dir="2700000" algn="tl" rotWithShape="0">
              <a:prstClr val="black"/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177800" y="3124200"/>
              <a:ext cx="2133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Tier-1: permanent storage, re-processing, </a:t>
              </a:r>
            </a:p>
            <a:p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4039" y="1676399"/>
              <a:ext cx="231571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Tier-0 </a:t>
              </a:r>
              <a:b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</a:br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(CERN and Hungary): </a:t>
              </a:r>
              <a:b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</a:br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data 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0891" y="4572000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Tier-2: Simulation,</a:t>
              </a:r>
            </a:p>
            <a:p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1963" y="3955197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88404" y="2502716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~500k CPU 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08634" y="3162454"/>
              <a:ext cx="19026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500 PB 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33077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~170 sites, </a:t>
              </a:r>
              <a:b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</a:br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40 countries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84191" y="4710499"/>
              <a:ext cx="18133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prstClr val="white"/>
                  </a:solidFill>
                  <a:latin typeface="Helvetica"/>
                  <a:ea typeface="ＭＳ Ｐゴシック" charset="-128"/>
                </a:rPr>
                <a:t>10-100 Gb links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649404" y="5445225"/>
            <a:ext cx="7695069" cy="1585049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GB" sz="1700" dirty="0">
                <a:solidFill>
                  <a:srgbClr val="FFFF00"/>
                </a:solidFill>
                <a:latin typeface="Arial"/>
                <a:ea typeface="ＭＳ Ｐゴシック" charset="-128"/>
              </a:rPr>
              <a:t>WLCG:</a:t>
            </a:r>
          </a:p>
          <a:p>
            <a:pPr defTabSz="457200"/>
            <a:r>
              <a:rPr lang="en-GB" sz="1700" dirty="0">
                <a:solidFill>
                  <a:srgbClr val="FFFF00"/>
                </a:solidFill>
                <a:latin typeface="Arial"/>
                <a:ea typeface="ＭＳ Ｐゴシック" charset="-128"/>
              </a:rPr>
              <a:t>An International collaboration to distribute and analyse LHC data</a:t>
            </a:r>
          </a:p>
          <a:p>
            <a:pPr defTabSz="457200"/>
            <a:endParaRPr lang="en-GB" sz="1200" dirty="0">
              <a:solidFill>
                <a:srgbClr val="FFFF00"/>
              </a:solidFill>
              <a:latin typeface="Arial"/>
              <a:ea typeface="ＭＳ Ｐゴシック" charset="-128"/>
            </a:endParaRPr>
          </a:p>
          <a:p>
            <a:pPr defTabSz="457200"/>
            <a:r>
              <a:rPr lang="en-GB" sz="1700" dirty="0">
                <a:solidFill>
                  <a:srgbClr val="FFFF00"/>
                </a:solidFill>
                <a:latin typeface="Arial"/>
                <a:ea typeface="ＭＳ Ｐゴシック" charset="-128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/>
            <a:endParaRPr lang="en-GB" sz="1700" dirty="0">
              <a:solidFill>
                <a:srgbClr val="FFFF00"/>
              </a:solidFill>
              <a:latin typeface="Arial"/>
              <a:ea typeface="ＭＳ Ｐゴシック" charset="-128"/>
            </a:endParaRPr>
          </a:p>
        </p:txBody>
      </p:sp>
      <p:pic>
        <p:nvPicPr>
          <p:cNvPr id="16" name="Picture 15" descr="Grid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480" y="607172"/>
            <a:ext cx="5328593" cy="499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45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Ramp-up of WLCG CPU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CEPH Day Switzerland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9118"/>
            <a:ext cx="8607669" cy="48738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393" y="1409738"/>
            <a:ext cx="3448288" cy="18258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7669" y="3312298"/>
            <a:ext cx="3446012" cy="182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4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981200" y="-71600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CERN Data Centres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14 June 2016</a:t>
            </a:r>
            <a:endParaRPr lang="en-GB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</a:rPr>
              <a:t>CEPH Day Switzerland</a:t>
            </a:r>
            <a:endParaRPr lang="en-GB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8EEE6DFD-0FF2-4F52-B3DA-7F6E94D80BC7}" type="slidenum">
              <a:rPr lang="en-GB" smtClean="0">
                <a:solidFill>
                  <a:srgbClr val="0C377B">
                    <a:tint val="75000"/>
                  </a:srgbClr>
                </a:solidFill>
              </a:rPr>
              <a:pPr/>
              <a:t>14</a:t>
            </a:fld>
            <a:endParaRPr lang="en-GB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627" y="810447"/>
            <a:ext cx="9144000" cy="61026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505634"/>
            <a:ext cx="4776952" cy="41502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3" y="1184115"/>
            <a:ext cx="11521988" cy="449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9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93727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Linking the CERN Data Centres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14 June 2016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</a:rPr>
              <a:t>CEPH Day Switzerland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15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235" y="1092810"/>
            <a:ext cx="8870967" cy="57603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86" y="1034170"/>
            <a:ext cx="5305425" cy="3790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111" y="2988285"/>
            <a:ext cx="5305425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8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 in the Tier-0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 June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CEPH Day Switzerland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16</a:t>
            </a:fld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1064969" y="999240"/>
            <a:ext cx="10058400" cy="1289492"/>
            <a:chOff x="1064969" y="1295259"/>
            <a:chExt cx="10058400" cy="128949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4969" y="1496145"/>
              <a:ext cx="10058400" cy="108860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891896" y="1295259"/>
              <a:ext cx="1409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LHC: 26/36 PB</a:t>
              </a:r>
              <a:endParaRPr lang="en-US" sz="1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018756" y="1603036"/>
              <a:ext cx="683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27 PB</a:t>
              </a:r>
              <a:endParaRPr lang="en-US" sz="1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35088" y="1732670"/>
              <a:ext cx="683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15 PB</a:t>
              </a:r>
              <a:endParaRPr lang="en-US" sz="14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98313" y="1732671"/>
              <a:ext cx="683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23 PB</a:t>
              </a:r>
              <a:endParaRPr lang="en-US" sz="1400" b="1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0411583" y="2534961"/>
            <a:ext cx="268022" cy="1384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" dirty="0" smtClean="0">
                <a:solidFill>
                  <a:srgbClr val="000000"/>
                </a:solidFill>
              </a:rPr>
              <a:t>2016</a:t>
            </a:r>
            <a:endParaRPr lang="en-GB" sz="300" dirty="0">
              <a:solidFill>
                <a:srgbClr val="00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10474420" y="2557797"/>
            <a:ext cx="801" cy="79722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69" y="2404101"/>
            <a:ext cx="10058400" cy="1083150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52" y="4618409"/>
            <a:ext cx="4099089" cy="144477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105" y="3579345"/>
            <a:ext cx="3751168" cy="281337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848355" y="4080629"/>
            <a:ext cx="1602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Tape Verification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7269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/>
              <a:t>Databases for Run2</a:t>
            </a:r>
            <a:endParaRPr lang="en-GB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7426441" cy="4270860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1400" dirty="0" smtClean="0"/>
              <a:t>Based on three main solutions:</a:t>
            </a:r>
          </a:p>
          <a:p>
            <a:pPr marL="265113" indent="-228600"/>
            <a:endParaRPr lang="en-GB" sz="400" dirty="0"/>
          </a:p>
          <a:p>
            <a:pPr marL="265113" indent="-228600"/>
            <a:endParaRPr lang="en-GB" sz="1400" dirty="0" smtClean="0"/>
          </a:p>
          <a:p>
            <a:pPr marL="265113" indent="-228600"/>
            <a:r>
              <a:rPr lang="en-GB" sz="1400" dirty="0" smtClean="0"/>
              <a:t>MySQL / PostgreSQL (</a:t>
            </a:r>
            <a:r>
              <a:rPr lang="en-GB" sz="1400" dirty="0" err="1" smtClean="0"/>
              <a:t>DBoD</a:t>
            </a:r>
            <a:r>
              <a:rPr lang="en-GB" sz="1400" dirty="0" smtClean="0"/>
              <a:t> managed)</a:t>
            </a:r>
          </a:p>
          <a:p>
            <a:pPr marL="627063" lvl="1" indent="-179388"/>
            <a:r>
              <a:rPr lang="en-GB" sz="1200" dirty="0" smtClean="0"/>
              <a:t>High growth, count of databases ~doubles every year.</a:t>
            </a:r>
          </a:p>
          <a:p>
            <a:pPr marL="627063" lvl="1" indent="-179388"/>
            <a:r>
              <a:rPr lang="en-GB" sz="1200" dirty="0" smtClean="0"/>
              <a:t>With critical databases: OpenStack</a:t>
            </a:r>
            <a:r>
              <a:rPr lang="en-GB" sz="1200" dirty="0"/>
              <a:t>, </a:t>
            </a:r>
            <a:r>
              <a:rPr lang="en-GB" sz="1200" dirty="0" err="1"/>
              <a:t>Zenodo</a:t>
            </a:r>
            <a:r>
              <a:rPr lang="en-GB" sz="1200" dirty="0"/>
              <a:t>, Drupal, </a:t>
            </a:r>
            <a:r>
              <a:rPr lang="en-GB" sz="1200" dirty="0" smtClean="0"/>
              <a:t>Puppet (stored configuration and Foreman Data, and Puppet Cert Manager), VOMS</a:t>
            </a:r>
            <a:r>
              <a:rPr lang="en-GB" sz="1200" dirty="0"/>
              <a:t>, Dirac </a:t>
            </a:r>
            <a:r>
              <a:rPr lang="en-GB" sz="1200" dirty="0" smtClean="0"/>
              <a:t>(</a:t>
            </a:r>
            <a:r>
              <a:rPr lang="en-GB" sz="1200" dirty="0" err="1" smtClean="0"/>
              <a:t>LHCb</a:t>
            </a:r>
            <a:r>
              <a:rPr lang="en-GB" sz="1200" dirty="0" smtClean="0"/>
              <a:t> </a:t>
            </a:r>
            <a:r>
              <a:rPr lang="en-GB" sz="1200" dirty="0"/>
              <a:t>Dirac and Dirac File </a:t>
            </a:r>
            <a:r>
              <a:rPr lang="en-GB" sz="1200" dirty="0" err="1" smtClean="0"/>
              <a:t>Catalog</a:t>
            </a:r>
            <a:r>
              <a:rPr lang="en-GB" sz="1200" dirty="0"/>
              <a:t>)</a:t>
            </a:r>
            <a:r>
              <a:rPr lang="en-GB" sz="1200" dirty="0" smtClean="0"/>
              <a:t>, </a:t>
            </a:r>
            <a:r>
              <a:rPr lang="en-GB" sz="1200" dirty="0" err="1"/>
              <a:t>Jupyter</a:t>
            </a:r>
            <a:r>
              <a:rPr lang="en-GB" sz="1200" dirty="0"/>
              <a:t>, </a:t>
            </a:r>
            <a:r>
              <a:rPr lang="en-GB" sz="1200" dirty="0" err="1"/>
              <a:t>Indico</a:t>
            </a:r>
            <a:r>
              <a:rPr lang="en-GB" sz="1200" dirty="0"/>
              <a:t>, </a:t>
            </a:r>
            <a:r>
              <a:rPr lang="en-GB" sz="1200" dirty="0" err="1"/>
              <a:t>Gitlab</a:t>
            </a:r>
            <a:r>
              <a:rPr lang="en-GB" sz="1200" dirty="0"/>
              <a:t> (</a:t>
            </a:r>
            <a:r>
              <a:rPr lang="en-GB" sz="1200" dirty="0" smtClean="0"/>
              <a:t>VCS), </a:t>
            </a:r>
            <a:r>
              <a:rPr lang="en-GB" sz="1200" dirty="0"/>
              <a:t>Alfresco (</a:t>
            </a:r>
            <a:r>
              <a:rPr lang="en-GB" sz="1200" dirty="0" err="1" smtClean="0"/>
              <a:t>eFiles</a:t>
            </a:r>
            <a:r>
              <a:rPr lang="en-GB" sz="1200" dirty="0"/>
              <a:t>)</a:t>
            </a:r>
            <a:r>
              <a:rPr lang="en-GB" sz="1200" dirty="0" smtClean="0"/>
              <a:t>, etc.</a:t>
            </a:r>
          </a:p>
          <a:p>
            <a:endParaRPr lang="en-GB" sz="400" dirty="0"/>
          </a:p>
          <a:p>
            <a:pPr marL="265113" indent="-228600"/>
            <a:endParaRPr lang="en-GB" sz="1400" dirty="0" smtClean="0"/>
          </a:p>
          <a:p>
            <a:pPr marL="265113" indent="-228600"/>
            <a:r>
              <a:rPr lang="en-GB" sz="1400" dirty="0" err="1" smtClean="0"/>
              <a:t>OracleDB</a:t>
            </a:r>
            <a:r>
              <a:rPr lang="en-GB" sz="1400" dirty="0" smtClean="0"/>
              <a:t>, HW/OS/SW stable combination</a:t>
            </a:r>
          </a:p>
          <a:p>
            <a:pPr marL="627063" lvl="1" indent="-179388"/>
            <a:r>
              <a:rPr lang="en-GB" sz="1200" dirty="0" smtClean="0"/>
              <a:t>Stable number, growing in size and activity: </a:t>
            </a:r>
          </a:p>
          <a:p>
            <a:pPr marL="627063" lvl="1" indent="-179388"/>
            <a:r>
              <a:rPr lang="en-GB" sz="1200" dirty="0" smtClean="0"/>
              <a:t>Significant size increase (500GB/day for ACCLOG since beginning of Run2).</a:t>
            </a:r>
          </a:p>
          <a:p>
            <a:pPr marL="627063" lvl="1" indent="-179388"/>
            <a:r>
              <a:rPr lang="en-GB" sz="1200" dirty="0" smtClean="0"/>
              <a:t>Very active, total changes size (redo) per month around 500TB.</a:t>
            </a:r>
          </a:p>
          <a:p>
            <a:endParaRPr lang="en-GB" sz="400" dirty="0"/>
          </a:p>
          <a:p>
            <a:pPr marL="265113" indent="-228600"/>
            <a:endParaRPr lang="en-GB" sz="1400" dirty="0" smtClean="0"/>
          </a:p>
          <a:p>
            <a:pPr marL="265113" indent="-228600"/>
            <a:r>
              <a:rPr lang="en-GB" sz="1400" dirty="0" smtClean="0"/>
              <a:t>Hadoop-based components/databases</a:t>
            </a:r>
          </a:p>
          <a:p>
            <a:pPr marL="627063" lvl="1" indent="-179388"/>
            <a:r>
              <a:rPr lang="en-GB" sz="1200" dirty="0" smtClean="0"/>
              <a:t>For larger scale data analysis and </a:t>
            </a:r>
            <a:r>
              <a:rPr lang="en-GB" sz="1200" dirty="0" err="1" smtClean="0"/>
              <a:t>OracleDB</a:t>
            </a:r>
            <a:r>
              <a:rPr lang="en-GB" sz="1200" dirty="0" smtClean="0"/>
              <a:t> offloading.</a:t>
            </a:r>
          </a:p>
          <a:p>
            <a:pPr marL="627063" lvl="1" indent="-179388"/>
            <a:r>
              <a:rPr lang="en-GB" sz="1200" dirty="0" smtClean="0"/>
              <a:t>Production for WDT dashboards, ATLAS DDM, IT monitoring, OpenStack Ceilometer, etc.</a:t>
            </a:r>
          </a:p>
          <a:p>
            <a:pPr marL="627063" lvl="1" indent="-179388"/>
            <a:r>
              <a:rPr lang="en-GB" sz="1200" dirty="0" smtClean="0"/>
              <a:t>Working on improving integration with </a:t>
            </a:r>
            <a:r>
              <a:rPr lang="en-GB" sz="1200" dirty="0" err="1" smtClean="0"/>
              <a:t>OracleDB</a:t>
            </a:r>
            <a:r>
              <a:rPr lang="en-GB" sz="1200" dirty="0" smtClean="0"/>
              <a:t>.</a:t>
            </a:r>
          </a:p>
          <a:p>
            <a:pPr marL="627063" lvl="1" indent="-179388"/>
            <a:r>
              <a:rPr lang="en-GB" sz="1200" dirty="0" smtClean="0"/>
              <a:t>Investigating next generation accelerator control and logging (ACCLOG being loaded: 250TB in </a:t>
            </a:r>
            <a:r>
              <a:rPr lang="en-GB" sz="1200" dirty="0" err="1" smtClean="0"/>
              <a:t>OracleDB</a:t>
            </a:r>
            <a:r>
              <a:rPr lang="en-GB" sz="1200" dirty="0" smtClean="0"/>
              <a:t> is compressed to 50TB on Hadoop/Parquet format).</a:t>
            </a:r>
            <a:endParaRPr lang="en-GB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CEPH Day Switzerland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167" y="89876"/>
            <a:ext cx="3672000" cy="2464930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8018083" y="5372679"/>
          <a:ext cx="3670776" cy="983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1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953">
                <a:tc>
                  <a:txBody>
                    <a:bodyPr/>
                    <a:lstStyle/>
                    <a:p>
                      <a:endParaRPr lang="en-GB" sz="1200" b="0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October 2012</a:t>
                      </a:r>
                      <a:endParaRPr lang="en-GB" sz="1200" b="0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December 2015</a:t>
                      </a:r>
                      <a:endParaRPr lang="en-GB" sz="1200" b="0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632">
                <a:tc>
                  <a:txBody>
                    <a:bodyPr/>
                    <a:lstStyle/>
                    <a:p>
                      <a:r>
                        <a:rPr lang="en-GB" sz="1100" b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Max</a:t>
                      </a:r>
                      <a:r>
                        <a:rPr lang="en-GB" sz="1100" b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GB" sz="1100" b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size</a:t>
                      </a:r>
                      <a:endParaRPr lang="en-GB" sz="1100" b="0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ACCLOG</a:t>
                      </a:r>
                      <a:r>
                        <a:rPr lang="en-GB" sz="1100" b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 136TB</a:t>
                      </a:r>
                      <a:endParaRPr lang="en-GB" sz="1100" b="0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ACCLOG 352TB</a:t>
                      </a:r>
                      <a:endParaRPr lang="en-GB" sz="1100" b="0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588">
                <a:tc>
                  <a:txBody>
                    <a:bodyPr/>
                    <a:lstStyle/>
                    <a:p>
                      <a:r>
                        <a:rPr lang="en-GB" sz="1100" b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Max redo</a:t>
                      </a:r>
                      <a:endParaRPr lang="en-GB" sz="1100" b="0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ACCMEAS 27TB / month</a:t>
                      </a:r>
                      <a:endParaRPr lang="en-GB" sz="1100" b="0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QPSR 115TB / month</a:t>
                      </a:r>
                      <a:endParaRPr lang="en-GB" sz="1100" b="0" dirty="0">
                        <a:ln>
                          <a:noFill/>
                        </a:ln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167" y="2643188"/>
            <a:ext cx="3672000" cy="2754000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267073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Open Access to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7872248" cy="4570696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 smtClean="0"/>
              <a:t>Zenodo</a:t>
            </a:r>
            <a:r>
              <a:rPr lang="en-GB" dirty="0" smtClean="0"/>
              <a:t> launched in May 2013</a:t>
            </a:r>
          </a:p>
          <a:p>
            <a:endParaRPr lang="en-GB" dirty="0" smtClean="0"/>
          </a:p>
          <a:p>
            <a:r>
              <a:rPr lang="en-GB" dirty="0" smtClean="0"/>
              <a:t>CERN has continued to operate its underlying infrastructure</a:t>
            </a:r>
          </a:p>
          <a:p>
            <a:pPr lvl="1"/>
            <a:r>
              <a:rPr lang="en-GB" dirty="0" smtClean="0"/>
              <a:t>Which benefits from the same storage services than the LHC Data</a:t>
            </a:r>
          </a:p>
          <a:p>
            <a:endParaRPr lang="en-GB" dirty="0" smtClean="0"/>
          </a:p>
          <a:p>
            <a:r>
              <a:rPr lang="en-GB" dirty="0" smtClean="0"/>
              <a:t>Interfacing with </a:t>
            </a:r>
            <a:r>
              <a:rPr lang="en-GB" dirty="0" err="1" smtClean="0"/>
              <a:t>Github</a:t>
            </a:r>
            <a:endParaRPr lang="en-GB" dirty="0"/>
          </a:p>
          <a:p>
            <a:pPr lvl="1"/>
            <a:r>
              <a:rPr lang="en-GB" dirty="0" smtClean="0"/>
              <a:t>Making your code citable</a:t>
            </a:r>
          </a:p>
          <a:p>
            <a:pPr lvl="1"/>
            <a:r>
              <a:rPr lang="en-GB" dirty="0" smtClean="0"/>
              <a:t>~25000 records from 420 communities</a:t>
            </a:r>
          </a:p>
          <a:p>
            <a:pPr lvl="1"/>
            <a:r>
              <a:rPr lang="en-GB" dirty="0" smtClean="0"/>
              <a:t>incl. 32 software packages not accessible on </a:t>
            </a:r>
            <a:r>
              <a:rPr lang="en-GB" dirty="0" err="1" smtClean="0"/>
              <a:t>github</a:t>
            </a:r>
            <a:r>
              <a:rPr lang="en-GB" dirty="0" smtClean="0"/>
              <a:t> ANYMORE</a:t>
            </a:r>
          </a:p>
          <a:p>
            <a:endParaRPr lang="en-GB" dirty="0"/>
          </a:p>
        </p:txBody>
      </p:sp>
      <p:pic>
        <p:nvPicPr>
          <p:cNvPr id="1026" name="Picture 2" descr="Typ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1877" y="3904125"/>
            <a:ext cx="3544905" cy="1992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58CC04C2-D646-4629-B005-AB037F174F5D" descr="part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367" y="941853"/>
            <a:ext cx="3610702" cy="206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 June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CEPH Day Switzerland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05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 smtClean="0"/>
              <a:t>14 June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CEPH Day Switzerland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84" y="1098112"/>
            <a:ext cx="2447459" cy="15549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739" y="2969422"/>
            <a:ext cx="2356904" cy="15493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82" y="4622517"/>
            <a:ext cx="2341961" cy="16304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3643" y="1000060"/>
            <a:ext cx="2739580" cy="17510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3642" y="2826743"/>
            <a:ext cx="2739581" cy="172998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83642" y="4653494"/>
            <a:ext cx="2739581" cy="1612118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82682" y="0"/>
            <a:ext cx="2214469" cy="87585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Evolution</a:t>
            </a:r>
            <a:endParaRPr lang="en-US" sz="3600" dirty="0"/>
          </a:p>
        </p:txBody>
      </p:sp>
      <p:pic>
        <p:nvPicPr>
          <p:cNvPr id="13" name="Picture 12" descr="DISKNeeds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580" y="3563973"/>
            <a:ext cx="3672373" cy="2212214"/>
          </a:xfrm>
          <a:prstGeom prst="rect">
            <a:avLst/>
          </a:prstGeom>
        </p:spPr>
      </p:pic>
      <p:pic>
        <p:nvPicPr>
          <p:cNvPr id="15" name="Picture 14" descr="CPUNeed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580" y="1151359"/>
            <a:ext cx="3677256" cy="2212214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6354751" y="376319"/>
            <a:ext cx="5124587" cy="544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Initial studies on Computing for HL-LHC 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849003" y="396981"/>
            <a:ext cx="3353896" cy="544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LHC RUN 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7566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722244"/>
            <a:ext cx="10969139" cy="3060580"/>
          </a:xfrm>
        </p:spPr>
        <p:txBody>
          <a:bodyPr>
            <a:noAutofit/>
          </a:bodyPr>
          <a:lstStyle/>
          <a:p>
            <a:pPr algn="ctr"/>
            <a:r>
              <a:rPr lang="en-GB" sz="3200" dirty="0" smtClean="0"/>
              <a:t>CEPH Days Switzerland</a:t>
            </a:r>
            <a:br>
              <a:rPr lang="en-GB" sz="3200" dirty="0" smtClean="0"/>
            </a:br>
            <a:r>
              <a:rPr lang="en-GB" sz="3200" dirty="0" smtClean="0"/>
              <a:t>CERN</a:t>
            </a:r>
            <a:br>
              <a:rPr lang="en-GB" sz="3200" dirty="0" smtClean="0"/>
            </a:br>
            <a:r>
              <a:rPr lang="en-GB" sz="3200" dirty="0" smtClean="0"/>
              <a:t>Geneva</a:t>
            </a:r>
            <a:br>
              <a:rPr lang="en-GB" sz="3200" dirty="0" smtClean="0"/>
            </a:b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943691" y="4161183"/>
            <a:ext cx="10406795" cy="1769941"/>
          </a:xfrm>
        </p:spPr>
        <p:txBody>
          <a:bodyPr>
            <a:normAutofit/>
          </a:bodyPr>
          <a:lstStyle/>
          <a:p>
            <a:pPr algn="ctr"/>
            <a:r>
              <a:rPr lang="en-US" sz="2000" dirty="0" err="1" smtClean="0"/>
              <a:t>Ontroduction</a:t>
            </a:r>
            <a:endParaRPr lang="en-US" sz="2000" dirty="0" smtClean="0"/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Frédéric </a:t>
            </a:r>
            <a:r>
              <a:rPr lang="en-US" sz="1400" dirty="0"/>
              <a:t>Hemmer</a:t>
            </a:r>
          </a:p>
          <a:p>
            <a:pPr algn="ctr"/>
            <a:r>
              <a:rPr lang="en-US" sz="1400" dirty="0"/>
              <a:t>IT Department Head</a:t>
            </a:r>
          </a:p>
          <a:p>
            <a:pPr algn="ctr"/>
            <a:r>
              <a:rPr lang="en-US" sz="1400" dirty="0" smtClean="0"/>
              <a:t>14 June 2016</a:t>
            </a:r>
            <a:endParaRPr lang="en-US" sz="1400" dirty="0"/>
          </a:p>
          <a:p>
            <a:pPr algn="ctr"/>
            <a:endParaRPr lang="en-GB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 June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CEPH Day Switzerland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48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Preservation for </a:t>
            </a:r>
            <a:r>
              <a:rPr lang="en-US" u="sng" dirty="0" smtClean="0"/>
              <a:t>Re-Use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Re-use: by Collaboration, Theorists, Scientists, Public, Others for Science, Education, &amp; more </a:t>
            </a:r>
          </a:p>
          <a:p>
            <a:pPr lvl="1"/>
            <a:r>
              <a:rPr lang="en-US" dirty="0" smtClean="0"/>
              <a:t>New analyses, reproducibility of results, linking papers to data, data sharing, </a:t>
            </a:r>
            <a:r>
              <a:rPr lang="en-US" dirty="0" err="1" smtClean="0"/>
              <a:t>etc</a:t>
            </a:r>
            <a:r>
              <a:rPr lang="en-US" dirty="0" smtClean="0"/>
              <a:t> (= Data Management Plan)</a:t>
            </a:r>
          </a:p>
          <a:p>
            <a:pPr lvl="1"/>
            <a:r>
              <a:rPr lang="en-US" dirty="0" smtClean="0"/>
              <a:t>LEP data: ~100TB/</a:t>
            </a:r>
            <a:r>
              <a:rPr lang="en-US" dirty="0" err="1" smtClean="0"/>
              <a:t>expt</a:t>
            </a:r>
            <a:r>
              <a:rPr lang="en-US" dirty="0" smtClean="0"/>
              <a:t> until ~2030 (and more)</a:t>
            </a:r>
          </a:p>
          <a:p>
            <a:pPr lvl="1"/>
            <a:r>
              <a:rPr lang="en-US" dirty="0" smtClean="0"/>
              <a:t>LHC data: many EB and more – until FCC??</a:t>
            </a:r>
          </a:p>
          <a:p>
            <a:endParaRPr lang="en-US" dirty="0" smtClean="0"/>
          </a:p>
          <a:p>
            <a:r>
              <a:rPr lang="en-US" dirty="0" smtClean="0"/>
              <a:t>Preserve data, documentation, code, meta-data,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“Data” is the “easy” bit (no pun intended)</a:t>
            </a:r>
          </a:p>
          <a:p>
            <a:endParaRPr lang="en-US" dirty="0" smtClean="0"/>
          </a:p>
          <a:p>
            <a:r>
              <a:rPr lang="en-US" dirty="0" smtClean="0"/>
              <a:t>Collaboration: IT groups, other CERN </a:t>
            </a:r>
            <a:r>
              <a:rPr lang="en-US" dirty="0" err="1" smtClean="0"/>
              <a:t>depts</a:t>
            </a:r>
            <a:r>
              <a:rPr lang="en-US" dirty="0" smtClean="0"/>
              <a:t>, </a:t>
            </a:r>
            <a:r>
              <a:rPr lang="en-US" dirty="0" err="1" smtClean="0"/>
              <a:t>expts</a:t>
            </a:r>
            <a:r>
              <a:rPr lang="en-US" dirty="0" smtClean="0"/>
              <a:t>, other HEP labs, other DP projects worldwide…</a:t>
            </a:r>
          </a:p>
          <a:p>
            <a:endParaRPr lang="en-US" dirty="0" smtClean="0"/>
          </a:p>
          <a:p>
            <a:r>
              <a:rPr lang="en-US" dirty="0" smtClean="0"/>
              <a:t>OPERA: a new challenge for 2016</a:t>
            </a:r>
          </a:p>
          <a:p>
            <a:pPr lvl="1"/>
            <a:r>
              <a:rPr lang="en-US" dirty="0" smtClean="0"/>
              <a:t>~70TB in </a:t>
            </a:r>
            <a:r>
              <a:rPr lang="en-US" b="1" i="1" dirty="0" smtClean="0"/>
              <a:t>Oracle</a:t>
            </a:r>
            <a:r>
              <a:rPr lang="en-US" dirty="0" smtClean="0"/>
              <a:t>, ~10TB in ROOT files</a:t>
            </a:r>
          </a:p>
          <a:p>
            <a:pPr lvl="1"/>
            <a:r>
              <a:rPr lang="en-US" dirty="0" smtClean="0"/>
              <a:t>Can we use our “template” on other HEP experiments?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 June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CEPH Day Switzerland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55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CERN openlab in a nutshell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smtClean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CEPH Day Switzerland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99200" y="1447800"/>
            <a:ext cx="3759200" cy="449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422402" y="1524000"/>
            <a:ext cx="8055428" cy="4724400"/>
          </a:xfrm>
        </p:spPr>
        <p:txBody>
          <a:bodyPr/>
          <a:lstStyle/>
          <a:p>
            <a:pPr>
              <a:spcBef>
                <a:spcPts val="1600"/>
              </a:spcBef>
              <a:buFont typeface="Arial" pitchFamily="34" charset="0"/>
              <a:buChar char="•"/>
              <a:defRPr/>
            </a:pPr>
            <a:r>
              <a:rPr lang="en-GB" sz="2667" dirty="0"/>
              <a:t>A science – industry partnership to drive R&amp;D and innovation with over a decade of success</a:t>
            </a:r>
          </a:p>
          <a:p>
            <a:pPr>
              <a:spcBef>
                <a:spcPts val="1600"/>
              </a:spcBef>
              <a:buFont typeface="Arial" pitchFamily="34" charset="0"/>
              <a:buChar char="•"/>
              <a:defRPr/>
            </a:pPr>
            <a:r>
              <a:rPr lang="en-GB" sz="2667" dirty="0"/>
              <a:t>Evaluate state-of-the-art technologies in a challenging environment and improve them</a:t>
            </a:r>
          </a:p>
          <a:p>
            <a:pPr>
              <a:spcBef>
                <a:spcPts val="1600"/>
              </a:spcBef>
              <a:buFont typeface="Arial" pitchFamily="34" charset="0"/>
              <a:buChar char="•"/>
              <a:defRPr/>
            </a:pPr>
            <a:r>
              <a:rPr lang="en-GB" sz="2667" dirty="0"/>
              <a:t>Test in a research environment today what will be used in many business sectors tomorrow</a:t>
            </a:r>
          </a:p>
          <a:p>
            <a:pPr>
              <a:spcBef>
                <a:spcPts val="1600"/>
              </a:spcBef>
              <a:buFont typeface="Arial" pitchFamily="34" charset="0"/>
              <a:buChar char="•"/>
              <a:defRPr/>
            </a:pPr>
            <a:r>
              <a:rPr lang="en-GB" sz="2667" dirty="0"/>
              <a:t>Train next generation of engineers/employees</a:t>
            </a:r>
          </a:p>
          <a:p>
            <a:pPr>
              <a:spcBef>
                <a:spcPts val="1600"/>
              </a:spcBef>
              <a:buFont typeface="Arial" pitchFamily="34" charset="0"/>
              <a:buChar char="•"/>
              <a:defRPr/>
            </a:pPr>
            <a:r>
              <a:rPr lang="en-GB" sz="2667" dirty="0"/>
              <a:t>Disseminate results and outreach to new audiences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50220-DD9C-47A5-93EE-42AF7A75DF71}" type="slidenum">
              <a:rPr kumimoji="0" lang="en-GB" sz="1600" b="1" i="1" u="none" strike="noStrike" kern="1200" cap="none" spc="0" normalizeH="0" baseline="0" noProof="0" smtClean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600" b="1" i="1" u="none" strike="noStrike" kern="1200" cap="none" spc="0" normalizeH="0" baseline="0" noProof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8256" y="1524000"/>
            <a:ext cx="2473089" cy="4114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4627" y="5628915"/>
            <a:ext cx="928007" cy="4116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829" y="5678851"/>
            <a:ext cx="696288" cy="232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5846" y="5089204"/>
            <a:ext cx="1081329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8652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22" y="303250"/>
            <a:ext cx="5701532" cy="428313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 June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CEPH Day Switzerland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662" y="1627578"/>
            <a:ext cx="5699685" cy="428312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460247" y="217088"/>
            <a:ext cx="1019655" cy="381548"/>
          </a:xfrm>
          <a:prstGeom prst="ellipse">
            <a:avLst/>
          </a:prstGeom>
          <a:noFill/>
          <a:ln w="222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5.55112E-17 L -0.00104 0.386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93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322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1519683" y="0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905000" y="228600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Welcome</a:t>
            </a:r>
          </a:p>
        </p:txBody>
      </p:sp>
      <p:sp>
        <p:nvSpPr>
          <p:cNvPr id="27659" name="TextBox 12"/>
          <p:cNvSpPr txBox="1">
            <a:spLocks noChangeArrowheads="1"/>
          </p:cNvSpPr>
          <p:nvPr/>
        </p:nvSpPr>
        <p:spPr bwMode="auto">
          <a:xfrm>
            <a:off x="1524000" y="2984719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800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CEPH Day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4800" dirty="0" smtClean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800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Switzerland</a:t>
            </a:r>
            <a:endParaRPr lang="en-GB" sz="4800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52400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to                 Accelerating Science and Innovation</a:t>
            </a: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2495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02873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276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1752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2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83625" y="283845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7225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91400" y="4425951"/>
            <a:ext cx="14478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947150" y="4427538"/>
            <a:ext cx="15684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72400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0"/>
          <a:srcRect t="4680" b="15027"/>
          <a:stretch/>
        </p:blipFill>
        <p:spPr>
          <a:xfrm>
            <a:off x="8040216" y="5540070"/>
            <a:ext cx="2376264" cy="127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9545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8534400" y="6492876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E1A9C4C-1871-3348-B7D6-ACA2480456CB}" type="slidenum">
              <a:rPr lang="en-US" sz="1200" b="1">
                <a:solidFill>
                  <a:srgbClr val="898989"/>
                </a:solidFill>
                <a:latin typeface="Arial" charset="0"/>
                <a:ea typeface="ＭＳ Ｐゴシック" charset="-128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 b="1" dirty="0">
              <a:solidFill>
                <a:srgbClr val="898989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14478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00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CERN: founded in 1954: 12 European States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“Science for Peace”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Today: 21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3067696" y="4077073"/>
            <a:ext cx="7668344" cy="2743074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Member States: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Austria, Belgium, Bulgaria, Czech 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Italy, Netherlands, Norway, Poland, Portugal, Slovak Republic, Spain, Sweden, Switzerland and </a:t>
            </a:r>
            <a:b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</a:b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United Kingdom </a:t>
            </a:r>
          </a:p>
          <a:p>
            <a:pPr marL="85725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Associate Member States: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Pakistan, 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Turkey</a:t>
            </a:r>
          </a:p>
          <a:p>
            <a:pPr marL="85725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States in </a:t>
            </a: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accession 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to Membership</a:t>
            </a:r>
            <a:r>
              <a: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: </a:t>
            </a:r>
            <a:r>
              <a:rPr lang="en-US" sz="16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Cyprus, </a:t>
            </a:r>
            <a:r>
              <a:rPr lang="en-US" sz="160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Romania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,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Serbia</a:t>
            </a:r>
          </a:p>
          <a:p>
            <a:pPr marL="85725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Applications for Membership or Associate Membership:</a:t>
            </a:r>
            <a:b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</a:b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Brazil, Croatia, India, Lithuania, Russia, Slovenia, Ukraine </a:t>
            </a: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-128"/>
            </a:endParaRPr>
          </a:p>
          <a:p>
            <a:pPr marL="85725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Observers to Council: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rPr>
              <a:t>India, Japan, Russia, United States of America; European Union, JINR and UNESCO 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1600200" y="2133600"/>
            <a:ext cx="38100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  ~ 2300 staff</a:t>
            </a:r>
          </a:p>
          <a:p>
            <a:pPr marL="171450" indent="-1714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  ~ 1400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other paid personnel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  <a:p>
            <a:pPr marL="171450" indent="-1714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  ~ 12500 scientific users</a:t>
            </a:r>
          </a:p>
          <a:p>
            <a:pPr marL="171450" indent="-171450" fontAlgn="base"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  Budget (2016) ~1000 MCHF</a:t>
            </a: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682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009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751719" y="3048000"/>
            <a:ext cx="1432100" cy="46384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rgbClr val="EAEAEA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152400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Next Scientific Challenge: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524501"/>
            <a:ext cx="6813550" cy="981075"/>
            <a:chOff x="1152" y="3384"/>
            <a:chExt cx="4292" cy="618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12" y="3552"/>
              <a:ext cx="63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2400">
                  <a:solidFill>
                    <a:srgbClr val="EAEAEA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2400" dirty="0">
                  <a:solidFill>
                    <a:srgbClr val="EAEAEA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6" y="3710"/>
              <a:ext cx="786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2400">
                  <a:solidFill>
                    <a:srgbClr val="EAEAEA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sz="2400" baseline="30000">
                  <a:solidFill>
                    <a:srgbClr val="EAEAEA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 sz="2400">
                  <a:solidFill>
                    <a:srgbClr val="EAEAEA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 sz="240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9233454" y="3522696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WMAP</a:t>
            </a: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1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58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2589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  <a:latin typeface="Arial" charset="0"/>
                    <a:ea typeface="ＭＳ Ｐゴシック" charset="-128"/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7277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CH" sz="1400" dirty="0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ea typeface="ＭＳ Ｐゴシック" charset="-128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de-CH" sz="14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ea typeface="ＭＳ Ｐゴシック" charset="-128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CH" sz="1400" dirty="0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ea typeface="ＭＳ Ｐゴシック" charset="-128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de-CH" sz="14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ea typeface="ＭＳ Ｐゴシック" charset="-128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pic>
        <p:nvPicPr>
          <p:cNvPr id="35" name="Picture 34" descr="Einstein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1" y="1772816"/>
            <a:ext cx="1284251" cy="133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334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751719" y="3048000"/>
            <a:ext cx="1432100" cy="46384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rgbClr val="EAEAEA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152400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Next Scientific Challenge: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to understand the very first moments of our Universe after the Big Bang</a:t>
            </a:r>
          </a:p>
        </p:txBody>
      </p:sp>
      <p:sp>
        <p:nvSpPr>
          <p:cNvPr id="12" name="TextBox 11"/>
          <p:cNvSpPr txBox="1"/>
          <p:nvPr/>
        </p:nvSpPr>
        <p:spPr>
          <a:xfrm rot="17908534">
            <a:off x="9233454" y="3522696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WMAP</a:t>
            </a: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1630" y="6285594"/>
            <a:ext cx="493870" cy="48563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575720" y="4581129"/>
            <a:ext cx="2520280" cy="1541785"/>
            <a:chOff x="2051720" y="4581128"/>
            <a:chExt cx="2520280" cy="1541785"/>
          </a:xfrm>
        </p:grpSpPr>
        <p:cxnSp>
          <p:nvCxnSpPr>
            <p:cNvPr id="4" name="Straight Arrow Connector 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" name="TextBox 5"/>
            <p:cNvSpPr txBox="1"/>
            <p:nvPr/>
          </p:nvSpPr>
          <p:spPr>
            <a:xfrm>
              <a:off x="2123728" y="5661248"/>
              <a:ext cx="24482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rgbClr val="FFFF00"/>
                  </a:solidFill>
                  <a:latin typeface="Arial" charset="0"/>
                  <a:ea typeface="ＭＳ Ｐゴシック" charset="-128"/>
                </a:rPr>
                <a:t>380,000 years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7823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2589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  <a:latin typeface="Arial" charset="0"/>
                    <a:ea typeface="ＭＳ Ｐゴシック" charset="-128"/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7277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CH" sz="1400" dirty="0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ea typeface="ＭＳ Ｐゴシック" charset="-128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de-CH" sz="14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ea typeface="ＭＳ Ｐゴシック" charset="-128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CH" sz="1400" dirty="0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ea typeface="ＭＳ Ｐゴシック" charset="-128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de-CH" sz="14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ea typeface="ＭＳ Ｐゴシック" charset="-128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1574801" y="2085975"/>
            <a:ext cx="3289299" cy="2784476"/>
            <a:chOff x="50800" y="2085975"/>
            <a:chExt cx="3289299" cy="2784476"/>
          </a:xfrm>
        </p:grpSpPr>
        <p:grpSp>
          <p:nvGrpSpPr>
            <p:cNvPr id="9" name="Group 91"/>
            <p:cNvGrpSpPr>
              <a:grpSpLocks/>
            </p:cNvGrpSpPr>
            <p:nvPr/>
          </p:nvGrpSpPr>
          <p:grpSpPr bwMode="auto">
            <a:xfrm>
              <a:off x="50800" y="2085975"/>
              <a:ext cx="3289299" cy="2784476"/>
              <a:chOff x="32" y="1314"/>
              <a:chExt cx="2072" cy="1754"/>
            </a:xfrm>
          </p:grpSpPr>
          <p:sp>
            <p:nvSpPr>
              <p:cNvPr id="33807" name="Line 45"/>
              <p:cNvSpPr>
                <a:spLocks noChangeShapeType="1"/>
              </p:cNvSpPr>
              <p:nvPr/>
            </p:nvSpPr>
            <p:spPr bwMode="auto">
              <a:xfrm>
                <a:off x="1494" y="1314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08" name="Line 46"/>
              <p:cNvSpPr>
                <a:spLocks noChangeShapeType="1"/>
              </p:cNvSpPr>
              <p:nvPr/>
            </p:nvSpPr>
            <p:spPr bwMode="auto">
              <a:xfrm>
                <a:off x="692" y="1466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 type="triangl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09" name="Line 48"/>
              <p:cNvSpPr>
                <a:spLocks noChangeShapeType="1"/>
              </p:cNvSpPr>
              <p:nvPr/>
            </p:nvSpPr>
            <p:spPr bwMode="auto">
              <a:xfrm>
                <a:off x="684" y="1463"/>
                <a:ext cx="816" cy="0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21" name="Rectangle 49"/>
              <p:cNvSpPr>
                <a:spLocks noChangeArrowheads="1"/>
              </p:cNvSpPr>
              <p:nvPr/>
            </p:nvSpPr>
            <p:spPr bwMode="auto">
              <a:xfrm>
                <a:off x="32" y="2761"/>
                <a:ext cx="1692" cy="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fontAlgn="base">
                  <a:lnSpc>
                    <a:spcPct val="107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sz="2400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Super-Microscope</a:t>
                </a:r>
                <a:endParaRPr lang="en-GB" sz="2000" dirty="0">
                  <a:solidFill>
                    <a:srgbClr val="3A62AB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  <p:sp>
            <p:nvSpPr>
              <p:cNvPr id="33811" name="Text Box 50"/>
              <p:cNvSpPr txBox="1">
                <a:spLocks noChangeArrowheads="1"/>
              </p:cNvSpPr>
              <p:nvPr/>
            </p:nvSpPr>
            <p:spPr bwMode="auto">
              <a:xfrm>
                <a:off x="1632" y="2373"/>
                <a:ext cx="47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CH" sz="2200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LHC</a:t>
                </a:r>
              </a:p>
            </p:txBody>
          </p:sp>
          <p:pic>
            <p:nvPicPr>
              <p:cNvPr id="33812" name="Picture 7" descr="interconnect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144" y="1814"/>
                <a:ext cx="1488" cy="9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pic>
          <p:nvPicPr>
            <p:cNvPr id="51" name="Picture 50" descr="cern_logo_1.png"/>
            <p:cNvPicPr>
              <a:picLocks noChangeAspect="1"/>
            </p:cNvPicPr>
            <p:nvPr/>
          </p:nvPicPr>
          <p:blipFill>
            <a:blip r:embed="rId10">
              <a:lum bright="100000" contrast="-100000"/>
            </a:blip>
            <a:stretch>
              <a:fillRect/>
            </a:stretch>
          </p:blipFill>
          <p:spPr>
            <a:xfrm>
              <a:off x="285800" y="2120265"/>
              <a:ext cx="685800" cy="674370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  <p:grpSp>
        <p:nvGrpSpPr>
          <p:cNvPr id="53" name="Group 52"/>
          <p:cNvGrpSpPr/>
          <p:nvPr/>
        </p:nvGrpSpPr>
        <p:grpSpPr>
          <a:xfrm>
            <a:off x="1847528" y="4832351"/>
            <a:ext cx="5638800" cy="1349431"/>
            <a:chOff x="323528" y="4832350"/>
            <a:chExt cx="5638800" cy="1349431"/>
          </a:xfrm>
        </p:grpSpPr>
        <p:sp>
          <p:nvSpPr>
            <p:cNvPr id="54" name="Rectangle 41"/>
            <p:cNvSpPr>
              <a:spLocks noChangeArrowheads="1"/>
            </p:cNvSpPr>
            <p:nvPr/>
          </p:nvSpPr>
          <p:spPr bwMode="auto">
            <a:xfrm>
              <a:off x="323528" y="5480050"/>
              <a:ext cx="5638800" cy="701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Reproducing conditions            </a:t>
              </a:r>
            </a:p>
            <a:p>
              <a:pPr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                                                         Looking back</a:t>
              </a:r>
            </a:p>
          </p:txBody>
        </p:sp>
        <p:sp>
          <p:nvSpPr>
            <p:cNvPr id="55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39822" y="5398521"/>
              <a:ext cx="670618" cy="536494"/>
            </a:xfrm>
            <a:prstGeom prst="rect">
              <a:avLst/>
            </a:prstGeom>
          </p:spPr>
        </p:pic>
      </p:grpSp>
      <p:pic>
        <p:nvPicPr>
          <p:cNvPr id="10" name="Picture 9" descr="Einstein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1" y="1772816"/>
            <a:ext cx="1284251" cy="133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2663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Franklin Gothic Demi"/>
        <a:ea typeface=""/>
        <a:cs typeface=""/>
      </a:majorFont>
      <a:minorFont>
        <a:latin typeface="Franklin Gothic Dem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9882</TotalTime>
  <Words>853</Words>
  <Application>Microsoft Office PowerPoint</Application>
  <PresentationFormat>Widescreen</PresentationFormat>
  <Paragraphs>233</Paragraphs>
  <Slides>23</Slides>
  <Notes>15</Notes>
  <HiddenSlides>3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ＭＳ Ｐゴシック</vt:lpstr>
      <vt:lpstr>Arial</vt:lpstr>
      <vt:lpstr>Calibri</vt:lpstr>
      <vt:lpstr>Franklin Gothic Book</vt:lpstr>
      <vt:lpstr>Franklin Gothic Demi</vt:lpstr>
      <vt:lpstr>Helvetica</vt:lpstr>
      <vt:lpstr>Tw Cen MT Condensed Extra Bold</vt:lpstr>
      <vt:lpstr>Wingdings</vt:lpstr>
      <vt:lpstr>CERN2Corporate16-9</vt:lpstr>
      <vt:lpstr>Custom Design</vt:lpstr>
      <vt:lpstr>Bold Stripes</vt:lpstr>
      <vt:lpstr>2_Default Design</vt:lpstr>
      <vt:lpstr>PowerPoint Presentation</vt:lpstr>
      <vt:lpstr>CEPH Days Switzerland CERN Geneva 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Ramp-up of WLCG CPU</vt:lpstr>
      <vt:lpstr>The CERN Data Centres</vt:lpstr>
      <vt:lpstr>Linking the CERN Data Centres</vt:lpstr>
      <vt:lpstr>Data in the Tier-0</vt:lpstr>
      <vt:lpstr>Databases for Run2</vt:lpstr>
      <vt:lpstr>Open Access to Data</vt:lpstr>
      <vt:lpstr>Evolution</vt:lpstr>
      <vt:lpstr>Data Preservation for Re-Use</vt:lpstr>
      <vt:lpstr>CERN openlab in a nutshell</vt:lpstr>
      <vt:lpstr>Thank you!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Frederic Hemmer</dc:creator>
  <cp:lastModifiedBy>Frederic Hemmer</cp:lastModifiedBy>
  <cp:revision>300</cp:revision>
  <cp:lastPrinted>2016-02-26T10:51:27Z</cp:lastPrinted>
  <dcterms:created xsi:type="dcterms:W3CDTF">2015-01-09T08:37:54Z</dcterms:created>
  <dcterms:modified xsi:type="dcterms:W3CDTF">2016-06-14T05:54:56Z</dcterms:modified>
</cp:coreProperties>
</file>