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864" r:id="rId2"/>
  </p:sldMasterIdLst>
  <p:notesMasterIdLst>
    <p:notesMasterId r:id="rId13"/>
  </p:notesMasterIdLst>
  <p:handoutMasterIdLst>
    <p:handoutMasterId r:id="rId14"/>
  </p:handoutMasterIdLst>
  <p:sldIdLst>
    <p:sldId id="260" r:id="rId3"/>
    <p:sldId id="594" r:id="rId4"/>
    <p:sldId id="599" r:id="rId5"/>
    <p:sldId id="598" r:id="rId6"/>
    <p:sldId id="595" r:id="rId7"/>
    <p:sldId id="602" r:id="rId8"/>
    <p:sldId id="517" r:id="rId9"/>
    <p:sldId id="614" r:id="rId10"/>
    <p:sldId id="615" r:id="rId11"/>
    <p:sldId id="616" r:id="rId12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673987-0283-D841-B33B-E0CBF55238C1}">
          <p14:sldIdLst>
            <p14:sldId id="260"/>
            <p14:sldId id="594"/>
            <p14:sldId id="599"/>
            <p14:sldId id="598"/>
            <p14:sldId id="595"/>
            <p14:sldId id="602"/>
            <p14:sldId id="517"/>
            <p14:sldId id="614"/>
            <p14:sldId id="615"/>
            <p14:sldId id="6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2B"/>
    <a:srgbClr val="BBD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613" autoAdjust="0"/>
  </p:normalViewPr>
  <p:slideViewPr>
    <p:cSldViewPr snapToGrid="0" snapToObjects="1">
      <p:cViewPr varScale="1">
        <p:scale>
          <a:sx n="119" d="100"/>
          <a:sy n="119" d="100"/>
        </p:scale>
        <p:origin x="14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9/20/16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9/20/16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958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</a:t>
            </a:r>
            <a:r>
              <a:rPr lang="en-US" baseline="0" dirty="0" smtClean="0"/>
              <a:t> plot: data acquired in May and June 2016 – new daily records for pp data: &gt;400TB/day (but mostly driven by ALICE not doing compression in HLT)</a:t>
            </a:r>
          </a:p>
          <a:p>
            <a:r>
              <a:rPr lang="en-US" baseline="0" dirty="0" smtClean="0"/>
              <a:t>Middle: global data transfer rates – again new peaks at up to 35 GB/s – Run 1 was ~15GB/s. 2015 was 25 GB/s; right plot is CPU used</a:t>
            </a:r>
          </a:p>
          <a:p>
            <a:r>
              <a:rPr lang="en-US" baseline="0" dirty="0" smtClean="0"/>
              <a:t>Bottom: internal CERN traffic to/from all storage systems (Tape and disk pools) – sums are close to 100 GB/s!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94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CFC15-4EC2-1F46-81FF-87EEA13573D2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5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</a:t>
            </a:r>
            <a:r>
              <a:rPr lang="en-US" baseline="0" dirty="0" smtClean="0"/>
              <a:t> plot: data acquired in May and June 2016 – new daily records for pp data: &gt;400TB/day (but mostly driven by ALICE not doing compression in HLT)</a:t>
            </a:r>
          </a:p>
          <a:p>
            <a:r>
              <a:rPr lang="en-US" baseline="0" dirty="0" smtClean="0"/>
              <a:t>Middle: global data transfer rates – again new peaks at up to 35 GB/s – Run 1 was ~15GB/s. 2015 was 25 GB/s; right plot is CPU used</a:t>
            </a:r>
          </a:p>
          <a:p>
            <a:r>
              <a:rPr lang="en-US" baseline="0" dirty="0" smtClean="0"/>
              <a:t>Bottom: internal CERN traffic to/from all storage systems (Tape and disk pools) – sums are close to 100 GB/s!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46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Ian Bird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050" y="6311899"/>
            <a:ext cx="1262275" cy="4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06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050" y="6311899"/>
            <a:ext cx="1262275" cy="4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7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5276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401836" y="1384102"/>
            <a:ext cx="3567230" cy="9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7" tIns="35717" rIns="35717" bIns="35717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prstClr val="black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Shape 70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64291" tIns="32145" rIns="64291" bIns="32145">
            <a:noAutofit/>
          </a:bodyPr>
          <a:lstStyle/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401836" y="232172"/>
            <a:ext cx="3571875" cy="98226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571875" cy="4688086"/>
          </a:xfrm>
          <a:prstGeom prst="rect">
            <a:avLst/>
          </a:prstGeom>
        </p:spPr>
        <p:txBody>
          <a:bodyPr/>
          <a:lstStyle>
            <a:lvl1pPr marL="232164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64327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96491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28654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60818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359116" y="6465094"/>
            <a:ext cx="219385" cy="210812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34485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png"/><Relationship Id="rId1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theme" Target="../theme/theme2.xml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2" name="Picture 11" descr="LogoOutline.ai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5" y="6238680"/>
            <a:ext cx="592725" cy="592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90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/>
              <a:t>Ian Bird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fld id="{D3517025-743B-E149-A4BA-6A929B1A7CEC}" type="slidenum">
              <a:rPr lang="en-US"/>
              <a:pPr defTabSz="4572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emf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WLCG Status Report </a:t>
            </a:r>
            <a:b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sz="4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Computing in Run 2</a:t>
            </a:r>
            <a:endParaRPr lang="en-GB" sz="40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LHCC </a:t>
            </a:r>
            <a:r>
              <a:rPr lang="en-GB" dirty="0" smtClean="0"/>
              <a:t>Referees Meeting</a:t>
            </a:r>
            <a:endParaRPr lang="en-GB" dirty="0" smtClean="0"/>
          </a:p>
          <a:p>
            <a:r>
              <a:rPr lang="en-GB" dirty="0" smtClean="0"/>
              <a:t>CERN, </a:t>
            </a:r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September </a:t>
            </a:r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warned funding agencies about the increase for 2017</a:t>
            </a:r>
          </a:p>
          <a:p>
            <a:r>
              <a:rPr lang="en-US" dirty="0" smtClean="0"/>
              <a:t>Expect discussion at the RRB (end Oct)</a:t>
            </a:r>
          </a:p>
          <a:p>
            <a:r>
              <a:rPr lang="en-US" dirty="0" smtClean="0"/>
              <a:t>How should we manage a short fall in resources?  Should be prepared for the RRB</a:t>
            </a:r>
          </a:p>
          <a:p>
            <a:pPr lvl="1"/>
            <a:r>
              <a:rPr lang="en-US" dirty="0" smtClean="0"/>
              <a:t>What are the strategies to be followed?</a:t>
            </a:r>
          </a:p>
          <a:p>
            <a:pPr lvl="1"/>
            <a:r>
              <a:rPr lang="en-US" dirty="0" smtClean="0"/>
              <a:t>Have already reduced replicas, re-processing, software performance, etc.  Hard to find additional savings?</a:t>
            </a:r>
          </a:p>
          <a:p>
            <a:pPr lvl="1"/>
            <a:r>
              <a:rPr lang="en-US" dirty="0" smtClean="0"/>
              <a:t>Parking data? – Until when?</a:t>
            </a:r>
          </a:p>
          <a:p>
            <a:pPr lvl="1"/>
            <a:r>
              <a:rPr lang="en-US" dirty="0" smtClean="0"/>
              <a:t>Or?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21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48" y="76529"/>
            <a:ext cx="7470648" cy="4200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2016 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9" y="500988"/>
            <a:ext cx="9144000" cy="18730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12737" y="321838"/>
            <a:ext cx="2888432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LHC data – Continue to break records:</a:t>
            </a:r>
          </a:p>
          <a:p>
            <a:endParaRPr lang="en-US" sz="1200" dirty="0" smtClean="0"/>
          </a:p>
          <a:p>
            <a:r>
              <a:rPr lang="en-US" sz="1200" dirty="0" smtClean="0"/>
              <a:t>10.7 PB recorded in July</a:t>
            </a:r>
          </a:p>
          <a:p>
            <a:r>
              <a:rPr lang="en-US" sz="1200" dirty="0" smtClean="0"/>
              <a:t>CERN archive ~160 PB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6722"/>
            <a:ext cx="45720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7248" y="4578824"/>
            <a:ext cx="2884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~160 PB on tape at CERN</a:t>
            </a:r>
          </a:p>
          <a:p>
            <a:r>
              <a:rPr lang="en-US" dirty="0" smtClean="0"/>
              <a:t>  500 M files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131" y="3784661"/>
            <a:ext cx="3799196" cy="288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5791154" y="359999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 Data acquired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8861"/>
            <a:ext cx="6797209" cy="127591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05619" y="2372783"/>
            <a:ext cx="2438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June-Aug 2016</a:t>
            </a:r>
          </a:p>
          <a:p>
            <a:r>
              <a:rPr lang="en-US" dirty="0" smtClean="0"/>
              <a:t>&gt;500 TB / day</a:t>
            </a:r>
          </a:p>
          <a:p>
            <a:r>
              <a:rPr lang="en-US" sz="1200" dirty="0" smtClean="0"/>
              <a:t>(Run 1 peak for HI was 220 TB)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838131" y="2066944"/>
            <a:ext cx="3597958" cy="532955"/>
          </a:xfrm>
          <a:prstGeom prst="straightConnector1">
            <a:avLst/>
          </a:prstGeom>
          <a:ln w="47625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1976" y="3598536"/>
            <a:ext cx="4686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 to date: 35 PB LHC data:</a:t>
            </a:r>
          </a:p>
          <a:p>
            <a:r>
              <a:rPr lang="en-US" dirty="0" smtClean="0"/>
              <a:t>ALICE 6, ATLAS 11.6, CMS 11.9, </a:t>
            </a:r>
            <a:r>
              <a:rPr lang="en-US" dirty="0" err="1" smtClean="0"/>
              <a:t>LHCb</a:t>
            </a:r>
            <a:r>
              <a:rPr lang="en-US" dirty="0" smtClean="0"/>
              <a:t> 5.4)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5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36" y="0"/>
            <a:ext cx="4955799" cy="3722923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6196014" y="0"/>
            <a:ext cx="2947986" cy="199489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dirty="0" smtClean="0"/>
              <a:t>Optical Private Network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Support T0 – T1 transfers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Some T1 – T1 traffic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Managed by LHC Tier 0 and Tier 1 sites</a:t>
            </a:r>
            <a:endParaRPr lang="en-GB" sz="18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21 September 2016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 t="22109" r="8239" b="8378"/>
          <a:stretch/>
        </p:blipFill>
        <p:spPr>
          <a:xfrm>
            <a:off x="3501483" y="3434575"/>
            <a:ext cx="5642517" cy="3423425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 rot="2086933">
            <a:off x="2500264" y="3748167"/>
            <a:ext cx="1402452" cy="96744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12" y="5004970"/>
            <a:ext cx="3725839" cy="138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1" y="1374935"/>
            <a:ext cx="4056804" cy="2706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248" y="76529"/>
            <a:ext cx="7470648" cy="4200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distribution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94533" y="690717"/>
            <a:ext cx="3174082" cy="747313"/>
          </a:xfrm>
          <a:prstGeom prst="rect">
            <a:avLst/>
          </a:prstGeom>
          <a:solidFill>
            <a:schemeClr val="bg1"/>
          </a:solidFill>
        </p:spPr>
        <p:txBody>
          <a:bodyPr vert="horz" lIns="91430" tIns="45715" rIns="91430" bIns="45715">
            <a:normAutofit fontScale="92500" lnSpcReduction="20000"/>
          </a:bodyPr>
          <a:lstStyle>
            <a:lvl1pPr marL="493725" indent="-457153" algn="l" rtl="0" eaLnBrk="1" latinLnBrk="0" hangingPunct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SzPct val="80000"/>
              <a:buFont typeface="Wingdings" charset="2"/>
              <a:buChar char="q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162" indent="-457153" algn="l" rtl="0" eaLnBrk="1" latinLnBrk="0" hangingPunct="1">
              <a:spcBef>
                <a:spcPct val="20000"/>
              </a:spcBef>
              <a:buClr>
                <a:srgbClr val="800000"/>
              </a:buClr>
              <a:buSzPct val="90000"/>
              <a:buFont typeface="Wingdings" charset="2"/>
              <a:buChar char="§"/>
              <a:defRPr kumimoji="0" sz="260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595" indent="-34286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173" indent="-34286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321" indent="-34286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607" indent="-182861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41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474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478" indent="-182861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1800" dirty="0" smtClean="0"/>
              <a:t>Global transfer rates increased to &gt; </a:t>
            </a:r>
            <a:r>
              <a:rPr lang="en-GB" sz="1800" smtClean="0"/>
              <a:t>40 GB/s </a:t>
            </a:r>
            <a:br>
              <a:rPr lang="en-GB" sz="1800" smtClean="0"/>
            </a:br>
            <a:r>
              <a:rPr lang="en-GB" sz="1800" smtClean="0"/>
              <a:t>(=2 x Run1) </a:t>
            </a:r>
            <a:endParaRPr lang="en-GB" sz="1800" dirty="0" smtClean="0"/>
          </a:p>
          <a:p>
            <a:pPr defTabSz="914400"/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261" y="4380052"/>
            <a:ext cx="432682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Increased performance everywhere: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Data acquisition &gt;10PB / month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Data transfer rates &gt; 40 GB/s globally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6153" y="3826054"/>
            <a:ext cx="434466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Several Tier 1s have increased network bandwidth to CERN to manage new data rates;</a:t>
            </a:r>
          </a:p>
          <a:p>
            <a:r>
              <a:rPr lang="en-US" dirty="0" smtClean="0"/>
              <a:t>GEANT has deployed additional capacity for LHC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569" y="1216850"/>
            <a:ext cx="4097828" cy="21689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259" y="874896"/>
            <a:ext cx="1460235" cy="6839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14052" y="672059"/>
            <a:ext cx="3719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Monthly </a:t>
            </a:r>
            <a:r>
              <a:rPr lang="en-US" smtClean="0"/>
              <a:t>traffic growth on LHCONE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02005" y="5601989"/>
            <a:ext cx="7276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Regular transfers of 80 PB/month with 100 PB/month during July-Aug</a:t>
            </a:r>
          </a:p>
          <a:p>
            <a:r>
              <a:rPr lang="en-US" dirty="0" smtClean="0"/>
              <a:t>(many billions of files)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5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627" y="66931"/>
            <a:ext cx="7470648" cy="838042"/>
          </a:xfrm>
        </p:spPr>
        <p:txBody>
          <a:bodyPr/>
          <a:lstStyle/>
          <a:p>
            <a:r>
              <a:rPr lang="en-US" dirty="0" smtClean="0"/>
              <a:t>CPU delivered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465270" y="2582944"/>
            <a:ext cx="678730" cy="9427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645138" y="3035431"/>
            <a:ext cx="716437" cy="9427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920"/>
            <a:ext cx="9144000" cy="5427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9682" y="4686953"/>
            <a:ext cx="5510874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Experiments are able to use resources (significantly) </a:t>
            </a:r>
            <a:r>
              <a:rPr lang="en-US" b="1" smtClean="0"/>
              <a:t>exceeding those formally pledged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777" y="2680758"/>
            <a:ext cx="3524738" cy="1959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64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requirement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8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09" y="168491"/>
            <a:ext cx="4534830" cy="70965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Evolution of requirements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21 September 2016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209" y="2271503"/>
            <a:ext cx="4577066" cy="1077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Estimated evolution of requirements 2015-2017</a:t>
            </a:r>
          </a:p>
          <a:p>
            <a:endParaRPr lang="en-GB" sz="1600" dirty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2008-2013: Actual deployed capacity</a:t>
            </a:r>
          </a:p>
          <a:p>
            <a:r>
              <a:rPr lang="en-GB" sz="16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1481" y="265817"/>
            <a:ext cx="497531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reliability of resource predictions is continually improving, the largest uncertainties being the LHC running conditions. 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Funding guidance: flat budgets for computing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04" y="3526971"/>
            <a:ext cx="4403807" cy="30808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039" y="3526971"/>
            <a:ext cx="4363496" cy="30526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410729">
            <a:off x="5359959" y="1913212"/>
            <a:ext cx="3054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Slide from 2014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94463" y="471042"/>
            <a:ext cx="5072185" cy="9924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Run2: Increased </a:t>
            </a:r>
            <a:r>
              <a:rPr lang="en-US" dirty="0" smtClean="0"/>
              <a:t>computing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LHC performance is above expectations</a:t>
            </a:r>
          </a:p>
          <a:p>
            <a:r>
              <a:rPr lang="en-US" dirty="0" smtClean="0"/>
              <a:t>Computing needs driven by (mainly): </a:t>
            </a:r>
          </a:p>
          <a:p>
            <a:pPr lvl="1"/>
            <a:r>
              <a:rPr lang="en-US" dirty="0" smtClean="0"/>
              <a:t>LHC live time (37% </a:t>
            </a:r>
            <a:r>
              <a:rPr lang="en-US" dirty="0" smtClean="0">
                <a:sym typeface="Wingdings"/>
              </a:rPr>
              <a:t> &gt; 60%)</a:t>
            </a:r>
            <a:endParaRPr lang="en-US" dirty="0" smtClean="0"/>
          </a:p>
          <a:p>
            <a:pPr lvl="1"/>
            <a:r>
              <a:rPr lang="en-US" dirty="0" smtClean="0"/>
              <a:t>Luminosity (1.0x10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1.2x10</a:t>
            </a:r>
            <a:r>
              <a:rPr lang="en-US" baseline="30000" dirty="0" smtClean="0">
                <a:sym typeface="Wingdings"/>
              </a:rPr>
              <a:t>34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or better)</a:t>
            </a:r>
            <a:endParaRPr lang="en-US" dirty="0" smtClean="0"/>
          </a:p>
          <a:p>
            <a:pPr lvl="1"/>
            <a:r>
              <a:rPr lang="en-US" dirty="0" smtClean="0"/>
              <a:t>Pile-up (CMS, ATLAS) (21 </a:t>
            </a:r>
            <a:r>
              <a:rPr lang="en-US" dirty="0" smtClean="0">
                <a:sym typeface="Wingdings"/>
              </a:rPr>
              <a:t> 33 on average)</a:t>
            </a:r>
            <a:endParaRPr lang="en-US" dirty="0" smtClean="0"/>
          </a:p>
          <a:p>
            <a:r>
              <a:rPr lang="en-US" dirty="0" smtClean="0"/>
              <a:t>All have increased above anticipated levels</a:t>
            </a:r>
          </a:p>
          <a:p>
            <a:r>
              <a:rPr lang="en-US" dirty="0" smtClean="0"/>
              <a:t>For 2016, the available resources will be sufficient</a:t>
            </a:r>
          </a:p>
          <a:p>
            <a:pPr lvl="1"/>
            <a:r>
              <a:rPr lang="en-US" dirty="0" smtClean="0"/>
              <a:t>More tapes at CERN have been bought</a:t>
            </a:r>
          </a:p>
          <a:p>
            <a:r>
              <a:rPr lang="en-US" dirty="0" smtClean="0"/>
              <a:t>Re-analysis for 2017,18</a:t>
            </a:r>
          </a:p>
          <a:p>
            <a:pPr lvl="1"/>
            <a:r>
              <a:rPr lang="en-US" dirty="0" smtClean="0"/>
              <a:t>Just done in time for RRB</a:t>
            </a:r>
          </a:p>
          <a:p>
            <a:pPr lvl="1"/>
            <a:r>
              <a:rPr lang="en-US" dirty="0" smtClean="0"/>
              <a:t>Not yet scrutinized by RSG</a:t>
            </a:r>
          </a:p>
          <a:p>
            <a:pPr lvl="1"/>
            <a:r>
              <a:rPr lang="en-US" dirty="0" smtClean="0"/>
              <a:t>But: expectations are increased requirement above previous estimates of 15-30%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64453"/>
            <a:ext cx="8226854" cy="940443"/>
          </a:xfrm>
        </p:spPr>
        <p:txBody>
          <a:bodyPr/>
          <a:lstStyle/>
          <a:p>
            <a:r>
              <a:rPr lang="en-US" dirty="0" smtClean="0"/>
              <a:t>Re-assessment of needs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21 September 2016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 Bird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27" y="1157027"/>
            <a:ext cx="3912088" cy="2532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10" y="1150278"/>
            <a:ext cx="4009691" cy="2537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08" y="3841668"/>
            <a:ext cx="3937707" cy="2483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625710" y="3856406"/>
            <a:ext cx="4009691" cy="116955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Estimated: Estimates made in 2014 for Run 2 up to 2017</a:t>
            </a:r>
          </a:p>
          <a:p>
            <a:endParaRPr lang="en-US" sz="1400" dirty="0"/>
          </a:p>
          <a:p>
            <a:r>
              <a:rPr lang="en-US" sz="1400" dirty="0" smtClean="0"/>
              <a:t>20%: Growth of 20%/</a:t>
            </a:r>
            <a:r>
              <a:rPr lang="en-US" sz="1400" dirty="0" err="1" smtClean="0"/>
              <a:t>yr</a:t>
            </a:r>
            <a:r>
              <a:rPr lang="en-US" sz="1400" dirty="0" smtClean="0"/>
              <a:t> starting in 2016 (“flat budget”)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6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24650</TotalTime>
  <Words>671</Words>
  <Application>Microsoft Macintosh PowerPoint</Application>
  <PresentationFormat>On-screen Show (4:3)</PresentationFormat>
  <Paragraphs>108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Calibri</vt:lpstr>
      <vt:lpstr>Helvetica</vt:lpstr>
      <vt:lpstr>Helvetica Neue</vt:lpstr>
      <vt:lpstr>ＭＳ Ｐゴシック</vt:lpstr>
      <vt:lpstr>News Gothic MT</vt:lpstr>
      <vt:lpstr>Wingdings</vt:lpstr>
      <vt:lpstr>Arial</vt:lpstr>
      <vt:lpstr>CERNCobranding(4-3)</vt:lpstr>
      <vt:lpstr>Default Theme</vt:lpstr>
      <vt:lpstr>WLCG Status Report  Computing in Run 2</vt:lpstr>
      <vt:lpstr>2016 data</vt:lpstr>
      <vt:lpstr>PowerPoint Presentation</vt:lpstr>
      <vt:lpstr>Data distribution</vt:lpstr>
      <vt:lpstr>CPU delivered</vt:lpstr>
      <vt:lpstr>Resource requirement evolution</vt:lpstr>
      <vt:lpstr>Evolution of requirements</vt:lpstr>
      <vt:lpstr>Run2: Increased computing needs</vt:lpstr>
      <vt:lpstr>Re-assessment of needs</vt:lpstr>
      <vt:lpstr>Strategy?</vt:lpstr>
    </vt:vector>
  </TitlesOfParts>
  <Company>cern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324</cp:revision>
  <cp:lastPrinted>2015-09-22T15:26:43Z</cp:lastPrinted>
  <dcterms:created xsi:type="dcterms:W3CDTF">2012-11-30T11:07:49Z</dcterms:created>
  <dcterms:modified xsi:type="dcterms:W3CDTF">2016-09-20T08:26:04Z</dcterms:modified>
</cp:coreProperties>
</file>