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19" r:id="rId2"/>
    <p:sldId id="356" r:id="rId3"/>
    <p:sldId id="355" r:id="rId4"/>
    <p:sldId id="373" r:id="rId5"/>
    <p:sldId id="362" r:id="rId6"/>
    <p:sldId id="363" r:id="rId7"/>
    <p:sldId id="365" r:id="rId8"/>
    <p:sldId id="360" r:id="rId9"/>
    <p:sldId id="372" r:id="rId10"/>
    <p:sldId id="357" r:id="rId11"/>
    <p:sldId id="370" r:id="rId12"/>
    <p:sldId id="294" r:id="rId13"/>
    <p:sldId id="371" r:id="rId14"/>
    <p:sldId id="369" r:id="rId15"/>
    <p:sldId id="374" r:id="rId16"/>
    <p:sldId id="375" r:id="rId17"/>
    <p:sldId id="37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40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EFA279-7454-48F4-9B5B-D483B37BC7C6}" type="datetimeFigureOut">
              <a:rPr lang="en-US" smtClean="0"/>
              <a:t>20/09/16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DADEA1-8923-49EC-B3E4-00DDFC801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80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E5FB08BA-40BA-2347-80E3-8A83E07757C0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4300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3010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994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5362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994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994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994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20/09/16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59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20/09/16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308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20/09/16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116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540" y="273629"/>
            <a:ext cx="8227563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10ABB-0B7A-C147-9F5A-455296CBF6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42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20/09/16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943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20/09/16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00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20/09/16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156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20/09/16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297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20/09/16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806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20/09/16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400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20/09/16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5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20/09/16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966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3C9B1-E478-4F4A-B728-7DCF6CB11201}" type="datetimeFigureOut">
              <a:rPr lang="en-US" smtClean="0"/>
              <a:t>20/09/16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69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1728332" y="4537918"/>
            <a:ext cx="6199184" cy="1166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903" tIns="39452" rIns="78903" bIns="39452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spcAft>
                <a:spcPts val="745"/>
              </a:spcAft>
              <a:defRPr/>
            </a:pPr>
            <a:r>
              <a:rPr lang="en-US" sz="3900" b="1" dirty="0">
                <a:latin typeface="Calibri" charset="0"/>
              </a:rPr>
              <a:t>Predrag Buncic</a:t>
            </a:r>
          </a:p>
          <a:p>
            <a:pPr algn="ctr">
              <a:lnSpc>
                <a:spcPct val="102000"/>
              </a:lnSpc>
              <a:defRPr/>
            </a:pPr>
            <a:r>
              <a:rPr lang="en-US" sz="2300" dirty="0">
                <a:latin typeface="Calibri" charset="0"/>
              </a:rPr>
              <a:t>CERN</a:t>
            </a:r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3142410"/>
            <a:ext cx="9144000" cy="920257"/>
          </a:xfrm>
          <a:prstGeom prst="roundRect">
            <a:avLst>
              <a:gd name="adj" fmla="val 0"/>
            </a:avLst>
          </a:prstGeom>
          <a:solidFill>
            <a:srgbClr val="16284C"/>
          </a:solidFill>
          <a:ln w="1800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65" tIns="40083" rIns="80165" bIns="40083" anchor="ctr"/>
          <a:lstStyle/>
          <a:p>
            <a:pPr>
              <a:defRPr/>
            </a:pPr>
            <a:endParaRPr lang="en-US">
              <a:cs typeface="DejaVu Sans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21771" y="3227379"/>
            <a:ext cx="8822229" cy="67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903" tIns="39452" rIns="78903" bIns="39452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>
              <a:lnSpc>
                <a:spcPct val="102000"/>
              </a:lnSpc>
              <a:defRPr/>
            </a:pPr>
            <a:r>
              <a:rPr lang="en-US" sz="3500" dirty="0">
                <a:solidFill>
                  <a:srgbClr val="FFFFFF"/>
                </a:solidFill>
                <a:latin typeface="Calibri" charset="0"/>
              </a:rPr>
              <a:t>ALICE Status Report 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019" y="4614245"/>
            <a:ext cx="1211054" cy="1748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4387249" y="1337902"/>
            <a:ext cx="4622340" cy="555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903" tIns="39452" rIns="78903" bIns="39452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>
              <a:lnSpc>
                <a:spcPct val="102000"/>
              </a:lnSpc>
              <a:defRPr/>
            </a:pPr>
            <a:r>
              <a:rPr lang="en-US" sz="2800" dirty="0">
                <a:latin typeface="Calibri" charset="0"/>
              </a:rPr>
              <a:t>LHCC Referee Meeting</a:t>
            </a:r>
          </a:p>
          <a:p>
            <a:pPr algn="r">
              <a:lnSpc>
                <a:spcPct val="102000"/>
              </a:lnSpc>
              <a:defRPr/>
            </a:pPr>
            <a:r>
              <a:rPr lang="en-US" sz="2100" dirty="0" smtClean="0">
                <a:latin typeface="Calibri" charset="0"/>
              </a:rPr>
              <a:t>20/09/2016</a:t>
            </a:r>
            <a:endParaRPr lang="en-US" sz="21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08126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33400" y="914400"/>
            <a:ext cx="8092324" cy="2133600"/>
            <a:chOff x="446561" y="914400"/>
            <a:chExt cx="8407763" cy="228221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71062"/>
            <a:stretch/>
          </p:blipFill>
          <p:spPr>
            <a:xfrm>
              <a:off x="446561" y="939258"/>
              <a:ext cx="2430661" cy="2121442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l="6757" r="22187"/>
            <a:stretch/>
          </p:blipFill>
          <p:spPr>
            <a:xfrm>
              <a:off x="2796360" y="914400"/>
              <a:ext cx="6057964" cy="2282216"/>
            </a:xfrm>
            <a:prstGeom prst="rect">
              <a:avLst/>
            </a:prstGeom>
          </p:spPr>
        </p:pic>
        <p:sp>
          <p:nvSpPr>
            <p:cNvPr id="8" name="6-Point Star 7"/>
            <p:cNvSpPr>
              <a:spLocks noChangeAspect="1"/>
            </p:cNvSpPr>
            <p:nvPr/>
          </p:nvSpPr>
          <p:spPr>
            <a:xfrm>
              <a:off x="1760804" y="1700377"/>
              <a:ext cx="182880" cy="182880"/>
            </a:xfrm>
            <a:prstGeom prst="star6">
              <a:avLst/>
            </a:prstGeom>
            <a:solidFill>
              <a:srgbClr val="FF0000"/>
            </a:solidFill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40650" y="2102646"/>
              <a:ext cx="3524458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IR = 100 kHz</a:t>
              </a:r>
              <a:endParaRPr lang="en-US" b="1" dirty="0"/>
            </a:p>
          </p:txBody>
        </p:sp>
        <p:sp>
          <p:nvSpPr>
            <p:cNvPr id="10" name="Left Arrow 9"/>
            <p:cNvSpPr/>
            <p:nvPr/>
          </p:nvSpPr>
          <p:spPr>
            <a:xfrm>
              <a:off x="1640650" y="2177140"/>
              <a:ext cx="1116593" cy="204922"/>
            </a:xfrm>
            <a:prstGeom prst="leftArrow">
              <a:avLst>
                <a:gd name="adj1" fmla="val 43861"/>
                <a:gd name="adj2" fmla="val 5920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Left Arrow 10"/>
            <p:cNvSpPr/>
            <p:nvPr/>
          </p:nvSpPr>
          <p:spPr>
            <a:xfrm rot="10800000">
              <a:off x="4071311" y="2175299"/>
              <a:ext cx="1116593" cy="204922"/>
            </a:xfrm>
            <a:prstGeom prst="leftArrow">
              <a:avLst>
                <a:gd name="adj1" fmla="val 43861"/>
                <a:gd name="adj2" fmla="val 5920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28601" y="3048000"/>
            <a:ext cx="88036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007D"/>
              </a:buClr>
              <a:buFont typeface="Arial"/>
              <a:buChar char="•"/>
            </a:pPr>
            <a:r>
              <a:rPr lang="en-US" sz="2000" b="1" dirty="0" smtClean="0"/>
              <a:t>Weeks 38 – 43: </a:t>
            </a:r>
            <a:r>
              <a:rPr lang="en-US" sz="2000" dirty="0" smtClean="0"/>
              <a:t>Continue pp Physics at 13 </a:t>
            </a:r>
            <a:r>
              <a:rPr lang="en-US" sz="2000" dirty="0" err="1" smtClean="0"/>
              <a:t>TeV</a:t>
            </a:r>
            <a:r>
              <a:rPr lang="en-US" sz="2000" dirty="0" smtClean="0"/>
              <a:t> at an IR = 100 kHz </a:t>
            </a:r>
          </a:p>
          <a:p>
            <a:pPr marL="285750" indent="-285750">
              <a:buClr>
                <a:srgbClr val="00007D"/>
              </a:buClr>
              <a:buFont typeface="Arial"/>
              <a:buChar char="•"/>
            </a:pPr>
            <a:r>
              <a:rPr lang="en-US" sz="2000" b="1" dirty="0" smtClean="0"/>
              <a:t>Weeks 45 – 48: </a:t>
            </a:r>
            <a:r>
              <a:rPr lang="en-US" sz="2000" dirty="0" smtClean="0"/>
              <a:t>p-</a:t>
            </a:r>
            <a:r>
              <a:rPr lang="en-US" sz="2000" dirty="0" err="1" smtClean="0"/>
              <a:t>Pb</a:t>
            </a:r>
            <a:r>
              <a:rPr lang="en-US" sz="2000" dirty="0" smtClean="0"/>
              <a:t> Physics at 5 and 8 </a:t>
            </a:r>
            <a:r>
              <a:rPr lang="en-US" sz="2000" dirty="0" err="1" smtClean="0"/>
              <a:t>TeV</a:t>
            </a:r>
            <a:r>
              <a:rPr lang="en-US" sz="2000" dirty="0" smtClean="0"/>
              <a:t> </a:t>
            </a:r>
          </a:p>
          <a:p>
            <a:pPr marL="285750" indent="-285750">
              <a:buClr>
                <a:srgbClr val="00007D"/>
              </a:buClr>
              <a:buFont typeface="Arial"/>
              <a:buChar char="•"/>
            </a:pPr>
            <a:r>
              <a:rPr lang="en-US" sz="2000" dirty="0" smtClean="0"/>
              <a:t>All Detectors are ready for the p-</a:t>
            </a:r>
            <a:r>
              <a:rPr lang="en-US" sz="2000" dirty="0" err="1" smtClean="0"/>
              <a:t>Pb</a:t>
            </a:r>
            <a:r>
              <a:rPr lang="en-US" sz="2000" dirty="0" smtClean="0"/>
              <a:t> run</a:t>
            </a:r>
          </a:p>
          <a:p>
            <a:pPr>
              <a:buClr>
                <a:srgbClr val="00007D"/>
              </a:buClr>
            </a:pPr>
            <a:endParaRPr lang="en-US" sz="2000" dirty="0" smtClean="0"/>
          </a:p>
          <a:p>
            <a:pPr marL="285750" indent="-285750">
              <a:buClr>
                <a:srgbClr val="00007D"/>
              </a:buClr>
              <a:buFont typeface="Arial"/>
              <a:buChar char="•"/>
            </a:pPr>
            <a:r>
              <a:rPr lang="en-US" sz="2000" dirty="0" smtClean="0"/>
              <a:t>From October, start running MC productions anchored to reconstructed data in preparation for QM’2017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Next steps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2600" y="5257800"/>
            <a:ext cx="6019800" cy="1228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3528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124200"/>
            <a:ext cx="8229600" cy="1143000"/>
          </a:xfrm>
        </p:spPr>
        <p:txBody>
          <a:bodyPr/>
          <a:lstStyle/>
          <a:p>
            <a:pPr algn="r"/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088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 ALICE Summary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4038600" cy="502920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Run 2 data taking progressing very well</a:t>
            </a:r>
          </a:p>
          <a:p>
            <a:pPr lvl="1"/>
            <a:r>
              <a:rPr lang="en-GB" dirty="0" smtClean="0"/>
              <a:t>Steps were taken to reduce data volume written to tape</a:t>
            </a:r>
          </a:p>
          <a:p>
            <a:pPr lvl="2"/>
            <a:r>
              <a:rPr lang="en-GB" dirty="0" smtClean="0"/>
              <a:t>Running for most of time with lower the IR to reduce pileup in TPC</a:t>
            </a:r>
          </a:p>
          <a:p>
            <a:pPr lvl="2"/>
            <a:r>
              <a:rPr lang="en-GB" dirty="0" smtClean="0"/>
              <a:t>Shorter high IR period dedicated for MUON &amp; CALO</a:t>
            </a:r>
          </a:p>
          <a:p>
            <a:pPr lvl="2"/>
            <a:r>
              <a:rPr lang="en-GB" dirty="0" smtClean="0"/>
              <a:t>HLT cluster compression improved from factor 4 to 6</a:t>
            </a:r>
          </a:p>
          <a:p>
            <a:endParaRPr lang="en-GB" dirty="0" smtClean="0"/>
          </a:p>
          <a:p>
            <a:r>
              <a:rPr lang="en-GB" dirty="0" smtClean="0"/>
              <a:t>This strategy allowed us to stay </a:t>
            </a:r>
            <a:r>
              <a:rPr lang="en-GB" dirty="0"/>
              <a:t>o</a:t>
            </a:r>
            <a:r>
              <a:rPr lang="en-GB" dirty="0" smtClean="0"/>
              <a:t>n track to meet the foreseen data taking goals without breaching the  tape budget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58000" y="6675437"/>
            <a:ext cx="2133600" cy="365125"/>
          </a:xfrm>
        </p:spPr>
        <p:txBody>
          <a:bodyPr/>
          <a:lstStyle/>
          <a:p>
            <a:fld id="{55C6C611-0E58-45F4-8203-4E56D426E47B}" type="slidenum">
              <a:rPr lang="en-US" smtClean="0"/>
              <a:t>12</a:t>
            </a:fld>
            <a:endParaRPr lang="en-US" dirty="0"/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4876800" y="6019800"/>
            <a:ext cx="4038600" cy="457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Tape budget for 2016 is 10PB will be respected 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4648200" y="1447800"/>
            <a:ext cx="4495800" cy="3048000"/>
            <a:chOff x="49098" y="1012220"/>
            <a:chExt cx="9475902" cy="5236180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098" y="1012220"/>
              <a:ext cx="8928998" cy="523618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881102" y="4017691"/>
              <a:ext cx="2895600" cy="785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>
                  <a:solidFill>
                    <a:srgbClr val="00007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High Level Trigger:</a:t>
              </a:r>
            </a:p>
            <a:p>
              <a:r>
                <a:rPr lang="en-US" sz="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 TPC cluster compression</a:t>
              </a:r>
            </a:p>
            <a:p>
              <a:r>
                <a:rPr lang="en-US" sz="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-&gt; 2.6 PB collected</a:t>
              </a:r>
              <a:endPara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397797" y="2803549"/>
              <a:ext cx="643395" cy="304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 smtClean="0"/>
                <a:t>TS1</a:t>
              </a:r>
              <a:endParaRPr lang="en-US" sz="600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704440" y="1593264"/>
              <a:ext cx="643395" cy="304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 smtClean="0"/>
                <a:t>TS3</a:t>
              </a:r>
              <a:endParaRPr lang="en-US" sz="6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833884" y="2561698"/>
              <a:ext cx="643395" cy="304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 smtClean="0"/>
                <a:t>TS2</a:t>
              </a:r>
              <a:endParaRPr lang="en-US" sz="6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792984" y="2695829"/>
              <a:ext cx="800233" cy="228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" b="1" dirty="0" smtClean="0"/>
                <a:t>SCRUBBING</a:t>
              </a:r>
              <a:endParaRPr lang="en-US" sz="300" b="1" dirty="0"/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3256619" y="3439070"/>
              <a:ext cx="0" cy="2185561"/>
            </a:xfrm>
            <a:prstGeom prst="line">
              <a:avLst/>
            </a:prstGeom>
            <a:ln w="28575"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3579238" y="4867666"/>
              <a:ext cx="2169318" cy="418258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  <a:ln w="15875">
              <a:solidFill>
                <a:srgbClr val="FFC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 smtClean="0">
                  <a:solidFill>
                    <a:srgbClr val="000080"/>
                  </a:solidFill>
                </a:rPr>
                <a:t>~ 5.7 PB stored</a:t>
              </a:r>
              <a:endParaRPr lang="en-US" sz="1050" b="1" dirty="0">
                <a:solidFill>
                  <a:srgbClr val="000080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952999" y="3844778"/>
              <a:ext cx="4572001" cy="6083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900" b="1" dirty="0">
                  <a:solidFill>
                    <a:srgbClr val="00007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High Level Trigger:</a:t>
              </a:r>
            </a:p>
            <a:p>
              <a:r>
                <a:rPr lang="en-US" sz="9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With TPC </a:t>
              </a:r>
              <a:r>
                <a:rPr lang="en-US" sz="9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cluster compression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066799" y="1371599"/>
              <a:ext cx="4572001" cy="6083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buClr>
                  <a:schemeClr val="tx1"/>
                </a:buClr>
              </a:pPr>
              <a:r>
                <a:rPr lang="en-US" sz="900" b="1" dirty="0">
                  <a:solidFill>
                    <a:srgbClr val="800000"/>
                  </a:solidFill>
                </a:rPr>
                <a:t>Very stable operations</a:t>
              </a:r>
              <a:r>
                <a:rPr lang="en-US" sz="900" dirty="0"/>
                <a:t>: high </a:t>
              </a:r>
              <a:r>
                <a:rPr lang="en-US" sz="900" dirty="0" smtClean="0"/>
                <a:t>operational </a:t>
              </a:r>
              <a:r>
                <a:rPr lang="en-US" sz="900" dirty="0"/>
                <a:t>efficiency &gt;92%)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495800" y="4897292"/>
            <a:ext cx="4553079" cy="1046308"/>
            <a:chOff x="95121" y="973151"/>
            <a:chExt cx="9048879" cy="1825758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3"/>
            <a:srcRect t="2015"/>
            <a:stretch/>
          </p:blipFill>
          <p:spPr>
            <a:xfrm>
              <a:off x="2350248" y="973151"/>
              <a:ext cx="6793752" cy="1681292"/>
            </a:xfrm>
            <a:prstGeom prst="rect">
              <a:avLst/>
            </a:prstGeom>
          </p:spPr>
        </p:pic>
        <p:sp>
          <p:nvSpPr>
            <p:cNvPr id="38" name="Rectangle 37"/>
            <p:cNvSpPr/>
            <p:nvPr/>
          </p:nvSpPr>
          <p:spPr>
            <a:xfrm>
              <a:off x="6187666" y="1841522"/>
              <a:ext cx="482830" cy="18928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39" name="4-Point Star 38"/>
            <p:cNvSpPr>
              <a:spLocks noChangeAspect="1"/>
            </p:cNvSpPr>
            <p:nvPr/>
          </p:nvSpPr>
          <p:spPr>
            <a:xfrm>
              <a:off x="1498955" y="1955131"/>
              <a:ext cx="278702" cy="248040"/>
            </a:xfrm>
            <a:prstGeom prst="star4">
              <a:avLst>
                <a:gd name="adj" fmla="val 16500"/>
              </a:avLst>
            </a:prstGeom>
            <a:solidFill>
              <a:srgbClr val="FF0000"/>
            </a:solidFill>
            <a:ln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4"/>
            <a:srcRect l="57099" t="6736" r="1185" b="-6736"/>
            <a:stretch/>
          </p:blipFill>
          <p:spPr>
            <a:xfrm>
              <a:off x="95121" y="984716"/>
              <a:ext cx="2881995" cy="1814193"/>
            </a:xfrm>
            <a:prstGeom prst="rect">
              <a:avLst/>
            </a:prstGeom>
          </p:spPr>
        </p:pic>
        <p:sp>
          <p:nvSpPr>
            <p:cNvPr id="41" name="4-Point Star 40"/>
            <p:cNvSpPr>
              <a:spLocks noChangeAspect="1"/>
            </p:cNvSpPr>
            <p:nvPr/>
          </p:nvSpPr>
          <p:spPr>
            <a:xfrm>
              <a:off x="253386" y="1468078"/>
              <a:ext cx="203813" cy="181390"/>
            </a:xfrm>
            <a:prstGeom prst="star4">
              <a:avLst>
                <a:gd name="adj" fmla="val 16500"/>
              </a:avLst>
            </a:prstGeom>
            <a:solidFill>
              <a:srgbClr val="FF0000"/>
            </a:solidFill>
            <a:ln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45" name="6-Point Star 44"/>
            <p:cNvSpPr>
              <a:spLocks noChangeAspect="1"/>
            </p:cNvSpPr>
            <p:nvPr/>
          </p:nvSpPr>
          <p:spPr>
            <a:xfrm>
              <a:off x="8250220" y="1481923"/>
              <a:ext cx="182880" cy="182880"/>
            </a:xfrm>
            <a:prstGeom prst="star6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16955" y="1664803"/>
              <a:ext cx="1887800" cy="40279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IR = 200 kHz</a:t>
              </a:r>
              <a:endParaRPr lang="en-US" sz="900" b="1" dirty="0"/>
            </a:p>
          </p:txBody>
        </p:sp>
        <p:sp>
          <p:nvSpPr>
            <p:cNvPr id="47" name="Left Arrow 46"/>
            <p:cNvSpPr/>
            <p:nvPr/>
          </p:nvSpPr>
          <p:spPr>
            <a:xfrm flipH="1">
              <a:off x="1498955" y="1719608"/>
              <a:ext cx="520938" cy="223173"/>
            </a:xfrm>
            <a:prstGeom prst="leftArrow">
              <a:avLst>
                <a:gd name="adj1" fmla="val 43861"/>
                <a:gd name="adj2" fmla="val 5920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556512" y="2043868"/>
              <a:ext cx="5569010" cy="40279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/>
                <a:t>IR = 100 kHz</a:t>
              </a:r>
              <a:endParaRPr lang="en-US" sz="900" b="1" dirty="0"/>
            </a:p>
          </p:txBody>
        </p:sp>
        <p:sp>
          <p:nvSpPr>
            <p:cNvPr id="49" name="Left Arrow 48"/>
            <p:cNvSpPr/>
            <p:nvPr/>
          </p:nvSpPr>
          <p:spPr>
            <a:xfrm>
              <a:off x="1552182" y="2125902"/>
              <a:ext cx="2118524" cy="204922"/>
            </a:xfrm>
            <a:prstGeom prst="leftArrow">
              <a:avLst>
                <a:gd name="adj1" fmla="val 43861"/>
                <a:gd name="adj2" fmla="val 5920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50" name="Left Arrow 49"/>
            <p:cNvSpPr/>
            <p:nvPr/>
          </p:nvSpPr>
          <p:spPr>
            <a:xfrm rot="10800000">
              <a:off x="5127766" y="2125900"/>
              <a:ext cx="1997757" cy="198561"/>
            </a:xfrm>
            <a:prstGeom prst="leftArrow">
              <a:avLst>
                <a:gd name="adj1" fmla="val 43861"/>
                <a:gd name="adj2" fmla="val 5920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684014" y="1472928"/>
              <a:ext cx="935886" cy="72502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IR = 300 – </a:t>
              </a:r>
            </a:p>
            <a:p>
              <a:pPr algn="ctr"/>
              <a:r>
                <a:rPr lang="en-US" sz="700" b="1" dirty="0" smtClean="0"/>
                <a:t>550 kHz</a:t>
              </a:r>
              <a:endParaRPr lang="en-US" sz="7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8991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8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67" t="3664" b="51236"/>
          <a:stretch/>
        </p:blipFill>
        <p:spPr>
          <a:xfrm>
            <a:off x="5334000" y="4343400"/>
            <a:ext cx="3687242" cy="23292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ALICE Summary (2)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6629400" y="1219200"/>
            <a:ext cx="1143000" cy="2752827"/>
            <a:chOff x="1587500" y="2033013"/>
            <a:chExt cx="2438474" cy="4368845"/>
          </a:xfrm>
        </p:grpSpPr>
        <p:grpSp>
          <p:nvGrpSpPr>
            <p:cNvPr id="22" name="Group 21"/>
            <p:cNvGrpSpPr/>
            <p:nvPr/>
          </p:nvGrpSpPr>
          <p:grpSpPr>
            <a:xfrm>
              <a:off x="1587500" y="2033013"/>
              <a:ext cx="2438474" cy="4368845"/>
              <a:chOff x="482374" y="576468"/>
              <a:chExt cx="2438474" cy="4368845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482374" y="579617"/>
                <a:ext cx="2438474" cy="4365696"/>
                <a:chOff x="2708740" y="1802130"/>
                <a:chExt cx="2438474" cy="4365696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2708740" y="1802130"/>
                  <a:ext cx="2411900" cy="4365696"/>
                  <a:chOff x="2708740" y="1802130"/>
                  <a:chExt cx="2411900" cy="4365696"/>
                </a:xfrm>
              </p:grpSpPr>
              <p:sp>
                <p:nvSpPr>
                  <p:cNvPr id="38" name="Trapezoid 37"/>
                  <p:cNvSpPr/>
                  <p:nvPr/>
                </p:nvSpPr>
                <p:spPr>
                  <a:xfrm rot="10800000">
                    <a:off x="2902226" y="2683565"/>
                    <a:ext cx="1997766" cy="2445026"/>
                  </a:xfrm>
                  <a:prstGeom prst="trapezoid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cxnSp>
                <p:nvCxnSpPr>
                  <p:cNvPr id="39" name="Straight Connector 38"/>
                  <p:cNvCxnSpPr/>
                  <p:nvPr/>
                </p:nvCxnSpPr>
                <p:spPr>
                  <a:xfrm>
                    <a:off x="2991678" y="3150704"/>
                    <a:ext cx="1818861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 flipV="1">
                    <a:off x="3253408" y="4373217"/>
                    <a:ext cx="1318592" cy="3313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1" name="Freeform 40"/>
                  <p:cNvSpPr/>
                  <p:nvPr/>
                </p:nvSpPr>
                <p:spPr>
                  <a:xfrm rot="19916465">
                    <a:off x="3071807" y="2139129"/>
                    <a:ext cx="1828933" cy="3391846"/>
                  </a:xfrm>
                  <a:custGeom>
                    <a:avLst/>
                    <a:gdLst>
                      <a:gd name="connsiteX0" fmla="*/ 1490869 w 1490869"/>
                      <a:gd name="connsiteY0" fmla="*/ 0 h 3359426"/>
                      <a:gd name="connsiteX1" fmla="*/ 248478 w 1490869"/>
                      <a:gd name="connsiteY1" fmla="*/ 2743200 h 3359426"/>
                      <a:gd name="connsiteX2" fmla="*/ 0 w 1490869"/>
                      <a:gd name="connsiteY2" fmla="*/ 3359426 h 3359426"/>
                      <a:gd name="connsiteX0" fmla="*/ 1490869 w 1490869"/>
                      <a:gd name="connsiteY0" fmla="*/ 0 h 3359426"/>
                      <a:gd name="connsiteX1" fmla="*/ 606287 w 1490869"/>
                      <a:gd name="connsiteY1" fmla="*/ 1470991 h 3359426"/>
                      <a:gd name="connsiteX2" fmla="*/ 0 w 1490869"/>
                      <a:gd name="connsiteY2" fmla="*/ 3359426 h 3359426"/>
                      <a:gd name="connsiteX0" fmla="*/ 1490869 w 1490869"/>
                      <a:gd name="connsiteY0" fmla="*/ 0 h 3359426"/>
                      <a:gd name="connsiteX1" fmla="*/ 606287 w 1490869"/>
                      <a:gd name="connsiteY1" fmla="*/ 1470991 h 3359426"/>
                      <a:gd name="connsiteX2" fmla="*/ 0 w 1490869"/>
                      <a:gd name="connsiteY2" fmla="*/ 3359426 h 3359426"/>
                      <a:gd name="connsiteX0" fmla="*/ 1490869 w 1490869"/>
                      <a:gd name="connsiteY0" fmla="*/ 0 h 3359426"/>
                      <a:gd name="connsiteX1" fmla="*/ 556592 w 1490869"/>
                      <a:gd name="connsiteY1" fmla="*/ 1570382 h 3359426"/>
                      <a:gd name="connsiteX2" fmla="*/ 0 w 1490869"/>
                      <a:gd name="connsiteY2" fmla="*/ 3359426 h 3359426"/>
                      <a:gd name="connsiteX0" fmla="*/ 1480929 w 1480929"/>
                      <a:gd name="connsiteY0" fmla="*/ 0 h 3349487"/>
                      <a:gd name="connsiteX1" fmla="*/ 546652 w 1480929"/>
                      <a:gd name="connsiteY1" fmla="*/ 1570382 h 3349487"/>
                      <a:gd name="connsiteX2" fmla="*/ 0 w 1480929"/>
                      <a:gd name="connsiteY2" fmla="*/ 3349487 h 3349487"/>
                      <a:gd name="connsiteX0" fmla="*/ 1480929 w 1480929"/>
                      <a:gd name="connsiteY0" fmla="*/ 0 h 3349487"/>
                      <a:gd name="connsiteX1" fmla="*/ 546652 w 1480929"/>
                      <a:gd name="connsiteY1" fmla="*/ 1570382 h 3349487"/>
                      <a:gd name="connsiteX2" fmla="*/ 0 w 1480929"/>
                      <a:gd name="connsiteY2" fmla="*/ 3349487 h 3349487"/>
                      <a:gd name="connsiteX0" fmla="*/ 1451112 w 1451112"/>
                      <a:gd name="connsiteY0" fmla="*/ 0 h 3001618"/>
                      <a:gd name="connsiteX1" fmla="*/ 516835 w 1451112"/>
                      <a:gd name="connsiteY1" fmla="*/ 1570382 h 3001618"/>
                      <a:gd name="connsiteX2" fmla="*/ 0 w 1451112"/>
                      <a:gd name="connsiteY2" fmla="*/ 3001618 h 3001618"/>
                      <a:gd name="connsiteX0" fmla="*/ 1451112 w 1451112"/>
                      <a:gd name="connsiteY0" fmla="*/ 0 h 3001618"/>
                      <a:gd name="connsiteX1" fmla="*/ 516835 w 1451112"/>
                      <a:gd name="connsiteY1" fmla="*/ 1441173 h 3001618"/>
                      <a:gd name="connsiteX2" fmla="*/ 0 w 1451112"/>
                      <a:gd name="connsiteY2" fmla="*/ 3001618 h 3001618"/>
                      <a:gd name="connsiteX0" fmla="*/ 1451112 w 1451112"/>
                      <a:gd name="connsiteY0" fmla="*/ 0 h 3001618"/>
                      <a:gd name="connsiteX1" fmla="*/ 516835 w 1451112"/>
                      <a:gd name="connsiteY1" fmla="*/ 1441173 h 3001618"/>
                      <a:gd name="connsiteX2" fmla="*/ 0 w 1451112"/>
                      <a:gd name="connsiteY2" fmla="*/ 3001618 h 3001618"/>
                      <a:gd name="connsiteX0" fmla="*/ 1411355 w 1411355"/>
                      <a:gd name="connsiteY0" fmla="*/ 0 h 2991679"/>
                      <a:gd name="connsiteX1" fmla="*/ 477078 w 1411355"/>
                      <a:gd name="connsiteY1" fmla="*/ 1441173 h 2991679"/>
                      <a:gd name="connsiteX2" fmla="*/ 0 w 1411355"/>
                      <a:gd name="connsiteY2" fmla="*/ 2991679 h 2991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411355" h="2991679">
                        <a:moveTo>
                          <a:pt x="1411355" y="0"/>
                        </a:moveTo>
                        <a:cubicBezTo>
                          <a:pt x="944215" y="544996"/>
                          <a:pt x="712304" y="942560"/>
                          <a:pt x="477078" y="1441173"/>
                        </a:cubicBezTo>
                        <a:cubicBezTo>
                          <a:pt x="241852" y="1939786"/>
                          <a:pt x="0" y="2963518"/>
                          <a:pt x="0" y="2991679"/>
                        </a:cubicBezTo>
                      </a:path>
                    </a:pathLst>
                  </a:cu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cxnSp>
                <p:nvCxnSpPr>
                  <p:cNvPr id="42" name="Straight Connector 41"/>
                  <p:cNvCxnSpPr/>
                  <p:nvPr/>
                </p:nvCxnSpPr>
                <p:spPr>
                  <a:xfrm>
                    <a:off x="3347258" y="4821382"/>
                    <a:ext cx="1119447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/>
                  <p:cNvCxnSpPr/>
                  <p:nvPr/>
                </p:nvCxnSpPr>
                <p:spPr>
                  <a:xfrm>
                    <a:off x="3103418" y="3674225"/>
                    <a:ext cx="1596044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4" name="Oval 43"/>
                  <p:cNvSpPr/>
                  <p:nvPr/>
                </p:nvSpPr>
                <p:spPr>
                  <a:xfrm>
                    <a:off x="3984569" y="4777047"/>
                    <a:ext cx="67886" cy="77585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sp>
                <p:nvSpPr>
                  <p:cNvPr id="45" name="Oval 44"/>
                  <p:cNvSpPr/>
                  <p:nvPr/>
                </p:nvSpPr>
                <p:spPr>
                  <a:xfrm>
                    <a:off x="3848794" y="4330930"/>
                    <a:ext cx="67886" cy="77585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sp>
                <p:nvSpPr>
                  <p:cNvPr id="46" name="Oval 45"/>
                  <p:cNvSpPr/>
                  <p:nvPr/>
                </p:nvSpPr>
                <p:spPr>
                  <a:xfrm>
                    <a:off x="3851740" y="3624348"/>
                    <a:ext cx="67886" cy="77585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sp>
                <p:nvSpPr>
                  <p:cNvPr id="47" name="Oval 46"/>
                  <p:cNvSpPr/>
                  <p:nvPr/>
                </p:nvSpPr>
                <p:spPr>
                  <a:xfrm>
                    <a:off x="3936254" y="3103417"/>
                    <a:ext cx="67886" cy="77585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sp>
                <p:nvSpPr>
                  <p:cNvPr id="48" name="Oval 47"/>
                  <p:cNvSpPr/>
                  <p:nvPr/>
                </p:nvSpPr>
                <p:spPr>
                  <a:xfrm>
                    <a:off x="4012454" y="2643447"/>
                    <a:ext cx="67886" cy="77585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sp>
                <p:nvSpPr>
                  <p:cNvPr id="49" name="Oval 48"/>
                  <p:cNvSpPr/>
                  <p:nvPr/>
                </p:nvSpPr>
                <p:spPr>
                  <a:xfrm>
                    <a:off x="3780130" y="4933164"/>
                    <a:ext cx="67886" cy="77585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sp>
                <p:nvSpPr>
                  <p:cNvPr id="50" name="Oval 49"/>
                  <p:cNvSpPr/>
                  <p:nvPr/>
                </p:nvSpPr>
                <p:spPr>
                  <a:xfrm>
                    <a:off x="3694638" y="4449944"/>
                    <a:ext cx="67886" cy="77585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sp>
                <p:nvSpPr>
                  <p:cNvPr id="51" name="Oval 50"/>
                  <p:cNvSpPr/>
                  <p:nvPr/>
                </p:nvSpPr>
                <p:spPr>
                  <a:xfrm>
                    <a:off x="3657467" y="3762286"/>
                    <a:ext cx="67886" cy="77585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sp>
                <p:nvSpPr>
                  <p:cNvPr id="52" name="Oval 51"/>
                  <p:cNvSpPr/>
                  <p:nvPr/>
                </p:nvSpPr>
                <p:spPr>
                  <a:xfrm>
                    <a:off x="3681610" y="3221009"/>
                    <a:ext cx="67886" cy="77585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sp>
                <p:nvSpPr>
                  <p:cNvPr id="53" name="Oval 52"/>
                  <p:cNvSpPr/>
                  <p:nvPr/>
                </p:nvSpPr>
                <p:spPr>
                  <a:xfrm>
                    <a:off x="3739242" y="2762393"/>
                    <a:ext cx="67886" cy="77585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cxnSp>
                <p:nvCxnSpPr>
                  <p:cNvPr id="54" name="Straight Arrow Connector 53"/>
                  <p:cNvCxnSpPr>
                    <a:endCxn id="44" idx="3"/>
                  </p:cNvCxnSpPr>
                  <p:nvPr/>
                </p:nvCxnSpPr>
                <p:spPr>
                  <a:xfrm flipV="1">
                    <a:off x="3850888" y="4843270"/>
                    <a:ext cx="143623" cy="104155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Arrow Connector 54"/>
                  <p:cNvCxnSpPr>
                    <a:endCxn id="45" idx="3"/>
                  </p:cNvCxnSpPr>
                  <p:nvPr/>
                </p:nvCxnSpPr>
                <p:spPr>
                  <a:xfrm flipV="1">
                    <a:off x="3765396" y="4397153"/>
                    <a:ext cx="93340" cy="63337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Arrow Connector 55"/>
                  <p:cNvCxnSpPr>
                    <a:stCxn id="51" idx="7"/>
                    <a:endCxn id="46" idx="3"/>
                  </p:cNvCxnSpPr>
                  <p:nvPr/>
                </p:nvCxnSpPr>
                <p:spPr>
                  <a:xfrm flipV="1">
                    <a:off x="3715411" y="3690571"/>
                    <a:ext cx="146271" cy="83077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Arrow Connector 56"/>
                  <p:cNvCxnSpPr/>
                  <p:nvPr/>
                </p:nvCxnSpPr>
                <p:spPr>
                  <a:xfrm flipV="1">
                    <a:off x="3754244" y="3181002"/>
                    <a:ext cx="165186" cy="64005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Arrow Connector 57"/>
                  <p:cNvCxnSpPr>
                    <a:endCxn id="48" idx="3"/>
                  </p:cNvCxnSpPr>
                  <p:nvPr/>
                </p:nvCxnSpPr>
                <p:spPr>
                  <a:xfrm flipV="1">
                    <a:off x="3825995" y="2709670"/>
                    <a:ext cx="196401" cy="67604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9" name="Trapezoid 58"/>
                  <p:cNvSpPr/>
                  <p:nvPr/>
                </p:nvSpPr>
                <p:spPr>
                  <a:xfrm rot="10800000">
                    <a:off x="2784939" y="2183130"/>
                    <a:ext cx="2259498" cy="369570"/>
                  </a:xfrm>
                  <a:prstGeom prst="trapezoid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sp>
                <p:nvSpPr>
                  <p:cNvPr id="60" name="Oval 59"/>
                  <p:cNvSpPr/>
                  <p:nvPr/>
                </p:nvSpPr>
                <p:spPr>
                  <a:xfrm>
                    <a:off x="3864972" y="2221373"/>
                    <a:ext cx="67886" cy="7758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sp>
                <p:nvSpPr>
                  <p:cNvPr id="61" name="Oval 60"/>
                  <p:cNvSpPr/>
                  <p:nvPr/>
                </p:nvSpPr>
                <p:spPr>
                  <a:xfrm>
                    <a:off x="3922122" y="1981343"/>
                    <a:ext cx="67886" cy="7758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sp>
                <p:nvSpPr>
                  <p:cNvPr id="62" name="TextBox 61"/>
                  <p:cNvSpPr txBox="1"/>
                  <p:nvPr/>
                </p:nvSpPr>
                <p:spPr>
                  <a:xfrm>
                    <a:off x="4007421" y="2156460"/>
                    <a:ext cx="837042" cy="41654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/>
                      <a:t>TRD</a:t>
                    </a:r>
                    <a:endParaRPr lang="en-US" sz="1200" dirty="0"/>
                  </a:p>
                </p:txBody>
              </p:sp>
              <p:sp>
                <p:nvSpPr>
                  <p:cNvPr id="63" name="Oval 62"/>
                  <p:cNvSpPr/>
                  <p:nvPr/>
                </p:nvSpPr>
                <p:spPr>
                  <a:xfrm>
                    <a:off x="3815442" y="2446163"/>
                    <a:ext cx="67886" cy="7758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/>
                  </a:p>
                </p:txBody>
              </p:sp>
              <p:sp>
                <p:nvSpPr>
                  <p:cNvPr id="64" name="TextBox 63"/>
                  <p:cNvSpPr txBox="1"/>
                  <p:nvPr/>
                </p:nvSpPr>
                <p:spPr>
                  <a:xfrm>
                    <a:off x="3340672" y="1802130"/>
                    <a:ext cx="826270" cy="41654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/>
                      <a:t>TOF</a:t>
                    </a:r>
                    <a:endParaRPr lang="en-US" sz="1200" dirty="0"/>
                  </a:p>
                </p:txBody>
              </p:sp>
              <p:sp>
                <p:nvSpPr>
                  <p:cNvPr id="65" name="Trapezoid 64"/>
                  <p:cNvSpPr/>
                  <p:nvPr/>
                </p:nvSpPr>
                <p:spPr>
                  <a:xfrm rot="10800000">
                    <a:off x="2708740" y="1870710"/>
                    <a:ext cx="2411900" cy="237546"/>
                  </a:xfrm>
                  <a:prstGeom prst="trapezoid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sp>
                <p:nvSpPr>
                  <p:cNvPr id="66" name="Oval 65"/>
                  <p:cNvSpPr/>
                  <p:nvPr/>
                </p:nvSpPr>
                <p:spPr>
                  <a:xfrm>
                    <a:off x="3842112" y="2335673"/>
                    <a:ext cx="67886" cy="7758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sp>
                <p:nvSpPr>
                  <p:cNvPr id="67" name="Oval 66"/>
                  <p:cNvSpPr/>
                  <p:nvPr/>
                </p:nvSpPr>
                <p:spPr>
                  <a:xfrm>
                    <a:off x="3863950" y="5394174"/>
                    <a:ext cx="67886" cy="7758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sp>
                <p:nvSpPr>
                  <p:cNvPr id="68" name="Oval 67"/>
                  <p:cNvSpPr/>
                  <p:nvPr/>
                </p:nvSpPr>
                <p:spPr>
                  <a:xfrm>
                    <a:off x="3905860" y="5573244"/>
                    <a:ext cx="67886" cy="7758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sp>
                <p:nvSpPr>
                  <p:cNvPr id="69" name="Oval 68"/>
                  <p:cNvSpPr/>
                  <p:nvPr/>
                </p:nvSpPr>
                <p:spPr>
                  <a:xfrm>
                    <a:off x="3943960" y="5737074"/>
                    <a:ext cx="67886" cy="7758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sp>
                <p:nvSpPr>
                  <p:cNvPr id="70" name="Trapezoid 69"/>
                  <p:cNvSpPr/>
                  <p:nvPr/>
                </p:nvSpPr>
                <p:spPr>
                  <a:xfrm rot="10800000">
                    <a:off x="3419061" y="5293084"/>
                    <a:ext cx="964096" cy="789664"/>
                  </a:xfrm>
                  <a:prstGeom prst="trapezoid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sp>
                <p:nvSpPr>
                  <p:cNvPr id="71" name="TextBox 70"/>
                  <p:cNvSpPr txBox="1"/>
                  <p:nvPr/>
                </p:nvSpPr>
                <p:spPr>
                  <a:xfrm>
                    <a:off x="3612342" y="5751278"/>
                    <a:ext cx="705618" cy="41654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/>
                      <a:t>ITS</a:t>
                    </a:r>
                    <a:endParaRPr lang="en-US" sz="1200" dirty="0"/>
                  </a:p>
                </p:txBody>
              </p:sp>
            </p:grpSp>
            <p:sp>
              <p:nvSpPr>
                <p:cNvPr id="37" name="Freeform 36"/>
                <p:cNvSpPr/>
                <p:nvPr/>
              </p:nvSpPr>
              <p:spPr>
                <a:xfrm rot="19916465">
                  <a:off x="3479383" y="2099179"/>
                  <a:ext cx="1667831" cy="3859091"/>
                </a:xfrm>
                <a:custGeom>
                  <a:avLst/>
                  <a:gdLst>
                    <a:gd name="connsiteX0" fmla="*/ 1490869 w 1490869"/>
                    <a:gd name="connsiteY0" fmla="*/ 0 h 3359426"/>
                    <a:gd name="connsiteX1" fmla="*/ 248478 w 1490869"/>
                    <a:gd name="connsiteY1" fmla="*/ 2743200 h 3359426"/>
                    <a:gd name="connsiteX2" fmla="*/ 0 w 1490869"/>
                    <a:gd name="connsiteY2" fmla="*/ 3359426 h 3359426"/>
                    <a:gd name="connsiteX0" fmla="*/ 1490869 w 1490869"/>
                    <a:gd name="connsiteY0" fmla="*/ 0 h 3359426"/>
                    <a:gd name="connsiteX1" fmla="*/ 606287 w 1490869"/>
                    <a:gd name="connsiteY1" fmla="*/ 1470991 h 3359426"/>
                    <a:gd name="connsiteX2" fmla="*/ 0 w 1490869"/>
                    <a:gd name="connsiteY2" fmla="*/ 3359426 h 3359426"/>
                    <a:gd name="connsiteX0" fmla="*/ 1490869 w 1490869"/>
                    <a:gd name="connsiteY0" fmla="*/ 0 h 3359426"/>
                    <a:gd name="connsiteX1" fmla="*/ 606287 w 1490869"/>
                    <a:gd name="connsiteY1" fmla="*/ 1470991 h 3359426"/>
                    <a:gd name="connsiteX2" fmla="*/ 0 w 1490869"/>
                    <a:gd name="connsiteY2" fmla="*/ 3359426 h 3359426"/>
                    <a:gd name="connsiteX0" fmla="*/ 1490869 w 1490869"/>
                    <a:gd name="connsiteY0" fmla="*/ 0 h 3359426"/>
                    <a:gd name="connsiteX1" fmla="*/ 556592 w 1490869"/>
                    <a:gd name="connsiteY1" fmla="*/ 1570382 h 3359426"/>
                    <a:gd name="connsiteX2" fmla="*/ 0 w 1490869"/>
                    <a:gd name="connsiteY2" fmla="*/ 3359426 h 3359426"/>
                    <a:gd name="connsiteX0" fmla="*/ 1480929 w 1480929"/>
                    <a:gd name="connsiteY0" fmla="*/ 0 h 3349487"/>
                    <a:gd name="connsiteX1" fmla="*/ 546652 w 1480929"/>
                    <a:gd name="connsiteY1" fmla="*/ 1570382 h 3349487"/>
                    <a:gd name="connsiteX2" fmla="*/ 0 w 1480929"/>
                    <a:gd name="connsiteY2" fmla="*/ 3349487 h 3349487"/>
                    <a:gd name="connsiteX0" fmla="*/ 1480929 w 1480929"/>
                    <a:gd name="connsiteY0" fmla="*/ 0 h 3349487"/>
                    <a:gd name="connsiteX1" fmla="*/ 546652 w 1480929"/>
                    <a:gd name="connsiteY1" fmla="*/ 1570382 h 3349487"/>
                    <a:gd name="connsiteX2" fmla="*/ 0 w 1480929"/>
                    <a:gd name="connsiteY2" fmla="*/ 3349487 h 3349487"/>
                    <a:gd name="connsiteX0" fmla="*/ 1451112 w 1451112"/>
                    <a:gd name="connsiteY0" fmla="*/ 0 h 3001618"/>
                    <a:gd name="connsiteX1" fmla="*/ 516835 w 1451112"/>
                    <a:gd name="connsiteY1" fmla="*/ 1570382 h 3001618"/>
                    <a:gd name="connsiteX2" fmla="*/ 0 w 1451112"/>
                    <a:gd name="connsiteY2" fmla="*/ 3001618 h 3001618"/>
                    <a:gd name="connsiteX0" fmla="*/ 1451112 w 1451112"/>
                    <a:gd name="connsiteY0" fmla="*/ 0 h 3001618"/>
                    <a:gd name="connsiteX1" fmla="*/ 516835 w 1451112"/>
                    <a:gd name="connsiteY1" fmla="*/ 1441173 h 3001618"/>
                    <a:gd name="connsiteX2" fmla="*/ 0 w 1451112"/>
                    <a:gd name="connsiteY2" fmla="*/ 3001618 h 3001618"/>
                    <a:gd name="connsiteX0" fmla="*/ 1451112 w 1451112"/>
                    <a:gd name="connsiteY0" fmla="*/ 0 h 3001618"/>
                    <a:gd name="connsiteX1" fmla="*/ 516835 w 1451112"/>
                    <a:gd name="connsiteY1" fmla="*/ 1441173 h 3001618"/>
                    <a:gd name="connsiteX2" fmla="*/ 0 w 1451112"/>
                    <a:gd name="connsiteY2" fmla="*/ 3001618 h 3001618"/>
                    <a:gd name="connsiteX0" fmla="*/ 1411355 w 1411355"/>
                    <a:gd name="connsiteY0" fmla="*/ 0 h 2991679"/>
                    <a:gd name="connsiteX1" fmla="*/ 477078 w 1411355"/>
                    <a:gd name="connsiteY1" fmla="*/ 1441173 h 2991679"/>
                    <a:gd name="connsiteX2" fmla="*/ 0 w 1411355"/>
                    <a:gd name="connsiteY2" fmla="*/ 2991679 h 2991679"/>
                    <a:gd name="connsiteX0" fmla="*/ 1340945 w 1340945"/>
                    <a:gd name="connsiteY0" fmla="*/ 0 h 3364609"/>
                    <a:gd name="connsiteX1" fmla="*/ 406668 w 1340945"/>
                    <a:gd name="connsiteY1" fmla="*/ 1441173 h 3364609"/>
                    <a:gd name="connsiteX2" fmla="*/ 0 w 1340945"/>
                    <a:gd name="connsiteY2" fmla="*/ 3364609 h 3364609"/>
                    <a:gd name="connsiteX0" fmla="*/ 1291359 w 1291359"/>
                    <a:gd name="connsiteY0" fmla="*/ 0 h 3401165"/>
                    <a:gd name="connsiteX1" fmla="*/ 357082 w 1291359"/>
                    <a:gd name="connsiteY1" fmla="*/ 1441173 h 3401165"/>
                    <a:gd name="connsiteX2" fmla="*/ 0 w 1291359"/>
                    <a:gd name="connsiteY2" fmla="*/ 3401165 h 3401165"/>
                    <a:gd name="connsiteX0" fmla="*/ 1287035 w 1287035"/>
                    <a:gd name="connsiteY0" fmla="*/ 0 h 3403799"/>
                    <a:gd name="connsiteX1" fmla="*/ 357082 w 1287035"/>
                    <a:gd name="connsiteY1" fmla="*/ 1443807 h 3403799"/>
                    <a:gd name="connsiteX2" fmla="*/ 0 w 1287035"/>
                    <a:gd name="connsiteY2" fmla="*/ 3403799 h 3403799"/>
                    <a:gd name="connsiteX0" fmla="*/ 1287035 w 1287035"/>
                    <a:gd name="connsiteY0" fmla="*/ 0 h 3403799"/>
                    <a:gd name="connsiteX1" fmla="*/ 357082 w 1287035"/>
                    <a:gd name="connsiteY1" fmla="*/ 1443807 h 3403799"/>
                    <a:gd name="connsiteX2" fmla="*/ 0 w 1287035"/>
                    <a:gd name="connsiteY2" fmla="*/ 3403799 h 3403799"/>
                    <a:gd name="connsiteX0" fmla="*/ 1287035 w 1287035"/>
                    <a:gd name="connsiteY0" fmla="*/ 0 h 3403799"/>
                    <a:gd name="connsiteX1" fmla="*/ 751845 w 1287035"/>
                    <a:gd name="connsiteY1" fmla="*/ 665997 h 3403799"/>
                    <a:gd name="connsiteX2" fmla="*/ 357082 w 1287035"/>
                    <a:gd name="connsiteY2" fmla="*/ 1443807 h 3403799"/>
                    <a:gd name="connsiteX3" fmla="*/ 0 w 1287035"/>
                    <a:gd name="connsiteY3" fmla="*/ 3403799 h 3403799"/>
                    <a:gd name="connsiteX0" fmla="*/ 1287035 w 1287035"/>
                    <a:gd name="connsiteY0" fmla="*/ 0 h 3403799"/>
                    <a:gd name="connsiteX1" fmla="*/ 751845 w 1287035"/>
                    <a:gd name="connsiteY1" fmla="*/ 665997 h 3403799"/>
                    <a:gd name="connsiteX2" fmla="*/ 357082 w 1287035"/>
                    <a:gd name="connsiteY2" fmla="*/ 1443807 h 3403799"/>
                    <a:gd name="connsiteX3" fmla="*/ 0 w 1287035"/>
                    <a:gd name="connsiteY3" fmla="*/ 3403799 h 3403799"/>
                    <a:gd name="connsiteX0" fmla="*/ 1287035 w 1287035"/>
                    <a:gd name="connsiteY0" fmla="*/ 0 h 3403799"/>
                    <a:gd name="connsiteX1" fmla="*/ 751845 w 1287035"/>
                    <a:gd name="connsiteY1" fmla="*/ 665997 h 3403799"/>
                    <a:gd name="connsiteX2" fmla="*/ 357082 w 1287035"/>
                    <a:gd name="connsiteY2" fmla="*/ 1443807 h 3403799"/>
                    <a:gd name="connsiteX3" fmla="*/ 0 w 1287035"/>
                    <a:gd name="connsiteY3" fmla="*/ 3403799 h 3403799"/>
                    <a:gd name="connsiteX0" fmla="*/ 1287035 w 1287035"/>
                    <a:gd name="connsiteY0" fmla="*/ 0 h 3403799"/>
                    <a:gd name="connsiteX1" fmla="*/ 751845 w 1287035"/>
                    <a:gd name="connsiteY1" fmla="*/ 665997 h 3403799"/>
                    <a:gd name="connsiteX2" fmla="*/ 357082 w 1287035"/>
                    <a:gd name="connsiteY2" fmla="*/ 1443807 h 3403799"/>
                    <a:gd name="connsiteX3" fmla="*/ 0 w 1287035"/>
                    <a:gd name="connsiteY3" fmla="*/ 3403799 h 3403799"/>
                    <a:gd name="connsiteX0" fmla="*/ 1287035 w 1287035"/>
                    <a:gd name="connsiteY0" fmla="*/ 0 h 3403799"/>
                    <a:gd name="connsiteX1" fmla="*/ 751845 w 1287035"/>
                    <a:gd name="connsiteY1" fmla="*/ 665997 h 3403799"/>
                    <a:gd name="connsiteX2" fmla="*/ 484494 w 1287035"/>
                    <a:gd name="connsiteY2" fmla="*/ 111554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751845 w 1287035"/>
                    <a:gd name="connsiteY1" fmla="*/ 665997 h 3403799"/>
                    <a:gd name="connsiteX2" fmla="*/ 484494 w 1287035"/>
                    <a:gd name="connsiteY2" fmla="*/ 111554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751845 w 1287035"/>
                    <a:gd name="connsiteY1" fmla="*/ 665997 h 3403799"/>
                    <a:gd name="connsiteX2" fmla="*/ 484494 w 1287035"/>
                    <a:gd name="connsiteY2" fmla="*/ 111554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751845 w 1287035"/>
                    <a:gd name="connsiteY1" fmla="*/ 665997 h 3403799"/>
                    <a:gd name="connsiteX2" fmla="*/ 515718 w 1287035"/>
                    <a:gd name="connsiteY2" fmla="*/ 113059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751845 w 1287035"/>
                    <a:gd name="connsiteY1" fmla="*/ 665997 h 3403799"/>
                    <a:gd name="connsiteX2" fmla="*/ 515718 w 1287035"/>
                    <a:gd name="connsiteY2" fmla="*/ 113059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796593 w 1287035"/>
                    <a:gd name="connsiteY1" fmla="*/ 629682 h 3403799"/>
                    <a:gd name="connsiteX2" fmla="*/ 515718 w 1287035"/>
                    <a:gd name="connsiteY2" fmla="*/ 113059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796593 w 1287035"/>
                    <a:gd name="connsiteY1" fmla="*/ 629682 h 3403799"/>
                    <a:gd name="connsiteX2" fmla="*/ 515718 w 1287035"/>
                    <a:gd name="connsiteY2" fmla="*/ 113059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910058 w 1287035"/>
                    <a:gd name="connsiteY1" fmla="*/ 516600 h 3403799"/>
                    <a:gd name="connsiteX2" fmla="*/ 515718 w 1287035"/>
                    <a:gd name="connsiteY2" fmla="*/ 113059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910058 w 1287035"/>
                    <a:gd name="connsiteY1" fmla="*/ 516600 h 3403799"/>
                    <a:gd name="connsiteX2" fmla="*/ 515718 w 1287035"/>
                    <a:gd name="connsiteY2" fmla="*/ 113059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926873 w 1287035"/>
                    <a:gd name="connsiteY1" fmla="*/ 523952 h 3403799"/>
                    <a:gd name="connsiteX2" fmla="*/ 515718 w 1287035"/>
                    <a:gd name="connsiteY2" fmla="*/ 113059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515718 w 1287035"/>
                    <a:gd name="connsiteY2" fmla="*/ 113059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515718 w 1287035"/>
                    <a:gd name="connsiteY2" fmla="*/ 113059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08673 w 1287035"/>
                    <a:gd name="connsiteY2" fmla="*/ 845802 h 3403799"/>
                    <a:gd name="connsiteX3" fmla="*/ 515718 w 1287035"/>
                    <a:gd name="connsiteY3" fmla="*/ 1130598 h 3403799"/>
                    <a:gd name="connsiteX4" fmla="*/ 357082 w 1287035"/>
                    <a:gd name="connsiteY4" fmla="*/ 1443807 h 3403799"/>
                    <a:gd name="connsiteX5" fmla="*/ 0 w 1287035"/>
                    <a:gd name="connsiteY5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08673 w 1287035"/>
                    <a:gd name="connsiteY2" fmla="*/ 845802 h 3403799"/>
                    <a:gd name="connsiteX3" fmla="*/ 515718 w 1287035"/>
                    <a:gd name="connsiteY3" fmla="*/ 1130598 h 3403799"/>
                    <a:gd name="connsiteX4" fmla="*/ 357082 w 1287035"/>
                    <a:gd name="connsiteY4" fmla="*/ 1443807 h 3403799"/>
                    <a:gd name="connsiteX5" fmla="*/ 0 w 1287035"/>
                    <a:gd name="connsiteY5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1308 w 1287035"/>
                    <a:gd name="connsiteY2" fmla="*/ 855983 h 3403799"/>
                    <a:gd name="connsiteX3" fmla="*/ 515718 w 1287035"/>
                    <a:gd name="connsiteY3" fmla="*/ 1130598 h 3403799"/>
                    <a:gd name="connsiteX4" fmla="*/ 357082 w 1287035"/>
                    <a:gd name="connsiteY4" fmla="*/ 1443807 h 3403799"/>
                    <a:gd name="connsiteX5" fmla="*/ 0 w 1287035"/>
                    <a:gd name="connsiteY5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1308 w 1287035"/>
                    <a:gd name="connsiteY2" fmla="*/ 855983 h 3403799"/>
                    <a:gd name="connsiteX3" fmla="*/ 515718 w 1287035"/>
                    <a:gd name="connsiteY3" fmla="*/ 1130598 h 3403799"/>
                    <a:gd name="connsiteX4" fmla="*/ 357082 w 1287035"/>
                    <a:gd name="connsiteY4" fmla="*/ 1443807 h 3403799"/>
                    <a:gd name="connsiteX5" fmla="*/ 0 w 1287035"/>
                    <a:gd name="connsiteY5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1308 w 1287035"/>
                    <a:gd name="connsiteY2" fmla="*/ 855983 h 3403799"/>
                    <a:gd name="connsiteX3" fmla="*/ 498365 w 1287035"/>
                    <a:gd name="connsiteY3" fmla="*/ 1214400 h 3403799"/>
                    <a:gd name="connsiteX4" fmla="*/ 357082 w 1287035"/>
                    <a:gd name="connsiteY4" fmla="*/ 1443807 h 3403799"/>
                    <a:gd name="connsiteX5" fmla="*/ 0 w 1287035"/>
                    <a:gd name="connsiteY5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1308 w 1287035"/>
                    <a:gd name="connsiteY2" fmla="*/ 855983 h 3403799"/>
                    <a:gd name="connsiteX3" fmla="*/ 498365 w 1287035"/>
                    <a:gd name="connsiteY3" fmla="*/ 1214400 h 3403799"/>
                    <a:gd name="connsiteX4" fmla="*/ 357082 w 1287035"/>
                    <a:gd name="connsiteY4" fmla="*/ 1443807 h 3403799"/>
                    <a:gd name="connsiteX5" fmla="*/ 0 w 1287035"/>
                    <a:gd name="connsiteY5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1308 w 1287035"/>
                    <a:gd name="connsiteY2" fmla="*/ 855983 h 3403799"/>
                    <a:gd name="connsiteX3" fmla="*/ 649943 w 1287035"/>
                    <a:gd name="connsiteY3" fmla="*/ 1013670 h 3403799"/>
                    <a:gd name="connsiteX4" fmla="*/ 498365 w 1287035"/>
                    <a:gd name="connsiteY4" fmla="*/ 1214400 h 3403799"/>
                    <a:gd name="connsiteX5" fmla="*/ 357082 w 1287035"/>
                    <a:gd name="connsiteY5" fmla="*/ 1443807 h 3403799"/>
                    <a:gd name="connsiteX6" fmla="*/ 0 w 1287035"/>
                    <a:gd name="connsiteY6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1308 w 1287035"/>
                    <a:gd name="connsiteY2" fmla="*/ 855983 h 3403799"/>
                    <a:gd name="connsiteX3" fmla="*/ 653559 w 1287035"/>
                    <a:gd name="connsiteY3" fmla="*/ 1043193 h 3403799"/>
                    <a:gd name="connsiteX4" fmla="*/ 498365 w 1287035"/>
                    <a:gd name="connsiteY4" fmla="*/ 1214400 h 3403799"/>
                    <a:gd name="connsiteX5" fmla="*/ 357082 w 1287035"/>
                    <a:gd name="connsiteY5" fmla="*/ 1443807 h 3403799"/>
                    <a:gd name="connsiteX6" fmla="*/ 0 w 1287035"/>
                    <a:gd name="connsiteY6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9768 w 1287035"/>
                    <a:gd name="connsiteY2" fmla="*/ 861138 h 3403799"/>
                    <a:gd name="connsiteX3" fmla="*/ 653559 w 1287035"/>
                    <a:gd name="connsiteY3" fmla="*/ 1043193 h 3403799"/>
                    <a:gd name="connsiteX4" fmla="*/ 498365 w 1287035"/>
                    <a:gd name="connsiteY4" fmla="*/ 1214400 h 3403799"/>
                    <a:gd name="connsiteX5" fmla="*/ 357082 w 1287035"/>
                    <a:gd name="connsiteY5" fmla="*/ 1443807 h 3403799"/>
                    <a:gd name="connsiteX6" fmla="*/ 0 w 1287035"/>
                    <a:gd name="connsiteY6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9768 w 1287035"/>
                    <a:gd name="connsiteY2" fmla="*/ 861138 h 3403799"/>
                    <a:gd name="connsiteX3" fmla="*/ 653559 w 1287035"/>
                    <a:gd name="connsiteY3" fmla="*/ 1043193 h 3403799"/>
                    <a:gd name="connsiteX4" fmla="*/ 498365 w 1287035"/>
                    <a:gd name="connsiteY4" fmla="*/ 1214400 h 3403799"/>
                    <a:gd name="connsiteX5" fmla="*/ 357082 w 1287035"/>
                    <a:gd name="connsiteY5" fmla="*/ 1443807 h 3403799"/>
                    <a:gd name="connsiteX6" fmla="*/ 0 w 1287035"/>
                    <a:gd name="connsiteY6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9768 w 1287035"/>
                    <a:gd name="connsiteY2" fmla="*/ 861138 h 3403799"/>
                    <a:gd name="connsiteX3" fmla="*/ 653559 w 1287035"/>
                    <a:gd name="connsiteY3" fmla="*/ 1043193 h 3403799"/>
                    <a:gd name="connsiteX4" fmla="*/ 498365 w 1287035"/>
                    <a:gd name="connsiteY4" fmla="*/ 1214400 h 3403799"/>
                    <a:gd name="connsiteX5" fmla="*/ 357082 w 1287035"/>
                    <a:gd name="connsiteY5" fmla="*/ 1443807 h 3403799"/>
                    <a:gd name="connsiteX6" fmla="*/ 251497 w 1287035"/>
                    <a:gd name="connsiteY6" fmla="*/ 1784200 h 3403799"/>
                    <a:gd name="connsiteX7" fmla="*/ 0 w 1287035"/>
                    <a:gd name="connsiteY7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9768 w 1287035"/>
                    <a:gd name="connsiteY2" fmla="*/ 861138 h 3403799"/>
                    <a:gd name="connsiteX3" fmla="*/ 653559 w 1287035"/>
                    <a:gd name="connsiteY3" fmla="*/ 1043193 h 3403799"/>
                    <a:gd name="connsiteX4" fmla="*/ 498365 w 1287035"/>
                    <a:gd name="connsiteY4" fmla="*/ 1214400 h 3403799"/>
                    <a:gd name="connsiteX5" fmla="*/ 357082 w 1287035"/>
                    <a:gd name="connsiteY5" fmla="*/ 1443807 h 3403799"/>
                    <a:gd name="connsiteX6" fmla="*/ 231759 w 1287035"/>
                    <a:gd name="connsiteY6" fmla="*/ 1784592 h 3403799"/>
                    <a:gd name="connsiteX7" fmla="*/ 0 w 1287035"/>
                    <a:gd name="connsiteY7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9768 w 1287035"/>
                    <a:gd name="connsiteY2" fmla="*/ 861138 h 3403799"/>
                    <a:gd name="connsiteX3" fmla="*/ 653559 w 1287035"/>
                    <a:gd name="connsiteY3" fmla="*/ 1043193 h 3403799"/>
                    <a:gd name="connsiteX4" fmla="*/ 498365 w 1287035"/>
                    <a:gd name="connsiteY4" fmla="*/ 1214400 h 3403799"/>
                    <a:gd name="connsiteX5" fmla="*/ 335540 w 1287035"/>
                    <a:gd name="connsiteY5" fmla="*/ 1448068 h 3403799"/>
                    <a:gd name="connsiteX6" fmla="*/ 231759 w 1287035"/>
                    <a:gd name="connsiteY6" fmla="*/ 1784592 h 3403799"/>
                    <a:gd name="connsiteX7" fmla="*/ 0 w 1287035"/>
                    <a:gd name="connsiteY7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9768 w 1287035"/>
                    <a:gd name="connsiteY2" fmla="*/ 861138 h 3403799"/>
                    <a:gd name="connsiteX3" fmla="*/ 653559 w 1287035"/>
                    <a:gd name="connsiteY3" fmla="*/ 1043193 h 3403799"/>
                    <a:gd name="connsiteX4" fmla="*/ 498365 w 1287035"/>
                    <a:gd name="connsiteY4" fmla="*/ 1214400 h 3403799"/>
                    <a:gd name="connsiteX5" fmla="*/ 335540 w 1287035"/>
                    <a:gd name="connsiteY5" fmla="*/ 1448068 h 3403799"/>
                    <a:gd name="connsiteX6" fmla="*/ 231759 w 1287035"/>
                    <a:gd name="connsiteY6" fmla="*/ 1784592 h 3403799"/>
                    <a:gd name="connsiteX7" fmla="*/ 0 w 1287035"/>
                    <a:gd name="connsiteY7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9768 w 1287035"/>
                    <a:gd name="connsiteY2" fmla="*/ 861138 h 3403799"/>
                    <a:gd name="connsiteX3" fmla="*/ 653559 w 1287035"/>
                    <a:gd name="connsiteY3" fmla="*/ 1043193 h 3403799"/>
                    <a:gd name="connsiteX4" fmla="*/ 498365 w 1287035"/>
                    <a:gd name="connsiteY4" fmla="*/ 1214400 h 3403799"/>
                    <a:gd name="connsiteX5" fmla="*/ 335540 w 1287035"/>
                    <a:gd name="connsiteY5" fmla="*/ 1448068 h 3403799"/>
                    <a:gd name="connsiteX6" fmla="*/ 231759 w 1287035"/>
                    <a:gd name="connsiteY6" fmla="*/ 1784592 h 3403799"/>
                    <a:gd name="connsiteX7" fmla="*/ 0 w 1287035"/>
                    <a:gd name="connsiteY7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9768 w 1287035"/>
                    <a:gd name="connsiteY2" fmla="*/ 861138 h 3403799"/>
                    <a:gd name="connsiteX3" fmla="*/ 653559 w 1287035"/>
                    <a:gd name="connsiteY3" fmla="*/ 1043193 h 3403799"/>
                    <a:gd name="connsiteX4" fmla="*/ 498365 w 1287035"/>
                    <a:gd name="connsiteY4" fmla="*/ 1214400 h 3403799"/>
                    <a:gd name="connsiteX5" fmla="*/ 335540 w 1287035"/>
                    <a:gd name="connsiteY5" fmla="*/ 1448068 h 3403799"/>
                    <a:gd name="connsiteX6" fmla="*/ 231759 w 1287035"/>
                    <a:gd name="connsiteY6" fmla="*/ 1784592 h 3403799"/>
                    <a:gd name="connsiteX7" fmla="*/ 0 w 1287035"/>
                    <a:gd name="connsiteY7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9768 w 1287035"/>
                    <a:gd name="connsiteY2" fmla="*/ 861138 h 3403799"/>
                    <a:gd name="connsiteX3" fmla="*/ 653559 w 1287035"/>
                    <a:gd name="connsiteY3" fmla="*/ 1043193 h 3403799"/>
                    <a:gd name="connsiteX4" fmla="*/ 498365 w 1287035"/>
                    <a:gd name="connsiteY4" fmla="*/ 1214400 h 3403799"/>
                    <a:gd name="connsiteX5" fmla="*/ 335540 w 1287035"/>
                    <a:gd name="connsiteY5" fmla="*/ 1448068 h 3403799"/>
                    <a:gd name="connsiteX6" fmla="*/ 231759 w 1287035"/>
                    <a:gd name="connsiteY6" fmla="*/ 1784592 h 3403799"/>
                    <a:gd name="connsiteX7" fmla="*/ 0 w 1287035"/>
                    <a:gd name="connsiteY7" fmla="*/ 3403799 h 34037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87035" h="3403799">
                      <a:moveTo>
                        <a:pt x="1287035" y="0"/>
                      </a:moveTo>
                      <a:cubicBezTo>
                        <a:pt x="1197837" y="110999"/>
                        <a:pt x="1032625" y="385380"/>
                        <a:pt x="939747" y="528903"/>
                      </a:cubicBezTo>
                      <a:cubicBezTo>
                        <a:pt x="846869" y="672426"/>
                        <a:pt x="778069" y="780344"/>
                        <a:pt x="729768" y="861138"/>
                      </a:cubicBezTo>
                      <a:cubicBezTo>
                        <a:pt x="681467" y="941932"/>
                        <a:pt x="690716" y="983457"/>
                        <a:pt x="653559" y="1043193"/>
                      </a:cubicBezTo>
                      <a:cubicBezTo>
                        <a:pt x="616402" y="1102929"/>
                        <a:pt x="551368" y="1146921"/>
                        <a:pt x="498365" y="1214400"/>
                      </a:cubicBezTo>
                      <a:cubicBezTo>
                        <a:pt x="445362" y="1281879"/>
                        <a:pt x="395961" y="1297790"/>
                        <a:pt x="335540" y="1448068"/>
                      </a:cubicBezTo>
                      <a:cubicBezTo>
                        <a:pt x="275119" y="1598346"/>
                        <a:pt x="315073" y="1467460"/>
                        <a:pt x="231759" y="1784592"/>
                      </a:cubicBezTo>
                      <a:cubicBezTo>
                        <a:pt x="148445" y="2101724"/>
                        <a:pt x="41916" y="3133866"/>
                        <a:pt x="0" y="3403799"/>
                      </a:cubicBezTo>
                    </a:path>
                  </a:pathLst>
                </a:custGeom>
                <a:ln w="19050">
                  <a:solidFill>
                    <a:srgbClr val="00206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</p:grpSp>
          <p:sp>
            <p:nvSpPr>
              <p:cNvPr id="29" name="Oval 28"/>
              <p:cNvSpPr/>
              <p:nvPr/>
            </p:nvSpPr>
            <p:spPr>
              <a:xfrm>
                <a:off x="1479355" y="1904066"/>
                <a:ext cx="45719" cy="45719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1553910" y="1437117"/>
                <a:ext cx="45719" cy="45719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1445663" y="2425581"/>
                <a:ext cx="45719" cy="45719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1471301" y="3126336"/>
                <a:ext cx="45719" cy="45719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536819" y="3576414"/>
                <a:ext cx="45719" cy="45719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34" name="Oval 33"/>
              <p:cNvSpPr/>
              <p:nvPr/>
            </p:nvSpPr>
            <p:spPr>
              <a:xfrm rot="1098448">
                <a:off x="1570382" y="576468"/>
                <a:ext cx="397566" cy="844826"/>
              </a:xfrm>
              <a:prstGeom prst="ellipse">
                <a:avLst/>
              </a:prstGeom>
              <a:noFill/>
              <a:ln w="12700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35" name="Oval 34"/>
              <p:cNvSpPr/>
              <p:nvPr/>
            </p:nvSpPr>
            <p:spPr>
              <a:xfrm rot="20157357">
                <a:off x="1588084" y="3893557"/>
                <a:ext cx="524078" cy="844826"/>
              </a:xfrm>
              <a:prstGeom prst="ellipse">
                <a:avLst/>
              </a:prstGeom>
              <a:noFill/>
              <a:ln w="12700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cxnSp>
          <p:nvCxnSpPr>
            <p:cNvPr id="23" name="Straight Connector 22"/>
            <p:cNvCxnSpPr/>
            <p:nvPr/>
          </p:nvCxnSpPr>
          <p:spPr>
            <a:xfrm>
              <a:off x="1920834" y="3602931"/>
              <a:ext cx="173576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/>
            <p:cNvSpPr/>
            <p:nvPr/>
          </p:nvSpPr>
          <p:spPr>
            <a:xfrm>
              <a:off x="2575959" y="3584780"/>
              <a:ext cx="45719" cy="45719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5" name="Oval 24"/>
            <p:cNvSpPr/>
            <p:nvPr/>
          </p:nvSpPr>
          <p:spPr>
            <a:xfrm>
              <a:off x="2558500" y="3679593"/>
              <a:ext cx="67886" cy="77585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6" name="Oval 25"/>
            <p:cNvSpPr/>
            <p:nvPr/>
          </p:nvSpPr>
          <p:spPr>
            <a:xfrm>
              <a:off x="2847525" y="3567077"/>
              <a:ext cx="67886" cy="77585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cxnSp>
          <p:nvCxnSpPr>
            <p:cNvPr id="27" name="Straight Arrow Connector 26"/>
            <p:cNvCxnSpPr>
              <a:endCxn id="26" idx="3"/>
            </p:cNvCxnSpPr>
            <p:nvPr/>
          </p:nvCxnSpPr>
          <p:spPr>
            <a:xfrm flipV="1">
              <a:off x="2627150" y="3633300"/>
              <a:ext cx="230317" cy="73449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5029667" y="4191000"/>
            <a:ext cx="3006727" cy="2409181"/>
            <a:chOff x="3197186" y="3438854"/>
            <a:chExt cx="4009370" cy="3546358"/>
          </a:xfrm>
        </p:grpSpPr>
        <p:grpSp>
          <p:nvGrpSpPr>
            <p:cNvPr id="78" name="Group 77"/>
            <p:cNvGrpSpPr/>
            <p:nvPr/>
          </p:nvGrpSpPr>
          <p:grpSpPr>
            <a:xfrm>
              <a:off x="3197186" y="3438854"/>
              <a:ext cx="4009370" cy="3546358"/>
              <a:chOff x="3197186" y="3438854"/>
              <a:chExt cx="4009370" cy="3546358"/>
            </a:xfrm>
          </p:grpSpPr>
          <p:sp>
            <p:nvSpPr>
              <p:cNvPr id="80" name="TextBox 79"/>
              <p:cNvSpPr txBox="1"/>
              <p:nvPr/>
            </p:nvSpPr>
            <p:spPr>
              <a:xfrm rot="16200000">
                <a:off x="1587451" y="5048589"/>
                <a:ext cx="3546358" cy="326887"/>
              </a:xfrm>
              <a:prstGeom prst="rect">
                <a:avLst/>
              </a:prstGeom>
              <a:solidFill>
                <a:schemeClr val="bg1"/>
              </a:solidFill>
              <a:ln w="15875">
                <a:noFill/>
              </a:ln>
            </p:spPr>
            <p:txBody>
              <a:bodyPr wrap="none" lIns="36000" tIns="0" rIns="36000" bIns="0" rtlCol="0">
                <a:spAutoFit/>
              </a:bodyPr>
              <a:lstStyle/>
              <a:p>
                <a:r>
                  <a:rPr lang="en-GB" dirty="0" err="1" smtClean="0"/>
                  <a:t>Pb-Pb</a:t>
                </a:r>
                <a:r>
                  <a:rPr lang="en-GB" dirty="0" smtClean="0"/>
                  <a:t> 2015, IR = 4.7kHz</a:t>
                </a:r>
                <a:endParaRPr lang="en-GB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4822326" y="6130881"/>
                <a:ext cx="2384230" cy="2769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72000" tIns="0" rIns="36000" bIns="0" rtlCol="0">
                <a:spAutoFit/>
              </a:bodyPr>
              <a:lstStyle/>
              <a:p>
                <a:r>
                  <a:rPr lang="en-GB" dirty="0" smtClean="0">
                    <a:solidFill>
                      <a:srgbClr val="0000FF"/>
                    </a:solidFill>
                  </a:rPr>
                  <a:t>before</a:t>
                </a:r>
                <a:r>
                  <a:rPr lang="en-GB" dirty="0" smtClean="0"/>
                  <a:t> /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after</a:t>
                </a:r>
                <a:r>
                  <a:rPr lang="en-GB" dirty="0" smtClean="0"/>
                  <a:t> correction</a:t>
                </a:r>
                <a:endParaRPr lang="en-GB" dirty="0"/>
              </a:p>
            </p:txBody>
          </p:sp>
        </p:grpSp>
        <p:sp>
          <p:nvSpPr>
            <p:cNvPr id="79" name="TextBox 78"/>
            <p:cNvSpPr txBox="1"/>
            <p:nvPr/>
          </p:nvSpPr>
          <p:spPr>
            <a:xfrm rot="16200000">
              <a:off x="3103928" y="4809443"/>
              <a:ext cx="1615798" cy="446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err="1" smtClean="0"/>
                <a:t>DCAr</a:t>
              </a:r>
              <a:r>
                <a:rPr lang="el-GR" sz="1600" dirty="0" smtClean="0"/>
                <a:t>ϕ (cm)</a:t>
              </a:r>
            </a:p>
          </p:txBody>
        </p:sp>
      </p:grpSp>
      <p:sp>
        <p:nvSpPr>
          <p:cNvPr id="82" name="Content Placeholder 2"/>
          <p:cNvSpPr txBox="1">
            <a:spLocks/>
          </p:cNvSpPr>
          <p:nvPr/>
        </p:nvSpPr>
        <p:spPr>
          <a:xfrm>
            <a:off x="6248400" y="3962400"/>
            <a:ext cx="2446257" cy="480742"/>
          </a:xfrm>
          <a:prstGeom prst="rect">
            <a:avLst/>
          </a:prstGeom>
        </p:spPr>
        <p:txBody>
          <a:bodyPr vert="horz" lIns="91385" tIns="45693" rIns="91385" bIns="45693" rtlCol="0">
            <a:normAutofit/>
          </a:bodyPr>
          <a:lstStyle>
            <a:lvl1pPr marL="342697" indent="-342697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506" indent="-285582" algn="l" defTabSz="456926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316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245" indent="-228464" algn="l" defTabSz="456926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72" indent="-228464" algn="l" defTabSz="456926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099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026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6955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880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err="1" smtClean="0"/>
              <a:t>DCArφ</a:t>
            </a:r>
            <a:r>
              <a:rPr lang="en-US" sz="1800" dirty="0" smtClean="0"/>
              <a:t> </a:t>
            </a:r>
            <a:r>
              <a:rPr lang="en-US" sz="1800" dirty="0" err="1" smtClean="0"/>
              <a:t>vs</a:t>
            </a:r>
            <a:r>
              <a:rPr lang="en-US" sz="1800" dirty="0" smtClean="0"/>
              <a:t> TPC sector</a:t>
            </a:r>
            <a:endParaRPr lang="en-US" sz="1800" dirty="0"/>
          </a:p>
        </p:txBody>
      </p:sp>
      <p:sp>
        <p:nvSpPr>
          <p:cNvPr id="85" name="Content Placeholder 2"/>
          <p:cNvSpPr txBox="1">
            <a:spLocks/>
          </p:cNvSpPr>
          <p:nvPr/>
        </p:nvSpPr>
        <p:spPr>
          <a:xfrm>
            <a:off x="381000" y="1524000"/>
            <a:ext cx="4648200" cy="3867157"/>
          </a:xfrm>
          <a:prstGeom prst="rect">
            <a:avLst/>
          </a:prstGeom>
        </p:spPr>
        <p:txBody>
          <a:bodyPr vert="horz" lIns="91385" tIns="45693" rIns="91385" bIns="45693" rtlCol="0">
            <a:noAutofit/>
          </a:bodyPr>
          <a:lstStyle>
            <a:lvl1pPr marL="342697" indent="-342697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506" indent="-285582" algn="l" defTabSz="45692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316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245" indent="-228464" algn="l" defTabSz="456926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72" indent="-228464" algn="l" defTabSz="456926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099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026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6955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880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Larger </a:t>
            </a:r>
            <a:r>
              <a:rPr lang="en-US" sz="2000" dirty="0"/>
              <a:t>than expected Space Point distortions in the TPC seen in Run2 via tracking observables (Distance of Closest Approach to primary </a:t>
            </a:r>
            <a:r>
              <a:rPr lang="en-US" sz="2000" dirty="0" smtClean="0"/>
              <a:t>vertex)</a:t>
            </a:r>
            <a:endParaRPr kumimoji="1" lang="en-US" altLang="zh-TW" sz="2000" dirty="0" smtClean="0">
              <a:sym typeface="Wingdings"/>
            </a:endParaRPr>
          </a:p>
          <a:p>
            <a:pPr marL="177800" indent="-177800"/>
            <a:r>
              <a:rPr kumimoji="1" lang="en-US" altLang="zh-TW" sz="2000" dirty="0" smtClean="0">
                <a:sym typeface="Wingdings"/>
              </a:rPr>
              <a:t>Implemented time dependent calibration procedure to correct the distortions </a:t>
            </a:r>
            <a:endParaRPr kumimoji="1" lang="en-US" altLang="zh-TW" sz="2000" dirty="0">
              <a:sym typeface="Wingdings"/>
            </a:endParaRPr>
          </a:p>
          <a:p>
            <a:pPr marL="577609" lvl="1" indent="-177800"/>
            <a:r>
              <a:rPr kumimoji="1" lang="en-US" altLang="zh-TW" sz="1800" dirty="0" smtClean="0">
                <a:sym typeface="Wingdings"/>
              </a:rPr>
              <a:t>Similar to what was  </a:t>
            </a:r>
            <a:r>
              <a:rPr kumimoji="1" lang="en-US" altLang="zh-TW" sz="1800" dirty="0">
                <a:sym typeface="Wingdings"/>
              </a:rPr>
              <a:t>foreseen for </a:t>
            </a:r>
            <a:r>
              <a:rPr kumimoji="1" lang="en-US" altLang="zh-TW" sz="1800" dirty="0" smtClean="0">
                <a:sym typeface="Wingdings"/>
              </a:rPr>
              <a:t>Run3</a:t>
            </a:r>
          </a:p>
          <a:p>
            <a:pPr marL="577609" lvl="1" indent="-177800"/>
            <a:r>
              <a:rPr kumimoji="1" lang="en-US" altLang="zh-TW" sz="1800" dirty="0" smtClean="0">
                <a:sym typeface="Wingdings"/>
              </a:rPr>
              <a:t>Use inner (ITS) and outer (TRD, TOF) detectors </a:t>
            </a:r>
          </a:p>
          <a:p>
            <a:pPr marL="577609" lvl="1" indent="-177800"/>
            <a:r>
              <a:rPr kumimoji="1" lang="en-US" sz="1800" dirty="0" smtClean="0">
                <a:sym typeface="Wingdings"/>
              </a:rPr>
              <a:t>3D distortion vector for each TPC voxel</a:t>
            </a:r>
          </a:p>
          <a:p>
            <a:pPr marL="577609" lvl="1" indent="-177800"/>
            <a:r>
              <a:rPr kumimoji="1" lang="en-US" sz="1800" dirty="0" smtClean="0">
                <a:sym typeface="Wingdings"/>
              </a:rPr>
              <a:t>Smooth parameterization used in reconstruction</a:t>
            </a:r>
            <a:endParaRPr kumimoji="1" lang="en-US" dirty="0">
              <a:sym typeface="Wingdings"/>
            </a:endParaRPr>
          </a:p>
          <a:p>
            <a:pPr marL="177800" indent="-177800"/>
            <a:r>
              <a:rPr kumimoji="1" lang="en-US" sz="2000" dirty="0" smtClean="0">
                <a:sym typeface="Wingdings"/>
              </a:rPr>
              <a:t>Re-processing of 2015 data with new software is almost completed</a:t>
            </a:r>
            <a:r>
              <a:rPr lang="en-US" sz="2000" dirty="0">
                <a:sym typeface="Wingdings"/>
              </a:rPr>
              <a:t> </a:t>
            </a:r>
            <a:endParaRPr lang="en-US" sz="2000" dirty="0" smtClean="0">
              <a:sym typeface="Wingdings"/>
            </a:endParaRPr>
          </a:p>
          <a:p>
            <a:pPr marL="577609" lvl="1" indent="-177800"/>
            <a:r>
              <a:rPr lang="en-US" sz="1800" dirty="0" smtClean="0">
                <a:sym typeface="Wingdings"/>
              </a:rPr>
              <a:t>in parallel with reconstruction of data from the current  run</a:t>
            </a:r>
            <a:endParaRPr kumimoji="1" lang="en-US" sz="1800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984401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9" y="1219200"/>
            <a:ext cx="5331967" cy="31242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ALICE Summary (3)</a:t>
            </a:r>
            <a:endParaRPr lang="en-US" dirty="0"/>
          </a:p>
        </p:txBody>
      </p:sp>
      <p:sp>
        <p:nvSpPr>
          <p:cNvPr id="85" name="Content Placeholder 2"/>
          <p:cNvSpPr txBox="1">
            <a:spLocks/>
          </p:cNvSpPr>
          <p:nvPr/>
        </p:nvSpPr>
        <p:spPr>
          <a:xfrm>
            <a:off x="5791200" y="1524000"/>
            <a:ext cx="3124200" cy="1752601"/>
          </a:xfrm>
          <a:prstGeom prst="rect">
            <a:avLst/>
          </a:prstGeom>
        </p:spPr>
        <p:txBody>
          <a:bodyPr vert="horz" lIns="91385" tIns="45693" rIns="91385" bIns="45693" rtlCol="0">
            <a:noAutofit/>
          </a:bodyPr>
          <a:lstStyle>
            <a:lvl1pPr marL="342697" indent="-342697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506" indent="-285582" algn="l" defTabSz="45692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316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245" indent="-228464" algn="l" defTabSz="456926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72" indent="-228464" algn="l" defTabSz="456926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099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026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6955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880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In spite of increased share of I/O intensive reconstruction jobs the average job efficiency remains high on most of T1 sites</a:t>
            </a:r>
            <a:endParaRPr kumimoji="1" lang="en-US" altLang="zh-TW" sz="1800" dirty="0" smtClean="0">
              <a:sym typeface="Wingdings"/>
            </a:endParaRPr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3800" y="3429000"/>
            <a:ext cx="4919472" cy="28825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19200" y="4800600"/>
            <a:ext cx="18288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Efficiency better than 83%</a:t>
            </a:r>
            <a:endParaRPr lang="en-US" sz="2400" dirty="0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2057400" y="4419600"/>
            <a:ext cx="0" cy="381000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6629400" y="5029200"/>
            <a:ext cx="2286000" cy="1143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  <a:alpha val="23000"/>
                </a:schemeClr>
              </a:gs>
              <a:gs pos="80000">
                <a:schemeClr val="accent1">
                  <a:shade val="93000"/>
                  <a:satMod val="130000"/>
                  <a:alpha val="23000"/>
                </a:schemeClr>
              </a:gs>
              <a:gs pos="100000">
                <a:schemeClr val="accent1">
                  <a:shade val="94000"/>
                  <a:satMod val="135000"/>
                  <a:alpha val="23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730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900" y="952500"/>
            <a:ext cx="66675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89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155700"/>
            <a:ext cx="6400800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297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066800"/>
            <a:ext cx="66929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237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38" y="1012220"/>
            <a:ext cx="8799058" cy="515998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1101" y="4017690"/>
            <a:ext cx="2895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Level Trigger:</a:t>
            </a:r>
          </a:p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TPC cluster compression</a:t>
            </a:r>
          </a:p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-&gt; 2.6 PB collected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97796" y="2803549"/>
            <a:ext cx="4116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TS1</a:t>
            </a:r>
            <a:endParaRPr lang="en-US" sz="1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704441" y="1593263"/>
            <a:ext cx="4116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TS3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833884" y="2561698"/>
            <a:ext cx="4116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TS2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792984" y="2695828"/>
            <a:ext cx="8130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SCRUBBING</a:t>
            </a:r>
            <a:endParaRPr lang="en-US" sz="1000" b="1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3256619" y="3439070"/>
            <a:ext cx="0" cy="2185561"/>
          </a:xfrm>
          <a:prstGeom prst="line">
            <a:avLst/>
          </a:prstGeom>
          <a:ln w="28575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79239" y="4867667"/>
            <a:ext cx="2169319" cy="461665"/>
          </a:xfrm>
          <a:prstGeom prst="rect">
            <a:avLst/>
          </a:prstGeom>
          <a:solidFill>
            <a:schemeClr val="bg1">
              <a:alpha val="79000"/>
            </a:schemeClr>
          </a:solidFill>
          <a:ln w="15875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80"/>
                </a:solidFill>
              </a:rPr>
              <a:t>~ 5.7 PB stored</a:t>
            </a:r>
            <a:endParaRPr lang="en-US" sz="2400" b="1" dirty="0">
              <a:solidFill>
                <a:srgbClr val="00008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953000" y="384477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00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Level Trigger: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TPC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cluster compression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2016 data taking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066800" y="1600200"/>
            <a:ext cx="381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en-US" b="1" dirty="0">
                <a:solidFill>
                  <a:srgbClr val="800000"/>
                </a:solidFill>
              </a:rPr>
              <a:t>Very stable </a:t>
            </a:r>
            <a:r>
              <a:rPr lang="en-US" b="1" dirty="0" smtClean="0">
                <a:solidFill>
                  <a:srgbClr val="800000"/>
                </a:solidFill>
              </a:rPr>
              <a:t>operations</a:t>
            </a:r>
            <a:r>
              <a:rPr lang="en-US" dirty="0" smtClean="0"/>
              <a:t>:  high  operational </a:t>
            </a:r>
            <a:r>
              <a:rPr lang="en-US" dirty="0"/>
              <a:t>efficiency &gt;92%)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172200" y="1066800"/>
            <a:ext cx="2209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charset="0"/>
                <a:cs typeface="Calibri" charset="0"/>
              </a:rPr>
              <a:t>HLT:  TPC clusters</a:t>
            </a:r>
            <a:r>
              <a:rPr lang="en-GB" sz="1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charset="0"/>
                <a:cs typeface="Calibri" charset="0"/>
              </a:rPr>
              <a:t> </a:t>
            </a:r>
            <a:r>
              <a:rPr lang="en-GB" sz="1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charset="0"/>
                <a:cs typeface="Calibri" charset="0"/>
              </a:rPr>
              <a:t>compression tuning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20822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t="2015"/>
          <a:stretch/>
        </p:blipFill>
        <p:spPr>
          <a:xfrm>
            <a:off x="2350248" y="973151"/>
            <a:ext cx="6793752" cy="168129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87666" y="1841522"/>
            <a:ext cx="482830" cy="1892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4-Point Star 8"/>
          <p:cNvSpPr>
            <a:spLocks noChangeAspect="1"/>
          </p:cNvSpPr>
          <p:nvPr/>
        </p:nvSpPr>
        <p:spPr>
          <a:xfrm>
            <a:off x="1498955" y="1955131"/>
            <a:ext cx="278702" cy="248040"/>
          </a:xfrm>
          <a:prstGeom prst="star4">
            <a:avLst>
              <a:gd name="adj" fmla="val 16500"/>
            </a:avLst>
          </a:prstGeom>
          <a:solidFill>
            <a:srgbClr val="FF0000"/>
          </a:solidFill>
          <a:ln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57099" t="6736" r="1185" b="-6736"/>
          <a:stretch/>
        </p:blipFill>
        <p:spPr>
          <a:xfrm>
            <a:off x="95121" y="984716"/>
            <a:ext cx="2881995" cy="1814193"/>
          </a:xfrm>
          <a:prstGeom prst="rect">
            <a:avLst/>
          </a:prstGeom>
        </p:spPr>
      </p:pic>
      <p:sp>
        <p:nvSpPr>
          <p:cNvPr id="15" name="4-Point Star 14"/>
          <p:cNvSpPr>
            <a:spLocks noChangeAspect="1"/>
          </p:cNvSpPr>
          <p:nvPr/>
        </p:nvSpPr>
        <p:spPr>
          <a:xfrm>
            <a:off x="253386" y="1468078"/>
            <a:ext cx="203813" cy="181390"/>
          </a:xfrm>
          <a:prstGeom prst="star4">
            <a:avLst>
              <a:gd name="adj" fmla="val 16500"/>
            </a:avLst>
          </a:prstGeom>
          <a:solidFill>
            <a:srgbClr val="FF0000"/>
          </a:solidFill>
          <a:ln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6-Point Star 34"/>
          <p:cNvSpPr>
            <a:spLocks noChangeAspect="1"/>
          </p:cNvSpPr>
          <p:nvPr/>
        </p:nvSpPr>
        <p:spPr>
          <a:xfrm>
            <a:off x="8250220" y="1481923"/>
            <a:ext cx="182880" cy="182880"/>
          </a:xfrm>
          <a:prstGeom prst="star6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-76200" y="2722364"/>
            <a:ext cx="4800600" cy="4001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600" dirty="0"/>
          </a:p>
          <a:p>
            <a:pPr marL="800100" lvl="1" indent="-342900">
              <a:buFont typeface="Arial"/>
              <a:buChar char="•"/>
            </a:pPr>
            <a:r>
              <a:rPr lang="en-GB" sz="2000" b="1" dirty="0" smtClean="0">
                <a:solidFill>
                  <a:srgbClr val="000080"/>
                </a:solidFill>
              </a:rPr>
              <a:t>Period: Week 24 – Week 35</a:t>
            </a:r>
          </a:p>
          <a:p>
            <a:pPr marL="800100" lvl="1" indent="-342900">
              <a:buFont typeface="Arial"/>
              <a:buChar char="•"/>
            </a:pPr>
            <a:r>
              <a:rPr lang="en-GB" sz="2000" dirty="0" smtClean="0">
                <a:solidFill>
                  <a:srgbClr val="000080"/>
                </a:solidFill>
              </a:rPr>
              <a:t>IR = 100kHz </a:t>
            </a:r>
            <a:endParaRPr lang="en-GB" sz="2000" dirty="0">
              <a:solidFill>
                <a:srgbClr val="000080"/>
              </a:solidFill>
            </a:endParaRPr>
          </a:p>
          <a:p>
            <a:pPr marL="800100" lvl="1" indent="-342900">
              <a:buFont typeface="Arial"/>
              <a:buChar char="•"/>
            </a:pPr>
            <a:endParaRPr lang="en-GB" sz="2000" dirty="0" smtClean="0">
              <a:solidFill>
                <a:srgbClr val="000080"/>
              </a:solidFill>
            </a:endParaRPr>
          </a:p>
          <a:p>
            <a:pPr marL="800100" lvl="1" indent="-342900">
              <a:buFont typeface="Arial"/>
              <a:buChar char="•"/>
            </a:pPr>
            <a:r>
              <a:rPr lang="en-GB" sz="2000" dirty="0" smtClean="0">
                <a:solidFill>
                  <a:srgbClr val="000080"/>
                </a:solidFill>
              </a:rPr>
              <a:t>Optimization of data taking  with aim to</a:t>
            </a:r>
          </a:p>
          <a:p>
            <a:pPr marL="1257300" lvl="2" indent="-342900">
              <a:buFont typeface="Arial"/>
              <a:buChar char="•"/>
            </a:pPr>
            <a:r>
              <a:rPr lang="en-GB" sz="2000" dirty="0" smtClean="0">
                <a:solidFill>
                  <a:srgbClr val="000080"/>
                </a:solidFill>
              </a:rPr>
              <a:t>Reduce data volume written to tape</a:t>
            </a:r>
          </a:p>
          <a:p>
            <a:pPr marL="1257300" lvl="2" indent="-342900">
              <a:buFont typeface="Arial"/>
              <a:buChar char="•"/>
            </a:pPr>
            <a:r>
              <a:rPr lang="en-GB" sz="2000" dirty="0" smtClean="0">
                <a:solidFill>
                  <a:srgbClr val="000080"/>
                </a:solidFill>
              </a:rPr>
              <a:t>Collect data of better quality by reducing pileup and distortions in TPC</a:t>
            </a:r>
          </a:p>
          <a:p>
            <a:pPr marL="1257300" lvl="2" indent="-342900">
              <a:buFont typeface="Arial"/>
              <a:buChar char="•"/>
            </a:pPr>
            <a:endParaRPr lang="en-GB" sz="2000" dirty="0" smtClean="0">
              <a:solidFill>
                <a:srgbClr val="000080"/>
              </a:solidFill>
            </a:endParaRPr>
          </a:p>
          <a:p>
            <a:pPr marL="1257300" lvl="2" indent="-342900">
              <a:buFont typeface="Arial"/>
              <a:buChar char="•"/>
            </a:pP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16955" y="1664803"/>
            <a:ext cx="1887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IR = 200 kHz</a:t>
            </a:r>
            <a:endParaRPr lang="en-US" b="1" dirty="0"/>
          </a:p>
        </p:txBody>
      </p:sp>
      <p:sp>
        <p:nvSpPr>
          <p:cNvPr id="57" name="Left Arrow 56"/>
          <p:cNvSpPr/>
          <p:nvPr/>
        </p:nvSpPr>
        <p:spPr>
          <a:xfrm flipH="1">
            <a:off x="1498955" y="1719608"/>
            <a:ext cx="520938" cy="223173"/>
          </a:xfrm>
          <a:prstGeom prst="leftArrow">
            <a:avLst>
              <a:gd name="adj1" fmla="val 43861"/>
              <a:gd name="adj2" fmla="val 5920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1556513" y="2043867"/>
            <a:ext cx="556901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IR = 100 kHz</a:t>
            </a:r>
            <a:endParaRPr lang="en-US" b="1" dirty="0"/>
          </a:p>
        </p:txBody>
      </p:sp>
      <p:sp>
        <p:nvSpPr>
          <p:cNvPr id="59" name="Left Arrow 58"/>
          <p:cNvSpPr/>
          <p:nvPr/>
        </p:nvSpPr>
        <p:spPr>
          <a:xfrm>
            <a:off x="1552182" y="2125902"/>
            <a:ext cx="2118524" cy="204922"/>
          </a:xfrm>
          <a:prstGeom prst="leftArrow">
            <a:avLst>
              <a:gd name="adj1" fmla="val 43861"/>
              <a:gd name="adj2" fmla="val 5920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Left Arrow 59"/>
          <p:cNvSpPr/>
          <p:nvPr/>
        </p:nvSpPr>
        <p:spPr>
          <a:xfrm rot="10800000">
            <a:off x="5127766" y="2125900"/>
            <a:ext cx="1997757" cy="198561"/>
          </a:xfrm>
          <a:prstGeom prst="leftArrow">
            <a:avLst>
              <a:gd name="adj1" fmla="val 43861"/>
              <a:gd name="adj2" fmla="val 5920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038600" y="2895600"/>
            <a:ext cx="5410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/>
              <a:buChar char="•"/>
            </a:pPr>
            <a:r>
              <a:rPr lang="en-GB" sz="2000" b="1" dirty="0" smtClean="0">
                <a:solidFill>
                  <a:srgbClr val="000080"/>
                </a:solidFill>
              </a:rPr>
              <a:t>Period</a:t>
            </a:r>
            <a:r>
              <a:rPr lang="en-GB" sz="2000" b="1" dirty="0">
                <a:solidFill>
                  <a:srgbClr val="000080"/>
                </a:solidFill>
              </a:rPr>
              <a:t>: </a:t>
            </a:r>
            <a:r>
              <a:rPr lang="en-GB" sz="2000" b="1" dirty="0" smtClean="0">
                <a:solidFill>
                  <a:srgbClr val="000080"/>
                </a:solidFill>
              </a:rPr>
              <a:t>Week 35 – Week 36</a:t>
            </a:r>
          </a:p>
          <a:p>
            <a:pPr marL="800100" lvl="1" indent="-342900">
              <a:buFont typeface="Arial"/>
              <a:buChar char="•"/>
            </a:pPr>
            <a:r>
              <a:rPr lang="en-GB" sz="2000" dirty="0" smtClean="0">
                <a:solidFill>
                  <a:srgbClr val="000080"/>
                </a:solidFill>
              </a:rPr>
              <a:t>IR = 300 – 550 kHz</a:t>
            </a:r>
          </a:p>
          <a:p>
            <a:pPr marL="800100" lvl="1" indent="-342900">
              <a:buFont typeface="Arial"/>
              <a:buChar char="•"/>
            </a:pPr>
            <a:endParaRPr lang="en-GB" sz="2000" dirty="0">
              <a:solidFill>
                <a:srgbClr val="00008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684014" y="1472927"/>
            <a:ext cx="935886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IR = 300 – </a:t>
            </a:r>
          </a:p>
          <a:p>
            <a:pPr algn="ctr"/>
            <a:r>
              <a:rPr lang="en-US" sz="1400" b="1" dirty="0" smtClean="0"/>
              <a:t>550 kHz</a:t>
            </a:r>
            <a:endParaRPr lang="en-US" sz="1400" b="1" dirty="0"/>
          </a:p>
        </p:txBody>
      </p:sp>
      <p:sp>
        <p:nvSpPr>
          <p:cNvPr id="2" name="Rectangle 1"/>
          <p:cNvSpPr/>
          <p:nvPr/>
        </p:nvSpPr>
        <p:spPr>
          <a:xfrm>
            <a:off x="4495800" y="3886200"/>
            <a:ext cx="4648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The total </a:t>
            </a:r>
            <a:r>
              <a:rPr lang="en-US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MUON luminosity collected during this period 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is ~</a:t>
            </a:r>
            <a:r>
              <a:rPr lang="en-US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2.3 pb</a:t>
            </a:r>
            <a:r>
              <a:rPr lang="en-US" baseline="300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-1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(~25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% of the total for 2016).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Collected CALO-only </a:t>
            </a:r>
            <a:r>
              <a:rPr lang="en-US" dirty="0"/>
              <a:t>gamma triggers, </a:t>
            </a:r>
            <a:r>
              <a:rPr lang="en-US" dirty="0" smtClean="0"/>
              <a:t>for </a:t>
            </a:r>
            <a:r>
              <a:rPr lang="en-US" dirty="0"/>
              <a:t>an integrated </a:t>
            </a:r>
            <a:r>
              <a:rPr lang="en-US" dirty="0" smtClean="0"/>
              <a:t>luminosity of ~2 pb</a:t>
            </a:r>
            <a:r>
              <a:rPr lang="en-US" baseline="30000" dirty="0" smtClean="0"/>
              <a:t>-1</a:t>
            </a:r>
            <a:endParaRPr lang="en-US" baseline="30000" dirty="0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2016 data taking - optimization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001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Recorded data volume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958" y="1601931"/>
            <a:ext cx="7218686" cy="4547001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7924800" y="3124200"/>
            <a:ext cx="0" cy="1295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086600" y="4495800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p</a:t>
            </a:r>
            <a:r>
              <a:rPr lang="en-US" dirty="0" smtClean="0">
                <a:solidFill>
                  <a:schemeClr val="accent1"/>
                </a:solidFill>
              </a:rPr>
              <a:t>rediction: 8PB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629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TPC Space Point Distortions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5C664134-2252-1E47-BF05-DB5DE6828636}" type="slidenum">
              <a:rPr lang="en-US" smtClean="0"/>
              <a:t>5</a:t>
            </a:fld>
            <a:endParaRPr lang="en-US"/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3581400" y="2057400"/>
            <a:ext cx="5123636" cy="3867157"/>
          </a:xfrm>
          <a:prstGeom prst="rect">
            <a:avLst/>
          </a:prstGeom>
        </p:spPr>
        <p:txBody>
          <a:bodyPr vert="horz" lIns="91385" tIns="45693" rIns="91385" bIns="45693" rtlCol="0">
            <a:noAutofit/>
          </a:bodyPr>
          <a:lstStyle>
            <a:lvl1pPr marL="342697" indent="-342697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506" indent="-285582" algn="l" defTabSz="45692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316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245" indent="-228464" algn="l" defTabSz="456926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72" indent="-228464" algn="l" defTabSz="456926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099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026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6955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880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Larger </a:t>
            </a:r>
            <a:r>
              <a:rPr lang="en-US" sz="2000" dirty="0"/>
              <a:t>than expected Space Point distortions in the TPC seen in Run2 via tracking observables (Distance of Closest Approach to primary </a:t>
            </a:r>
            <a:r>
              <a:rPr lang="en-US" sz="2000" dirty="0" smtClean="0"/>
              <a:t>vertex)</a:t>
            </a:r>
            <a:endParaRPr lang="en-US" sz="2000" dirty="0"/>
          </a:p>
          <a:p>
            <a:pPr marL="0" indent="0">
              <a:buNone/>
            </a:pPr>
            <a:endParaRPr kumimoji="1" lang="en-US" altLang="zh-TW" sz="2000" dirty="0" smtClean="0">
              <a:sym typeface="Wingdings"/>
            </a:endParaRPr>
          </a:p>
          <a:p>
            <a:pPr marL="177800" indent="-177800"/>
            <a:r>
              <a:rPr kumimoji="1" lang="en-US" altLang="zh-TW" sz="2000" dirty="0" smtClean="0">
                <a:sym typeface="Wingdings"/>
              </a:rPr>
              <a:t>Time dependent calibration procedure to correct the distortions as </a:t>
            </a:r>
            <a:r>
              <a:rPr kumimoji="1" lang="en-US" altLang="zh-TW" sz="2000" dirty="0">
                <a:sym typeface="Wingdings"/>
              </a:rPr>
              <a:t>foreseen for </a:t>
            </a:r>
            <a:r>
              <a:rPr kumimoji="1" lang="en-US" altLang="zh-TW" sz="2000" dirty="0" smtClean="0">
                <a:sym typeface="Wingdings"/>
              </a:rPr>
              <a:t>Run3</a:t>
            </a:r>
          </a:p>
          <a:p>
            <a:pPr marL="577609" lvl="1" indent="-177800"/>
            <a:r>
              <a:rPr kumimoji="1" lang="en-US" altLang="zh-TW" sz="1800" dirty="0" smtClean="0">
                <a:sym typeface="Wingdings"/>
              </a:rPr>
              <a:t>Use inner (ITS) and outer (TRD, TOF) detectors </a:t>
            </a:r>
          </a:p>
          <a:p>
            <a:pPr marL="577609" lvl="1" indent="-177800"/>
            <a:r>
              <a:rPr kumimoji="1" lang="en-US" sz="1800" dirty="0" smtClean="0">
                <a:sym typeface="Wingdings"/>
              </a:rPr>
              <a:t>3D distortion vector for each TPC voxel</a:t>
            </a:r>
          </a:p>
          <a:p>
            <a:pPr marL="577609" lvl="1" indent="-177800"/>
            <a:r>
              <a:rPr kumimoji="1" lang="en-US" sz="1800" dirty="0" smtClean="0">
                <a:sym typeface="Wingdings"/>
              </a:rPr>
              <a:t>Smooth parameterization used in reconstruction</a:t>
            </a:r>
            <a:endParaRPr lang="en-US" sz="1800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476937" y="1828800"/>
            <a:ext cx="2438474" cy="4321629"/>
            <a:chOff x="1587500" y="2033013"/>
            <a:chExt cx="2438474" cy="4321629"/>
          </a:xfrm>
        </p:grpSpPr>
        <p:grpSp>
          <p:nvGrpSpPr>
            <p:cNvPr id="42" name="Group 41"/>
            <p:cNvGrpSpPr/>
            <p:nvPr/>
          </p:nvGrpSpPr>
          <p:grpSpPr>
            <a:xfrm>
              <a:off x="1587500" y="2033013"/>
              <a:ext cx="2438474" cy="4321629"/>
              <a:chOff x="482374" y="576468"/>
              <a:chExt cx="2438474" cy="4321629"/>
            </a:xfrm>
          </p:grpSpPr>
          <p:grpSp>
            <p:nvGrpSpPr>
              <p:cNvPr id="43" name="Group 42"/>
              <p:cNvGrpSpPr/>
              <p:nvPr/>
            </p:nvGrpSpPr>
            <p:grpSpPr>
              <a:xfrm>
                <a:off x="482374" y="579617"/>
                <a:ext cx="2438474" cy="4318480"/>
                <a:chOff x="2708740" y="1802130"/>
                <a:chExt cx="2438474" cy="4318480"/>
              </a:xfrm>
            </p:grpSpPr>
            <p:grpSp>
              <p:nvGrpSpPr>
                <p:cNvPr id="51" name="Group 50"/>
                <p:cNvGrpSpPr/>
                <p:nvPr/>
              </p:nvGrpSpPr>
              <p:grpSpPr>
                <a:xfrm>
                  <a:off x="2708740" y="1802130"/>
                  <a:ext cx="2411900" cy="4318480"/>
                  <a:chOff x="2708740" y="1802130"/>
                  <a:chExt cx="2411900" cy="4318480"/>
                </a:xfrm>
              </p:grpSpPr>
              <p:sp>
                <p:nvSpPr>
                  <p:cNvPr id="53" name="Trapezoid 52"/>
                  <p:cNvSpPr/>
                  <p:nvPr/>
                </p:nvSpPr>
                <p:spPr>
                  <a:xfrm rot="10800000">
                    <a:off x="2902226" y="2683565"/>
                    <a:ext cx="1997766" cy="2445026"/>
                  </a:xfrm>
                  <a:prstGeom prst="trapezoid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4" name="Straight Connector 53"/>
                  <p:cNvCxnSpPr/>
                  <p:nvPr/>
                </p:nvCxnSpPr>
                <p:spPr>
                  <a:xfrm>
                    <a:off x="2991678" y="3150704"/>
                    <a:ext cx="1818861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/>
                  <p:cNvCxnSpPr/>
                  <p:nvPr/>
                </p:nvCxnSpPr>
                <p:spPr>
                  <a:xfrm flipV="1">
                    <a:off x="3253408" y="4373217"/>
                    <a:ext cx="1318592" cy="3313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6" name="Freeform 55"/>
                  <p:cNvSpPr/>
                  <p:nvPr/>
                </p:nvSpPr>
                <p:spPr>
                  <a:xfrm rot="19916465">
                    <a:off x="3071807" y="2139129"/>
                    <a:ext cx="1828933" cy="3391846"/>
                  </a:xfrm>
                  <a:custGeom>
                    <a:avLst/>
                    <a:gdLst>
                      <a:gd name="connsiteX0" fmla="*/ 1490869 w 1490869"/>
                      <a:gd name="connsiteY0" fmla="*/ 0 h 3359426"/>
                      <a:gd name="connsiteX1" fmla="*/ 248478 w 1490869"/>
                      <a:gd name="connsiteY1" fmla="*/ 2743200 h 3359426"/>
                      <a:gd name="connsiteX2" fmla="*/ 0 w 1490869"/>
                      <a:gd name="connsiteY2" fmla="*/ 3359426 h 3359426"/>
                      <a:gd name="connsiteX0" fmla="*/ 1490869 w 1490869"/>
                      <a:gd name="connsiteY0" fmla="*/ 0 h 3359426"/>
                      <a:gd name="connsiteX1" fmla="*/ 606287 w 1490869"/>
                      <a:gd name="connsiteY1" fmla="*/ 1470991 h 3359426"/>
                      <a:gd name="connsiteX2" fmla="*/ 0 w 1490869"/>
                      <a:gd name="connsiteY2" fmla="*/ 3359426 h 3359426"/>
                      <a:gd name="connsiteX0" fmla="*/ 1490869 w 1490869"/>
                      <a:gd name="connsiteY0" fmla="*/ 0 h 3359426"/>
                      <a:gd name="connsiteX1" fmla="*/ 606287 w 1490869"/>
                      <a:gd name="connsiteY1" fmla="*/ 1470991 h 3359426"/>
                      <a:gd name="connsiteX2" fmla="*/ 0 w 1490869"/>
                      <a:gd name="connsiteY2" fmla="*/ 3359426 h 3359426"/>
                      <a:gd name="connsiteX0" fmla="*/ 1490869 w 1490869"/>
                      <a:gd name="connsiteY0" fmla="*/ 0 h 3359426"/>
                      <a:gd name="connsiteX1" fmla="*/ 556592 w 1490869"/>
                      <a:gd name="connsiteY1" fmla="*/ 1570382 h 3359426"/>
                      <a:gd name="connsiteX2" fmla="*/ 0 w 1490869"/>
                      <a:gd name="connsiteY2" fmla="*/ 3359426 h 3359426"/>
                      <a:gd name="connsiteX0" fmla="*/ 1480929 w 1480929"/>
                      <a:gd name="connsiteY0" fmla="*/ 0 h 3349487"/>
                      <a:gd name="connsiteX1" fmla="*/ 546652 w 1480929"/>
                      <a:gd name="connsiteY1" fmla="*/ 1570382 h 3349487"/>
                      <a:gd name="connsiteX2" fmla="*/ 0 w 1480929"/>
                      <a:gd name="connsiteY2" fmla="*/ 3349487 h 3349487"/>
                      <a:gd name="connsiteX0" fmla="*/ 1480929 w 1480929"/>
                      <a:gd name="connsiteY0" fmla="*/ 0 h 3349487"/>
                      <a:gd name="connsiteX1" fmla="*/ 546652 w 1480929"/>
                      <a:gd name="connsiteY1" fmla="*/ 1570382 h 3349487"/>
                      <a:gd name="connsiteX2" fmla="*/ 0 w 1480929"/>
                      <a:gd name="connsiteY2" fmla="*/ 3349487 h 3349487"/>
                      <a:gd name="connsiteX0" fmla="*/ 1451112 w 1451112"/>
                      <a:gd name="connsiteY0" fmla="*/ 0 h 3001618"/>
                      <a:gd name="connsiteX1" fmla="*/ 516835 w 1451112"/>
                      <a:gd name="connsiteY1" fmla="*/ 1570382 h 3001618"/>
                      <a:gd name="connsiteX2" fmla="*/ 0 w 1451112"/>
                      <a:gd name="connsiteY2" fmla="*/ 3001618 h 3001618"/>
                      <a:gd name="connsiteX0" fmla="*/ 1451112 w 1451112"/>
                      <a:gd name="connsiteY0" fmla="*/ 0 h 3001618"/>
                      <a:gd name="connsiteX1" fmla="*/ 516835 w 1451112"/>
                      <a:gd name="connsiteY1" fmla="*/ 1441173 h 3001618"/>
                      <a:gd name="connsiteX2" fmla="*/ 0 w 1451112"/>
                      <a:gd name="connsiteY2" fmla="*/ 3001618 h 3001618"/>
                      <a:gd name="connsiteX0" fmla="*/ 1451112 w 1451112"/>
                      <a:gd name="connsiteY0" fmla="*/ 0 h 3001618"/>
                      <a:gd name="connsiteX1" fmla="*/ 516835 w 1451112"/>
                      <a:gd name="connsiteY1" fmla="*/ 1441173 h 3001618"/>
                      <a:gd name="connsiteX2" fmla="*/ 0 w 1451112"/>
                      <a:gd name="connsiteY2" fmla="*/ 3001618 h 3001618"/>
                      <a:gd name="connsiteX0" fmla="*/ 1411355 w 1411355"/>
                      <a:gd name="connsiteY0" fmla="*/ 0 h 2991679"/>
                      <a:gd name="connsiteX1" fmla="*/ 477078 w 1411355"/>
                      <a:gd name="connsiteY1" fmla="*/ 1441173 h 2991679"/>
                      <a:gd name="connsiteX2" fmla="*/ 0 w 1411355"/>
                      <a:gd name="connsiteY2" fmla="*/ 2991679 h 2991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411355" h="2991679">
                        <a:moveTo>
                          <a:pt x="1411355" y="0"/>
                        </a:moveTo>
                        <a:cubicBezTo>
                          <a:pt x="944215" y="544996"/>
                          <a:pt x="712304" y="942560"/>
                          <a:pt x="477078" y="1441173"/>
                        </a:cubicBezTo>
                        <a:cubicBezTo>
                          <a:pt x="241852" y="1939786"/>
                          <a:pt x="0" y="2963518"/>
                          <a:pt x="0" y="2991679"/>
                        </a:cubicBezTo>
                      </a:path>
                    </a:pathLst>
                  </a:cu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7" name="Straight Connector 56"/>
                  <p:cNvCxnSpPr/>
                  <p:nvPr/>
                </p:nvCxnSpPr>
                <p:spPr>
                  <a:xfrm>
                    <a:off x="3347258" y="4821382"/>
                    <a:ext cx="1119447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57"/>
                  <p:cNvCxnSpPr/>
                  <p:nvPr/>
                </p:nvCxnSpPr>
                <p:spPr>
                  <a:xfrm>
                    <a:off x="3103418" y="3674225"/>
                    <a:ext cx="1596044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9" name="Oval 58"/>
                  <p:cNvSpPr/>
                  <p:nvPr/>
                </p:nvSpPr>
                <p:spPr>
                  <a:xfrm>
                    <a:off x="3984569" y="4777047"/>
                    <a:ext cx="67886" cy="77585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" name="Oval 59"/>
                  <p:cNvSpPr/>
                  <p:nvPr/>
                </p:nvSpPr>
                <p:spPr>
                  <a:xfrm>
                    <a:off x="3848794" y="4330930"/>
                    <a:ext cx="67886" cy="77585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" name="Oval 60"/>
                  <p:cNvSpPr/>
                  <p:nvPr/>
                </p:nvSpPr>
                <p:spPr>
                  <a:xfrm>
                    <a:off x="3851740" y="3624348"/>
                    <a:ext cx="67886" cy="77585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2" name="Oval 61"/>
                  <p:cNvSpPr/>
                  <p:nvPr/>
                </p:nvSpPr>
                <p:spPr>
                  <a:xfrm>
                    <a:off x="3936254" y="3103417"/>
                    <a:ext cx="67886" cy="77585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3" name="Oval 62"/>
                  <p:cNvSpPr/>
                  <p:nvPr/>
                </p:nvSpPr>
                <p:spPr>
                  <a:xfrm>
                    <a:off x="4012454" y="2643447"/>
                    <a:ext cx="67886" cy="77585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4" name="Oval 63"/>
                  <p:cNvSpPr/>
                  <p:nvPr/>
                </p:nvSpPr>
                <p:spPr>
                  <a:xfrm>
                    <a:off x="3780130" y="4933164"/>
                    <a:ext cx="67886" cy="77585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5" name="Oval 64"/>
                  <p:cNvSpPr/>
                  <p:nvPr/>
                </p:nvSpPr>
                <p:spPr>
                  <a:xfrm>
                    <a:off x="3694638" y="4449944"/>
                    <a:ext cx="67886" cy="77585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6" name="Oval 65"/>
                  <p:cNvSpPr/>
                  <p:nvPr/>
                </p:nvSpPr>
                <p:spPr>
                  <a:xfrm>
                    <a:off x="3657467" y="3762286"/>
                    <a:ext cx="67886" cy="77585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7" name="Oval 66"/>
                  <p:cNvSpPr/>
                  <p:nvPr/>
                </p:nvSpPr>
                <p:spPr>
                  <a:xfrm>
                    <a:off x="3681610" y="3221009"/>
                    <a:ext cx="67886" cy="77585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8" name="Oval 67"/>
                  <p:cNvSpPr/>
                  <p:nvPr/>
                </p:nvSpPr>
                <p:spPr>
                  <a:xfrm>
                    <a:off x="3739242" y="2762393"/>
                    <a:ext cx="67886" cy="77585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69" name="Straight Arrow Connector 68"/>
                  <p:cNvCxnSpPr>
                    <a:endCxn id="59" idx="3"/>
                  </p:cNvCxnSpPr>
                  <p:nvPr/>
                </p:nvCxnSpPr>
                <p:spPr>
                  <a:xfrm flipV="1">
                    <a:off x="3850888" y="4843270"/>
                    <a:ext cx="143623" cy="104155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Arrow Connector 69"/>
                  <p:cNvCxnSpPr>
                    <a:endCxn id="60" idx="3"/>
                  </p:cNvCxnSpPr>
                  <p:nvPr/>
                </p:nvCxnSpPr>
                <p:spPr>
                  <a:xfrm flipV="1">
                    <a:off x="3765396" y="4397153"/>
                    <a:ext cx="93340" cy="63337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Arrow Connector 70"/>
                  <p:cNvCxnSpPr>
                    <a:stCxn id="66" idx="7"/>
                    <a:endCxn id="61" idx="3"/>
                  </p:cNvCxnSpPr>
                  <p:nvPr/>
                </p:nvCxnSpPr>
                <p:spPr>
                  <a:xfrm flipV="1">
                    <a:off x="3715411" y="3690571"/>
                    <a:ext cx="146271" cy="83077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Arrow Connector 71"/>
                  <p:cNvCxnSpPr/>
                  <p:nvPr/>
                </p:nvCxnSpPr>
                <p:spPr>
                  <a:xfrm flipV="1">
                    <a:off x="3754244" y="3181002"/>
                    <a:ext cx="165186" cy="64005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Arrow Connector 72"/>
                  <p:cNvCxnSpPr>
                    <a:endCxn id="63" idx="3"/>
                  </p:cNvCxnSpPr>
                  <p:nvPr/>
                </p:nvCxnSpPr>
                <p:spPr>
                  <a:xfrm flipV="1">
                    <a:off x="3825995" y="2709670"/>
                    <a:ext cx="196401" cy="67604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rapezoid 73"/>
                  <p:cNvSpPr/>
                  <p:nvPr/>
                </p:nvSpPr>
                <p:spPr>
                  <a:xfrm rot="10800000">
                    <a:off x="2784939" y="2183130"/>
                    <a:ext cx="2259498" cy="369570"/>
                  </a:xfrm>
                  <a:prstGeom prst="trapezoid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5" name="Oval 74"/>
                  <p:cNvSpPr/>
                  <p:nvPr/>
                </p:nvSpPr>
                <p:spPr>
                  <a:xfrm>
                    <a:off x="3864972" y="2221373"/>
                    <a:ext cx="67886" cy="7758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6" name="Oval 75"/>
                  <p:cNvSpPr/>
                  <p:nvPr/>
                </p:nvSpPr>
                <p:spPr>
                  <a:xfrm>
                    <a:off x="3922122" y="1981343"/>
                    <a:ext cx="67886" cy="7758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7" name="TextBox 76"/>
                  <p:cNvSpPr txBox="1"/>
                  <p:nvPr/>
                </p:nvSpPr>
                <p:spPr>
                  <a:xfrm>
                    <a:off x="4007422" y="2156460"/>
                    <a:ext cx="56457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TRD</a:t>
                    </a:r>
                    <a:endParaRPr lang="en-US" dirty="0"/>
                  </a:p>
                </p:txBody>
              </p:sp>
              <p:sp>
                <p:nvSpPr>
                  <p:cNvPr id="78" name="Oval 77"/>
                  <p:cNvSpPr/>
                  <p:nvPr/>
                </p:nvSpPr>
                <p:spPr>
                  <a:xfrm>
                    <a:off x="3815442" y="2446163"/>
                    <a:ext cx="67886" cy="7758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>
                    <a:off x="3340672" y="1802130"/>
                    <a:ext cx="54842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TOF</a:t>
                    </a:r>
                    <a:endParaRPr lang="en-US" dirty="0"/>
                  </a:p>
                </p:txBody>
              </p:sp>
              <p:sp>
                <p:nvSpPr>
                  <p:cNvPr id="80" name="Trapezoid 79"/>
                  <p:cNvSpPr/>
                  <p:nvPr/>
                </p:nvSpPr>
                <p:spPr>
                  <a:xfrm rot="10800000">
                    <a:off x="2708740" y="1870710"/>
                    <a:ext cx="2411900" cy="237546"/>
                  </a:xfrm>
                  <a:prstGeom prst="trapezoid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1" name="Oval 80"/>
                  <p:cNvSpPr/>
                  <p:nvPr/>
                </p:nvSpPr>
                <p:spPr>
                  <a:xfrm>
                    <a:off x="3842112" y="2335673"/>
                    <a:ext cx="67886" cy="7758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2" name="Oval 81"/>
                  <p:cNvSpPr/>
                  <p:nvPr/>
                </p:nvSpPr>
                <p:spPr>
                  <a:xfrm>
                    <a:off x="3863950" y="5394174"/>
                    <a:ext cx="67886" cy="7758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3" name="Oval 82"/>
                  <p:cNvSpPr/>
                  <p:nvPr/>
                </p:nvSpPr>
                <p:spPr>
                  <a:xfrm>
                    <a:off x="3905860" y="5573244"/>
                    <a:ext cx="67886" cy="7758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" name="Oval 83"/>
                  <p:cNvSpPr/>
                  <p:nvPr/>
                </p:nvSpPr>
                <p:spPr>
                  <a:xfrm>
                    <a:off x="3943960" y="5737074"/>
                    <a:ext cx="67886" cy="7758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5" name="Trapezoid 84"/>
                  <p:cNvSpPr/>
                  <p:nvPr/>
                </p:nvSpPr>
                <p:spPr>
                  <a:xfrm rot="10800000">
                    <a:off x="3419061" y="5293084"/>
                    <a:ext cx="964096" cy="789664"/>
                  </a:xfrm>
                  <a:prstGeom prst="trapezoid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6" name="TextBox 85"/>
                  <p:cNvSpPr txBox="1"/>
                  <p:nvPr/>
                </p:nvSpPr>
                <p:spPr>
                  <a:xfrm>
                    <a:off x="3612341" y="5751278"/>
                    <a:ext cx="45922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ITS</a:t>
                    </a:r>
                    <a:endParaRPr lang="en-US" dirty="0"/>
                  </a:p>
                </p:txBody>
              </p:sp>
            </p:grpSp>
            <p:sp>
              <p:nvSpPr>
                <p:cNvPr id="52" name="Freeform 51"/>
                <p:cNvSpPr/>
                <p:nvPr/>
              </p:nvSpPr>
              <p:spPr>
                <a:xfrm rot="19916465">
                  <a:off x="3479383" y="2099179"/>
                  <a:ext cx="1667831" cy="3859091"/>
                </a:xfrm>
                <a:custGeom>
                  <a:avLst/>
                  <a:gdLst>
                    <a:gd name="connsiteX0" fmla="*/ 1490869 w 1490869"/>
                    <a:gd name="connsiteY0" fmla="*/ 0 h 3359426"/>
                    <a:gd name="connsiteX1" fmla="*/ 248478 w 1490869"/>
                    <a:gd name="connsiteY1" fmla="*/ 2743200 h 3359426"/>
                    <a:gd name="connsiteX2" fmla="*/ 0 w 1490869"/>
                    <a:gd name="connsiteY2" fmla="*/ 3359426 h 3359426"/>
                    <a:gd name="connsiteX0" fmla="*/ 1490869 w 1490869"/>
                    <a:gd name="connsiteY0" fmla="*/ 0 h 3359426"/>
                    <a:gd name="connsiteX1" fmla="*/ 606287 w 1490869"/>
                    <a:gd name="connsiteY1" fmla="*/ 1470991 h 3359426"/>
                    <a:gd name="connsiteX2" fmla="*/ 0 w 1490869"/>
                    <a:gd name="connsiteY2" fmla="*/ 3359426 h 3359426"/>
                    <a:gd name="connsiteX0" fmla="*/ 1490869 w 1490869"/>
                    <a:gd name="connsiteY0" fmla="*/ 0 h 3359426"/>
                    <a:gd name="connsiteX1" fmla="*/ 606287 w 1490869"/>
                    <a:gd name="connsiteY1" fmla="*/ 1470991 h 3359426"/>
                    <a:gd name="connsiteX2" fmla="*/ 0 w 1490869"/>
                    <a:gd name="connsiteY2" fmla="*/ 3359426 h 3359426"/>
                    <a:gd name="connsiteX0" fmla="*/ 1490869 w 1490869"/>
                    <a:gd name="connsiteY0" fmla="*/ 0 h 3359426"/>
                    <a:gd name="connsiteX1" fmla="*/ 556592 w 1490869"/>
                    <a:gd name="connsiteY1" fmla="*/ 1570382 h 3359426"/>
                    <a:gd name="connsiteX2" fmla="*/ 0 w 1490869"/>
                    <a:gd name="connsiteY2" fmla="*/ 3359426 h 3359426"/>
                    <a:gd name="connsiteX0" fmla="*/ 1480929 w 1480929"/>
                    <a:gd name="connsiteY0" fmla="*/ 0 h 3349487"/>
                    <a:gd name="connsiteX1" fmla="*/ 546652 w 1480929"/>
                    <a:gd name="connsiteY1" fmla="*/ 1570382 h 3349487"/>
                    <a:gd name="connsiteX2" fmla="*/ 0 w 1480929"/>
                    <a:gd name="connsiteY2" fmla="*/ 3349487 h 3349487"/>
                    <a:gd name="connsiteX0" fmla="*/ 1480929 w 1480929"/>
                    <a:gd name="connsiteY0" fmla="*/ 0 h 3349487"/>
                    <a:gd name="connsiteX1" fmla="*/ 546652 w 1480929"/>
                    <a:gd name="connsiteY1" fmla="*/ 1570382 h 3349487"/>
                    <a:gd name="connsiteX2" fmla="*/ 0 w 1480929"/>
                    <a:gd name="connsiteY2" fmla="*/ 3349487 h 3349487"/>
                    <a:gd name="connsiteX0" fmla="*/ 1451112 w 1451112"/>
                    <a:gd name="connsiteY0" fmla="*/ 0 h 3001618"/>
                    <a:gd name="connsiteX1" fmla="*/ 516835 w 1451112"/>
                    <a:gd name="connsiteY1" fmla="*/ 1570382 h 3001618"/>
                    <a:gd name="connsiteX2" fmla="*/ 0 w 1451112"/>
                    <a:gd name="connsiteY2" fmla="*/ 3001618 h 3001618"/>
                    <a:gd name="connsiteX0" fmla="*/ 1451112 w 1451112"/>
                    <a:gd name="connsiteY0" fmla="*/ 0 h 3001618"/>
                    <a:gd name="connsiteX1" fmla="*/ 516835 w 1451112"/>
                    <a:gd name="connsiteY1" fmla="*/ 1441173 h 3001618"/>
                    <a:gd name="connsiteX2" fmla="*/ 0 w 1451112"/>
                    <a:gd name="connsiteY2" fmla="*/ 3001618 h 3001618"/>
                    <a:gd name="connsiteX0" fmla="*/ 1451112 w 1451112"/>
                    <a:gd name="connsiteY0" fmla="*/ 0 h 3001618"/>
                    <a:gd name="connsiteX1" fmla="*/ 516835 w 1451112"/>
                    <a:gd name="connsiteY1" fmla="*/ 1441173 h 3001618"/>
                    <a:gd name="connsiteX2" fmla="*/ 0 w 1451112"/>
                    <a:gd name="connsiteY2" fmla="*/ 3001618 h 3001618"/>
                    <a:gd name="connsiteX0" fmla="*/ 1411355 w 1411355"/>
                    <a:gd name="connsiteY0" fmla="*/ 0 h 2991679"/>
                    <a:gd name="connsiteX1" fmla="*/ 477078 w 1411355"/>
                    <a:gd name="connsiteY1" fmla="*/ 1441173 h 2991679"/>
                    <a:gd name="connsiteX2" fmla="*/ 0 w 1411355"/>
                    <a:gd name="connsiteY2" fmla="*/ 2991679 h 2991679"/>
                    <a:gd name="connsiteX0" fmla="*/ 1340945 w 1340945"/>
                    <a:gd name="connsiteY0" fmla="*/ 0 h 3364609"/>
                    <a:gd name="connsiteX1" fmla="*/ 406668 w 1340945"/>
                    <a:gd name="connsiteY1" fmla="*/ 1441173 h 3364609"/>
                    <a:gd name="connsiteX2" fmla="*/ 0 w 1340945"/>
                    <a:gd name="connsiteY2" fmla="*/ 3364609 h 3364609"/>
                    <a:gd name="connsiteX0" fmla="*/ 1291359 w 1291359"/>
                    <a:gd name="connsiteY0" fmla="*/ 0 h 3401165"/>
                    <a:gd name="connsiteX1" fmla="*/ 357082 w 1291359"/>
                    <a:gd name="connsiteY1" fmla="*/ 1441173 h 3401165"/>
                    <a:gd name="connsiteX2" fmla="*/ 0 w 1291359"/>
                    <a:gd name="connsiteY2" fmla="*/ 3401165 h 3401165"/>
                    <a:gd name="connsiteX0" fmla="*/ 1287035 w 1287035"/>
                    <a:gd name="connsiteY0" fmla="*/ 0 h 3403799"/>
                    <a:gd name="connsiteX1" fmla="*/ 357082 w 1287035"/>
                    <a:gd name="connsiteY1" fmla="*/ 1443807 h 3403799"/>
                    <a:gd name="connsiteX2" fmla="*/ 0 w 1287035"/>
                    <a:gd name="connsiteY2" fmla="*/ 3403799 h 3403799"/>
                    <a:gd name="connsiteX0" fmla="*/ 1287035 w 1287035"/>
                    <a:gd name="connsiteY0" fmla="*/ 0 h 3403799"/>
                    <a:gd name="connsiteX1" fmla="*/ 357082 w 1287035"/>
                    <a:gd name="connsiteY1" fmla="*/ 1443807 h 3403799"/>
                    <a:gd name="connsiteX2" fmla="*/ 0 w 1287035"/>
                    <a:gd name="connsiteY2" fmla="*/ 3403799 h 3403799"/>
                    <a:gd name="connsiteX0" fmla="*/ 1287035 w 1287035"/>
                    <a:gd name="connsiteY0" fmla="*/ 0 h 3403799"/>
                    <a:gd name="connsiteX1" fmla="*/ 751845 w 1287035"/>
                    <a:gd name="connsiteY1" fmla="*/ 665997 h 3403799"/>
                    <a:gd name="connsiteX2" fmla="*/ 357082 w 1287035"/>
                    <a:gd name="connsiteY2" fmla="*/ 1443807 h 3403799"/>
                    <a:gd name="connsiteX3" fmla="*/ 0 w 1287035"/>
                    <a:gd name="connsiteY3" fmla="*/ 3403799 h 3403799"/>
                    <a:gd name="connsiteX0" fmla="*/ 1287035 w 1287035"/>
                    <a:gd name="connsiteY0" fmla="*/ 0 h 3403799"/>
                    <a:gd name="connsiteX1" fmla="*/ 751845 w 1287035"/>
                    <a:gd name="connsiteY1" fmla="*/ 665997 h 3403799"/>
                    <a:gd name="connsiteX2" fmla="*/ 357082 w 1287035"/>
                    <a:gd name="connsiteY2" fmla="*/ 1443807 h 3403799"/>
                    <a:gd name="connsiteX3" fmla="*/ 0 w 1287035"/>
                    <a:gd name="connsiteY3" fmla="*/ 3403799 h 3403799"/>
                    <a:gd name="connsiteX0" fmla="*/ 1287035 w 1287035"/>
                    <a:gd name="connsiteY0" fmla="*/ 0 h 3403799"/>
                    <a:gd name="connsiteX1" fmla="*/ 751845 w 1287035"/>
                    <a:gd name="connsiteY1" fmla="*/ 665997 h 3403799"/>
                    <a:gd name="connsiteX2" fmla="*/ 357082 w 1287035"/>
                    <a:gd name="connsiteY2" fmla="*/ 1443807 h 3403799"/>
                    <a:gd name="connsiteX3" fmla="*/ 0 w 1287035"/>
                    <a:gd name="connsiteY3" fmla="*/ 3403799 h 3403799"/>
                    <a:gd name="connsiteX0" fmla="*/ 1287035 w 1287035"/>
                    <a:gd name="connsiteY0" fmla="*/ 0 h 3403799"/>
                    <a:gd name="connsiteX1" fmla="*/ 751845 w 1287035"/>
                    <a:gd name="connsiteY1" fmla="*/ 665997 h 3403799"/>
                    <a:gd name="connsiteX2" fmla="*/ 357082 w 1287035"/>
                    <a:gd name="connsiteY2" fmla="*/ 1443807 h 3403799"/>
                    <a:gd name="connsiteX3" fmla="*/ 0 w 1287035"/>
                    <a:gd name="connsiteY3" fmla="*/ 3403799 h 3403799"/>
                    <a:gd name="connsiteX0" fmla="*/ 1287035 w 1287035"/>
                    <a:gd name="connsiteY0" fmla="*/ 0 h 3403799"/>
                    <a:gd name="connsiteX1" fmla="*/ 751845 w 1287035"/>
                    <a:gd name="connsiteY1" fmla="*/ 665997 h 3403799"/>
                    <a:gd name="connsiteX2" fmla="*/ 484494 w 1287035"/>
                    <a:gd name="connsiteY2" fmla="*/ 111554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751845 w 1287035"/>
                    <a:gd name="connsiteY1" fmla="*/ 665997 h 3403799"/>
                    <a:gd name="connsiteX2" fmla="*/ 484494 w 1287035"/>
                    <a:gd name="connsiteY2" fmla="*/ 111554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751845 w 1287035"/>
                    <a:gd name="connsiteY1" fmla="*/ 665997 h 3403799"/>
                    <a:gd name="connsiteX2" fmla="*/ 484494 w 1287035"/>
                    <a:gd name="connsiteY2" fmla="*/ 111554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751845 w 1287035"/>
                    <a:gd name="connsiteY1" fmla="*/ 665997 h 3403799"/>
                    <a:gd name="connsiteX2" fmla="*/ 515718 w 1287035"/>
                    <a:gd name="connsiteY2" fmla="*/ 113059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751845 w 1287035"/>
                    <a:gd name="connsiteY1" fmla="*/ 665997 h 3403799"/>
                    <a:gd name="connsiteX2" fmla="*/ 515718 w 1287035"/>
                    <a:gd name="connsiteY2" fmla="*/ 113059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796593 w 1287035"/>
                    <a:gd name="connsiteY1" fmla="*/ 629682 h 3403799"/>
                    <a:gd name="connsiteX2" fmla="*/ 515718 w 1287035"/>
                    <a:gd name="connsiteY2" fmla="*/ 113059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796593 w 1287035"/>
                    <a:gd name="connsiteY1" fmla="*/ 629682 h 3403799"/>
                    <a:gd name="connsiteX2" fmla="*/ 515718 w 1287035"/>
                    <a:gd name="connsiteY2" fmla="*/ 113059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910058 w 1287035"/>
                    <a:gd name="connsiteY1" fmla="*/ 516600 h 3403799"/>
                    <a:gd name="connsiteX2" fmla="*/ 515718 w 1287035"/>
                    <a:gd name="connsiteY2" fmla="*/ 113059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910058 w 1287035"/>
                    <a:gd name="connsiteY1" fmla="*/ 516600 h 3403799"/>
                    <a:gd name="connsiteX2" fmla="*/ 515718 w 1287035"/>
                    <a:gd name="connsiteY2" fmla="*/ 113059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926873 w 1287035"/>
                    <a:gd name="connsiteY1" fmla="*/ 523952 h 3403799"/>
                    <a:gd name="connsiteX2" fmla="*/ 515718 w 1287035"/>
                    <a:gd name="connsiteY2" fmla="*/ 113059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515718 w 1287035"/>
                    <a:gd name="connsiteY2" fmla="*/ 113059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515718 w 1287035"/>
                    <a:gd name="connsiteY2" fmla="*/ 1130598 h 3403799"/>
                    <a:gd name="connsiteX3" fmla="*/ 357082 w 1287035"/>
                    <a:gd name="connsiteY3" fmla="*/ 1443807 h 3403799"/>
                    <a:gd name="connsiteX4" fmla="*/ 0 w 1287035"/>
                    <a:gd name="connsiteY4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08673 w 1287035"/>
                    <a:gd name="connsiteY2" fmla="*/ 845802 h 3403799"/>
                    <a:gd name="connsiteX3" fmla="*/ 515718 w 1287035"/>
                    <a:gd name="connsiteY3" fmla="*/ 1130598 h 3403799"/>
                    <a:gd name="connsiteX4" fmla="*/ 357082 w 1287035"/>
                    <a:gd name="connsiteY4" fmla="*/ 1443807 h 3403799"/>
                    <a:gd name="connsiteX5" fmla="*/ 0 w 1287035"/>
                    <a:gd name="connsiteY5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08673 w 1287035"/>
                    <a:gd name="connsiteY2" fmla="*/ 845802 h 3403799"/>
                    <a:gd name="connsiteX3" fmla="*/ 515718 w 1287035"/>
                    <a:gd name="connsiteY3" fmla="*/ 1130598 h 3403799"/>
                    <a:gd name="connsiteX4" fmla="*/ 357082 w 1287035"/>
                    <a:gd name="connsiteY4" fmla="*/ 1443807 h 3403799"/>
                    <a:gd name="connsiteX5" fmla="*/ 0 w 1287035"/>
                    <a:gd name="connsiteY5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1308 w 1287035"/>
                    <a:gd name="connsiteY2" fmla="*/ 855983 h 3403799"/>
                    <a:gd name="connsiteX3" fmla="*/ 515718 w 1287035"/>
                    <a:gd name="connsiteY3" fmla="*/ 1130598 h 3403799"/>
                    <a:gd name="connsiteX4" fmla="*/ 357082 w 1287035"/>
                    <a:gd name="connsiteY4" fmla="*/ 1443807 h 3403799"/>
                    <a:gd name="connsiteX5" fmla="*/ 0 w 1287035"/>
                    <a:gd name="connsiteY5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1308 w 1287035"/>
                    <a:gd name="connsiteY2" fmla="*/ 855983 h 3403799"/>
                    <a:gd name="connsiteX3" fmla="*/ 515718 w 1287035"/>
                    <a:gd name="connsiteY3" fmla="*/ 1130598 h 3403799"/>
                    <a:gd name="connsiteX4" fmla="*/ 357082 w 1287035"/>
                    <a:gd name="connsiteY4" fmla="*/ 1443807 h 3403799"/>
                    <a:gd name="connsiteX5" fmla="*/ 0 w 1287035"/>
                    <a:gd name="connsiteY5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1308 w 1287035"/>
                    <a:gd name="connsiteY2" fmla="*/ 855983 h 3403799"/>
                    <a:gd name="connsiteX3" fmla="*/ 498365 w 1287035"/>
                    <a:gd name="connsiteY3" fmla="*/ 1214400 h 3403799"/>
                    <a:gd name="connsiteX4" fmla="*/ 357082 w 1287035"/>
                    <a:gd name="connsiteY4" fmla="*/ 1443807 h 3403799"/>
                    <a:gd name="connsiteX5" fmla="*/ 0 w 1287035"/>
                    <a:gd name="connsiteY5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1308 w 1287035"/>
                    <a:gd name="connsiteY2" fmla="*/ 855983 h 3403799"/>
                    <a:gd name="connsiteX3" fmla="*/ 498365 w 1287035"/>
                    <a:gd name="connsiteY3" fmla="*/ 1214400 h 3403799"/>
                    <a:gd name="connsiteX4" fmla="*/ 357082 w 1287035"/>
                    <a:gd name="connsiteY4" fmla="*/ 1443807 h 3403799"/>
                    <a:gd name="connsiteX5" fmla="*/ 0 w 1287035"/>
                    <a:gd name="connsiteY5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1308 w 1287035"/>
                    <a:gd name="connsiteY2" fmla="*/ 855983 h 3403799"/>
                    <a:gd name="connsiteX3" fmla="*/ 649943 w 1287035"/>
                    <a:gd name="connsiteY3" fmla="*/ 1013670 h 3403799"/>
                    <a:gd name="connsiteX4" fmla="*/ 498365 w 1287035"/>
                    <a:gd name="connsiteY4" fmla="*/ 1214400 h 3403799"/>
                    <a:gd name="connsiteX5" fmla="*/ 357082 w 1287035"/>
                    <a:gd name="connsiteY5" fmla="*/ 1443807 h 3403799"/>
                    <a:gd name="connsiteX6" fmla="*/ 0 w 1287035"/>
                    <a:gd name="connsiteY6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1308 w 1287035"/>
                    <a:gd name="connsiteY2" fmla="*/ 855983 h 3403799"/>
                    <a:gd name="connsiteX3" fmla="*/ 653559 w 1287035"/>
                    <a:gd name="connsiteY3" fmla="*/ 1043193 h 3403799"/>
                    <a:gd name="connsiteX4" fmla="*/ 498365 w 1287035"/>
                    <a:gd name="connsiteY4" fmla="*/ 1214400 h 3403799"/>
                    <a:gd name="connsiteX5" fmla="*/ 357082 w 1287035"/>
                    <a:gd name="connsiteY5" fmla="*/ 1443807 h 3403799"/>
                    <a:gd name="connsiteX6" fmla="*/ 0 w 1287035"/>
                    <a:gd name="connsiteY6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9768 w 1287035"/>
                    <a:gd name="connsiteY2" fmla="*/ 861138 h 3403799"/>
                    <a:gd name="connsiteX3" fmla="*/ 653559 w 1287035"/>
                    <a:gd name="connsiteY3" fmla="*/ 1043193 h 3403799"/>
                    <a:gd name="connsiteX4" fmla="*/ 498365 w 1287035"/>
                    <a:gd name="connsiteY4" fmla="*/ 1214400 h 3403799"/>
                    <a:gd name="connsiteX5" fmla="*/ 357082 w 1287035"/>
                    <a:gd name="connsiteY5" fmla="*/ 1443807 h 3403799"/>
                    <a:gd name="connsiteX6" fmla="*/ 0 w 1287035"/>
                    <a:gd name="connsiteY6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9768 w 1287035"/>
                    <a:gd name="connsiteY2" fmla="*/ 861138 h 3403799"/>
                    <a:gd name="connsiteX3" fmla="*/ 653559 w 1287035"/>
                    <a:gd name="connsiteY3" fmla="*/ 1043193 h 3403799"/>
                    <a:gd name="connsiteX4" fmla="*/ 498365 w 1287035"/>
                    <a:gd name="connsiteY4" fmla="*/ 1214400 h 3403799"/>
                    <a:gd name="connsiteX5" fmla="*/ 357082 w 1287035"/>
                    <a:gd name="connsiteY5" fmla="*/ 1443807 h 3403799"/>
                    <a:gd name="connsiteX6" fmla="*/ 0 w 1287035"/>
                    <a:gd name="connsiteY6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9768 w 1287035"/>
                    <a:gd name="connsiteY2" fmla="*/ 861138 h 3403799"/>
                    <a:gd name="connsiteX3" fmla="*/ 653559 w 1287035"/>
                    <a:gd name="connsiteY3" fmla="*/ 1043193 h 3403799"/>
                    <a:gd name="connsiteX4" fmla="*/ 498365 w 1287035"/>
                    <a:gd name="connsiteY4" fmla="*/ 1214400 h 3403799"/>
                    <a:gd name="connsiteX5" fmla="*/ 357082 w 1287035"/>
                    <a:gd name="connsiteY5" fmla="*/ 1443807 h 3403799"/>
                    <a:gd name="connsiteX6" fmla="*/ 251497 w 1287035"/>
                    <a:gd name="connsiteY6" fmla="*/ 1784200 h 3403799"/>
                    <a:gd name="connsiteX7" fmla="*/ 0 w 1287035"/>
                    <a:gd name="connsiteY7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9768 w 1287035"/>
                    <a:gd name="connsiteY2" fmla="*/ 861138 h 3403799"/>
                    <a:gd name="connsiteX3" fmla="*/ 653559 w 1287035"/>
                    <a:gd name="connsiteY3" fmla="*/ 1043193 h 3403799"/>
                    <a:gd name="connsiteX4" fmla="*/ 498365 w 1287035"/>
                    <a:gd name="connsiteY4" fmla="*/ 1214400 h 3403799"/>
                    <a:gd name="connsiteX5" fmla="*/ 357082 w 1287035"/>
                    <a:gd name="connsiteY5" fmla="*/ 1443807 h 3403799"/>
                    <a:gd name="connsiteX6" fmla="*/ 231759 w 1287035"/>
                    <a:gd name="connsiteY6" fmla="*/ 1784592 h 3403799"/>
                    <a:gd name="connsiteX7" fmla="*/ 0 w 1287035"/>
                    <a:gd name="connsiteY7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9768 w 1287035"/>
                    <a:gd name="connsiteY2" fmla="*/ 861138 h 3403799"/>
                    <a:gd name="connsiteX3" fmla="*/ 653559 w 1287035"/>
                    <a:gd name="connsiteY3" fmla="*/ 1043193 h 3403799"/>
                    <a:gd name="connsiteX4" fmla="*/ 498365 w 1287035"/>
                    <a:gd name="connsiteY4" fmla="*/ 1214400 h 3403799"/>
                    <a:gd name="connsiteX5" fmla="*/ 335540 w 1287035"/>
                    <a:gd name="connsiteY5" fmla="*/ 1448068 h 3403799"/>
                    <a:gd name="connsiteX6" fmla="*/ 231759 w 1287035"/>
                    <a:gd name="connsiteY6" fmla="*/ 1784592 h 3403799"/>
                    <a:gd name="connsiteX7" fmla="*/ 0 w 1287035"/>
                    <a:gd name="connsiteY7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9768 w 1287035"/>
                    <a:gd name="connsiteY2" fmla="*/ 861138 h 3403799"/>
                    <a:gd name="connsiteX3" fmla="*/ 653559 w 1287035"/>
                    <a:gd name="connsiteY3" fmla="*/ 1043193 h 3403799"/>
                    <a:gd name="connsiteX4" fmla="*/ 498365 w 1287035"/>
                    <a:gd name="connsiteY4" fmla="*/ 1214400 h 3403799"/>
                    <a:gd name="connsiteX5" fmla="*/ 335540 w 1287035"/>
                    <a:gd name="connsiteY5" fmla="*/ 1448068 h 3403799"/>
                    <a:gd name="connsiteX6" fmla="*/ 231759 w 1287035"/>
                    <a:gd name="connsiteY6" fmla="*/ 1784592 h 3403799"/>
                    <a:gd name="connsiteX7" fmla="*/ 0 w 1287035"/>
                    <a:gd name="connsiteY7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9768 w 1287035"/>
                    <a:gd name="connsiteY2" fmla="*/ 861138 h 3403799"/>
                    <a:gd name="connsiteX3" fmla="*/ 653559 w 1287035"/>
                    <a:gd name="connsiteY3" fmla="*/ 1043193 h 3403799"/>
                    <a:gd name="connsiteX4" fmla="*/ 498365 w 1287035"/>
                    <a:gd name="connsiteY4" fmla="*/ 1214400 h 3403799"/>
                    <a:gd name="connsiteX5" fmla="*/ 335540 w 1287035"/>
                    <a:gd name="connsiteY5" fmla="*/ 1448068 h 3403799"/>
                    <a:gd name="connsiteX6" fmla="*/ 231759 w 1287035"/>
                    <a:gd name="connsiteY6" fmla="*/ 1784592 h 3403799"/>
                    <a:gd name="connsiteX7" fmla="*/ 0 w 1287035"/>
                    <a:gd name="connsiteY7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9768 w 1287035"/>
                    <a:gd name="connsiteY2" fmla="*/ 861138 h 3403799"/>
                    <a:gd name="connsiteX3" fmla="*/ 653559 w 1287035"/>
                    <a:gd name="connsiteY3" fmla="*/ 1043193 h 3403799"/>
                    <a:gd name="connsiteX4" fmla="*/ 498365 w 1287035"/>
                    <a:gd name="connsiteY4" fmla="*/ 1214400 h 3403799"/>
                    <a:gd name="connsiteX5" fmla="*/ 335540 w 1287035"/>
                    <a:gd name="connsiteY5" fmla="*/ 1448068 h 3403799"/>
                    <a:gd name="connsiteX6" fmla="*/ 231759 w 1287035"/>
                    <a:gd name="connsiteY6" fmla="*/ 1784592 h 3403799"/>
                    <a:gd name="connsiteX7" fmla="*/ 0 w 1287035"/>
                    <a:gd name="connsiteY7" fmla="*/ 3403799 h 3403799"/>
                    <a:gd name="connsiteX0" fmla="*/ 1287035 w 1287035"/>
                    <a:gd name="connsiteY0" fmla="*/ 0 h 3403799"/>
                    <a:gd name="connsiteX1" fmla="*/ 939747 w 1287035"/>
                    <a:gd name="connsiteY1" fmla="*/ 528903 h 3403799"/>
                    <a:gd name="connsiteX2" fmla="*/ 729768 w 1287035"/>
                    <a:gd name="connsiteY2" fmla="*/ 861138 h 3403799"/>
                    <a:gd name="connsiteX3" fmla="*/ 653559 w 1287035"/>
                    <a:gd name="connsiteY3" fmla="*/ 1043193 h 3403799"/>
                    <a:gd name="connsiteX4" fmla="*/ 498365 w 1287035"/>
                    <a:gd name="connsiteY4" fmla="*/ 1214400 h 3403799"/>
                    <a:gd name="connsiteX5" fmla="*/ 335540 w 1287035"/>
                    <a:gd name="connsiteY5" fmla="*/ 1448068 h 3403799"/>
                    <a:gd name="connsiteX6" fmla="*/ 231759 w 1287035"/>
                    <a:gd name="connsiteY6" fmla="*/ 1784592 h 3403799"/>
                    <a:gd name="connsiteX7" fmla="*/ 0 w 1287035"/>
                    <a:gd name="connsiteY7" fmla="*/ 3403799 h 34037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87035" h="3403799">
                      <a:moveTo>
                        <a:pt x="1287035" y="0"/>
                      </a:moveTo>
                      <a:cubicBezTo>
                        <a:pt x="1197837" y="110999"/>
                        <a:pt x="1032625" y="385380"/>
                        <a:pt x="939747" y="528903"/>
                      </a:cubicBezTo>
                      <a:cubicBezTo>
                        <a:pt x="846869" y="672426"/>
                        <a:pt x="778069" y="780344"/>
                        <a:pt x="729768" y="861138"/>
                      </a:cubicBezTo>
                      <a:cubicBezTo>
                        <a:pt x="681467" y="941932"/>
                        <a:pt x="690716" y="983457"/>
                        <a:pt x="653559" y="1043193"/>
                      </a:cubicBezTo>
                      <a:cubicBezTo>
                        <a:pt x="616402" y="1102929"/>
                        <a:pt x="551368" y="1146921"/>
                        <a:pt x="498365" y="1214400"/>
                      </a:cubicBezTo>
                      <a:cubicBezTo>
                        <a:pt x="445362" y="1281879"/>
                        <a:pt x="395961" y="1297790"/>
                        <a:pt x="335540" y="1448068"/>
                      </a:cubicBezTo>
                      <a:cubicBezTo>
                        <a:pt x="275119" y="1598346"/>
                        <a:pt x="315073" y="1467460"/>
                        <a:pt x="231759" y="1784592"/>
                      </a:cubicBezTo>
                      <a:cubicBezTo>
                        <a:pt x="148445" y="2101724"/>
                        <a:pt x="41916" y="3133866"/>
                        <a:pt x="0" y="3403799"/>
                      </a:cubicBezTo>
                    </a:path>
                  </a:pathLst>
                </a:custGeom>
                <a:ln w="19050">
                  <a:solidFill>
                    <a:srgbClr val="00206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1479355" y="1904066"/>
                <a:ext cx="45719" cy="45719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1553910" y="1437117"/>
                <a:ext cx="45719" cy="45719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1445663" y="2425581"/>
                <a:ext cx="45719" cy="45719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1471301" y="3126336"/>
                <a:ext cx="45719" cy="45719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1536819" y="3576414"/>
                <a:ext cx="45719" cy="45719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 rot="1098448">
                <a:off x="1570382" y="576468"/>
                <a:ext cx="397566" cy="844826"/>
              </a:xfrm>
              <a:prstGeom prst="ellipse">
                <a:avLst/>
              </a:prstGeom>
              <a:noFill/>
              <a:ln w="12700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 rot="20157357">
                <a:off x="1588084" y="3893557"/>
                <a:ext cx="524078" cy="844826"/>
              </a:xfrm>
              <a:prstGeom prst="ellipse">
                <a:avLst/>
              </a:prstGeom>
              <a:noFill/>
              <a:ln w="12700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87" name="Straight Connector 86"/>
            <p:cNvCxnSpPr/>
            <p:nvPr/>
          </p:nvCxnSpPr>
          <p:spPr>
            <a:xfrm>
              <a:off x="1920834" y="3602931"/>
              <a:ext cx="173576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Oval 87"/>
            <p:cNvSpPr/>
            <p:nvPr/>
          </p:nvSpPr>
          <p:spPr>
            <a:xfrm>
              <a:off x="2575959" y="3584780"/>
              <a:ext cx="45719" cy="45719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2558500" y="3679593"/>
              <a:ext cx="67886" cy="77585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2847525" y="3567077"/>
              <a:ext cx="67886" cy="77585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1" name="Straight Arrow Connector 90"/>
            <p:cNvCxnSpPr>
              <a:endCxn id="90" idx="3"/>
            </p:cNvCxnSpPr>
            <p:nvPr/>
          </p:nvCxnSpPr>
          <p:spPr>
            <a:xfrm flipV="1">
              <a:off x="2627150" y="3633300"/>
              <a:ext cx="230317" cy="73449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0724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TPC Space Point Distortions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5C664134-2252-1E47-BF05-DB5DE6828636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 descr="dca_and_phi_246217_af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251" y="2878136"/>
            <a:ext cx="4252976" cy="2745232"/>
          </a:xfrm>
          <a:prstGeom prst="rect">
            <a:avLst/>
          </a:prstGeom>
        </p:spPr>
      </p:pic>
      <p:sp>
        <p:nvSpPr>
          <p:cNvPr id="94" name="TextBox 93"/>
          <p:cNvSpPr txBox="1"/>
          <p:nvPr/>
        </p:nvSpPr>
        <p:spPr>
          <a:xfrm>
            <a:off x="5105400" y="1676400"/>
            <a:ext cx="3063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Pb-Pb</a:t>
            </a:r>
            <a:r>
              <a:rPr lang="en-US" dirty="0" smtClean="0"/>
              <a:t> @ 5.02 </a:t>
            </a:r>
            <a:r>
              <a:rPr lang="en-US" dirty="0" err="1" smtClean="0"/>
              <a:t>TeV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800000"/>
                </a:solidFill>
              </a:rPr>
              <a:t>IR = 7.5 kHz</a:t>
            </a:r>
            <a:endParaRPr lang="en-US" b="1" dirty="0">
              <a:solidFill>
                <a:srgbClr val="800000"/>
              </a:solidFill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 flipH="1">
            <a:off x="4299951" y="4237036"/>
            <a:ext cx="4662393" cy="0"/>
          </a:xfrm>
          <a:prstGeom prst="line">
            <a:avLst/>
          </a:prstGeom>
          <a:ln w="28575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6865351" y="2268536"/>
            <a:ext cx="0" cy="3606800"/>
          </a:xfrm>
          <a:prstGeom prst="line">
            <a:avLst/>
          </a:prstGeom>
          <a:ln w="28575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5798551" y="2641697"/>
            <a:ext cx="0" cy="3008211"/>
          </a:xfrm>
          <a:prstGeom prst="line">
            <a:avLst/>
          </a:prstGeom>
          <a:ln w="28575" cmpd="sng">
            <a:solidFill>
              <a:srgbClr val="8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7919451" y="2641697"/>
            <a:ext cx="0" cy="3008211"/>
          </a:xfrm>
          <a:prstGeom prst="line">
            <a:avLst/>
          </a:prstGeom>
          <a:ln w="28575" cmpd="sng">
            <a:solidFill>
              <a:srgbClr val="8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5036551" y="2616297"/>
            <a:ext cx="3948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Q+</a:t>
            </a:r>
            <a:endParaRPr lang="en-US" sz="1400" dirty="0"/>
          </a:p>
        </p:txBody>
      </p:sp>
      <p:sp>
        <p:nvSpPr>
          <p:cNvPr id="100" name="TextBox 99"/>
          <p:cNvSpPr txBox="1"/>
          <p:nvPr/>
        </p:nvSpPr>
        <p:spPr>
          <a:xfrm>
            <a:off x="6071601" y="2614808"/>
            <a:ext cx="360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Q-</a:t>
            </a:r>
            <a:endParaRPr lang="en-US" sz="1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7182851" y="2616297"/>
            <a:ext cx="3948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Q+</a:t>
            </a:r>
            <a:endParaRPr lang="en-US" sz="1400" dirty="0"/>
          </a:p>
        </p:txBody>
      </p:sp>
      <p:sp>
        <p:nvSpPr>
          <p:cNvPr id="102" name="TextBox 101"/>
          <p:cNvSpPr txBox="1"/>
          <p:nvPr/>
        </p:nvSpPr>
        <p:spPr>
          <a:xfrm>
            <a:off x="8217901" y="2614808"/>
            <a:ext cx="360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Q-</a:t>
            </a:r>
            <a:endParaRPr lang="en-US" sz="1400" dirty="0"/>
          </a:p>
        </p:txBody>
      </p:sp>
      <p:sp>
        <p:nvSpPr>
          <p:cNvPr id="103" name="TextBox 102"/>
          <p:cNvSpPr txBox="1"/>
          <p:nvPr/>
        </p:nvSpPr>
        <p:spPr>
          <a:xfrm>
            <a:off x="5321708" y="2268536"/>
            <a:ext cx="961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DCAR (cm)</a:t>
            </a:r>
            <a:endParaRPr lang="en-US" sz="1400" dirty="0"/>
          </a:p>
        </p:txBody>
      </p:sp>
      <p:sp>
        <p:nvSpPr>
          <p:cNvPr id="104" name="TextBox 103"/>
          <p:cNvSpPr txBox="1"/>
          <p:nvPr/>
        </p:nvSpPr>
        <p:spPr>
          <a:xfrm>
            <a:off x="7441534" y="2267047"/>
            <a:ext cx="947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DCAZ (cm)</a:t>
            </a:r>
            <a:endParaRPr lang="en-US" sz="1400" dirty="0"/>
          </a:p>
        </p:txBody>
      </p:sp>
      <p:sp>
        <p:nvSpPr>
          <p:cNvPr id="105" name="TextBox 104"/>
          <p:cNvSpPr txBox="1"/>
          <p:nvPr/>
        </p:nvSpPr>
        <p:spPr>
          <a:xfrm rot="16200000">
            <a:off x="4114768" y="3373436"/>
            <a:ext cx="749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side</a:t>
            </a:r>
            <a:endParaRPr lang="en-US" dirty="0"/>
          </a:p>
        </p:txBody>
      </p:sp>
      <p:sp>
        <p:nvSpPr>
          <p:cNvPr id="106" name="TextBox 105"/>
          <p:cNvSpPr txBox="1"/>
          <p:nvPr/>
        </p:nvSpPr>
        <p:spPr>
          <a:xfrm rot="16200000">
            <a:off x="4120010" y="4772842"/>
            <a:ext cx="739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 side</a:t>
            </a:r>
            <a:endParaRPr lang="en-US" dirty="0"/>
          </a:p>
        </p:txBody>
      </p:sp>
      <p:sp>
        <p:nvSpPr>
          <p:cNvPr id="107" name="TextBox 106"/>
          <p:cNvSpPr txBox="1"/>
          <p:nvPr/>
        </p:nvSpPr>
        <p:spPr>
          <a:xfrm>
            <a:off x="5152510" y="5476969"/>
            <a:ext cx="693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/>
              <a:t>φ</a:t>
            </a:r>
            <a:r>
              <a:rPr lang="en-US" sz="1400" dirty="0" smtClean="0"/>
              <a:t> (rad)</a:t>
            </a:r>
            <a:endParaRPr lang="en-US" sz="1400" dirty="0"/>
          </a:p>
        </p:txBody>
      </p:sp>
      <p:sp>
        <p:nvSpPr>
          <p:cNvPr id="108" name="TextBox 107"/>
          <p:cNvSpPr txBox="1"/>
          <p:nvPr/>
        </p:nvSpPr>
        <p:spPr>
          <a:xfrm>
            <a:off x="6214805" y="5475480"/>
            <a:ext cx="693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/>
              <a:t>φ</a:t>
            </a:r>
            <a:r>
              <a:rPr lang="en-US" sz="1400" dirty="0" smtClean="0"/>
              <a:t> (rad)</a:t>
            </a:r>
            <a:endParaRPr lang="en-US" sz="1400" dirty="0"/>
          </a:p>
        </p:txBody>
      </p:sp>
      <p:sp>
        <p:nvSpPr>
          <p:cNvPr id="109" name="TextBox 108"/>
          <p:cNvSpPr txBox="1"/>
          <p:nvPr/>
        </p:nvSpPr>
        <p:spPr>
          <a:xfrm>
            <a:off x="7294238" y="5473991"/>
            <a:ext cx="693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/>
              <a:t>φ</a:t>
            </a:r>
            <a:r>
              <a:rPr lang="en-US" sz="1400" dirty="0" smtClean="0"/>
              <a:t> (rad)</a:t>
            </a:r>
            <a:endParaRPr lang="en-US" sz="1400" dirty="0"/>
          </a:p>
        </p:txBody>
      </p:sp>
      <p:sp>
        <p:nvSpPr>
          <p:cNvPr id="110" name="TextBox 109"/>
          <p:cNvSpPr txBox="1"/>
          <p:nvPr/>
        </p:nvSpPr>
        <p:spPr>
          <a:xfrm>
            <a:off x="8373805" y="5473991"/>
            <a:ext cx="693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/>
              <a:t>φ</a:t>
            </a:r>
            <a:r>
              <a:rPr lang="en-US" sz="1400" dirty="0" smtClean="0"/>
              <a:t> (rad)</a:t>
            </a:r>
            <a:endParaRPr lang="en-US" sz="1400" dirty="0"/>
          </a:p>
        </p:txBody>
      </p:sp>
      <p:sp>
        <p:nvSpPr>
          <p:cNvPr id="111" name="TextBox 110"/>
          <p:cNvSpPr txBox="1"/>
          <p:nvPr/>
        </p:nvSpPr>
        <p:spPr>
          <a:xfrm>
            <a:off x="4509021" y="5343833"/>
            <a:ext cx="330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-3</a:t>
            </a:r>
            <a:endParaRPr lang="en-US" sz="1400" dirty="0"/>
          </a:p>
        </p:txBody>
      </p:sp>
      <p:sp>
        <p:nvSpPr>
          <p:cNvPr id="112" name="TextBox 111"/>
          <p:cNvSpPr txBox="1"/>
          <p:nvPr/>
        </p:nvSpPr>
        <p:spPr>
          <a:xfrm>
            <a:off x="4509021" y="3915083"/>
            <a:ext cx="330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-3</a:t>
            </a:r>
            <a:endParaRPr lang="en-US" sz="1400" dirty="0"/>
          </a:p>
        </p:txBody>
      </p:sp>
      <p:sp>
        <p:nvSpPr>
          <p:cNvPr id="113" name="TextBox 112"/>
          <p:cNvSpPr txBox="1"/>
          <p:nvPr/>
        </p:nvSpPr>
        <p:spPr>
          <a:xfrm>
            <a:off x="4530419" y="4251633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114" name="TextBox 113"/>
          <p:cNvSpPr txBox="1"/>
          <p:nvPr/>
        </p:nvSpPr>
        <p:spPr>
          <a:xfrm>
            <a:off x="4536504" y="2878136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115" name="TextBox 114"/>
          <p:cNvSpPr txBox="1"/>
          <p:nvPr/>
        </p:nvSpPr>
        <p:spPr>
          <a:xfrm>
            <a:off x="5921240" y="6031468"/>
            <a:ext cx="174864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After calibration</a:t>
            </a:r>
            <a:endParaRPr lang="en-US" b="1" dirty="0">
              <a:solidFill>
                <a:srgbClr val="800000"/>
              </a:solidFill>
            </a:endParaRPr>
          </a:p>
        </p:txBody>
      </p:sp>
      <p:pic>
        <p:nvPicPr>
          <p:cNvPr id="116" name="Picture 115" descr="dca_and_ph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89" y="1788375"/>
            <a:ext cx="3468711" cy="2239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7" name="TextBox 116"/>
          <p:cNvSpPr txBox="1"/>
          <p:nvPr/>
        </p:nvSpPr>
        <p:spPr>
          <a:xfrm>
            <a:off x="1251587" y="1399523"/>
            <a:ext cx="190475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Before calibration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9847" y="2160476"/>
            <a:ext cx="274051" cy="1954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-4114800" y="3124200"/>
            <a:ext cx="355600" cy="215900"/>
          </a:xfrm>
          <a:prstGeom prst="leftArrow">
            <a:avLst/>
          </a:prstGeom>
          <a:solidFill>
            <a:srgbClr val="8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Bent-Up Arrow 11"/>
          <p:cNvSpPr/>
          <p:nvPr/>
        </p:nvSpPr>
        <p:spPr>
          <a:xfrm rot="5400000">
            <a:off x="2514600" y="3962400"/>
            <a:ext cx="838200" cy="1600200"/>
          </a:xfrm>
          <a:prstGeom prst="bentUpArrow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568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2015 data re-processing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5C664134-2252-1E47-BF05-DB5DE6828636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1828800"/>
            <a:ext cx="8382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</a:pPr>
            <a:r>
              <a:rPr lang="en-US" sz="2000" dirty="0" smtClean="0"/>
              <a:t>Current status of </a:t>
            </a:r>
            <a:r>
              <a:rPr lang="en-US" sz="2000" b="1" dirty="0" smtClean="0">
                <a:solidFill>
                  <a:srgbClr val="800000"/>
                </a:solidFill>
              </a:rPr>
              <a:t>data processing </a:t>
            </a:r>
            <a:r>
              <a:rPr lang="en-US" sz="2000" dirty="0" smtClean="0"/>
              <a:t>with the new TPC Space Point distortion calibration procedure:</a:t>
            </a:r>
          </a:p>
          <a:p>
            <a:pPr marL="342900" indent="-342900">
              <a:buClr>
                <a:schemeClr val="tx1"/>
              </a:buClr>
              <a:buFont typeface="Arial"/>
              <a:buChar char="•"/>
            </a:pPr>
            <a:r>
              <a:rPr lang="en-US" sz="2000" dirty="0" err="1">
                <a:solidFill>
                  <a:srgbClr val="800000"/>
                </a:solidFill>
              </a:rPr>
              <a:t>p</a:t>
            </a:r>
            <a:r>
              <a:rPr lang="en-US" sz="2000" dirty="0" err="1" smtClean="0">
                <a:solidFill>
                  <a:srgbClr val="800000"/>
                </a:solidFill>
              </a:rPr>
              <a:t>p</a:t>
            </a:r>
            <a:r>
              <a:rPr lang="en-US" sz="2000" dirty="0" smtClean="0">
                <a:solidFill>
                  <a:srgbClr val="800000"/>
                </a:solidFill>
              </a:rPr>
              <a:t> @ 5.02 </a:t>
            </a:r>
            <a:r>
              <a:rPr lang="en-US" sz="2000" dirty="0" err="1" smtClean="0">
                <a:solidFill>
                  <a:srgbClr val="800000"/>
                </a:solidFill>
              </a:rPr>
              <a:t>TeV</a:t>
            </a:r>
            <a:r>
              <a:rPr lang="en-US" sz="2000" dirty="0" smtClean="0"/>
              <a:t>: fully calibrated and reconstructed</a:t>
            </a:r>
          </a:p>
          <a:p>
            <a:pPr marL="342900" indent="-342900">
              <a:buClr>
                <a:schemeClr val="tx1"/>
              </a:buClr>
              <a:buFont typeface="Arial"/>
              <a:buChar char="•"/>
            </a:pPr>
            <a:r>
              <a:rPr lang="en-US" sz="2000" dirty="0" err="1" smtClean="0">
                <a:solidFill>
                  <a:srgbClr val="800000"/>
                </a:solidFill>
              </a:rPr>
              <a:t>PbPb</a:t>
            </a:r>
            <a:r>
              <a:rPr lang="en-US" sz="2000" dirty="0" smtClean="0">
                <a:solidFill>
                  <a:srgbClr val="800000"/>
                </a:solidFill>
              </a:rPr>
              <a:t> @ 5.02 </a:t>
            </a:r>
            <a:r>
              <a:rPr lang="en-US" sz="2000" dirty="0" err="1" smtClean="0">
                <a:solidFill>
                  <a:srgbClr val="800000"/>
                </a:solidFill>
              </a:rPr>
              <a:t>TeV</a:t>
            </a:r>
            <a:r>
              <a:rPr lang="en-US" sz="2000" dirty="0" smtClean="0"/>
              <a:t>: 100% calibrated, &gt;75% reconstructed (25% ongoing)</a:t>
            </a:r>
          </a:p>
          <a:p>
            <a:pPr marL="342900" indent="-342900">
              <a:buClr>
                <a:schemeClr val="tx1"/>
              </a:buClr>
              <a:buFont typeface="Arial"/>
              <a:buChar char="•"/>
            </a:pPr>
            <a:r>
              <a:rPr lang="en-US" sz="2000" dirty="0" err="1" smtClean="0">
                <a:solidFill>
                  <a:srgbClr val="800000"/>
                </a:solidFill>
              </a:rPr>
              <a:t>pp</a:t>
            </a:r>
            <a:r>
              <a:rPr lang="en-US" sz="2000" dirty="0" smtClean="0">
                <a:solidFill>
                  <a:srgbClr val="800000"/>
                </a:solidFill>
              </a:rPr>
              <a:t> @ 13 </a:t>
            </a:r>
            <a:r>
              <a:rPr lang="en-US" sz="2000" dirty="0" err="1" smtClean="0">
                <a:solidFill>
                  <a:srgbClr val="800000"/>
                </a:solidFill>
              </a:rPr>
              <a:t>TeV</a:t>
            </a:r>
            <a:r>
              <a:rPr lang="en-US" sz="2000" dirty="0" smtClean="0">
                <a:solidFill>
                  <a:srgbClr val="800000"/>
                </a:solidFill>
              </a:rPr>
              <a:t> </a:t>
            </a:r>
            <a:r>
              <a:rPr lang="en-US" sz="2000" dirty="0" smtClean="0"/>
              <a:t>(2016): ongoing</a:t>
            </a:r>
            <a:endParaRPr lang="en-US" sz="2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419600"/>
            <a:ext cx="8407400" cy="1046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685800" y="3777735"/>
            <a:ext cx="3274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800000"/>
                </a:solidFill>
              </a:rPr>
              <a:t>PbPb</a:t>
            </a:r>
            <a:r>
              <a:rPr lang="en-US" b="1" dirty="0">
                <a:solidFill>
                  <a:srgbClr val="800000"/>
                </a:solidFill>
              </a:rPr>
              <a:t> @ 5.02 </a:t>
            </a:r>
            <a:r>
              <a:rPr lang="en-US" b="1" dirty="0" err="1" smtClean="0">
                <a:solidFill>
                  <a:srgbClr val="800000"/>
                </a:solidFill>
              </a:rPr>
              <a:t>TeV</a:t>
            </a:r>
            <a:r>
              <a:rPr lang="en-US" b="1" dirty="0" smtClean="0">
                <a:solidFill>
                  <a:srgbClr val="800000"/>
                </a:solidFill>
              </a:rPr>
              <a:t> reconstruction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97815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7106"/>
          <a:stretch/>
        </p:blipFill>
        <p:spPr>
          <a:xfrm>
            <a:off x="228600" y="1535668"/>
            <a:ext cx="8672608" cy="39438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data processing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5C664134-2252-1E47-BF05-DB5DE6828636}" type="slidenum">
              <a:rPr lang="en-US" smtClean="0"/>
              <a:t>8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438400" y="56388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800000"/>
                </a:solidFill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 “Fast-track” reconstruction</a:t>
            </a:r>
            <a:endParaRPr lang="en-US" b="1" dirty="0">
              <a:solidFill>
                <a:srgbClr val="800000"/>
              </a:solidFill>
              <a:effectLst>
                <a:glow rad="101600">
                  <a:schemeClr val="bg1">
                    <a:alpha val="75000"/>
                  </a:schemeClr>
                </a:glo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7086600" y="5117068"/>
            <a:ext cx="1295400" cy="465136"/>
          </a:xfrm>
          <a:prstGeom prst="ellipse">
            <a:avLst/>
          </a:prstGeom>
          <a:noFill/>
          <a:ln w="28575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162800" y="5726668"/>
            <a:ext cx="187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800000"/>
                </a:solidFill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3e9 events</a:t>
            </a:r>
            <a:endParaRPr lang="en-US" b="1" dirty="0">
              <a:solidFill>
                <a:srgbClr val="800000"/>
              </a:solidFill>
              <a:effectLst>
                <a:glow rad="101600">
                  <a:schemeClr val="bg1">
                    <a:alpha val="7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9129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9" y="1219200"/>
            <a:ext cx="5331967" cy="31242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ALICE data taking summary</a:t>
            </a:r>
            <a:endParaRPr lang="en-US" dirty="0"/>
          </a:p>
        </p:txBody>
      </p:sp>
      <p:sp>
        <p:nvSpPr>
          <p:cNvPr id="85" name="Content Placeholder 2"/>
          <p:cNvSpPr txBox="1">
            <a:spLocks/>
          </p:cNvSpPr>
          <p:nvPr/>
        </p:nvSpPr>
        <p:spPr>
          <a:xfrm>
            <a:off x="5791200" y="1524000"/>
            <a:ext cx="3124200" cy="1752601"/>
          </a:xfrm>
          <a:prstGeom prst="rect">
            <a:avLst/>
          </a:prstGeom>
        </p:spPr>
        <p:txBody>
          <a:bodyPr vert="horz" lIns="91385" tIns="45693" rIns="91385" bIns="45693" rtlCol="0">
            <a:noAutofit/>
          </a:bodyPr>
          <a:lstStyle>
            <a:lvl1pPr marL="342697" indent="-342697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506" indent="-285582" algn="l" defTabSz="45692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316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245" indent="-228464" algn="l" defTabSz="456926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72" indent="-228464" algn="l" defTabSz="456926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099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026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6955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880" indent="-228464" algn="l" defTabSz="45692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In spite of increased share of I/O intensive reconstruction jobs the average job efficiency remains high on most of T1 sites</a:t>
            </a:r>
            <a:endParaRPr kumimoji="1" lang="en-US" altLang="zh-TW" sz="1800" dirty="0" smtClean="0">
              <a:sym typeface="Wingdings"/>
            </a:endParaRPr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3800" y="3429000"/>
            <a:ext cx="4919472" cy="28825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19200" y="4800600"/>
            <a:ext cx="18288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Efficiency better than 83%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75825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4297</TotalTime>
  <Words>780</Words>
  <Application>Microsoft Macintosh PowerPoint</Application>
  <PresentationFormat>On-screen Show (4:3)</PresentationFormat>
  <Paragraphs>146</Paragraphs>
  <Slides>17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Recorded data volume</vt:lpstr>
      <vt:lpstr>TPC Space Point Distortions</vt:lpstr>
      <vt:lpstr>TPC Space Point Distortions</vt:lpstr>
      <vt:lpstr>2015 data re-processing</vt:lpstr>
      <vt:lpstr>2016 data processing</vt:lpstr>
      <vt:lpstr>PowerPoint Presentation</vt:lpstr>
      <vt:lpstr>PowerPoint Presentation</vt:lpstr>
      <vt:lpstr>Summary</vt:lpstr>
      <vt:lpstr> ALICE Summary (1)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Slides for Ian Bird, LHCC (lbetev)</dc:subject>
  <dc:creator>lbetev</dc:creator>
  <cp:lastModifiedBy>Predrag Buncic</cp:lastModifiedBy>
  <cp:revision>138</cp:revision>
  <cp:lastPrinted>2016-03-01T09:18:59Z</cp:lastPrinted>
  <dcterms:created xsi:type="dcterms:W3CDTF">2014-09-23T08:20:21Z</dcterms:created>
  <dcterms:modified xsi:type="dcterms:W3CDTF">2016-09-20T11:08:49Z</dcterms:modified>
</cp:coreProperties>
</file>