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media/image1.jpeg" ContentType="image/jpeg"/>
  <Override PartName="/ppt/media/image2.jpeg" ContentType="image/jpeg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3004800" cy="9753600"/>
  <p:notesSz cx="6858000" cy="9144000"/>
  <p:defaultTextStyle>
    <a:lvl1pPr algn="ctr" defTabSz="584200">
      <a:defRPr sz="4200">
        <a:latin typeface="Gill Sans"/>
        <a:ea typeface="Gill Sans"/>
        <a:cs typeface="Gill Sans"/>
        <a:sym typeface="Gill Sans"/>
      </a:defRPr>
    </a:lvl1pPr>
    <a:lvl2pPr indent="342900" algn="ctr" defTabSz="584200">
      <a:defRPr sz="4200">
        <a:latin typeface="Gill Sans"/>
        <a:ea typeface="Gill Sans"/>
        <a:cs typeface="Gill Sans"/>
        <a:sym typeface="Gill Sans"/>
      </a:defRPr>
    </a:lvl2pPr>
    <a:lvl3pPr indent="685800" algn="ctr" defTabSz="584200">
      <a:defRPr sz="4200">
        <a:latin typeface="Gill Sans"/>
        <a:ea typeface="Gill Sans"/>
        <a:cs typeface="Gill Sans"/>
        <a:sym typeface="Gill Sans"/>
      </a:defRPr>
    </a:lvl3pPr>
    <a:lvl4pPr indent="1028700" algn="ctr" defTabSz="584200">
      <a:defRPr sz="4200">
        <a:latin typeface="Gill Sans"/>
        <a:ea typeface="Gill Sans"/>
        <a:cs typeface="Gill Sans"/>
        <a:sym typeface="Gill Sans"/>
      </a:defRPr>
    </a:lvl4pPr>
    <a:lvl5pPr indent="1371600" algn="ctr" defTabSz="584200">
      <a:defRPr sz="4200">
        <a:latin typeface="Gill Sans"/>
        <a:ea typeface="Gill Sans"/>
        <a:cs typeface="Gill Sans"/>
        <a:sym typeface="Gill Sans"/>
      </a:defRPr>
    </a:lvl5pPr>
    <a:lvl6pPr indent="1714500" algn="ctr" defTabSz="584200">
      <a:defRPr sz="4200">
        <a:latin typeface="Gill Sans"/>
        <a:ea typeface="Gill Sans"/>
        <a:cs typeface="Gill Sans"/>
        <a:sym typeface="Gill Sans"/>
      </a:defRPr>
    </a:lvl6pPr>
    <a:lvl7pPr indent="2057400" algn="ctr" defTabSz="584200">
      <a:defRPr sz="4200">
        <a:latin typeface="Gill Sans"/>
        <a:ea typeface="Gill Sans"/>
        <a:cs typeface="Gill Sans"/>
        <a:sym typeface="Gill Sans"/>
      </a:defRPr>
    </a:lvl7pPr>
    <a:lvl8pPr indent="2400300" algn="ctr" defTabSz="584200">
      <a:defRPr sz="4200">
        <a:latin typeface="Gill Sans"/>
        <a:ea typeface="Gill Sans"/>
        <a:cs typeface="Gill Sans"/>
        <a:sym typeface="Gill Sans"/>
      </a:defRPr>
    </a:lvl8pPr>
    <a:lvl9pPr indent="2743200" algn="ctr" defTabSz="584200">
      <a:defRPr sz="4200">
        <a:latin typeface="Gill Sans"/>
        <a:ea typeface="Gill Sans"/>
        <a:cs typeface="Gill San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96" name="Shape 29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1.png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4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4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4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4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4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5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5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xfrm>
            <a:off x="1270000" y="2730500"/>
            <a:ext cx="10464800" cy="11303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b="0" sz="630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/>
            </a:pPr>
            <a:r>
              <a:rPr sz="6300"/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algn="ctr">
              <a:lnSpc>
                <a:spcPct val="100000"/>
              </a:lnSpc>
              <a:spcBef>
                <a:spcPts val="0"/>
              </a:spcBef>
              <a:defRPr sz="23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/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/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/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/>
            </a:lvl5pPr>
          </a:lstStyle>
          <a:p>
            <a:pPr lvl="0">
              <a:defRPr sz="1800"/>
            </a:pPr>
            <a:r>
              <a:rPr sz="2300"/>
              <a:t>Body Level One</a:t>
            </a:r>
            <a:endParaRPr sz="2300"/>
          </a:p>
          <a:p>
            <a:pPr lvl="1">
              <a:defRPr sz="1800"/>
            </a:pPr>
            <a:r>
              <a:rPr sz="2300"/>
              <a:t>Body Level Two</a:t>
            </a:r>
            <a:endParaRPr sz="2300"/>
          </a:p>
          <a:p>
            <a:pPr lvl="2">
              <a:defRPr sz="1800"/>
            </a:pPr>
            <a:r>
              <a:rPr sz="2300"/>
              <a:t>Body Level Three</a:t>
            </a:r>
            <a:endParaRPr sz="2300"/>
          </a:p>
          <a:p>
            <a:pPr lvl="3">
              <a:defRPr sz="1800"/>
            </a:pPr>
            <a:r>
              <a:rPr sz="2300"/>
              <a:t>Body Level Four</a:t>
            </a:r>
            <a:endParaRPr sz="2300"/>
          </a:p>
          <a:p>
            <a:pPr lvl="4">
              <a:defRPr sz="1800"/>
            </a:pPr>
            <a:r>
              <a:rPr sz="23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>
              <a:defRPr b="0"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 lIns="50800" tIns="50800" rIns="50800" bIns="50800"/>
          <a:lstStyle>
            <a:lvl1pPr marL="812120" indent="-494620">
              <a:lnSpc>
                <a:spcPct val="100000"/>
              </a:lnSpc>
              <a:spcBef>
                <a:spcPts val="3800"/>
              </a:spcBef>
              <a:buSzPct val="171000"/>
              <a:buChar char="•"/>
              <a:defRPr sz="3200">
                <a:latin typeface="Gill Sans"/>
                <a:ea typeface="Gill Sans"/>
                <a:cs typeface="Gill Sans"/>
                <a:sym typeface="Gill Sans"/>
              </a:defRPr>
            </a:lvl1pPr>
            <a:lvl2pPr marL="12566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2pPr>
            <a:lvl3pPr marL="17011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3pPr>
            <a:lvl4pPr marL="21456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4pPr>
            <a:lvl5pPr marL="25901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>
              <a:defRPr b="0"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 lIns="50800" tIns="50800" rIns="50800" bIns="50800"/>
          <a:lstStyle>
            <a:lvl1pPr marL="812120" indent="-494620">
              <a:lnSpc>
                <a:spcPct val="100000"/>
              </a:lnSpc>
              <a:spcBef>
                <a:spcPts val="3800"/>
              </a:spcBef>
              <a:buSzPct val="171000"/>
              <a:buChar char="•"/>
              <a:defRPr sz="3200">
                <a:latin typeface="Gill Sans"/>
                <a:ea typeface="Gill Sans"/>
                <a:cs typeface="Gill Sans"/>
                <a:sym typeface="Gill Sans"/>
              </a:defRPr>
            </a:lvl1pPr>
            <a:lvl2pPr marL="12566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2pPr>
            <a:lvl3pPr marL="17011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3pPr>
            <a:lvl4pPr marL="21456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4pPr>
            <a:lvl5pPr marL="25901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>
              <a:defRPr b="0"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8" name="Shape 48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>
              <a:defRPr b="0"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51" name="Shape 51"/>
          <p:cNvSpPr/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 lIns="50800" tIns="50800" rIns="50800" bIns="50800"/>
          <a:lstStyle>
            <a:lvl1pPr marL="812120" indent="-494620">
              <a:lnSpc>
                <a:spcPct val="100000"/>
              </a:lnSpc>
              <a:spcBef>
                <a:spcPts val="3800"/>
              </a:spcBef>
              <a:buSzPct val="171000"/>
              <a:buChar char="•"/>
              <a:defRPr sz="3200">
                <a:latin typeface="Gill Sans"/>
                <a:ea typeface="Gill Sans"/>
                <a:cs typeface="Gill Sans"/>
                <a:sym typeface="Gill Sans"/>
              </a:defRPr>
            </a:lvl1pPr>
            <a:lvl2pPr marL="12566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2pPr>
            <a:lvl3pPr marL="17011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3pPr>
            <a:lvl4pPr marL="21456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4pPr>
            <a:lvl5pPr marL="2590120" indent="-494620">
              <a:lnSpc>
                <a:spcPct val="100000"/>
              </a:lnSpc>
              <a:spcBef>
                <a:spcPts val="3800"/>
              </a:spcBef>
              <a:buSzPct val="171000"/>
              <a:defRPr sz="3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52" name="Shape 52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72518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55" name="Shape 55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ISGC 2010 Symposium, Taipei  -  xx March 2010</a:t>
            </a:r>
          </a:p>
        </p:txBody>
      </p:sp>
      <p:pic>
        <p:nvPicPr>
          <p:cNvPr id="56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(alternative)">
    <p:bg>
      <p:bgPr>
        <a:gradFill flip="none" rotWithShape="1">
          <a:gsLst>
            <a:gs pos="0">
              <a:srgbClr val="FFFFFF"/>
            </a:gs>
            <a:gs pos="100000">
              <a:srgbClr val="D6D6D6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1.jpg"/>
          <p:cNvPicPr/>
          <p:nvPr/>
        </p:nvPicPr>
        <p:blipFill>
          <a:blip r:embed="rId2">
            <a:alphaModFix amt="20000"/>
            <a:extLst/>
          </a:blip>
          <a:stretch>
            <a:fillRect/>
          </a:stretch>
        </p:blipFill>
        <p:spPr>
          <a:xfrm>
            <a:off x="0" y="-447675"/>
            <a:ext cx="12992100" cy="9744075"/>
          </a:xfrm>
          <a:prstGeom prst="rect">
            <a:avLst/>
          </a:prstGeom>
          <a:ln w="12700">
            <a:round/>
          </a:ln>
        </p:spPr>
      </p:pic>
      <p:sp>
        <p:nvSpPr>
          <p:cNvPr id="61" name="Shape 61"/>
          <p:cNvSpPr/>
          <p:nvPr/>
        </p:nvSpPr>
        <p:spPr>
          <a:xfrm>
            <a:off x="72518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62" name="Shape 62"/>
          <p:cNvSpPr/>
          <p:nvPr/>
        </p:nvSpPr>
        <p:spPr>
          <a:xfrm>
            <a:off x="128122" y="9353550"/>
            <a:ext cx="47371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ISGC 2010 Symposium, Taipei, Taiwan  -  09 March 2010</a:t>
            </a:r>
          </a:p>
        </p:txBody>
      </p:sp>
      <p:pic>
        <p:nvPicPr>
          <p:cNvPr id="63" name="CMSlogo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image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39600" y="107950"/>
            <a:ext cx="863600" cy="647700"/>
          </a:xfrm>
          <a:prstGeom prst="rect">
            <a:avLst/>
          </a:prstGeom>
          <a:ln w="12700">
            <a:round/>
          </a:ln>
          <a:effectLst>
            <a:outerShdw sx="100000" sy="100000" kx="0" ky="0" algn="b" rotWithShape="0" blurRad="127000" dist="76200" dir="3000000">
              <a:srgbClr val="000000">
                <a:alpha val="75000"/>
              </a:srgbClr>
            </a:outerShdw>
          </a:effectLst>
        </p:spPr>
      </p:pic>
      <p:sp>
        <p:nvSpPr>
          <p:cNvPr id="65" name="Shape 65"/>
          <p:cNvSpPr/>
          <p:nvPr/>
        </p:nvSpPr>
        <p:spPr>
          <a:xfrm>
            <a:off x="12317750" y="63500"/>
            <a:ext cx="576245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9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900"/>
              <a:t>STEP’09</a:t>
            </a:r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67" name="Shape 67"/>
          <p:cNvSpPr/>
          <p:nvPr>
            <p:ph type="body" idx="1"/>
          </p:nvPr>
        </p:nvSpPr>
        <p:spPr>
          <a:xfrm>
            <a:off x="114300" y="952500"/>
            <a:ext cx="12776200" cy="8318500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72518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71" name="Shape 71"/>
          <p:cNvSpPr/>
          <p:nvPr/>
        </p:nvSpPr>
        <p:spPr>
          <a:xfrm>
            <a:off x="128122" y="9353550"/>
            <a:ext cx="469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CMS CRB - 24 June 2011</a:t>
            </a:r>
          </a:p>
        </p:txBody>
      </p:sp>
      <p:pic>
        <p:nvPicPr>
          <p:cNvPr id="72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Shape 7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74" name="Shape 7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400">
                <a:solidFill>
                  <a:srgbClr val="9292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Body Level Two</a:t>
            </a:r>
            <a:endParaRPr sz="30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929292"/>
                </a:solidFill>
              </a:rPr>
              <a:t>Body Level Three</a:t>
            </a:r>
            <a:endParaRPr sz="24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/>
        </p:nvSpPr>
        <p:spPr>
          <a:xfrm>
            <a:off x="72518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77" name="Shape 77"/>
          <p:cNvSpPr/>
          <p:nvPr/>
        </p:nvSpPr>
        <p:spPr>
          <a:xfrm>
            <a:off x="128122" y="9353550"/>
            <a:ext cx="469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CMS CRB - 24 June 2011</a:t>
            </a:r>
          </a:p>
        </p:txBody>
      </p:sp>
      <p:pic>
        <p:nvPicPr>
          <p:cNvPr id="78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Shape 7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80" name="Shape 8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400">
                <a:solidFill>
                  <a:srgbClr val="9292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Body Level Two</a:t>
            </a:r>
            <a:endParaRPr sz="30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929292"/>
                </a:solidFill>
              </a:rPr>
              <a:t>Body Level Three</a:t>
            </a:r>
            <a:endParaRPr sz="24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81" name="Shape 8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5820705" y="9353550"/>
            <a:ext cx="4400936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/>
            </a:pPr>
            <a:r>
              <a:rPr sz="1300"/>
              <a:t>Brian Bockelman, Giacinto Donvito, Daniele Bonacorsi</a:t>
            </a:r>
          </a:p>
        </p:txBody>
      </p:sp>
      <p:sp>
        <p:nvSpPr>
          <p:cNvPr id="84" name="Shape 84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/>
            </a:pPr>
            <a:r>
              <a:rPr sz="1300"/>
              <a:t>Joint Offline/Computing meeting  -  04 Feb 2011</a:t>
            </a:r>
          </a:p>
        </p:txBody>
      </p:sp>
      <p:pic>
        <p:nvPicPr>
          <p:cNvPr id="85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Shape 8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87" name="Shape 8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2600"/>
              <a:t>Body Level Three</a:t>
            </a:r>
            <a:endParaRPr sz="2600"/>
          </a:p>
          <a:p>
            <a:pPr lvl="3">
              <a:defRPr sz="1800"/>
            </a:pPr>
            <a:r>
              <a:rPr sz="2000"/>
              <a:t>Body Level Four</a:t>
            </a:r>
            <a:endParaRPr sz="2000"/>
          </a:p>
          <a:p>
            <a:pPr lvl="4">
              <a:defRPr sz="1800"/>
            </a:pPr>
            <a:r>
              <a:rPr sz="1600"/>
              <a:t>Body Level Five</a:t>
            </a:r>
          </a:p>
        </p:txBody>
      </p:sp>
      <p:sp>
        <p:nvSpPr>
          <p:cNvPr id="88" name="Shape 8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/>
        </p:nvSpPr>
        <p:spPr>
          <a:xfrm>
            <a:off x="7783129" y="9353550"/>
            <a:ext cx="103489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</a:t>
            </a:r>
          </a:p>
        </p:txBody>
      </p:sp>
      <p:sp>
        <p:nvSpPr>
          <p:cNvPr id="91" name="Shape 91"/>
          <p:cNvSpPr/>
          <p:nvPr/>
        </p:nvSpPr>
        <p:spPr>
          <a:xfrm>
            <a:off x="142799" y="9321800"/>
            <a:ext cx="38481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Computing Evolution ws - London (IC), 5 April 2013</a:t>
            </a:r>
          </a:p>
        </p:txBody>
      </p:sp>
      <p:sp>
        <p:nvSpPr>
          <p:cNvPr id="92" name="Shape 9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93" name="Shape 9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94" name="Shape 94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Subtitle (my copy of the origin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b="0"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3" name="Shape 13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algn="ctr">
              <a:lnSpc>
                <a:spcPct val="100000"/>
              </a:lnSpc>
              <a:spcBef>
                <a:spcPts val="0"/>
              </a:spcBef>
              <a:defRPr sz="3600"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14" name="Shape 14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9298040" y="9353550"/>
            <a:ext cx="2043666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 [CMS]</a:t>
            </a:r>
          </a:p>
        </p:txBody>
      </p:sp>
      <p:sp>
        <p:nvSpPr>
          <p:cNvPr id="97" name="Shape 97"/>
          <p:cNvSpPr/>
          <p:nvPr/>
        </p:nvSpPr>
        <p:spPr>
          <a:xfrm>
            <a:off x="128122" y="9353550"/>
            <a:ext cx="49911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Super-B Computing R&amp;D Workshop - Ferrara, 4-7 July 2011</a:t>
            </a:r>
          </a:p>
        </p:txBody>
      </p:sp>
      <p:pic>
        <p:nvPicPr>
          <p:cNvPr id="98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hape 9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100" name="Shape 10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400">
                <a:solidFill>
                  <a:srgbClr val="9292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Body Level Two</a:t>
            </a:r>
            <a:endParaRPr sz="30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929292"/>
                </a:solidFill>
              </a:rPr>
              <a:t>Body Level Three</a:t>
            </a:r>
            <a:endParaRPr sz="24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01" name="Shape 10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7783129" y="9353550"/>
            <a:ext cx="103489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</a:t>
            </a:r>
          </a:p>
        </p:txBody>
      </p:sp>
      <p:sp>
        <p:nvSpPr>
          <p:cNvPr id="104" name="Shape 104"/>
          <p:cNvSpPr/>
          <p:nvPr/>
        </p:nvSpPr>
        <p:spPr>
          <a:xfrm>
            <a:off x="142799" y="9321800"/>
            <a:ext cx="57912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Computing and Offline R&amp;D/Upgrade workshop - Bologna, 18-20 June 2014</a:t>
            </a:r>
          </a:p>
        </p:txBody>
      </p:sp>
      <p:pic>
        <p:nvPicPr>
          <p:cNvPr id="105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110" y="55610"/>
            <a:ext cx="765081" cy="765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6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15800" y="63500"/>
            <a:ext cx="791308" cy="76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Shape 10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108" name="Shape 108"/>
          <p:cNvSpPr/>
          <p:nvPr>
            <p:ph type="body" idx="1"/>
          </p:nvPr>
        </p:nvSpPr>
        <p:spPr>
          <a:xfrm>
            <a:off x="114300" y="952500"/>
            <a:ext cx="12776200" cy="8318500"/>
          </a:xfrm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09" name="Shape 109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7783129" y="9353550"/>
            <a:ext cx="103489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</a:t>
            </a:r>
          </a:p>
        </p:txBody>
      </p:sp>
      <p:sp>
        <p:nvSpPr>
          <p:cNvPr id="112" name="Shape 112"/>
          <p:cNvSpPr/>
          <p:nvPr/>
        </p:nvSpPr>
        <p:spPr>
          <a:xfrm>
            <a:off x="128122" y="9353550"/>
            <a:ext cx="55245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LHCONE Point-to-Point Service Workshop - CERN, 13-14 December 2012</a:t>
            </a:r>
          </a:p>
        </p:txBody>
      </p:sp>
      <p:sp>
        <p:nvSpPr>
          <p:cNvPr id="113" name="Shape 11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114" name="Shape 1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15" name="Shape 115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hape 118"/>
          <p:cNvSpPr/>
          <p:nvPr/>
        </p:nvSpPr>
        <p:spPr>
          <a:xfrm>
            <a:off x="7783129" y="9353550"/>
            <a:ext cx="103489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</a:t>
            </a:r>
          </a:p>
        </p:txBody>
      </p:sp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21" name="Shape 121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/>
        </p:nvSpPr>
        <p:spPr>
          <a:xfrm>
            <a:off x="6444130" y="9353550"/>
            <a:ext cx="3154087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 on behalf of CMS Computing</a:t>
            </a:r>
          </a:p>
        </p:txBody>
      </p:sp>
      <p:sp>
        <p:nvSpPr>
          <p:cNvPr id="124" name="Shape 124"/>
          <p:cNvSpPr/>
          <p:nvPr/>
        </p:nvSpPr>
        <p:spPr>
          <a:xfrm>
            <a:off x="128122" y="9353550"/>
            <a:ext cx="469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IEEE-NSS Conference - Anaheim, CA, USA - 2012 Nov, 2nd</a:t>
            </a:r>
          </a:p>
        </p:txBody>
      </p:sp>
      <p:pic>
        <p:nvPicPr>
          <p:cNvPr id="125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Shape 1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127" name="Shape 12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28" name="Shape 128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7783129" y="9353550"/>
            <a:ext cx="103489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</a:t>
            </a:r>
          </a:p>
        </p:txBody>
      </p:sp>
      <p:sp>
        <p:nvSpPr>
          <p:cNvPr id="132" name="Shape 1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133" name="Shape 13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34" name="Shape 134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7323276" y="9353550"/>
            <a:ext cx="1395807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pic>
        <p:nvPicPr>
          <p:cNvPr id="137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Shape 1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139" name="Shape 13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40" name="Shape 140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/>
        </p:nvSpPr>
        <p:spPr>
          <a:xfrm>
            <a:off x="6444130" y="9353550"/>
            <a:ext cx="3154087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 on behalf of CMS Computing</a:t>
            </a:r>
          </a:p>
        </p:txBody>
      </p:sp>
      <p:sp>
        <p:nvSpPr>
          <p:cNvPr id="143" name="Shape 143"/>
          <p:cNvSpPr/>
          <p:nvPr/>
        </p:nvSpPr>
        <p:spPr>
          <a:xfrm>
            <a:off x="128122" y="9353550"/>
            <a:ext cx="469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Event - Date</a:t>
            </a:r>
          </a:p>
        </p:txBody>
      </p:sp>
      <p:pic>
        <p:nvPicPr>
          <p:cNvPr id="144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146" name="Shape 14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47" name="Shape 147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03900" y="1295400"/>
            <a:ext cx="1397001" cy="1397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hape 150"/>
          <p:cNvSpPr/>
          <p:nvPr>
            <p:ph type="title"/>
          </p:nvPr>
        </p:nvSpPr>
        <p:spPr>
          <a:xfrm>
            <a:off x="1270000" y="2730500"/>
            <a:ext cx="10464800" cy="11303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b="0" sz="63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/>
            </a:pPr>
            <a:r>
              <a:rPr sz="6300"/>
              <a:t>Title Text</a:t>
            </a:r>
          </a:p>
        </p:txBody>
      </p:sp>
      <p:sp>
        <p:nvSpPr>
          <p:cNvPr id="151" name="Shape 151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algn="ctr">
              <a:lnSpc>
                <a:spcPct val="100000"/>
              </a:lnSpc>
              <a:spcBef>
                <a:spcPts val="0"/>
              </a:spcBef>
              <a:defRPr sz="2300">
                <a:latin typeface="Lucida Grande"/>
                <a:ea typeface="Lucida Grande"/>
                <a:cs typeface="Lucida Grande"/>
                <a:sym typeface="Lucida Grande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>
                <a:latin typeface="Lucida Grande"/>
                <a:ea typeface="Lucida Grande"/>
                <a:cs typeface="Lucida Grande"/>
                <a:sym typeface="Lucida Grande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>
                <a:latin typeface="Lucida Grande"/>
                <a:ea typeface="Lucida Grande"/>
                <a:cs typeface="Lucida Grande"/>
                <a:sym typeface="Lucida Grande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>
                <a:latin typeface="Lucida Grande"/>
                <a:ea typeface="Lucida Grande"/>
                <a:cs typeface="Lucida Grande"/>
                <a:sym typeface="Lucida Grande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>
                <a:latin typeface="Lucida Grande"/>
                <a:ea typeface="Lucida Grande"/>
                <a:cs typeface="Lucida Grande"/>
                <a:sym typeface="Lucida Grande"/>
              </a:defRPr>
            </a:lvl5pPr>
          </a:lstStyle>
          <a:p>
            <a:pPr lvl="0">
              <a:defRPr sz="1800"/>
            </a:pPr>
            <a:r>
              <a:rPr sz="2300"/>
              <a:t>Body Level One</a:t>
            </a:r>
            <a:endParaRPr sz="2300"/>
          </a:p>
          <a:p>
            <a:pPr lvl="1">
              <a:defRPr sz="1800"/>
            </a:pPr>
            <a:r>
              <a:rPr sz="2300"/>
              <a:t>Body Level Two</a:t>
            </a:r>
            <a:endParaRPr sz="2300"/>
          </a:p>
          <a:p>
            <a:pPr lvl="2">
              <a:defRPr sz="1800"/>
            </a:pPr>
            <a:r>
              <a:rPr sz="2300"/>
              <a:t>Body Level Three</a:t>
            </a:r>
            <a:endParaRPr sz="2300"/>
          </a:p>
          <a:p>
            <a:pPr lvl="3">
              <a:defRPr sz="1800"/>
            </a:pPr>
            <a:r>
              <a:rPr sz="2300"/>
              <a:t>Body Level Four</a:t>
            </a:r>
            <a:endParaRPr sz="2300"/>
          </a:p>
          <a:p>
            <a:pPr lvl="4">
              <a:defRPr sz="1800"/>
            </a:pPr>
            <a:r>
              <a:rPr sz="23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/>
        </p:nvSpPr>
        <p:spPr>
          <a:xfrm>
            <a:off x="9298040" y="9353550"/>
            <a:ext cx="2043666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 [CMS]</a:t>
            </a:r>
          </a:p>
        </p:txBody>
      </p:sp>
      <p:sp>
        <p:nvSpPr>
          <p:cNvPr id="154" name="Shape 154"/>
          <p:cNvSpPr/>
          <p:nvPr/>
        </p:nvSpPr>
        <p:spPr>
          <a:xfrm>
            <a:off x="128122" y="9353550"/>
            <a:ext cx="49911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Super-B Computing R&amp;D Workshop - Ferrara, 4-7 July 2011</a:t>
            </a:r>
          </a:p>
        </p:txBody>
      </p:sp>
      <p:pic>
        <p:nvPicPr>
          <p:cNvPr id="155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Shape 1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157" name="Shape 1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400">
                <a:solidFill>
                  <a:srgbClr val="9292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Body Level Two</a:t>
            </a:r>
            <a:endParaRPr sz="30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929292"/>
                </a:solidFill>
              </a:rPr>
              <a:t>Body Level Three</a:t>
            </a:r>
            <a:endParaRPr sz="24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58" name="Shape 1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My ::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17" name="Shape 1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8" name="Shape 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/>
        </p:nvSpPr>
        <p:spPr>
          <a:xfrm>
            <a:off x="102617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161" name="Shape 161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Corso Orientamento SNS - 29 Marzo 2011</a:t>
            </a:r>
          </a:p>
        </p:txBody>
      </p:sp>
      <p:sp>
        <p:nvSpPr>
          <p:cNvPr id="162" name="Shape 16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163" name="Shape 16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64" name="Shape 16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/>
        </p:nvSpPr>
        <p:spPr>
          <a:xfrm>
            <a:off x="6999340" y="9353550"/>
            <a:ext cx="2043666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 [CMS]</a:t>
            </a:r>
          </a:p>
        </p:txBody>
      </p:sp>
      <p:sp>
        <p:nvSpPr>
          <p:cNvPr id="167" name="Shape 167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ISGC’11 - Taipei - 22 Marzo 2011</a:t>
            </a:r>
          </a:p>
        </p:txBody>
      </p:sp>
      <p:pic>
        <p:nvPicPr>
          <p:cNvPr id="168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Shape 16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170" name="Shape 17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400">
                <a:solidFill>
                  <a:srgbClr val="9292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Body Level Two</a:t>
            </a:r>
            <a:endParaRPr sz="30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929292"/>
                </a:solidFill>
              </a:rPr>
              <a:t>Body Level Three</a:t>
            </a:r>
            <a:endParaRPr sz="24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71" name="Shape 17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/>
        </p:nvSpPr>
        <p:spPr>
          <a:xfrm>
            <a:off x="6999340" y="9353550"/>
            <a:ext cx="2043666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 [CMS]</a:t>
            </a:r>
          </a:p>
        </p:txBody>
      </p:sp>
      <p:sp>
        <p:nvSpPr>
          <p:cNvPr id="174" name="Shape 174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ISGC’11 - Taipei - 22 Marzo 2011</a:t>
            </a:r>
          </a:p>
        </p:txBody>
      </p:sp>
      <p:pic>
        <p:nvPicPr>
          <p:cNvPr id="175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Shape 17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177" name="Shape 17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400">
                <a:solidFill>
                  <a:srgbClr val="9292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Body Level Two</a:t>
            </a:r>
            <a:endParaRPr sz="30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929292"/>
                </a:solidFill>
              </a:rPr>
              <a:t>Body Level Three</a:t>
            </a:r>
            <a:endParaRPr sz="24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78" name="Shape 17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/>
        </p:nvSpPr>
        <p:spPr>
          <a:xfrm>
            <a:off x="7783129" y="9353550"/>
            <a:ext cx="103489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</a:t>
            </a:r>
          </a:p>
        </p:txBody>
      </p:sp>
      <p:sp>
        <p:nvSpPr>
          <p:cNvPr id="181" name="Shape 18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182" name="Shape 18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83" name="Shape 18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/>
        </p:nvSpPr>
        <p:spPr>
          <a:xfrm>
            <a:off x="102617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186" name="Shape 186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Corso Orientamento SNS - 22 Luglio 2012</a:t>
            </a:r>
          </a:p>
        </p:txBody>
      </p:sp>
      <p:sp>
        <p:nvSpPr>
          <p:cNvPr id="187" name="Shape 18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188" name="Shape 18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89" name="Shape 18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/>
        </p:nvSpPr>
        <p:spPr>
          <a:xfrm>
            <a:off x="102617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192" name="Shape 192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Corso Orientamento SNS - 22 Luglio 2012</a:t>
            </a:r>
          </a:p>
        </p:txBody>
      </p:sp>
      <p:sp>
        <p:nvSpPr>
          <p:cNvPr id="193" name="Shape 19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194" name="Shape 19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195" name="Shape 1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/>
        </p:nvSpPr>
        <p:spPr>
          <a:xfrm>
            <a:off x="102617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198" name="Shape 198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Corso Orientamento SNS - 22 Luglio 2012</a:t>
            </a:r>
          </a:p>
        </p:txBody>
      </p:sp>
      <p:sp>
        <p:nvSpPr>
          <p:cNvPr id="199" name="Shape 19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200" name="Shape 20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01" name="Shape 20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/>
        </p:nvSpPr>
        <p:spPr>
          <a:xfrm>
            <a:off x="102617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204" name="Shape 204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Corso Orientamento SNS - 22 Luglio 2012</a:t>
            </a:r>
          </a:p>
        </p:txBody>
      </p:sp>
      <p:sp>
        <p:nvSpPr>
          <p:cNvPr id="205" name="Shape 20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206" name="Shape 20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07" name="Shape 20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/>
        </p:nvSpPr>
        <p:spPr>
          <a:xfrm>
            <a:off x="102617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210" name="Shape 210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Corso Orientamento SNS - 22 Luglio 2012</a:t>
            </a:r>
          </a:p>
        </p:txBody>
      </p:sp>
      <p:sp>
        <p:nvSpPr>
          <p:cNvPr id="211" name="Shape 2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212" name="Shape 2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13" name="Shape 2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/>
        </p:nvSpPr>
        <p:spPr>
          <a:xfrm>
            <a:off x="102617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216" name="Shape 216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Corso Orientamento SNS - 22 Luglio 2012</a:t>
            </a:r>
          </a:p>
        </p:txBody>
      </p:sp>
      <p:sp>
        <p:nvSpPr>
          <p:cNvPr id="217" name="Shape 2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218" name="Shape 21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19" name="Shape 21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hape 222"/>
          <p:cNvSpPr/>
          <p:nvPr/>
        </p:nvSpPr>
        <p:spPr>
          <a:xfrm>
            <a:off x="7783129" y="9353550"/>
            <a:ext cx="103489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</a:t>
            </a:r>
          </a:p>
        </p:txBody>
      </p:sp>
      <p:sp>
        <p:nvSpPr>
          <p:cNvPr id="223" name="Shape 2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224" name="Shape 2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25" name="Shape 22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Title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>
            <p:ph type="title"/>
          </p:nvPr>
        </p:nvSpPr>
        <p:spPr>
          <a:xfrm>
            <a:off x="1270000" y="2730500"/>
            <a:ext cx="10464800" cy="11303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b="0" sz="63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/>
            </a:pPr>
            <a:r>
              <a:rPr sz="6300"/>
              <a:t>Title Text</a:t>
            </a:r>
          </a:p>
        </p:txBody>
      </p:sp>
      <p:sp>
        <p:nvSpPr>
          <p:cNvPr id="228" name="Shape 228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algn="ctr">
              <a:lnSpc>
                <a:spcPct val="100000"/>
              </a:lnSpc>
              <a:spcBef>
                <a:spcPts val="0"/>
              </a:spcBef>
              <a:defRPr sz="2300">
                <a:latin typeface="Lucida Grande"/>
                <a:ea typeface="Lucida Grande"/>
                <a:cs typeface="Lucida Grande"/>
                <a:sym typeface="Lucida Grande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>
                <a:latin typeface="Lucida Grande"/>
                <a:ea typeface="Lucida Grande"/>
                <a:cs typeface="Lucida Grande"/>
                <a:sym typeface="Lucida Grande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>
                <a:latin typeface="Lucida Grande"/>
                <a:ea typeface="Lucida Grande"/>
                <a:cs typeface="Lucida Grande"/>
                <a:sym typeface="Lucida Grande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>
                <a:latin typeface="Lucida Grande"/>
                <a:ea typeface="Lucida Grande"/>
                <a:cs typeface="Lucida Grande"/>
                <a:sym typeface="Lucida Grande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300">
                <a:latin typeface="Lucida Grande"/>
                <a:ea typeface="Lucida Grande"/>
                <a:cs typeface="Lucida Grande"/>
                <a:sym typeface="Lucida Grande"/>
              </a:defRPr>
            </a:lvl5pPr>
          </a:lstStyle>
          <a:p>
            <a:pPr lvl="0">
              <a:defRPr sz="1800"/>
            </a:pPr>
            <a:r>
              <a:rPr sz="2300"/>
              <a:t>Body Level One</a:t>
            </a:r>
            <a:endParaRPr sz="2300"/>
          </a:p>
          <a:p>
            <a:pPr lvl="1">
              <a:defRPr sz="1800"/>
            </a:pPr>
            <a:r>
              <a:rPr sz="2300"/>
              <a:t>Body Level Two</a:t>
            </a:r>
            <a:endParaRPr sz="2300"/>
          </a:p>
          <a:p>
            <a:pPr lvl="2">
              <a:defRPr sz="1800"/>
            </a:pPr>
            <a:r>
              <a:rPr sz="2300"/>
              <a:t>Body Level Three</a:t>
            </a:r>
            <a:endParaRPr sz="2300"/>
          </a:p>
          <a:p>
            <a:pPr lvl="3">
              <a:defRPr sz="1800"/>
            </a:pPr>
            <a:r>
              <a:rPr sz="2300"/>
              <a:t>Body Level Four</a:t>
            </a:r>
            <a:endParaRPr sz="2300"/>
          </a:p>
          <a:p>
            <a:pPr lvl="4">
              <a:defRPr sz="1800"/>
            </a:pPr>
            <a:r>
              <a:rPr sz="23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/>
        </p:nvSpPr>
        <p:spPr>
          <a:xfrm>
            <a:off x="7783129" y="9353550"/>
            <a:ext cx="103489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</a:t>
            </a:r>
          </a:p>
        </p:txBody>
      </p:sp>
      <p:sp>
        <p:nvSpPr>
          <p:cNvPr id="231" name="Shape 231"/>
          <p:cNvSpPr/>
          <p:nvPr/>
        </p:nvSpPr>
        <p:spPr>
          <a:xfrm>
            <a:off x="128122" y="9353550"/>
            <a:ext cx="55245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LHCONE Point-to-Point Service Workshop - CERN, 13-14 December 2012</a:t>
            </a:r>
          </a:p>
        </p:txBody>
      </p:sp>
      <p:sp>
        <p:nvSpPr>
          <p:cNvPr id="232" name="Shape 2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233" name="Shape 23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34" name="Shape 234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/>
        </p:nvSpPr>
        <p:spPr>
          <a:xfrm>
            <a:off x="7783129" y="9353550"/>
            <a:ext cx="103489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</a:t>
            </a:r>
          </a:p>
        </p:txBody>
      </p:sp>
      <p:sp>
        <p:nvSpPr>
          <p:cNvPr id="237" name="Shape 237"/>
          <p:cNvSpPr/>
          <p:nvPr/>
        </p:nvSpPr>
        <p:spPr>
          <a:xfrm>
            <a:off x="142799" y="9321800"/>
            <a:ext cx="38481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Computing Evolution ws - London (IC), 5 April 2013</a:t>
            </a:r>
          </a:p>
        </p:txBody>
      </p:sp>
      <p:sp>
        <p:nvSpPr>
          <p:cNvPr id="238" name="Shape 2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239" name="Shape 23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40" name="Shape 240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/>
        </p:nvSpPr>
        <p:spPr>
          <a:xfrm>
            <a:off x="6444130" y="9353550"/>
            <a:ext cx="3154087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 on behalf of CMS Computing</a:t>
            </a:r>
          </a:p>
        </p:txBody>
      </p:sp>
      <p:sp>
        <p:nvSpPr>
          <p:cNvPr id="243" name="Shape 243"/>
          <p:cNvSpPr/>
          <p:nvPr/>
        </p:nvSpPr>
        <p:spPr>
          <a:xfrm>
            <a:off x="128122" y="9353550"/>
            <a:ext cx="469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IEEE-NSS Conference - Anaheim, CA, USA - 2012 Nov, 2nd</a:t>
            </a:r>
          </a:p>
        </p:txBody>
      </p:sp>
      <p:pic>
        <p:nvPicPr>
          <p:cNvPr id="244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Shape 24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246" name="Shape 24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47" name="Shape 247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/>
        </p:nvSpPr>
        <p:spPr>
          <a:xfrm>
            <a:off x="6044675" y="9353550"/>
            <a:ext cx="395299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Bonacorsi, T.Wildish (on behalf of CMS Computing)</a:t>
            </a:r>
          </a:p>
        </p:txBody>
      </p:sp>
      <p:sp>
        <p:nvSpPr>
          <p:cNvPr id="250" name="Shape 250"/>
          <p:cNvSpPr/>
          <p:nvPr/>
        </p:nvSpPr>
        <p:spPr>
          <a:xfrm>
            <a:off x="128122" y="9353550"/>
            <a:ext cx="469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IEEE-NSS Conference - Anaheim, CA, USA - 2012 Nov, 2nd</a:t>
            </a:r>
          </a:p>
        </p:txBody>
      </p:sp>
      <p:pic>
        <p:nvPicPr>
          <p:cNvPr id="251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hape 2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253" name="Shape 25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54" name="Shape 254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/>
        </p:nvSpPr>
        <p:spPr>
          <a:xfrm>
            <a:off x="6444130" y="9353550"/>
            <a:ext cx="3154087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 on behalf of CMS Computing</a:t>
            </a:r>
          </a:p>
        </p:txBody>
      </p:sp>
      <p:sp>
        <p:nvSpPr>
          <p:cNvPr id="257" name="Shape 257"/>
          <p:cNvSpPr/>
          <p:nvPr/>
        </p:nvSpPr>
        <p:spPr>
          <a:xfrm>
            <a:off x="128122" y="9353550"/>
            <a:ext cx="469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IEEE-NSS Conference - Anaheim, CA, USA - 2012 Nov, 2nd</a:t>
            </a:r>
          </a:p>
        </p:txBody>
      </p:sp>
      <p:pic>
        <p:nvPicPr>
          <p:cNvPr id="258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259" name="Shape 2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260" name="Shape 26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61" name="Shape 261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/>
        </p:nvSpPr>
        <p:spPr>
          <a:xfrm>
            <a:off x="6444130" y="9353550"/>
            <a:ext cx="3154087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 on behalf of CMS Computing</a:t>
            </a:r>
          </a:p>
        </p:txBody>
      </p:sp>
      <p:sp>
        <p:nvSpPr>
          <p:cNvPr id="264" name="Shape 264"/>
          <p:cNvSpPr/>
          <p:nvPr/>
        </p:nvSpPr>
        <p:spPr>
          <a:xfrm>
            <a:off x="128122" y="9353550"/>
            <a:ext cx="469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IEEE-NSS Conference - Anaheim, CA, USA - 2012 Nov, 2nd</a:t>
            </a:r>
          </a:p>
        </p:txBody>
      </p:sp>
      <p:pic>
        <p:nvPicPr>
          <p:cNvPr id="265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Shape 2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267" name="Shape 26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68" name="Shape 268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/>
        </p:nvSpPr>
        <p:spPr>
          <a:xfrm>
            <a:off x="6999340" y="9353550"/>
            <a:ext cx="2043666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 [CMS]</a:t>
            </a:r>
          </a:p>
        </p:txBody>
      </p:sp>
      <p:sp>
        <p:nvSpPr>
          <p:cNvPr id="271" name="Shape 271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ISGC’11 - Taipei - 22 Marzo 2011</a:t>
            </a:r>
          </a:p>
        </p:txBody>
      </p:sp>
      <p:pic>
        <p:nvPicPr>
          <p:cNvPr id="272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Shape 27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274" name="Shape 27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400">
                <a:solidFill>
                  <a:srgbClr val="9292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Body Level Two</a:t>
            </a:r>
            <a:endParaRPr sz="30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929292"/>
                </a:solidFill>
              </a:rPr>
              <a:t>Body Level Three</a:t>
            </a:r>
            <a:endParaRPr sz="24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75" name="Shape 27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/>
          <p:nvPr/>
        </p:nvSpPr>
        <p:spPr>
          <a:xfrm>
            <a:off x="10261727" y="9353550"/>
            <a:ext cx="15386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</a:t>
            </a:r>
          </a:p>
        </p:txBody>
      </p:sp>
      <p:sp>
        <p:nvSpPr>
          <p:cNvPr id="278" name="Shape 278"/>
          <p:cNvSpPr/>
          <p:nvPr/>
        </p:nvSpPr>
        <p:spPr>
          <a:xfrm>
            <a:off x="128122" y="9353550"/>
            <a:ext cx="42926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Corso Orientamento SNS - 29 Marzo 2011</a:t>
            </a:r>
          </a:p>
        </p:txBody>
      </p:sp>
      <p:sp>
        <p:nvSpPr>
          <p:cNvPr id="279" name="Shape 27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280" name="Shape 28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60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97979"/>
                </a:solidFill>
              </a:rPr>
              <a:t>Body Level Two</a:t>
            </a:r>
            <a:endParaRPr sz="3000">
              <a:solidFill>
                <a:srgbClr val="797979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A9A9A9"/>
                </a:solidFill>
              </a:rPr>
              <a:t>Body Level Three</a:t>
            </a:r>
            <a:endParaRPr sz="2600">
              <a:solidFill>
                <a:srgbClr val="A9A9A9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81" name="Shape 28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/>
          <a:lstStyle>
            <a:lvl1pPr>
              <a:defRPr b="0"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copy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/>
        </p:nvSpPr>
        <p:spPr>
          <a:xfrm>
            <a:off x="9298040" y="9353550"/>
            <a:ext cx="2043666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Daniele Bonacorsi [CMS]</a:t>
            </a:r>
          </a:p>
        </p:txBody>
      </p:sp>
      <p:sp>
        <p:nvSpPr>
          <p:cNvPr id="284" name="Shape 284"/>
          <p:cNvSpPr/>
          <p:nvPr/>
        </p:nvSpPr>
        <p:spPr>
          <a:xfrm>
            <a:off x="128122" y="9353550"/>
            <a:ext cx="49911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Super-B Computing R&amp;D Workshop - Ferrara, 4-7 July 2011</a:t>
            </a:r>
          </a:p>
        </p:txBody>
      </p:sp>
      <p:pic>
        <p:nvPicPr>
          <p:cNvPr id="285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Shape 28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b="0" sz="1800"/>
            </a:pPr>
            <a:r>
              <a:rPr b="1" sz="4000"/>
              <a:t>Title Text</a:t>
            </a:r>
          </a:p>
        </p:txBody>
      </p:sp>
      <p:sp>
        <p:nvSpPr>
          <p:cNvPr id="287" name="Shape 28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Calibri"/>
                <a:ea typeface="Calibri"/>
                <a:cs typeface="Calibri"/>
                <a:sym typeface="Calibri"/>
              </a:defRPr>
            </a:lvl1pPr>
            <a:lvl2pPr marL="694944" indent="-381000">
              <a:spcBef>
                <a:spcPts val="1000"/>
              </a:spcBef>
              <a:buChar char="✦"/>
              <a:defRPr sz="3000">
                <a:solidFill>
                  <a:srgbClr val="5E5E5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52500" indent="-381000">
              <a:spcBef>
                <a:spcPts val="800"/>
              </a:spcBef>
              <a:buChar char="-"/>
              <a:defRPr sz="2400">
                <a:solidFill>
                  <a:srgbClr val="9292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6500" indent="-381000">
              <a:spcBef>
                <a:spcPts val="600"/>
              </a:spcBef>
              <a:buChar char="-"/>
              <a:defRPr sz="2000">
                <a:solidFill>
                  <a:srgbClr val="C0C0C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460500" indent="-381000">
              <a:spcBef>
                <a:spcPts val="400"/>
              </a:spcBef>
              <a:buChar char="-"/>
              <a:defRPr sz="1600">
                <a:solidFill>
                  <a:srgbClr val="D6D6D6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5E5E5E"/>
                </a:solidFill>
              </a:rPr>
              <a:t>Body Level Two</a:t>
            </a:r>
            <a:endParaRPr sz="30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929292"/>
                </a:solidFill>
              </a:rPr>
              <a:t>Body Level Three</a:t>
            </a:r>
            <a:endParaRPr sz="24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C0C0C0"/>
                </a:solidFill>
              </a:rPr>
              <a:t>Body Level Four</a:t>
            </a:r>
            <a:endParaRPr sz="20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88" name="Shape 28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My :: Slide HelvetivaNeue copy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/>
          <p:nvPr>
            <p:ph type="title"/>
          </p:nvPr>
        </p:nvSpPr>
        <p:spPr>
          <a:xfrm>
            <a:off x="977900" y="63500"/>
            <a:ext cx="11049000" cy="952058"/>
          </a:xfrm>
          <a:prstGeom prst="rect">
            <a:avLst/>
          </a:prstGeom>
        </p:spPr>
        <p:txBody>
          <a:bodyPr/>
          <a:lstStyle>
            <a:lvl1pPr>
              <a:defRPr b="0"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lvl="0">
              <a:defRPr sz="1800"/>
            </a:pPr>
            <a:r>
              <a:rPr sz="4500"/>
              <a:t>Title Text</a:t>
            </a:r>
          </a:p>
        </p:txBody>
      </p:sp>
      <p:sp>
        <p:nvSpPr>
          <p:cNvPr id="291" name="Shape 29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Avenir Light"/>
                <a:ea typeface="Avenir Light"/>
                <a:cs typeface="Avenir Light"/>
                <a:sym typeface="Avenir Light"/>
              </a:defRPr>
            </a:lvl1pPr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  <a:latin typeface="Avenir Light"/>
                <a:ea typeface="Avenir Light"/>
                <a:cs typeface="Avenir Light"/>
                <a:sym typeface="Avenir Light"/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  <a:latin typeface="Avenir Light"/>
                <a:ea typeface="Avenir Light"/>
                <a:cs typeface="Avenir Light"/>
                <a:sym typeface="Avenir Light"/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  <a:latin typeface="Avenir Light"/>
                <a:ea typeface="Avenir Light"/>
                <a:cs typeface="Avenir Light"/>
                <a:sym typeface="Avenir Light"/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  <a:latin typeface="Avenir Light"/>
                <a:ea typeface="Avenir Light"/>
                <a:cs typeface="Avenir Light"/>
                <a:sym typeface="Avenir Light"/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292" name="Shape 292"/>
          <p:cNvSpPr/>
          <p:nvPr>
            <p:ph type="sldNum" sz="quarter" idx="2"/>
          </p:nvPr>
        </p:nvSpPr>
        <p:spPr>
          <a:xfrm>
            <a:off x="12608204" y="9353550"/>
            <a:ext cx="297892" cy="30001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  <p:pic>
        <p:nvPicPr>
          <p:cNvPr id="293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901" y="68377"/>
            <a:ext cx="942305" cy="9423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>
              <a:defRPr b="0"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26" name="Shape 26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 Reflection (my copy of the origin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>
              <a:defRPr b="0"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29" name="Shape 29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b="0" sz="7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algn="ctr">
              <a:lnSpc>
                <a:spcPct val="100000"/>
              </a:lnSpc>
              <a:spcBef>
                <a:spcPts val="0"/>
              </a:spcBef>
              <a:defRPr sz="3400"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b="0" sz="70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algn="ctr">
              <a:lnSpc>
                <a:spcPct val="100000"/>
              </a:lnSpc>
              <a:spcBef>
                <a:spcPts val="0"/>
              </a:spcBef>
              <a:defRPr sz="3400"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4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gi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6.xml"/><Relationship Id="rId29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28.xml"/><Relationship Id="rId31" Type="http://schemas.openxmlformats.org/officeDocument/2006/relationships/slideLayout" Target="../slideLayouts/slideLayout29.xml"/><Relationship Id="rId32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1.xml"/><Relationship Id="rId34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3.xml"/><Relationship Id="rId36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5.xml"/><Relationship Id="rId38" Type="http://schemas.openxmlformats.org/officeDocument/2006/relationships/slideLayout" Target="../slideLayouts/slideLayout36.xml"/><Relationship Id="rId39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38.xml"/><Relationship Id="rId41" Type="http://schemas.openxmlformats.org/officeDocument/2006/relationships/slideLayout" Target="../slideLayouts/slideLayout39.xml"/><Relationship Id="rId42" Type="http://schemas.openxmlformats.org/officeDocument/2006/relationships/slideLayout" Target="../slideLayouts/slideLayout40.xml"/><Relationship Id="rId43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42.xml"/><Relationship Id="rId45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44.xml"/><Relationship Id="rId47" Type="http://schemas.openxmlformats.org/officeDocument/2006/relationships/slideLayout" Target="../slideLayouts/slideLayout45.xml"/><Relationship Id="rId48" Type="http://schemas.openxmlformats.org/officeDocument/2006/relationships/slideLayout" Target="../slideLayouts/slideLayout46.xml"/><Relationship Id="rId49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48.xml"/><Relationship Id="rId51" Type="http://schemas.openxmlformats.org/officeDocument/2006/relationships/slideLayout" Target="../slideLayouts/slideLayout49.xml"/><Relationship Id="rId52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1.xml"/><Relationship Id="rId54" Type="http://schemas.openxmlformats.org/officeDocument/2006/relationships/slideLayout" Target="../slideLayouts/slideLayout5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6281462" y="9353550"/>
            <a:ext cx="3479423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D. Bonacorsi on behalf of CMS Computing</a:t>
            </a:r>
          </a:p>
        </p:txBody>
      </p:sp>
      <p:sp>
        <p:nvSpPr>
          <p:cNvPr id="3" name="Shape 3"/>
          <p:cNvSpPr/>
          <p:nvPr/>
        </p:nvSpPr>
        <p:spPr>
          <a:xfrm>
            <a:off x="128122" y="9353550"/>
            <a:ext cx="469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797979"/>
                </a:solidFill>
              </a:rPr>
              <a:t>Event - Date</a:t>
            </a:r>
          </a:p>
        </p:txBody>
      </p:sp>
      <p:pic>
        <p:nvPicPr>
          <p:cNvPr id="4" name="CMSlogo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900" y="50800"/>
            <a:ext cx="7747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5"/>
          <p:cNvSpPr/>
          <p:nvPr>
            <p:ph type="title"/>
          </p:nvPr>
        </p:nvSpPr>
        <p:spPr>
          <a:xfrm>
            <a:off x="977900" y="63500"/>
            <a:ext cx="11049000" cy="76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b="0" sz="1800"/>
            </a:pPr>
            <a:r>
              <a:rPr b="1" sz="45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" y="914400"/>
            <a:ext cx="12776200" cy="831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2pPr marL="694944" indent="-381000">
              <a:spcBef>
                <a:spcPts val="1000"/>
              </a:spcBef>
              <a:buChar char="✦"/>
              <a:defRPr sz="2700">
                <a:solidFill>
                  <a:srgbClr val="5E5E5E"/>
                </a:solidFill>
              </a:defRPr>
            </a:lvl2pPr>
            <a:lvl3pPr marL="952500" indent="-381000">
              <a:spcBef>
                <a:spcPts val="800"/>
              </a:spcBef>
              <a:buChar char="-"/>
              <a:defRPr sz="2100">
                <a:solidFill>
                  <a:srgbClr val="929292"/>
                </a:solidFill>
              </a:defRPr>
            </a:lvl3pPr>
            <a:lvl4pPr marL="1206500" indent="-381000">
              <a:spcBef>
                <a:spcPts val="600"/>
              </a:spcBef>
              <a:buChar char="-"/>
              <a:defRPr sz="1700">
                <a:solidFill>
                  <a:srgbClr val="C0C0C0"/>
                </a:solidFill>
              </a:defRPr>
            </a:lvl4pPr>
            <a:lvl5pPr marL="1460500" indent="-381000">
              <a:spcBef>
                <a:spcPts val="400"/>
              </a:spcBef>
              <a:buChar char="-"/>
              <a:defRPr sz="1300">
                <a:solidFill>
                  <a:srgbClr val="D6D6D6"/>
                </a:solidFill>
              </a:defRPr>
            </a:lvl5pPr>
          </a:lstStyle>
          <a:p>
            <a:pPr lvl="0">
              <a:defRPr sz="1800"/>
            </a:pPr>
            <a:r>
              <a:rPr sz="3500"/>
              <a:t>Body Level One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Body Level Two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Body Level Three</a:t>
            </a:r>
            <a:endParaRPr sz="2100">
              <a:solidFill>
                <a:srgbClr val="929292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700">
                <a:solidFill>
                  <a:srgbClr val="C0C0C0"/>
                </a:solidFill>
              </a:rPr>
              <a:t>Body Level Four</a:t>
            </a:r>
            <a:endParaRPr sz="1700">
              <a:solidFill>
                <a:srgbClr val="C0C0C0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300">
                <a:solidFill>
                  <a:srgbClr val="D6D6D6"/>
                </a:solidFill>
              </a:rPr>
              <a:t>Body Level Five</a:t>
            </a:r>
          </a:p>
        </p:txBody>
      </p:sp>
      <p:sp>
        <p:nvSpPr>
          <p:cNvPr id="7" name="Shape 7"/>
          <p:cNvSpPr/>
          <p:nvPr>
            <p:ph type="sldNum" sz="quarter" idx="2"/>
          </p:nvPr>
        </p:nvSpPr>
        <p:spPr>
          <a:xfrm>
            <a:off x="12595603" y="9353550"/>
            <a:ext cx="323094" cy="3048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1300">
                <a:solidFill>
                  <a:srgbClr val="797979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4" r:id="rId38"/>
    <p:sldLayoutId id="2147483685" r:id="rId39"/>
    <p:sldLayoutId id="2147483686" r:id="rId40"/>
    <p:sldLayoutId id="2147483687" r:id="rId41"/>
    <p:sldLayoutId id="2147483688" r:id="rId42"/>
    <p:sldLayoutId id="2147483689" r:id="rId43"/>
    <p:sldLayoutId id="2147483690" r:id="rId44"/>
    <p:sldLayoutId id="2147483691" r:id="rId45"/>
    <p:sldLayoutId id="2147483692" r:id="rId46"/>
    <p:sldLayoutId id="2147483693" r:id="rId47"/>
    <p:sldLayoutId id="2147483694" r:id="rId48"/>
    <p:sldLayoutId id="2147483695" r:id="rId49"/>
    <p:sldLayoutId id="2147483696" r:id="rId50"/>
    <p:sldLayoutId id="2147483697" r:id="rId51"/>
    <p:sldLayoutId id="2147483698" r:id="rId52"/>
    <p:sldLayoutId id="2147483699" r:id="rId53"/>
    <p:sldLayoutId id="2147483700" r:id="rId54"/>
  </p:sldLayoutIdLst>
  <p:transition spd="med" advClick="1"/>
  <p:txStyles>
    <p:titleStyle>
      <a:lvl1pPr algn="ctr" defTabSz="584200">
        <a:defRPr b="1" sz="4500">
          <a:latin typeface="+mj-lt"/>
          <a:ea typeface="+mj-ea"/>
          <a:cs typeface="+mj-cs"/>
          <a:sym typeface="Helvetica Neue"/>
        </a:defRPr>
      </a:lvl1pPr>
      <a:lvl2pPr indent="228600" algn="ctr" defTabSz="584200">
        <a:defRPr b="1" sz="4500">
          <a:latin typeface="+mj-lt"/>
          <a:ea typeface="+mj-ea"/>
          <a:cs typeface="+mj-cs"/>
          <a:sym typeface="Helvetica Neue"/>
        </a:defRPr>
      </a:lvl2pPr>
      <a:lvl3pPr indent="457200" algn="ctr" defTabSz="584200">
        <a:defRPr b="1" sz="4500">
          <a:latin typeface="+mj-lt"/>
          <a:ea typeface="+mj-ea"/>
          <a:cs typeface="+mj-cs"/>
          <a:sym typeface="Helvetica Neue"/>
        </a:defRPr>
      </a:lvl3pPr>
      <a:lvl4pPr indent="685800" algn="ctr" defTabSz="584200">
        <a:defRPr b="1" sz="4500">
          <a:latin typeface="+mj-lt"/>
          <a:ea typeface="+mj-ea"/>
          <a:cs typeface="+mj-cs"/>
          <a:sym typeface="Helvetica Neue"/>
        </a:defRPr>
      </a:lvl4pPr>
      <a:lvl5pPr indent="914400" algn="ctr" defTabSz="584200">
        <a:defRPr b="1" sz="4500">
          <a:latin typeface="+mj-lt"/>
          <a:ea typeface="+mj-ea"/>
          <a:cs typeface="+mj-cs"/>
          <a:sym typeface="Helvetica Neue"/>
        </a:defRPr>
      </a:lvl5pPr>
      <a:lvl6pPr indent="1143000" algn="ctr" defTabSz="584200">
        <a:defRPr b="1" sz="4500">
          <a:latin typeface="+mj-lt"/>
          <a:ea typeface="+mj-ea"/>
          <a:cs typeface="+mj-cs"/>
          <a:sym typeface="Helvetica Neue"/>
        </a:defRPr>
      </a:lvl6pPr>
      <a:lvl7pPr indent="1371600" algn="ctr" defTabSz="584200">
        <a:defRPr b="1" sz="4500">
          <a:latin typeface="+mj-lt"/>
          <a:ea typeface="+mj-ea"/>
          <a:cs typeface="+mj-cs"/>
          <a:sym typeface="Helvetica Neue"/>
        </a:defRPr>
      </a:lvl7pPr>
      <a:lvl8pPr indent="1600200" algn="ctr" defTabSz="584200">
        <a:defRPr b="1" sz="4500">
          <a:latin typeface="+mj-lt"/>
          <a:ea typeface="+mj-ea"/>
          <a:cs typeface="+mj-cs"/>
          <a:sym typeface="Helvetica Neue"/>
        </a:defRPr>
      </a:lvl8pPr>
      <a:lvl9pPr indent="1828800" algn="ctr" defTabSz="584200">
        <a:defRPr b="1" sz="4500">
          <a:latin typeface="+mj-lt"/>
          <a:ea typeface="+mj-ea"/>
          <a:cs typeface="+mj-cs"/>
          <a:sym typeface="Helvetica Neue"/>
        </a:defRPr>
      </a:lvl9pPr>
    </p:titleStyle>
    <p:bodyStyle>
      <a:lvl1pPr marL="3048" defTabSz="584200">
        <a:lnSpc>
          <a:spcPct val="80000"/>
        </a:lnSpc>
        <a:spcBef>
          <a:spcPts val="1200"/>
        </a:spcBef>
        <a:defRPr sz="3500">
          <a:latin typeface="+mn-lt"/>
          <a:ea typeface="+mn-ea"/>
          <a:cs typeface="+mn-cs"/>
          <a:sym typeface="Helvetica Neue Light"/>
        </a:defRPr>
      </a:lvl1pPr>
      <a:lvl2pPr marL="810881" indent="-493888" defTabSz="584200">
        <a:lnSpc>
          <a:spcPct val="80000"/>
        </a:lnSpc>
        <a:spcBef>
          <a:spcPts val="1200"/>
        </a:spcBef>
        <a:buSzPct val="70000"/>
        <a:buChar char="•"/>
        <a:defRPr sz="3500">
          <a:latin typeface="+mn-lt"/>
          <a:ea typeface="+mn-ea"/>
          <a:cs typeface="+mn-cs"/>
          <a:sym typeface="Helvetica Neue Light"/>
        </a:defRPr>
      </a:lvl2pPr>
      <a:lvl3pPr marL="1209548" indent="-635000" defTabSz="584200">
        <a:lnSpc>
          <a:spcPct val="80000"/>
        </a:lnSpc>
        <a:spcBef>
          <a:spcPts val="1200"/>
        </a:spcBef>
        <a:buSzPct val="80000"/>
        <a:buChar char="•"/>
        <a:defRPr sz="3500">
          <a:latin typeface="+mn-lt"/>
          <a:ea typeface="+mn-ea"/>
          <a:cs typeface="+mn-cs"/>
          <a:sym typeface="Helvetica Neue Light"/>
        </a:defRPr>
      </a:lvl3pPr>
      <a:lvl4pPr marL="1612960" indent="-784411" defTabSz="584200">
        <a:lnSpc>
          <a:spcPct val="80000"/>
        </a:lnSpc>
        <a:spcBef>
          <a:spcPts val="1200"/>
        </a:spcBef>
        <a:buSzPct val="70000"/>
        <a:buChar char="•"/>
        <a:defRPr sz="3500">
          <a:latin typeface="+mn-lt"/>
          <a:ea typeface="+mn-ea"/>
          <a:cs typeface="+mn-cs"/>
          <a:sym typeface="Helvetica Neue Light"/>
        </a:defRPr>
      </a:lvl4pPr>
      <a:lvl5pPr marL="2108317" indent="-1025769" defTabSz="584200">
        <a:lnSpc>
          <a:spcPct val="80000"/>
        </a:lnSpc>
        <a:spcBef>
          <a:spcPts val="1200"/>
        </a:spcBef>
        <a:buSzPct val="70000"/>
        <a:buChar char="•"/>
        <a:defRPr sz="3500">
          <a:latin typeface="+mn-lt"/>
          <a:ea typeface="+mn-ea"/>
          <a:cs typeface="+mn-cs"/>
          <a:sym typeface="Helvetica Neue Light"/>
        </a:defRPr>
      </a:lvl5pPr>
      <a:lvl6pPr marL="2362317" indent="-1025769" defTabSz="584200">
        <a:lnSpc>
          <a:spcPct val="80000"/>
        </a:lnSpc>
        <a:spcBef>
          <a:spcPts val="1200"/>
        </a:spcBef>
        <a:buSzPct val="70000"/>
        <a:buChar char="•"/>
        <a:defRPr sz="3500">
          <a:latin typeface="+mn-lt"/>
          <a:ea typeface="+mn-ea"/>
          <a:cs typeface="+mn-cs"/>
          <a:sym typeface="Helvetica Neue Light"/>
        </a:defRPr>
      </a:lvl6pPr>
      <a:lvl7pPr marL="2616317" indent="-1025769" defTabSz="584200">
        <a:lnSpc>
          <a:spcPct val="80000"/>
        </a:lnSpc>
        <a:spcBef>
          <a:spcPts val="1200"/>
        </a:spcBef>
        <a:buSzPct val="70000"/>
        <a:buChar char="•"/>
        <a:defRPr sz="3500">
          <a:latin typeface="+mn-lt"/>
          <a:ea typeface="+mn-ea"/>
          <a:cs typeface="+mn-cs"/>
          <a:sym typeface="Helvetica Neue Light"/>
        </a:defRPr>
      </a:lvl7pPr>
      <a:lvl8pPr marL="2870317" indent="-1025769" defTabSz="584200">
        <a:lnSpc>
          <a:spcPct val="80000"/>
        </a:lnSpc>
        <a:spcBef>
          <a:spcPts val="1200"/>
        </a:spcBef>
        <a:buSzPct val="70000"/>
        <a:buChar char="•"/>
        <a:defRPr sz="3500">
          <a:latin typeface="+mn-lt"/>
          <a:ea typeface="+mn-ea"/>
          <a:cs typeface="+mn-cs"/>
          <a:sym typeface="Helvetica Neue Light"/>
        </a:defRPr>
      </a:lvl8pPr>
      <a:lvl9pPr marL="3124317" indent="-1025769" defTabSz="584200">
        <a:lnSpc>
          <a:spcPct val="80000"/>
        </a:lnSpc>
        <a:spcBef>
          <a:spcPts val="1200"/>
        </a:spcBef>
        <a:buSzPct val="70000"/>
        <a:buChar char="•"/>
        <a:defRPr sz="3500">
          <a:latin typeface="+mn-lt"/>
          <a:ea typeface="+mn-ea"/>
          <a:cs typeface="+mn-cs"/>
          <a:sym typeface="Helvetica Neue Light"/>
        </a:defRPr>
      </a:lvl9pPr>
    </p:bodyStyle>
    <p:otherStyle>
      <a:lvl1pPr algn="ctr" defTabSz="584200">
        <a:defRPr sz="1300">
          <a:solidFill>
            <a:schemeClr val="tx1"/>
          </a:solidFill>
          <a:latin typeface="+mn-lt"/>
          <a:ea typeface="+mn-ea"/>
          <a:cs typeface="+mn-cs"/>
          <a:sym typeface="Lucida Grande"/>
        </a:defRPr>
      </a:lvl1pPr>
      <a:lvl2pPr indent="228600" algn="ctr" defTabSz="584200">
        <a:defRPr sz="1300">
          <a:solidFill>
            <a:schemeClr val="tx1"/>
          </a:solidFill>
          <a:latin typeface="+mn-lt"/>
          <a:ea typeface="+mn-ea"/>
          <a:cs typeface="+mn-cs"/>
          <a:sym typeface="Lucida Grande"/>
        </a:defRPr>
      </a:lvl2pPr>
      <a:lvl3pPr indent="457200" algn="ctr" defTabSz="584200">
        <a:defRPr sz="1300">
          <a:solidFill>
            <a:schemeClr val="tx1"/>
          </a:solidFill>
          <a:latin typeface="+mn-lt"/>
          <a:ea typeface="+mn-ea"/>
          <a:cs typeface="+mn-cs"/>
          <a:sym typeface="Lucida Grande"/>
        </a:defRPr>
      </a:lvl3pPr>
      <a:lvl4pPr indent="685800" algn="ctr" defTabSz="584200">
        <a:defRPr sz="1300">
          <a:solidFill>
            <a:schemeClr val="tx1"/>
          </a:solidFill>
          <a:latin typeface="+mn-lt"/>
          <a:ea typeface="+mn-ea"/>
          <a:cs typeface="+mn-cs"/>
          <a:sym typeface="Lucida Grande"/>
        </a:defRPr>
      </a:lvl4pPr>
      <a:lvl5pPr indent="914400" algn="ctr" defTabSz="584200">
        <a:defRPr sz="1300">
          <a:solidFill>
            <a:schemeClr val="tx1"/>
          </a:solidFill>
          <a:latin typeface="+mn-lt"/>
          <a:ea typeface="+mn-ea"/>
          <a:cs typeface="+mn-cs"/>
          <a:sym typeface="Lucida Grande"/>
        </a:defRPr>
      </a:lvl5pPr>
      <a:lvl6pPr indent="1143000" algn="ctr" defTabSz="584200">
        <a:defRPr sz="1300">
          <a:solidFill>
            <a:schemeClr val="tx1"/>
          </a:solidFill>
          <a:latin typeface="+mn-lt"/>
          <a:ea typeface="+mn-ea"/>
          <a:cs typeface="+mn-cs"/>
          <a:sym typeface="Lucida Grande"/>
        </a:defRPr>
      </a:lvl6pPr>
      <a:lvl7pPr indent="1371600" algn="ctr" defTabSz="584200">
        <a:defRPr sz="1300">
          <a:solidFill>
            <a:schemeClr val="tx1"/>
          </a:solidFill>
          <a:latin typeface="+mn-lt"/>
          <a:ea typeface="+mn-ea"/>
          <a:cs typeface="+mn-cs"/>
          <a:sym typeface="Lucida Grande"/>
        </a:defRPr>
      </a:lvl7pPr>
      <a:lvl8pPr indent="1600200" algn="ctr" defTabSz="584200">
        <a:defRPr sz="1300">
          <a:solidFill>
            <a:schemeClr val="tx1"/>
          </a:solidFill>
          <a:latin typeface="+mn-lt"/>
          <a:ea typeface="+mn-ea"/>
          <a:cs typeface="+mn-cs"/>
          <a:sym typeface="Lucida Grande"/>
        </a:defRPr>
      </a:lvl8pPr>
      <a:lvl9pPr indent="1828800" algn="ctr" defTabSz="584200">
        <a:defRPr sz="1300">
          <a:solidFill>
            <a:schemeClr val="tx1"/>
          </a:solidFill>
          <a:latin typeface="+mn-lt"/>
          <a:ea typeface="+mn-ea"/>
          <a:cs typeface="+mn-cs"/>
          <a:sym typeface="Lucida Grand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500"/>
              <a:t>Resource utilisation</a:t>
            </a:r>
          </a:p>
        </p:txBody>
      </p:sp>
      <p:sp>
        <p:nvSpPr>
          <p:cNvPr id="299" name="Shape 299"/>
          <p:cNvSpPr/>
          <p:nvPr>
            <p:ph type="body" idx="1"/>
          </p:nvPr>
        </p:nvSpPr>
        <p:spPr>
          <a:xfrm>
            <a:off x="224003" y="1087089"/>
            <a:ext cx="12556795" cy="1452996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3500"/>
              <a:t>Resource utilisation continues to be very high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production vs analysis share at 60%-40% over long periods</a:t>
            </a:r>
          </a:p>
        </p:txBody>
      </p:sp>
      <p:sp>
        <p:nvSpPr>
          <p:cNvPr id="300" name="Shape 300"/>
          <p:cNvSpPr/>
          <p:nvPr>
            <p:ph type="sldNum" sz="quarter" idx="2"/>
          </p:nvPr>
        </p:nvSpPr>
        <p:spPr>
          <a:xfrm>
            <a:off x="12654102" y="9353550"/>
            <a:ext cx="206096" cy="3000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300">
                <a:solidFill>
                  <a:srgbClr val="797979"/>
                </a:solidFill>
              </a:rPr>
            </a:fld>
          </a:p>
        </p:txBody>
      </p:sp>
      <p:pic>
        <p:nvPicPr>
          <p:cNvPr id="301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25669" y="2611616"/>
            <a:ext cx="6548926" cy="3357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65894" y="6057080"/>
            <a:ext cx="6268477" cy="335721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5" name="Group 305"/>
          <p:cNvGrpSpPr/>
          <p:nvPr/>
        </p:nvGrpSpPr>
        <p:grpSpPr>
          <a:xfrm>
            <a:off x="10593916" y="2038350"/>
            <a:ext cx="2247901" cy="1003300"/>
            <a:chOff x="0" y="0"/>
            <a:chExt cx="2247900" cy="1003300"/>
          </a:xfrm>
        </p:grpSpPr>
        <p:pic>
          <p:nvPicPr>
            <p:cNvPr id="303" name="pasted-image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247900" cy="10033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4" name="Shape 304"/>
            <p:cNvSpPr/>
            <p:nvPr/>
          </p:nvSpPr>
          <p:spPr>
            <a:xfrm>
              <a:off x="1200150" y="340783"/>
              <a:ext cx="942304" cy="32173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4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306" name="Shape 306"/>
          <p:cNvSpPr/>
          <p:nvPr/>
        </p:nvSpPr>
        <p:spPr>
          <a:xfrm>
            <a:off x="376403" y="7204390"/>
            <a:ext cx="4880174" cy="1452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 marL="2712" algn="l" defTabSz="519937">
              <a:lnSpc>
                <a:spcPct val="80000"/>
              </a:lnSpc>
              <a:spcBef>
                <a:spcPts val="1000"/>
              </a:spcBef>
              <a:defRPr sz="1800"/>
            </a:pPr>
            <a:r>
              <a:rPr sz="3115">
                <a:latin typeface="Avenir Light"/>
                <a:ea typeface="Avenir Light"/>
                <a:cs typeface="Avenir Light"/>
                <a:sym typeface="Avenir Light"/>
              </a:rPr>
              <a:t>Over last year, CMS used </a:t>
            </a:r>
            <a:r>
              <a:rPr b="1" sz="3115">
                <a:latin typeface="Avenir Light"/>
                <a:ea typeface="Avenir Light"/>
                <a:cs typeface="Avenir Light"/>
                <a:sym typeface="Avenir Light"/>
              </a:rPr>
              <a:t>~122%</a:t>
            </a:r>
            <a:r>
              <a:rPr sz="3115">
                <a:latin typeface="Avenir Light"/>
                <a:ea typeface="Avenir Light"/>
                <a:cs typeface="Avenir Light"/>
                <a:sym typeface="Avenir Light"/>
              </a:rPr>
              <a:t> of the pledges at the T2 level</a:t>
            </a:r>
          </a:p>
        </p:txBody>
      </p:sp>
      <p:sp>
        <p:nvSpPr>
          <p:cNvPr id="307" name="Shape 307"/>
          <p:cNvSpPr/>
          <p:nvPr/>
        </p:nvSpPr>
        <p:spPr>
          <a:xfrm>
            <a:off x="224003" y="3641811"/>
            <a:ext cx="5579137" cy="2185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 marL="2651" algn="l" defTabSz="508254">
              <a:lnSpc>
                <a:spcPct val="80000"/>
              </a:lnSpc>
              <a:spcBef>
                <a:spcPts val="1000"/>
              </a:spcBef>
              <a:defRPr sz="1800"/>
            </a:pPr>
            <a:r>
              <a:rPr sz="3045">
                <a:latin typeface="Avenir Light"/>
                <a:ea typeface="Avenir Light"/>
                <a:cs typeface="Avenir Light"/>
                <a:sym typeface="Avenir Light"/>
              </a:rPr>
              <a:t>Average CPU usage at T1 level over last year was </a:t>
            </a:r>
            <a:r>
              <a:rPr b="1" sz="3045">
                <a:latin typeface="Avenir Light"/>
                <a:ea typeface="Avenir Light"/>
                <a:cs typeface="Avenir Light"/>
                <a:sym typeface="Avenir Light"/>
              </a:rPr>
              <a:t>~103%</a:t>
            </a:r>
            <a:endParaRPr sz="3045">
              <a:latin typeface="Avenir Light"/>
              <a:ea typeface="Avenir Light"/>
              <a:cs typeface="Avenir Light"/>
              <a:sym typeface="Avenir Light"/>
            </a:endParaRPr>
          </a:p>
          <a:p>
            <a:pPr lvl="1" marL="604601" indent="-331470" algn="l" defTabSz="508254">
              <a:lnSpc>
                <a:spcPct val="80000"/>
              </a:lnSpc>
              <a:spcBef>
                <a:spcPts val="800"/>
              </a:spcBef>
              <a:buSzPct val="70000"/>
              <a:buChar char="✦"/>
              <a:defRPr sz="1800"/>
            </a:pPr>
            <a:r>
              <a:rPr sz="2349">
                <a:solidFill>
                  <a:srgbClr val="5E5E5E"/>
                </a:solidFill>
                <a:latin typeface="Avenir Light"/>
                <a:ea typeface="Avenir Light"/>
                <a:cs typeface="Avenir Light"/>
                <a:sym typeface="Avenir Light"/>
              </a:rPr>
              <a:t>note that T1s are </a:t>
            </a:r>
            <a:r>
              <a:rPr b="1" sz="2349" u="sng">
                <a:solidFill>
                  <a:srgbClr val="5E5E5E"/>
                </a:solidFill>
                <a:latin typeface="Avenir Light"/>
                <a:ea typeface="Avenir Light"/>
                <a:cs typeface="Avenir Light"/>
                <a:sym typeface="Avenir Light"/>
              </a:rPr>
              <a:t>under-pledged</a:t>
            </a:r>
            <a:r>
              <a:rPr sz="2349">
                <a:solidFill>
                  <a:srgbClr val="5E5E5E"/>
                </a:solidFill>
                <a:latin typeface="Avenir Light"/>
                <a:ea typeface="Avenir Light"/>
                <a:cs typeface="Avenir Light"/>
                <a:sym typeface="Avenir Light"/>
              </a:rPr>
              <a:t> in CPU/Disk/Tape, situation to be addressed with the help of the CRSG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/>
          <p:nvPr>
            <p:ph type="body" idx="1"/>
          </p:nvPr>
        </p:nvSpPr>
        <p:spPr>
          <a:xfrm>
            <a:off x="21198" y="1207506"/>
            <a:ext cx="5338433" cy="33664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3200"/>
            </a:lvl1pPr>
            <a:lvl2pPr marL="652610" indent="-338666">
              <a:defRPr sz="2400"/>
            </a:lvl2pPr>
          </a:lstStyle>
          <a:p>
            <a:pPr lvl="0">
              <a:defRPr sz="1800"/>
            </a:pPr>
            <a:r>
              <a:rPr sz="3200"/>
              <a:t>Unprecedented rates out of CERN</a:t>
            </a:r>
            <a:endParaRPr sz="32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E5E5E"/>
                </a:solidFill>
              </a:rPr>
              <a:t>close debugging of EOS, Network and other middleware components allowed to hugely increase export capabilities from CERN to all Tiers </a:t>
            </a:r>
          </a:p>
        </p:txBody>
      </p:sp>
      <p:sp>
        <p:nvSpPr>
          <p:cNvPr id="310" name="Shape 310"/>
          <p:cNvSpPr/>
          <p:nvPr>
            <p:ph type="sldNum" sz="quarter" idx="2"/>
          </p:nvPr>
        </p:nvSpPr>
        <p:spPr>
          <a:xfrm>
            <a:off x="12654102" y="9353550"/>
            <a:ext cx="206096" cy="3000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300">
                <a:solidFill>
                  <a:srgbClr val="797979"/>
                </a:solidFill>
              </a:rPr>
            </a:fld>
          </a:p>
        </p:txBody>
      </p:sp>
      <p:sp>
        <p:nvSpPr>
          <p:cNvPr id="311" name="Shape 3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500"/>
              <a:t>A couple of operations highlights</a:t>
            </a:r>
          </a:p>
        </p:txBody>
      </p:sp>
      <p:pic>
        <p:nvPicPr>
          <p:cNvPr id="31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04197" y="1291743"/>
            <a:ext cx="7730205" cy="3198004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Shape 313"/>
          <p:cNvSpPr/>
          <p:nvPr/>
        </p:nvSpPr>
        <p:spPr>
          <a:xfrm>
            <a:off x="7743065" y="2216150"/>
            <a:ext cx="3360469" cy="105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1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100"/>
              <a:t>Transfers out of CERN - each color is a different destination </a:t>
            </a:r>
          </a:p>
        </p:txBody>
      </p:sp>
      <p:sp>
        <p:nvSpPr>
          <p:cNvPr id="314" name="Shape 314"/>
          <p:cNvSpPr/>
          <p:nvPr/>
        </p:nvSpPr>
        <p:spPr>
          <a:xfrm>
            <a:off x="5875106" y="1731433"/>
            <a:ext cx="1503227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25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b="0" sz="1800"/>
            </a:pPr>
            <a:r>
              <a:rPr b="1" sz="2500"/>
              <a:t>6 GB/s</a:t>
            </a:r>
          </a:p>
        </p:txBody>
      </p:sp>
      <p:pic>
        <p:nvPicPr>
          <p:cNvPr id="315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2058" y="4770809"/>
            <a:ext cx="6425959" cy="4423316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Shape 316"/>
          <p:cNvSpPr/>
          <p:nvPr/>
        </p:nvSpPr>
        <p:spPr>
          <a:xfrm>
            <a:off x="6754083" y="5299228"/>
            <a:ext cx="5338433" cy="3366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 marL="3048" algn="l">
              <a:lnSpc>
                <a:spcPct val="80000"/>
              </a:lnSpc>
              <a:spcBef>
                <a:spcPts val="1200"/>
              </a:spcBef>
              <a:defRPr sz="1800"/>
            </a:pPr>
            <a:r>
              <a:rPr sz="3200">
                <a:latin typeface="Avenir Light"/>
                <a:ea typeface="Avenir Light"/>
                <a:cs typeface="Avenir Light"/>
                <a:sym typeface="Avenir Light"/>
              </a:rPr>
              <a:t>Consistent load from distributed analysis users</a:t>
            </a:r>
            <a:endParaRPr sz="3200">
              <a:latin typeface="Avenir Light"/>
              <a:ea typeface="Avenir Light"/>
              <a:cs typeface="Avenir Light"/>
              <a:sym typeface="Avenir Light"/>
            </a:endParaRPr>
          </a:p>
          <a:p>
            <a:pPr lvl="1" marL="652610" indent="-338666" algn="l">
              <a:lnSpc>
                <a:spcPct val="80000"/>
              </a:lnSpc>
              <a:spcBef>
                <a:spcPts val="1000"/>
              </a:spcBef>
              <a:buSzPct val="70000"/>
              <a:buChar char="✦"/>
              <a:defRPr sz="1800"/>
            </a:pPr>
            <a:r>
              <a:rPr sz="2400">
                <a:solidFill>
                  <a:srgbClr val="5E5E5E"/>
                </a:solidFill>
                <a:latin typeface="Avenir Light"/>
                <a:ea typeface="Avenir Light"/>
                <a:cs typeface="Avenir Light"/>
                <a:sym typeface="Avenir Light"/>
              </a:rPr>
              <a:t>Successfully completed migration to CRAB3, the latest version of the CMS Grid analysis toolkit</a:t>
            </a:r>
            <a:endParaRPr sz="2400">
              <a:solidFill>
                <a:srgbClr val="5E5E5E"/>
              </a:solidFill>
              <a:latin typeface="Avenir Light"/>
              <a:ea typeface="Avenir Light"/>
              <a:cs typeface="Avenir Light"/>
              <a:sym typeface="Avenir Light"/>
            </a:endParaRPr>
          </a:p>
          <a:p>
            <a:pPr lvl="1" marL="652610" indent="-338666" algn="l">
              <a:lnSpc>
                <a:spcPct val="80000"/>
              </a:lnSpc>
              <a:spcBef>
                <a:spcPts val="1000"/>
              </a:spcBef>
              <a:buSzPct val="70000"/>
              <a:buChar char="✦"/>
              <a:defRPr sz="1800"/>
            </a:pPr>
            <a:r>
              <a:rPr sz="2400">
                <a:solidFill>
                  <a:srgbClr val="5E5E5E"/>
                </a:solidFill>
                <a:latin typeface="Avenir Light"/>
                <a:ea typeface="Avenir Light"/>
                <a:cs typeface="Avenir Light"/>
                <a:sym typeface="Avenir Light"/>
              </a:rPr>
              <a:t>Analysis is ramping up again at Run-1 levels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500"/>
              <a:t>Computing resources in 2017/18</a:t>
            </a:r>
          </a:p>
        </p:txBody>
      </p:sp>
      <p:sp>
        <p:nvSpPr>
          <p:cNvPr id="319" name="Shape 319"/>
          <p:cNvSpPr/>
          <p:nvPr>
            <p:ph type="body" idx="1"/>
          </p:nvPr>
        </p:nvSpPr>
        <p:spPr>
          <a:xfrm>
            <a:off x="127000" y="914400"/>
            <a:ext cx="12776200" cy="87380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sz="1800"/>
            </a:pPr>
            <a:r>
              <a:rPr sz="3500"/>
              <a:t>Higher LHC live time and performance pose challenges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increase of requests with respect to the Spring’16 requests</a:t>
            </a:r>
            <a:endParaRPr sz="2700">
              <a:solidFill>
                <a:srgbClr val="5E5E5E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resource requests docs submitted to the CRSG - under scrutiny</a:t>
            </a:r>
            <a:endParaRPr sz="2700">
              <a:solidFill>
                <a:srgbClr val="5E5E5E"/>
              </a:solidFill>
            </a:endParaRPr>
          </a:p>
          <a:p>
            <a:pPr lvl="0">
              <a:defRPr sz="1800"/>
            </a:pPr>
            <a:r>
              <a:rPr sz="3500"/>
              <a:t>Many actions to mitigate the increase in resource requests have been taken already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we exploited the flexibility in the CMS Computing Model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e.g. very aggressive tape deletion campaigns (with all the associated risks), reduction of AOD replicas on disk to &lt;1, etc</a:t>
            </a:r>
            <a:endParaRPr sz="2100">
              <a:solidFill>
                <a:srgbClr val="929292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allowed already to </a:t>
            </a:r>
            <a:r>
              <a:rPr sz="2700">
                <a:solidFill>
                  <a:srgbClr val="009051"/>
                </a:solidFill>
              </a:rPr>
              <a:t>achieve an increase in resource requests of </a:t>
            </a:r>
            <a:r>
              <a:rPr b="1" sz="2700">
                <a:solidFill>
                  <a:srgbClr val="009051"/>
                </a:solidFill>
              </a:rPr>
              <a:t>+20% overall instead of +40%</a:t>
            </a:r>
            <a:r>
              <a:rPr sz="2700">
                <a:solidFill>
                  <a:srgbClr val="009051"/>
                </a:solidFill>
              </a:rPr>
              <a:t> (as it would have been by just applying straight new LHC performance projections)</a:t>
            </a:r>
            <a:endParaRPr sz="2700">
              <a:solidFill>
                <a:srgbClr val="5E5E5E"/>
              </a:solidFill>
            </a:endParaRPr>
          </a:p>
          <a:p>
            <a:pPr lvl="0">
              <a:defRPr sz="1800"/>
            </a:pPr>
            <a:r>
              <a:rPr sz="3500"/>
              <a:t>But CMS is short of resources in 2016 already</a:t>
            </a:r>
            <a:endParaRPr sz="3500"/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data taking in 2016 much better than we could anticipate as from the LHC performance projections, so we are of course short now</a:t>
            </a:r>
            <a:endParaRPr sz="2700">
              <a:solidFill>
                <a:srgbClr val="5E5E5E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small contingency from 2015, and no contingency left for 2017</a:t>
            </a:r>
            <a:endParaRPr sz="2700">
              <a:solidFill>
                <a:srgbClr val="5E5E5E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E5E5E"/>
                </a:solidFill>
              </a:rPr>
              <a:t>NOTE: we are (since at least 3 years) </a:t>
            </a:r>
            <a:r>
              <a:rPr sz="2700" u="sng">
                <a:solidFill>
                  <a:srgbClr val="5E5E5E"/>
                </a:solidFill>
              </a:rPr>
              <a:t>underpledge</a:t>
            </a:r>
            <a:r>
              <a:rPr sz="2700">
                <a:solidFill>
                  <a:srgbClr val="5E5E5E"/>
                </a:solidFill>
              </a:rPr>
              <a:t> at T1s</a:t>
            </a:r>
            <a:endParaRPr sz="2700">
              <a:solidFill>
                <a:srgbClr val="5E5E5E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929292"/>
                </a:solidFill>
              </a:rPr>
              <a:t>REBUS: CPU </a:t>
            </a:r>
            <a:r>
              <a:rPr sz="2100">
                <a:solidFill>
                  <a:srgbClr val="FF2600"/>
                </a:solidFill>
              </a:rPr>
              <a:t>-6%</a:t>
            </a:r>
            <a:r>
              <a:rPr sz="2100">
                <a:solidFill>
                  <a:srgbClr val="929292"/>
                </a:solidFill>
              </a:rPr>
              <a:t>, Disk </a:t>
            </a:r>
            <a:r>
              <a:rPr sz="2100">
                <a:solidFill>
                  <a:srgbClr val="FF2600"/>
                </a:solidFill>
              </a:rPr>
              <a:t>-7%</a:t>
            </a:r>
            <a:r>
              <a:rPr sz="2100">
                <a:solidFill>
                  <a:srgbClr val="929292"/>
                </a:solidFill>
              </a:rPr>
              <a:t>, Tape </a:t>
            </a:r>
            <a:r>
              <a:rPr sz="2100">
                <a:solidFill>
                  <a:srgbClr val="FF2600"/>
                </a:solidFill>
              </a:rPr>
              <a:t>-12%</a:t>
            </a:r>
            <a:r>
              <a:rPr sz="2100">
                <a:solidFill>
                  <a:srgbClr val="929292"/>
                </a:solidFill>
              </a:rPr>
              <a:t>. And actually really installed (end of Jul) a few % less.</a:t>
            </a:r>
          </a:p>
        </p:txBody>
      </p:sp>
      <p:sp>
        <p:nvSpPr>
          <p:cNvPr id="320" name="Shape 320"/>
          <p:cNvSpPr/>
          <p:nvPr>
            <p:ph type="sldNum" sz="quarter" idx="2"/>
          </p:nvPr>
        </p:nvSpPr>
        <p:spPr>
          <a:xfrm>
            <a:off x="12654102" y="9353550"/>
            <a:ext cx="206096" cy="30001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300">
                <a:solidFill>
                  <a:srgbClr val="797979"/>
                </a:solidFill>
              </a:rPr>
            </a:fld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 Light"/>
        <a:ea typeface="Helvetica Neue Light"/>
        <a:cs typeface="Helvetica Neue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 Light"/>
        <a:ea typeface="Helvetica Neue Light"/>
        <a:cs typeface="Helvetica Neue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