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72" r:id="rId4"/>
    <p:sldId id="258" r:id="rId5"/>
    <p:sldId id="265" r:id="rId6"/>
    <p:sldId id="266" r:id="rId7"/>
    <p:sldId id="273" r:id="rId8"/>
    <p:sldId id="259" r:id="rId9"/>
    <p:sldId id="270" r:id="rId10"/>
    <p:sldId id="267" r:id="rId11"/>
    <p:sldId id="274" r:id="rId12"/>
    <p:sldId id="260" r:id="rId13"/>
    <p:sldId id="271" r:id="rId14"/>
    <p:sldId id="268" r:id="rId15"/>
    <p:sldId id="275" r:id="rId16"/>
    <p:sldId id="261" r:id="rId17"/>
    <p:sldId id="276" r:id="rId18"/>
    <p:sldId id="262" r:id="rId19"/>
    <p:sldId id="269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698" autoAdjust="0"/>
  </p:normalViewPr>
  <p:slideViewPr>
    <p:cSldViewPr snapToGrid="0">
      <p:cViewPr varScale="1">
        <p:scale>
          <a:sx n="90" d="100"/>
          <a:sy n="90" d="100"/>
        </p:scale>
        <p:origin x="22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BDD23-BDB0-4170-ABD4-88F0C5A3C66B}" type="datetimeFigureOut">
              <a:rPr lang="zh-CN" altLang="en-US" smtClean="0"/>
              <a:t>2018/6/8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87017-9C60-4663-B6EA-48614EB5A2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09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Good afternoon, everyone! My name is </a:t>
            </a:r>
            <a:r>
              <a:rPr lang="en-US" altLang="zh-CN" dirty="0" err="1" smtClean="0"/>
              <a:t>Jiaming</a:t>
            </a:r>
            <a:r>
              <a:rPr lang="en-US" altLang="zh-CN" dirty="0" smtClean="0"/>
              <a:t> Lu, from </a:t>
            </a:r>
            <a:r>
              <a:rPr lang="en-US" altLang="zh-CN" dirty="0"/>
              <a:t>State Key Laboratory of Particle Detection and Electronics, USTC</a:t>
            </a:r>
          </a:p>
          <a:p>
            <a:r>
              <a:rPr lang="en-US" altLang="zh-CN" dirty="0" smtClean="0"/>
              <a:t>Today’ presentation is concerning about Testing </a:t>
            </a:r>
            <a:r>
              <a:rPr lang="en-US" altLang="zh-CN" dirty="0"/>
              <a:t>of Front-End Readout Prototype ASICs Designed for WCDA in LHAASO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795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Testing </a:t>
            </a:r>
            <a:r>
              <a:rPr lang="en-US" altLang="zh-CN" dirty="0"/>
              <a:t>results of this ASIC are shown as this 2 figures. </a:t>
            </a:r>
            <a:r>
              <a:rPr lang="en-US" altLang="zh-CN" dirty="0" smtClean="0"/>
              <a:t>A total</a:t>
            </a:r>
            <a:r>
              <a:rPr lang="en-US" altLang="zh-CN" baseline="0" dirty="0" smtClean="0"/>
              <a:t> of 6 channels are tested.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figures indicate that the charge resolution is better than 10%@1 P.E. and 1% @ 4000 P.E., while the time resolution is better than 250 ps.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920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Next,</a:t>
            </a:r>
            <a:r>
              <a:rPr lang="en-US" altLang="zh-CN" baseline="0" dirty="0" smtClean="0"/>
              <a:t> I will introduce the structure and testing of </a:t>
            </a:r>
            <a:r>
              <a:rPr lang="en-US" altLang="zh-CN" dirty="0" smtClean="0"/>
              <a:t>SAR</a:t>
            </a:r>
            <a:r>
              <a:rPr lang="en-US" altLang="zh-CN" baseline="0" dirty="0" smtClean="0"/>
              <a:t> </a:t>
            </a:r>
            <a:r>
              <a:rPr lang="en-US" altLang="zh-CN" dirty="0" smtClean="0"/>
              <a:t>ADC </a:t>
            </a:r>
            <a:r>
              <a:rPr lang="en-US" altLang="zh-CN" dirty="0" smtClean="0"/>
              <a:t>ASIC.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830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According to the features of the shaper output signal, as well as the charge resolution requirement, an ADC ASIC is designed with a 12-bit resolution with a sampling rate of around 30 </a:t>
            </a:r>
            <a:r>
              <a:rPr lang="en-US" altLang="zh-CN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Maga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Samples per Second</a:t>
            </a:r>
            <a:r>
              <a:rPr lang="en-US" altLang="zh-CN" dirty="0" smtClean="0"/>
              <a:t> based </a:t>
            </a:r>
            <a:r>
              <a:rPr lang="en-US" altLang="zh-CN" dirty="0"/>
              <a:t>on Global Foundry 1P6M 180 </a:t>
            </a:r>
            <a:r>
              <a:rPr lang="en-US" altLang="zh-CN" dirty="0" smtClean="0"/>
              <a:t>nanometer </a:t>
            </a:r>
            <a:r>
              <a:rPr lang="en-US" altLang="zh-CN" dirty="0"/>
              <a:t>CMOS technology. </a:t>
            </a:r>
            <a:endParaRPr lang="en-US" altLang="zh-CN" dirty="0" smtClean="0"/>
          </a:p>
          <a:p>
            <a:r>
              <a:rPr lang="en-US" altLang="zh-CN" dirty="0" smtClean="0"/>
              <a:t>The </a:t>
            </a:r>
            <a:r>
              <a:rPr lang="en-US" altLang="zh-CN" dirty="0"/>
              <a:t>structure of this ADC is shown in this figure, including the sampling and holding circuits, the capacitive DAC, the dynamic comparator, the </a:t>
            </a:r>
            <a:r>
              <a:rPr lang="en-US" altLang="zh-CN" dirty="0" err="1" smtClean="0"/>
              <a:t>a’synchronous</a:t>
            </a:r>
            <a:r>
              <a:rPr lang="en-US" altLang="zh-CN" dirty="0" smtClean="0"/>
              <a:t> </a:t>
            </a:r>
            <a:r>
              <a:rPr lang="en-US" altLang="zh-CN" dirty="0"/>
              <a:t>SAR logic, the reference voltage buffer, and the clock generator 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285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This is the test system block diagram of SAR ADC ASIC.</a:t>
            </a:r>
          </a:p>
          <a:p>
            <a:r>
              <a:rPr lang="en-US" altLang="zh-CN" dirty="0" smtClean="0"/>
              <a:t>Sine waves are generated</a:t>
            </a:r>
            <a:r>
              <a:rPr lang="en-US" altLang="zh-CN" baseline="0" dirty="0" smtClean="0"/>
              <a:t> from SMA 100A signal source and then fed to the ASIC for digitization.</a:t>
            </a:r>
          </a:p>
          <a:p>
            <a:r>
              <a:rPr lang="en-US" altLang="zh-CN" baseline="0" dirty="0" smtClean="0"/>
              <a:t>The </a:t>
            </a:r>
            <a:r>
              <a:rPr lang="en-US" altLang="zh-CN" baseline="0" dirty="0" err="1" smtClean="0"/>
              <a:t>quanti’zation</a:t>
            </a:r>
            <a:r>
              <a:rPr lang="en-US" altLang="zh-CN" baseline="0" dirty="0" smtClean="0"/>
              <a:t> codes are parallelly sent to Data transmission board for Data Processing and Storage.</a:t>
            </a:r>
          </a:p>
          <a:p>
            <a:r>
              <a:rPr lang="en-US" altLang="zh-CN" baseline="0" dirty="0" smtClean="0"/>
              <a:t>And finally </a:t>
            </a:r>
            <a:r>
              <a:rPr lang="en-US" altLang="zh-CN" baseline="0" dirty="0" smtClean="0"/>
              <a:t>transferred to </a:t>
            </a:r>
            <a:r>
              <a:rPr lang="en-US" altLang="zh-CN" baseline="0" dirty="0" smtClean="0"/>
              <a:t>computer through USB. </a:t>
            </a:r>
          </a:p>
          <a:p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static performance is tested by t</a:t>
            </a:r>
            <a:r>
              <a:rPr lang="en-US" altLang="zh-CN" dirty="0" smtClean="0"/>
              <a:t>he Code Density Histogram </a:t>
            </a:r>
            <a:r>
              <a:rPr lang="en-US" altLang="zh-CN" dirty="0" err="1" smtClean="0"/>
              <a:t>A’nalytic</a:t>
            </a:r>
            <a:r>
              <a:rPr lang="en-US" altLang="zh-CN" dirty="0" smtClean="0"/>
              <a:t> Method and the dynamic</a:t>
            </a:r>
            <a:r>
              <a:rPr lang="en-US" altLang="zh-CN" baseline="0" dirty="0" smtClean="0"/>
              <a:t> is tested by Fast ‘Fourier Transformation.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730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Test results are shown in this 2 figures. </a:t>
            </a:r>
            <a:endParaRPr lang="en-US" altLang="zh-CN" dirty="0" smtClean="0"/>
          </a:p>
          <a:p>
            <a:r>
              <a:rPr lang="en-US" altLang="zh-CN" dirty="0" smtClean="0"/>
              <a:t>The </a:t>
            </a:r>
            <a:r>
              <a:rPr lang="en-US" altLang="zh-CN" dirty="0"/>
              <a:t>sampling rate is set to </a:t>
            </a:r>
            <a:r>
              <a:rPr lang="en-US" altLang="zh-CN" dirty="0" smtClean="0"/>
              <a:t>31.25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Mega Samples per Second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Input </a:t>
            </a:r>
            <a:r>
              <a:rPr lang="en-US" altLang="zh-CN" dirty="0"/>
              <a:t>signals are sine waves and </a:t>
            </a:r>
            <a:r>
              <a:rPr lang="en-US" altLang="zh-CN" dirty="0" smtClean="0"/>
              <a:t>the </a:t>
            </a:r>
            <a:r>
              <a:rPr lang="en-US" altLang="zh-CN" dirty="0"/>
              <a:t>frequencies are chosen as </a:t>
            </a:r>
            <a:r>
              <a:rPr lang="en-US" altLang="zh-CN" dirty="0" smtClean="0"/>
              <a:t>2.4, 5, 8, </a:t>
            </a:r>
            <a:r>
              <a:rPr lang="en-US" altLang="zh-CN" dirty="0"/>
              <a:t>10 </a:t>
            </a:r>
            <a:r>
              <a:rPr lang="en-US" altLang="zh-CN" dirty="0" smtClean="0"/>
              <a:t>and 15.5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megahertz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The left </a:t>
            </a:r>
            <a:r>
              <a:rPr lang="en-US" altLang="zh-CN" dirty="0"/>
              <a:t>figure shows a typical frequency spectrum at 8 </a:t>
            </a:r>
            <a:r>
              <a:rPr lang="en-US" altLang="zh-CN" dirty="0" smtClean="0"/>
              <a:t>megahertz </a:t>
            </a:r>
            <a:r>
              <a:rPr lang="en-US" altLang="zh-CN" dirty="0" smtClean="0"/>
              <a:t>input</a:t>
            </a:r>
            <a:r>
              <a:rPr lang="en-US" altLang="zh-CN" baseline="0" dirty="0" smtClean="0"/>
              <a:t> frequency</a:t>
            </a:r>
            <a:r>
              <a:rPr lang="en-US" altLang="zh-CN" dirty="0" smtClean="0"/>
              <a:t>. </a:t>
            </a:r>
            <a:endParaRPr lang="en-US" altLang="zh-CN" dirty="0" smtClean="0"/>
          </a:p>
          <a:p>
            <a:r>
              <a:rPr lang="en-US" altLang="zh-CN" dirty="0" smtClean="0"/>
              <a:t>The right </a:t>
            </a:r>
            <a:r>
              <a:rPr lang="en-US" altLang="zh-CN" dirty="0" smtClean="0"/>
              <a:t>figure indicates </a:t>
            </a:r>
            <a:r>
              <a:rPr lang="en-US" altLang="zh-CN" dirty="0"/>
              <a:t>that </a:t>
            </a:r>
            <a:r>
              <a:rPr lang="en-US" altLang="zh-CN" dirty="0" smtClean="0"/>
              <a:t>effective number of bits </a:t>
            </a:r>
            <a:r>
              <a:rPr lang="en-US" altLang="zh-CN" dirty="0"/>
              <a:t>of all the 6 ADC channels under test are between 8.92 and 9.58 bit.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193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After</a:t>
            </a:r>
            <a:r>
              <a:rPr lang="en-US" altLang="zh-CN" baseline="0" dirty="0" smtClean="0"/>
              <a:t> independent testing of this two ASICs. combination testing of these two prototype ASICs were conducted.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841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Combination tests of these two prototype ASICs were conducted to evaluate the overall charge measurement performance. </a:t>
            </a:r>
            <a:endParaRPr lang="en-US" altLang="zh-CN" dirty="0" smtClean="0"/>
          </a:p>
          <a:p>
            <a:r>
              <a:rPr lang="en-US" altLang="zh-CN" dirty="0" smtClean="0"/>
              <a:t>The </a:t>
            </a:r>
            <a:r>
              <a:rPr lang="en-US" altLang="zh-CN" dirty="0"/>
              <a:t>left figure shows the test </a:t>
            </a:r>
            <a:r>
              <a:rPr lang="en-US" altLang="zh-CN" dirty="0" smtClean="0"/>
              <a:t>bench</a:t>
            </a:r>
            <a:r>
              <a:rPr lang="en-US" altLang="zh-CN" dirty="0" smtClean="0"/>
              <a:t>.</a:t>
            </a:r>
            <a:r>
              <a:rPr lang="en-US" altLang="zh-CN" baseline="0" dirty="0" smtClean="0"/>
              <a:t> (</a:t>
            </a:r>
            <a:r>
              <a:rPr lang="zh-CN" altLang="en-US" baseline="0" dirty="0" smtClean="0"/>
              <a:t>指着图片说 加油相信自己！</a:t>
            </a:r>
            <a:r>
              <a:rPr lang="en-US" altLang="zh-CN" baseline="0" dirty="0" smtClean="0"/>
              <a:t>)The output signal from the signal source is transmitted to Amplification &amp; shaping ASIC through the attenuator and 30m cable.</a:t>
            </a:r>
          </a:p>
          <a:p>
            <a:r>
              <a:rPr lang="en-US" altLang="zh-CN" baseline="0" dirty="0" smtClean="0"/>
              <a:t>After the shaping circuit, the signal is fed to SAR ADC ASIC for quantitation. And finally the code is transferred to Data transmission board for further processing and storage.</a:t>
            </a:r>
          </a:p>
          <a:p>
            <a:r>
              <a:rPr lang="en-US" altLang="zh-CN" dirty="0" smtClean="0"/>
              <a:t>The </a:t>
            </a:r>
            <a:r>
              <a:rPr lang="en-US" altLang="zh-CN" dirty="0" smtClean="0"/>
              <a:t>right </a:t>
            </a:r>
            <a:r>
              <a:rPr lang="en-US" altLang="zh-CN" dirty="0" smtClean="0"/>
              <a:t>figure indicates </a:t>
            </a:r>
            <a:r>
              <a:rPr lang="en-US" altLang="zh-CN" dirty="0"/>
              <a:t>that the charge resolution is better than 10%@1 P.E. and 1% @ 4000 P.E., which meets the requirements of the readout electronics for WCDA.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75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Finally,</a:t>
            </a:r>
            <a:r>
              <a:rPr lang="en-US" altLang="zh-CN" baseline="0" dirty="0" smtClean="0"/>
              <a:t> </a:t>
            </a:r>
            <a:r>
              <a:rPr lang="en-US" altLang="zh-CN" dirty="0" smtClean="0"/>
              <a:t>conclusion is presented as follows.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8382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Due to the requirements of high-precision time and charge measurement over a large dynamic range for LHAASO WCDA, the research and design of ASIC are carried out based on amplification, shaping, and A/D conversion, along with the digital peak detection method. </a:t>
            </a:r>
            <a:endParaRPr lang="en-US" altLang="zh-CN" dirty="0" smtClean="0"/>
          </a:p>
          <a:p>
            <a:r>
              <a:rPr lang="en-US" altLang="zh-CN" dirty="0" smtClean="0"/>
              <a:t>Two </a:t>
            </a:r>
            <a:r>
              <a:rPr lang="en-US" altLang="zh-CN" dirty="0"/>
              <a:t>prototype ASICs are designed and tested. </a:t>
            </a:r>
            <a:endParaRPr lang="en-US" altLang="zh-CN" dirty="0" smtClean="0"/>
          </a:p>
          <a:p>
            <a:r>
              <a:rPr lang="en-US" altLang="zh-CN" dirty="0" smtClean="0"/>
              <a:t>Testing </a:t>
            </a:r>
            <a:r>
              <a:rPr lang="en-US" altLang="zh-CN" dirty="0"/>
              <a:t>results indicate that the SAR ADC ASIC can function well at 31.25 </a:t>
            </a:r>
            <a:r>
              <a:rPr lang="en-US" altLang="zh-CN" dirty="0" smtClean="0"/>
              <a:t>Mega Samples per Second </a:t>
            </a:r>
            <a:r>
              <a:rPr lang="en-US" altLang="zh-CN" dirty="0"/>
              <a:t>and its </a:t>
            </a:r>
            <a:r>
              <a:rPr lang="en-US" altLang="zh-CN" dirty="0" smtClean="0"/>
              <a:t>effective number of bits  </a:t>
            </a:r>
            <a:r>
              <a:rPr lang="en-US" altLang="zh-CN" dirty="0"/>
              <a:t>is between 8.92 and 9.58 </a:t>
            </a:r>
            <a:r>
              <a:rPr lang="en-US" altLang="zh-CN" dirty="0" smtClean="0"/>
              <a:t>bits; </a:t>
            </a:r>
          </a:p>
          <a:p>
            <a:r>
              <a:rPr lang="en-US" altLang="zh-CN" dirty="0" smtClean="0"/>
              <a:t>the </a:t>
            </a:r>
            <a:r>
              <a:rPr lang="en-US" altLang="zh-CN" dirty="0"/>
              <a:t>time resolution is better than 250 </a:t>
            </a:r>
            <a:r>
              <a:rPr lang="en-US" altLang="zh-CN" dirty="0" err="1"/>
              <a:t>ps</a:t>
            </a:r>
            <a:r>
              <a:rPr lang="en-US" altLang="zh-CN" dirty="0"/>
              <a:t> RMS and the overall charge resolution using these two ASICs is better than 10%@1 P.E. and 1% @ 4000 P.E.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241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727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presentation contains the following </a:t>
            </a:r>
            <a:r>
              <a:rPr lang="en-US" altLang="zh-CN" dirty="0" smtClean="0"/>
              <a:t>sections</a:t>
            </a:r>
            <a:r>
              <a:rPr lang="en-US" altLang="zh-CN" baseline="0" dirty="0" smtClean="0"/>
              <a:t> including the introduction of background, structure &amp; testing of two ASICs and the conclusion. 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814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First </a:t>
            </a:r>
            <a:r>
              <a:rPr lang="en-US" altLang="zh-CN" dirty="0" smtClean="0"/>
              <a:t>I will introduce</a:t>
            </a:r>
            <a:r>
              <a:rPr lang="en-US" altLang="zh-CN" baseline="0" dirty="0" smtClean="0"/>
              <a:t> the</a:t>
            </a:r>
            <a:r>
              <a:rPr lang="en-US" altLang="zh-CN" dirty="0" smtClean="0"/>
              <a:t> background.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92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 </a:t>
            </a:r>
            <a:r>
              <a:rPr lang="en-US" altLang="zh-CN" dirty="0" smtClean="0"/>
              <a:t>Large High Altitude Air Shower Observatory with</a:t>
            </a:r>
            <a:r>
              <a:rPr lang="en-US" altLang="zh-CN" baseline="0" dirty="0" smtClean="0"/>
              <a:t> the abbreviation of LHAASO,</a:t>
            </a:r>
            <a:r>
              <a:rPr lang="en-US" altLang="zh-CN" dirty="0" smtClean="0"/>
              <a:t> </a:t>
            </a:r>
            <a:r>
              <a:rPr lang="en-US" altLang="zh-CN" dirty="0"/>
              <a:t>is </a:t>
            </a:r>
            <a:r>
              <a:rPr lang="en-US" altLang="zh-CN" dirty="0">
                <a:solidFill>
                  <a:schemeClr val="accent2"/>
                </a:solidFill>
              </a:rPr>
              <a:t>a </a:t>
            </a:r>
            <a:r>
              <a:rPr lang="en-US" altLang="zh-CN" dirty="0" smtClean="0">
                <a:solidFill>
                  <a:schemeClr val="accent2"/>
                </a:solidFill>
              </a:rPr>
              <a:t>multi-purpose </a:t>
            </a:r>
            <a:r>
              <a:rPr lang="en-US" altLang="zh-CN" dirty="0" smtClean="0">
                <a:solidFill>
                  <a:schemeClr val="accent2"/>
                </a:solidFill>
              </a:rPr>
              <a:t>complex.</a:t>
            </a:r>
            <a:r>
              <a:rPr lang="en-US" altLang="zh-CN" baseline="0" dirty="0" smtClean="0">
                <a:solidFill>
                  <a:schemeClr val="accent2"/>
                </a:solidFill>
              </a:rPr>
              <a:t> It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aims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discover cosmic ray origin and carry out advanced scientific research in the field of high-energy physics and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astronomy. </a:t>
            </a:r>
            <a:r>
              <a:rPr lang="en-US" altLang="zh-CN" dirty="0" smtClean="0"/>
              <a:t>The </a:t>
            </a:r>
            <a:r>
              <a:rPr lang="en-US" altLang="zh-CN" dirty="0"/>
              <a:t>Water </a:t>
            </a:r>
            <a:r>
              <a:rPr lang="en-US" altLang="zh-CN" dirty="0" smtClean="0"/>
              <a:t>Cherenkov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altLang="zh-CN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tʃə</a:t>
            </a:r>
            <a:r>
              <a:rPr lang="en-US" altLang="zh-CN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ˈreŋkəf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  <a:r>
              <a:rPr lang="en-US" altLang="zh-CN" dirty="0" smtClean="0"/>
              <a:t> </a:t>
            </a:r>
            <a:r>
              <a:rPr lang="en-US" altLang="zh-CN" dirty="0"/>
              <a:t>Detector </a:t>
            </a:r>
            <a:r>
              <a:rPr lang="en-US" altLang="zh-CN" dirty="0" err="1" smtClean="0"/>
              <a:t>Ar’ray</a:t>
            </a:r>
            <a:r>
              <a:rPr lang="en-US" altLang="zh-CN" dirty="0" smtClean="0"/>
              <a:t> ,</a:t>
            </a:r>
            <a:r>
              <a:rPr lang="en-US" altLang="zh-CN" baseline="0" dirty="0" smtClean="0"/>
              <a:t> </a:t>
            </a:r>
            <a:r>
              <a:rPr lang="en-US" altLang="zh-CN" baseline="0" dirty="0" smtClean="0"/>
              <a:t>with the </a:t>
            </a:r>
            <a:r>
              <a:rPr lang="en-US" altLang="zh-CN" baseline="0" dirty="0" smtClean="0"/>
              <a:t>abbreviation of </a:t>
            </a:r>
            <a:r>
              <a:rPr lang="en-US" altLang="zh-CN" dirty="0" smtClean="0"/>
              <a:t>WCDA, </a:t>
            </a:r>
            <a:r>
              <a:rPr lang="en-US" altLang="zh-CN" dirty="0" smtClean="0"/>
              <a:t>is one </a:t>
            </a:r>
            <a:r>
              <a:rPr lang="en-US" altLang="zh-CN" dirty="0"/>
              <a:t>of the key detectors in </a:t>
            </a:r>
            <a:r>
              <a:rPr lang="en-US" altLang="zh-CN" dirty="0" smtClean="0"/>
              <a:t>LHAASO. The</a:t>
            </a:r>
            <a:r>
              <a:rPr lang="en-US" altLang="zh-CN" baseline="0" dirty="0" smtClean="0"/>
              <a:t> WCDA</a:t>
            </a:r>
            <a:r>
              <a:rPr lang="en-US" altLang="zh-CN" dirty="0" smtClean="0"/>
              <a:t> </a:t>
            </a:r>
            <a:r>
              <a:rPr lang="en-US" altLang="zh-CN" dirty="0"/>
              <a:t>is composed of 3 water ponds with more than 3000 </a:t>
            </a:r>
            <a:r>
              <a:rPr lang="en-US" altLang="zh-CN" dirty="0" smtClean="0"/>
              <a:t>Photomultiplier Tubes de’ployed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558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To target the research purpose, both </a:t>
            </a:r>
            <a:r>
              <a:rPr lang="en-US" altLang="zh-CN" dirty="0" smtClean="0"/>
              <a:t>high-precision </a:t>
            </a:r>
            <a:r>
              <a:rPr lang="en-US" altLang="zh-CN" dirty="0"/>
              <a:t>time and charge measurement are required over a large dynamic range from 1 </a:t>
            </a:r>
            <a:r>
              <a:rPr lang="en-US" altLang="zh-CN" dirty="0" smtClean="0"/>
              <a:t>Photon Electron to 4000 P.E.</a:t>
            </a:r>
            <a:r>
              <a:rPr lang="en-US" altLang="zh-CN" baseline="0" dirty="0"/>
              <a:t> </a:t>
            </a:r>
            <a:r>
              <a:rPr lang="en-US" altLang="zh-CN" baseline="0" dirty="0" smtClean="0"/>
              <a:t>In order to</a:t>
            </a:r>
            <a:r>
              <a:rPr lang="en-US" altLang="zh-CN" dirty="0" smtClean="0"/>
              <a:t> </a:t>
            </a:r>
            <a:r>
              <a:rPr lang="en-US" altLang="zh-CN" dirty="0"/>
              <a:t>simplify the circuit structure of the readout electronics, a readout scheme based on </a:t>
            </a:r>
            <a:r>
              <a:rPr lang="en-US" altLang="zh-CN" dirty="0" smtClean="0"/>
              <a:t>ASIC </a:t>
            </a:r>
            <a:r>
              <a:rPr lang="en-US" altLang="zh-CN" dirty="0"/>
              <a:t>is proposed. </a:t>
            </a:r>
            <a:endParaRPr lang="en-US" altLang="zh-CN" dirty="0" smtClean="0"/>
          </a:p>
          <a:p>
            <a:r>
              <a:rPr lang="en-US" altLang="zh-CN" dirty="0" smtClean="0"/>
              <a:t>The </a:t>
            </a:r>
            <a:r>
              <a:rPr lang="en-US" altLang="zh-CN" dirty="0"/>
              <a:t>readout system of LHAASO WCDA is shown as this figure.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output PMT signals are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transmitted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the front-end electronics and then the digitalized data are sent to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DAQ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(which is the abbreviation of Data Acquisition system)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switches.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One front-end electronics module is able to deal with 9 PMT output signals.</a:t>
            </a: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569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This figure is the architecture of the ASIC-based PMT front-end readout </a:t>
            </a:r>
            <a:r>
              <a:rPr lang="en-US" altLang="zh-CN" dirty="0" smtClean="0"/>
              <a:t>electronics.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 is performed by a combination of anode and dynode channels to cover a 1 ~ 4000 P.E. dynamic range inside the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 ASIC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Output signals from the shaper are then digitized by the second ASIC, which is a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Successive Approximation ADC. 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Digitized amplitude information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then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transfered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the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FPGA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peak detection.</a:t>
            </a:r>
          </a:p>
          <a:p>
            <a:r>
              <a:rPr lang="en-US" altLang="zh-CN" dirty="0"/>
              <a:t>As for the time measurement, anode signal is fed into the </a:t>
            </a:r>
            <a:r>
              <a:rPr lang="en-US" altLang="zh-CN" dirty="0" err="1" smtClean="0"/>
              <a:t>discrimi’nation</a:t>
            </a:r>
            <a:r>
              <a:rPr lang="en-US" altLang="zh-CN" dirty="0" smtClean="0"/>
              <a:t> </a:t>
            </a:r>
            <a:r>
              <a:rPr lang="en-US" altLang="zh-CN" dirty="0"/>
              <a:t>circuits inside the amplification &amp; shaping ASIC and then digitized by a following FPGA </a:t>
            </a:r>
            <a:r>
              <a:rPr lang="en-US" altLang="zh-CN" dirty="0" smtClean="0"/>
              <a:t>TDC.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505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Next ,I will introduce Two prototype ASICs  designed for the Front-End Readout electronics which are 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and SAR</a:t>
            </a:r>
            <a:r>
              <a:rPr lang="en-US" altLang="zh-CN" baseline="0" dirty="0" smtClean="0"/>
              <a:t> </a:t>
            </a:r>
            <a:r>
              <a:rPr lang="en-US" altLang="zh-CN" dirty="0" smtClean="0"/>
              <a:t>ADC ASIC</a:t>
            </a:r>
            <a:r>
              <a:rPr lang="en-US" altLang="zh-CN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Firstly I will introduce the Amplification &amp; Shaping ASIC.</a:t>
            </a:r>
          </a:p>
          <a:p>
            <a:pPr>
              <a:lnSpc>
                <a:spcPct val="150000"/>
              </a:lnSpc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248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 figure shows the structure of the amplification &amp; shaping ASIC which consists of </a:t>
            </a:r>
            <a:r>
              <a:rPr lang="en-US" altLang="zh-CN" dirty="0" smtClean="0"/>
              <a:t>pre-’amplifiers</a:t>
            </a:r>
            <a:r>
              <a:rPr lang="en-US" altLang="zh-CN" dirty="0"/>
              <a:t>, RC4 shaping circuits, output buffers and </a:t>
            </a:r>
            <a:r>
              <a:rPr lang="en-US" altLang="zh-CN" dirty="0" err="1" smtClean="0"/>
              <a:t>discrimi’nators</a:t>
            </a:r>
            <a:r>
              <a:rPr lang="en-US" altLang="zh-CN" dirty="0"/>
              <a:t>. </a:t>
            </a:r>
          </a:p>
          <a:p>
            <a:r>
              <a:rPr lang="en-US" altLang="zh-CN" dirty="0" smtClean="0"/>
              <a:t>This</a:t>
            </a:r>
            <a:r>
              <a:rPr lang="en-US" altLang="zh-CN" baseline="0" dirty="0" smtClean="0"/>
              <a:t> </a:t>
            </a:r>
            <a:r>
              <a:rPr lang="en-US" altLang="zh-CN" dirty="0" smtClean="0"/>
              <a:t>ASIC </a:t>
            </a:r>
            <a:r>
              <a:rPr lang="en-US" altLang="zh-CN" dirty="0"/>
              <a:t>is designed with 3 anode </a:t>
            </a:r>
            <a:r>
              <a:rPr lang="en-US" altLang="zh-CN" dirty="0" smtClean="0"/>
              <a:t>and </a:t>
            </a:r>
            <a:r>
              <a:rPr lang="en-US" altLang="zh-CN" dirty="0"/>
              <a:t>3 dynode channels based on Global Foundry 350 </a:t>
            </a:r>
            <a:r>
              <a:rPr lang="en-US" altLang="zh-CN" dirty="0" smtClean="0"/>
              <a:t>nanometers </a:t>
            </a:r>
            <a:r>
              <a:rPr lang="en-US" altLang="zh-CN" dirty="0"/>
              <a:t>CMOS dual gate technology.</a:t>
            </a:r>
          </a:p>
          <a:p>
            <a:r>
              <a:rPr lang="en-US" altLang="zh-CN" dirty="0"/>
              <a:t>As for charge measurement, two channels are used to read out the signals from the anode and dynode of one PMT to achieve a large dynamic range.</a:t>
            </a:r>
          </a:p>
          <a:p>
            <a:r>
              <a:rPr lang="en-US" altLang="zh-CN" dirty="0"/>
              <a:t> As for time measurement, both a low and high threshold are used, and the latter is used to avoid the </a:t>
            </a:r>
            <a:r>
              <a:rPr lang="en-US" altLang="zh-CN" dirty="0" err="1" smtClean="0"/>
              <a:t>deterio’ration</a:t>
            </a:r>
            <a:r>
              <a:rPr lang="en-US" altLang="zh-CN" dirty="0" smtClean="0"/>
              <a:t>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altLang="zh-CN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dɪˌtɪrɪəˈreʃən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</a:t>
            </a:r>
            <a:r>
              <a:rPr lang="en-US" altLang="zh-CN" dirty="0" smtClean="0"/>
              <a:t>of </a:t>
            </a:r>
            <a:r>
              <a:rPr lang="en-US" altLang="zh-CN" dirty="0"/>
              <a:t>time </a:t>
            </a:r>
            <a:r>
              <a:rPr lang="en-US" altLang="zh-CN" dirty="0" smtClean="0"/>
              <a:t>resolution</a:t>
            </a:r>
            <a:endParaRPr lang="en-US" altLang="zh-CN" dirty="0"/>
          </a:p>
          <a:p>
            <a:r>
              <a:rPr lang="en-US" altLang="zh-CN" dirty="0"/>
              <a:t>of large input signals.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307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This is the test system Block diagram of Amplification &amp; Shaping ASIC.</a:t>
            </a:r>
          </a:p>
          <a:p>
            <a:r>
              <a:rPr lang="en-US" altLang="zh-CN" dirty="0" smtClean="0"/>
              <a:t>The </a:t>
            </a:r>
            <a:r>
              <a:rPr lang="en-US" altLang="zh-CN" baseline="0" dirty="0" smtClean="0"/>
              <a:t>PMT output signals from signal source are sent into the </a:t>
            </a:r>
            <a:r>
              <a:rPr lang="en-US" altLang="zh-CN" baseline="0" dirty="0" err="1" smtClean="0"/>
              <a:t>at’tenuator</a:t>
            </a:r>
            <a:r>
              <a:rPr lang="en-US" altLang="zh-CN" baseline="0" dirty="0" smtClean="0"/>
              <a:t> to simulate the dynamic range from 1 to 4000 P.E.</a:t>
            </a:r>
          </a:p>
          <a:p>
            <a:r>
              <a:rPr lang="en-US" altLang="zh-CN" baseline="0" dirty="0" smtClean="0"/>
              <a:t>Then the signals are fed into the ASIC for time and charge measurement .</a:t>
            </a:r>
          </a:p>
          <a:p>
            <a:r>
              <a:rPr lang="en-US" altLang="zh-CN" baseline="0" dirty="0" smtClean="0"/>
              <a:t>The time &amp; charge signals are then transmitted to ADC &amp; Data transmission board and finally to the computer for further analysis. </a:t>
            </a:r>
            <a:endParaRPr lang="en-US" altLang="zh-CN" baseline="0" dirty="0" smtClean="0"/>
          </a:p>
          <a:p>
            <a:endParaRPr lang="en-US" altLang="zh-CN" baseline="0" dirty="0" smtClean="0"/>
          </a:p>
          <a:p>
            <a:r>
              <a:rPr lang="en-US" altLang="zh-CN" dirty="0" smtClean="0"/>
              <a:t>Output signals of the discriminators are digitized by the FPGA TDC. </a:t>
            </a:r>
          </a:p>
          <a:p>
            <a:r>
              <a:rPr lang="en-US" altLang="zh-CN" dirty="0" smtClean="0"/>
              <a:t>Output signals from the shapers are digitized by AD9222, a 12-bit commercial ADC, with a sampling rate of 62.5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Mega Samples per Second</a:t>
            </a:r>
            <a:r>
              <a:rPr lang="en-US" altLang="zh-CN" dirty="0" smtClean="0"/>
              <a:t> in the test. </a:t>
            </a:r>
          </a:p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87017-9C60-4663-B6EA-48614EB5A26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448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8456"/>
            <a:ext cx="7772400" cy="1711465"/>
          </a:xfrm>
          <a:prstGeom prst="rect">
            <a:avLst/>
          </a:prstGeom>
        </p:spPr>
        <p:txBody>
          <a:bodyPr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0464"/>
            <a:ext cx="6858000" cy="7314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445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154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33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67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261100"/>
            <a:ext cx="5381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154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07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7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154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4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547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154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98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58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43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68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10525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0000FF"/>
                </a:solidFill>
                <a:latin typeface="Book Antiqua" panose="02040602050305030304" pitchFamily="18" charset="0"/>
                <a:ea typeface="+mn-ea"/>
              </a:defRPr>
            </a:lvl1pPr>
          </a:lstStyle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5488" y="6356350"/>
            <a:ext cx="5454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FF"/>
                </a:solidFill>
                <a:latin typeface="Book Antiqua" panose="02040602050305030304" pitchFamily="18" charset="0"/>
                <a:ea typeface="+mn-ea"/>
              </a:defRPr>
            </a:lvl1pPr>
          </a:lstStyle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9725" y="6356350"/>
            <a:ext cx="555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0000FF"/>
                </a:solidFill>
                <a:latin typeface="Book Antiqua" panose="02040602050305030304" pitchFamily="18" charset="0"/>
                <a:ea typeface="+mn-ea"/>
              </a:defRPr>
            </a:lvl1pPr>
          </a:lstStyle>
          <a:p>
            <a:fld id="{72022E04-75E1-4BDA-A41F-3E53871D82D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29" name="Rectangle 1027"/>
          <p:cNvSpPr>
            <a:spLocks noChangeArrowheads="1"/>
          </p:cNvSpPr>
          <p:nvPr/>
        </p:nvSpPr>
        <p:spPr bwMode="auto">
          <a:xfrm>
            <a:off x="0" y="1273175"/>
            <a:ext cx="9132888" cy="74613"/>
          </a:xfrm>
          <a:prstGeom prst="rect">
            <a:avLst/>
          </a:prstGeom>
          <a:gradFill rotWithShape="0">
            <a:gsLst>
              <a:gs pos="0">
                <a:srgbClr val="770D05"/>
              </a:gs>
              <a:gs pos="50000">
                <a:srgbClr val="E71909"/>
              </a:gs>
              <a:gs pos="100000">
                <a:srgbClr val="770D0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30" name="Rectangle 1028"/>
          <p:cNvSpPr>
            <a:spLocks noChangeArrowheads="1"/>
          </p:cNvSpPr>
          <p:nvPr/>
        </p:nvSpPr>
        <p:spPr bwMode="auto">
          <a:xfrm>
            <a:off x="0" y="1387475"/>
            <a:ext cx="9132888" cy="38100"/>
          </a:xfrm>
          <a:prstGeom prst="rect">
            <a:avLst/>
          </a:prstGeom>
          <a:gradFill rotWithShape="0">
            <a:gsLst>
              <a:gs pos="0">
                <a:srgbClr val="00007F"/>
              </a:gs>
              <a:gs pos="50000">
                <a:srgbClr val="0000B6"/>
              </a:gs>
              <a:gs pos="100000">
                <a:srgbClr val="00007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31" name="Rectangle 10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32" name="Rectangle 10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79588"/>
            <a:ext cx="7772400" cy="431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378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00FF"/>
          </a:solidFill>
          <a:latin typeface="Book Antiqua" panose="02040602050305030304" pitchFamily="18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Book Antiqua" panose="02040602050305030304" pitchFamily="18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Arial Unicode MS" panose="020B0604020202020204" pitchFamily="34" charset="-122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>
          <a:srgbClr val="0000FF"/>
        </a:buClr>
        <a:buFont typeface="Wingdings" panose="05000000000000000000" pitchFamily="2" charset="2"/>
        <a:buChar char="Ø"/>
        <a:defRPr sz="2800" kern="1200">
          <a:solidFill>
            <a:schemeClr val="tx1"/>
          </a:solidFill>
          <a:latin typeface="Arial Unicode MS" panose="020B0604020202020204" pitchFamily="34" charset="-122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anose="05000000000000000000" pitchFamily="2" charset="2"/>
        <a:buChar char="u"/>
        <a:defRPr sz="2400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>
          <a:srgbClr val="0000FF"/>
        </a:buClr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Picture 8" descr="PPT内页副本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1"/>
          <p:cNvSpPr txBox="1">
            <a:spLocks/>
          </p:cNvSpPr>
          <p:nvPr/>
        </p:nvSpPr>
        <p:spPr bwMode="auto">
          <a:xfrm>
            <a:off x="685800" y="1452563"/>
            <a:ext cx="7772400" cy="171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rgbClr val="0000FF"/>
                </a:solidFill>
                <a:latin typeface="Book Antiqua" panose="02040602050305030304" pitchFamily="18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FF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 dirty="0"/>
              <a:t>Testing of Front-End Readout Prototype ASICs Designed for WCDA in LHAASO</a:t>
            </a:r>
            <a:endParaRPr lang="zh-CN" altLang="zh-CN" sz="3600" b="1" dirty="0"/>
          </a:p>
        </p:txBody>
      </p:sp>
      <p:sp>
        <p:nvSpPr>
          <p:cNvPr id="7" name="副标题 2"/>
          <p:cNvSpPr txBox="1">
            <a:spLocks/>
          </p:cNvSpPr>
          <p:nvPr/>
        </p:nvSpPr>
        <p:spPr bwMode="auto">
          <a:xfrm>
            <a:off x="1009650" y="3400425"/>
            <a:ext cx="7117474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 Unicode MS" panose="020B0604020202020204" pitchFamily="34" charset="-122"/>
                <a:ea typeface="+mn-ea"/>
                <a:cs typeface="+mn-cs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FF"/>
              </a:buClr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 Unicode MS" panose="020B0604020202020204" pitchFamily="34" charset="-122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FF"/>
              </a:buClr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dirty="0"/>
              <a:t>Speaker: </a:t>
            </a:r>
            <a:r>
              <a:rPr lang="en-US" altLang="zh-CN" sz="3200" dirty="0" err="1" smtClean="0"/>
              <a:t>Jiaming</a:t>
            </a:r>
            <a:r>
              <a:rPr lang="en-US" altLang="zh-CN" sz="3200" dirty="0" smtClean="0"/>
              <a:t> Lu</a:t>
            </a:r>
          </a:p>
          <a:p>
            <a:r>
              <a:rPr lang="en-US" altLang="zh-CN" dirty="0" err="1" smtClean="0"/>
              <a:t>Shengzhi</a:t>
            </a:r>
            <a:r>
              <a:rPr lang="en-US" altLang="zh-CN" dirty="0" smtClean="0"/>
              <a:t> </a:t>
            </a:r>
            <a:r>
              <a:rPr lang="en-US" altLang="zh-CN" dirty="0"/>
              <a:t>Zhou, Lei Zhao, </a:t>
            </a:r>
            <a:r>
              <a:rPr lang="en-US" altLang="zh-CN" dirty="0" err="1"/>
              <a:t>Yuxiang</a:t>
            </a:r>
            <a:r>
              <a:rPr lang="en-US" altLang="zh-CN" dirty="0"/>
              <a:t> </a:t>
            </a:r>
            <a:r>
              <a:rPr lang="en-US" altLang="zh-CN" dirty="0" err="1"/>
              <a:t>Guo</a:t>
            </a:r>
            <a:r>
              <a:rPr lang="en-US" altLang="zh-CN" dirty="0"/>
              <a:t>, </a:t>
            </a:r>
            <a:r>
              <a:rPr lang="en-US" altLang="zh-CN" dirty="0" err="1"/>
              <a:t>Ruoshi</a:t>
            </a:r>
            <a:r>
              <a:rPr lang="en-US" altLang="zh-CN" dirty="0"/>
              <a:t> Dong, </a:t>
            </a:r>
            <a:r>
              <a:rPr lang="en-US" altLang="zh-CN" dirty="0" err="1"/>
              <a:t>Boyu</a:t>
            </a:r>
            <a:r>
              <a:rPr lang="en-US" altLang="zh-CN" dirty="0"/>
              <a:t> Cheng, </a:t>
            </a:r>
            <a:r>
              <a:rPr lang="en-US" altLang="zh-CN" dirty="0" err="1"/>
              <a:t>Jiajun</a:t>
            </a:r>
            <a:r>
              <a:rPr lang="en-US" altLang="zh-CN" dirty="0"/>
              <a:t> Qin, </a:t>
            </a:r>
            <a:r>
              <a:rPr lang="en-US" altLang="zh-CN" dirty="0" err="1"/>
              <a:t>Sifan</a:t>
            </a:r>
            <a:r>
              <a:rPr lang="en-US" altLang="zh-CN" dirty="0"/>
              <a:t> Qian, </a:t>
            </a:r>
            <a:r>
              <a:rPr lang="en-US" altLang="zh-CN" dirty="0" err="1"/>
              <a:t>Shubin</a:t>
            </a:r>
            <a:r>
              <a:rPr lang="en-US" altLang="zh-CN" dirty="0"/>
              <a:t> Liu, Qi An</a:t>
            </a:r>
          </a:p>
          <a:p>
            <a:r>
              <a:rPr lang="en-US" altLang="zh-CN" dirty="0"/>
              <a:t>zhousz@mail.ustc.edu.cn</a:t>
            </a:r>
          </a:p>
          <a:p>
            <a:r>
              <a:rPr lang="en-US" altLang="zh-CN" i="1" dirty="0"/>
              <a:t>State Key Laboratory of Particle Detection and Electronics, USTC</a:t>
            </a:r>
            <a:endParaRPr lang="zh-CN" altLang="en-US" i="1" dirty="0"/>
          </a:p>
          <a:p>
            <a:r>
              <a:rPr lang="en-US" altLang="zh-CN" dirty="0"/>
              <a:t>14 Jun 2018</a:t>
            </a:r>
          </a:p>
          <a:p>
            <a:endParaRPr lang="en-US" altLang="zh-CN" sz="32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439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78623"/>
            <a:ext cx="7886700" cy="1272299"/>
          </a:xfrm>
        </p:spPr>
        <p:txBody>
          <a:bodyPr/>
          <a:lstStyle/>
          <a:p>
            <a:r>
              <a:rPr lang="en-US" altLang="zh-CN" sz="2800" dirty="0"/>
              <a:t>6 channels</a:t>
            </a:r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Charge resolution : better than 10%@1 P.E. and 1% @ 4000 P.E.</a:t>
            </a:r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Time resolution : better than 250 ps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95" y="3302875"/>
            <a:ext cx="3701087" cy="27775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911" y="3268189"/>
            <a:ext cx="3793523" cy="284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9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70" y="1340070"/>
            <a:ext cx="7886700" cy="49267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Background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Successive Approximation </a:t>
            </a:r>
            <a:r>
              <a:rPr lang="en-US" altLang="zh-CN" dirty="0" smtClean="0"/>
              <a:t>(</a:t>
            </a:r>
            <a:r>
              <a:rPr lang="en-US" altLang="zh-CN" dirty="0"/>
              <a:t>SAR) ADC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Testing of Two ASICs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State Key Laboratory of Particle Detection and Electronics, USTC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35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SAR ADC ASIC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76552"/>
            <a:ext cx="7886700" cy="1631731"/>
          </a:xfrm>
        </p:spPr>
        <p:txBody>
          <a:bodyPr/>
          <a:lstStyle/>
          <a:p>
            <a:r>
              <a:rPr lang="en-US" altLang="zh-CN" sz="2800" dirty="0"/>
              <a:t>Global Foundry 1P6M 180 nm </a:t>
            </a:r>
          </a:p>
          <a:p>
            <a:pPr marL="0" indent="0">
              <a:buNone/>
            </a:pPr>
            <a:r>
              <a:rPr lang="en-US" altLang="zh-CN" sz="2800" dirty="0"/>
              <a:t>   CMOS technology</a:t>
            </a:r>
          </a:p>
          <a:p>
            <a:r>
              <a:rPr lang="en-US" altLang="zh-CN" sz="2800" dirty="0"/>
              <a:t>12-bit , 30 Msps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71" y="2817802"/>
            <a:ext cx="5972650" cy="31304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838114" y="1665807"/>
            <a:ext cx="3224048" cy="457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Arial Unicode MS" panose="020B0604020202020204" pitchFamily="34" charset="-122"/>
              </a:rPr>
              <a:t>Structure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Sampling and holding circuits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Capacitive DAC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Dynamic comparator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Asynchronous SAR logic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Reference voltage buffer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Clock generator</a:t>
            </a:r>
          </a:p>
        </p:txBody>
      </p:sp>
    </p:spTree>
    <p:extLst>
      <p:ext uri="{BB962C8B-B14F-4D97-AF65-F5344CB8AC3E}">
        <p14:creationId xmlns:p14="http://schemas.microsoft.com/office/powerpoint/2010/main" val="173978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56901"/>
            <a:ext cx="7886700" cy="1140859"/>
          </a:xfrm>
        </p:spPr>
        <p:txBody>
          <a:bodyPr/>
          <a:lstStyle/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Signal source(sine wave)</a:t>
            </a:r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SAR ADC ASIC</a:t>
            </a:r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Data transmission board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491" y="3327990"/>
            <a:ext cx="6073424" cy="269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4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705182"/>
            <a:ext cx="7886700" cy="1198180"/>
          </a:xfrm>
        </p:spPr>
        <p:txBody>
          <a:bodyPr/>
          <a:lstStyle/>
          <a:p>
            <a:r>
              <a:rPr lang="en-US" altLang="zh-CN" sz="2800" dirty="0"/>
              <a:t>Sampling rate : 31.25 Msps</a:t>
            </a:r>
          </a:p>
          <a:p>
            <a:r>
              <a:rPr lang="en-US" altLang="zh-CN" sz="2800" dirty="0"/>
              <a:t>Typical frequency spectrum </a:t>
            </a:r>
          </a:p>
          <a:p>
            <a:r>
              <a:rPr lang="en-US" altLang="zh-CN" sz="2800" dirty="0"/>
              <a:t>ENOBs of 6 channels : 8.92 ~ 9.58 bit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25" y="3302876"/>
            <a:ext cx="3997690" cy="30534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813" y="3268487"/>
            <a:ext cx="4033766" cy="308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70" y="1340070"/>
            <a:ext cx="7886700" cy="49267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Background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Successive Approximation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SAR) ADC ASIC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Testing of Two ASICs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State Key Laboratory of Particle Detection and Electronics, USTC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4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Testing of Two ASICs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85873"/>
            <a:ext cx="7886700" cy="1332163"/>
          </a:xfrm>
        </p:spPr>
        <p:txBody>
          <a:bodyPr/>
          <a:lstStyle/>
          <a:p>
            <a:r>
              <a:rPr lang="en-US" altLang="zh-CN" sz="2800" dirty="0"/>
              <a:t>Test bench of combination test</a:t>
            </a:r>
          </a:p>
          <a:p>
            <a:r>
              <a:rPr lang="en-US" altLang="zh-CN" sz="2800" dirty="0"/>
              <a:t>Charge measurement</a:t>
            </a:r>
            <a:endParaRPr lang="zh-CN" altLang="en-US" sz="2800" dirty="0"/>
          </a:p>
        </p:txBody>
      </p:sp>
      <p:pic>
        <p:nvPicPr>
          <p:cNvPr id="4" name="图片 3" descr="F:\RTabstract_fig\联合测试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9" y="3137759"/>
            <a:ext cx="3754165" cy="29218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534" y="3066394"/>
            <a:ext cx="4179724" cy="313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4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70" y="1340070"/>
            <a:ext cx="7886700" cy="49267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Background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Successive Approximation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SAR) ADC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Testing of Two ASICs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Conclusion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State Key Laboratory of Particle Detection and Electronics, USTC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4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65841"/>
            <a:ext cx="7886700" cy="4351338"/>
          </a:xfrm>
        </p:spPr>
        <p:txBody>
          <a:bodyPr/>
          <a:lstStyle/>
          <a:p>
            <a:r>
              <a:rPr lang="en-US" altLang="zh-CN" sz="2800" dirty="0"/>
              <a:t>LHAASO WCDA readout electronics requirements</a:t>
            </a:r>
          </a:p>
          <a:p>
            <a:r>
              <a:rPr lang="en-US" altLang="zh-CN" sz="2800" dirty="0"/>
              <a:t>Two prototype ASICs</a:t>
            </a:r>
          </a:p>
          <a:p>
            <a:r>
              <a:rPr lang="en-US" altLang="zh-CN" sz="2800" dirty="0" smtClean="0"/>
              <a:t>SAR ADC ASIC: ENOB is between 8.92 and 9.58 bit @31.25Msps</a:t>
            </a:r>
          </a:p>
          <a:p>
            <a:r>
              <a:rPr lang="en-US" altLang="zh-CN" sz="2800" dirty="0" smtClean="0"/>
              <a:t>Amplification </a:t>
            </a:r>
            <a:r>
              <a:rPr lang="en-US" altLang="zh-CN" sz="2800" dirty="0"/>
              <a:t>&amp; Shaping ASIC: </a:t>
            </a:r>
          </a:p>
          <a:p>
            <a:pPr marL="0" indent="0">
              <a:buNone/>
            </a:pPr>
            <a:r>
              <a:rPr lang="en-US" altLang="zh-CN" sz="2800" dirty="0"/>
              <a:t>   time resolution is better than 250 </a:t>
            </a:r>
            <a:r>
              <a:rPr lang="en-US" altLang="zh-CN" sz="2800" dirty="0" err="1"/>
              <a:t>ps</a:t>
            </a:r>
            <a:r>
              <a:rPr lang="en-US" altLang="zh-CN" sz="2800" dirty="0"/>
              <a:t> RMS</a:t>
            </a:r>
          </a:p>
          <a:p>
            <a:pPr marL="0" indent="0">
              <a:buNone/>
            </a:pPr>
            <a:r>
              <a:rPr lang="en-US" altLang="zh-CN" sz="2800" dirty="0" smtClean="0"/>
              <a:t>   charge resolution is better than 10%@1 P.E. and 1% @ 4000 P.E.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1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661B317-4EA7-4C78-9BAC-F64897EE3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E11FAD2-3F5F-4083-B77E-127D069CC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Thanks for your </a:t>
            </a:r>
            <a:r>
              <a:rPr lang="en-US" altLang="zh-CN" dirty="0" smtClean="0"/>
              <a:t>attention!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0749697-E714-4BA9-988C-239504F6E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569D8A3-25B3-46E9-9783-2779A4A10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3391778-2007-4554-A18B-9122CF326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28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70" y="1340070"/>
            <a:ext cx="7886700" cy="49267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/>
              <a:t>Background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Successive Approximation </a:t>
            </a:r>
            <a:r>
              <a:rPr lang="en-US" altLang="zh-CN" dirty="0" smtClean="0"/>
              <a:t>(</a:t>
            </a:r>
            <a:r>
              <a:rPr lang="en-US" altLang="zh-CN" dirty="0"/>
              <a:t>SAR) ADC ASIC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Testing of Two ASICs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Conclusion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State Key Laboratory of Particle Detection and Electronics, USTC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2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70" y="1340070"/>
            <a:ext cx="7886700" cy="49267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/>
              <a:t>Background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Successive Approximation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SAR) ADC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Testing of Two ASICs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State Key Laboratory of Particle Detection and Electronics, USTC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44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 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23438"/>
            <a:ext cx="7886700" cy="1335361"/>
          </a:xfrm>
        </p:spPr>
        <p:txBody>
          <a:bodyPr/>
          <a:lstStyle/>
          <a:p>
            <a:r>
              <a:rPr lang="en-US" altLang="zh-CN" sz="2800" dirty="0"/>
              <a:t>WCDA in LHAASO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Water Cherenkov Detector Array</a:t>
            </a:r>
          </a:p>
          <a:p>
            <a:pPr marL="684000" indent="-342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Large High Altitude Air Shower Observatory</a:t>
            </a:r>
          </a:p>
          <a:p>
            <a:pPr marL="324000" indent="2286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sz="2400" dirty="0"/>
          </a:p>
          <a:p>
            <a:pPr marL="324000" indent="2286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18386" y="3624471"/>
            <a:ext cx="3752193" cy="2066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Arial Unicode MS" panose="020B0604020202020204" pitchFamily="34" charset="-122"/>
              </a:rPr>
              <a:t>WCDA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3 water ponds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More than 3000 Photomultiplier </a:t>
            </a:r>
            <a:r>
              <a:rPr lang="en-US" altLang="zh-CN" sz="2400" dirty="0" smtClean="0">
                <a:latin typeface="Arial Unicode MS" panose="020B0604020202020204" pitchFamily="34" charset="-122"/>
              </a:rPr>
              <a:t>Tubes (PMTs)</a:t>
            </a:r>
            <a:endParaRPr lang="zh-CN" altLang="en-US" sz="2400" dirty="0">
              <a:latin typeface="Arial Unicode MS" panose="020B0604020202020204" pitchFamily="34" charset="-122"/>
            </a:endParaRPr>
          </a:p>
        </p:txBody>
      </p:sp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30" y="3156945"/>
            <a:ext cx="42608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90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WCDA Readout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90448"/>
            <a:ext cx="7886700" cy="2106566"/>
          </a:xfrm>
        </p:spPr>
        <p:txBody>
          <a:bodyPr/>
          <a:lstStyle/>
          <a:p>
            <a:r>
              <a:rPr lang="en-US" altLang="zh-CN" sz="2800" dirty="0"/>
              <a:t>Front-End Electronics (FEE) module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High precision time &amp; charge measurement 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1 Photon Electron (P.E.) to 4000 P.E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Application Specific Integrated Circuit (</a:t>
            </a:r>
            <a:r>
              <a:rPr lang="en-US" altLang="zh-CN" sz="2400" dirty="0" smtClean="0"/>
              <a:t>ASIC</a:t>
            </a:r>
            <a:r>
              <a:rPr lang="en-US" altLang="zh-CN" sz="2400" dirty="0"/>
              <a:t>)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9 PMT signals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713" y="3633953"/>
            <a:ext cx="5664574" cy="22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7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ASIC-based PMT FEE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41845"/>
            <a:ext cx="7886700" cy="1609225"/>
          </a:xfrm>
        </p:spPr>
        <p:txBody>
          <a:bodyPr/>
          <a:lstStyle/>
          <a:p>
            <a:r>
              <a:rPr lang="en-US" altLang="zh-CN" sz="2800" dirty="0"/>
              <a:t>Two prototype ASICs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Amplification &amp; Shaping ASIC</a:t>
            </a:r>
          </a:p>
          <a:p>
            <a:pPr marL="684000" indent="-324000">
              <a:buClr>
                <a:schemeClr val="accent5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Successive Approximation </a:t>
            </a:r>
            <a:r>
              <a:rPr lang="en-US" altLang="zh-CN" sz="2400" dirty="0" smtClean="0"/>
              <a:t>(</a:t>
            </a:r>
            <a:r>
              <a:rPr lang="en-US" altLang="zh-CN" sz="2400" dirty="0"/>
              <a:t>SAR) ADC ASIC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156" y="3234449"/>
            <a:ext cx="5433688" cy="303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14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70" y="1340070"/>
            <a:ext cx="7886700" cy="49267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Background Introduction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Amplification &amp; Shaping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Successive Approximation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SAR) ADC ASIC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Testing of Two ASICs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State Key Laboratory of Particle Detection and Electronics, USTC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08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Amplification &amp; Shaping ASIC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521372"/>
            <a:ext cx="7886700" cy="1458311"/>
          </a:xfrm>
        </p:spPr>
        <p:txBody>
          <a:bodyPr/>
          <a:lstStyle/>
          <a:p>
            <a:r>
              <a:rPr lang="en-US" altLang="zh-CN" sz="2800" dirty="0"/>
              <a:t>Global Foundry 350 nm CMOS dual gate technology</a:t>
            </a:r>
          </a:p>
          <a:p>
            <a:r>
              <a:rPr lang="en-US" altLang="zh-CN" sz="2800" dirty="0"/>
              <a:t>Three channels in one chip 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066394"/>
            <a:ext cx="4570095" cy="318941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78518" y="3080227"/>
            <a:ext cx="3224048" cy="2655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Arial Unicode MS" panose="020B0604020202020204" pitchFamily="34" charset="-122"/>
              </a:rPr>
              <a:t>Structure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Preamplifier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RC</a:t>
            </a:r>
            <a:r>
              <a:rPr lang="en-US" altLang="zh-CN" sz="2400" baseline="30000" dirty="0">
                <a:latin typeface="Arial Unicode MS" panose="020B0604020202020204" pitchFamily="34" charset="-122"/>
              </a:rPr>
              <a:t>4</a:t>
            </a:r>
            <a:r>
              <a:rPr lang="en-US" altLang="zh-CN" sz="2400" dirty="0">
                <a:latin typeface="Arial Unicode MS" panose="020B0604020202020204" pitchFamily="34" charset="-122"/>
              </a:rPr>
              <a:t> shaping circuit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Output buffer</a:t>
            </a:r>
          </a:p>
          <a:p>
            <a:pPr marL="684000" indent="-3429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 Unicode MS" panose="020B0604020202020204" pitchFamily="34" charset="-122"/>
              </a:rPr>
              <a:t>Discriminator</a:t>
            </a:r>
            <a:endParaRPr lang="zh-CN" altLang="en-US" sz="2400" dirty="0">
              <a:latin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33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11586"/>
            <a:ext cx="7886700" cy="1705772"/>
          </a:xfrm>
        </p:spPr>
        <p:txBody>
          <a:bodyPr/>
          <a:lstStyle/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PMT signal</a:t>
            </a:r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Attenuator</a:t>
            </a:r>
            <a:endParaRPr lang="en-US" altLang="zh-CN" sz="2400" dirty="0"/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Amplification &amp; Shaping ASIC</a:t>
            </a:r>
          </a:p>
          <a:p>
            <a:pPr marL="684000" indent="-34290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altLang="zh-CN" sz="2400" dirty="0"/>
              <a:t>ADC &amp; Data transmission board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2018/6/14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State Key Laboratory of Particle Detection and Electronics, USTC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22E04-75E1-4BDA-A41F-3E53871D82D7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405" y="3376434"/>
            <a:ext cx="5571189" cy="292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3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090995+宣读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S090995+宣读</Template>
  <TotalTime>9678</TotalTime>
  <Words>1883</Words>
  <Application>Microsoft Office PowerPoint</Application>
  <PresentationFormat>全屏显示(4:3)</PresentationFormat>
  <Paragraphs>241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 Unicode MS</vt:lpstr>
      <vt:lpstr>宋体</vt:lpstr>
      <vt:lpstr>Arial</vt:lpstr>
      <vt:lpstr>Book Antiqua</vt:lpstr>
      <vt:lpstr>Calibri</vt:lpstr>
      <vt:lpstr>Wingdings</vt:lpstr>
      <vt:lpstr>S090995+宣读</vt:lpstr>
      <vt:lpstr>PowerPoint 演示文稿</vt:lpstr>
      <vt:lpstr>Contents</vt:lpstr>
      <vt:lpstr>Contents</vt:lpstr>
      <vt:lpstr>Background Introduction</vt:lpstr>
      <vt:lpstr>WCDA Readout System</vt:lpstr>
      <vt:lpstr>ASIC-based PMT FEE</vt:lpstr>
      <vt:lpstr>Contents</vt:lpstr>
      <vt:lpstr>Amplification &amp; Shaping ASIC</vt:lpstr>
      <vt:lpstr>Test system</vt:lpstr>
      <vt:lpstr>Test results</vt:lpstr>
      <vt:lpstr>Contents</vt:lpstr>
      <vt:lpstr>SAR ADC ASIC</vt:lpstr>
      <vt:lpstr>Test system</vt:lpstr>
      <vt:lpstr>Test results</vt:lpstr>
      <vt:lpstr>Contents</vt:lpstr>
      <vt:lpstr>Testing of Two ASICs</vt:lpstr>
      <vt:lpstr>Contents</vt:lpstr>
      <vt:lpstr>Conclusion</vt:lpstr>
      <vt:lpstr>THANKS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258</cp:revision>
  <dcterms:created xsi:type="dcterms:W3CDTF">2018-04-12T09:11:47Z</dcterms:created>
  <dcterms:modified xsi:type="dcterms:W3CDTF">2018-06-08T13:55:22Z</dcterms:modified>
</cp:coreProperties>
</file>