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notesSlides/notesSlide11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7.xml" ContentType="application/vnd.openxmlformats-officedocument.presentationml.notesSlide+xml"/>
  <Override PartName="/ppt/notesSlides/notesSlide15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embeddings/Microsoft_Equation2.bin" ContentType="application/vnd.openxmlformats-officedocument.oleObject"/>
  <Override PartName="/ppt/notesSlides/notesSlide19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12.xml" ContentType="application/vnd.openxmlformats-officedocument.presentationml.notesSlide+xml"/>
  <Default Extension="pict" ContentType="image/pict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Override PartName="/ppt/notesSlides/notesSlide18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embeddings/Microsoft_Equation1.bin" ContentType="application/vnd.openxmlformats-officedocument.oleObject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embeddings/Microsoft_Equation3.bin" ContentType="application/vnd.openxmlformats-officedocument.oleObject"/>
  <Override PartName="/ppt/notesSlides/notesSlide24.xml" ContentType="application/vnd.openxmlformats-officedocument.presentationml.notes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notesSlides/notesSlide20.xml" ContentType="application/vnd.openxmlformats-officedocument.presentationml.notes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924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8" r:id="rId3"/>
    <p:sldId id="298" r:id="rId4"/>
    <p:sldId id="257" r:id="rId5"/>
    <p:sldId id="259" r:id="rId6"/>
    <p:sldId id="302" r:id="rId7"/>
    <p:sldId id="303" r:id="rId8"/>
    <p:sldId id="304" r:id="rId9"/>
    <p:sldId id="296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317" r:id="rId23"/>
    <p:sldId id="318" r:id="rId24"/>
    <p:sldId id="320" r:id="rId25"/>
    <p:sldId id="319" r:id="rId26"/>
    <p:sldId id="322" r:id="rId27"/>
    <p:sldId id="321" r:id="rId28"/>
    <p:sldId id="323" r:id="rId29"/>
  </p:sldIdLst>
  <p:sldSz cx="9144000" cy="6858000" type="screen4x3"/>
  <p:notesSz cx="6718300" cy="985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clrMode="gray" frameSlides="1"/>
  <p:clrMru>
    <a:srgbClr val="D1B24C"/>
    <a:srgbClr val="E93AE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32536" autoAdjust="0"/>
    <p:restoredTop sz="90878" autoAdjust="0"/>
  </p:normalViewPr>
  <p:slideViewPr>
    <p:cSldViewPr>
      <p:cViewPr>
        <p:scale>
          <a:sx n="100" d="100"/>
          <a:sy n="100" d="100"/>
        </p:scale>
        <p:origin x="-504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theme" Target="theme/theme1.xml"/><Relationship Id="rId31" Type="http://schemas.openxmlformats.org/officeDocument/2006/relationships/handoutMaster" Target="handoutMasters/handoutMaster1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3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ict"/><Relationship Id="rId1" Type="http://schemas.openxmlformats.org/officeDocument/2006/relationships/image" Target="../media/image20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F4A00-8720-564D-9E65-780EF3DF9421}" type="datetimeFigureOut">
              <a:rPr lang="en-US" smtClean="0"/>
              <a:pPr/>
              <a:t>6/11/09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61488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A8041-6F7E-AE4A-9BF3-57C59D6B552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238" y="0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FA45E3-D6C6-FB4D-BC10-D152C2F32453}" type="datetimeFigureOut">
              <a:rPr lang="en-US" smtClean="0"/>
              <a:pPr/>
              <a:t>6/11/09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513" y="4681538"/>
            <a:ext cx="5375275" cy="4433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1488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238" y="9361488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863D3-08AE-C84B-A42F-2CC0DBF6329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Operating the high-energy section at</a:t>
            </a:r>
            <a:r>
              <a:rPr lang="en-GB" baseline="0" dirty="0" smtClean="0"/>
              <a:t> 90 degrees phase advance demands a solenoid capable of delivering over 15.1 T^2 </a:t>
            </a:r>
            <a:r>
              <a:rPr lang="en-GB" baseline="0" dirty="0" err="1" smtClean="0"/>
              <a:t>m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Preferably we want to operate</a:t>
            </a:r>
            <a:r>
              <a:rPr lang="en-GB" baseline="0" dirty="0" smtClean="0"/>
              <a:t> the machine at 90 degrees phase advance per period throughout. Due to the transition region from low to high energy, this is not possible.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There</a:t>
            </a:r>
            <a:r>
              <a:rPr lang="en-GB" baseline="0" dirty="0" smtClean="0"/>
              <a:t> is a trade off between running at higher phase advances in the high energy section but potentially suffering from larger emittance growth in the low energy section.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NOTE: REPLOT SHOWING</a:t>
            </a:r>
            <a:r>
              <a:rPr lang="en-GB" baseline="0" dirty="0" smtClean="0"/>
              <a:t> DISTANCE AND 99% EMITTANCE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NOTE: REPLOT SHOWING</a:t>
            </a:r>
            <a:r>
              <a:rPr lang="en-GB" baseline="0" dirty="0" smtClean="0"/>
              <a:t> DISTANCE AND 99% EMITTANCE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Alex will go into more details about the cavity design. I study the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Electric kick</a:t>
            </a:r>
            <a:r>
              <a:rPr lang="en-GB" baseline="0" dirty="0" smtClean="0"/>
              <a:t> is mainly positive and the magnetic kick negative.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Alex will go into more details about the cavity design. I study the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Alex will go into more details about the cavity design. I study the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Energy of</a:t>
            </a:r>
            <a:r>
              <a:rPr lang="en-GB" dirty="0" smtClean="0"/>
              <a:t> nearly 15 </a:t>
            </a:r>
            <a:r>
              <a:rPr lang="en-GB" dirty="0" smtClean="0"/>
              <a:t>MeV/</a:t>
            </a:r>
            <a:r>
              <a:rPr lang="en-GB" dirty="0" err="1" smtClean="0"/>
              <a:t>u</a:t>
            </a:r>
            <a:r>
              <a:rPr lang="en-GB" dirty="0" smtClean="0"/>
              <a:t> reached from stage 2a, transverse RMS</a:t>
            </a:r>
            <a:r>
              <a:rPr lang="en-GB" baseline="0" dirty="0" smtClean="0"/>
              <a:t> emittance growth only 2 </a:t>
            </a:r>
            <a:r>
              <a:rPr lang="en-GB" baseline="0" dirty="0" smtClean="0"/>
              <a:t>% and 99.5% emittance growth only 4%. </a:t>
            </a:r>
            <a:r>
              <a:rPr lang="en-GB" baseline="0" dirty="0" smtClean="0"/>
              <a:t>Good agreement to first-order approximations.</a:t>
            </a:r>
            <a:r>
              <a:rPr lang="en-GB" baseline="0" dirty="0" smtClean="0"/>
              <a:t> One can observe the splitting in the </a:t>
            </a:r>
            <a:r>
              <a:rPr lang="en-GB" baseline="0" dirty="0" err="1" smtClean="0"/>
              <a:t>x</a:t>
            </a:r>
            <a:r>
              <a:rPr lang="en-GB" baseline="0" dirty="0" smtClean="0"/>
              <a:t> and </a:t>
            </a:r>
            <a:r>
              <a:rPr lang="en-GB" baseline="0" dirty="0" err="1" smtClean="0"/>
              <a:t>y</a:t>
            </a:r>
            <a:r>
              <a:rPr lang="en-GB" baseline="0" dirty="0" smtClean="0"/>
              <a:t> envelope symmetry produced by the asymmetric nature of the cavity fields.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Mention how the transverse</a:t>
            </a:r>
            <a:r>
              <a:rPr lang="en-GB" baseline="0" dirty="0" smtClean="0"/>
              <a:t> emittance growth figures were calculated.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Comment</a:t>
            </a:r>
            <a:r>
              <a:rPr lang="en-GB" baseline="0" dirty="0" smtClean="0"/>
              <a:t> on the aperture. U</a:t>
            </a:r>
            <a:r>
              <a:rPr lang="en-US" baseline="0" dirty="0" err="1" smtClean="0"/>
              <a:t>s</a:t>
            </a:r>
            <a:r>
              <a:rPr lang="en-GB" baseline="0" dirty="0" err="1" smtClean="0"/>
              <a:t>ed</a:t>
            </a:r>
            <a:r>
              <a:rPr lang="en-GB" baseline="0" dirty="0" smtClean="0"/>
              <a:t> cavity aperture in order to be cautious. I wrote this code.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Comment</a:t>
            </a:r>
            <a:r>
              <a:rPr lang="en-GB" baseline="0" dirty="0" smtClean="0"/>
              <a:t> on the aperture. U</a:t>
            </a:r>
            <a:r>
              <a:rPr lang="en-US" baseline="0" dirty="0" err="1" smtClean="0"/>
              <a:t>s</a:t>
            </a:r>
            <a:r>
              <a:rPr lang="en-GB" baseline="0" dirty="0" err="1" smtClean="0"/>
              <a:t>ed</a:t>
            </a:r>
            <a:r>
              <a:rPr lang="en-GB" baseline="0" dirty="0" smtClean="0"/>
              <a:t> cavity aperture in order to be cautious.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aseline="0" dirty="0" smtClean="0"/>
              <a:t>Note that this is not an RMS error, but the maximum of an uniform probability distribution. RMS errors will be implemented in the code.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aseline="0" dirty="0" smtClean="0"/>
              <a:t>The linac will be built in a staged fashion in order to minimise beam downtime. The new infrastructure is shown in red and consists of two different geometries of cavity, operating at beta = 6.3 % and 10.3 % speed of light. The first stages will augment the energy of the linac by adding high energy cryomodules at the end of the existing REX infrastructure. For increased energy variability a dedicated low energy section will replace the 7 and 9 gap accelerating </a:t>
            </a:r>
            <a:r>
              <a:rPr lang="en-GB" baseline="0" dirty="0" err="1" smtClean="0"/>
              <a:t>stuctures</a:t>
            </a:r>
            <a:r>
              <a:rPr lang="en-GB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Assumptions: hard-edge</a:t>
            </a:r>
            <a:r>
              <a:rPr lang="en-GB" baseline="0" dirty="0" smtClean="0"/>
              <a:t> model, constant accelerating field in gaps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</a:t>
            </a:r>
            <a:r>
              <a:rPr lang="en-GB" baseline="0" dirty="0" smtClean="0"/>
              <a:t> horizontal and vertical </a:t>
            </a:r>
            <a:r>
              <a:rPr lang="en-GB" baseline="0" dirty="0" err="1" smtClean="0"/>
              <a:t>betatron</a:t>
            </a:r>
            <a:r>
              <a:rPr lang="en-GB" baseline="0" dirty="0" smtClean="0"/>
              <a:t> (envelope) functions along the linac. Beam is symmetric at first-order. Peak energy, 10 MeV/</a:t>
            </a:r>
            <a:r>
              <a:rPr lang="en-GB" baseline="0" dirty="0" err="1" smtClean="0"/>
              <a:t>u</a:t>
            </a:r>
            <a:r>
              <a:rPr lang="en-GB" baseline="0" dirty="0" smtClean="0"/>
              <a:t>, is attained with minimal emittance growth. This linac is operated at 90 degrees phase advance per focusing period in the high-energy section, as will be discussed.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Peak beam size occurs in the first solenoid</a:t>
            </a:r>
            <a:r>
              <a:rPr lang="en-GB" baseline="0" dirty="0" smtClean="0"/>
              <a:t> after the transition region </a:t>
            </a:r>
            <a:r>
              <a:rPr lang="en-US" baseline="0" dirty="0" smtClean="0"/>
              <a:t>–</a:t>
            </a:r>
            <a:r>
              <a:rPr lang="en-GB" baseline="0" dirty="0" smtClean="0"/>
              <a:t> 4 mm (this will be the most constraining part of the design on the aperture). Aperture is 15 mm! RMS emittance grows only by 2 %, and although the longitudinal emittance grows sharply on injection (large phase spread in the non-linear accelerating field, we operate at -40 deg sync. phase to improve bunching) it is recovered by the end of the low-energy section. Energy reaches the nominal 10 MeV/</a:t>
            </a:r>
            <a:r>
              <a:rPr lang="en-GB" baseline="0" dirty="0" err="1" smtClean="0"/>
              <a:t>u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linac was longitudinally</a:t>
            </a:r>
            <a:r>
              <a:rPr lang="en-GB" baseline="0" dirty="0" smtClean="0"/>
              <a:t> to maximise energy gain without significant longitudinal </a:t>
            </a:r>
            <a:r>
              <a:rPr lang="en-GB" dirty="0" smtClean="0"/>
              <a:t>emittance growth. The emittance growth is worse,</a:t>
            </a:r>
            <a:r>
              <a:rPr lang="en-GB" baseline="0" dirty="0" smtClean="0"/>
              <a:t> as expected, at low energy but emittance growth is minimised when operating in a region above 90 degrees phase advance per period.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/>
              <a:pPr/>
              <a:t>6/11/09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85A5EF0-6892-4044-B5D1-0A4E95613F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/>
              <a:pPr/>
              <a:t>6/11/09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5EF0-6892-4044-B5D1-0A4E95613F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/>
              <a:pPr/>
              <a:t>6/11/09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5EF0-6892-4044-B5D1-0A4E95613F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/>
              <a:pPr/>
              <a:t>6/11/09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85A5EF0-6892-4044-B5D1-0A4E95613F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/>
              <a:pPr/>
              <a:t>6/11/09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5EF0-6892-4044-B5D1-0A4E95613F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/>
              <a:pPr/>
              <a:t>6/11/09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5EF0-6892-4044-B5D1-0A4E95613F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/>
              <a:pPr/>
              <a:t>6/11/09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85A5EF0-6892-4044-B5D1-0A4E95613F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/>
              <a:pPr/>
              <a:t>6/11/09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5EF0-6892-4044-B5D1-0A4E95613F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/>
              <a:pPr/>
              <a:t>6/11/09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5EF0-6892-4044-B5D1-0A4E95613F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/>
              <a:pPr/>
              <a:t>6/11/09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5EF0-6892-4044-B5D1-0A4E95613F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/>
              <a:pPr/>
              <a:t>6/11/09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5EF0-6892-4044-B5D1-0A4E95613F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C5546D-5F83-4AA2-B103-B01CB137514E}" type="datetimeFigureOut">
              <a:rPr lang="en-US" smtClean="0"/>
              <a:pPr/>
              <a:t>6/11/09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85A5EF0-6892-4044-B5D1-0A4E95613F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2.bin"/><Relationship Id="rId4" Type="http://schemas.openxmlformats.org/officeDocument/2006/relationships/image" Target="../media/image3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10.xml"/><Relationship Id="rId5" Type="http://schemas.openxmlformats.org/officeDocument/2006/relationships/oleObject" Target="../embeddings/Microsoft_Equation1.bin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5" Type="http://schemas.openxmlformats.org/officeDocument/2006/relationships/image" Target="../media/image14.pdf"/><Relationship Id="rId7" Type="http://schemas.openxmlformats.org/officeDocument/2006/relationships/oleObject" Target="../embeddings/Microsoft_Equation3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11.xml"/><Relationship Id="rId6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image" Target="../media/image24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df"/><Relationship Id="rId5" Type="http://schemas.openxmlformats.org/officeDocument/2006/relationships/image" Target="../media/image23.pdf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df"/><Relationship Id="rId5" Type="http://schemas.openxmlformats.org/officeDocument/2006/relationships/image" Target="../media/image15.png"/><Relationship Id="rId7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jpeg"/><Relationship Id="rId6" Type="http://schemas.openxmlformats.org/officeDocument/2006/relationships/image" Target="../media/image25.pdf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df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7.pd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jpeg"/><Relationship Id="rId5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9.pd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jpeg"/><Relationship Id="rId5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1.pdf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image" Target="../media/image36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3.pdf"/><Relationship Id="rId5" Type="http://schemas.openxmlformats.org/officeDocument/2006/relationships/image" Target="../media/image35.pdf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37.pd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jpeg"/><Relationship Id="rId5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39.pd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jpeg"/><Relationship Id="rId5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png"/><Relationship Id="rId5" Type="http://schemas.openxmlformats.org/officeDocument/2006/relationships/image" Target="../media/image41.pdf"/><Relationship Id="rId7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4.pdf"/><Relationship Id="rId6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image" Target="../media/image43.pd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.jpeg"/><Relationship Id="rId5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5.jpe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image" Target="../media/image46.pd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.jpeg"/><Relationship Id="rId5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d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Relationship Id="rId5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d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Relationship Id="rId5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d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eg"/><Relationship Id="rId5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d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eg"/><Relationship Id="rId5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df"/><Relationship Id="rId5" Type="http://schemas.openxmlformats.org/officeDocument/2006/relationships/image" Target="../media/image13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eg"/><Relationship Id="rId6" Type="http://schemas.openxmlformats.org/officeDocument/2006/relationships/image" Target="../media/image14.pdf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df"/><Relationship Id="rId5" Type="http://schemas.openxmlformats.org/officeDocument/2006/relationships/image" Target="../media/image17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eg"/><Relationship Id="rId6" Type="http://schemas.openxmlformats.org/officeDocument/2006/relationships/image" Target="../media/image14.pdf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8.pd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eg"/><Relationship Id="rId5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76200" y="65532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 1 of</a:t>
            </a:r>
            <a:r>
              <a:rPr lang="fr-CH" sz="1400" dirty="0" smtClean="0"/>
              <a:t> 28</a:t>
            </a:r>
            <a:endParaRPr lang="en-US" sz="1400" dirty="0" smtClean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0" y="1295400"/>
            <a:ext cx="9144000" cy="1447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36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beam</a:t>
            </a:r>
            <a:r>
              <a:rPr kumimoji="0" lang="fr-CH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dynamics STUDIES</a:t>
            </a:r>
            <a:endParaRPr kumimoji="0" lang="en-GB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0" y="3048000"/>
            <a:ext cx="9144000" cy="99364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Matthew Fraser -</a:t>
            </a:r>
            <a:r>
              <a:rPr kumimoji="0" lang="fr-CH" sz="24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CH" sz="2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en/S</a:t>
            </a:r>
            <a:r>
              <a:rPr kumimoji="0" lang="en-US" sz="2400" b="0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t</a:t>
            </a:r>
            <a:r>
              <a:rPr kumimoji="0" lang="fr-CH" sz="2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i, </a:t>
            </a:r>
            <a:r>
              <a:rPr kumimoji="0" lang="fr-CH" sz="2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cern</a:t>
            </a:r>
            <a:r>
              <a:rPr lang="fr-CH" sz="24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, </a:t>
            </a:r>
            <a:r>
              <a:rPr kumimoji="0" lang="fr-CH" sz="2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uni</a:t>
            </a:r>
            <a:r>
              <a:rPr lang="fr-CH" sz="2400" cap="all" noProof="0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.</a:t>
            </a:r>
            <a:r>
              <a:rPr kumimoji="0" lang="fr-CH" sz="24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fr-CH" sz="24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f </a:t>
            </a:r>
            <a:r>
              <a:rPr kumimoji="0" lang="fr-CH" sz="2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Manchester and cockcroft institute</a:t>
            </a:r>
            <a:endParaRPr kumimoji="0" lang="en-GB" sz="24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4191000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matthew</a:t>
            </a:r>
            <a:r>
              <a:rPr lang="en-GB" dirty="0" smtClean="0"/>
              <a:t>.</a:t>
            </a:r>
            <a:r>
              <a:rPr lang="en-GB" dirty="0" err="1" smtClean="0"/>
              <a:t>alexander.fraser@cern.ch</a:t>
            </a:r>
            <a:endParaRPr lang="en-GB" dirty="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3648"/>
          </a:xfrm>
        </p:spPr>
        <p:txBody>
          <a:bodyPr/>
          <a:lstStyle/>
          <a:p>
            <a:pPr lvl="0" algn="ctr">
              <a:defRPr/>
            </a:pPr>
            <a:r>
              <a:rPr lang="fr-CH" dirty="0" smtClean="0"/>
              <a:t>HIE-ISOLDE REVIEW</a:t>
            </a:r>
            <a:r>
              <a:rPr lang="fr-CH" dirty="0" smtClean="0"/>
              <a:t> MEETING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4800600"/>
            <a:ext cx="9144000" cy="1219200"/>
          </a:xfrm>
          <a:prstGeom prst="rect">
            <a:avLst/>
          </a:prstGeom>
        </p:spPr>
        <p:txBody>
          <a:bodyPr vert="horz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In collaboration with</a:t>
            </a:r>
            <a:r>
              <a:rPr kumimoji="0" lang="en-US" sz="240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…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fr-CH" sz="24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</a:rPr>
              <a:t>Matteo Pasini (</a:t>
            </a:r>
            <a:r>
              <a:rPr lang="fr-CH" sz="24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</a:rPr>
              <a:t>I</a:t>
            </a:r>
            <a:r>
              <a:rPr lang="en-US" sz="2400" cap="all" dirty="0" err="1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</a:rPr>
              <a:t>n</a:t>
            </a:r>
            <a:r>
              <a:rPr lang="fr-CH" sz="24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</a:rPr>
              <a:t>stituut </a:t>
            </a:r>
            <a:r>
              <a:rPr lang="fr-CH" sz="24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</a:rPr>
              <a:t>voor kern- en </a:t>
            </a:r>
            <a:r>
              <a:rPr lang="fr-CH" sz="24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</a:rPr>
              <a:t>stralingsfysica</a:t>
            </a:r>
            <a:r>
              <a:rPr lang="fr-CH" sz="24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</a:rPr>
              <a:t>, K.U.Leuven and cern)</a:t>
            </a:r>
            <a:endParaRPr kumimoji="0" lang="en-US" sz="240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roger jones (Cockcroft institute and Uni. of manchester)</a:t>
            </a:r>
          </a:p>
          <a:p>
            <a:pPr lvl="0" algn="ctr">
              <a:spcBef>
                <a:spcPct val="0"/>
              </a:spcBef>
              <a:defRPr/>
            </a:pPr>
            <a:r>
              <a:rPr kumimoji="0" lang="fr-CH" sz="240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alessandro d’elia (cockcroft institute and cern)</a:t>
            </a:r>
            <a:endParaRPr kumimoji="0" lang="en-GB" sz="240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HIE-logo-shor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PARAMETERS AND SOLENOID DESIGN SPECIFICATION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57200" y="1295400"/>
          <a:ext cx="8077200" cy="2971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542"/>
                <a:gridCol w="994282"/>
                <a:gridCol w="994282"/>
                <a:gridCol w="1798444"/>
                <a:gridCol w="1905618"/>
                <a:gridCol w="1834032"/>
              </a:tblGrid>
              <a:tr h="153510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A/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q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GB" baseline="-25000" dirty="0" err="1" smtClean="0">
                          <a:solidFill>
                            <a:schemeClr val="tx1"/>
                          </a:solidFill>
                        </a:rPr>
                        <a:t>K,inj</a:t>
                      </a:r>
                      <a:r>
                        <a:rPr lang="en-GB" baseline="-250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(MeV/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u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GB" baseline="-25000" dirty="0" err="1" smtClean="0">
                          <a:solidFill>
                            <a:schemeClr val="tx1"/>
                          </a:solidFill>
                        </a:rPr>
                        <a:t>K,ej</a:t>
                      </a:r>
                      <a:r>
                        <a:rPr lang="en-GB" baseline="-250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(MeV/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u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Δε</a:t>
                      </a:r>
                      <a:r>
                        <a:rPr lang="en-GB" baseline="-25000" dirty="0" smtClean="0">
                          <a:solidFill>
                            <a:schemeClr val="tx1"/>
                          </a:solidFill>
                        </a:rPr>
                        <a:t>RMS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(transverse)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(%)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n-GB" baseline="-25000" dirty="0" smtClean="0">
                          <a:solidFill>
                            <a:schemeClr val="tx1"/>
                          </a:solidFill>
                        </a:rPr>
                        <a:t>PEAK</a:t>
                      </a: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(In 20 cm hard-edge solenoid) </a:t>
                      </a: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Magnetic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Field Integral</a:t>
                      </a:r>
                    </a:p>
                    <a:p>
                      <a:pPr algn="ctr"/>
                      <a:endParaRPr lang="en-GB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(T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aseline="0" dirty="0" err="1" smtClean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7889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8.70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15.1</a:t>
                      </a:r>
                      <a:endParaRPr lang="en-GB" dirty="0"/>
                    </a:p>
                  </a:txBody>
                  <a:tcPr/>
                </a:tc>
              </a:tr>
              <a:tr h="47889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7.00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9.8</a:t>
                      </a:r>
                      <a:endParaRPr lang="en-GB" dirty="0"/>
                    </a:p>
                  </a:txBody>
                  <a:tcPr/>
                </a:tc>
              </a:tr>
              <a:tr h="47889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5.95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7.1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3729038" y="5181600"/>
          <a:ext cx="4087812" cy="1219200"/>
        </p:xfrm>
        <a:graphic>
          <a:graphicData uri="http://schemas.openxmlformats.org/presentationml/2006/ole">
            <p:oleObj spid="_x0000_s34819" name="Équation" r:id="rId5" imgW="1447800" imgH="431800" progId="Equation.3">
              <p:embed/>
            </p:oleObj>
          </a:graphicData>
        </a:graphic>
      </p:graphicFrame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762000" y="5105400"/>
          <a:ext cx="2438400" cy="1259370"/>
        </p:xfrm>
        <a:graphic>
          <a:graphicData uri="http://schemas.openxmlformats.org/presentationml/2006/ole">
            <p:oleObj spid="_x0000_s34820" name="Équation" r:id="rId6" imgW="787400" imgH="406400" progId="Equation.3">
              <p:embed/>
            </p:oleObj>
          </a:graphicData>
        </a:graphic>
      </p:graphicFrame>
      <p:sp>
        <p:nvSpPr>
          <p:cNvPr id="21" name="Rectangle 20"/>
          <p:cNvSpPr/>
          <p:nvPr/>
        </p:nvSpPr>
        <p:spPr>
          <a:xfrm>
            <a:off x="304800" y="4572000"/>
            <a:ext cx="883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Transverse equation of motion for a solenoid, in the paraxial ray approximation.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 10 of 28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HIE-logo-shor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841248"/>
          </a:xfrm>
        </p:spPr>
        <p:txBody>
          <a:bodyPr>
            <a:normAutofit/>
          </a:bodyPr>
          <a:lstStyle/>
          <a:p>
            <a:r>
              <a:rPr lang="en-GB" dirty="0" smtClean="0"/>
              <a:t>MATCHING SECTION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304800" y="1219200"/>
            <a:ext cx="8839200" cy="5355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Beam diverges in the transition region because of the change in length of the solenoid focusing period.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Problem: Running at high phase advance at low-energy makes it impossible to match into the high-energy section at a high phase advance.</a:t>
            </a:r>
          </a:p>
          <a:p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At a beam waist:</a:t>
            </a:r>
          </a:p>
          <a:p>
            <a:endParaRPr lang="fr-CH" dirty="0" smtClean="0"/>
          </a:p>
          <a:p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To optimise the matching we have the variables:</a:t>
            </a:r>
          </a:p>
          <a:p>
            <a:endParaRPr lang="fr-CH" dirty="0" smtClean="0"/>
          </a:p>
          <a:p>
            <a:pPr marL="800100" lvl="1" indent="-342900">
              <a:buFont typeface="+mj-lt"/>
              <a:buAutoNum type="arabicPeriod"/>
            </a:pPr>
            <a:r>
              <a:rPr lang="fr-CH" dirty="0" smtClean="0"/>
              <a:t>Magnitude of betatron (envelope) function at the transition region.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CH" dirty="0" smtClean="0"/>
              <a:t>Transition region length (inter-cryomodule distance).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CH" dirty="0" smtClean="0"/>
              <a:t>Lattice (change the number of cavities in transition focusing period).</a:t>
            </a:r>
          </a:p>
          <a:p>
            <a:pPr marL="800100" lvl="1" indent="-342900">
              <a:buFont typeface="+mj-lt"/>
              <a:buAutoNum type="arabicPeriod"/>
            </a:pPr>
            <a:endParaRPr lang="fr-CH" dirty="0" smtClean="0"/>
          </a:p>
        </p:txBody>
      </p:sp>
      <p:grpSp>
        <p:nvGrpSpPr>
          <p:cNvPr id="24" name="Group 23"/>
          <p:cNvGrpSpPr/>
          <p:nvPr/>
        </p:nvGrpSpPr>
        <p:grpSpPr>
          <a:xfrm>
            <a:off x="2819400" y="1600200"/>
            <a:ext cx="5257800" cy="1314450"/>
            <a:chOff x="1828800" y="1905000"/>
            <a:chExt cx="5257800" cy="1314450"/>
          </a:xfrm>
        </p:grpSpPr>
        <p:pic>
          <p:nvPicPr>
            <p:cNvPr id="11" name="Picture 10" descr="HIE-LINAC Bare Schematic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5"/>
                <a:srcRect l="17204" t="87354" r="48387" b="-1057"/>
                <a:stretch>
                  <a:fillRect/>
                </a:stretch>
              </p:blipFill>
            </mc:Choice>
            <mc:Fallback>
              <p:blipFill>
                <a:blip r:embed="rId6"/>
                <a:srcRect l="17204" t="87354" r="48387" b="-1057"/>
                <a:stretch>
                  <a:fillRect/>
                </a:stretch>
              </p:blipFill>
            </mc:Fallback>
          </mc:AlternateContent>
          <p:spPr>
            <a:xfrm>
              <a:off x="1828800" y="1905000"/>
              <a:ext cx="5257800" cy="1314450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>
            <a:xfrm>
              <a:off x="2514600" y="2209800"/>
              <a:ext cx="1371600" cy="158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3886200" y="2209800"/>
              <a:ext cx="1752600" cy="158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  <a:effectLst>
              <a:outerShdw blurRad="76200" dist="50800" dir="5400000" rotWithShape="0">
                <a:schemeClr val="tx1">
                  <a:alpha val="60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2514600" y="3810000"/>
          <a:ext cx="1600200" cy="743755"/>
        </p:xfrm>
        <a:graphic>
          <a:graphicData uri="http://schemas.openxmlformats.org/presentationml/2006/ole">
            <p:oleObj spid="_x0000_s36868" name="Équation" r:id="rId7" imgW="901700" imgH="419100" progId="Equation.3">
              <p:embed/>
            </p:oleObj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5715000" y="2667000"/>
            <a:ext cx="2057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HIGH-ENERGY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00400" y="2667000"/>
            <a:ext cx="2057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FF"/>
                </a:solidFill>
              </a:rPr>
              <a:t>LOW-ENERGY</a:t>
            </a:r>
            <a:endParaRPr lang="en-GB" dirty="0">
              <a:solidFill>
                <a:srgbClr val="0000FF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4114800" y="3810000"/>
            <a:ext cx="4191000" cy="1200329"/>
            <a:chOff x="3505200" y="3657600"/>
            <a:chExt cx="4191000" cy="1200329"/>
          </a:xfrm>
        </p:grpSpPr>
        <p:cxnSp>
          <p:nvCxnSpPr>
            <p:cNvPr id="36" name="Straight Arrow Connector 35"/>
            <p:cNvCxnSpPr/>
            <p:nvPr/>
          </p:nvCxnSpPr>
          <p:spPr>
            <a:xfrm rot="10800000">
              <a:off x="3505200" y="4267200"/>
              <a:ext cx="2133600" cy="1588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arrow"/>
            </a:ln>
            <a:effectLst>
              <a:outerShdw blurRad="76200" dist="50800" dir="5400000" rotWithShape="0">
                <a:srgbClr val="FF0000">
                  <a:alpha val="60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5638800" y="3657600"/>
              <a:ext cx="2057400" cy="12003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Maximise </a:t>
              </a:r>
              <a:r>
                <a:rPr lang="en-GB" dirty="0" err="1" smtClean="0"/>
                <a:t>β</a:t>
              </a:r>
              <a:r>
                <a:rPr lang="en-GB" dirty="0" smtClean="0"/>
                <a:t> (at transition region) to minimise divergence.</a:t>
              </a:r>
              <a:endParaRPr lang="en-GB" dirty="0"/>
            </a:p>
          </p:txBody>
        </p:sp>
      </p:grpSp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304800" y="1981200"/>
          <a:ext cx="2286000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1447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rgbClr val="000000"/>
                          </a:solidFill>
                        </a:rPr>
                        <a:t>Low Energy Period Length (</a:t>
                      </a:r>
                      <a:r>
                        <a:rPr lang="en-GB" sz="1000" dirty="0" err="1" smtClean="0">
                          <a:solidFill>
                            <a:srgbClr val="000000"/>
                          </a:solidFill>
                        </a:rPr>
                        <a:t>m</a:t>
                      </a:r>
                      <a:r>
                        <a:rPr lang="en-GB" sz="1000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rgbClr val="000000"/>
                          </a:solidFill>
                        </a:rPr>
                        <a:t>High Energy Period Length</a:t>
                      </a:r>
                      <a:r>
                        <a:rPr lang="en-GB" sz="1000" baseline="0" dirty="0" smtClean="0">
                          <a:solidFill>
                            <a:srgbClr val="000000"/>
                          </a:solidFill>
                        </a:rPr>
                        <a:t> (</a:t>
                      </a:r>
                      <a:r>
                        <a:rPr lang="en-GB" sz="1000" baseline="0" dirty="0" err="1" smtClean="0">
                          <a:solidFill>
                            <a:srgbClr val="000000"/>
                          </a:solidFill>
                        </a:rPr>
                        <a:t>m</a:t>
                      </a:r>
                      <a:r>
                        <a:rPr lang="en-GB" sz="1000" baseline="0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rgbClr val="000000"/>
                          </a:solidFill>
                        </a:rPr>
                        <a:t>1410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rgbClr val="000000"/>
                          </a:solidFill>
                        </a:rPr>
                        <a:t>2164 (with 80 cm</a:t>
                      </a:r>
                      <a:r>
                        <a:rPr lang="en-GB" sz="10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GB" sz="1000" dirty="0" smtClean="0">
                          <a:solidFill>
                            <a:srgbClr val="000000"/>
                          </a:solidFill>
                        </a:rPr>
                        <a:t>inter-cryomodule</a:t>
                      </a:r>
                      <a:r>
                        <a:rPr lang="en-GB" sz="1000" baseline="0" dirty="0" smtClean="0">
                          <a:solidFill>
                            <a:srgbClr val="000000"/>
                          </a:solidFill>
                        </a:rPr>
                        <a:t> distance)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11 of 28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88392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841248"/>
          </a:xfrm>
        </p:spPr>
        <p:txBody>
          <a:bodyPr>
            <a:normAutofit/>
          </a:bodyPr>
          <a:lstStyle/>
          <a:p>
            <a:r>
              <a:rPr lang="en-GB" dirty="0" smtClean="0"/>
              <a:t>MATCHING SECTION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152400" y="1143000"/>
            <a:ext cx="8839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With the designated lattice, we investigate the effect of relaxing the solenoid fields and decreasing the phase advance fields at low-energy in order to have a higher phase advance in the high energy section.</a:t>
            </a:r>
          </a:p>
        </p:txBody>
      </p:sp>
      <p:pic>
        <p:nvPicPr>
          <p:cNvPr id="18" name="Picture 17" descr="90_90_alpha_beta.eps"/>
          <p:cNvPicPr/>
          <p:nvPr/>
        </p:nvPicPr>
        <mc:AlternateContent>
          <mc:Choice xmlns:ma="http://schemas.microsoft.com/office/mac/drawingml/2008/main" Requires="ma">
            <p:blipFill>
              <a:blip r:embed="rId3"/>
              <a:srcRect l="27349" t="4171" r="29589" b="49254"/>
              <a:stretch>
                <a:fillRect/>
              </a:stretch>
            </p:blipFill>
          </mc:Choice>
          <mc:Fallback>
            <p:blipFill>
              <a:blip r:embed="rId4"/>
              <a:srcRect l="27349" t="4171" r="29589" b="49254"/>
              <a:stretch>
                <a:fillRect/>
              </a:stretch>
            </p:blipFill>
          </mc:Fallback>
        </mc:AlternateContent>
        <p:spPr>
          <a:xfrm>
            <a:off x="304800" y="2209800"/>
            <a:ext cx="4038600" cy="3048000"/>
          </a:xfrm>
          <a:prstGeom prst="rect">
            <a:avLst/>
          </a:prstGeom>
        </p:spPr>
      </p:pic>
      <p:pic>
        <p:nvPicPr>
          <p:cNvPr id="19" name="Picture 18" descr="90_60 Beta.eps"/>
          <p:cNvPicPr/>
          <p:nvPr/>
        </p:nvPicPr>
        <mc:AlternateContent>
          <mc:Choice xmlns:ma="http://schemas.microsoft.com/office/mac/drawingml/2008/main" Requires="ma">
            <p:blipFill>
              <a:blip r:embed="rId5"/>
              <a:srcRect l="26982" t="3058" r="28955" b="50059"/>
              <a:stretch>
                <a:fillRect/>
              </a:stretch>
            </p:blipFill>
          </mc:Choice>
          <mc:Fallback>
            <p:blipFill>
              <a:blip r:embed="rId6"/>
              <a:srcRect l="26982" t="3058" r="28955" b="50059"/>
              <a:stretch>
                <a:fillRect/>
              </a:stretch>
            </p:blipFill>
          </mc:Fallback>
        </mc:AlternateContent>
        <p:spPr>
          <a:xfrm>
            <a:off x="4648200" y="2133600"/>
            <a:ext cx="4191000" cy="3048000"/>
          </a:xfrm>
          <a:prstGeom prst="rect">
            <a:avLst/>
          </a:prstGeom>
        </p:spPr>
      </p:pic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228600" y="5334000"/>
          <a:ext cx="4191001" cy="107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3167"/>
                <a:gridCol w="428262"/>
                <a:gridCol w="428262"/>
                <a:gridCol w="428262"/>
                <a:gridCol w="428262"/>
                <a:gridCol w="428262"/>
                <a:gridCol w="428262"/>
                <a:gridCol w="42826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000000"/>
                          </a:solidFill>
                        </a:rPr>
                        <a:t>Period</a:t>
                      </a:r>
                      <a:endParaRPr lang="en-GB" sz="12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6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0612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000000"/>
                          </a:solidFill>
                        </a:rPr>
                        <a:t>Phase Advance (deg.)</a:t>
                      </a:r>
                      <a:endParaRPr lang="en-GB" sz="12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85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90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50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65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90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90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90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4648200" y="5334000"/>
          <a:ext cx="4191001" cy="107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3167"/>
                <a:gridCol w="428262"/>
                <a:gridCol w="428262"/>
                <a:gridCol w="428262"/>
                <a:gridCol w="428262"/>
                <a:gridCol w="428262"/>
                <a:gridCol w="399323"/>
                <a:gridCol w="45720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000000"/>
                          </a:solidFill>
                        </a:rPr>
                        <a:t>Period</a:t>
                      </a:r>
                      <a:endParaRPr lang="en-GB" sz="12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6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0612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000000"/>
                          </a:solidFill>
                        </a:rPr>
                        <a:t>Phase Advance (deg.)</a:t>
                      </a:r>
                      <a:endParaRPr lang="en-GB" sz="12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90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90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90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90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65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65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rgbClr val="000000"/>
                          </a:solidFill>
                        </a:rPr>
                        <a:t>65</a:t>
                      </a:r>
                      <a:endParaRPr lang="en-GB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1676400" y="2286000"/>
            <a:ext cx="457200" cy="2590800"/>
          </a:xfrm>
          <a:prstGeom prst="rect">
            <a:avLst/>
          </a:prstGeom>
          <a:solidFill>
            <a:srgbClr val="3366FF">
              <a:alpha val="4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6096000" y="2286000"/>
            <a:ext cx="457200" cy="2590800"/>
          </a:xfrm>
          <a:prstGeom prst="rect">
            <a:avLst/>
          </a:prstGeom>
          <a:solidFill>
            <a:srgbClr val="FF0000">
              <a:alpha val="4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12 of 28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841248"/>
          </a:xfrm>
        </p:spPr>
        <p:txBody>
          <a:bodyPr>
            <a:normAutofit/>
          </a:bodyPr>
          <a:lstStyle/>
          <a:p>
            <a:r>
              <a:rPr lang="en-GB" dirty="0" smtClean="0"/>
              <a:t>MATCHING SECTION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152400" y="1143000"/>
            <a:ext cx="8839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Emittance growth along the linac is reduced from 6 % to 2 % by lowering the phase advance in the low energy section, but running at 90 degrees per period in the high-energy section.</a:t>
            </a:r>
          </a:p>
        </p:txBody>
      </p:sp>
      <p:pic>
        <p:nvPicPr>
          <p:cNvPr id="14" name="Picture 13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13 of 28</a:t>
            </a:r>
            <a:endParaRPr lang="en-US" sz="1400" dirty="0" smtClean="0"/>
          </a:p>
        </p:txBody>
      </p:sp>
      <p:grpSp>
        <p:nvGrpSpPr>
          <p:cNvPr id="18" name="Group 17"/>
          <p:cNvGrpSpPr/>
          <p:nvPr/>
        </p:nvGrpSpPr>
        <p:grpSpPr>
          <a:xfrm>
            <a:off x="1371600" y="1905000"/>
            <a:ext cx="6172200" cy="4578154"/>
            <a:chOff x="1524000" y="1878330"/>
            <a:chExt cx="6172200" cy="4578154"/>
          </a:xfrm>
        </p:grpSpPr>
        <p:pic>
          <p:nvPicPr>
            <p:cNvPr id="17" name="Picture 16" descr="HIE-LINAC Bare Schematic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4"/>
                <a:srcRect t="85398"/>
                <a:stretch>
                  <a:fillRect/>
                </a:stretch>
              </p:blipFill>
            </mc:Choice>
            <mc:Fallback>
              <p:blipFill>
                <a:blip r:embed="rId5"/>
                <a:srcRect t="85398"/>
                <a:stretch>
                  <a:fillRect/>
                </a:stretch>
              </p:blipFill>
            </mc:Fallback>
          </mc:AlternateContent>
          <p:spPr>
            <a:xfrm>
              <a:off x="2133600" y="1878330"/>
              <a:ext cx="5486400" cy="502920"/>
            </a:xfrm>
            <a:prstGeom prst="rect">
              <a:avLst/>
            </a:prstGeom>
          </p:spPr>
        </p:pic>
        <p:pic>
          <p:nvPicPr>
            <p:cNvPr id="15" name="Picture 14" descr="match_section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6"/>
                <a:srcRect l="5000" t="8669" r="8333" b="3503"/>
                <a:stretch>
                  <a:fillRect/>
                </a:stretch>
              </p:blipFill>
            </mc:Choice>
            <mc:Fallback>
              <p:blipFill>
                <a:blip r:embed="rId7"/>
                <a:srcRect l="5000" t="8669" r="8333" b="3503"/>
                <a:stretch>
                  <a:fillRect/>
                </a:stretch>
              </p:blipFill>
            </mc:Fallback>
          </mc:AlternateContent>
          <p:spPr>
            <a:xfrm>
              <a:off x="1524000" y="2420815"/>
              <a:ext cx="6172200" cy="4035669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88392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41248"/>
          </a:xfrm>
        </p:spPr>
        <p:txBody>
          <a:bodyPr>
            <a:normAutofit/>
          </a:bodyPr>
          <a:lstStyle/>
          <a:p>
            <a:r>
              <a:rPr lang="en-GB" dirty="0" smtClean="0"/>
              <a:t>REALISTIC FIELD SIMULATIONS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152400" y="1143000"/>
            <a:ext cx="88392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Focus on the high-energy section, with realistic high-beta cavity fields simulated in Microwave Studio (A. D’Elia).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Single particle dynamics was studied by writing a routine to integrate the equations of motion in the realistic fields: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CH" dirty="0" smtClean="0"/>
              <a:t>Dipole kick.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CH" dirty="0" smtClean="0"/>
              <a:t>Transverse asymmetry in cavity defocusing forces.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CH" dirty="0" smtClean="0"/>
              <a:t>Misalignment and correction studies through a matrix parameterisation.</a:t>
            </a:r>
          </a:p>
          <a:p>
            <a:pPr marL="800100" lvl="1" indent="-342900"/>
            <a:endParaRPr lang="fr-CH" dirty="0" smtClean="0"/>
          </a:p>
          <a:p>
            <a:pPr marL="177800" lvl="1" indent="-177800">
              <a:buFont typeface="Wingdings" charset="2"/>
              <a:buChar char="ü"/>
            </a:pPr>
            <a:r>
              <a:rPr lang="fr-CH" dirty="0" smtClean="0"/>
              <a:t> Multi-particle simulations carried out using TRACK.</a:t>
            </a:r>
          </a:p>
          <a:p>
            <a:pPr marL="177800" lvl="1" indent="-177800">
              <a:buFont typeface="Wingdings" charset="2"/>
              <a:buChar char="ü"/>
            </a:pPr>
            <a:endParaRPr lang="fr-CH" dirty="0" smtClean="0"/>
          </a:p>
          <a:p>
            <a:pPr marL="177800" lvl="1" indent="-177800">
              <a:buFont typeface="Wingdings" charset="2"/>
              <a:buChar char="ü"/>
            </a:pPr>
            <a:r>
              <a:rPr lang="fr-CH" dirty="0" smtClean="0"/>
              <a:t> </a:t>
            </a:r>
            <a:r>
              <a:rPr lang="fr-CH" dirty="0" smtClean="0"/>
              <a:t>Realistic </a:t>
            </a:r>
            <a:r>
              <a:rPr lang="fr-CH" dirty="0" smtClean="0"/>
              <a:t>solenoid fields simulated in SUPERFISH (</a:t>
            </a:r>
            <a:r>
              <a:rPr lang="en-US" dirty="0" smtClean="0"/>
              <a:t>R. </a:t>
            </a:r>
            <a:r>
              <a:rPr lang="en-US" dirty="0" err="1" smtClean="0"/>
              <a:t>Maccaferri</a:t>
            </a:r>
            <a:r>
              <a:rPr lang="en-US" dirty="0" smtClean="0"/>
              <a:t>). </a:t>
            </a:r>
            <a:endParaRPr lang="fr-CH" dirty="0" smtClean="0"/>
          </a:p>
          <a:p>
            <a:pPr lvl="1">
              <a:buFont typeface="Wingdings" charset="2"/>
              <a:buChar char="ü"/>
            </a:pPr>
            <a:endParaRPr lang="fr-CH" dirty="0" smtClean="0"/>
          </a:p>
        </p:txBody>
      </p:sp>
      <p:pic>
        <p:nvPicPr>
          <p:cNvPr id="13" name="Picture 12" descr="080903_Isolde_rev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 t="52697" r="32222" b="30658"/>
              <a:stretch>
                <a:fillRect/>
              </a:stretch>
            </p:blipFill>
          </mc:Choice>
          <mc:Fallback>
            <p:blipFill>
              <a:blip r:embed="rId4"/>
              <a:srcRect t="52697" r="32222" b="30658"/>
              <a:stretch>
                <a:fillRect/>
              </a:stretch>
            </p:blipFill>
          </mc:Fallback>
        </mc:AlternateContent>
        <p:spPr>
          <a:xfrm>
            <a:off x="152400" y="4648200"/>
            <a:ext cx="8839200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4114800" y="6096000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dirty="0" smtClean="0"/>
              <a:t>2.8 </a:t>
            </a:r>
            <a:r>
              <a:rPr lang="fr-CH" dirty="0" smtClean="0"/>
              <a:t>MeV/u</a:t>
            </a:r>
            <a:endParaRPr lang="en-GB" dirty="0" smtClean="0"/>
          </a:p>
        </p:txBody>
      </p:sp>
      <p:cxnSp>
        <p:nvCxnSpPr>
          <p:cNvPr id="9" name="Straight Arrow Connector 8"/>
          <p:cNvCxnSpPr>
            <a:stCxn id="8" idx="0"/>
          </p:cNvCxnSpPr>
          <p:nvPr/>
        </p:nvCxnSpPr>
        <p:spPr>
          <a:xfrm rot="5400000" flipH="1" flipV="1">
            <a:off x="4496594" y="5715000"/>
            <a:ext cx="761206" cy="7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905000" y="6096000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dirty="0" smtClean="0"/>
              <a:t>1.2 </a:t>
            </a:r>
            <a:r>
              <a:rPr lang="fr-CH" dirty="0" smtClean="0"/>
              <a:t>MeV/u</a:t>
            </a:r>
            <a:endParaRPr lang="en-GB" dirty="0" smtClean="0"/>
          </a:p>
        </p:txBody>
      </p:sp>
      <p:cxnSp>
        <p:nvCxnSpPr>
          <p:cNvPr id="19" name="Straight Arrow Connector 18"/>
          <p:cNvCxnSpPr>
            <a:stCxn id="18" idx="0"/>
          </p:cNvCxnSpPr>
          <p:nvPr/>
        </p:nvCxnSpPr>
        <p:spPr>
          <a:xfrm rot="5400000" flipH="1" flipV="1">
            <a:off x="2286794" y="5715000"/>
            <a:ext cx="761206" cy="7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620000" y="6096000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dirty="0" smtClean="0"/>
              <a:t>9.5</a:t>
            </a:r>
            <a:r>
              <a:rPr lang="fr-CH" dirty="0" smtClean="0"/>
              <a:t> </a:t>
            </a:r>
            <a:r>
              <a:rPr lang="fr-CH" dirty="0" smtClean="0"/>
              <a:t>MeV/u</a:t>
            </a:r>
            <a:endParaRPr lang="en-GB" dirty="0" smtClean="0"/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8382794" y="5714206"/>
            <a:ext cx="761206" cy="7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52400" y="6096000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dirty="0" smtClean="0"/>
              <a:t>A/q = 4.5:</a:t>
            </a:r>
            <a:endParaRPr lang="en-GB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14 of 28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41248"/>
          </a:xfrm>
        </p:spPr>
        <p:txBody>
          <a:bodyPr>
            <a:normAutofit/>
          </a:bodyPr>
          <a:lstStyle/>
          <a:p>
            <a:r>
              <a:rPr lang="en-GB" dirty="0" smtClean="0"/>
              <a:t>HIGH-BETA QUARTER-WAVE RESONATOR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pic>
        <p:nvPicPr>
          <p:cNvPr id="14" name="Picture 13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pic>
        <p:nvPicPr>
          <p:cNvPr id="12" name="Picture 11" descr="e_real_dec_acc_pos0_0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50842" r="24579"/>
              <a:stretch>
                <a:fillRect/>
              </a:stretch>
            </p:blipFill>
          </mc:Choice>
          <mc:Fallback>
            <p:blipFill>
              <a:blip r:embed="rId5"/>
              <a:srcRect l="50842" r="24579"/>
              <a:stretch>
                <a:fillRect/>
              </a:stretch>
            </p:blipFill>
          </mc:Fallback>
        </mc:AlternateContent>
        <p:spPr>
          <a:xfrm>
            <a:off x="685800" y="1143000"/>
            <a:ext cx="2230116" cy="48768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7" name="Straight Arrow Connector 16"/>
          <p:cNvCxnSpPr/>
          <p:nvPr/>
        </p:nvCxnSpPr>
        <p:spPr>
          <a:xfrm flipV="1">
            <a:off x="228600" y="4876800"/>
            <a:ext cx="3429000" cy="76200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arrow"/>
          </a:ln>
          <a:effectLst>
            <a:outerShdw blurRad="76200" dist="50800" dir="5400000" rotWithShape="0">
              <a:srgbClr val="FF0000">
                <a:alpha val="6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Table 27"/>
          <p:cNvGraphicFramePr>
            <a:graphicFrameLocks noGrp="1"/>
          </p:cNvGraphicFramePr>
          <p:nvPr/>
        </p:nvGraphicFramePr>
        <p:xfrm>
          <a:off x="4343400" y="1371600"/>
          <a:ext cx="3886200" cy="4114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2843"/>
                <a:gridCol w="963357"/>
              </a:tblGrid>
              <a:tr h="347353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0000"/>
                          </a:solidFill>
                        </a:rPr>
                        <a:t>Design Parameter</a:t>
                      </a:r>
                      <a:endParaRPr lang="en-GB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Value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61109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f</a:t>
                      </a:r>
                      <a:r>
                        <a:rPr lang="en-GB" sz="1600" dirty="0" smtClean="0"/>
                        <a:t> (MHz)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101.28</a:t>
                      </a:r>
                      <a:endParaRPr lang="en-GB" sz="1600" dirty="0"/>
                    </a:p>
                  </a:txBody>
                  <a:tcPr/>
                </a:tc>
              </a:tr>
              <a:tr h="347353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β</a:t>
                      </a:r>
                      <a:r>
                        <a:rPr lang="en-GB" sz="1600" baseline="-25000" dirty="0" smtClean="0"/>
                        <a:t>0</a:t>
                      </a:r>
                      <a:r>
                        <a:rPr lang="en-GB" sz="1600" dirty="0" smtClean="0"/>
                        <a:t> (%)</a:t>
                      </a:r>
                      <a:endParaRPr lang="en-GB" sz="1600" dirty="0"/>
                    </a:p>
                  </a:txBody>
                  <a:tcPr>
                    <a:solidFill>
                      <a:srgbClr val="FF0000">
                        <a:alpha val="3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10.3</a:t>
                      </a:r>
                      <a:endParaRPr lang="en-GB" sz="1600" dirty="0"/>
                    </a:p>
                  </a:txBody>
                  <a:tcPr>
                    <a:solidFill>
                      <a:srgbClr val="FF0000">
                        <a:alpha val="35000"/>
                      </a:srgbClr>
                    </a:solidFill>
                  </a:tcPr>
                </a:tc>
              </a:tr>
              <a:tr h="56110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Nominal</a:t>
                      </a:r>
                      <a:r>
                        <a:rPr lang="en-GB" sz="1600" baseline="0" dirty="0" smtClean="0"/>
                        <a:t> Sync. Phase (deg.)</a:t>
                      </a:r>
                      <a:endParaRPr lang="en-GB" sz="1600" dirty="0"/>
                    </a:p>
                  </a:txBody>
                  <a:tcPr>
                    <a:solidFill>
                      <a:srgbClr val="FF0000">
                        <a:alpha val="3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-20</a:t>
                      </a:r>
                      <a:endParaRPr lang="en-GB" sz="1600" dirty="0"/>
                    </a:p>
                  </a:txBody>
                  <a:tcPr>
                    <a:solidFill>
                      <a:srgbClr val="FF0000">
                        <a:alpha val="35000"/>
                      </a:srgbClr>
                    </a:solidFill>
                  </a:tcPr>
                </a:tc>
              </a:tr>
              <a:tr h="56110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Design Gradient</a:t>
                      </a:r>
                      <a:r>
                        <a:rPr lang="en-GB" sz="1600" baseline="0" dirty="0" smtClean="0"/>
                        <a:t> (MV/</a:t>
                      </a:r>
                      <a:r>
                        <a:rPr lang="en-GB" sz="1600" baseline="0" dirty="0" err="1" smtClean="0"/>
                        <a:t>m</a:t>
                      </a:r>
                      <a:r>
                        <a:rPr lang="en-GB" sz="1600" baseline="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6</a:t>
                      </a:r>
                      <a:endParaRPr lang="en-GB" sz="1600" dirty="0"/>
                    </a:p>
                  </a:txBody>
                  <a:tcPr/>
                </a:tc>
              </a:tr>
              <a:tr h="34735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Active Length (</a:t>
                      </a:r>
                      <a:r>
                        <a:rPr lang="en-GB" sz="1600" dirty="0" err="1" smtClean="0"/>
                        <a:t>m</a:t>
                      </a:r>
                      <a:r>
                        <a:rPr lang="en-GB" sz="160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0.3</a:t>
                      </a:r>
                      <a:endParaRPr lang="en-GB" sz="1600" dirty="0"/>
                    </a:p>
                  </a:txBody>
                  <a:tcPr/>
                </a:tc>
              </a:tr>
              <a:tr h="34735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Gap Length (mm)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85</a:t>
                      </a:r>
                      <a:endParaRPr lang="en-GB" sz="1600" dirty="0"/>
                    </a:p>
                  </a:txBody>
                  <a:tcPr/>
                </a:tc>
              </a:tr>
              <a:tr h="34735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Design Voltage (MV)</a:t>
                      </a:r>
                      <a:endParaRPr lang="en-GB" sz="1600" dirty="0"/>
                    </a:p>
                  </a:txBody>
                  <a:tcPr>
                    <a:solidFill>
                      <a:srgbClr val="FF0000">
                        <a:alpha val="3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1.8</a:t>
                      </a:r>
                      <a:endParaRPr lang="en-GB" sz="1600" dirty="0"/>
                    </a:p>
                  </a:txBody>
                  <a:tcPr>
                    <a:solidFill>
                      <a:srgbClr val="FF0000">
                        <a:alpha val="35000"/>
                      </a:srgbClr>
                    </a:solidFill>
                  </a:tcPr>
                </a:tc>
              </a:tr>
              <a:tr h="34735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Cavity</a:t>
                      </a:r>
                      <a:r>
                        <a:rPr lang="en-GB" sz="1600" baseline="0" dirty="0" smtClean="0"/>
                        <a:t> Diameter (</a:t>
                      </a:r>
                      <a:r>
                        <a:rPr lang="en-GB" sz="1600" baseline="0" dirty="0" err="1" smtClean="0"/>
                        <a:t>m</a:t>
                      </a:r>
                      <a:r>
                        <a:rPr lang="en-GB" sz="1600" baseline="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0.3</a:t>
                      </a:r>
                      <a:endParaRPr lang="en-GB" sz="1600" dirty="0"/>
                    </a:p>
                  </a:txBody>
                  <a:tcPr/>
                </a:tc>
              </a:tr>
              <a:tr h="34735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Cavity Height (</a:t>
                      </a:r>
                      <a:r>
                        <a:rPr lang="en-GB" sz="1600" dirty="0" err="1" smtClean="0"/>
                        <a:t>m</a:t>
                      </a:r>
                      <a:r>
                        <a:rPr lang="en-GB" sz="160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0.8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228600" y="6096000"/>
            <a:ext cx="2362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 High-beta Cavity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15 of 28</a:t>
            </a:r>
            <a:endParaRPr lang="en-US" sz="14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2971800" y="4495800"/>
            <a:ext cx="12192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B</a:t>
            </a:r>
            <a:r>
              <a:rPr lang="en-GB" dirty="0" smtClean="0">
                <a:solidFill>
                  <a:srgbClr val="FF0000"/>
                </a:solidFill>
              </a:rPr>
              <a:t>EAM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41248"/>
          </a:xfrm>
        </p:spPr>
        <p:txBody>
          <a:bodyPr>
            <a:normAutofit/>
          </a:bodyPr>
          <a:lstStyle/>
          <a:p>
            <a:r>
              <a:rPr lang="en-GB" dirty="0" smtClean="0"/>
              <a:t>HIGH-BETA QUARTER-WAVE RESONATOR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228600" y="1143000"/>
            <a:ext cx="868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Asymmetry around the beam port leads to: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CH" dirty="0" smtClean="0"/>
              <a:t>Dipole kick </a:t>
            </a:r>
            <a:r>
              <a:rPr lang="en-US" dirty="0" smtClean="0"/>
              <a:t>–</a:t>
            </a:r>
            <a:r>
              <a:rPr lang="fr-CH" dirty="0" smtClean="0"/>
              <a:t> Beam steering within the cavity.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CH" dirty="0" smtClean="0"/>
              <a:t>Asymmetric RF defocusing forces in the transverse plane.</a:t>
            </a:r>
          </a:p>
        </p:txBody>
      </p:sp>
      <p:pic>
        <p:nvPicPr>
          <p:cNvPr id="14" name="Picture 13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16 of 28</a:t>
            </a:r>
            <a:endParaRPr lang="en-US" sz="1400" dirty="0" smtClean="0"/>
          </a:p>
        </p:txBody>
      </p:sp>
      <p:pic>
        <p:nvPicPr>
          <p:cNvPr id="12" name="Picture 11" descr="high_beta_field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5833" t="3869" r="3333" b="3870"/>
              <a:stretch>
                <a:fillRect/>
              </a:stretch>
            </p:blipFill>
          </mc:Choice>
          <mc:Fallback>
            <p:blipFill>
              <a:blip r:embed="rId5"/>
              <a:srcRect l="5833" t="3869" r="3333" b="3870"/>
              <a:stretch>
                <a:fillRect/>
              </a:stretch>
            </p:blipFill>
          </mc:Fallback>
        </mc:AlternateContent>
        <p:spPr>
          <a:xfrm>
            <a:off x="1066800" y="2057400"/>
            <a:ext cx="6324599" cy="4409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89916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41248"/>
          </a:xfrm>
        </p:spPr>
        <p:txBody>
          <a:bodyPr>
            <a:normAutofit/>
          </a:bodyPr>
          <a:lstStyle/>
          <a:p>
            <a:r>
              <a:rPr lang="en-GB" dirty="0" smtClean="0"/>
              <a:t>BEAM STEERING ON AXIS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228600" y="1143000"/>
            <a:ext cx="8686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Transverse fields impart a phase dependent vertical kick to the beam.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Strongly couples longitudinal and transverse motion, and a source of emittance growth if not corrected.</a:t>
            </a:r>
          </a:p>
        </p:txBody>
      </p:sp>
      <p:pic>
        <p:nvPicPr>
          <p:cNvPr id="9" name="Picture 8" descr="Beam_steering_axi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 l="5477" t="4674" r="7984" b="3408"/>
              <a:stretch>
                <a:fillRect/>
              </a:stretch>
            </p:blipFill>
          </mc:Choice>
          <mc:Fallback>
            <p:blipFill>
              <a:blip r:embed="rId4"/>
              <a:srcRect l="5477" t="4674" r="7984" b="3408"/>
              <a:stretch>
                <a:fillRect/>
              </a:stretch>
            </p:blipFill>
          </mc:Fallback>
        </mc:AlternateContent>
        <p:spPr>
          <a:xfrm>
            <a:off x="304800" y="2362200"/>
            <a:ext cx="5486400" cy="409743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791200" y="2514600"/>
            <a:ext cx="3124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A/q = 2.5, </a:t>
            </a:r>
            <a:r>
              <a:rPr lang="fr-CH" i="1" dirty="0" smtClean="0">
                <a:ea typeface="Lucida Grande"/>
                <a:cs typeface="Lucida Grande"/>
              </a:rPr>
              <a:t>ϕ</a:t>
            </a:r>
            <a:r>
              <a:rPr lang="fr-CH" baseline="-25000" dirty="0" smtClean="0">
                <a:ea typeface="Lucida Grande"/>
                <a:cs typeface="Lucida Grande"/>
              </a:rPr>
              <a:t>s</a:t>
            </a:r>
            <a:r>
              <a:rPr lang="fr-CH" dirty="0" smtClean="0">
                <a:ea typeface="Lucida Grande"/>
                <a:cs typeface="Lucida Grande"/>
              </a:rPr>
              <a:t>= -20 deg.</a:t>
            </a:r>
            <a:r>
              <a:rPr lang="fr-CH" dirty="0" smtClean="0"/>
              <a:t>: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Net kick is downwards.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Maximum kick of 0.75 mrad at injection energy, 3 MeV/u, or a velocity of 0.08c.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Dominated by the magnetic steering on axis.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Kick a factor of 2.5/4.5 less for the nominal beam.</a:t>
            </a:r>
          </a:p>
          <a:p>
            <a:endParaRPr lang="fr-CH" dirty="0" smtClean="0"/>
          </a:p>
          <a:p>
            <a:endParaRPr lang="fr-CH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2971800" y="5562600"/>
            <a:ext cx="25908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CH" dirty="0" smtClean="0"/>
              <a:t>A/q = 2.5, </a:t>
            </a:r>
            <a:r>
              <a:rPr lang="fr-CH" i="1" dirty="0" smtClean="0">
                <a:ea typeface="Lucida Grande"/>
                <a:cs typeface="Lucida Grande"/>
              </a:rPr>
              <a:t>ϕ</a:t>
            </a:r>
            <a:r>
              <a:rPr lang="fr-CH" baseline="-25000" dirty="0" smtClean="0">
                <a:ea typeface="Lucida Grande"/>
                <a:cs typeface="Lucida Grande"/>
              </a:rPr>
              <a:t>s</a:t>
            </a:r>
            <a:r>
              <a:rPr lang="fr-CH" dirty="0" smtClean="0">
                <a:ea typeface="Lucida Grande"/>
                <a:cs typeface="Lucida Grande"/>
              </a:rPr>
              <a:t>= -20 deg.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17 of 28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eam_steering_axis_offse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 l="5833" t="4878" r="7500" b="3658"/>
              <a:stretch>
                <a:fillRect/>
              </a:stretch>
            </p:blipFill>
          </mc:Choice>
          <mc:Fallback>
            <p:blipFill>
              <a:blip r:embed="rId4"/>
              <a:srcRect l="5833" t="4878" r="7500" b="3658"/>
              <a:stretch>
                <a:fillRect/>
              </a:stretch>
            </p:blipFill>
          </mc:Fallback>
        </mc:AlternateContent>
        <p:spPr>
          <a:xfrm>
            <a:off x="152400" y="2514600"/>
            <a:ext cx="5494527" cy="39624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152400" y="6553200"/>
            <a:ext cx="87630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41248"/>
          </a:xfrm>
        </p:spPr>
        <p:txBody>
          <a:bodyPr>
            <a:normAutofit/>
          </a:bodyPr>
          <a:lstStyle/>
          <a:p>
            <a:r>
              <a:rPr lang="en-GB" dirty="0" smtClean="0"/>
              <a:t>BEAM STEERING COMPENSATION SCHEME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228600" y="1143000"/>
            <a:ext cx="86868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Offset the beam 2.6 mm vertically in order to use the vertical electric force to compensate the magnetic steering.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Offset decided by</a:t>
            </a:r>
            <a:r>
              <a:rPr lang="fr-CH" dirty="0" smtClean="0"/>
              <a:t> minimising the total integrated </a:t>
            </a:r>
            <a:r>
              <a:rPr lang="fr-CH" dirty="0" smtClean="0"/>
              <a:t>kick along the </a:t>
            </a:r>
            <a:r>
              <a:rPr lang="fr-CH" dirty="0" smtClean="0"/>
              <a:t>linac (assuming the beam enters each cavity at the same offset).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</p:txBody>
      </p:sp>
      <p:pic>
        <p:nvPicPr>
          <p:cNvPr id="12" name="Picture 11" descr="hb_beam_port_mo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 l="12330" r="14670"/>
              <a:stretch>
                <a:fillRect/>
              </a:stretch>
            </p:blipFill>
          </mc:Choice>
          <mc:Fallback>
            <p:blipFill>
              <a:blip r:embed="rId6"/>
              <a:srcRect l="12330" r="14670"/>
              <a:stretch>
                <a:fillRect/>
              </a:stretch>
            </p:blipFill>
          </mc:Fallback>
        </mc:AlternateContent>
        <p:spPr>
          <a:xfrm>
            <a:off x="6705600" y="4572000"/>
            <a:ext cx="1591879" cy="1752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8" name="Title 7"/>
          <p:cNvSpPr txBox="1">
            <a:spLocks/>
          </p:cNvSpPr>
          <p:nvPr/>
        </p:nvSpPr>
        <p:spPr>
          <a:xfrm>
            <a:off x="5562600" y="2362200"/>
            <a:ext cx="3581400" cy="84124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Beam Port</a:t>
            </a:r>
            <a:endParaRPr kumimoji="0" lang="en-GB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486400" y="3200400"/>
            <a:ext cx="36576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Racetrack shape.</a:t>
            </a:r>
          </a:p>
          <a:p>
            <a:pPr>
              <a:buFont typeface="Wingdings" charset="2"/>
              <a:buChar char="ü"/>
            </a:pPr>
            <a:r>
              <a:rPr lang="fr-CH" dirty="0" smtClean="0"/>
              <a:t> Maximise acceptance (lose only 1 %</a:t>
            </a:r>
            <a:r>
              <a:rPr lang="fr-CH" dirty="0" smtClean="0"/>
              <a:t> </a:t>
            </a:r>
            <a:r>
              <a:rPr lang="fr-CH" dirty="0" smtClean="0"/>
              <a:t>with</a:t>
            </a:r>
            <a:r>
              <a:rPr lang="fr-CH" dirty="0" smtClean="0"/>
              <a:t> </a:t>
            </a:r>
            <a:r>
              <a:rPr lang="fr-CH" dirty="0" smtClean="0"/>
              <a:t>beam offset).</a:t>
            </a:r>
          </a:p>
          <a:p>
            <a:pPr>
              <a:buFont typeface="Wingdings" charset="2"/>
              <a:buChar char="ü"/>
            </a:pPr>
            <a:r>
              <a:rPr lang="fr-CH" dirty="0" smtClean="0"/>
              <a:t> Maximise TTF (minimise stray field).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990600" y="3352800"/>
            <a:ext cx="25908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CH" dirty="0" smtClean="0"/>
              <a:t>A/q = 2.5, </a:t>
            </a:r>
            <a:r>
              <a:rPr lang="fr-CH" i="1" dirty="0" smtClean="0">
                <a:ea typeface="Lucida Grande"/>
                <a:cs typeface="Lucida Grande"/>
              </a:rPr>
              <a:t>ϕ</a:t>
            </a:r>
            <a:r>
              <a:rPr lang="fr-CH" baseline="-25000" dirty="0" smtClean="0">
                <a:ea typeface="Lucida Grande"/>
                <a:cs typeface="Lucida Grande"/>
              </a:rPr>
              <a:t>s</a:t>
            </a:r>
            <a:r>
              <a:rPr lang="fr-CH" dirty="0" smtClean="0">
                <a:ea typeface="Lucida Grande"/>
                <a:cs typeface="Lucida Grande"/>
              </a:rPr>
              <a:t>= -20 deg.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18 of 28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41248"/>
          </a:xfrm>
        </p:spPr>
        <p:txBody>
          <a:bodyPr>
            <a:normAutofit/>
          </a:bodyPr>
          <a:lstStyle/>
          <a:p>
            <a:r>
              <a:rPr lang="en-GB" dirty="0" smtClean="0"/>
              <a:t>RF DEFOCUSING ASYMMETRY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228600" y="1143000"/>
            <a:ext cx="8686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Asymmetry caused by the cylindrical geometry of the cavity.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Beam distortion and rotation could cause emittance growth when rotated in solenoid focusing channel.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</p:txBody>
      </p:sp>
      <p:pic>
        <p:nvPicPr>
          <p:cNvPr id="14" name="Picture 13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pic>
        <p:nvPicPr>
          <p:cNvPr id="9" name="Picture 8" descr="RF_defocus_25_review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5833" t="5083" r="7500" b="3869"/>
              <a:stretch>
                <a:fillRect/>
              </a:stretch>
            </p:blipFill>
          </mc:Choice>
          <mc:Fallback>
            <p:blipFill>
              <a:blip r:embed="rId5"/>
              <a:srcRect l="5833" t="5083" r="7500" b="3869"/>
              <a:stretch>
                <a:fillRect/>
              </a:stretch>
            </p:blipFill>
          </mc:Fallback>
        </mc:AlternateContent>
        <p:spPr>
          <a:xfrm>
            <a:off x="304800" y="2368062"/>
            <a:ext cx="5486400" cy="3956538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stCxn id="13" idx="1"/>
          </p:cNvCxnSpPr>
          <p:nvPr/>
        </p:nvCxnSpPr>
        <p:spPr>
          <a:xfrm rot="10800000" flipV="1">
            <a:off x="1219200" y="2990166"/>
            <a:ext cx="1066800" cy="4966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86000" y="2667000"/>
            <a:ext cx="20574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Horizontal force dominates</a:t>
            </a:r>
            <a:endParaRPr lang="en-GB" dirty="0"/>
          </a:p>
        </p:txBody>
      </p:sp>
      <p:cxnSp>
        <p:nvCxnSpPr>
          <p:cNvPr id="20" name="Straight Arrow Connector 19"/>
          <p:cNvCxnSpPr>
            <a:stCxn id="22" idx="2"/>
          </p:cNvCxnSpPr>
          <p:nvPr/>
        </p:nvCxnSpPr>
        <p:spPr>
          <a:xfrm rot="5400000">
            <a:off x="3923616" y="4647515"/>
            <a:ext cx="1106269" cy="114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505200" y="3505200"/>
            <a:ext cx="20574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Vertical force dominates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5943600" y="2514600"/>
            <a:ext cx="2971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Splits the vertical and horizontal betatron (envelope) functions.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Phase advance per period is different in the vertical and horizontal directions.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Use TRACK to assess the consequences on a beam.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</p:txBody>
      </p:sp>
      <p:sp>
        <p:nvSpPr>
          <p:cNvPr id="26" name="Rectangle 25"/>
          <p:cNvSpPr/>
          <p:nvPr/>
        </p:nvSpPr>
        <p:spPr>
          <a:xfrm>
            <a:off x="838200" y="5562600"/>
            <a:ext cx="25908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CH" dirty="0" smtClean="0"/>
              <a:t>At 1 mm from offset axis</a:t>
            </a:r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2895600" y="4343400"/>
            <a:ext cx="25908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CH" dirty="0" smtClean="0"/>
              <a:t>A/q = 2.5, </a:t>
            </a:r>
            <a:r>
              <a:rPr lang="fr-CH" i="1" dirty="0" smtClean="0">
                <a:ea typeface="Lucida Grande"/>
                <a:cs typeface="Lucida Grande"/>
              </a:rPr>
              <a:t>ϕ</a:t>
            </a:r>
            <a:r>
              <a:rPr lang="fr-CH" baseline="-25000" dirty="0" smtClean="0">
                <a:ea typeface="Lucida Grande"/>
                <a:cs typeface="Lucida Grande"/>
              </a:rPr>
              <a:t>s</a:t>
            </a:r>
            <a:r>
              <a:rPr lang="fr-CH" dirty="0" smtClean="0">
                <a:ea typeface="Lucida Grande"/>
                <a:cs typeface="Lucida Grande"/>
              </a:rPr>
              <a:t>= -20 deg.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19 of 28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 2 of</a:t>
            </a:r>
            <a:r>
              <a:rPr lang="fr-CH" sz="1400" dirty="0" smtClean="0"/>
              <a:t> 28</a:t>
            </a:r>
            <a:endParaRPr lang="en-US" sz="14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152400" y="1143001"/>
            <a:ext cx="87630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ü"/>
            </a:pPr>
            <a:r>
              <a:rPr lang="en-GB" dirty="0" smtClean="0"/>
              <a:t> </a:t>
            </a:r>
            <a:r>
              <a:rPr lang="fr-CH" dirty="0" smtClean="0"/>
              <a:t>Introduction to the HIE-LINAC.</a:t>
            </a:r>
          </a:p>
          <a:p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Studies of first-order beam dynamics simulations using LANA.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Studies of realistic field beam dynamic simulations:</a:t>
            </a:r>
          </a:p>
          <a:p>
            <a:endParaRPr lang="fr-CH" dirty="0" smtClean="0"/>
          </a:p>
          <a:p>
            <a:pPr marL="800100" lvl="1" indent="-342900">
              <a:buFont typeface="+mj-lt"/>
              <a:buAutoNum type="alphaLcParenR"/>
            </a:pPr>
            <a:r>
              <a:rPr lang="fr-CH" dirty="0" smtClean="0"/>
              <a:t>Single particle tracking in the high-beta cavity.</a:t>
            </a:r>
          </a:p>
          <a:p>
            <a:pPr marL="1257300" lvl="2" indent="-342900">
              <a:buFont typeface="+mj-lt"/>
              <a:buAutoNum type="arabicParenR"/>
            </a:pPr>
            <a:r>
              <a:rPr lang="fr-CH" dirty="0" smtClean="0"/>
              <a:t>Beam steering effect.</a:t>
            </a:r>
          </a:p>
          <a:p>
            <a:pPr marL="1257300" lvl="2" indent="-342900">
              <a:buFont typeface="+mj-lt"/>
              <a:buAutoNum type="arabicParenR"/>
            </a:pPr>
            <a:r>
              <a:rPr lang="fr-CH" dirty="0" smtClean="0"/>
              <a:t>Transverse asymmetry.</a:t>
            </a:r>
          </a:p>
          <a:p>
            <a:pPr marL="800100" lvl="1" indent="-342900"/>
            <a:endParaRPr lang="fr-CH" dirty="0" smtClean="0"/>
          </a:p>
          <a:p>
            <a:pPr marL="800100" lvl="1" indent="-342900">
              <a:buFont typeface="+mj-lt"/>
              <a:buAutoNum type="alphaLcParenR"/>
            </a:pPr>
            <a:r>
              <a:rPr lang="fr-CH" dirty="0" smtClean="0"/>
              <a:t>Multi-particle simulations using TRACK.</a:t>
            </a:r>
          </a:p>
          <a:p>
            <a:pPr marL="812800" lvl="2" indent="-368300" defTabSz="723900">
              <a:tabLst>
                <a:tab pos="622300" algn="l"/>
              </a:tabLst>
            </a:pPr>
            <a:endParaRPr lang="fr-CH" dirty="0" smtClean="0"/>
          </a:p>
          <a:p>
            <a:pPr marL="266700" lvl="2" indent="-266700" defTabSz="723900">
              <a:buFont typeface="Wingdings" charset="2"/>
              <a:buChar char="ü"/>
              <a:tabLst>
                <a:tab pos="622300" algn="l"/>
              </a:tabLst>
            </a:pPr>
            <a:r>
              <a:rPr lang="fr-CH" dirty="0" smtClean="0"/>
              <a:t>Preliminary results from an error and misalignment study.</a:t>
            </a:r>
          </a:p>
          <a:p>
            <a:pPr marL="266700" lvl="2" indent="-266700" defTabSz="723900">
              <a:buFont typeface="Wingdings" charset="2"/>
              <a:buChar char="ü"/>
              <a:tabLst>
                <a:tab pos="622300" algn="l"/>
              </a:tabLst>
            </a:pPr>
            <a:endParaRPr lang="fr-CH" dirty="0" smtClean="0"/>
          </a:p>
          <a:p>
            <a:pPr marL="266700" lvl="2" indent="-266700" defTabSz="723900">
              <a:buFont typeface="Wingdings" charset="2"/>
              <a:buChar char="ü"/>
              <a:tabLst>
                <a:tab pos="622300" algn="l"/>
              </a:tabLst>
            </a:pPr>
            <a:r>
              <a:rPr lang="fr-CH" dirty="0" smtClean="0"/>
              <a:t>Conclusions.</a:t>
            </a:r>
          </a:p>
          <a:p>
            <a:pPr marL="266700" lvl="2" indent="-266700" defTabSz="723900">
              <a:buFont typeface="Wingdings" charset="2"/>
              <a:buChar char="ü"/>
              <a:tabLst>
                <a:tab pos="622300" algn="l"/>
              </a:tabLst>
            </a:pPr>
            <a:endParaRPr lang="fr-CH" dirty="0" smtClean="0"/>
          </a:p>
          <a:p>
            <a:pPr marL="266700" lvl="2" indent="-266700" defTabSz="723900">
              <a:buFont typeface="Wingdings" charset="2"/>
              <a:buChar char="ü"/>
              <a:tabLst>
                <a:tab pos="622300" algn="l"/>
              </a:tabLst>
            </a:pPr>
            <a:r>
              <a:rPr lang="fr-CH" dirty="0" smtClean="0"/>
              <a:t>Future.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841248"/>
          </a:xfrm>
        </p:spPr>
        <p:txBody>
          <a:bodyPr/>
          <a:lstStyle/>
          <a:p>
            <a:r>
              <a:rPr lang="en-GB" dirty="0" smtClean="0"/>
              <a:t>PRESENTATION</a:t>
            </a:r>
            <a:r>
              <a:rPr lang="en-GB" dirty="0" smtClean="0"/>
              <a:t> CONTENT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41248"/>
          </a:xfrm>
        </p:spPr>
        <p:txBody>
          <a:bodyPr>
            <a:normAutofit/>
          </a:bodyPr>
          <a:lstStyle/>
          <a:p>
            <a:r>
              <a:rPr lang="en-GB" dirty="0" smtClean="0"/>
              <a:t>RF Defocusing Asymmetry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228600" y="1143000"/>
            <a:ext cx="8686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The effect of the field asymmetry is proportional to the mass to charge state.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In the worst case, A/q = 2.5, at injection we see a difference of 0.15 mrad between defocusing in the horizontal and vertical directions.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</p:txBody>
      </p:sp>
      <p:pic>
        <p:nvPicPr>
          <p:cNvPr id="14" name="Picture 13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pic>
        <p:nvPicPr>
          <p:cNvPr id="9" name="Picture 8" descr="asymmetry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5000" t="5083" r="6667" b="3869"/>
              <a:stretch>
                <a:fillRect/>
              </a:stretch>
            </p:blipFill>
          </mc:Choice>
          <mc:Fallback>
            <p:blipFill>
              <a:blip r:embed="rId5"/>
              <a:srcRect l="5000" t="5083" r="6667" b="3869"/>
              <a:stretch>
                <a:fillRect/>
              </a:stretch>
            </p:blipFill>
          </mc:Fallback>
        </mc:AlternateContent>
        <p:spPr>
          <a:xfrm>
            <a:off x="1371600" y="2286000"/>
            <a:ext cx="5923280" cy="4191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20 of 28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MULTI-PARTICLE SIMULATIONS</a:t>
            </a:r>
            <a:r>
              <a:rPr lang="en-GB" dirty="0" smtClean="0"/>
              <a:t> WITH REALISTIC FIELDS IN TRACK </a:t>
            </a:r>
            <a:r>
              <a:rPr lang="en-GB" dirty="0" smtClean="0"/>
              <a:t>(A/</a:t>
            </a:r>
            <a:r>
              <a:rPr lang="en-GB" dirty="0" err="1" smtClean="0"/>
              <a:t>q</a:t>
            </a:r>
            <a:r>
              <a:rPr lang="en-GB" dirty="0" smtClean="0"/>
              <a:t> = 2.5)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grpSp>
        <p:nvGrpSpPr>
          <p:cNvPr id="17" name="Group 16"/>
          <p:cNvGrpSpPr/>
          <p:nvPr/>
        </p:nvGrpSpPr>
        <p:grpSpPr>
          <a:xfrm>
            <a:off x="762000" y="1143000"/>
            <a:ext cx="7696200" cy="5334000"/>
            <a:chOff x="685800" y="1447800"/>
            <a:chExt cx="6934200" cy="5039405"/>
          </a:xfrm>
        </p:grpSpPr>
        <p:pic>
          <p:nvPicPr>
            <p:cNvPr id="12" name="Picture 11" descr="HIE-LINAC Bare Schematic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"/>
                <a:srcRect l="34737" t="87354"/>
                <a:stretch>
                  <a:fillRect/>
                </a:stretch>
              </p:blipFill>
            </mc:Choice>
            <mc:Fallback>
              <p:blipFill>
                <a:blip r:embed="rId4"/>
                <a:srcRect l="34737" t="87354"/>
                <a:stretch>
                  <a:fillRect/>
                </a:stretch>
              </p:blipFill>
            </mc:Fallback>
          </mc:AlternateContent>
          <p:spPr>
            <a:xfrm>
              <a:off x="1066800" y="1447800"/>
              <a:ext cx="6096000" cy="716004"/>
            </a:xfrm>
            <a:prstGeom prst="rect">
              <a:avLst/>
            </a:prstGeom>
          </p:spPr>
        </p:pic>
        <p:pic>
          <p:nvPicPr>
            <p:cNvPr id="13" name="Picture 12" descr="stage2a_bd_2_5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5"/>
                <a:srcRect l="4167" t="7750" r="2500"/>
                <a:stretch>
                  <a:fillRect/>
                </a:stretch>
              </p:blipFill>
            </mc:Choice>
            <mc:Fallback>
              <p:blipFill>
                <a:blip r:embed="rId6"/>
                <a:srcRect l="4167" t="7750" r="2500"/>
                <a:stretch>
                  <a:fillRect/>
                </a:stretch>
              </p:blipFill>
            </mc:Fallback>
          </mc:AlternateContent>
          <p:spPr>
            <a:xfrm>
              <a:off x="685800" y="2065152"/>
              <a:ext cx="6934200" cy="4422053"/>
            </a:xfrm>
            <a:prstGeom prst="rect">
              <a:avLst/>
            </a:prstGeom>
          </p:spPr>
        </p:pic>
      </p:grpSp>
      <p:pic>
        <p:nvPicPr>
          <p:cNvPr id="20" name="Picture 19" descr="HIE-logo-short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21 of 28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78486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MULTI-PARTICLE SIMULATIONS</a:t>
            </a:r>
            <a:r>
              <a:rPr lang="en-GB" dirty="0" smtClean="0"/>
              <a:t> WITH REALISTIC FIELDS IN TRACK </a:t>
            </a:r>
            <a:r>
              <a:rPr lang="en-GB" dirty="0" smtClean="0"/>
              <a:t>(A/</a:t>
            </a:r>
            <a:r>
              <a:rPr lang="en-GB" dirty="0" err="1" smtClean="0"/>
              <a:t>q</a:t>
            </a:r>
            <a:r>
              <a:rPr lang="en-GB" dirty="0" smtClean="0"/>
              <a:t> = 2.5)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371600" y="3581400"/>
          <a:ext cx="5407230" cy="2492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4284"/>
                <a:gridCol w="982980"/>
                <a:gridCol w="982980"/>
                <a:gridCol w="881380"/>
                <a:gridCol w="881380"/>
                <a:gridCol w="1134226"/>
              </a:tblGrid>
              <a:tr h="153510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A/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q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GB" baseline="-25000" dirty="0" err="1" smtClean="0">
                          <a:solidFill>
                            <a:schemeClr val="tx1"/>
                          </a:solidFill>
                        </a:rPr>
                        <a:t>K,inj</a:t>
                      </a:r>
                      <a:r>
                        <a:rPr lang="en-GB" baseline="-250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(MeV/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u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GB" baseline="-25000" dirty="0" err="1" smtClean="0">
                          <a:solidFill>
                            <a:schemeClr val="tx1"/>
                          </a:solidFill>
                        </a:rPr>
                        <a:t>K,ej</a:t>
                      </a:r>
                      <a:r>
                        <a:rPr lang="en-GB" baseline="-250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(MeV/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u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Δε</a:t>
                      </a:r>
                      <a:r>
                        <a:rPr lang="en-GB" baseline="-25000" dirty="0" smtClean="0">
                          <a:solidFill>
                            <a:schemeClr val="tx1"/>
                          </a:solidFill>
                        </a:rPr>
                        <a:t>RMS</a:t>
                      </a:r>
                      <a:endParaRPr lang="en-GB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(trans.)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(%)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Δε</a:t>
                      </a:r>
                      <a:r>
                        <a:rPr lang="en-GB" baseline="-25000" dirty="0" smtClean="0">
                          <a:solidFill>
                            <a:schemeClr val="tx1"/>
                          </a:solidFill>
                        </a:rPr>
                        <a:t>99.5%</a:t>
                      </a:r>
                      <a:endParaRPr lang="en-GB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(trans.)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(%)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Maximum</a:t>
                      </a:r>
                      <a:endParaRPr lang="en-GB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Centroid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Excursion</a:t>
                      </a:r>
                    </a:p>
                    <a:p>
                      <a:pPr algn="ctr"/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(mm)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7889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</a:tr>
              <a:tr h="47889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3.07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228600" y="1219200"/>
            <a:ext cx="868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Perfectly aligned linac with no external steering correction applied.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Low transverse emittance growth </a:t>
            </a:r>
            <a:r>
              <a:rPr lang="en-US" dirty="0" smtClean="0"/>
              <a:t>–</a:t>
            </a:r>
            <a:r>
              <a:rPr lang="fr-CH" dirty="0" smtClean="0"/>
              <a:t> dominant source is from the phase spread of the bunch in the cavity.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About 0.7 % emittance growth can be attributed to the asymmetric distortion of the beam in the cavities followed by rotation in the solenoid focusing channel.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</p:txBody>
      </p:sp>
      <p:pic>
        <p:nvPicPr>
          <p:cNvPr id="14" name="Picture 13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22 of 28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41248"/>
          </a:xfrm>
        </p:spPr>
        <p:txBody>
          <a:bodyPr>
            <a:normAutofit/>
          </a:bodyPr>
          <a:lstStyle/>
          <a:p>
            <a:r>
              <a:rPr lang="en-GB" dirty="0" smtClean="0"/>
              <a:t>ERROR AND MISALIGNMENT STUDY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228600" y="1141273"/>
            <a:ext cx="8686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I will present preliminary results.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Carried out a study of the longitudinal emittance blow-up due to jitter of the cavity phase and voltage, using the TRACK module.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Wrote </a:t>
            </a:r>
            <a:r>
              <a:rPr lang="fr-CH" dirty="0" smtClean="0"/>
              <a:t>a program to track single particles through a misaligned linac. The realistic cavity and solenoid fields are parameterised in matrices. 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This method agrees well with TRACK simulations.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A correction routine was applied, assuming no error in BPM measurement.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Just transverse misalignment has been studied.</a:t>
            </a:r>
          </a:p>
        </p:txBody>
      </p:sp>
      <p:pic>
        <p:nvPicPr>
          <p:cNvPr id="8" name="Picture 7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 23 of 28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41248"/>
          </a:xfrm>
        </p:spPr>
        <p:txBody>
          <a:bodyPr>
            <a:normAutofit/>
          </a:bodyPr>
          <a:lstStyle/>
          <a:p>
            <a:r>
              <a:rPr lang="en-GB" dirty="0" smtClean="0"/>
              <a:t>FAST JITTER ERRORS IN CAVITY (A/Q = 4.5)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pic>
        <p:nvPicPr>
          <p:cNvPr id="7" name="Picture 6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pic>
        <p:nvPicPr>
          <p:cNvPr id="9" name="Picture 8" descr="jittera_q4_5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5000" t="3348" r="43333"/>
              <a:stretch>
                <a:fillRect/>
              </a:stretch>
            </p:blipFill>
          </mc:Choice>
          <mc:Fallback>
            <p:blipFill>
              <a:blip r:embed="rId5"/>
              <a:srcRect l="5000" t="3348" r="43333"/>
              <a:stretch>
                <a:fillRect/>
              </a:stretch>
            </p:blipFill>
          </mc:Fallback>
        </mc:AlternateContent>
        <p:spPr>
          <a:xfrm>
            <a:off x="4419600" y="1524000"/>
            <a:ext cx="4724400" cy="426243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28600" y="1141273"/>
            <a:ext cx="4191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Fast cavity jitter in an aligned linac.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In units of % and degrees, the emittance growth is most sensitive to the voltage jitter.</a:t>
            </a:r>
          </a:p>
        </p:txBody>
      </p:sp>
      <p:sp>
        <p:nvSpPr>
          <p:cNvPr id="13" name="Title 7"/>
          <p:cNvSpPr txBox="1">
            <a:spLocks/>
          </p:cNvSpPr>
          <p:nvPr/>
        </p:nvSpPr>
        <p:spPr>
          <a:xfrm>
            <a:off x="4724400" y="1143000"/>
            <a:ext cx="4419600" cy="457200"/>
          </a:xfrm>
          <a:prstGeom prst="rect">
            <a:avLst/>
          </a:prstGeom>
        </p:spPr>
        <p:txBody>
          <a:bodyPr vert="horz" anchor="ctr"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Long. Emittance growth relative to the case with no jitter</a:t>
            </a:r>
            <a:endParaRPr kumimoji="0" lang="en-GB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600200" y="2667000"/>
          <a:ext cx="2033858" cy="2971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3730"/>
                <a:gridCol w="647348"/>
                <a:gridCol w="652780"/>
              </a:tblGrid>
              <a:tr h="153510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Voltage </a:t>
                      </a:r>
                    </a:p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Jitter</a:t>
                      </a:r>
                    </a:p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(%)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Phase</a:t>
                      </a:r>
                    </a:p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Jitter</a:t>
                      </a:r>
                    </a:p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(deg.)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Δε</a:t>
                      </a:r>
                      <a:r>
                        <a:rPr lang="en-GB" sz="1400" baseline="-25000" dirty="0" smtClean="0">
                          <a:solidFill>
                            <a:schemeClr val="tx1"/>
                          </a:solidFill>
                        </a:rPr>
                        <a:t>RMS</a:t>
                      </a:r>
                      <a:endParaRPr lang="en-GB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(long.)</a:t>
                      </a:r>
                    </a:p>
                    <a:p>
                      <a:pPr algn="ctr"/>
                      <a:endParaRPr lang="en-GB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(%)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7889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0.25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0.25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30</a:t>
                      </a:r>
                      <a:endParaRPr lang="en-GB" sz="1400" dirty="0"/>
                    </a:p>
                  </a:txBody>
                  <a:tcPr/>
                </a:tc>
              </a:tr>
              <a:tr h="47889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100</a:t>
                      </a:r>
                      <a:endParaRPr lang="en-GB" sz="1400" dirty="0"/>
                    </a:p>
                  </a:txBody>
                  <a:tcPr/>
                </a:tc>
              </a:tr>
              <a:tr h="47889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300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228600" y="5867400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To keep the longitudinal emittance growth minimal we look for stability of less than 0.5% in voltage and 0.5 degrees in phase.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24 of 28</a:t>
            </a:r>
            <a:endParaRPr lang="en-US" sz="1400" dirty="0" smtClean="0"/>
          </a:p>
        </p:txBody>
      </p:sp>
      <p:sp>
        <p:nvSpPr>
          <p:cNvPr id="18" name="Oval 17"/>
          <p:cNvSpPr/>
          <p:nvPr/>
        </p:nvSpPr>
        <p:spPr>
          <a:xfrm>
            <a:off x="6019800" y="44196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7010400" y="35052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8915400" y="16764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err0_5mm_envelopes.jpg"/>
          <p:cNvPicPr>
            <a:picLocks noChangeAspect="1"/>
          </p:cNvPicPr>
          <p:nvPr/>
        </p:nvPicPr>
        <p:blipFill>
          <a:blip r:embed="rId3"/>
          <a:srcRect l="8333" t="5942" r="8333" b="5942"/>
          <a:stretch>
            <a:fillRect/>
          </a:stretch>
        </p:blipFill>
        <p:spPr>
          <a:xfrm>
            <a:off x="152400" y="1219200"/>
            <a:ext cx="7018421" cy="53340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MISALIGNMENT STUDY using a matrix parameterisation of realistic fields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7162800" y="1219200"/>
            <a:ext cx="1981200" cy="4801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smtClean="0"/>
              <a:t>Misalignment: </a:t>
            </a:r>
          </a:p>
          <a:p>
            <a:pPr>
              <a:buFont typeface="Wingdings" charset="2"/>
              <a:buChar char="ü"/>
            </a:pPr>
            <a:r>
              <a:rPr lang="fr-CH" dirty="0" smtClean="0"/>
              <a:t> σ</a:t>
            </a:r>
            <a:r>
              <a:rPr lang="fr-CH" baseline="-25000" dirty="0" smtClean="0"/>
              <a:t>cav, x,y</a:t>
            </a:r>
            <a:r>
              <a:rPr lang="fr-CH" dirty="0" smtClean="0"/>
              <a:t>= 0.5 mm</a:t>
            </a:r>
          </a:p>
          <a:p>
            <a:pPr>
              <a:buFont typeface="Wingdings" charset="2"/>
              <a:buChar char="ü"/>
            </a:pPr>
            <a:r>
              <a:rPr lang="fr-CH" dirty="0" smtClean="0"/>
              <a:t> </a:t>
            </a:r>
            <a:r>
              <a:rPr lang="fr-CH" dirty="0" smtClean="0"/>
              <a:t>σ</a:t>
            </a:r>
            <a:r>
              <a:rPr lang="fr-CH" baseline="-25000" dirty="0" smtClean="0"/>
              <a:t>sol, </a:t>
            </a:r>
            <a:r>
              <a:rPr lang="fr-CH" baseline="-25000" dirty="0" smtClean="0"/>
              <a:t>x,y</a:t>
            </a:r>
            <a:r>
              <a:rPr lang="fr-CH" dirty="0" smtClean="0"/>
              <a:t>= </a:t>
            </a:r>
            <a:r>
              <a:rPr lang="fr-CH" dirty="0" smtClean="0"/>
              <a:t>0.5 mm</a:t>
            </a:r>
          </a:p>
          <a:p>
            <a:pPr>
              <a:buFont typeface="Wingdings" charset="2"/>
              <a:buChar char="ü"/>
            </a:pPr>
            <a:r>
              <a:rPr lang="fr-CH" dirty="0" smtClean="0"/>
              <a:t> σ</a:t>
            </a:r>
            <a:r>
              <a:rPr lang="fr-CH" baseline="-25000" dirty="0" smtClean="0"/>
              <a:t>BPM, </a:t>
            </a:r>
            <a:r>
              <a:rPr lang="fr-CH" baseline="-25000" dirty="0" smtClean="0"/>
              <a:t>x,</a:t>
            </a:r>
            <a:r>
              <a:rPr lang="fr-CH" baseline="-25000" dirty="0" smtClean="0"/>
              <a:t>y</a:t>
            </a:r>
            <a:r>
              <a:rPr lang="fr-CH" dirty="0" smtClean="0"/>
              <a:t> = 0 mm</a:t>
            </a:r>
          </a:p>
          <a:p>
            <a:endParaRPr lang="fr-CH" dirty="0" smtClean="0"/>
          </a:p>
          <a:p>
            <a:r>
              <a:rPr lang="fr-CH" dirty="0" smtClean="0"/>
              <a:t>Correction:</a:t>
            </a:r>
          </a:p>
          <a:p>
            <a:pPr>
              <a:buFont typeface="Wingdings" charset="2"/>
              <a:buChar char="ü"/>
            </a:pPr>
            <a:r>
              <a:rPr lang="fr-CH" dirty="0" smtClean="0"/>
              <a:t> Correct for position only.</a:t>
            </a:r>
          </a:p>
          <a:p>
            <a:pPr>
              <a:buFont typeface="Wingdings" charset="2"/>
              <a:buChar char="ü"/>
            </a:pPr>
            <a:r>
              <a:rPr lang="fr-CH" dirty="0" smtClean="0"/>
              <a:t> Corrector before every cryo. with BPM after.</a:t>
            </a:r>
          </a:p>
          <a:p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Assume no emittance growth from coupling with longitudinal jitter.</a:t>
            </a:r>
          </a:p>
          <a:p>
            <a:endParaRPr lang="fr-CH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228600" y="3657600"/>
            <a:ext cx="693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smtClean="0"/>
              <a:t>No Correction = </a:t>
            </a:r>
            <a:r>
              <a:rPr lang="fr-CH" dirty="0" smtClean="0">
                <a:solidFill>
                  <a:srgbClr val="0000FF"/>
                </a:solidFill>
              </a:rPr>
              <a:t>BLUE</a:t>
            </a:r>
            <a:r>
              <a:rPr lang="fr-CH" dirty="0" smtClean="0"/>
              <a:t>, Correction = </a:t>
            </a:r>
            <a:r>
              <a:rPr lang="fr-CH" dirty="0" smtClean="0">
                <a:solidFill>
                  <a:srgbClr val="FF0000"/>
                </a:solidFill>
              </a:rPr>
              <a:t>RED</a:t>
            </a:r>
            <a:r>
              <a:rPr lang="fr-CH" dirty="0" smtClean="0"/>
              <a:t>, 3σ</a:t>
            </a:r>
            <a:r>
              <a:rPr lang="fr-CH" baseline="-25000" dirty="0" smtClean="0"/>
              <a:t>RMS</a:t>
            </a:r>
            <a:r>
              <a:rPr lang="fr-CH" dirty="0" smtClean="0"/>
              <a:t> Envelopes = BLACK</a:t>
            </a:r>
          </a:p>
          <a:p>
            <a:endParaRPr lang="fr-CH" dirty="0" smtClean="0"/>
          </a:p>
        </p:txBody>
      </p:sp>
      <p:pic>
        <p:nvPicPr>
          <p:cNvPr id="15" name="Picture 14" descr="HIE-logo-shor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25 of 28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" y="655320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26 </a:t>
            </a:r>
            <a:r>
              <a:rPr lang="fr-CH" sz="1400" dirty="0" smtClean="0"/>
              <a:t>of</a:t>
            </a:r>
            <a:r>
              <a:rPr lang="fr-CH" sz="1400" dirty="0" smtClean="0"/>
              <a:t> 28</a:t>
            </a:r>
            <a:endParaRPr lang="en-US" sz="1400" dirty="0" smtClean="0"/>
          </a:p>
        </p:txBody>
      </p:sp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41248"/>
          </a:xfrm>
        </p:spPr>
        <p:txBody>
          <a:bodyPr>
            <a:normAutofit/>
          </a:bodyPr>
          <a:lstStyle/>
          <a:p>
            <a:r>
              <a:rPr lang="en-GB" dirty="0" smtClean="0"/>
              <a:t>RESULTING CORRECTOR STRENGTH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pic>
        <p:nvPicPr>
          <p:cNvPr id="15" name="Picture 14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pic>
        <p:nvPicPr>
          <p:cNvPr id="11" name="Picture 10" descr="corr_strength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5833" t="6148" r="8333" b="3778"/>
              <a:stretch>
                <a:fillRect/>
              </a:stretch>
            </p:blipFill>
          </mc:Choice>
          <mc:Fallback>
            <p:blipFill>
              <a:blip r:embed="rId5"/>
              <a:srcRect l="5833" t="6148" r="8333" b="3778"/>
              <a:stretch>
                <a:fillRect/>
              </a:stretch>
            </p:blipFill>
          </mc:Fallback>
        </mc:AlternateContent>
        <p:spPr>
          <a:xfrm>
            <a:off x="228600" y="1295400"/>
            <a:ext cx="6712618" cy="49530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934200" y="2971800"/>
            <a:ext cx="1981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smtClean="0"/>
              <a:t> RMS Corrector Strength required:</a:t>
            </a:r>
          </a:p>
          <a:p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σ</a:t>
            </a:r>
            <a:r>
              <a:rPr lang="fr-CH" baseline="-25000" dirty="0" smtClean="0"/>
              <a:t>RMS</a:t>
            </a:r>
            <a:r>
              <a:rPr lang="fr-CH" dirty="0" smtClean="0"/>
              <a:t>= 1.8 mrad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>
            <a:off x="152400" y="6553200"/>
            <a:ext cx="87630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 </a:t>
            </a:r>
            <a:r>
              <a:rPr lang="fr-CH" sz="1400" dirty="0" smtClean="0"/>
              <a:t>27 </a:t>
            </a:r>
            <a:r>
              <a:rPr lang="fr-CH" sz="1400" dirty="0" smtClean="0"/>
              <a:t>of</a:t>
            </a:r>
            <a:r>
              <a:rPr lang="fr-CH" sz="1400" dirty="0" smtClean="0"/>
              <a:t> 28</a:t>
            </a:r>
            <a:endParaRPr lang="en-US" sz="1400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841248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228600" y="1141273"/>
            <a:ext cx="8610600" cy="5355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First-order study shows the lattice design can provide beams with a minimal emittance dilution at the design energy (10 MeV/u).</a:t>
            </a:r>
            <a:endParaRPr lang="fr-CH" dirty="0" smtClean="0"/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Lack of a dedicated matching section between the low and high energy sections does not hinder beam quality and matching can be done whilst accelerating.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The linac should be operated above 90 degrees phase advance (except when matching the beam) with solenoids capable of delivering more than 15.1 T</a:t>
            </a:r>
            <a:r>
              <a:rPr lang="fr-CH" baseline="30000" dirty="0" smtClean="0"/>
              <a:t>2</a:t>
            </a:r>
            <a:r>
              <a:rPr lang="fr-CH" dirty="0" smtClean="0"/>
              <a:t> m of focusing power.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Realistic field simulations of the high-energy section confirm the strength of the design and show the beam steering and asymmetric effects are not problematic.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The stability of the cavity phase and voltage should be better than 0.5 degrees and 0.5 % in order to keep the growth of longitudinal emittance growth less than 100 %.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With correction, static misalignment errors of 0.5 mm in transverse position of beam line elements can be tolerated without beam loss </a:t>
            </a:r>
            <a:r>
              <a:rPr lang="en-US" dirty="0" smtClean="0"/>
              <a:t>–</a:t>
            </a:r>
            <a:r>
              <a:rPr lang="fr-CH" dirty="0" smtClean="0"/>
              <a:t> demanding correctors able to impart 6 mrad of kick.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 </a:t>
            </a:r>
            <a:r>
              <a:rPr lang="fr-CH" sz="1400" dirty="0" smtClean="0"/>
              <a:t>28 </a:t>
            </a:r>
            <a:r>
              <a:rPr lang="fr-CH" sz="1400" dirty="0" smtClean="0"/>
              <a:t>of</a:t>
            </a:r>
            <a:r>
              <a:rPr lang="fr-CH" sz="1400" dirty="0" smtClean="0"/>
              <a:t> 28</a:t>
            </a:r>
            <a:endParaRPr lang="en-US" sz="1400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841248"/>
          </a:xfrm>
        </p:spPr>
        <p:txBody>
          <a:bodyPr/>
          <a:lstStyle/>
          <a:p>
            <a:r>
              <a:rPr lang="en-GB" dirty="0" smtClean="0"/>
              <a:t>FUTURE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228600" y="1141273"/>
            <a:ext cx="86106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Study realistic low-beta cavity fields.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Introduce low-beta cavity fields into the simulations and assess error and misalignment tolerances of the entire linac.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Introduce BPM errors into the correction routine.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Correlate cryomodule misalignment with the misalignment of the solenoid in order to account for a beam-based alignment of the cryomodule.</a:t>
            </a:r>
          </a:p>
          <a:p>
            <a:pPr>
              <a:buFont typeface="Wingdings" charset="2"/>
              <a:buChar char="ü"/>
            </a:pPr>
            <a:endParaRPr lang="fr-CH" dirty="0" smtClean="0"/>
          </a:p>
          <a:p>
            <a:pPr>
              <a:buFont typeface="Wingdings" charset="2"/>
              <a:buChar char="ü"/>
            </a:pPr>
            <a:r>
              <a:rPr lang="fr-CH" dirty="0" smtClean="0"/>
              <a:t> Cross-check error and misalignment study in TRACK (Brahim Mustapha sent me a mail on Saturday which looks like he has fixed a small problem in the code when correcting for position only</a:t>
            </a:r>
            <a:r>
              <a:rPr lang="en-US" dirty="0" smtClean="0"/>
              <a:t>…can now proceed with TRACK!</a:t>
            </a:r>
            <a:r>
              <a:rPr lang="fr-CH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 3 </a:t>
            </a:r>
            <a:r>
              <a:rPr lang="fr-CH" sz="1400" dirty="0" smtClean="0"/>
              <a:t>of 28</a:t>
            </a:r>
            <a:endParaRPr lang="en-US" sz="1400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41248"/>
          </a:xfrm>
        </p:spPr>
        <p:txBody>
          <a:bodyPr/>
          <a:lstStyle/>
          <a:p>
            <a:r>
              <a:rPr lang="en-GB" dirty="0" smtClean="0"/>
              <a:t>THE HIE-LINAC LATTICE DESIGN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533400" y="1676400"/>
            <a:ext cx="8001000" cy="3999131"/>
            <a:chOff x="533400" y="1600200"/>
            <a:chExt cx="8001000" cy="3999131"/>
          </a:xfrm>
        </p:grpSpPr>
        <p:sp>
          <p:nvSpPr>
            <p:cNvPr id="11" name="Rectangle 10"/>
            <p:cNvSpPr/>
            <p:nvPr/>
          </p:nvSpPr>
          <p:spPr>
            <a:xfrm>
              <a:off x="533400" y="4953000"/>
              <a:ext cx="762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CH" dirty="0" smtClean="0"/>
                <a:t>5 keV/u</a:t>
              </a:r>
              <a:endParaRPr lang="en-GB" dirty="0" smtClean="0"/>
            </a:p>
          </p:txBody>
        </p:sp>
        <p:pic>
          <p:nvPicPr>
            <p:cNvPr id="12" name="Picture 11" descr="080903_Isolde_revb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4"/>
                <a:srcRect t="30000" r="32222" b="12500"/>
                <a:stretch>
                  <a:fillRect/>
                </a:stretch>
              </p:blipFill>
            </mc:Choice>
            <mc:Fallback>
              <p:blipFill>
                <a:blip r:embed="rId5"/>
                <a:srcRect t="30000" r="32222" b="12500"/>
                <a:stretch>
                  <a:fillRect/>
                </a:stretch>
              </p:blipFill>
            </mc:Fallback>
          </mc:AlternateContent>
          <p:spPr>
            <a:xfrm>
              <a:off x="762000" y="1600200"/>
              <a:ext cx="7467600" cy="2895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3" name="Rectangle 12"/>
            <p:cNvSpPr/>
            <p:nvPr/>
          </p:nvSpPr>
          <p:spPr>
            <a:xfrm>
              <a:off x="1295400" y="4953000"/>
              <a:ext cx="990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CH" dirty="0" smtClean="0"/>
                <a:t>300 keV/u</a:t>
              </a:r>
              <a:endParaRPr lang="en-GB" dirty="0" smtClean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rot="5400000" flipH="1" flipV="1">
              <a:off x="1448594" y="4571206"/>
              <a:ext cx="762000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5400000" flipH="1" flipV="1">
              <a:off x="534194" y="4571206"/>
              <a:ext cx="762000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2362200" y="4953000"/>
              <a:ext cx="990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CH" dirty="0" smtClean="0"/>
                <a:t>1.2 MeV/u</a:t>
              </a:r>
              <a:endParaRPr lang="en-GB" dirty="0" smtClean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rot="5400000" flipH="1" flipV="1">
              <a:off x="2515394" y="4571206"/>
              <a:ext cx="762000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3886200" y="4953000"/>
              <a:ext cx="990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CH" dirty="0" smtClean="0"/>
                <a:t>3.0 MeV/u</a:t>
              </a:r>
              <a:endParaRPr lang="en-GB" dirty="0" smtClean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rot="5400000" flipH="1" flipV="1">
              <a:off x="3543300" y="4152900"/>
              <a:ext cx="1600200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5943600" y="4953000"/>
              <a:ext cx="990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CH" dirty="0" smtClean="0"/>
                <a:t>5.5 MeV/u</a:t>
              </a:r>
              <a:endParaRPr lang="en-GB" dirty="0" smtClean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rot="5400000" flipH="1" flipV="1">
              <a:off x="5105400" y="3657600"/>
              <a:ext cx="2590800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7543800" y="4953000"/>
              <a:ext cx="990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CH" dirty="0" smtClean="0"/>
                <a:t>10 MeV/u</a:t>
              </a:r>
              <a:endParaRPr lang="en-GB" dirty="0" smtClean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rot="5400000" flipH="1" flipV="1">
              <a:off x="7696200" y="4572000"/>
              <a:ext cx="762000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152400" y="1143001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ü"/>
            </a:pPr>
            <a:r>
              <a:rPr lang="en-GB" dirty="0" smtClean="0"/>
              <a:t> </a:t>
            </a:r>
            <a:r>
              <a:rPr lang="fr-CH" dirty="0" smtClean="0"/>
              <a:t>Staged construction.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52400" y="5791200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Target energy of 10 MeV/u for the nominal beam, A/q = 4.5.</a:t>
            </a:r>
          </a:p>
          <a:p>
            <a:pPr>
              <a:buFont typeface="Wingdings" charset="2"/>
              <a:buChar char="ü"/>
            </a:pPr>
            <a:r>
              <a:rPr lang="fr-CH" dirty="0" smtClean="0"/>
              <a:t> Final design comprises of 2 low energy and 4 high energy cryomodules.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sp>
        <p:nvSpPr>
          <p:cNvPr id="31" name="Rectangle 30"/>
          <p:cNvSpPr/>
          <p:nvPr/>
        </p:nvSpPr>
        <p:spPr>
          <a:xfrm>
            <a:off x="7543800" y="762000"/>
            <a:ext cx="99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dirty="0" smtClean="0"/>
              <a:t>9.5 </a:t>
            </a:r>
            <a:r>
              <a:rPr lang="fr-CH" dirty="0" smtClean="0"/>
              <a:t>MeV/u</a:t>
            </a:r>
            <a:endParaRPr lang="en-GB" dirty="0" smtClean="0"/>
          </a:p>
        </p:txBody>
      </p:sp>
      <p:cxnSp>
        <p:nvCxnSpPr>
          <p:cNvPr id="32" name="Straight Arrow Connector 31"/>
          <p:cNvCxnSpPr/>
          <p:nvPr/>
        </p:nvCxnSpPr>
        <p:spPr>
          <a:xfrm rot="5400000">
            <a:off x="7277100" y="2247900"/>
            <a:ext cx="16002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41248"/>
          </a:xfrm>
        </p:spPr>
        <p:txBody>
          <a:bodyPr/>
          <a:lstStyle/>
          <a:p>
            <a:r>
              <a:rPr lang="en-GB" dirty="0" smtClean="0"/>
              <a:t>THE</a:t>
            </a:r>
            <a:r>
              <a:rPr lang="en-GB" dirty="0" smtClean="0"/>
              <a:t> HIGH ENERGY LATTICE</a:t>
            </a:r>
            <a:endParaRPr lang="en-GB" dirty="0"/>
          </a:p>
        </p:txBody>
      </p:sp>
      <p:pic>
        <p:nvPicPr>
          <p:cNvPr id="8" name="Picture 7" descr="TH6PFP026f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b="-2402"/>
              <a:stretch>
                <a:fillRect/>
              </a:stretch>
            </p:blipFill>
          </mc:Choice>
          <mc:Fallback>
            <p:blipFill>
              <a:blip r:embed="rId5"/>
              <a:srcRect b="-2402"/>
              <a:stretch>
                <a:fillRect/>
              </a:stretch>
            </p:blipFill>
          </mc:Fallback>
        </mc:AlternateContent>
        <p:spPr>
          <a:xfrm>
            <a:off x="1676400" y="1200912"/>
            <a:ext cx="5486400" cy="367588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52400" y="4800600"/>
            <a:ext cx="7772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Five high-beta cavities per module (geometric velocity, β</a:t>
            </a:r>
            <a:r>
              <a:rPr lang="fr-CH" baseline="-25000" dirty="0" smtClean="0"/>
              <a:t>g</a:t>
            </a:r>
            <a:r>
              <a:rPr lang="fr-CH" dirty="0" smtClean="0"/>
              <a:t> = 10.3 %).</a:t>
            </a:r>
          </a:p>
          <a:p>
            <a:pPr>
              <a:buFont typeface="Wingdings" charset="2"/>
              <a:buChar char="ü"/>
            </a:pPr>
            <a:r>
              <a:rPr lang="fr-CH" dirty="0" smtClean="0"/>
              <a:t> One solenoid per module.</a:t>
            </a:r>
          </a:p>
          <a:p>
            <a:pPr>
              <a:buFont typeface="Wingdings" charset="2"/>
              <a:buChar char="ü"/>
            </a:pPr>
            <a:r>
              <a:rPr lang="fr-CH" dirty="0" smtClean="0"/>
              <a:t> Drift distances minimised:</a:t>
            </a:r>
          </a:p>
          <a:p>
            <a:pPr marL="723900" indent="-101600">
              <a:buFont typeface="+mj-lt"/>
              <a:buAutoNum type="alphaLcParenR"/>
            </a:pPr>
            <a:r>
              <a:rPr lang="fr-CH" dirty="0" smtClean="0"/>
              <a:t>	 Inter-cryomodule distance with single vacuum now only 50 cm.</a:t>
            </a:r>
          </a:p>
          <a:p>
            <a:pPr marL="901700" indent="-279400">
              <a:buFont typeface="+mj-lt"/>
              <a:buAutoNum type="alphaLcParenR"/>
            </a:pPr>
            <a:r>
              <a:rPr lang="fr-CH" dirty="0" smtClean="0"/>
              <a:t> Centre of solenoid to cavity 23 cm (Field from solenoid &lt; 0.02 G).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4 of 28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41248"/>
          </a:xfrm>
        </p:spPr>
        <p:txBody>
          <a:bodyPr/>
          <a:lstStyle/>
          <a:p>
            <a:r>
              <a:rPr lang="en-GB" dirty="0" smtClean="0"/>
              <a:t>THE LOW</a:t>
            </a:r>
            <a:r>
              <a:rPr lang="en-GB" dirty="0" smtClean="0"/>
              <a:t> ENERGY LATTICE</a:t>
            </a:r>
            <a:endParaRPr lang="en-GB" dirty="0"/>
          </a:p>
        </p:txBody>
      </p:sp>
      <p:pic>
        <p:nvPicPr>
          <p:cNvPr id="8" name="Picture 7" descr="HIE-CRYO_DIM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11111" r="27778" b="55530"/>
              <a:stretch>
                <a:fillRect/>
              </a:stretch>
            </p:blipFill>
          </mc:Choice>
          <mc:Fallback>
            <p:blipFill>
              <a:blip r:embed="rId5"/>
              <a:srcRect l="11111" r="27778" b="55530"/>
              <a:stretch>
                <a:fillRect/>
              </a:stretch>
            </p:blipFill>
          </mc:Fallback>
        </mc:AlternateContent>
        <p:spPr>
          <a:xfrm>
            <a:off x="1600200" y="1066800"/>
            <a:ext cx="5754482" cy="33655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52400" y="4572000"/>
            <a:ext cx="88392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Six low-beta cavities per module (geometric velocity, β</a:t>
            </a:r>
            <a:r>
              <a:rPr lang="fr-CH" baseline="-25000" dirty="0" smtClean="0"/>
              <a:t>g</a:t>
            </a:r>
            <a:r>
              <a:rPr lang="fr-CH" dirty="0" smtClean="0"/>
              <a:t> = 6.3 %).</a:t>
            </a:r>
          </a:p>
          <a:p>
            <a:pPr>
              <a:buFont typeface="Wingdings" charset="2"/>
              <a:buChar char="ü"/>
            </a:pPr>
            <a:r>
              <a:rPr lang="fr-CH" dirty="0" smtClean="0"/>
              <a:t> An extra solenoid per module, to control the stronger transverse RF defocusing force at low energy.</a:t>
            </a:r>
          </a:p>
          <a:p>
            <a:pPr>
              <a:buFont typeface="Wingdings" charset="2"/>
              <a:buChar char="ü"/>
            </a:pPr>
            <a:r>
              <a:rPr lang="fr-CH" dirty="0" smtClean="0"/>
              <a:t> First cavity is seperated by a drift allowing it to act as a bunching cavity.</a:t>
            </a:r>
          </a:p>
          <a:p>
            <a:pPr>
              <a:buFont typeface="Wingdings" charset="2"/>
              <a:buChar char="ü"/>
            </a:pPr>
            <a:r>
              <a:rPr lang="fr-CH" dirty="0" smtClean="0"/>
              <a:t> Reduction in the phase extent of the beam is critical to cut down transverse </a:t>
            </a:r>
          </a:p>
          <a:p>
            <a:r>
              <a:rPr lang="fr-CH" dirty="0" smtClean="0"/>
              <a:t>emittance growth.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5 of 28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FIRST-ORDER BEAM DYNAMICS SIMULATIONS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52400" y="1143000"/>
            <a:ext cx="8839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Objectives: </a:t>
            </a:r>
          </a:p>
          <a:p>
            <a:pPr marL="800100" lvl="1" indent="-342900">
              <a:buFont typeface="+mj-lt"/>
              <a:buAutoNum type="arabicParenR"/>
            </a:pPr>
            <a:r>
              <a:rPr lang="fr-CH" dirty="0" smtClean="0"/>
              <a:t>To assess the lattice design’s ability to accelerate to the target energy and preserve emittance.</a:t>
            </a:r>
          </a:p>
          <a:p>
            <a:pPr marL="800100" lvl="1" indent="-342900">
              <a:buFont typeface="+mj-lt"/>
              <a:buAutoNum type="arabicParenR"/>
            </a:pPr>
            <a:r>
              <a:rPr lang="fr-CH" dirty="0" smtClean="0"/>
              <a:t>To define the specification of the focusing system.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2362200"/>
            <a:ext cx="8839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Scenario: </a:t>
            </a:r>
          </a:p>
          <a:p>
            <a:pPr marL="800100" lvl="1" indent="-342900">
              <a:buFont typeface="+mj-lt"/>
              <a:buAutoNum type="arabicParenR"/>
            </a:pPr>
            <a:r>
              <a:rPr lang="fr-CH" dirty="0" smtClean="0"/>
              <a:t>The full stage 2b (final stage) HIE-LINAC.</a:t>
            </a:r>
          </a:p>
          <a:p>
            <a:pPr marL="800100" lvl="1" indent="-342900">
              <a:buFont typeface="+mj-lt"/>
              <a:buAutoNum type="arabicParenR"/>
            </a:pPr>
            <a:r>
              <a:rPr lang="fr-CH" dirty="0" smtClean="0"/>
              <a:t>Work carried out early in the design stage, the « worst-case » scenario was used, i.e. large inter-cryomodule drift (80 cm) distance and large injection distance after the IH-structure (100 cm).</a:t>
            </a:r>
            <a:endParaRPr lang="fr-CH" dirty="0" smtClean="0"/>
          </a:p>
          <a:p>
            <a:pPr marL="800100" lvl="1" indent="-342900">
              <a:buFont typeface="+mj-lt"/>
              <a:buAutoNum type="arabicParenR"/>
            </a:pPr>
            <a:r>
              <a:rPr lang="fr-CH" dirty="0" smtClean="0"/>
              <a:t>Trans. injection </a:t>
            </a:r>
            <a:r>
              <a:rPr lang="fr-CH" dirty="0" smtClean="0"/>
              <a:t>emittance (measured by D. Voulot</a:t>
            </a:r>
            <a:r>
              <a:rPr lang="fr-CH" dirty="0" smtClean="0"/>
              <a:t>): ε</a:t>
            </a:r>
            <a:r>
              <a:rPr lang="fr-CH" baseline="30000" dirty="0" smtClean="0"/>
              <a:t>100%</a:t>
            </a:r>
            <a:r>
              <a:rPr lang="fr-CH" baseline="-25000" dirty="0" smtClean="0"/>
              <a:t>T</a:t>
            </a:r>
            <a:r>
              <a:rPr lang="fr-CH" baseline="-25000" dirty="0" smtClean="0"/>
              <a:t>,norm</a:t>
            </a:r>
            <a:r>
              <a:rPr lang="fr-CH" dirty="0" smtClean="0"/>
              <a:t> = 0.3 π mm </a:t>
            </a:r>
            <a:r>
              <a:rPr lang="fr-CH" dirty="0" smtClean="0"/>
              <a:t>mrad</a:t>
            </a:r>
          </a:p>
          <a:p>
            <a:pPr marL="800100" lvl="1" indent="-342900">
              <a:buFont typeface="+mj-lt"/>
              <a:buAutoNum type="arabicParenR"/>
            </a:pPr>
            <a:r>
              <a:rPr lang="fr-CH" dirty="0" smtClean="0"/>
              <a:t>L</a:t>
            </a:r>
            <a:r>
              <a:rPr lang="fr-CH" dirty="0" smtClean="0"/>
              <a:t>ongitudinal injection emittance (simulated),</a:t>
            </a:r>
            <a:r>
              <a:rPr lang="fr-CH" dirty="0" smtClean="0"/>
              <a:t> ε</a:t>
            </a:r>
            <a:r>
              <a:rPr lang="fr-CH" baseline="30000" dirty="0" smtClean="0"/>
              <a:t>100%</a:t>
            </a:r>
            <a:r>
              <a:rPr lang="fr-CH" baseline="-25000" dirty="0" smtClean="0"/>
              <a:t>L</a:t>
            </a:r>
            <a:r>
              <a:rPr lang="fr-CH" dirty="0" smtClean="0"/>
              <a:t> </a:t>
            </a:r>
            <a:r>
              <a:rPr lang="fr-CH" dirty="0" smtClean="0"/>
              <a:t>= 2.0 π  keV/u ns.</a:t>
            </a:r>
          </a:p>
          <a:p>
            <a:pPr marL="800100" lvl="1" indent="-342900">
              <a:buFont typeface="+mj-lt"/>
              <a:buAutoNum type="arabicParenR"/>
            </a:pPr>
            <a:r>
              <a:rPr lang="fr-CH" dirty="0" smtClean="0"/>
              <a:t>Injection energy out of IH-structure: E = 1.2 MeV/u.			</a:t>
            </a:r>
          </a:p>
        </p:txBody>
      </p:sp>
      <p:pic>
        <p:nvPicPr>
          <p:cNvPr id="11" name="Picture 10" descr="HIE-LINAC - Staged Constructio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32388" t="4444" r="56605" b="4444"/>
              <a:stretch>
                <a:fillRect/>
              </a:stretch>
            </p:blipFill>
          </mc:Choice>
          <mc:Fallback>
            <p:blipFill>
              <a:blip r:embed="rId5"/>
              <a:srcRect l="32388" t="4444" r="56605" b="4444"/>
              <a:stretch>
                <a:fillRect/>
              </a:stretch>
            </p:blipFill>
          </mc:Fallback>
        </mc:AlternateContent>
        <p:spPr>
          <a:xfrm rot="16200000">
            <a:off x="4120257" y="908943"/>
            <a:ext cx="762001" cy="854531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52400" y="5562600"/>
            <a:ext cx="8839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Challenges:</a:t>
            </a:r>
          </a:p>
          <a:p>
            <a:pPr marL="800100" lvl="1" indent="-342900">
              <a:buFont typeface="+mj-lt"/>
              <a:buAutoNum type="arabicParenR"/>
            </a:pPr>
            <a:r>
              <a:rPr lang="fr-CH" dirty="0" smtClean="0"/>
              <a:t>No pre-buncher before injection.</a:t>
            </a:r>
          </a:p>
          <a:p>
            <a:pPr marL="800100" lvl="1" indent="-342900">
              <a:buFont typeface="+mj-lt"/>
              <a:buAutoNum type="arabicParenR"/>
            </a:pPr>
            <a:r>
              <a:rPr lang="fr-CH" dirty="0" smtClean="0"/>
              <a:t>No transverse matching section between low and high energy cryo’s.</a:t>
            </a:r>
          </a:p>
        </p:txBody>
      </p:sp>
      <p:sp>
        <p:nvSpPr>
          <p:cNvPr id="13" name="Oval 12"/>
          <p:cNvSpPr/>
          <p:nvPr/>
        </p:nvSpPr>
        <p:spPr>
          <a:xfrm>
            <a:off x="4572000" y="4800600"/>
            <a:ext cx="685800" cy="8382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 rot="5400000" flipH="1" flipV="1">
            <a:off x="4343400" y="5638800"/>
            <a:ext cx="8382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2514600" y="4800600"/>
            <a:ext cx="685800" cy="8382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rot="5400000" flipH="1" flipV="1">
            <a:off x="2476500" y="5524500"/>
            <a:ext cx="5334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6 of 28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41248"/>
          </a:xfrm>
        </p:spPr>
        <p:txBody>
          <a:bodyPr>
            <a:noAutofit/>
          </a:bodyPr>
          <a:lstStyle/>
          <a:p>
            <a:r>
              <a:rPr lang="en-GB" sz="2900" dirty="0" smtClean="0"/>
              <a:t>BEAM DYNAMICS OF THE NOMINAL BEAM (</a:t>
            </a:r>
            <a:r>
              <a:rPr lang="en-GB" sz="2900" dirty="0" smtClean="0"/>
              <a:t>A/Q= 4.5)</a:t>
            </a:r>
            <a:endParaRPr lang="en-GB" sz="2900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grpSp>
        <p:nvGrpSpPr>
          <p:cNvPr id="20" name="Group 19"/>
          <p:cNvGrpSpPr/>
          <p:nvPr/>
        </p:nvGrpSpPr>
        <p:grpSpPr>
          <a:xfrm>
            <a:off x="304800" y="1143000"/>
            <a:ext cx="7467600" cy="5410200"/>
            <a:chOff x="304800" y="1066800"/>
            <a:chExt cx="7467600" cy="5410200"/>
          </a:xfrm>
        </p:grpSpPr>
        <p:pic>
          <p:nvPicPr>
            <p:cNvPr id="14" name="Picture 13" descr="90_90_alpha_beta.eps"/>
            <p:cNvPicPr/>
            <p:nvPr/>
          </p:nvPicPr>
          <mc:AlternateContent>
            <mc:Choice xmlns:ma="http://schemas.microsoft.com/office/mac/drawingml/2008/main" Requires="ma">
              <p:blipFill>
                <a:blip r:embed="rId4"/>
                <a:srcRect l="27737" t="4171" r="29792" b="50644"/>
                <a:stretch>
                  <a:fillRect/>
                </a:stretch>
              </p:blipFill>
            </mc:Choice>
            <mc:Fallback>
              <p:blipFill>
                <a:blip r:embed="rId5"/>
                <a:srcRect l="27737" t="4171" r="29792" b="50644"/>
                <a:stretch>
                  <a:fillRect/>
                </a:stretch>
              </p:blipFill>
            </mc:Fallback>
          </mc:AlternateContent>
          <p:spPr>
            <a:xfrm>
              <a:off x="304800" y="1524000"/>
              <a:ext cx="7467600" cy="4953000"/>
            </a:xfrm>
            <a:prstGeom prst="rect">
              <a:avLst/>
            </a:prstGeom>
          </p:spPr>
        </p:pic>
        <p:pic>
          <p:nvPicPr>
            <p:cNvPr id="18" name="Picture 17" descr="HIE-LINAC Bare Schematic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6"/>
                <a:srcRect t="87354"/>
                <a:stretch>
                  <a:fillRect/>
                </a:stretch>
              </p:blipFill>
            </mc:Choice>
            <mc:Fallback>
              <p:blipFill>
                <a:blip r:embed="rId7"/>
                <a:srcRect t="87354"/>
                <a:stretch>
                  <a:fillRect/>
                </a:stretch>
              </p:blipFill>
            </mc:Fallback>
          </mc:AlternateContent>
          <p:spPr>
            <a:xfrm>
              <a:off x="685800" y="1066800"/>
              <a:ext cx="7086600" cy="562610"/>
            </a:xfrm>
            <a:prstGeom prst="rect">
              <a:avLst/>
            </a:prstGeom>
          </p:spPr>
        </p:pic>
      </p:grpSp>
      <p:sp>
        <p:nvSpPr>
          <p:cNvPr id="21" name="Oval 20"/>
          <p:cNvSpPr/>
          <p:nvPr/>
        </p:nvSpPr>
        <p:spPr>
          <a:xfrm>
            <a:off x="2057400" y="3962400"/>
            <a:ext cx="1600200" cy="1600200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4572000" y="5257800"/>
            <a:ext cx="20574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Transition section to be discussed.</a:t>
            </a:r>
            <a:endParaRPr lang="en-GB" dirty="0"/>
          </a:p>
        </p:txBody>
      </p:sp>
      <p:cxnSp>
        <p:nvCxnSpPr>
          <p:cNvPr id="25" name="Straight Arrow Connector 24"/>
          <p:cNvCxnSpPr>
            <a:stCxn id="22" idx="1"/>
          </p:cNvCxnSpPr>
          <p:nvPr/>
        </p:nvCxnSpPr>
        <p:spPr>
          <a:xfrm rot="10800000">
            <a:off x="2971800" y="5105400"/>
            <a:ext cx="1600200" cy="4755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762000" y="2819400"/>
            <a:ext cx="2362200" cy="1588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200400" y="2819400"/>
            <a:ext cx="4419600" cy="158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495800" y="2362200"/>
            <a:ext cx="2057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HIGH-ENERGY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14400" y="2362200"/>
            <a:ext cx="2057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FF"/>
                </a:solidFill>
              </a:rPr>
              <a:t>LOW-ENERGY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7 of 28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41248"/>
          </a:xfrm>
        </p:spPr>
        <p:txBody>
          <a:bodyPr>
            <a:noAutofit/>
          </a:bodyPr>
          <a:lstStyle/>
          <a:p>
            <a:r>
              <a:rPr lang="en-GB" sz="2900" dirty="0" smtClean="0"/>
              <a:t>beam dynamics of the nominal beam (A/Q= 4.5)</a:t>
            </a:r>
            <a:endParaRPr lang="en-GB" sz="2900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grpSp>
        <p:nvGrpSpPr>
          <p:cNvPr id="20" name="Group 19"/>
          <p:cNvGrpSpPr/>
          <p:nvPr/>
        </p:nvGrpSpPr>
        <p:grpSpPr>
          <a:xfrm>
            <a:off x="228600" y="1066800"/>
            <a:ext cx="8534400" cy="5486400"/>
            <a:chOff x="152400" y="990600"/>
            <a:chExt cx="8534400" cy="5562600"/>
          </a:xfrm>
        </p:grpSpPr>
        <p:pic>
          <p:nvPicPr>
            <p:cNvPr id="17" name="Picture 16" descr="90_90_beamdynamic.eps"/>
            <p:cNvPicPr/>
            <p:nvPr/>
          </p:nvPicPr>
          <mc:AlternateContent>
            <mc:Choice xmlns:ma="http://schemas.microsoft.com/office/mac/drawingml/2008/main" Requires="ma">
              <p:blipFill>
                <a:blip r:embed="rId4"/>
                <a:srcRect l="4334" t="6716" r="321"/>
                <a:stretch>
                  <a:fillRect/>
                </a:stretch>
              </p:blipFill>
            </mc:Choice>
            <mc:Fallback>
              <p:blipFill>
                <a:blip r:embed="rId5"/>
                <a:srcRect l="4334" t="6716" r="321"/>
                <a:stretch>
                  <a:fillRect/>
                </a:stretch>
              </p:blipFill>
            </mc:Fallback>
          </mc:AlternateContent>
          <p:spPr>
            <a:xfrm>
              <a:off x="152400" y="1371600"/>
              <a:ext cx="8534400" cy="5181600"/>
            </a:xfrm>
            <a:prstGeom prst="rect">
              <a:avLst/>
            </a:prstGeom>
          </p:spPr>
        </p:pic>
        <p:pic>
          <p:nvPicPr>
            <p:cNvPr id="19" name="Picture 18" descr="HIE-LINAC Bare Schematic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6"/>
                <a:srcRect t="87354"/>
                <a:stretch>
                  <a:fillRect/>
                </a:stretch>
              </p:blipFill>
            </mc:Choice>
            <mc:Fallback>
              <p:blipFill>
                <a:blip r:embed="rId7"/>
                <a:srcRect t="87354"/>
                <a:stretch>
                  <a:fillRect/>
                </a:stretch>
              </p:blipFill>
            </mc:Fallback>
          </mc:AlternateContent>
          <p:spPr>
            <a:xfrm>
              <a:off x="609600" y="990600"/>
              <a:ext cx="7239000" cy="562610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8 of 28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2400" y="6553200"/>
            <a:ext cx="777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41248"/>
          </a:xfrm>
        </p:spPr>
        <p:txBody>
          <a:bodyPr>
            <a:normAutofit/>
          </a:bodyPr>
          <a:lstStyle/>
          <a:p>
            <a:r>
              <a:rPr lang="en-GB" dirty="0" smtClean="0"/>
              <a:t>EMITTANCE GROWTH vs. PHASE ADVANCE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152400" y="1143000"/>
            <a:ext cx="8839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fr-CH" dirty="0" smtClean="0"/>
              <a:t> Periodic solutions of the envelope function were found and the emittance growth in the low and high energy sections analysed separately.</a:t>
            </a:r>
          </a:p>
          <a:p>
            <a:pPr>
              <a:buFont typeface="Wingdings" charset="2"/>
              <a:buChar char="ü"/>
            </a:pPr>
            <a:r>
              <a:rPr lang="fr-CH" dirty="0" smtClean="0"/>
              <a:t>Transverse emittance growth was studied as a function of the strength of the focusing system, parameterised by the phase advance per focusing period.</a:t>
            </a:r>
          </a:p>
        </p:txBody>
      </p:sp>
      <p:pic>
        <p:nvPicPr>
          <p:cNvPr id="15" name="Picture 14" descr="e_rmsvsph_in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t="5583" r="2956" b="3777"/>
              <a:stretch>
                <a:fillRect/>
              </a:stretch>
            </p:blipFill>
          </mc:Choice>
          <mc:Fallback>
            <p:blipFill>
              <a:blip r:embed="rId5"/>
              <a:srcRect t="5583" r="2956" b="3777"/>
              <a:stretch>
                <a:fillRect/>
              </a:stretch>
            </p:blipFill>
          </mc:Fallback>
        </mc:AlternateContent>
        <p:spPr>
          <a:xfrm>
            <a:off x="838200" y="2362200"/>
            <a:ext cx="6667500" cy="406142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600200" y="6553200"/>
            <a:ext cx="586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Matthew Fraser </a:t>
            </a:r>
            <a:r>
              <a:rPr lang="en-US" sz="1400" dirty="0" smtClean="0"/>
              <a:t>–</a:t>
            </a:r>
            <a:r>
              <a:rPr lang="en-GB" sz="1400" dirty="0" smtClean="0"/>
              <a:t> HIE-ISOLDE Review Meeting,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June 2009</a:t>
            </a:r>
            <a:endParaRPr lang="en-US" sz="1400" dirty="0" smtClean="0"/>
          </a:p>
        </p:txBody>
      </p:sp>
      <p:sp>
        <p:nvSpPr>
          <p:cNvPr id="17" name="Oval 16"/>
          <p:cNvSpPr/>
          <p:nvPr/>
        </p:nvSpPr>
        <p:spPr>
          <a:xfrm>
            <a:off x="5486400" y="5562600"/>
            <a:ext cx="1828800" cy="533400"/>
          </a:xfrm>
          <a:prstGeom prst="ellipse">
            <a:avLst/>
          </a:prstGeom>
          <a:solidFill>
            <a:srgbClr val="FF0000">
              <a:alpha val="2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>
            <a:stCxn id="23" idx="2"/>
          </p:cNvCxnSpPr>
          <p:nvPr/>
        </p:nvCxnSpPr>
        <p:spPr>
          <a:xfrm rot="16200000" flipH="1">
            <a:off x="5762714" y="4848315"/>
            <a:ext cx="1085673" cy="190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181600" y="3200400"/>
            <a:ext cx="20574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Emittance growth minimised for Phase Adv. &gt; 90 degrees per period.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600200" y="5486400"/>
            <a:ext cx="1371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A/</a:t>
            </a:r>
            <a:r>
              <a:rPr lang="en-GB" dirty="0" err="1" smtClean="0"/>
              <a:t>q</a:t>
            </a:r>
            <a:r>
              <a:rPr lang="en-GB" dirty="0" smtClean="0"/>
              <a:t> = 4.5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" y="6553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Slide</a:t>
            </a:r>
            <a:r>
              <a:rPr lang="fr-CH" sz="1400" dirty="0" smtClean="0"/>
              <a:t> 9 of 28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>
    <a:lnDef>
      <a:spPr>
        <a:ln>
          <a:headEnd type="none"/>
          <a:tailEnd type="none"/>
        </a:ln>
        <a:effectLst>
          <a:outerShdw blurRad="76200" dist="50800" dir="5400000" rotWithShape="0">
            <a:srgbClr val="FF0000">
              <a:alpha val="60000"/>
            </a:srgbClr>
          </a:outerShdw>
        </a:effectLst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18930</TotalTime>
  <Words>3347</Words>
  <Application>Microsoft Office PowerPoint</Application>
  <PresentationFormat>On-screen Show (4:3)</PresentationFormat>
  <Paragraphs>468</Paragraphs>
  <Slides>28</Slides>
  <Notes>28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Trek</vt:lpstr>
      <vt:lpstr>Équation</vt:lpstr>
      <vt:lpstr>HIE-ISOLDE REVIEW MEETING</vt:lpstr>
      <vt:lpstr>PRESENTATION CONTENT</vt:lpstr>
      <vt:lpstr>THE HIE-LINAC LATTICE DESIGN</vt:lpstr>
      <vt:lpstr>THE HIGH ENERGY LATTICE</vt:lpstr>
      <vt:lpstr>THE LOW ENERGY LATTICE</vt:lpstr>
      <vt:lpstr>FIRST-ORDER BEAM DYNAMICS SIMULATIONS</vt:lpstr>
      <vt:lpstr>BEAM DYNAMICS OF THE NOMINAL BEAM (A/Q= 4.5)</vt:lpstr>
      <vt:lpstr>beam dynamics of the nominal beam (A/Q= 4.5)</vt:lpstr>
      <vt:lpstr>EMITTANCE GROWTH vs. PHASE ADVANCE</vt:lpstr>
      <vt:lpstr>BEAM PARAMETERS AND SOLENOID DESIGN SPECIFICATION</vt:lpstr>
      <vt:lpstr>MATCHING SECTION</vt:lpstr>
      <vt:lpstr>MATCHING SECTION</vt:lpstr>
      <vt:lpstr>MATCHING SECTION</vt:lpstr>
      <vt:lpstr>REALISTIC FIELD SIMULATIONS</vt:lpstr>
      <vt:lpstr>HIGH-BETA QUARTER-WAVE RESONATOR</vt:lpstr>
      <vt:lpstr>HIGH-BETA QUARTER-WAVE RESONATOR</vt:lpstr>
      <vt:lpstr>BEAM STEERING ON AXIS</vt:lpstr>
      <vt:lpstr>BEAM STEERING COMPENSATION SCHEME</vt:lpstr>
      <vt:lpstr>RF DEFOCUSING ASYMMETRY</vt:lpstr>
      <vt:lpstr>RF Defocusing Asymmetry</vt:lpstr>
      <vt:lpstr>MULTI-PARTICLE SIMULATIONS WITH REALISTIC FIELDS IN TRACK (A/q = 2.5)</vt:lpstr>
      <vt:lpstr>MULTI-PARTICLE SIMULATIONS WITH REALISTIC FIELDS IN TRACK (A/q = 2.5)</vt:lpstr>
      <vt:lpstr>ERROR AND MISALIGNMENT STUDY</vt:lpstr>
      <vt:lpstr>FAST JITTER ERRORS IN CAVITY (A/Q = 4.5)</vt:lpstr>
      <vt:lpstr>MISALIGNMENT STUDY using a matrix parameterisation of realistic fields</vt:lpstr>
      <vt:lpstr>RESULTING CORRECTOR STRENGTH</vt:lpstr>
      <vt:lpstr>CONCLUSIONS</vt:lpstr>
      <vt:lpstr>FUTURE</vt:lpstr>
    </vt:vector>
  </TitlesOfParts>
  <Company>CERN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Matthew Fraser</cp:lastModifiedBy>
  <cp:revision>260</cp:revision>
  <cp:lastPrinted>2008-12-17T17:41:58Z</cp:lastPrinted>
  <dcterms:created xsi:type="dcterms:W3CDTF">2009-06-11T07:25:57Z</dcterms:created>
  <dcterms:modified xsi:type="dcterms:W3CDTF">2009-06-14T14:14:08Z</dcterms:modified>
</cp:coreProperties>
</file>