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56" r:id="rId2"/>
    <p:sldId id="334" r:id="rId3"/>
    <p:sldId id="335" r:id="rId4"/>
    <p:sldId id="349" r:id="rId5"/>
    <p:sldId id="344" r:id="rId6"/>
    <p:sldId id="330" r:id="rId7"/>
    <p:sldId id="355" r:id="rId8"/>
    <p:sldId id="346" r:id="rId9"/>
    <p:sldId id="345" r:id="rId10"/>
    <p:sldId id="350" r:id="rId11"/>
    <p:sldId id="351" r:id="rId12"/>
    <p:sldId id="352" r:id="rId13"/>
    <p:sldId id="348" r:id="rId14"/>
    <p:sldId id="359" r:id="rId15"/>
    <p:sldId id="337" r:id="rId16"/>
    <p:sldId id="338" r:id="rId17"/>
    <p:sldId id="364" r:id="rId18"/>
    <p:sldId id="354" r:id="rId19"/>
    <p:sldId id="356" r:id="rId20"/>
    <p:sldId id="357" r:id="rId21"/>
    <p:sldId id="363" r:id="rId22"/>
    <p:sldId id="353" r:id="rId23"/>
    <p:sldId id="362" r:id="rId24"/>
    <p:sldId id="365" r:id="rId25"/>
    <p:sldId id="340" r:id="rId26"/>
    <p:sldId id="339" r:id="rId27"/>
    <p:sldId id="360" r:id="rId28"/>
    <p:sldId id="361" r:id="rId29"/>
    <p:sldId id="342" r:id="rId30"/>
    <p:sldId id="358" r:id="rId31"/>
    <p:sldId id="343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5448" autoAdjust="0"/>
  </p:normalViewPr>
  <p:slideViewPr>
    <p:cSldViewPr snapToObjects="1">
      <p:cViewPr varScale="1">
        <p:scale>
          <a:sx n="85" d="100"/>
          <a:sy n="85" d="100"/>
        </p:scale>
        <p:origin x="-8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cala\Documents\HIE-ISOLDE\RRR_200906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2"/>
          <c:order val="0"/>
          <c:tx>
            <c:strRef>
              <c:f>'Heating 1'!$C$1</c:f>
              <c:strCache>
                <c:ptCount val="1"/>
                <c:pt idx="0">
                  <c:v>Heating 1 Temp 503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'Heating 1'!$C$2:$C$93</c:f>
              <c:numCache>
                <c:formatCode>0.000</c:formatCode>
                <c:ptCount val="92"/>
                <c:pt idx="0">
                  <c:v>7.4236608408954012</c:v>
                </c:pt>
                <c:pt idx="1">
                  <c:v>7.466950230766404</c:v>
                </c:pt>
                <c:pt idx="2">
                  <c:v>7.7549987392188759</c:v>
                </c:pt>
                <c:pt idx="3">
                  <c:v>7.7957652233034285</c:v>
                </c:pt>
                <c:pt idx="4">
                  <c:v>7.8462274071384774</c:v>
                </c:pt>
                <c:pt idx="5">
                  <c:v>8.0830841602578811</c:v>
                </c:pt>
                <c:pt idx="6">
                  <c:v>8.1417029081741656</c:v>
                </c:pt>
                <c:pt idx="7">
                  <c:v>8.2031782049228053</c:v>
                </c:pt>
                <c:pt idx="8">
                  <c:v>8.2523444898265517</c:v>
                </c:pt>
                <c:pt idx="9">
                  <c:v>8.3067332928158262</c:v>
                </c:pt>
                <c:pt idx="10">
                  <c:v>8.3551114489522647</c:v>
                </c:pt>
                <c:pt idx="11">
                  <c:v>8.399465863597948</c:v>
                </c:pt>
                <c:pt idx="12">
                  <c:v>8.4436080457041207</c:v>
                </c:pt>
                <c:pt idx="13">
                  <c:v>8.4857521967763514</c:v>
                </c:pt>
                <c:pt idx="14">
                  <c:v>8.539672721556995</c:v>
                </c:pt>
                <c:pt idx="15">
                  <c:v>8.7634700668795649</c:v>
                </c:pt>
                <c:pt idx="16">
                  <c:v>8.8257390216641074</c:v>
                </c:pt>
                <c:pt idx="17">
                  <c:v>8.8809978100834144</c:v>
                </c:pt>
                <c:pt idx="18">
                  <c:v>8.9391762137111925</c:v>
                </c:pt>
                <c:pt idx="19">
                  <c:v>8.9974618893164831</c:v>
                </c:pt>
                <c:pt idx="20">
                  <c:v>9.0512560641043542</c:v>
                </c:pt>
                <c:pt idx="21">
                  <c:v>9.1134367937114806</c:v>
                </c:pt>
                <c:pt idx="22">
                  <c:v>9.1643004530068453</c:v>
                </c:pt>
                <c:pt idx="23">
                  <c:v>9.224851161006729</c:v>
                </c:pt>
                <c:pt idx="24">
                  <c:v>9.2891302892775691</c:v>
                </c:pt>
                <c:pt idx="25">
                  <c:v>9.3531150514457124</c:v>
                </c:pt>
                <c:pt idx="26">
                  <c:v>9.4141558064643647</c:v>
                </c:pt>
                <c:pt idx="27">
                  <c:v>9.469537963890625</c:v>
                </c:pt>
                <c:pt idx="28">
                  <c:v>9.5254163629060482</c:v>
                </c:pt>
                <c:pt idx="29">
                  <c:v>9.6103075371929716</c:v>
                </c:pt>
                <c:pt idx="30">
                  <c:v>9.6582227916164491</c:v>
                </c:pt>
                <c:pt idx="31">
                  <c:v>9.7079443337126374</c:v>
                </c:pt>
                <c:pt idx="32">
                  <c:v>9.7502295334762277</c:v>
                </c:pt>
                <c:pt idx="33">
                  <c:v>9.8056158267447806</c:v>
                </c:pt>
                <c:pt idx="34">
                  <c:v>9.8655363969098513</c:v>
                </c:pt>
                <c:pt idx="35">
                  <c:v>9.924154577192855</c:v>
                </c:pt>
                <c:pt idx="36">
                  <c:v>9.9817277438309677</c:v>
                </c:pt>
                <c:pt idx="37">
                  <c:v>10.04861216178953</c:v>
                </c:pt>
                <c:pt idx="38">
                  <c:v>10.280833228127426</c:v>
                </c:pt>
                <c:pt idx="39">
                  <c:v>10.352899038959944</c:v>
                </c:pt>
                <c:pt idx="40">
                  <c:v>10.44315159817933</c:v>
                </c:pt>
                <c:pt idx="41">
                  <c:v>10.504179799229183</c:v>
                </c:pt>
                <c:pt idx="42">
                  <c:v>10.583683367396254</c:v>
                </c:pt>
                <c:pt idx="43">
                  <c:v>10.662620697944421</c:v>
                </c:pt>
                <c:pt idx="44">
                  <c:v>10.90681824060132</c:v>
                </c:pt>
                <c:pt idx="45">
                  <c:v>11.038274453399668</c:v>
                </c:pt>
                <c:pt idx="46">
                  <c:v>11.091622794863468</c:v>
                </c:pt>
                <c:pt idx="47">
                  <c:v>11.183558883890557</c:v>
                </c:pt>
                <c:pt idx="48">
                  <c:v>11.268217634902214</c:v>
                </c:pt>
                <c:pt idx="49">
                  <c:v>11.358855035215653</c:v>
                </c:pt>
                <c:pt idx="50">
                  <c:v>11.465696719689335</c:v>
                </c:pt>
                <c:pt idx="51">
                  <c:v>11.579032043221062</c:v>
                </c:pt>
                <c:pt idx="52">
                  <c:v>11.65180057496012</c:v>
                </c:pt>
                <c:pt idx="53">
                  <c:v>11.740244174999768</c:v>
                </c:pt>
                <c:pt idx="54">
                  <c:v>12.000884163691371</c:v>
                </c:pt>
                <c:pt idx="55">
                  <c:v>12.14251559861742</c:v>
                </c:pt>
                <c:pt idx="56">
                  <c:v>12.26021293951602</c:v>
                </c:pt>
                <c:pt idx="57">
                  <c:v>12.090392043900696</c:v>
                </c:pt>
                <c:pt idx="58">
                  <c:v>12.090392043900696</c:v>
                </c:pt>
                <c:pt idx="59">
                  <c:v>12.090392043900696</c:v>
                </c:pt>
                <c:pt idx="60">
                  <c:v>12.090392043900696</c:v>
                </c:pt>
                <c:pt idx="61">
                  <c:v>12.090392043900696</c:v>
                </c:pt>
                <c:pt idx="62">
                  <c:v>12.090392043900696</c:v>
                </c:pt>
                <c:pt idx="63">
                  <c:v>12.090392043900696</c:v>
                </c:pt>
                <c:pt idx="64">
                  <c:v>12.090392043900696</c:v>
                </c:pt>
                <c:pt idx="65">
                  <c:v>12.090392043900696</c:v>
                </c:pt>
                <c:pt idx="66">
                  <c:v>12.090392043900696</c:v>
                </c:pt>
              </c:numCache>
            </c:numRef>
          </c:xVal>
          <c:yVal>
            <c:numRef>
              <c:f>'Heating 1'!$E$2:$E$93</c:f>
              <c:numCache>
                <c:formatCode>General</c:formatCode>
                <c:ptCount val="92"/>
                <c:pt idx="0">
                  <c:v>3.7400000000000048E-6</c:v>
                </c:pt>
                <c:pt idx="1">
                  <c:v>5.4600000000000053E-6</c:v>
                </c:pt>
                <c:pt idx="2">
                  <c:v>3.9900000000000041E-6</c:v>
                </c:pt>
                <c:pt idx="3">
                  <c:v>4.7500000000000053E-6</c:v>
                </c:pt>
                <c:pt idx="4">
                  <c:v>3.8500000000000029E-6</c:v>
                </c:pt>
                <c:pt idx="5">
                  <c:v>4.820000000000003E-6</c:v>
                </c:pt>
                <c:pt idx="6">
                  <c:v>4.7600000000000052E-6</c:v>
                </c:pt>
                <c:pt idx="7">
                  <c:v>5.0500000000000042E-6</c:v>
                </c:pt>
                <c:pt idx="8">
                  <c:v>5.1900000000000028E-6</c:v>
                </c:pt>
                <c:pt idx="9">
                  <c:v>4.3200000000000027E-6</c:v>
                </c:pt>
                <c:pt idx="10">
                  <c:v>3.9400000000000055E-6</c:v>
                </c:pt>
                <c:pt idx="11">
                  <c:v>4.6700000000000053E-6</c:v>
                </c:pt>
                <c:pt idx="12">
                  <c:v>5.1400000000000042E-6</c:v>
                </c:pt>
                <c:pt idx="13">
                  <c:v>4.0500000000000027E-6</c:v>
                </c:pt>
                <c:pt idx="14">
                  <c:v>4.0500000000000027E-6</c:v>
                </c:pt>
                <c:pt idx="15">
                  <c:v>3.2000000000000037E-6</c:v>
                </c:pt>
                <c:pt idx="16">
                  <c:v>3.7400000000000048E-6</c:v>
                </c:pt>
                <c:pt idx="17">
                  <c:v>3.8600000000000054E-6</c:v>
                </c:pt>
                <c:pt idx="18">
                  <c:v>1.041000000000001E-5</c:v>
                </c:pt>
                <c:pt idx="19">
                  <c:v>1.3890000000000018E-5</c:v>
                </c:pt>
                <c:pt idx="20">
                  <c:v>2.2630000000000032E-5</c:v>
                </c:pt>
                <c:pt idx="21">
                  <c:v>2.5070000000000019E-5</c:v>
                </c:pt>
                <c:pt idx="22">
                  <c:v>2.3460000000000009E-5</c:v>
                </c:pt>
                <c:pt idx="23">
                  <c:v>2.374000000000001E-5</c:v>
                </c:pt>
                <c:pt idx="24">
                  <c:v>2.4100000000000013E-5</c:v>
                </c:pt>
                <c:pt idx="25">
                  <c:v>2.3880000000000022E-5</c:v>
                </c:pt>
                <c:pt idx="26">
                  <c:v>2.3910000000000013E-5</c:v>
                </c:pt>
                <c:pt idx="27">
                  <c:v>2.537000000000002E-5</c:v>
                </c:pt>
                <c:pt idx="28">
                  <c:v>2.4210000000000021E-5</c:v>
                </c:pt>
                <c:pt idx="29">
                  <c:v>2.3480000000000016E-5</c:v>
                </c:pt>
                <c:pt idx="30">
                  <c:v>2.4430000000000025E-5</c:v>
                </c:pt>
                <c:pt idx="31">
                  <c:v>2.3510000000000014E-5</c:v>
                </c:pt>
                <c:pt idx="32">
                  <c:v>2.3600000000000021E-5</c:v>
                </c:pt>
                <c:pt idx="33">
                  <c:v>2.3830000000000024E-5</c:v>
                </c:pt>
                <c:pt idx="34">
                  <c:v>2.3860000000000016E-5</c:v>
                </c:pt>
                <c:pt idx="35">
                  <c:v>2.3520000000000009E-5</c:v>
                </c:pt>
                <c:pt idx="36">
                  <c:v>2.4180000000000016E-5</c:v>
                </c:pt>
                <c:pt idx="37">
                  <c:v>2.3830000000000024E-5</c:v>
                </c:pt>
                <c:pt idx="38">
                  <c:v>2.2890000000000023E-5</c:v>
                </c:pt>
                <c:pt idx="39">
                  <c:v>2.4210000000000021E-5</c:v>
                </c:pt>
                <c:pt idx="40">
                  <c:v>2.4140000000000016E-5</c:v>
                </c:pt>
                <c:pt idx="41">
                  <c:v>2.3410000000000015E-5</c:v>
                </c:pt>
                <c:pt idx="42">
                  <c:v>2.3830000000000024E-5</c:v>
                </c:pt>
                <c:pt idx="43">
                  <c:v>2.4480000000000023E-5</c:v>
                </c:pt>
                <c:pt idx="44">
                  <c:v>2.4130000000000021E-5</c:v>
                </c:pt>
                <c:pt idx="45">
                  <c:v>2.3840000000000022E-5</c:v>
                </c:pt>
                <c:pt idx="46">
                  <c:v>2.4050000000000015E-5</c:v>
                </c:pt>
                <c:pt idx="47">
                  <c:v>2.3870000000000027E-5</c:v>
                </c:pt>
                <c:pt idx="48">
                  <c:v>2.3730000000000015E-5</c:v>
                </c:pt>
                <c:pt idx="49">
                  <c:v>2.3650000000000016E-5</c:v>
                </c:pt>
                <c:pt idx="50">
                  <c:v>2.370000000000002E-5</c:v>
                </c:pt>
                <c:pt idx="51">
                  <c:v>2.4020000000000021E-5</c:v>
                </c:pt>
                <c:pt idx="52">
                  <c:v>2.3450000000000021E-5</c:v>
                </c:pt>
                <c:pt idx="53">
                  <c:v>2.3910000000000013E-5</c:v>
                </c:pt>
                <c:pt idx="54">
                  <c:v>2.338000000000002E-5</c:v>
                </c:pt>
                <c:pt idx="55">
                  <c:v>2.4000000000000021E-5</c:v>
                </c:pt>
                <c:pt idx="56">
                  <c:v>2.3580000000000015E-5</c:v>
                </c:pt>
                <c:pt idx="57">
                  <c:v>2.3630000000000019E-5</c:v>
                </c:pt>
                <c:pt idx="58">
                  <c:v>2.3630000000000019E-5</c:v>
                </c:pt>
                <c:pt idx="59">
                  <c:v>2.3630000000000019E-5</c:v>
                </c:pt>
                <c:pt idx="60">
                  <c:v>2.3630000000000019E-5</c:v>
                </c:pt>
                <c:pt idx="61">
                  <c:v>2.3630000000000019E-5</c:v>
                </c:pt>
                <c:pt idx="62">
                  <c:v>2.3630000000000019E-5</c:v>
                </c:pt>
                <c:pt idx="63">
                  <c:v>2.3630000000000019E-5</c:v>
                </c:pt>
                <c:pt idx="64">
                  <c:v>2.3630000000000019E-5</c:v>
                </c:pt>
                <c:pt idx="65">
                  <c:v>2.3630000000000019E-5</c:v>
                </c:pt>
                <c:pt idx="66">
                  <c:v>2.3630000000000019E-5</c:v>
                </c:pt>
              </c:numCache>
            </c:numRef>
          </c:yVal>
        </c:ser>
        <c:ser>
          <c:idx val="3"/>
          <c:order val="1"/>
          <c:tx>
            <c:strRef>
              <c:f>'Heating 1'!$D$1</c:f>
              <c:strCache>
                <c:ptCount val="1"/>
                <c:pt idx="0">
                  <c:v>Heating 1 Temp 551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</c:spPr>
          </c:marker>
          <c:xVal>
            <c:numRef>
              <c:f>'Heating 1'!$D$2:$D$93</c:f>
              <c:numCache>
                <c:formatCode>0.000</c:formatCode>
                <c:ptCount val="92"/>
                <c:pt idx="0">
                  <c:v>7.4007712339843312</c:v>
                </c:pt>
                <c:pt idx="1">
                  <c:v>7.4435827282466835</c:v>
                </c:pt>
                <c:pt idx="2">
                  <c:v>7.7960141469319817</c:v>
                </c:pt>
                <c:pt idx="3">
                  <c:v>7.8316129399928034</c:v>
                </c:pt>
                <c:pt idx="4">
                  <c:v>7.8790325842652873</c:v>
                </c:pt>
                <c:pt idx="5">
                  <c:v>8.1748860053009924</c:v>
                </c:pt>
                <c:pt idx="6">
                  <c:v>8.2284292267072647</c:v>
                </c:pt>
                <c:pt idx="7">
                  <c:v>8.2806254419767154</c:v>
                </c:pt>
                <c:pt idx="8">
                  <c:v>8.3311154108486694</c:v>
                </c:pt>
                <c:pt idx="9">
                  <c:v>8.3784241633907151</c:v>
                </c:pt>
                <c:pt idx="10">
                  <c:v>8.4244877966957041</c:v>
                </c:pt>
                <c:pt idx="11">
                  <c:v>8.471145197290749</c:v>
                </c:pt>
                <c:pt idx="12">
                  <c:v>8.5099694912734716</c:v>
                </c:pt>
                <c:pt idx="13">
                  <c:v>8.5555254639196328</c:v>
                </c:pt>
                <c:pt idx="14">
                  <c:v>8.6031353228414549</c:v>
                </c:pt>
                <c:pt idx="15">
                  <c:v>8.8839434841900129</c:v>
                </c:pt>
                <c:pt idx="16">
                  <c:v>8.9442884330531633</c:v>
                </c:pt>
                <c:pt idx="17">
                  <c:v>9.0002039743985609</c:v>
                </c:pt>
                <c:pt idx="18">
                  <c:v>9.0559668281846992</c:v>
                </c:pt>
                <c:pt idx="19">
                  <c:v>9.1096988813352446</c:v>
                </c:pt>
                <c:pt idx="20">
                  <c:v>9.157506788706355</c:v>
                </c:pt>
                <c:pt idx="21">
                  <c:v>9.2180875463083822</c:v>
                </c:pt>
                <c:pt idx="22">
                  <c:v>9.2674992875730862</c:v>
                </c:pt>
                <c:pt idx="23">
                  <c:v>9.3320895058700568</c:v>
                </c:pt>
                <c:pt idx="24">
                  <c:v>9.394327024854519</c:v>
                </c:pt>
                <c:pt idx="25">
                  <c:v>9.450666577980634</c:v>
                </c:pt>
                <c:pt idx="26">
                  <c:v>9.5054312544072399</c:v>
                </c:pt>
                <c:pt idx="27">
                  <c:v>9.5612150189058447</c:v>
                </c:pt>
                <c:pt idx="28">
                  <c:v>9.6166175063761674</c:v>
                </c:pt>
                <c:pt idx="29">
                  <c:v>9.6902251548265674</c:v>
                </c:pt>
                <c:pt idx="30">
                  <c:v>9.7356294968668458</c:v>
                </c:pt>
                <c:pt idx="31">
                  <c:v>9.7852417231362825</c:v>
                </c:pt>
                <c:pt idx="32">
                  <c:v>9.8310289163027207</c:v>
                </c:pt>
                <c:pt idx="33">
                  <c:v>9.886389220059737</c:v>
                </c:pt>
                <c:pt idx="34">
                  <c:v>9.938927719969092</c:v>
                </c:pt>
                <c:pt idx="35">
                  <c:v>9.996879604400581</c:v>
                </c:pt>
                <c:pt idx="36">
                  <c:v>10.054369963686309</c:v>
                </c:pt>
                <c:pt idx="37">
                  <c:v>10.107537678764595</c:v>
                </c:pt>
                <c:pt idx="38">
                  <c:v>10.410126651291508</c:v>
                </c:pt>
                <c:pt idx="39">
                  <c:v>10.477159385121753</c:v>
                </c:pt>
                <c:pt idx="40">
                  <c:v>10.548294364836698</c:v>
                </c:pt>
                <c:pt idx="41">
                  <c:v>10.604835672937346</c:v>
                </c:pt>
                <c:pt idx="42">
                  <c:v>10.68207294055397</c:v>
                </c:pt>
                <c:pt idx="43">
                  <c:v>10.74505486078001</c:v>
                </c:pt>
                <c:pt idx="44">
                  <c:v>11.041123338834119</c:v>
                </c:pt>
                <c:pt idx="45">
                  <c:v>11.147390765907048</c:v>
                </c:pt>
                <c:pt idx="46">
                  <c:v>11.201505312302169</c:v>
                </c:pt>
                <c:pt idx="47">
                  <c:v>11.28376125904115</c:v>
                </c:pt>
                <c:pt idx="48">
                  <c:v>11.351592115752954</c:v>
                </c:pt>
                <c:pt idx="49">
                  <c:v>11.43115950976282</c:v>
                </c:pt>
                <c:pt idx="50">
                  <c:v>11.512474418904342</c:v>
                </c:pt>
                <c:pt idx="51">
                  <c:v>11.608290292949963</c:v>
                </c:pt>
                <c:pt idx="52">
                  <c:v>11.665521373713446</c:v>
                </c:pt>
                <c:pt idx="53">
                  <c:v>11.745701185425162</c:v>
                </c:pt>
                <c:pt idx="54">
                  <c:v>12.04113045850703</c:v>
                </c:pt>
                <c:pt idx="55">
                  <c:v>12.151239426179089</c:v>
                </c:pt>
                <c:pt idx="56">
                  <c:v>12.249043161693299</c:v>
                </c:pt>
                <c:pt idx="57">
                  <c:v>12.04022056115814</c:v>
                </c:pt>
                <c:pt idx="58">
                  <c:v>12.04022056115814</c:v>
                </c:pt>
                <c:pt idx="59">
                  <c:v>12.04022056115814</c:v>
                </c:pt>
                <c:pt idx="60">
                  <c:v>12.04022056115814</c:v>
                </c:pt>
                <c:pt idx="61">
                  <c:v>12.04022056115814</c:v>
                </c:pt>
                <c:pt idx="62">
                  <c:v>12.04022056115814</c:v>
                </c:pt>
                <c:pt idx="63">
                  <c:v>12.04022056115814</c:v>
                </c:pt>
                <c:pt idx="64">
                  <c:v>12.04022056115814</c:v>
                </c:pt>
                <c:pt idx="65">
                  <c:v>12.04022056115814</c:v>
                </c:pt>
                <c:pt idx="66">
                  <c:v>12.04022056115814</c:v>
                </c:pt>
              </c:numCache>
            </c:numRef>
          </c:xVal>
          <c:yVal>
            <c:numRef>
              <c:f>'Heating 1'!$E$2:$E$93</c:f>
              <c:numCache>
                <c:formatCode>General</c:formatCode>
                <c:ptCount val="92"/>
                <c:pt idx="0">
                  <c:v>3.7400000000000048E-6</c:v>
                </c:pt>
                <c:pt idx="1">
                  <c:v>5.4600000000000053E-6</c:v>
                </c:pt>
                <c:pt idx="2">
                  <c:v>3.9900000000000041E-6</c:v>
                </c:pt>
                <c:pt idx="3">
                  <c:v>4.7500000000000053E-6</c:v>
                </c:pt>
                <c:pt idx="4">
                  <c:v>3.8500000000000029E-6</c:v>
                </c:pt>
                <c:pt idx="5">
                  <c:v>4.820000000000003E-6</c:v>
                </c:pt>
                <c:pt idx="6">
                  <c:v>4.7600000000000052E-6</c:v>
                </c:pt>
                <c:pt idx="7">
                  <c:v>5.0500000000000042E-6</c:v>
                </c:pt>
                <c:pt idx="8">
                  <c:v>5.1900000000000028E-6</c:v>
                </c:pt>
                <c:pt idx="9">
                  <c:v>4.3200000000000027E-6</c:v>
                </c:pt>
                <c:pt idx="10">
                  <c:v>3.9400000000000055E-6</c:v>
                </c:pt>
                <c:pt idx="11">
                  <c:v>4.6700000000000053E-6</c:v>
                </c:pt>
                <c:pt idx="12">
                  <c:v>5.1400000000000042E-6</c:v>
                </c:pt>
                <c:pt idx="13">
                  <c:v>4.0500000000000027E-6</c:v>
                </c:pt>
                <c:pt idx="14">
                  <c:v>4.0500000000000027E-6</c:v>
                </c:pt>
                <c:pt idx="15">
                  <c:v>3.2000000000000037E-6</c:v>
                </c:pt>
                <c:pt idx="16">
                  <c:v>3.7400000000000048E-6</c:v>
                </c:pt>
                <c:pt idx="17">
                  <c:v>3.8600000000000054E-6</c:v>
                </c:pt>
                <c:pt idx="18">
                  <c:v>1.041000000000001E-5</c:v>
                </c:pt>
                <c:pt idx="19">
                  <c:v>1.3890000000000018E-5</c:v>
                </c:pt>
                <c:pt idx="20">
                  <c:v>2.2630000000000032E-5</c:v>
                </c:pt>
                <c:pt idx="21">
                  <c:v>2.5070000000000019E-5</c:v>
                </c:pt>
                <c:pt idx="22">
                  <c:v>2.3460000000000009E-5</c:v>
                </c:pt>
                <c:pt idx="23">
                  <c:v>2.374000000000001E-5</c:v>
                </c:pt>
                <c:pt idx="24">
                  <c:v>2.4100000000000013E-5</c:v>
                </c:pt>
                <c:pt idx="25">
                  <c:v>2.3880000000000022E-5</c:v>
                </c:pt>
                <c:pt idx="26">
                  <c:v>2.3910000000000013E-5</c:v>
                </c:pt>
                <c:pt idx="27">
                  <c:v>2.537000000000002E-5</c:v>
                </c:pt>
                <c:pt idx="28">
                  <c:v>2.4210000000000021E-5</c:v>
                </c:pt>
                <c:pt idx="29">
                  <c:v>2.3480000000000016E-5</c:v>
                </c:pt>
                <c:pt idx="30">
                  <c:v>2.4430000000000025E-5</c:v>
                </c:pt>
                <c:pt idx="31">
                  <c:v>2.3510000000000014E-5</c:v>
                </c:pt>
                <c:pt idx="32">
                  <c:v>2.3600000000000021E-5</c:v>
                </c:pt>
                <c:pt idx="33">
                  <c:v>2.3830000000000024E-5</c:v>
                </c:pt>
                <c:pt idx="34">
                  <c:v>2.3860000000000016E-5</c:v>
                </c:pt>
                <c:pt idx="35">
                  <c:v>2.3520000000000009E-5</c:v>
                </c:pt>
                <c:pt idx="36">
                  <c:v>2.4180000000000016E-5</c:v>
                </c:pt>
                <c:pt idx="37">
                  <c:v>2.3830000000000024E-5</c:v>
                </c:pt>
                <c:pt idx="38">
                  <c:v>2.2890000000000023E-5</c:v>
                </c:pt>
                <c:pt idx="39">
                  <c:v>2.4210000000000021E-5</c:v>
                </c:pt>
                <c:pt idx="40">
                  <c:v>2.4140000000000016E-5</c:v>
                </c:pt>
                <c:pt idx="41">
                  <c:v>2.3410000000000015E-5</c:v>
                </c:pt>
                <c:pt idx="42">
                  <c:v>2.3830000000000024E-5</c:v>
                </c:pt>
                <c:pt idx="43">
                  <c:v>2.4480000000000023E-5</c:v>
                </c:pt>
                <c:pt idx="44">
                  <c:v>2.4130000000000021E-5</c:v>
                </c:pt>
                <c:pt idx="45">
                  <c:v>2.3840000000000022E-5</c:v>
                </c:pt>
                <c:pt idx="46">
                  <c:v>2.4050000000000015E-5</c:v>
                </c:pt>
                <c:pt idx="47">
                  <c:v>2.3870000000000027E-5</c:v>
                </c:pt>
                <c:pt idx="48">
                  <c:v>2.3730000000000015E-5</c:v>
                </c:pt>
                <c:pt idx="49">
                  <c:v>2.3650000000000016E-5</c:v>
                </c:pt>
                <c:pt idx="50">
                  <c:v>2.370000000000002E-5</c:v>
                </c:pt>
                <c:pt idx="51">
                  <c:v>2.4020000000000021E-5</c:v>
                </c:pt>
                <c:pt idx="52">
                  <c:v>2.3450000000000021E-5</c:v>
                </c:pt>
                <c:pt idx="53">
                  <c:v>2.3910000000000013E-5</c:v>
                </c:pt>
                <c:pt idx="54">
                  <c:v>2.338000000000002E-5</c:v>
                </c:pt>
                <c:pt idx="55">
                  <c:v>2.4000000000000021E-5</c:v>
                </c:pt>
                <c:pt idx="56">
                  <c:v>2.3580000000000015E-5</c:v>
                </c:pt>
                <c:pt idx="57">
                  <c:v>2.3630000000000019E-5</c:v>
                </c:pt>
                <c:pt idx="58">
                  <c:v>2.3630000000000019E-5</c:v>
                </c:pt>
                <c:pt idx="59">
                  <c:v>2.3630000000000019E-5</c:v>
                </c:pt>
                <c:pt idx="60">
                  <c:v>2.3630000000000019E-5</c:v>
                </c:pt>
                <c:pt idx="61">
                  <c:v>2.3630000000000019E-5</c:v>
                </c:pt>
                <c:pt idx="62">
                  <c:v>2.3630000000000019E-5</c:v>
                </c:pt>
                <c:pt idx="63">
                  <c:v>2.3630000000000019E-5</c:v>
                </c:pt>
                <c:pt idx="64">
                  <c:v>2.3630000000000019E-5</c:v>
                </c:pt>
                <c:pt idx="65">
                  <c:v>2.3630000000000019E-5</c:v>
                </c:pt>
                <c:pt idx="66">
                  <c:v>2.3630000000000019E-5</c:v>
                </c:pt>
              </c:numCache>
            </c:numRef>
          </c:yVal>
        </c:ser>
        <c:ser>
          <c:idx val="0"/>
          <c:order val="2"/>
          <c:tx>
            <c:strRef>
              <c:f>'Heating 2'!$C$1</c:f>
              <c:strCache>
                <c:ptCount val="1"/>
                <c:pt idx="0">
                  <c:v>Heating 2 Temp 503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xVal>
            <c:numRef>
              <c:f>'Heating 2'!$C$2:$C$180</c:f>
              <c:numCache>
                <c:formatCode>0.000</c:formatCode>
                <c:ptCount val="179"/>
                <c:pt idx="0">
                  <c:v>7.9403359223536594</c:v>
                </c:pt>
                <c:pt idx="1">
                  <c:v>7.9516330364454575</c:v>
                </c:pt>
                <c:pt idx="2">
                  <c:v>7.968942179478236</c:v>
                </c:pt>
                <c:pt idx="3">
                  <c:v>7.9503571403790154</c:v>
                </c:pt>
                <c:pt idx="4">
                  <c:v>7.9347011351814096</c:v>
                </c:pt>
                <c:pt idx="5">
                  <c:v>7.9373860525740776</c:v>
                </c:pt>
                <c:pt idx="6">
                  <c:v>8.1041939165139354</c:v>
                </c:pt>
                <c:pt idx="7">
                  <c:v>8.1172538054584695</c:v>
                </c:pt>
                <c:pt idx="8">
                  <c:v>8.1295651724356031</c:v>
                </c:pt>
                <c:pt idx="9">
                  <c:v>8.1416445141702827</c:v>
                </c:pt>
                <c:pt idx="10">
                  <c:v>8.1517089120419843</c:v>
                </c:pt>
                <c:pt idx="11">
                  <c:v>8.1629288887894464</c:v>
                </c:pt>
                <c:pt idx="12">
                  <c:v>8.3361873776874482</c:v>
                </c:pt>
                <c:pt idx="13">
                  <c:v>8.3518663270964808</c:v>
                </c:pt>
                <c:pt idx="14">
                  <c:v>8.3683581742174429</c:v>
                </c:pt>
                <c:pt idx="15">
                  <c:v>8.3870052144149767</c:v>
                </c:pt>
                <c:pt idx="16">
                  <c:v>8.4033448411053797</c:v>
                </c:pt>
                <c:pt idx="17">
                  <c:v>8.419509472124421</c:v>
                </c:pt>
                <c:pt idx="18">
                  <c:v>8.4416296092583707</c:v>
                </c:pt>
                <c:pt idx="19">
                  <c:v>8.4604643386294978</c:v>
                </c:pt>
                <c:pt idx="20">
                  <c:v>8.4768368690556262</c:v>
                </c:pt>
                <c:pt idx="21">
                  <c:v>8.493820173299671</c:v>
                </c:pt>
                <c:pt idx="22">
                  <c:v>8.5096489696639068</c:v>
                </c:pt>
                <c:pt idx="23">
                  <c:v>8.5218434424889438</c:v>
                </c:pt>
                <c:pt idx="24">
                  <c:v>8.5339834817334967</c:v>
                </c:pt>
                <c:pt idx="25">
                  <c:v>8.549868423244984</c:v>
                </c:pt>
                <c:pt idx="26">
                  <c:v>8.5619660337152368</c:v>
                </c:pt>
                <c:pt idx="27">
                  <c:v>8.5726068781322979</c:v>
                </c:pt>
                <c:pt idx="28">
                  <c:v>8.5973447662109699</c:v>
                </c:pt>
                <c:pt idx="29">
                  <c:v>8.6180106513336714</c:v>
                </c:pt>
                <c:pt idx="30">
                  <c:v>8.6336671104040121</c:v>
                </c:pt>
                <c:pt idx="31">
                  <c:v>8.6489509512943172</c:v>
                </c:pt>
                <c:pt idx="32">
                  <c:v>8.6623503041085996</c:v>
                </c:pt>
                <c:pt idx="33">
                  <c:v>8.6765745511724148</c:v>
                </c:pt>
                <c:pt idx="34">
                  <c:v>8.6858618017672828</c:v>
                </c:pt>
                <c:pt idx="35">
                  <c:v>8.6539308542058411</c:v>
                </c:pt>
                <c:pt idx="36">
                  <c:v>8.6495153739635189</c:v>
                </c:pt>
                <c:pt idx="37">
                  <c:v>8.6783013061781897</c:v>
                </c:pt>
                <c:pt idx="38">
                  <c:v>8.6776945929666862</c:v>
                </c:pt>
                <c:pt idx="39">
                  <c:v>8.6870800452484502</c:v>
                </c:pt>
                <c:pt idx="40">
                  <c:v>8.7026124642846021</c:v>
                </c:pt>
                <c:pt idx="41">
                  <c:v>8.7182490526192176</c:v>
                </c:pt>
                <c:pt idx="42">
                  <c:v>8.7330913481503885</c:v>
                </c:pt>
                <c:pt idx="43">
                  <c:v>8.7449044888102438</c:v>
                </c:pt>
                <c:pt idx="44">
                  <c:v>8.755526734200954</c:v>
                </c:pt>
                <c:pt idx="45">
                  <c:v>8.7591548427233707</c:v>
                </c:pt>
                <c:pt idx="46">
                  <c:v>8.7677373842793607</c:v>
                </c:pt>
                <c:pt idx="47">
                  <c:v>8.7748090413648949</c:v>
                </c:pt>
                <c:pt idx="48">
                  <c:v>8.8621875504766781</c:v>
                </c:pt>
                <c:pt idx="49">
                  <c:v>8.8744999958182511</c:v>
                </c:pt>
                <c:pt idx="50">
                  <c:v>8.8865321368221064</c:v>
                </c:pt>
                <c:pt idx="51">
                  <c:v>8.8962367209349065</c:v>
                </c:pt>
                <c:pt idx="52">
                  <c:v>8.8255382049111706</c:v>
                </c:pt>
                <c:pt idx="53">
                  <c:v>8.8297204480891516</c:v>
                </c:pt>
                <c:pt idx="54">
                  <c:v>8.8869316753323666</c:v>
                </c:pt>
                <c:pt idx="55">
                  <c:v>8.9031774748884658</c:v>
                </c:pt>
                <c:pt idx="56">
                  <c:v>8.9137549209597271</c:v>
                </c:pt>
                <c:pt idx="57">
                  <c:v>8.9193507753383514</c:v>
                </c:pt>
                <c:pt idx="58">
                  <c:v>8.9259998303654022</c:v>
                </c:pt>
                <c:pt idx="59">
                  <c:v>8.9333678811384658</c:v>
                </c:pt>
                <c:pt idx="60">
                  <c:v>8.9404574152286518</c:v>
                </c:pt>
                <c:pt idx="61">
                  <c:v>8.9487613488698035</c:v>
                </c:pt>
                <c:pt idx="62">
                  <c:v>8.9713120613231769</c:v>
                </c:pt>
                <c:pt idx="63">
                  <c:v>8.9800884544217165</c:v>
                </c:pt>
                <c:pt idx="64">
                  <c:v>8.9872235137842846</c:v>
                </c:pt>
                <c:pt idx="65">
                  <c:v>8.995993095038207</c:v>
                </c:pt>
                <c:pt idx="66">
                  <c:v>9.0054011716070015</c:v>
                </c:pt>
                <c:pt idx="67">
                  <c:v>9.0141626658701117</c:v>
                </c:pt>
                <c:pt idx="68">
                  <c:v>9.0220180298129193</c:v>
                </c:pt>
                <c:pt idx="69">
                  <c:v>9.0301759019397281</c:v>
                </c:pt>
                <c:pt idx="70">
                  <c:v>9.0376727716096088</c:v>
                </c:pt>
                <c:pt idx="71">
                  <c:v>9.0473726270910415</c:v>
                </c:pt>
                <c:pt idx="72">
                  <c:v>9.0580754372482488</c:v>
                </c:pt>
                <c:pt idx="73">
                  <c:v>9.0550361967402537</c:v>
                </c:pt>
                <c:pt idx="74">
                  <c:v>9.048535464464063</c:v>
                </c:pt>
                <c:pt idx="75">
                  <c:v>9.0605392702483041</c:v>
                </c:pt>
                <c:pt idx="76">
                  <c:v>9.0698928366550557</c:v>
                </c:pt>
                <c:pt idx="77">
                  <c:v>9.0799444077126008</c:v>
                </c:pt>
                <c:pt idx="78">
                  <c:v>9.0897578892422981</c:v>
                </c:pt>
                <c:pt idx="79">
                  <c:v>9.1039813249549582</c:v>
                </c:pt>
                <c:pt idx="80">
                  <c:v>9.1086165034760249</c:v>
                </c:pt>
                <c:pt idx="81">
                  <c:v>9.1137750376749658</c:v>
                </c:pt>
                <c:pt idx="82">
                  <c:v>9.1178665060402366</c:v>
                </c:pt>
                <c:pt idx="83">
                  <c:v>9.123516264797507</c:v>
                </c:pt>
                <c:pt idx="84">
                  <c:v>9.1285384118716149</c:v>
                </c:pt>
                <c:pt idx="85">
                  <c:v>9.1659496559115006</c:v>
                </c:pt>
                <c:pt idx="86">
                  <c:v>9.1731290576361477</c:v>
                </c:pt>
                <c:pt idx="87">
                  <c:v>9.2503934489276709</c:v>
                </c:pt>
                <c:pt idx="88">
                  <c:v>9.2734788324632866</c:v>
                </c:pt>
                <c:pt idx="89">
                  <c:v>9.2845027093826147</c:v>
                </c:pt>
                <c:pt idx="90">
                  <c:v>9.2996492906025523</c:v>
                </c:pt>
                <c:pt idx="91">
                  <c:v>9.3106210447552922</c:v>
                </c:pt>
                <c:pt idx="92">
                  <c:v>9.3235447321191636</c:v>
                </c:pt>
                <c:pt idx="93">
                  <c:v>9.336526683412421</c:v>
                </c:pt>
                <c:pt idx="94">
                  <c:v>9.3469646245730349</c:v>
                </c:pt>
                <c:pt idx="95">
                  <c:v>9.3565689223964554</c:v>
                </c:pt>
                <c:pt idx="96">
                  <c:v>9.543358745221532</c:v>
                </c:pt>
                <c:pt idx="97">
                  <c:v>9.5611098041957518</c:v>
                </c:pt>
                <c:pt idx="98">
                  <c:v>9.5801202666989251</c:v>
                </c:pt>
                <c:pt idx="99">
                  <c:v>9.5998164807095421</c:v>
                </c:pt>
                <c:pt idx="100">
                  <c:v>9.6190520425838972</c:v>
                </c:pt>
                <c:pt idx="101">
                  <c:v>9.634542727257184</c:v>
                </c:pt>
                <c:pt idx="102">
                  <c:v>9.6530061983975237</c:v>
                </c:pt>
                <c:pt idx="103">
                  <c:v>9.6695708874258042</c:v>
                </c:pt>
                <c:pt idx="104">
                  <c:v>9.8632904324641792</c:v>
                </c:pt>
                <c:pt idx="105">
                  <c:v>9.8904554662585937</c:v>
                </c:pt>
                <c:pt idx="106">
                  <c:v>9.9140054381816576</c:v>
                </c:pt>
                <c:pt idx="107">
                  <c:v>9.9524176852257096</c:v>
                </c:pt>
                <c:pt idx="108">
                  <c:v>9.9536787023390723</c:v>
                </c:pt>
                <c:pt idx="109">
                  <c:v>9.969277848402136</c:v>
                </c:pt>
                <c:pt idx="110">
                  <c:v>9.9891504488485836</c:v>
                </c:pt>
                <c:pt idx="111">
                  <c:v>10.008243665452794</c:v>
                </c:pt>
                <c:pt idx="112">
                  <c:v>10.032180167403109</c:v>
                </c:pt>
                <c:pt idx="113">
                  <c:v>10.223761708929773</c:v>
                </c:pt>
                <c:pt idx="114">
                  <c:v>10.256024990495662</c:v>
                </c:pt>
                <c:pt idx="115">
                  <c:v>10.296718932083168</c:v>
                </c:pt>
                <c:pt idx="116">
                  <c:v>10.347932651101369</c:v>
                </c:pt>
                <c:pt idx="117">
                  <c:v>10.394945246950279</c:v>
                </c:pt>
                <c:pt idx="118">
                  <c:v>10.43476375294847</c:v>
                </c:pt>
                <c:pt idx="119">
                  <c:v>10.466229762536321</c:v>
                </c:pt>
                <c:pt idx="120">
                  <c:v>10.495191267757951</c:v>
                </c:pt>
                <c:pt idx="121">
                  <c:v>10.518554331805285</c:v>
                </c:pt>
                <c:pt idx="122">
                  <c:v>10.536030967813224</c:v>
                </c:pt>
                <c:pt idx="123">
                  <c:v>10.554803242686146</c:v>
                </c:pt>
                <c:pt idx="124">
                  <c:v>10.574373685554463</c:v>
                </c:pt>
                <c:pt idx="125">
                  <c:v>10.592961631190351</c:v>
                </c:pt>
                <c:pt idx="126">
                  <c:v>10.789597962120421</c:v>
                </c:pt>
                <c:pt idx="127">
                  <c:v>10.804396251079792</c:v>
                </c:pt>
                <c:pt idx="128">
                  <c:v>10.834895335550183</c:v>
                </c:pt>
                <c:pt idx="129">
                  <c:v>10.863372939351549</c:v>
                </c:pt>
                <c:pt idx="130">
                  <c:v>10.890980545060089</c:v>
                </c:pt>
                <c:pt idx="131">
                  <c:v>10.917437542376275</c:v>
                </c:pt>
                <c:pt idx="132">
                  <c:v>10.944481843964002</c:v>
                </c:pt>
                <c:pt idx="133">
                  <c:v>10.968081666071498</c:v>
                </c:pt>
                <c:pt idx="134">
                  <c:v>10.979895821490736</c:v>
                </c:pt>
                <c:pt idx="135">
                  <c:v>10.994250599209623</c:v>
                </c:pt>
                <c:pt idx="136">
                  <c:v>10.994250599209623</c:v>
                </c:pt>
                <c:pt idx="137">
                  <c:v>10.994250599209623</c:v>
                </c:pt>
                <c:pt idx="138">
                  <c:v>10.994250599209623</c:v>
                </c:pt>
                <c:pt idx="139">
                  <c:v>10.994250599209623</c:v>
                </c:pt>
                <c:pt idx="140">
                  <c:v>10.994250599209623</c:v>
                </c:pt>
                <c:pt idx="141">
                  <c:v>10.994250599209623</c:v>
                </c:pt>
                <c:pt idx="142">
                  <c:v>10.994250599209623</c:v>
                </c:pt>
                <c:pt idx="143">
                  <c:v>10.994250599209623</c:v>
                </c:pt>
                <c:pt idx="144">
                  <c:v>10.994250599209623</c:v>
                </c:pt>
                <c:pt idx="145">
                  <c:v>10.994250599209623</c:v>
                </c:pt>
                <c:pt idx="146">
                  <c:v>10.994250599209623</c:v>
                </c:pt>
                <c:pt idx="147">
                  <c:v>10.994250599209623</c:v>
                </c:pt>
                <c:pt idx="148">
                  <c:v>10.994250599209623</c:v>
                </c:pt>
                <c:pt idx="149">
                  <c:v>10.994250599209623</c:v>
                </c:pt>
                <c:pt idx="150">
                  <c:v>10.994250599209623</c:v>
                </c:pt>
                <c:pt idx="151">
                  <c:v>10.994250599209623</c:v>
                </c:pt>
                <c:pt idx="152">
                  <c:v>10.994250599209623</c:v>
                </c:pt>
                <c:pt idx="153">
                  <c:v>10.994250599209623</c:v>
                </c:pt>
              </c:numCache>
            </c:numRef>
          </c:xVal>
          <c:yVal>
            <c:numRef>
              <c:f>'Heating 2'!$E$2:$E$180</c:f>
              <c:numCache>
                <c:formatCode>General</c:formatCode>
                <c:ptCount val="179"/>
                <c:pt idx="0">
                  <c:v>4.1900000000000022E-6</c:v>
                </c:pt>
                <c:pt idx="1">
                  <c:v>5.3700000000000053E-6</c:v>
                </c:pt>
                <c:pt idx="2">
                  <c:v>5.5200000000000031E-6</c:v>
                </c:pt>
                <c:pt idx="3">
                  <c:v>4.6700000000000053E-6</c:v>
                </c:pt>
                <c:pt idx="4">
                  <c:v>4.800000000000004E-6</c:v>
                </c:pt>
                <c:pt idx="5">
                  <c:v>5.610000000000003E-6</c:v>
                </c:pt>
                <c:pt idx="6">
                  <c:v>4.5600000000000029E-6</c:v>
                </c:pt>
                <c:pt idx="7">
                  <c:v>4.5200000000000042E-6</c:v>
                </c:pt>
                <c:pt idx="8">
                  <c:v>4.3400000000000042E-6</c:v>
                </c:pt>
                <c:pt idx="9">
                  <c:v>4.8800000000000041E-6</c:v>
                </c:pt>
                <c:pt idx="10">
                  <c:v>4.820000000000003E-6</c:v>
                </c:pt>
                <c:pt idx="11">
                  <c:v>4.9300000000000079E-6</c:v>
                </c:pt>
                <c:pt idx="12">
                  <c:v>4.2700000000000066E-6</c:v>
                </c:pt>
                <c:pt idx="13">
                  <c:v>5.0300000000000061E-6</c:v>
                </c:pt>
                <c:pt idx="14">
                  <c:v>5.0500000000000042E-6</c:v>
                </c:pt>
                <c:pt idx="15">
                  <c:v>4.5200000000000042E-6</c:v>
                </c:pt>
                <c:pt idx="16">
                  <c:v>5.2500000000000056E-6</c:v>
                </c:pt>
                <c:pt idx="17">
                  <c:v>4.3500000000000041E-6</c:v>
                </c:pt>
                <c:pt idx="18">
                  <c:v>4.380000000000003E-6</c:v>
                </c:pt>
                <c:pt idx="19">
                  <c:v>5.0900000000000046E-6</c:v>
                </c:pt>
                <c:pt idx="20">
                  <c:v>4.3400000000000042E-6</c:v>
                </c:pt>
                <c:pt idx="21">
                  <c:v>4.710000000000004E-6</c:v>
                </c:pt>
                <c:pt idx="22">
                  <c:v>4.2700000000000066E-6</c:v>
                </c:pt>
                <c:pt idx="23">
                  <c:v>5.1300000000000042E-6</c:v>
                </c:pt>
                <c:pt idx="24">
                  <c:v>4.3700000000000039E-6</c:v>
                </c:pt>
                <c:pt idx="25">
                  <c:v>4.6200000000000024E-6</c:v>
                </c:pt>
                <c:pt idx="26">
                  <c:v>5.3100000000000042E-6</c:v>
                </c:pt>
                <c:pt idx="27">
                  <c:v>5.0600000000000041E-6</c:v>
                </c:pt>
                <c:pt idx="28">
                  <c:v>4.3500000000000041E-6</c:v>
                </c:pt>
                <c:pt idx="29">
                  <c:v>4.090000000000004E-6</c:v>
                </c:pt>
                <c:pt idx="30">
                  <c:v>4.2300000000000052E-6</c:v>
                </c:pt>
                <c:pt idx="31">
                  <c:v>4.460000000000003E-6</c:v>
                </c:pt>
                <c:pt idx="32">
                  <c:v>4.9500000000000051E-6</c:v>
                </c:pt>
                <c:pt idx="33">
                  <c:v>4.640000000000003E-6</c:v>
                </c:pt>
                <c:pt idx="34">
                  <c:v>4.3200000000000027E-6</c:v>
                </c:pt>
                <c:pt idx="35">
                  <c:v>4.4200000000000043E-6</c:v>
                </c:pt>
                <c:pt idx="36">
                  <c:v>4.4700000000000055E-6</c:v>
                </c:pt>
                <c:pt idx="37">
                  <c:v>4.0400000000000045E-6</c:v>
                </c:pt>
                <c:pt idx="38">
                  <c:v>5.2700000000000063E-6</c:v>
                </c:pt>
                <c:pt idx="39">
                  <c:v>4.090000000000004E-6</c:v>
                </c:pt>
                <c:pt idx="40">
                  <c:v>4.800000000000004E-6</c:v>
                </c:pt>
                <c:pt idx="41">
                  <c:v>4.180000000000004E-6</c:v>
                </c:pt>
                <c:pt idx="42">
                  <c:v>5.4100000000000066E-6</c:v>
                </c:pt>
                <c:pt idx="43">
                  <c:v>4.4000000000000053E-6</c:v>
                </c:pt>
                <c:pt idx="44">
                  <c:v>4.1900000000000022E-6</c:v>
                </c:pt>
                <c:pt idx="45">
                  <c:v>5.2500000000000056E-6</c:v>
                </c:pt>
                <c:pt idx="46">
                  <c:v>5.0200000000000036E-6</c:v>
                </c:pt>
                <c:pt idx="47">
                  <c:v>5.1900000000000028E-6</c:v>
                </c:pt>
                <c:pt idx="48">
                  <c:v>5.2300000000000067E-6</c:v>
                </c:pt>
                <c:pt idx="49">
                  <c:v>4.550000000000003E-6</c:v>
                </c:pt>
                <c:pt idx="50">
                  <c:v>5.1700000000000039E-6</c:v>
                </c:pt>
                <c:pt idx="51">
                  <c:v>5.6800000000000049E-6</c:v>
                </c:pt>
                <c:pt idx="52">
                  <c:v>4.4400000000000049E-6</c:v>
                </c:pt>
                <c:pt idx="53">
                  <c:v>4.3900000000000029E-6</c:v>
                </c:pt>
                <c:pt idx="54">
                  <c:v>4.6700000000000053E-6</c:v>
                </c:pt>
                <c:pt idx="55">
                  <c:v>4.5600000000000029E-6</c:v>
                </c:pt>
                <c:pt idx="56">
                  <c:v>5.4300000000000056E-6</c:v>
                </c:pt>
                <c:pt idx="57">
                  <c:v>6.7500000000000074E-6</c:v>
                </c:pt>
                <c:pt idx="58">
                  <c:v>7.6300000000000083E-6</c:v>
                </c:pt>
                <c:pt idx="59">
                  <c:v>7.7500000000000088E-6</c:v>
                </c:pt>
                <c:pt idx="60">
                  <c:v>8.050000000000011E-6</c:v>
                </c:pt>
                <c:pt idx="61">
                  <c:v>8.0700000000000091E-6</c:v>
                </c:pt>
                <c:pt idx="62">
                  <c:v>8.3600000000000131E-6</c:v>
                </c:pt>
                <c:pt idx="63">
                  <c:v>9.3200000000000124E-6</c:v>
                </c:pt>
                <c:pt idx="64">
                  <c:v>1.0700000000000009E-5</c:v>
                </c:pt>
                <c:pt idx="65">
                  <c:v>1.255000000000001E-5</c:v>
                </c:pt>
                <c:pt idx="66">
                  <c:v>1.3880000000000016E-5</c:v>
                </c:pt>
                <c:pt idx="67">
                  <c:v>1.4420000000000009E-5</c:v>
                </c:pt>
                <c:pt idx="68">
                  <c:v>1.6440000000000015E-5</c:v>
                </c:pt>
                <c:pt idx="69">
                  <c:v>1.8620000000000025E-5</c:v>
                </c:pt>
                <c:pt idx="70">
                  <c:v>2.039000000000001E-5</c:v>
                </c:pt>
                <c:pt idx="71">
                  <c:v>2.175000000000002E-5</c:v>
                </c:pt>
                <c:pt idx="72">
                  <c:v>2.2140000000000022E-5</c:v>
                </c:pt>
                <c:pt idx="73">
                  <c:v>2.2940000000000024E-5</c:v>
                </c:pt>
                <c:pt idx="74">
                  <c:v>2.1280000000000023E-5</c:v>
                </c:pt>
                <c:pt idx="75">
                  <c:v>2.2330000000000025E-5</c:v>
                </c:pt>
                <c:pt idx="76">
                  <c:v>2.3630000000000019E-5</c:v>
                </c:pt>
                <c:pt idx="77">
                  <c:v>2.4690000000000023E-5</c:v>
                </c:pt>
                <c:pt idx="78">
                  <c:v>2.5460000000000024E-5</c:v>
                </c:pt>
                <c:pt idx="79">
                  <c:v>2.5060000000000021E-5</c:v>
                </c:pt>
                <c:pt idx="80">
                  <c:v>2.4710000000000016E-5</c:v>
                </c:pt>
                <c:pt idx="81">
                  <c:v>2.5500000000000024E-5</c:v>
                </c:pt>
                <c:pt idx="82">
                  <c:v>2.4150000000000014E-5</c:v>
                </c:pt>
                <c:pt idx="83">
                  <c:v>2.5470000000000029E-5</c:v>
                </c:pt>
                <c:pt idx="84">
                  <c:v>2.4160000000000009E-5</c:v>
                </c:pt>
                <c:pt idx="85">
                  <c:v>2.5040000000000025E-5</c:v>
                </c:pt>
                <c:pt idx="86">
                  <c:v>2.4150000000000014E-5</c:v>
                </c:pt>
                <c:pt idx="87">
                  <c:v>2.3820000000000016E-5</c:v>
                </c:pt>
                <c:pt idx="88">
                  <c:v>2.4500000000000016E-5</c:v>
                </c:pt>
                <c:pt idx="89">
                  <c:v>2.4150000000000014E-5</c:v>
                </c:pt>
                <c:pt idx="90">
                  <c:v>2.3730000000000015E-5</c:v>
                </c:pt>
                <c:pt idx="91">
                  <c:v>2.3630000000000019E-5</c:v>
                </c:pt>
                <c:pt idx="92">
                  <c:v>2.3090000000000014E-5</c:v>
                </c:pt>
                <c:pt idx="93">
                  <c:v>2.389000000000002E-5</c:v>
                </c:pt>
                <c:pt idx="94">
                  <c:v>2.4070000000000025E-5</c:v>
                </c:pt>
                <c:pt idx="95">
                  <c:v>2.3860000000000016E-5</c:v>
                </c:pt>
                <c:pt idx="96">
                  <c:v>2.4020000000000021E-5</c:v>
                </c:pt>
                <c:pt idx="97">
                  <c:v>2.4110000000000015E-5</c:v>
                </c:pt>
                <c:pt idx="98">
                  <c:v>2.4360000000000014E-5</c:v>
                </c:pt>
                <c:pt idx="99">
                  <c:v>2.4110000000000015E-5</c:v>
                </c:pt>
                <c:pt idx="100">
                  <c:v>2.389000000000002E-5</c:v>
                </c:pt>
                <c:pt idx="101">
                  <c:v>2.4270000000000027E-5</c:v>
                </c:pt>
                <c:pt idx="102">
                  <c:v>2.3440000000000023E-5</c:v>
                </c:pt>
                <c:pt idx="103">
                  <c:v>2.376000000000001E-5</c:v>
                </c:pt>
                <c:pt idx="104">
                  <c:v>2.3850000000000021E-5</c:v>
                </c:pt>
                <c:pt idx="105">
                  <c:v>2.3630000000000019E-5</c:v>
                </c:pt>
                <c:pt idx="106">
                  <c:v>2.4450000000000022E-5</c:v>
                </c:pt>
                <c:pt idx="107">
                  <c:v>2.4440000000000027E-5</c:v>
                </c:pt>
                <c:pt idx="108">
                  <c:v>2.4490000000000021E-5</c:v>
                </c:pt>
                <c:pt idx="109">
                  <c:v>2.4040000000000024E-5</c:v>
                </c:pt>
                <c:pt idx="110">
                  <c:v>2.3290000000000016E-5</c:v>
                </c:pt>
                <c:pt idx="111">
                  <c:v>2.3360000000000007E-5</c:v>
                </c:pt>
                <c:pt idx="112">
                  <c:v>2.4230000000000027E-5</c:v>
                </c:pt>
                <c:pt idx="113">
                  <c:v>2.374000000000001E-5</c:v>
                </c:pt>
                <c:pt idx="114">
                  <c:v>2.3860000000000016E-5</c:v>
                </c:pt>
                <c:pt idx="115">
                  <c:v>2.412000000000001E-5</c:v>
                </c:pt>
                <c:pt idx="116">
                  <c:v>2.3270000000000019E-5</c:v>
                </c:pt>
                <c:pt idx="117">
                  <c:v>2.4150000000000014E-5</c:v>
                </c:pt>
                <c:pt idx="118">
                  <c:v>2.3670000000000019E-5</c:v>
                </c:pt>
                <c:pt idx="119">
                  <c:v>2.3400000000000023E-5</c:v>
                </c:pt>
                <c:pt idx="120">
                  <c:v>2.4530000000000021E-5</c:v>
                </c:pt>
                <c:pt idx="121">
                  <c:v>2.5090000000000022E-5</c:v>
                </c:pt>
                <c:pt idx="122">
                  <c:v>2.3520000000000009E-5</c:v>
                </c:pt>
                <c:pt idx="123">
                  <c:v>2.4440000000000027E-5</c:v>
                </c:pt>
                <c:pt idx="124">
                  <c:v>2.4600000000000022E-5</c:v>
                </c:pt>
                <c:pt idx="125">
                  <c:v>2.3640000000000021E-5</c:v>
                </c:pt>
                <c:pt idx="126">
                  <c:v>2.3430000000000021E-5</c:v>
                </c:pt>
                <c:pt idx="127">
                  <c:v>2.4160000000000009E-5</c:v>
                </c:pt>
                <c:pt idx="128">
                  <c:v>2.3620000000000014E-5</c:v>
                </c:pt>
                <c:pt idx="129">
                  <c:v>2.389000000000002E-5</c:v>
                </c:pt>
                <c:pt idx="130">
                  <c:v>2.4360000000000014E-5</c:v>
                </c:pt>
                <c:pt idx="131">
                  <c:v>2.4840000000000023E-5</c:v>
                </c:pt>
                <c:pt idx="132">
                  <c:v>2.3600000000000021E-5</c:v>
                </c:pt>
                <c:pt idx="133">
                  <c:v>2.4080000000000024E-5</c:v>
                </c:pt>
                <c:pt idx="134">
                  <c:v>2.3610000000000016E-5</c:v>
                </c:pt>
                <c:pt idx="135">
                  <c:v>2.376000000000001E-5</c:v>
                </c:pt>
                <c:pt idx="136">
                  <c:v>2.376000000000001E-5</c:v>
                </c:pt>
                <c:pt idx="137">
                  <c:v>2.376000000000001E-5</c:v>
                </c:pt>
                <c:pt idx="138">
                  <c:v>2.376000000000001E-5</c:v>
                </c:pt>
                <c:pt idx="139">
                  <c:v>2.376000000000001E-5</c:v>
                </c:pt>
                <c:pt idx="140">
                  <c:v>2.376000000000001E-5</c:v>
                </c:pt>
                <c:pt idx="141">
                  <c:v>2.376000000000001E-5</c:v>
                </c:pt>
                <c:pt idx="142">
                  <c:v>2.376000000000001E-5</c:v>
                </c:pt>
                <c:pt idx="143">
                  <c:v>2.376000000000001E-5</c:v>
                </c:pt>
                <c:pt idx="144">
                  <c:v>2.376000000000001E-5</c:v>
                </c:pt>
                <c:pt idx="145">
                  <c:v>2.376000000000001E-5</c:v>
                </c:pt>
                <c:pt idx="146">
                  <c:v>2.376000000000001E-5</c:v>
                </c:pt>
                <c:pt idx="147">
                  <c:v>2.376000000000001E-5</c:v>
                </c:pt>
                <c:pt idx="148">
                  <c:v>2.376000000000001E-5</c:v>
                </c:pt>
                <c:pt idx="149">
                  <c:v>2.376000000000001E-5</c:v>
                </c:pt>
                <c:pt idx="150">
                  <c:v>2.376000000000001E-5</c:v>
                </c:pt>
                <c:pt idx="151">
                  <c:v>2.376000000000001E-5</c:v>
                </c:pt>
                <c:pt idx="152">
                  <c:v>2.376000000000001E-5</c:v>
                </c:pt>
                <c:pt idx="153">
                  <c:v>2.376000000000001E-5</c:v>
                </c:pt>
              </c:numCache>
            </c:numRef>
          </c:yVal>
        </c:ser>
        <c:ser>
          <c:idx val="1"/>
          <c:order val="3"/>
          <c:tx>
            <c:strRef>
              <c:f>'Heating 2'!$D$1</c:f>
              <c:strCache>
                <c:ptCount val="1"/>
                <c:pt idx="0">
                  <c:v>Heating 2 Temp 551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'Heating 2'!$D$2:$D$180</c:f>
              <c:numCache>
                <c:formatCode>0.000</c:formatCode>
                <c:ptCount val="179"/>
                <c:pt idx="0">
                  <c:v>7.6101040995114522</c:v>
                </c:pt>
                <c:pt idx="1">
                  <c:v>7.6178692201330547</c:v>
                </c:pt>
                <c:pt idx="2">
                  <c:v>7.6306937626905347</c:v>
                </c:pt>
                <c:pt idx="3">
                  <c:v>7.6107290120163729</c:v>
                </c:pt>
                <c:pt idx="4">
                  <c:v>7.5947259427495295</c:v>
                </c:pt>
                <c:pt idx="5">
                  <c:v>7.5946372228619508</c:v>
                </c:pt>
                <c:pt idx="6">
                  <c:v>7.8408312516183551</c:v>
                </c:pt>
                <c:pt idx="7">
                  <c:v>7.8530531393689893</c:v>
                </c:pt>
                <c:pt idx="8">
                  <c:v>7.8650111701243448</c:v>
                </c:pt>
                <c:pt idx="9">
                  <c:v>7.8759252741653301</c:v>
                </c:pt>
                <c:pt idx="10">
                  <c:v>7.8845940623332771</c:v>
                </c:pt>
                <c:pt idx="11">
                  <c:v>7.8949323380850762</c:v>
                </c:pt>
                <c:pt idx="12">
                  <c:v>8.1373053356041485</c:v>
                </c:pt>
                <c:pt idx="13">
                  <c:v>8.1530053935115525</c:v>
                </c:pt>
                <c:pt idx="14">
                  <c:v>8.1698716250124157</c:v>
                </c:pt>
                <c:pt idx="15">
                  <c:v>8.186088828220667</c:v>
                </c:pt>
                <c:pt idx="16">
                  <c:v>8.20010585530488</c:v>
                </c:pt>
                <c:pt idx="17">
                  <c:v>8.215599356096396</c:v>
                </c:pt>
                <c:pt idx="18">
                  <c:v>8.2346647451845456</c:v>
                </c:pt>
                <c:pt idx="19">
                  <c:v>8.2516935702783076</c:v>
                </c:pt>
                <c:pt idx="20">
                  <c:v>8.2655507866606506</c:v>
                </c:pt>
                <c:pt idx="21">
                  <c:v>8.2813344991473556</c:v>
                </c:pt>
                <c:pt idx="22">
                  <c:v>8.2947582802401314</c:v>
                </c:pt>
                <c:pt idx="23">
                  <c:v>8.3055118326728277</c:v>
                </c:pt>
                <c:pt idx="24">
                  <c:v>8.3173011280624269</c:v>
                </c:pt>
                <c:pt idx="25">
                  <c:v>8.3299784676404993</c:v>
                </c:pt>
                <c:pt idx="26">
                  <c:v>8.3408713375513699</c:v>
                </c:pt>
                <c:pt idx="27">
                  <c:v>8.3508242820854051</c:v>
                </c:pt>
                <c:pt idx="28">
                  <c:v>8.373222406158785</c:v>
                </c:pt>
                <c:pt idx="29">
                  <c:v>8.3913199096358007</c:v>
                </c:pt>
                <c:pt idx="30">
                  <c:v>8.4050421967675017</c:v>
                </c:pt>
                <c:pt idx="31">
                  <c:v>8.4209854161079694</c:v>
                </c:pt>
                <c:pt idx="32">
                  <c:v>8.4326165083172455</c:v>
                </c:pt>
                <c:pt idx="33">
                  <c:v>8.4451911523967684</c:v>
                </c:pt>
                <c:pt idx="34">
                  <c:v>8.452478231086344</c:v>
                </c:pt>
                <c:pt idx="35">
                  <c:v>8.4208656663227188</c:v>
                </c:pt>
                <c:pt idx="36">
                  <c:v>8.415113720273343</c:v>
                </c:pt>
                <c:pt idx="37">
                  <c:v>8.4416881548531038</c:v>
                </c:pt>
                <c:pt idx="38">
                  <c:v>8.4413094673251052</c:v>
                </c:pt>
                <c:pt idx="39">
                  <c:v>8.4498759459639885</c:v>
                </c:pt>
                <c:pt idx="40">
                  <c:v>8.4643686639377602</c:v>
                </c:pt>
                <c:pt idx="41">
                  <c:v>8.4791955104360763</c:v>
                </c:pt>
                <c:pt idx="42">
                  <c:v>8.4936957116672804</c:v>
                </c:pt>
                <c:pt idx="43">
                  <c:v>8.5039365953506731</c:v>
                </c:pt>
                <c:pt idx="44">
                  <c:v>8.5126331653913017</c:v>
                </c:pt>
                <c:pt idx="45">
                  <c:v>8.5352907281139156</c:v>
                </c:pt>
                <c:pt idx="46">
                  <c:v>8.524744771438062</c:v>
                </c:pt>
                <c:pt idx="47">
                  <c:v>8.5307884075004186</c:v>
                </c:pt>
                <c:pt idx="48">
                  <c:v>8.6533570602500838</c:v>
                </c:pt>
                <c:pt idx="49">
                  <c:v>8.6654523419435527</c:v>
                </c:pt>
                <c:pt idx="50">
                  <c:v>8.6772064363316534</c:v>
                </c:pt>
                <c:pt idx="51">
                  <c:v>8.684829581561214</c:v>
                </c:pt>
                <c:pt idx="52">
                  <c:v>8.5780190505514025</c:v>
                </c:pt>
                <c:pt idx="53">
                  <c:v>8.5802195681483724</c:v>
                </c:pt>
                <c:pt idx="54">
                  <c:v>8.6592774772964329</c:v>
                </c:pt>
                <c:pt idx="55">
                  <c:v>8.6752156916709282</c:v>
                </c:pt>
                <c:pt idx="56">
                  <c:v>8.6854700121545427</c:v>
                </c:pt>
                <c:pt idx="57">
                  <c:v>8.6904616391279745</c:v>
                </c:pt>
                <c:pt idx="58">
                  <c:v>8.6949947781839327</c:v>
                </c:pt>
                <c:pt idx="59">
                  <c:v>8.7027512426925409</c:v>
                </c:pt>
                <c:pt idx="60">
                  <c:v>8.707986142419303</c:v>
                </c:pt>
                <c:pt idx="61">
                  <c:v>8.7158904732455085</c:v>
                </c:pt>
                <c:pt idx="62">
                  <c:v>8.7448303623462706</c:v>
                </c:pt>
                <c:pt idx="63">
                  <c:v>8.7533566240367691</c:v>
                </c:pt>
                <c:pt idx="64">
                  <c:v>8.7607766080061342</c:v>
                </c:pt>
                <c:pt idx="65">
                  <c:v>8.7685061625637388</c:v>
                </c:pt>
                <c:pt idx="66">
                  <c:v>8.7771530273380005</c:v>
                </c:pt>
                <c:pt idx="67">
                  <c:v>8.7854373788772619</c:v>
                </c:pt>
                <c:pt idx="68">
                  <c:v>8.792466212091151</c:v>
                </c:pt>
                <c:pt idx="69">
                  <c:v>8.8008314546858628</c:v>
                </c:pt>
                <c:pt idx="70">
                  <c:v>8.8078776104786574</c:v>
                </c:pt>
                <c:pt idx="71">
                  <c:v>8.8160309187463</c:v>
                </c:pt>
                <c:pt idx="72">
                  <c:v>8.8193524733261395</c:v>
                </c:pt>
                <c:pt idx="73">
                  <c:v>8.8164689188116565</c:v>
                </c:pt>
                <c:pt idx="74">
                  <c:v>8.8089885911046828</c:v>
                </c:pt>
                <c:pt idx="75">
                  <c:v>8.8204650866593717</c:v>
                </c:pt>
                <c:pt idx="76">
                  <c:v>8.8291310656814428</c:v>
                </c:pt>
                <c:pt idx="77">
                  <c:v>8.8392923459403043</c:v>
                </c:pt>
                <c:pt idx="78">
                  <c:v>8.8483084538532637</c:v>
                </c:pt>
                <c:pt idx="79">
                  <c:v>8.8623176242077761</c:v>
                </c:pt>
                <c:pt idx="80">
                  <c:v>8.8675101885555137</c:v>
                </c:pt>
                <c:pt idx="81">
                  <c:v>8.870520204946521</c:v>
                </c:pt>
                <c:pt idx="82">
                  <c:v>8.8748320570692396</c:v>
                </c:pt>
                <c:pt idx="83">
                  <c:v>8.8801142089408138</c:v>
                </c:pt>
                <c:pt idx="84">
                  <c:v>8.8845158638976205</c:v>
                </c:pt>
                <c:pt idx="85">
                  <c:v>8.935940698628384</c:v>
                </c:pt>
                <c:pt idx="86">
                  <c:v>8.9441760479966259</c:v>
                </c:pt>
                <c:pt idx="87">
                  <c:v>9.0542224318977507</c:v>
                </c:pt>
                <c:pt idx="88">
                  <c:v>9.08005546833731</c:v>
                </c:pt>
                <c:pt idx="89">
                  <c:v>9.0912184158749483</c:v>
                </c:pt>
                <c:pt idx="90">
                  <c:v>9.1048690522477003</c:v>
                </c:pt>
                <c:pt idx="91">
                  <c:v>9.1165000090975656</c:v>
                </c:pt>
                <c:pt idx="92">
                  <c:v>9.128867166234782</c:v>
                </c:pt>
                <c:pt idx="93">
                  <c:v>9.1409281025960993</c:v>
                </c:pt>
                <c:pt idx="94">
                  <c:v>9.1506052791093566</c:v>
                </c:pt>
                <c:pt idx="95">
                  <c:v>9.1618363095744186</c:v>
                </c:pt>
                <c:pt idx="96">
                  <c:v>9.4159095398500181</c:v>
                </c:pt>
                <c:pt idx="97">
                  <c:v>9.4344221977124416</c:v>
                </c:pt>
                <c:pt idx="98">
                  <c:v>9.4541154414600008</c:v>
                </c:pt>
                <c:pt idx="99">
                  <c:v>9.4720621205079247</c:v>
                </c:pt>
                <c:pt idx="100">
                  <c:v>9.4908960478893061</c:v>
                </c:pt>
                <c:pt idx="101">
                  <c:v>9.5061596738287335</c:v>
                </c:pt>
                <c:pt idx="102">
                  <c:v>9.5236916941451906</c:v>
                </c:pt>
                <c:pt idx="103">
                  <c:v>9.5385402308816989</c:v>
                </c:pt>
                <c:pt idx="104">
                  <c:v>9.8029573823618161</c:v>
                </c:pt>
                <c:pt idx="105">
                  <c:v>9.8293476515373275</c:v>
                </c:pt>
                <c:pt idx="106">
                  <c:v>9.851506371217198</c:v>
                </c:pt>
                <c:pt idx="107">
                  <c:v>9.888133336928087</c:v>
                </c:pt>
                <c:pt idx="108">
                  <c:v>9.8870633354057063</c:v>
                </c:pt>
                <c:pt idx="109">
                  <c:v>9.9002404728760496</c:v>
                </c:pt>
                <c:pt idx="110">
                  <c:v>9.919337465870731</c:v>
                </c:pt>
                <c:pt idx="111">
                  <c:v>9.9369865588420243</c:v>
                </c:pt>
                <c:pt idx="112">
                  <c:v>9.9604851571574748</c:v>
                </c:pt>
                <c:pt idx="113">
                  <c:v>10.22029201907406</c:v>
                </c:pt>
                <c:pt idx="114">
                  <c:v>10.250383062556955</c:v>
                </c:pt>
                <c:pt idx="115">
                  <c:v>10.289472695132924</c:v>
                </c:pt>
                <c:pt idx="116">
                  <c:v>10.339669998455772</c:v>
                </c:pt>
                <c:pt idx="117">
                  <c:v>10.38538204697026</c:v>
                </c:pt>
                <c:pt idx="118">
                  <c:v>10.424000518471496</c:v>
                </c:pt>
                <c:pt idx="119">
                  <c:v>10.453312064587122</c:v>
                </c:pt>
                <c:pt idx="120">
                  <c:v>10.479367535329372</c:v>
                </c:pt>
                <c:pt idx="121">
                  <c:v>10.500333916107159</c:v>
                </c:pt>
                <c:pt idx="122">
                  <c:v>10.516098441333378</c:v>
                </c:pt>
                <c:pt idx="123">
                  <c:v>10.532135828663918</c:v>
                </c:pt>
                <c:pt idx="124">
                  <c:v>10.54981764091327</c:v>
                </c:pt>
                <c:pt idx="125">
                  <c:v>10.567111823422284</c:v>
                </c:pt>
                <c:pt idx="126">
                  <c:v>10.823652541947189</c:v>
                </c:pt>
                <c:pt idx="127">
                  <c:v>10.836930368852276</c:v>
                </c:pt>
                <c:pt idx="128">
                  <c:v>10.864711963966858</c:v>
                </c:pt>
                <c:pt idx="129">
                  <c:v>10.889907387049586</c:v>
                </c:pt>
                <c:pt idx="130">
                  <c:v>10.91413654973965</c:v>
                </c:pt>
                <c:pt idx="131">
                  <c:v>10.938661742270563</c:v>
                </c:pt>
                <c:pt idx="132">
                  <c:v>10.963721854300726</c:v>
                </c:pt>
                <c:pt idx="133">
                  <c:v>10.984220895295962</c:v>
                </c:pt>
                <c:pt idx="134">
                  <c:v>10.995509595391901</c:v>
                </c:pt>
                <c:pt idx="135">
                  <c:v>11.008075223996613</c:v>
                </c:pt>
                <c:pt idx="136">
                  <c:v>11.008075223996613</c:v>
                </c:pt>
                <c:pt idx="137">
                  <c:v>11.008075223996613</c:v>
                </c:pt>
                <c:pt idx="138">
                  <c:v>11.008075223996613</c:v>
                </c:pt>
                <c:pt idx="139">
                  <c:v>11.008075223996613</c:v>
                </c:pt>
                <c:pt idx="140">
                  <c:v>11.008075223996613</c:v>
                </c:pt>
                <c:pt idx="141">
                  <c:v>11.008075223996613</c:v>
                </c:pt>
                <c:pt idx="142">
                  <c:v>11.008075223996613</c:v>
                </c:pt>
                <c:pt idx="143">
                  <c:v>11.008075223996613</c:v>
                </c:pt>
                <c:pt idx="144">
                  <c:v>11.008075223996613</c:v>
                </c:pt>
                <c:pt idx="145">
                  <c:v>11.008075223996613</c:v>
                </c:pt>
                <c:pt idx="146">
                  <c:v>11.008075223996613</c:v>
                </c:pt>
                <c:pt idx="147">
                  <c:v>11.008075223996613</c:v>
                </c:pt>
                <c:pt idx="148">
                  <c:v>11.008075223996613</c:v>
                </c:pt>
                <c:pt idx="149">
                  <c:v>11.008075223996613</c:v>
                </c:pt>
                <c:pt idx="150">
                  <c:v>11.008075223996613</c:v>
                </c:pt>
                <c:pt idx="151">
                  <c:v>11.008075223996613</c:v>
                </c:pt>
                <c:pt idx="152">
                  <c:v>11.008075223996613</c:v>
                </c:pt>
                <c:pt idx="153">
                  <c:v>11.008075223996613</c:v>
                </c:pt>
              </c:numCache>
            </c:numRef>
          </c:xVal>
          <c:yVal>
            <c:numRef>
              <c:f>'Heating 2'!$E$2:$E$180</c:f>
              <c:numCache>
                <c:formatCode>General</c:formatCode>
                <c:ptCount val="179"/>
                <c:pt idx="0">
                  <c:v>4.1900000000000022E-6</c:v>
                </c:pt>
                <c:pt idx="1">
                  <c:v>5.3700000000000053E-6</c:v>
                </c:pt>
                <c:pt idx="2">
                  <c:v>5.5200000000000031E-6</c:v>
                </c:pt>
                <c:pt idx="3">
                  <c:v>4.6700000000000053E-6</c:v>
                </c:pt>
                <c:pt idx="4">
                  <c:v>4.800000000000004E-6</c:v>
                </c:pt>
                <c:pt idx="5">
                  <c:v>5.610000000000003E-6</c:v>
                </c:pt>
                <c:pt idx="6">
                  <c:v>4.5600000000000029E-6</c:v>
                </c:pt>
                <c:pt idx="7">
                  <c:v>4.5200000000000042E-6</c:v>
                </c:pt>
                <c:pt idx="8">
                  <c:v>4.3400000000000042E-6</c:v>
                </c:pt>
                <c:pt idx="9">
                  <c:v>4.8800000000000041E-6</c:v>
                </c:pt>
                <c:pt idx="10">
                  <c:v>4.820000000000003E-6</c:v>
                </c:pt>
                <c:pt idx="11">
                  <c:v>4.9300000000000079E-6</c:v>
                </c:pt>
                <c:pt idx="12">
                  <c:v>4.2700000000000066E-6</c:v>
                </c:pt>
                <c:pt idx="13">
                  <c:v>5.0300000000000061E-6</c:v>
                </c:pt>
                <c:pt idx="14">
                  <c:v>5.0500000000000042E-6</c:v>
                </c:pt>
                <c:pt idx="15">
                  <c:v>4.5200000000000042E-6</c:v>
                </c:pt>
                <c:pt idx="16">
                  <c:v>5.2500000000000056E-6</c:v>
                </c:pt>
                <c:pt idx="17">
                  <c:v>4.3500000000000041E-6</c:v>
                </c:pt>
                <c:pt idx="18">
                  <c:v>4.380000000000003E-6</c:v>
                </c:pt>
                <c:pt idx="19">
                  <c:v>5.0900000000000046E-6</c:v>
                </c:pt>
                <c:pt idx="20">
                  <c:v>4.3400000000000042E-6</c:v>
                </c:pt>
                <c:pt idx="21">
                  <c:v>4.710000000000004E-6</c:v>
                </c:pt>
                <c:pt idx="22">
                  <c:v>4.2700000000000066E-6</c:v>
                </c:pt>
                <c:pt idx="23">
                  <c:v>5.1300000000000042E-6</c:v>
                </c:pt>
                <c:pt idx="24">
                  <c:v>4.3700000000000039E-6</c:v>
                </c:pt>
                <c:pt idx="25">
                  <c:v>4.6200000000000024E-6</c:v>
                </c:pt>
                <c:pt idx="26">
                  <c:v>5.3100000000000042E-6</c:v>
                </c:pt>
                <c:pt idx="27">
                  <c:v>5.0600000000000041E-6</c:v>
                </c:pt>
                <c:pt idx="28">
                  <c:v>4.3500000000000041E-6</c:v>
                </c:pt>
                <c:pt idx="29">
                  <c:v>4.090000000000004E-6</c:v>
                </c:pt>
                <c:pt idx="30">
                  <c:v>4.2300000000000052E-6</c:v>
                </c:pt>
                <c:pt idx="31">
                  <c:v>4.460000000000003E-6</c:v>
                </c:pt>
                <c:pt idx="32">
                  <c:v>4.9500000000000051E-6</c:v>
                </c:pt>
                <c:pt idx="33">
                  <c:v>4.640000000000003E-6</c:v>
                </c:pt>
                <c:pt idx="34">
                  <c:v>4.3200000000000027E-6</c:v>
                </c:pt>
                <c:pt idx="35">
                  <c:v>4.4200000000000043E-6</c:v>
                </c:pt>
                <c:pt idx="36">
                  <c:v>4.4700000000000055E-6</c:v>
                </c:pt>
                <c:pt idx="37">
                  <c:v>4.0400000000000045E-6</c:v>
                </c:pt>
                <c:pt idx="38">
                  <c:v>5.2700000000000063E-6</c:v>
                </c:pt>
                <c:pt idx="39">
                  <c:v>4.090000000000004E-6</c:v>
                </c:pt>
                <c:pt idx="40">
                  <c:v>4.800000000000004E-6</c:v>
                </c:pt>
                <c:pt idx="41">
                  <c:v>4.180000000000004E-6</c:v>
                </c:pt>
                <c:pt idx="42">
                  <c:v>5.4100000000000066E-6</c:v>
                </c:pt>
                <c:pt idx="43">
                  <c:v>4.4000000000000053E-6</c:v>
                </c:pt>
                <c:pt idx="44">
                  <c:v>4.1900000000000022E-6</c:v>
                </c:pt>
                <c:pt idx="45">
                  <c:v>5.2500000000000056E-6</c:v>
                </c:pt>
                <c:pt idx="46">
                  <c:v>5.0200000000000036E-6</c:v>
                </c:pt>
                <c:pt idx="47">
                  <c:v>5.1900000000000028E-6</c:v>
                </c:pt>
                <c:pt idx="48">
                  <c:v>5.2300000000000067E-6</c:v>
                </c:pt>
                <c:pt idx="49">
                  <c:v>4.550000000000003E-6</c:v>
                </c:pt>
                <c:pt idx="50">
                  <c:v>5.1700000000000039E-6</c:v>
                </c:pt>
                <c:pt idx="51">
                  <c:v>5.6800000000000049E-6</c:v>
                </c:pt>
                <c:pt idx="52">
                  <c:v>4.4400000000000049E-6</c:v>
                </c:pt>
                <c:pt idx="53">
                  <c:v>4.3900000000000029E-6</c:v>
                </c:pt>
                <c:pt idx="54">
                  <c:v>4.6700000000000053E-6</c:v>
                </c:pt>
                <c:pt idx="55">
                  <c:v>4.5600000000000029E-6</c:v>
                </c:pt>
                <c:pt idx="56">
                  <c:v>5.4300000000000056E-6</c:v>
                </c:pt>
                <c:pt idx="57">
                  <c:v>6.7500000000000074E-6</c:v>
                </c:pt>
                <c:pt idx="58">
                  <c:v>7.6300000000000083E-6</c:v>
                </c:pt>
                <c:pt idx="59">
                  <c:v>7.7500000000000088E-6</c:v>
                </c:pt>
                <c:pt idx="60">
                  <c:v>8.050000000000011E-6</c:v>
                </c:pt>
                <c:pt idx="61">
                  <c:v>8.0700000000000091E-6</c:v>
                </c:pt>
                <c:pt idx="62">
                  <c:v>8.3600000000000131E-6</c:v>
                </c:pt>
                <c:pt idx="63">
                  <c:v>9.3200000000000124E-6</c:v>
                </c:pt>
                <c:pt idx="64">
                  <c:v>1.0700000000000009E-5</c:v>
                </c:pt>
                <c:pt idx="65">
                  <c:v>1.255000000000001E-5</c:v>
                </c:pt>
                <c:pt idx="66">
                  <c:v>1.3880000000000016E-5</c:v>
                </c:pt>
                <c:pt idx="67">
                  <c:v>1.4420000000000009E-5</c:v>
                </c:pt>
                <c:pt idx="68">
                  <c:v>1.6440000000000015E-5</c:v>
                </c:pt>
                <c:pt idx="69">
                  <c:v>1.8620000000000025E-5</c:v>
                </c:pt>
                <c:pt idx="70">
                  <c:v>2.039000000000001E-5</c:v>
                </c:pt>
                <c:pt idx="71">
                  <c:v>2.175000000000002E-5</c:v>
                </c:pt>
                <c:pt idx="72">
                  <c:v>2.2140000000000022E-5</c:v>
                </c:pt>
                <c:pt idx="73">
                  <c:v>2.2940000000000024E-5</c:v>
                </c:pt>
                <c:pt idx="74">
                  <c:v>2.1280000000000023E-5</c:v>
                </c:pt>
                <c:pt idx="75">
                  <c:v>2.2330000000000025E-5</c:v>
                </c:pt>
                <c:pt idx="76">
                  <c:v>2.3630000000000019E-5</c:v>
                </c:pt>
                <c:pt idx="77">
                  <c:v>2.4690000000000023E-5</c:v>
                </c:pt>
                <c:pt idx="78">
                  <c:v>2.5460000000000024E-5</c:v>
                </c:pt>
                <c:pt idx="79">
                  <c:v>2.5060000000000021E-5</c:v>
                </c:pt>
                <c:pt idx="80">
                  <c:v>2.4710000000000016E-5</c:v>
                </c:pt>
                <c:pt idx="81">
                  <c:v>2.5500000000000024E-5</c:v>
                </c:pt>
                <c:pt idx="82">
                  <c:v>2.4150000000000014E-5</c:v>
                </c:pt>
                <c:pt idx="83">
                  <c:v>2.5470000000000029E-5</c:v>
                </c:pt>
                <c:pt idx="84">
                  <c:v>2.4160000000000009E-5</c:v>
                </c:pt>
                <c:pt idx="85">
                  <c:v>2.5040000000000025E-5</c:v>
                </c:pt>
                <c:pt idx="86">
                  <c:v>2.4150000000000014E-5</c:v>
                </c:pt>
                <c:pt idx="87">
                  <c:v>2.3820000000000016E-5</c:v>
                </c:pt>
                <c:pt idx="88">
                  <c:v>2.4500000000000016E-5</c:v>
                </c:pt>
                <c:pt idx="89">
                  <c:v>2.4150000000000014E-5</c:v>
                </c:pt>
                <c:pt idx="90">
                  <c:v>2.3730000000000015E-5</c:v>
                </c:pt>
                <c:pt idx="91">
                  <c:v>2.3630000000000019E-5</c:v>
                </c:pt>
                <c:pt idx="92">
                  <c:v>2.3090000000000014E-5</c:v>
                </c:pt>
                <c:pt idx="93">
                  <c:v>2.389000000000002E-5</c:v>
                </c:pt>
                <c:pt idx="94">
                  <c:v>2.4070000000000025E-5</c:v>
                </c:pt>
                <c:pt idx="95">
                  <c:v>2.3860000000000016E-5</c:v>
                </c:pt>
                <c:pt idx="96">
                  <c:v>2.4020000000000021E-5</c:v>
                </c:pt>
                <c:pt idx="97">
                  <c:v>2.4110000000000015E-5</c:v>
                </c:pt>
                <c:pt idx="98">
                  <c:v>2.4360000000000014E-5</c:v>
                </c:pt>
                <c:pt idx="99">
                  <c:v>2.4110000000000015E-5</c:v>
                </c:pt>
                <c:pt idx="100">
                  <c:v>2.389000000000002E-5</c:v>
                </c:pt>
                <c:pt idx="101">
                  <c:v>2.4270000000000027E-5</c:v>
                </c:pt>
                <c:pt idx="102">
                  <c:v>2.3440000000000023E-5</c:v>
                </c:pt>
                <c:pt idx="103">
                  <c:v>2.376000000000001E-5</c:v>
                </c:pt>
                <c:pt idx="104">
                  <c:v>2.3850000000000021E-5</c:v>
                </c:pt>
                <c:pt idx="105">
                  <c:v>2.3630000000000019E-5</c:v>
                </c:pt>
                <c:pt idx="106">
                  <c:v>2.4450000000000022E-5</c:v>
                </c:pt>
                <c:pt idx="107">
                  <c:v>2.4440000000000027E-5</c:v>
                </c:pt>
                <c:pt idx="108">
                  <c:v>2.4490000000000021E-5</c:v>
                </c:pt>
                <c:pt idx="109">
                  <c:v>2.4040000000000024E-5</c:v>
                </c:pt>
                <c:pt idx="110">
                  <c:v>2.3290000000000016E-5</c:v>
                </c:pt>
                <c:pt idx="111">
                  <c:v>2.3360000000000007E-5</c:v>
                </c:pt>
                <c:pt idx="112">
                  <c:v>2.4230000000000027E-5</c:v>
                </c:pt>
                <c:pt idx="113">
                  <c:v>2.374000000000001E-5</c:v>
                </c:pt>
                <c:pt idx="114">
                  <c:v>2.3860000000000016E-5</c:v>
                </c:pt>
                <c:pt idx="115">
                  <c:v>2.412000000000001E-5</c:v>
                </c:pt>
                <c:pt idx="116">
                  <c:v>2.3270000000000019E-5</c:v>
                </c:pt>
                <c:pt idx="117">
                  <c:v>2.4150000000000014E-5</c:v>
                </c:pt>
                <c:pt idx="118">
                  <c:v>2.3670000000000019E-5</c:v>
                </c:pt>
                <c:pt idx="119">
                  <c:v>2.3400000000000023E-5</c:v>
                </c:pt>
                <c:pt idx="120">
                  <c:v>2.4530000000000021E-5</c:v>
                </c:pt>
                <c:pt idx="121">
                  <c:v>2.5090000000000022E-5</c:v>
                </c:pt>
                <c:pt idx="122">
                  <c:v>2.3520000000000009E-5</c:v>
                </c:pt>
                <c:pt idx="123">
                  <c:v>2.4440000000000027E-5</c:v>
                </c:pt>
                <c:pt idx="124">
                  <c:v>2.4600000000000022E-5</c:v>
                </c:pt>
                <c:pt idx="125">
                  <c:v>2.3640000000000021E-5</c:v>
                </c:pt>
                <c:pt idx="126">
                  <c:v>2.3430000000000021E-5</c:v>
                </c:pt>
                <c:pt idx="127">
                  <c:v>2.4160000000000009E-5</c:v>
                </c:pt>
                <c:pt idx="128">
                  <c:v>2.3620000000000014E-5</c:v>
                </c:pt>
                <c:pt idx="129">
                  <c:v>2.389000000000002E-5</c:v>
                </c:pt>
                <c:pt idx="130">
                  <c:v>2.4360000000000014E-5</c:v>
                </c:pt>
                <c:pt idx="131">
                  <c:v>2.4840000000000023E-5</c:v>
                </c:pt>
                <c:pt idx="132">
                  <c:v>2.3600000000000021E-5</c:v>
                </c:pt>
                <c:pt idx="133">
                  <c:v>2.4080000000000024E-5</c:v>
                </c:pt>
                <c:pt idx="134">
                  <c:v>2.3610000000000016E-5</c:v>
                </c:pt>
                <c:pt idx="135">
                  <c:v>2.376000000000001E-5</c:v>
                </c:pt>
                <c:pt idx="136">
                  <c:v>2.376000000000001E-5</c:v>
                </c:pt>
                <c:pt idx="137">
                  <c:v>2.376000000000001E-5</c:v>
                </c:pt>
                <c:pt idx="138">
                  <c:v>2.376000000000001E-5</c:v>
                </c:pt>
                <c:pt idx="139">
                  <c:v>2.376000000000001E-5</c:v>
                </c:pt>
                <c:pt idx="140">
                  <c:v>2.376000000000001E-5</c:v>
                </c:pt>
                <c:pt idx="141">
                  <c:v>2.376000000000001E-5</c:v>
                </c:pt>
                <c:pt idx="142">
                  <c:v>2.376000000000001E-5</c:v>
                </c:pt>
                <c:pt idx="143">
                  <c:v>2.376000000000001E-5</c:v>
                </c:pt>
                <c:pt idx="144">
                  <c:v>2.376000000000001E-5</c:v>
                </c:pt>
                <c:pt idx="145">
                  <c:v>2.376000000000001E-5</c:v>
                </c:pt>
                <c:pt idx="146">
                  <c:v>2.376000000000001E-5</c:v>
                </c:pt>
                <c:pt idx="147">
                  <c:v>2.376000000000001E-5</c:v>
                </c:pt>
                <c:pt idx="148">
                  <c:v>2.376000000000001E-5</c:v>
                </c:pt>
                <c:pt idx="149">
                  <c:v>2.376000000000001E-5</c:v>
                </c:pt>
                <c:pt idx="150">
                  <c:v>2.376000000000001E-5</c:v>
                </c:pt>
                <c:pt idx="151">
                  <c:v>2.376000000000001E-5</c:v>
                </c:pt>
                <c:pt idx="152">
                  <c:v>2.376000000000001E-5</c:v>
                </c:pt>
                <c:pt idx="153">
                  <c:v>2.376000000000001E-5</c:v>
                </c:pt>
              </c:numCache>
            </c:numRef>
          </c:yVal>
        </c:ser>
        <c:ser>
          <c:idx val="4"/>
          <c:order val="4"/>
          <c:tx>
            <c:strRef>
              <c:f>Cooling!$H$1</c:f>
              <c:strCache>
                <c:ptCount val="1"/>
                <c:pt idx="0">
                  <c:v>Cooling Temp 503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Cooling!$H$2:$H$109</c:f>
              <c:numCache>
                <c:formatCode>0.000</c:formatCode>
                <c:ptCount val="108"/>
                <c:pt idx="0">
                  <c:v>11.484997708879646</c:v>
                </c:pt>
                <c:pt idx="1">
                  <c:v>10.766136612040155</c:v>
                </c:pt>
                <c:pt idx="2">
                  <c:v>10.781779910723301</c:v>
                </c:pt>
                <c:pt idx="3">
                  <c:v>10.802863163541522</c:v>
                </c:pt>
                <c:pt idx="4">
                  <c:v>10.635131402387637</c:v>
                </c:pt>
                <c:pt idx="5">
                  <c:v>10.666641249425972</c:v>
                </c:pt>
                <c:pt idx="6">
                  <c:v>10.68900982081832</c:v>
                </c:pt>
                <c:pt idx="7">
                  <c:v>10.48773614507032</c:v>
                </c:pt>
                <c:pt idx="8">
                  <c:v>10.501163097875111</c:v>
                </c:pt>
                <c:pt idx="9">
                  <c:v>10.330379577004274</c:v>
                </c:pt>
                <c:pt idx="10">
                  <c:v>10.349508543305443</c:v>
                </c:pt>
                <c:pt idx="11">
                  <c:v>10.122252664218838</c:v>
                </c:pt>
                <c:pt idx="12">
                  <c:v>10.171154668791942</c:v>
                </c:pt>
                <c:pt idx="13">
                  <c:v>9.9633700983382472</c:v>
                </c:pt>
                <c:pt idx="14">
                  <c:v>10.000163494729467</c:v>
                </c:pt>
                <c:pt idx="15">
                  <c:v>9.8208054782068821</c:v>
                </c:pt>
                <c:pt idx="16">
                  <c:v>9.5573305769505161</c:v>
                </c:pt>
                <c:pt idx="17">
                  <c:v>9.5563472685768094</c:v>
                </c:pt>
                <c:pt idx="18">
                  <c:v>9.5659116159172193</c:v>
                </c:pt>
                <c:pt idx="19">
                  <c:v>9.240685956148301</c:v>
                </c:pt>
                <c:pt idx="20">
                  <c:v>9.2451465088254761</c:v>
                </c:pt>
                <c:pt idx="21">
                  <c:v>9.1016741437304791</c:v>
                </c:pt>
                <c:pt idx="22">
                  <c:v>9.1073148140875553</c:v>
                </c:pt>
                <c:pt idx="23">
                  <c:v>9.1160618263312809</c:v>
                </c:pt>
                <c:pt idx="24">
                  <c:v>8.9432577663232475</c:v>
                </c:pt>
                <c:pt idx="25">
                  <c:v>8.9478388125357817</c:v>
                </c:pt>
                <c:pt idx="26">
                  <c:v>9.120800170466568</c:v>
                </c:pt>
                <c:pt idx="27">
                  <c:v>9.2963081742994724</c:v>
                </c:pt>
                <c:pt idx="28">
                  <c:v>9.6580084291036332</c:v>
                </c:pt>
                <c:pt idx="29">
                  <c:v>9.3616162614373639</c:v>
                </c:pt>
                <c:pt idx="30">
                  <c:v>9.3421762898353471</c:v>
                </c:pt>
                <c:pt idx="31">
                  <c:v>9.1559088953005308</c:v>
                </c:pt>
                <c:pt idx="32">
                  <c:v>9.145578300546795</c:v>
                </c:pt>
                <c:pt idx="33">
                  <c:v>8.9442755785066037</c:v>
                </c:pt>
                <c:pt idx="34">
                  <c:v>8.9494235156869113</c:v>
                </c:pt>
                <c:pt idx="35">
                  <c:v>9.0051164756405786</c:v>
                </c:pt>
                <c:pt idx="36">
                  <c:v>9.0954310015705655</c:v>
                </c:pt>
                <c:pt idx="37">
                  <c:v>9.0939949287361799</c:v>
                </c:pt>
                <c:pt idx="38">
                  <c:v>9.093277131184049</c:v>
                </c:pt>
                <c:pt idx="39">
                  <c:v>8.9864205090929268</c:v>
                </c:pt>
                <c:pt idx="40">
                  <c:v>9.0069096700225</c:v>
                </c:pt>
                <c:pt idx="41">
                  <c:v>9.0380548301177495</c:v>
                </c:pt>
                <c:pt idx="42">
                  <c:v>9.1208778561979944</c:v>
                </c:pt>
                <c:pt idx="43">
                  <c:v>9.1258986776415689</c:v>
                </c:pt>
                <c:pt idx="44">
                  <c:v>9.1274833489776093</c:v>
                </c:pt>
                <c:pt idx="45">
                  <c:v>9.0616377043681169</c:v>
                </c:pt>
                <c:pt idx="46">
                  <c:v>9.0735482038837265</c:v>
                </c:pt>
                <c:pt idx="47">
                  <c:v>9.0310012897481418</c:v>
                </c:pt>
                <c:pt idx="48">
                  <c:v>8.9685583347733466</c:v>
                </c:pt>
                <c:pt idx="49">
                  <c:v>8.9726854830950167</c:v>
                </c:pt>
                <c:pt idx="50">
                  <c:v>8.9174151622504532</c:v>
                </c:pt>
                <c:pt idx="51">
                  <c:v>8.9186522641701789</c:v>
                </c:pt>
                <c:pt idx="52">
                  <c:v>8.9180107990030688</c:v>
                </c:pt>
                <c:pt idx="53">
                  <c:v>8.8359513391236675</c:v>
                </c:pt>
                <c:pt idx="54">
                  <c:v>8.8414269066760856</c:v>
                </c:pt>
                <c:pt idx="55">
                  <c:v>8.7680653814263589</c:v>
                </c:pt>
                <c:pt idx="56">
                  <c:v>8.7716969961995908</c:v>
                </c:pt>
                <c:pt idx="57">
                  <c:v>8.792899841277892</c:v>
                </c:pt>
                <c:pt idx="58">
                  <c:v>8.6962241901632513</c:v>
                </c:pt>
                <c:pt idx="59">
                  <c:v>8.699172354718419</c:v>
                </c:pt>
                <c:pt idx="60">
                  <c:v>8.6034401018903353</c:v>
                </c:pt>
                <c:pt idx="61">
                  <c:v>8.6442868316659904</c:v>
                </c:pt>
                <c:pt idx="62">
                  <c:v>8.5137920036687404</c:v>
                </c:pt>
                <c:pt idx="63">
                  <c:v>8.535523665589773</c:v>
                </c:pt>
                <c:pt idx="64">
                  <c:v>8.3981546030639169</c:v>
                </c:pt>
                <c:pt idx="65">
                  <c:v>8.4024384534057948</c:v>
                </c:pt>
                <c:pt idx="66">
                  <c:v>8.2336600740943986</c:v>
                </c:pt>
                <c:pt idx="67">
                  <c:v>8.2586026025520329</c:v>
                </c:pt>
                <c:pt idx="68">
                  <c:v>8.067157774652868</c:v>
                </c:pt>
                <c:pt idx="69">
                  <c:v>8.071757783748982</c:v>
                </c:pt>
                <c:pt idx="70">
                  <c:v>8.088424955939896</c:v>
                </c:pt>
                <c:pt idx="71">
                  <c:v>7.926208590035853</c:v>
                </c:pt>
                <c:pt idx="72">
                  <c:v>7.9311428895574139</c:v>
                </c:pt>
                <c:pt idx="73">
                  <c:v>7.9311428895574139</c:v>
                </c:pt>
                <c:pt idx="74">
                  <c:v>7.9311428895574139</c:v>
                </c:pt>
                <c:pt idx="75">
                  <c:v>7.9311428895574139</c:v>
                </c:pt>
                <c:pt idx="76">
                  <c:v>7.9311428895574139</c:v>
                </c:pt>
                <c:pt idx="77">
                  <c:v>7.9311428895574139</c:v>
                </c:pt>
                <c:pt idx="78">
                  <c:v>7.9311428895574139</c:v>
                </c:pt>
                <c:pt idx="79">
                  <c:v>7.9311428895574139</c:v>
                </c:pt>
                <c:pt idx="80">
                  <c:v>7.9311428895574139</c:v>
                </c:pt>
                <c:pt idx="81">
                  <c:v>7.9311428895574139</c:v>
                </c:pt>
                <c:pt idx="82">
                  <c:v>7.9311428895574139</c:v>
                </c:pt>
              </c:numCache>
            </c:numRef>
          </c:xVal>
          <c:yVal>
            <c:numRef>
              <c:f>Cooling!$C$2:$C$109</c:f>
              <c:numCache>
                <c:formatCode>General</c:formatCode>
                <c:ptCount val="108"/>
                <c:pt idx="0">
                  <c:v>2.3970000000000016E-5</c:v>
                </c:pt>
                <c:pt idx="1">
                  <c:v>2.3430000000000021E-5</c:v>
                </c:pt>
                <c:pt idx="2">
                  <c:v>2.370000000000002E-5</c:v>
                </c:pt>
                <c:pt idx="3">
                  <c:v>2.3330000000000012E-5</c:v>
                </c:pt>
                <c:pt idx="4">
                  <c:v>2.412000000000001E-5</c:v>
                </c:pt>
                <c:pt idx="5">
                  <c:v>2.3660000000000014E-5</c:v>
                </c:pt>
                <c:pt idx="6">
                  <c:v>2.3970000000000016E-5</c:v>
                </c:pt>
                <c:pt idx="7">
                  <c:v>2.3100000000000009E-5</c:v>
                </c:pt>
                <c:pt idx="8">
                  <c:v>2.4870000000000028E-5</c:v>
                </c:pt>
                <c:pt idx="9">
                  <c:v>2.374000000000001E-5</c:v>
                </c:pt>
                <c:pt idx="10">
                  <c:v>2.3280000000000021E-5</c:v>
                </c:pt>
                <c:pt idx="11">
                  <c:v>2.338000000000002E-5</c:v>
                </c:pt>
                <c:pt idx="12">
                  <c:v>2.395000000000001E-5</c:v>
                </c:pt>
                <c:pt idx="13">
                  <c:v>2.3610000000000016E-5</c:v>
                </c:pt>
                <c:pt idx="14">
                  <c:v>2.370000000000002E-5</c:v>
                </c:pt>
                <c:pt idx="15">
                  <c:v>2.3600000000000021E-5</c:v>
                </c:pt>
                <c:pt idx="16">
                  <c:v>2.4090000000000022E-5</c:v>
                </c:pt>
                <c:pt idx="17">
                  <c:v>2.4410000000000022E-5</c:v>
                </c:pt>
                <c:pt idx="18">
                  <c:v>2.3940000000000015E-5</c:v>
                </c:pt>
                <c:pt idx="19">
                  <c:v>2.395000000000001E-5</c:v>
                </c:pt>
                <c:pt idx="20">
                  <c:v>2.3880000000000022E-5</c:v>
                </c:pt>
                <c:pt idx="21">
                  <c:v>2.3330000000000012E-5</c:v>
                </c:pt>
                <c:pt idx="22">
                  <c:v>2.4540000000000016E-5</c:v>
                </c:pt>
                <c:pt idx="23">
                  <c:v>2.4390000000000016E-5</c:v>
                </c:pt>
                <c:pt idx="24">
                  <c:v>9.600000000000008E-6</c:v>
                </c:pt>
                <c:pt idx="25">
                  <c:v>9.7000000000000088E-6</c:v>
                </c:pt>
                <c:pt idx="26">
                  <c:v>2.4670000000000023E-5</c:v>
                </c:pt>
                <c:pt idx="27">
                  <c:v>2.4270000000000027E-5</c:v>
                </c:pt>
                <c:pt idx="28">
                  <c:v>2.4110000000000015E-5</c:v>
                </c:pt>
                <c:pt idx="29">
                  <c:v>2.3780000000000009E-5</c:v>
                </c:pt>
                <c:pt idx="30">
                  <c:v>2.3220000000000015E-5</c:v>
                </c:pt>
                <c:pt idx="31">
                  <c:v>2.4340000000000021E-5</c:v>
                </c:pt>
                <c:pt idx="32">
                  <c:v>2.3940000000000015E-5</c:v>
                </c:pt>
                <c:pt idx="33">
                  <c:v>8.550000000000013E-6</c:v>
                </c:pt>
                <c:pt idx="34">
                  <c:v>8.8500000000000152E-6</c:v>
                </c:pt>
                <c:pt idx="35">
                  <c:v>1.4150000000000007E-5</c:v>
                </c:pt>
                <c:pt idx="36">
                  <c:v>2.4390000000000016E-5</c:v>
                </c:pt>
                <c:pt idx="37">
                  <c:v>2.4340000000000021E-5</c:v>
                </c:pt>
                <c:pt idx="38">
                  <c:v>2.4570000000000021E-5</c:v>
                </c:pt>
                <c:pt idx="39">
                  <c:v>1.3160000000000011E-5</c:v>
                </c:pt>
                <c:pt idx="40">
                  <c:v>1.4160000000000014E-5</c:v>
                </c:pt>
                <c:pt idx="41">
                  <c:v>1.8170000000000017E-5</c:v>
                </c:pt>
                <c:pt idx="42">
                  <c:v>2.5170000000000022E-5</c:v>
                </c:pt>
                <c:pt idx="43">
                  <c:v>2.4830000000000028E-5</c:v>
                </c:pt>
                <c:pt idx="44">
                  <c:v>2.4540000000000016E-5</c:v>
                </c:pt>
                <c:pt idx="45">
                  <c:v>2.0980000000000016E-5</c:v>
                </c:pt>
                <c:pt idx="46">
                  <c:v>2.3940000000000015E-5</c:v>
                </c:pt>
                <c:pt idx="47">
                  <c:v>1.7420000000000023E-5</c:v>
                </c:pt>
                <c:pt idx="48">
                  <c:v>9.1800000000000104E-6</c:v>
                </c:pt>
                <c:pt idx="49">
                  <c:v>1.0680000000000008E-5</c:v>
                </c:pt>
                <c:pt idx="50">
                  <c:v>7.8700000000000077E-6</c:v>
                </c:pt>
                <c:pt idx="51">
                  <c:v>8.0000000000000081E-6</c:v>
                </c:pt>
                <c:pt idx="52">
                  <c:v>6.7300000000000084E-6</c:v>
                </c:pt>
                <c:pt idx="53">
                  <c:v>4.1400000000000027E-6</c:v>
                </c:pt>
                <c:pt idx="54">
                  <c:v>4.180000000000004E-6</c:v>
                </c:pt>
                <c:pt idx="55">
                  <c:v>4.4400000000000049E-6</c:v>
                </c:pt>
                <c:pt idx="56">
                  <c:v>4.6800000000000052E-6</c:v>
                </c:pt>
                <c:pt idx="57">
                  <c:v>5.1400000000000042E-6</c:v>
                </c:pt>
                <c:pt idx="58">
                  <c:v>4.3500000000000041E-6</c:v>
                </c:pt>
                <c:pt idx="59">
                  <c:v>4.7800000000000051E-6</c:v>
                </c:pt>
                <c:pt idx="60">
                  <c:v>3.9700000000000026E-6</c:v>
                </c:pt>
                <c:pt idx="61">
                  <c:v>3.8100000000000025E-6</c:v>
                </c:pt>
                <c:pt idx="62">
                  <c:v>5.0500000000000042E-6</c:v>
                </c:pt>
                <c:pt idx="63">
                  <c:v>4.0400000000000045E-6</c:v>
                </c:pt>
                <c:pt idx="64">
                  <c:v>4.6700000000000053E-6</c:v>
                </c:pt>
                <c:pt idx="65">
                  <c:v>4.3100000000000028E-6</c:v>
                </c:pt>
                <c:pt idx="66">
                  <c:v>4.8100000000000031E-6</c:v>
                </c:pt>
                <c:pt idx="67">
                  <c:v>3.9300000000000022E-6</c:v>
                </c:pt>
                <c:pt idx="68">
                  <c:v>4.7500000000000053E-6</c:v>
                </c:pt>
                <c:pt idx="69">
                  <c:v>4.090000000000004E-6</c:v>
                </c:pt>
                <c:pt idx="70">
                  <c:v>4.3200000000000027E-6</c:v>
                </c:pt>
                <c:pt idx="71">
                  <c:v>5.1400000000000042E-6</c:v>
                </c:pt>
                <c:pt idx="72">
                  <c:v>5.1400000000000042E-6</c:v>
                </c:pt>
                <c:pt idx="73">
                  <c:v>5.1400000000000042E-6</c:v>
                </c:pt>
                <c:pt idx="74">
                  <c:v>5.1400000000000042E-6</c:v>
                </c:pt>
                <c:pt idx="75">
                  <c:v>5.1400000000000042E-6</c:v>
                </c:pt>
                <c:pt idx="76">
                  <c:v>5.1400000000000042E-6</c:v>
                </c:pt>
                <c:pt idx="77">
                  <c:v>5.1400000000000042E-6</c:v>
                </c:pt>
                <c:pt idx="78">
                  <c:v>5.1400000000000042E-6</c:v>
                </c:pt>
                <c:pt idx="79">
                  <c:v>5.1400000000000042E-6</c:v>
                </c:pt>
                <c:pt idx="80">
                  <c:v>5.1400000000000042E-6</c:v>
                </c:pt>
                <c:pt idx="81">
                  <c:v>5.1400000000000042E-6</c:v>
                </c:pt>
                <c:pt idx="82">
                  <c:v>5.1400000000000042E-6</c:v>
                </c:pt>
              </c:numCache>
            </c:numRef>
          </c:yVal>
        </c:ser>
        <c:ser>
          <c:idx val="5"/>
          <c:order val="5"/>
          <c:tx>
            <c:strRef>
              <c:f>Cooling!$J$1</c:f>
              <c:strCache>
                <c:ptCount val="1"/>
                <c:pt idx="0">
                  <c:v>Cooling Temp 551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chemeClr val="accent1"/>
              </a:solidFill>
              <a:ln>
                <a:solidFill>
                  <a:srgbClr val="4F81BD"/>
                </a:solidFill>
              </a:ln>
            </c:spPr>
          </c:marker>
          <c:xVal>
            <c:numRef>
              <c:f>Cooling!$J$2:$J$109</c:f>
              <c:numCache>
                <c:formatCode>0.000</c:formatCode>
                <c:ptCount val="108"/>
                <c:pt idx="0">
                  <c:v>11.266981739522954</c:v>
                </c:pt>
                <c:pt idx="1">
                  <c:v>10.586543870474905</c:v>
                </c:pt>
                <c:pt idx="2">
                  <c:v>10.590437169907567</c:v>
                </c:pt>
                <c:pt idx="3">
                  <c:v>10.60227273985808</c:v>
                </c:pt>
                <c:pt idx="4">
                  <c:v>10.432830424258865</c:v>
                </c:pt>
                <c:pt idx="5">
                  <c:v>10.454631571733467</c:v>
                </c:pt>
                <c:pt idx="6">
                  <c:v>10.468541486148046</c:v>
                </c:pt>
                <c:pt idx="7">
                  <c:v>10.266989631965899</c:v>
                </c:pt>
                <c:pt idx="8">
                  <c:v>10.27165081377097</c:v>
                </c:pt>
                <c:pt idx="9">
                  <c:v>10.098800625758665</c:v>
                </c:pt>
                <c:pt idx="10">
                  <c:v>10.107715582059209</c:v>
                </c:pt>
                <c:pt idx="11">
                  <c:v>9.8835677963580224</c:v>
                </c:pt>
                <c:pt idx="12">
                  <c:v>9.9309862046614228</c:v>
                </c:pt>
                <c:pt idx="13">
                  <c:v>9.7105667112808849</c:v>
                </c:pt>
                <c:pt idx="14">
                  <c:v>9.7640369407166734</c:v>
                </c:pt>
                <c:pt idx="15">
                  <c:v>9.5567532307250236</c:v>
                </c:pt>
                <c:pt idx="16">
                  <c:v>9.2915989838925661</c:v>
                </c:pt>
                <c:pt idx="17">
                  <c:v>9.2811398908195883</c:v>
                </c:pt>
                <c:pt idx="18">
                  <c:v>9.2843981830396789</c:v>
                </c:pt>
                <c:pt idx="19">
                  <c:v>8.9586245539024674</c:v>
                </c:pt>
                <c:pt idx="20">
                  <c:v>8.9552503284813767</c:v>
                </c:pt>
                <c:pt idx="21">
                  <c:v>8.8061506535739564</c:v>
                </c:pt>
                <c:pt idx="22">
                  <c:v>8.8048043254756827</c:v>
                </c:pt>
                <c:pt idx="23">
                  <c:v>8.8113061685534539</c:v>
                </c:pt>
                <c:pt idx="24">
                  <c:v>8.6316683626072184</c:v>
                </c:pt>
                <c:pt idx="25">
                  <c:v>8.629811628417972</c:v>
                </c:pt>
                <c:pt idx="26">
                  <c:v>8.7923295741545218</c:v>
                </c:pt>
                <c:pt idx="27">
                  <c:v>8.9568713716321859</c:v>
                </c:pt>
                <c:pt idx="28">
                  <c:v>9.3030255856233701</c:v>
                </c:pt>
                <c:pt idx="29">
                  <c:v>9.0412622217268552</c:v>
                </c:pt>
                <c:pt idx="30">
                  <c:v>9.01139491943173</c:v>
                </c:pt>
                <c:pt idx="31">
                  <c:v>8.8326528535685789</c:v>
                </c:pt>
                <c:pt idx="32">
                  <c:v>8.8407096971630335</c:v>
                </c:pt>
                <c:pt idx="33">
                  <c:v>8.6208453602795387</c:v>
                </c:pt>
                <c:pt idx="34">
                  <c:v>8.6214811209740763</c:v>
                </c:pt>
                <c:pt idx="35">
                  <c:v>8.6680537331831733</c:v>
                </c:pt>
                <c:pt idx="36">
                  <c:v>8.7516605884687841</c:v>
                </c:pt>
                <c:pt idx="37">
                  <c:v>8.7493037896828181</c:v>
                </c:pt>
                <c:pt idx="38">
                  <c:v>8.745456921186296</c:v>
                </c:pt>
                <c:pt idx="39">
                  <c:v>8.6492162205528125</c:v>
                </c:pt>
                <c:pt idx="40">
                  <c:v>8.6642790559353138</c:v>
                </c:pt>
                <c:pt idx="41">
                  <c:v>8.6908663476910917</c:v>
                </c:pt>
                <c:pt idx="42">
                  <c:v>8.7672723039375455</c:v>
                </c:pt>
                <c:pt idx="43">
                  <c:v>8.7686160316820327</c:v>
                </c:pt>
                <c:pt idx="44">
                  <c:v>8.7703954256152983</c:v>
                </c:pt>
                <c:pt idx="45">
                  <c:v>8.7127325367373842</c:v>
                </c:pt>
                <c:pt idx="46">
                  <c:v>8.7345601229012431</c:v>
                </c:pt>
                <c:pt idx="47">
                  <c:v>8.679998758414099</c:v>
                </c:pt>
                <c:pt idx="48">
                  <c:v>8.6230908517243297</c:v>
                </c:pt>
                <c:pt idx="49">
                  <c:v>8.6238493609063021</c:v>
                </c:pt>
                <c:pt idx="50">
                  <c:v>8.572374408718531</c:v>
                </c:pt>
                <c:pt idx="51">
                  <c:v>8.5701722109549472</c:v>
                </c:pt>
                <c:pt idx="52">
                  <c:v>8.567376042239081</c:v>
                </c:pt>
                <c:pt idx="53">
                  <c:v>8.4914769231634448</c:v>
                </c:pt>
                <c:pt idx="54">
                  <c:v>8.4921504249752076</c:v>
                </c:pt>
                <c:pt idx="55">
                  <c:v>8.4246767900992818</c:v>
                </c:pt>
                <c:pt idx="56">
                  <c:v>8.4245713191072547</c:v>
                </c:pt>
                <c:pt idx="57">
                  <c:v>8.440312128742141</c:v>
                </c:pt>
                <c:pt idx="58">
                  <c:v>8.3505466397156773</c:v>
                </c:pt>
                <c:pt idx="59">
                  <c:v>8.3508279114503257</c:v>
                </c:pt>
                <c:pt idx="60">
                  <c:v>8.2595863324058953</c:v>
                </c:pt>
                <c:pt idx="61">
                  <c:v>8.3110762438887367</c:v>
                </c:pt>
                <c:pt idx="62">
                  <c:v>8.1727982894060496</c:v>
                </c:pt>
                <c:pt idx="63">
                  <c:v>8.1957085630404851</c:v>
                </c:pt>
                <c:pt idx="64">
                  <c:v>8.0631508866908685</c:v>
                </c:pt>
                <c:pt idx="65">
                  <c:v>8.0624908687159049</c:v>
                </c:pt>
                <c:pt idx="66">
                  <c:v>7.9095260970348882</c:v>
                </c:pt>
                <c:pt idx="67">
                  <c:v>7.9499623773141606</c:v>
                </c:pt>
                <c:pt idx="68">
                  <c:v>7.7484776571579701</c:v>
                </c:pt>
                <c:pt idx="69">
                  <c:v>7.7499457990226439</c:v>
                </c:pt>
                <c:pt idx="70">
                  <c:v>7.7624914077168263</c:v>
                </c:pt>
                <c:pt idx="71">
                  <c:v>7.6052193905442884</c:v>
                </c:pt>
                <c:pt idx="72">
                  <c:v>7.6064002360714449</c:v>
                </c:pt>
                <c:pt idx="73">
                  <c:v>7.6064002360714449</c:v>
                </c:pt>
                <c:pt idx="74">
                  <c:v>7.6064002360714449</c:v>
                </c:pt>
                <c:pt idx="75">
                  <c:v>7.6064002360714449</c:v>
                </c:pt>
                <c:pt idx="76">
                  <c:v>7.6064002360714449</c:v>
                </c:pt>
                <c:pt idx="77">
                  <c:v>7.6064002360714449</c:v>
                </c:pt>
                <c:pt idx="78">
                  <c:v>7.6064002360714449</c:v>
                </c:pt>
                <c:pt idx="79">
                  <c:v>7.6064002360714449</c:v>
                </c:pt>
                <c:pt idx="80">
                  <c:v>7.6064002360714449</c:v>
                </c:pt>
                <c:pt idx="81">
                  <c:v>7.6064002360714449</c:v>
                </c:pt>
                <c:pt idx="82">
                  <c:v>7.6064002360714449</c:v>
                </c:pt>
              </c:numCache>
            </c:numRef>
          </c:xVal>
          <c:yVal>
            <c:numRef>
              <c:f>Cooling!$C$2:$C$109</c:f>
              <c:numCache>
                <c:formatCode>General</c:formatCode>
                <c:ptCount val="108"/>
                <c:pt idx="0">
                  <c:v>2.3970000000000016E-5</c:v>
                </c:pt>
                <c:pt idx="1">
                  <c:v>2.3430000000000021E-5</c:v>
                </c:pt>
                <c:pt idx="2">
                  <c:v>2.370000000000002E-5</c:v>
                </c:pt>
                <c:pt idx="3">
                  <c:v>2.3330000000000012E-5</c:v>
                </c:pt>
                <c:pt idx="4">
                  <c:v>2.412000000000001E-5</c:v>
                </c:pt>
                <c:pt idx="5">
                  <c:v>2.3660000000000014E-5</c:v>
                </c:pt>
                <c:pt idx="6">
                  <c:v>2.3970000000000016E-5</c:v>
                </c:pt>
                <c:pt idx="7">
                  <c:v>2.3100000000000009E-5</c:v>
                </c:pt>
                <c:pt idx="8">
                  <c:v>2.4870000000000028E-5</c:v>
                </c:pt>
                <c:pt idx="9">
                  <c:v>2.374000000000001E-5</c:v>
                </c:pt>
                <c:pt idx="10">
                  <c:v>2.3280000000000021E-5</c:v>
                </c:pt>
                <c:pt idx="11">
                  <c:v>2.338000000000002E-5</c:v>
                </c:pt>
                <c:pt idx="12">
                  <c:v>2.395000000000001E-5</c:v>
                </c:pt>
                <c:pt idx="13">
                  <c:v>2.3610000000000016E-5</c:v>
                </c:pt>
                <c:pt idx="14">
                  <c:v>2.370000000000002E-5</c:v>
                </c:pt>
                <c:pt idx="15">
                  <c:v>2.3600000000000021E-5</c:v>
                </c:pt>
                <c:pt idx="16">
                  <c:v>2.4090000000000022E-5</c:v>
                </c:pt>
                <c:pt idx="17">
                  <c:v>2.4410000000000022E-5</c:v>
                </c:pt>
                <c:pt idx="18">
                  <c:v>2.3940000000000015E-5</c:v>
                </c:pt>
                <c:pt idx="19">
                  <c:v>2.395000000000001E-5</c:v>
                </c:pt>
                <c:pt idx="20">
                  <c:v>2.3880000000000022E-5</c:v>
                </c:pt>
                <c:pt idx="21">
                  <c:v>2.3330000000000012E-5</c:v>
                </c:pt>
                <c:pt idx="22">
                  <c:v>2.4540000000000016E-5</c:v>
                </c:pt>
                <c:pt idx="23">
                  <c:v>2.4390000000000016E-5</c:v>
                </c:pt>
                <c:pt idx="24">
                  <c:v>9.600000000000008E-6</c:v>
                </c:pt>
                <c:pt idx="25">
                  <c:v>9.7000000000000088E-6</c:v>
                </c:pt>
                <c:pt idx="26">
                  <c:v>2.4670000000000023E-5</c:v>
                </c:pt>
                <c:pt idx="27">
                  <c:v>2.4270000000000027E-5</c:v>
                </c:pt>
                <c:pt idx="28">
                  <c:v>2.4110000000000015E-5</c:v>
                </c:pt>
                <c:pt idx="29">
                  <c:v>2.3780000000000009E-5</c:v>
                </c:pt>
                <c:pt idx="30">
                  <c:v>2.3220000000000015E-5</c:v>
                </c:pt>
                <c:pt idx="31">
                  <c:v>2.4340000000000021E-5</c:v>
                </c:pt>
                <c:pt idx="32">
                  <c:v>2.3940000000000015E-5</c:v>
                </c:pt>
                <c:pt idx="33">
                  <c:v>8.550000000000013E-6</c:v>
                </c:pt>
                <c:pt idx="34">
                  <c:v>8.8500000000000152E-6</c:v>
                </c:pt>
                <c:pt idx="35">
                  <c:v>1.4150000000000007E-5</c:v>
                </c:pt>
                <c:pt idx="36">
                  <c:v>2.4390000000000016E-5</c:v>
                </c:pt>
                <c:pt idx="37">
                  <c:v>2.4340000000000021E-5</c:v>
                </c:pt>
                <c:pt idx="38">
                  <c:v>2.4570000000000021E-5</c:v>
                </c:pt>
                <c:pt idx="39">
                  <c:v>1.3160000000000011E-5</c:v>
                </c:pt>
                <c:pt idx="40">
                  <c:v>1.4160000000000014E-5</c:v>
                </c:pt>
                <c:pt idx="41">
                  <c:v>1.8170000000000017E-5</c:v>
                </c:pt>
                <c:pt idx="42">
                  <c:v>2.5170000000000022E-5</c:v>
                </c:pt>
                <c:pt idx="43">
                  <c:v>2.4830000000000028E-5</c:v>
                </c:pt>
                <c:pt idx="44">
                  <c:v>2.4540000000000016E-5</c:v>
                </c:pt>
                <c:pt idx="45">
                  <c:v>2.0980000000000016E-5</c:v>
                </c:pt>
                <c:pt idx="46">
                  <c:v>2.3940000000000015E-5</c:v>
                </c:pt>
                <c:pt idx="47">
                  <c:v>1.7420000000000023E-5</c:v>
                </c:pt>
                <c:pt idx="48">
                  <c:v>9.1800000000000104E-6</c:v>
                </c:pt>
                <c:pt idx="49">
                  <c:v>1.0680000000000008E-5</c:v>
                </c:pt>
                <c:pt idx="50">
                  <c:v>7.8700000000000077E-6</c:v>
                </c:pt>
                <c:pt idx="51">
                  <c:v>8.0000000000000081E-6</c:v>
                </c:pt>
                <c:pt idx="52">
                  <c:v>6.7300000000000084E-6</c:v>
                </c:pt>
                <c:pt idx="53">
                  <c:v>4.1400000000000027E-6</c:v>
                </c:pt>
                <c:pt idx="54">
                  <c:v>4.180000000000004E-6</c:v>
                </c:pt>
                <c:pt idx="55">
                  <c:v>4.4400000000000049E-6</c:v>
                </c:pt>
                <c:pt idx="56">
                  <c:v>4.6800000000000052E-6</c:v>
                </c:pt>
                <c:pt idx="57">
                  <c:v>5.1400000000000042E-6</c:v>
                </c:pt>
                <c:pt idx="58">
                  <c:v>4.3500000000000041E-6</c:v>
                </c:pt>
                <c:pt idx="59">
                  <c:v>4.7800000000000051E-6</c:v>
                </c:pt>
                <c:pt idx="60">
                  <c:v>3.9700000000000026E-6</c:v>
                </c:pt>
                <c:pt idx="61">
                  <c:v>3.8100000000000025E-6</c:v>
                </c:pt>
                <c:pt idx="62">
                  <c:v>5.0500000000000042E-6</c:v>
                </c:pt>
                <c:pt idx="63">
                  <c:v>4.0400000000000045E-6</c:v>
                </c:pt>
                <c:pt idx="64">
                  <c:v>4.6700000000000053E-6</c:v>
                </c:pt>
                <c:pt idx="65">
                  <c:v>4.3100000000000028E-6</c:v>
                </c:pt>
                <c:pt idx="66">
                  <c:v>4.8100000000000031E-6</c:v>
                </c:pt>
                <c:pt idx="67">
                  <c:v>3.9300000000000022E-6</c:v>
                </c:pt>
                <c:pt idx="68">
                  <c:v>4.7500000000000053E-6</c:v>
                </c:pt>
                <c:pt idx="69">
                  <c:v>4.090000000000004E-6</c:v>
                </c:pt>
                <c:pt idx="70">
                  <c:v>4.3200000000000027E-6</c:v>
                </c:pt>
                <c:pt idx="71">
                  <c:v>5.1400000000000042E-6</c:v>
                </c:pt>
                <c:pt idx="72">
                  <c:v>5.1400000000000042E-6</c:v>
                </c:pt>
                <c:pt idx="73">
                  <c:v>5.1400000000000042E-6</c:v>
                </c:pt>
                <c:pt idx="74">
                  <c:v>5.1400000000000042E-6</c:v>
                </c:pt>
                <c:pt idx="75">
                  <c:v>5.1400000000000042E-6</c:v>
                </c:pt>
                <c:pt idx="76">
                  <c:v>5.1400000000000042E-6</c:v>
                </c:pt>
                <c:pt idx="77">
                  <c:v>5.1400000000000042E-6</c:v>
                </c:pt>
                <c:pt idx="78">
                  <c:v>5.1400000000000042E-6</c:v>
                </c:pt>
                <c:pt idx="79">
                  <c:v>5.1400000000000042E-6</c:v>
                </c:pt>
                <c:pt idx="80">
                  <c:v>5.1400000000000042E-6</c:v>
                </c:pt>
                <c:pt idx="81">
                  <c:v>5.1400000000000042E-6</c:v>
                </c:pt>
                <c:pt idx="82">
                  <c:v>5.1400000000000042E-6</c:v>
                </c:pt>
              </c:numCache>
            </c:numRef>
          </c:yVal>
        </c:ser>
        <c:axId val="157238400"/>
        <c:axId val="157251456"/>
      </c:scatterChart>
      <c:valAx>
        <c:axId val="157238400"/>
        <c:scaling>
          <c:orientation val="minMax"/>
          <c:max val="10"/>
          <c:min val="8"/>
        </c:scaling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/ K</a:t>
                </a:r>
              </a:p>
            </c:rich>
          </c:tx>
          <c:layout/>
        </c:title>
        <c:numFmt formatCode="0.000" sourceLinked="1"/>
        <c:tickLblPos val="nextTo"/>
        <c:crossAx val="157251456"/>
        <c:crosses val="autoZero"/>
        <c:crossBetween val="midCat"/>
      </c:valAx>
      <c:valAx>
        <c:axId val="157251456"/>
        <c:scaling>
          <c:orientation val="minMax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Voltage / V</a:t>
                </a:r>
              </a:p>
            </c:rich>
          </c:tx>
          <c:layout/>
        </c:title>
        <c:numFmt formatCode="General" sourceLinked="1"/>
        <c:tickLblPos val="nextTo"/>
        <c:crossAx val="157238400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</c:chart>
  <c:spPr>
    <a:ln>
      <a:solidFill>
        <a:srgbClr val="FF0000"/>
      </a:solidFill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79EC7D-CE27-46D6-BF97-0BD88EEB453A}" type="datetimeFigureOut">
              <a:rPr lang="en-US"/>
              <a:pPr>
                <a:defRPr/>
              </a:pPr>
              <a:t>6/18/2009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854654A-4E97-4E8B-A94B-12930F8E8B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361EF1-4BE5-4CA2-AA5C-1E2A7B5DC07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D2072-1663-4D36-BF27-C394E61901A0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C7BA21-2382-402D-AAFB-14A3AFA4391D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821FAA-45A8-48A8-801B-3321007C5FD3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8170B3-13E2-4640-AE50-7790D2F2F9F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839E3F-308E-4793-8E06-9E88908621C9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73B07F-9085-43A2-9339-C83F6F507FA9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839E3F-308E-4793-8E06-9E88908621C9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D2072-1663-4D36-BF27-C394E61901A0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1D69C-979F-4D36-AEBD-182D53859C67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0D5C71-5D44-465B-A63D-09A64C3A71B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1D69C-979F-4D36-AEBD-182D53859C67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F5E645-78EE-40E1-9D12-357212E77789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20A96D-877F-4EC4-9603-C2959720562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0D5C71-5D44-465B-A63D-09A64C3A71B6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E7061-7457-44BE-B019-2E73660432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779B2-7C24-49BF-A227-7DE3DA4217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C62A3-CCE3-4726-93BE-0643E14E2B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E3041-6E91-4F7C-B7E6-1E28AC44E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E3938-8AB3-43EB-8689-205FB8123D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1F20D-92D0-4C51-9D6D-EE1E271BF1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910C-B688-4933-9605-CA18B04A10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81653-EFE2-406B-B11D-71B4B3A836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7F731-7BA0-493D-9269-AFD3D12386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3481-F0A1-4F6E-AA95-137EEEEEC0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1ADBE-DD4A-4A7E-9F97-2B4AE41776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99">
                <a:alpha val="70000"/>
              </a:srgbClr>
            </a:gs>
            <a:gs pos="50000">
              <a:srgbClr val="FFFFCC">
                <a:alpha val="70000"/>
              </a:srgbClr>
            </a:gs>
            <a:gs pos="100000">
              <a:srgbClr val="FFFF99">
                <a:alpha val="70000"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57188" y="131763"/>
            <a:ext cx="8429625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7188" y="642938"/>
            <a:ext cx="84296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5900"/>
            <a:ext cx="2133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65900"/>
            <a:ext cx="2895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5900"/>
            <a:ext cx="2133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6BC2F3-B397-4AC7-9F34-48E0DE45B6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HIE-ISOLDE SC-RF Cavities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Sergio Calatroni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and outer cylinders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94211" name="Picture 3" descr="G:\Divisions\EST\Groups\SM\ThinFilms\DataFiles\Building252\HIE-ISOLDE\Photos\REX-Isolde_Thierry\Cavité-300\Cavité-REX01\P10107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7760" y="1571612"/>
            <a:ext cx="2926080" cy="3901440"/>
          </a:xfrm>
          <a:prstGeom prst="rect">
            <a:avLst/>
          </a:prstGeom>
          <a:noFill/>
        </p:spPr>
      </p:pic>
      <p:pic>
        <p:nvPicPr>
          <p:cNvPr id="94210" name="Picture 2" descr="G:\Divisions\EST\Groups\SM\ThinFilms\DataFiles\Building252\HIE-ISOLDE\Photos\REX-Isolde_Thierry\Cavité-300\cavité tests RF\P10108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571612"/>
            <a:ext cx="2926080" cy="3901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cylinder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94212" name="Picture 4" descr="G:\Divisions\EST\Groups\SM\ThinFilms\DataFiles\Building252\HIE-ISOLDE\Photos\REX-Isolde_Thierry\Cavité-300\Sdge FE Cavité\Sdge cylindres\P10107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" y="928670"/>
            <a:ext cx="3901440" cy="2926080"/>
          </a:xfrm>
          <a:prstGeom prst="rect">
            <a:avLst/>
          </a:prstGeom>
          <a:noFill/>
        </p:spPr>
      </p:pic>
      <p:pic>
        <p:nvPicPr>
          <p:cNvPr id="95234" name="Picture 2" descr="G:\Divisions\EST\Groups\SM\ThinFilms\DataFiles\Building252\HIE-ISOLDE\Photos\REX-Isolde_Thierry\Cavité-300\Sdge FE Cavité\Sdge cylindres\P10107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5360" y="3357562"/>
            <a:ext cx="3901440" cy="2926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cylinder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96258" name="Picture 2" descr="G:\Divisions\EST\Groups\SM\ThinFilms\DataFiles\Building252\HIE-ISOLDE\Photos\REX-Isolde_Thierry\Cavité-300\Sdge FE Cavité\Sdge antenne ebauche\P1010754.JPG"/>
          <p:cNvPicPr>
            <a:picLocks noChangeAspect="1" noChangeArrowheads="1"/>
          </p:cNvPicPr>
          <p:nvPr/>
        </p:nvPicPr>
        <p:blipFill>
          <a:blip r:embed="rId3" cstate="print"/>
          <a:srcRect r="6373" b="33438"/>
          <a:stretch>
            <a:fillRect/>
          </a:stretch>
        </p:blipFill>
        <p:spPr bwMode="auto">
          <a:xfrm>
            <a:off x="2325762" y="714356"/>
            <a:ext cx="5646658" cy="3010765"/>
          </a:xfrm>
          <a:prstGeom prst="rect">
            <a:avLst/>
          </a:prstGeom>
          <a:noFill/>
        </p:spPr>
      </p:pic>
      <p:pic>
        <p:nvPicPr>
          <p:cNvPr id="95235" name="Picture 3" descr="G:\Divisions\EST\Groups\SM\ThinFilms\DataFiles\Building252\HIE-ISOLDE\Photos\REX-Isolde_Thierry\Cavité-300\Usinage Cavité\canne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25055"/>
            <a:ext cx="3901440" cy="2926080"/>
          </a:xfrm>
          <a:prstGeom prst="rect">
            <a:avLst/>
          </a:prstGeom>
          <a:noFill/>
        </p:spPr>
      </p:pic>
      <p:pic>
        <p:nvPicPr>
          <p:cNvPr id="122882" name="Picture 2" descr="G:\Divisions\EST\Groups\SM\ThinFilms\DataFiles\Building252\HIE-ISOLDE\Photos\REX-Isolde_Thierry\Cavité-300\Sdge FE Cavité\Réparation antenne\IMG_02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71021" y="3929066"/>
            <a:ext cx="3187193" cy="2390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Manufacturing sequence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3143248"/>
            <a:ext cx="4040188" cy="314327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Rolling of half tubes, longitudinal welding, rough machining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Machining of end piece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E-beam welding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Fine machining of inner surface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“</a:t>
            </a:r>
            <a:r>
              <a:rPr lang="en-GB" sz="1800" dirty="0" err="1" smtClean="0"/>
              <a:t>Bossage</a:t>
            </a:r>
            <a:r>
              <a:rPr lang="en-GB" sz="1800" dirty="0" smtClean="0"/>
              <a:t>” and machining of beam ports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Manufacturing of </a:t>
            </a:r>
            <a:r>
              <a:rPr lang="en-GB" sz="1800" dirty="0" err="1" smtClean="0"/>
              <a:t>baseplate</a:t>
            </a:r>
            <a:r>
              <a:rPr lang="en-GB" sz="1800" dirty="0" smtClean="0"/>
              <a:t> of inner conductor</a:t>
            </a:r>
          </a:p>
          <a:p>
            <a:pPr marL="457200" indent="-457200">
              <a:buFont typeface="+mj-lt"/>
              <a:buAutoNum type="arabicPeriod"/>
            </a:pPr>
            <a:endParaRPr lang="en-GB" sz="1800" dirty="0" smtClean="0"/>
          </a:p>
          <a:p>
            <a:pPr marL="457200" indent="-457200">
              <a:buFont typeface="+mj-lt"/>
              <a:buAutoNum type="arabicPeriod"/>
            </a:pPr>
            <a:endParaRPr lang="en-GB" sz="1800" dirty="0"/>
          </a:p>
        </p:txBody>
      </p:sp>
      <p:sp>
        <p:nvSpPr>
          <p:cNvPr id="50" name="Content Placeholder 49"/>
          <p:cNvSpPr>
            <a:spLocks noGrp="1"/>
          </p:cNvSpPr>
          <p:nvPr>
            <p:ph sz="quarter" idx="4"/>
          </p:nvPr>
        </p:nvSpPr>
        <p:spPr>
          <a:xfrm>
            <a:off x="4645025" y="3143247"/>
            <a:ext cx="4041775" cy="298291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7"/>
            </a:pPr>
            <a:r>
              <a:rPr lang="en-GB" sz="1800" dirty="0" smtClean="0"/>
              <a:t>Manufacturing of central tube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 smtClean="0"/>
              <a:t>Manufacturing of head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 smtClean="0"/>
              <a:t>E-beam welding of the 3 parts of inner conductor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 smtClean="0"/>
              <a:t>Fine machining of inner conductor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 smtClean="0"/>
              <a:t>Drilling of beam line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 smtClean="0"/>
              <a:t>Final long-distance e-beam welding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1800" dirty="0" smtClean="0"/>
              <a:t>E-beam welding of top flange ensemble</a:t>
            </a:r>
          </a:p>
          <a:p>
            <a:pPr marL="457200" indent="-457200">
              <a:buFont typeface="+mj-lt"/>
              <a:buAutoNum type="arabicPeriod" startAt="7"/>
            </a:pPr>
            <a:endParaRPr lang="en-GB" sz="1800" dirty="0"/>
          </a:p>
        </p:txBody>
      </p:sp>
      <p:cxnSp>
        <p:nvCxnSpPr>
          <p:cNvPr id="8" name="AutoShape 51"/>
          <p:cNvCxnSpPr>
            <a:cxnSpLocks noChangeShapeType="1"/>
          </p:cNvCxnSpPr>
          <p:nvPr/>
        </p:nvCxnSpPr>
        <p:spPr bwMode="auto">
          <a:xfrm>
            <a:off x="6293985" y="500042"/>
            <a:ext cx="877" cy="2714644"/>
          </a:xfrm>
          <a:prstGeom prst="straightConnector1">
            <a:avLst/>
          </a:prstGeom>
          <a:noFill/>
          <a:ln w="3175">
            <a:solidFill>
              <a:srgbClr val="000000"/>
            </a:solidFill>
            <a:prstDash val="dashDot"/>
            <a:round/>
            <a:headEnd/>
            <a:tailEnd/>
          </a:ln>
        </p:spPr>
      </p:cxnSp>
      <p:sp>
        <p:nvSpPr>
          <p:cNvPr id="12" name="Freeform 11"/>
          <p:cNvSpPr>
            <a:spLocks/>
          </p:cNvSpPr>
          <p:nvPr/>
        </p:nvSpPr>
        <p:spPr bwMode="auto">
          <a:xfrm flipV="1">
            <a:off x="3077670" y="2546350"/>
            <a:ext cx="4039032" cy="18400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73" y="0"/>
              </a:cxn>
              <a:cxn ang="0">
                <a:pos x="3570" y="87"/>
              </a:cxn>
              <a:cxn ang="0">
                <a:pos x="3735" y="87"/>
              </a:cxn>
              <a:cxn ang="0">
                <a:pos x="3969" y="0"/>
              </a:cxn>
              <a:cxn ang="0">
                <a:pos x="4605" y="0"/>
              </a:cxn>
              <a:cxn ang="0">
                <a:pos x="4605" y="150"/>
              </a:cxn>
              <a:cxn ang="0">
                <a:pos x="3976" y="150"/>
              </a:cxn>
              <a:cxn ang="0">
                <a:pos x="3713" y="237"/>
              </a:cxn>
              <a:cxn ang="0">
                <a:pos x="3570" y="237"/>
              </a:cxn>
              <a:cxn ang="0">
                <a:pos x="3373" y="150"/>
              </a:cxn>
              <a:cxn ang="0">
                <a:pos x="0" y="150"/>
              </a:cxn>
              <a:cxn ang="0">
                <a:pos x="0" y="0"/>
              </a:cxn>
            </a:cxnLst>
            <a:rect l="0" t="0" r="r" b="b"/>
            <a:pathLst>
              <a:path w="4605" h="237">
                <a:moveTo>
                  <a:pt x="0" y="0"/>
                </a:moveTo>
                <a:lnTo>
                  <a:pt x="3373" y="0"/>
                </a:lnTo>
                <a:lnTo>
                  <a:pt x="3570" y="87"/>
                </a:lnTo>
                <a:lnTo>
                  <a:pt x="3735" y="87"/>
                </a:lnTo>
                <a:lnTo>
                  <a:pt x="3969" y="0"/>
                </a:lnTo>
                <a:lnTo>
                  <a:pt x="4605" y="0"/>
                </a:lnTo>
                <a:lnTo>
                  <a:pt x="4605" y="150"/>
                </a:lnTo>
                <a:lnTo>
                  <a:pt x="3976" y="150"/>
                </a:lnTo>
                <a:lnTo>
                  <a:pt x="3713" y="237"/>
                </a:lnTo>
                <a:lnTo>
                  <a:pt x="3570" y="237"/>
                </a:lnTo>
                <a:lnTo>
                  <a:pt x="3373" y="150"/>
                </a:lnTo>
                <a:lnTo>
                  <a:pt x="0" y="150"/>
                </a:lnTo>
                <a:lnTo>
                  <a:pt x="0" y="0"/>
                </a:lnTo>
                <a:close/>
              </a:path>
            </a:pathLst>
          </a:custGeom>
          <a:solidFill>
            <a:srgbClr val="FDE9D9"/>
          </a:solidFill>
          <a:ln w="6350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77670" y="1542614"/>
            <a:ext cx="2958448" cy="554278"/>
          </a:xfrm>
          <a:prstGeom prst="rect">
            <a:avLst/>
          </a:prstGeom>
          <a:solidFill>
            <a:srgbClr val="FDE9D9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" name="AutoShape 56"/>
          <p:cNvSpPr>
            <a:spLocks noChangeArrowheads="1"/>
          </p:cNvSpPr>
          <p:nvPr/>
        </p:nvSpPr>
        <p:spPr bwMode="auto">
          <a:xfrm>
            <a:off x="6208907" y="1542614"/>
            <a:ext cx="513102" cy="554278"/>
          </a:xfrm>
          <a:prstGeom prst="flowChartDelay">
            <a:avLst/>
          </a:prstGeom>
          <a:solidFill>
            <a:srgbClr val="FDE9D9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036119" y="1542614"/>
            <a:ext cx="317509" cy="554278"/>
          </a:xfrm>
          <a:prstGeom prst="rect">
            <a:avLst/>
          </a:prstGeom>
          <a:solidFill>
            <a:srgbClr val="FDE9D9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" name="Freeform 15"/>
          <p:cNvSpPr>
            <a:spLocks/>
          </p:cNvSpPr>
          <p:nvPr/>
        </p:nvSpPr>
        <p:spPr bwMode="auto">
          <a:xfrm>
            <a:off x="2511943" y="909153"/>
            <a:ext cx="565728" cy="4948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0"/>
              </a:cxn>
              <a:cxn ang="0">
                <a:pos x="645" y="150"/>
              </a:cxn>
              <a:cxn ang="0">
                <a:pos x="495" y="150"/>
              </a:cxn>
              <a:cxn ang="0">
                <a:pos x="495" y="375"/>
              </a:cxn>
              <a:cxn ang="0">
                <a:pos x="0" y="375"/>
              </a:cxn>
              <a:cxn ang="0">
                <a:pos x="0" y="0"/>
              </a:cxn>
            </a:cxnLst>
            <a:rect l="0" t="0" r="r" b="b"/>
            <a:pathLst>
              <a:path w="645" h="375">
                <a:moveTo>
                  <a:pt x="0" y="0"/>
                </a:moveTo>
                <a:lnTo>
                  <a:pt x="645" y="0"/>
                </a:lnTo>
                <a:lnTo>
                  <a:pt x="645" y="150"/>
                </a:lnTo>
                <a:lnTo>
                  <a:pt x="495" y="150"/>
                </a:lnTo>
                <a:lnTo>
                  <a:pt x="495" y="375"/>
                </a:lnTo>
                <a:lnTo>
                  <a:pt x="0" y="375"/>
                </a:lnTo>
                <a:lnTo>
                  <a:pt x="0" y="0"/>
                </a:lnTo>
                <a:close/>
              </a:path>
            </a:pathLst>
          </a:custGeom>
          <a:solidFill>
            <a:srgbClr val="FDE9D9"/>
          </a:solidFill>
          <a:ln w="9525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Freeform 16"/>
          <p:cNvSpPr>
            <a:spLocks/>
          </p:cNvSpPr>
          <p:nvPr/>
        </p:nvSpPr>
        <p:spPr bwMode="auto">
          <a:xfrm flipV="1">
            <a:off x="2511943" y="2235462"/>
            <a:ext cx="565728" cy="49489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0"/>
              </a:cxn>
              <a:cxn ang="0">
                <a:pos x="645" y="150"/>
              </a:cxn>
              <a:cxn ang="0">
                <a:pos x="495" y="150"/>
              </a:cxn>
              <a:cxn ang="0">
                <a:pos x="495" y="375"/>
              </a:cxn>
              <a:cxn ang="0">
                <a:pos x="0" y="375"/>
              </a:cxn>
              <a:cxn ang="0">
                <a:pos x="0" y="0"/>
              </a:cxn>
            </a:cxnLst>
            <a:rect l="0" t="0" r="r" b="b"/>
            <a:pathLst>
              <a:path w="645" h="375">
                <a:moveTo>
                  <a:pt x="0" y="0"/>
                </a:moveTo>
                <a:lnTo>
                  <a:pt x="645" y="0"/>
                </a:lnTo>
                <a:lnTo>
                  <a:pt x="645" y="150"/>
                </a:lnTo>
                <a:lnTo>
                  <a:pt x="495" y="150"/>
                </a:lnTo>
                <a:lnTo>
                  <a:pt x="495" y="375"/>
                </a:lnTo>
                <a:lnTo>
                  <a:pt x="0" y="375"/>
                </a:lnTo>
                <a:lnTo>
                  <a:pt x="0" y="0"/>
                </a:lnTo>
                <a:close/>
              </a:path>
            </a:pathLst>
          </a:custGeom>
          <a:solidFill>
            <a:srgbClr val="FDE9D9"/>
          </a:solidFill>
          <a:ln w="9525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228203" y="1542614"/>
            <a:ext cx="125425" cy="5542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11943" y="1664027"/>
            <a:ext cx="3595221" cy="3101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" name="Freeform 19"/>
          <p:cNvSpPr>
            <a:spLocks/>
          </p:cNvSpPr>
          <p:nvPr/>
        </p:nvSpPr>
        <p:spPr bwMode="auto">
          <a:xfrm>
            <a:off x="2511943" y="1334099"/>
            <a:ext cx="565728" cy="3299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5" y="0"/>
              </a:cxn>
              <a:cxn ang="0">
                <a:pos x="495" y="158"/>
              </a:cxn>
              <a:cxn ang="0">
                <a:pos x="645" y="158"/>
              </a:cxn>
              <a:cxn ang="0">
                <a:pos x="645" y="250"/>
              </a:cxn>
              <a:cxn ang="0">
                <a:pos x="0" y="250"/>
              </a:cxn>
              <a:cxn ang="0">
                <a:pos x="0" y="0"/>
              </a:cxn>
            </a:cxnLst>
            <a:rect l="0" t="0" r="r" b="b"/>
            <a:pathLst>
              <a:path w="645" h="250">
                <a:moveTo>
                  <a:pt x="0" y="0"/>
                </a:moveTo>
                <a:lnTo>
                  <a:pt x="495" y="0"/>
                </a:lnTo>
                <a:lnTo>
                  <a:pt x="495" y="158"/>
                </a:lnTo>
                <a:lnTo>
                  <a:pt x="645" y="158"/>
                </a:lnTo>
                <a:lnTo>
                  <a:pt x="645" y="250"/>
                </a:lnTo>
                <a:lnTo>
                  <a:pt x="0" y="250"/>
                </a:lnTo>
                <a:lnTo>
                  <a:pt x="0" y="0"/>
                </a:lnTo>
                <a:close/>
              </a:path>
            </a:pathLst>
          </a:custGeom>
          <a:solidFill>
            <a:srgbClr val="FDE9D9"/>
          </a:solidFill>
          <a:ln w="9525">
            <a:solidFill>
              <a:srgbClr val="000000"/>
            </a:solidFill>
            <a:round/>
            <a:headEnd/>
            <a:tailEnd/>
          </a:ln>
        </p:spPr>
      </p:sp>
      <p:sp>
        <p:nvSpPr>
          <p:cNvPr id="21" name="Freeform 20"/>
          <p:cNvSpPr>
            <a:spLocks/>
          </p:cNvSpPr>
          <p:nvPr/>
        </p:nvSpPr>
        <p:spPr bwMode="auto">
          <a:xfrm flipV="1">
            <a:off x="2511943" y="1974159"/>
            <a:ext cx="565728" cy="32860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5" y="0"/>
              </a:cxn>
              <a:cxn ang="0">
                <a:pos x="495" y="158"/>
              </a:cxn>
              <a:cxn ang="0">
                <a:pos x="645" y="158"/>
              </a:cxn>
              <a:cxn ang="0">
                <a:pos x="645" y="250"/>
              </a:cxn>
              <a:cxn ang="0">
                <a:pos x="0" y="250"/>
              </a:cxn>
              <a:cxn ang="0">
                <a:pos x="0" y="0"/>
              </a:cxn>
            </a:cxnLst>
            <a:rect l="0" t="0" r="r" b="b"/>
            <a:pathLst>
              <a:path w="645" h="250">
                <a:moveTo>
                  <a:pt x="0" y="0"/>
                </a:moveTo>
                <a:lnTo>
                  <a:pt x="495" y="0"/>
                </a:lnTo>
                <a:lnTo>
                  <a:pt x="495" y="158"/>
                </a:lnTo>
                <a:lnTo>
                  <a:pt x="645" y="158"/>
                </a:lnTo>
                <a:lnTo>
                  <a:pt x="645" y="250"/>
                </a:lnTo>
                <a:lnTo>
                  <a:pt x="0" y="250"/>
                </a:lnTo>
                <a:lnTo>
                  <a:pt x="0" y="0"/>
                </a:lnTo>
                <a:close/>
              </a:path>
            </a:pathLst>
          </a:custGeom>
          <a:solidFill>
            <a:srgbClr val="FDE9D9"/>
          </a:solidFill>
          <a:ln w="9525">
            <a:solidFill>
              <a:srgbClr val="000000"/>
            </a:solidFill>
            <a:round/>
            <a:headEnd/>
            <a:tailEnd/>
          </a:ln>
        </p:spPr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511943" y="1017369"/>
            <a:ext cx="238570" cy="159025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428728" y="902554"/>
            <a:ext cx="6470345" cy="1821200"/>
            <a:chOff x="0" y="305"/>
            <a:chExt cx="7377" cy="1380"/>
          </a:xfrm>
        </p:grpSpPr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720" y="305"/>
              <a:ext cx="390" cy="1380"/>
            </a:xfrm>
            <a:prstGeom prst="rect">
              <a:avLst/>
            </a:prstGeom>
            <a:solidFill>
              <a:srgbClr val="FDE9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911" y="392"/>
              <a:ext cx="199" cy="12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390" y="785"/>
              <a:ext cx="521" cy="4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390" y="822"/>
              <a:ext cx="521" cy="3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sp>
        <p:cxnSp>
          <p:nvCxnSpPr>
            <p:cNvPr id="31" name="AutoShape 70"/>
            <p:cNvCxnSpPr>
              <a:cxnSpLocks noChangeShapeType="1"/>
            </p:cNvCxnSpPr>
            <p:nvPr/>
          </p:nvCxnSpPr>
          <p:spPr bwMode="auto">
            <a:xfrm>
              <a:off x="0" y="1001"/>
              <a:ext cx="7377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</p:grp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077670" y="909153"/>
            <a:ext cx="4003071" cy="188719"/>
          </a:xfrm>
          <a:prstGeom prst="rect">
            <a:avLst/>
          </a:prstGeom>
          <a:solidFill>
            <a:srgbClr val="FDE9D9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6228203" y="909153"/>
            <a:ext cx="125425" cy="1979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6228203" y="2527118"/>
            <a:ext cx="125425" cy="11613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" name="AutoShape 74"/>
          <p:cNvSpPr>
            <a:spLocks noChangeArrowheads="1"/>
          </p:cNvSpPr>
          <p:nvPr/>
        </p:nvSpPr>
        <p:spPr bwMode="auto">
          <a:xfrm flipH="1">
            <a:off x="2800508" y="2096892"/>
            <a:ext cx="277163" cy="517327"/>
          </a:xfrm>
          <a:prstGeom prst="flowChartDelay">
            <a:avLst/>
          </a:prstGeom>
          <a:solidFill>
            <a:srgbClr val="FFFFFF"/>
          </a:solidFill>
          <a:ln w="6350" cap="rnd">
            <a:solidFill>
              <a:srgbClr val="000000"/>
            </a:solidFill>
            <a:prstDash val="solid"/>
            <a:miter lim="800000"/>
            <a:headEnd/>
            <a:tailEnd/>
          </a:ln>
        </p:spPr>
      </p:sp>
      <p:sp>
        <p:nvSpPr>
          <p:cNvPr id="32" name="Octagon 31"/>
          <p:cNvSpPr/>
          <p:nvPr/>
        </p:nvSpPr>
        <p:spPr>
          <a:xfrm>
            <a:off x="5715008" y="857232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Octagon 32"/>
          <p:cNvSpPr/>
          <p:nvPr/>
        </p:nvSpPr>
        <p:spPr>
          <a:xfrm>
            <a:off x="6572264" y="1500174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Octagon 33"/>
          <p:cNvSpPr/>
          <p:nvPr/>
        </p:nvSpPr>
        <p:spPr>
          <a:xfrm>
            <a:off x="3571868" y="1357298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Octagon 34"/>
          <p:cNvSpPr/>
          <p:nvPr/>
        </p:nvSpPr>
        <p:spPr>
          <a:xfrm>
            <a:off x="2571736" y="1428736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Octagon 35"/>
          <p:cNvSpPr/>
          <p:nvPr/>
        </p:nvSpPr>
        <p:spPr>
          <a:xfrm>
            <a:off x="6143636" y="2714620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Octagon 36"/>
          <p:cNvSpPr/>
          <p:nvPr/>
        </p:nvSpPr>
        <p:spPr>
          <a:xfrm>
            <a:off x="2714612" y="2643182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Octagon 37"/>
          <p:cNvSpPr/>
          <p:nvPr/>
        </p:nvSpPr>
        <p:spPr>
          <a:xfrm>
            <a:off x="2928926" y="714356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Octagon 38"/>
          <p:cNvSpPr/>
          <p:nvPr/>
        </p:nvSpPr>
        <p:spPr>
          <a:xfrm>
            <a:off x="2571736" y="857232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Octagon 39"/>
          <p:cNvSpPr/>
          <p:nvPr/>
        </p:nvSpPr>
        <p:spPr>
          <a:xfrm>
            <a:off x="2928926" y="1643050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Octagon 40"/>
          <p:cNvSpPr/>
          <p:nvPr/>
        </p:nvSpPr>
        <p:spPr>
          <a:xfrm>
            <a:off x="2571736" y="1857364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  <a:endParaRPr lang="en-GB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Octagon 43"/>
          <p:cNvSpPr/>
          <p:nvPr/>
        </p:nvSpPr>
        <p:spPr>
          <a:xfrm>
            <a:off x="5857884" y="1643050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Octagon 44"/>
          <p:cNvSpPr/>
          <p:nvPr/>
        </p:nvSpPr>
        <p:spPr>
          <a:xfrm>
            <a:off x="2428860" y="2214554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</a:t>
            </a:r>
            <a:endParaRPr lang="en-GB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Octagon 45"/>
          <p:cNvSpPr/>
          <p:nvPr/>
        </p:nvSpPr>
        <p:spPr>
          <a:xfrm>
            <a:off x="6143636" y="1357298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</a:t>
            </a:r>
            <a:endParaRPr lang="en-GB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Octagon 50"/>
          <p:cNvSpPr/>
          <p:nvPr/>
        </p:nvSpPr>
        <p:spPr>
          <a:xfrm>
            <a:off x="2143108" y="571480"/>
            <a:ext cx="285752" cy="285752"/>
          </a:xfrm>
          <a:prstGeom prst="octagon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</a:t>
            </a:r>
            <a:endParaRPr lang="en-GB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6910C-B688-4933-9605-CA18B04A1010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Welding test: 1000 mm distance e-beam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6" name="Picture 2" descr="\\cern.ch\dfs\Users\s\scala\Documents\My Pictures\Picture\Picture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736"/>
            <a:ext cx="4191029" cy="3143272"/>
          </a:xfrm>
          <a:prstGeom prst="rect">
            <a:avLst/>
          </a:prstGeom>
          <a:noFill/>
        </p:spPr>
      </p:pic>
      <p:pic>
        <p:nvPicPr>
          <p:cNvPr id="128002" name="Picture 2" descr="\\cern.ch\dfs\Users\s\scala\Documents\HIE-ISOLDE\Photos\IMG_34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0425" y="1428736"/>
            <a:ext cx="4191029" cy="314327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4929198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Roughness measured after welding and SUBU chemical polishing, 20 µm removed</a:t>
            </a:r>
          </a:p>
          <a:p>
            <a:endParaRPr lang="en-US" dirty="0" smtClean="0"/>
          </a:p>
          <a:p>
            <a:r>
              <a:rPr lang="en-US" dirty="0" smtClean="0"/>
              <a:t>Achieved Ra better than 0.8 µm, target value based on LEP/LHC/1.5 GHz CERN experience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6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/>
          <a:lstStyle/>
          <a:p>
            <a:r>
              <a:rPr lang="en-US" dirty="0" smtClean="0"/>
              <a:t>Beam ports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0D517-70AC-48F2-BD5C-127B772F1189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33799" name="Picture 2" descr="G:\Divisions\EST\Groups\SM\ThinFilms\DataFiles\Building252\HIE-ISOLDE\Photos\Cavity\cavit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54" y="2317750"/>
            <a:ext cx="238125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4" descr="G:\Divisions\EST\Groups\SM\ThinFilms\DataFiles\Building252\HIE-ISOLDE\Photos\Cavity\IMG_00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4015" y="695325"/>
            <a:ext cx="2068513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1" descr="P101065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2" y="4965700"/>
            <a:ext cx="195103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12" descr="P101065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38" y="4965700"/>
            <a:ext cx="195103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13" descr="P1010656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13" y="4965700"/>
            <a:ext cx="195103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14" descr="P1010657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88" y="4965700"/>
            <a:ext cx="195103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15" descr="P1010658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92963" y="4965700"/>
            <a:ext cx="195103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8" name="Picture 16" descr="G:\Divisions\EST\Groups\SM\ThinFilms\DataFiles\Building252\HIE-ISOLDE\Photos\REX-Isolde_Thierry\Cavité-300\Repoussage\P101078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6219" y="642918"/>
            <a:ext cx="2472707" cy="1854530"/>
          </a:xfrm>
          <a:prstGeom prst="rect">
            <a:avLst/>
          </a:prstGeom>
          <a:noFill/>
        </p:spPr>
      </p:pic>
      <p:pic>
        <p:nvPicPr>
          <p:cNvPr id="33809" name="Picture 17" descr="G:\Divisions\EST\Groups\SM\ThinFilms\DataFiles\Building252\HIE-ISOLDE\Photos\REX-Isolde_Thierry\Cavité-300\Repoussage\P101090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3343" y="2628289"/>
            <a:ext cx="1618525" cy="2158033"/>
          </a:xfrm>
          <a:prstGeom prst="rect">
            <a:avLst/>
          </a:prstGeom>
          <a:noFill/>
        </p:spPr>
      </p:pic>
      <p:pic>
        <p:nvPicPr>
          <p:cNvPr id="33811" name="Picture 19" descr="G:\Divisions\EST\Groups\SM\ThinFilms\DataFiles\Building252\HIE-ISOLDE\Photos\REX-Isolde_Thierry\Cavité-300\Repoussage\P101091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09958" y="661987"/>
            <a:ext cx="2376488" cy="31686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007096" y="4068543"/>
            <a:ext cx="313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Obtained shape accuracy</a:t>
            </a:r>
          </a:p>
          <a:p>
            <a:pPr algn="ctr"/>
            <a:r>
              <a:rPr lang="en-US" dirty="0" smtClean="0"/>
              <a:t>better than 0.1 mm</a:t>
            </a:r>
            <a:endParaRPr lang="en-US" dirty="0"/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13"/>
          <a:srcRect l="25985" r="19951"/>
          <a:stretch>
            <a:fillRect/>
          </a:stretch>
        </p:blipFill>
        <p:spPr bwMode="auto">
          <a:xfrm>
            <a:off x="1993813" y="2628289"/>
            <a:ext cx="1047977" cy="215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28625" y="500063"/>
            <a:ext cx="8389938" cy="6145212"/>
            <a:chOff x="428596" y="500042"/>
            <a:chExt cx="8389680" cy="6144462"/>
          </a:xfrm>
        </p:grpSpPr>
        <p:pic>
          <p:nvPicPr>
            <p:cNvPr id="34825" name="Picture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71736" y="500042"/>
              <a:ext cx="4000528" cy="5911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6" name="TextBox 7"/>
            <p:cNvSpPr txBox="1">
              <a:spLocks noChangeArrowheads="1"/>
            </p:cNvSpPr>
            <p:nvPr/>
          </p:nvSpPr>
          <p:spPr bwMode="auto">
            <a:xfrm>
              <a:off x="6786578" y="857232"/>
              <a:ext cx="14033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Vacuum tank</a:t>
              </a:r>
            </a:p>
          </p:txBody>
        </p:sp>
        <p:cxnSp>
          <p:nvCxnSpPr>
            <p:cNvPr id="10" name="Straight Arrow Connector 9"/>
            <p:cNvCxnSpPr>
              <a:stCxn id="34826" idx="1"/>
            </p:cNvCxnSpPr>
            <p:nvPr/>
          </p:nvCxnSpPr>
          <p:spPr>
            <a:xfrm rot="10800000" flipV="1">
              <a:off x="5786244" y="1041313"/>
              <a:ext cx="1000094" cy="3158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28" name="TextBox 11"/>
            <p:cNvSpPr txBox="1">
              <a:spLocks noChangeArrowheads="1"/>
            </p:cNvSpPr>
            <p:nvPr/>
          </p:nvSpPr>
          <p:spPr bwMode="auto">
            <a:xfrm>
              <a:off x="6786578" y="1428736"/>
              <a:ext cx="7530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Cavity</a:t>
              </a:r>
            </a:p>
          </p:txBody>
        </p:sp>
        <p:cxnSp>
          <p:nvCxnSpPr>
            <p:cNvPr id="14" name="Straight Arrow Connector 13"/>
            <p:cNvCxnSpPr>
              <a:stCxn id="34828" idx="1"/>
            </p:cNvCxnSpPr>
            <p:nvPr/>
          </p:nvCxnSpPr>
          <p:spPr>
            <a:xfrm rot="10800000" flipV="1">
              <a:off x="5286197" y="1612743"/>
              <a:ext cx="1500142" cy="5301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30" name="TextBox 14"/>
            <p:cNvSpPr txBox="1">
              <a:spLocks noChangeArrowheads="1"/>
            </p:cNvSpPr>
            <p:nvPr/>
          </p:nvSpPr>
          <p:spPr bwMode="auto">
            <a:xfrm>
              <a:off x="6858016" y="2285992"/>
              <a:ext cx="15696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Thermal shield</a:t>
              </a:r>
            </a:p>
          </p:txBody>
        </p:sp>
        <p:cxnSp>
          <p:nvCxnSpPr>
            <p:cNvPr id="17" name="Straight Arrow Connector 16"/>
            <p:cNvCxnSpPr>
              <a:stCxn id="34830" idx="1"/>
            </p:cNvCxnSpPr>
            <p:nvPr/>
          </p:nvCxnSpPr>
          <p:spPr>
            <a:xfrm rot="10800000" flipV="1">
              <a:off x="5643374" y="2469889"/>
              <a:ext cx="1214400" cy="17301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32" name="TextBox 17"/>
            <p:cNvSpPr txBox="1">
              <a:spLocks noChangeArrowheads="1"/>
            </p:cNvSpPr>
            <p:nvPr/>
          </p:nvSpPr>
          <p:spPr bwMode="auto">
            <a:xfrm>
              <a:off x="428596" y="2571744"/>
              <a:ext cx="88838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Cooling</a:t>
              </a:r>
            </a:p>
          </p:txBody>
        </p:sp>
        <p:cxnSp>
          <p:nvCxnSpPr>
            <p:cNvPr id="20" name="Straight Arrow Connector 19"/>
            <p:cNvCxnSpPr>
              <a:stCxn id="34832" idx="3"/>
            </p:cNvCxnSpPr>
            <p:nvPr/>
          </p:nvCxnSpPr>
          <p:spPr>
            <a:xfrm flipV="1">
              <a:off x="1317569" y="1428616"/>
              <a:ext cx="3182840" cy="132857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34" name="TextBox 21"/>
            <p:cNvSpPr txBox="1">
              <a:spLocks noChangeArrowheads="1"/>
            </p:cNvSpPr>
            <p:nvPr/>
          </p:nvSpPr>
          <p:spPr bwMode="auto">
            <a:xfrm>
              <a:off x="428596" y="5929330"/>
              <a:ext cx="18322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Pump connection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2285914" y="6214345"/>
              <a:ext cx="1285835" cy="4285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5400000" flipH="1" flipV="1">
              <a:off x="3429686" y="6500852"/>
              <a:ext cx="28571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37" name="TextBox 38"/>
            <p:cNvSpPr txBox="1">
              <a:spLocks noChangeArrowheads="1"/>
            </p:cNvSpPr>
            <p:nvPr/>
          </p:nvSpPr>
          <p:spPr bwMode="auto">
            <a:xfrm>
              <a:off x="6643702" y="5857892"/>
              <a:ext cx="16803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HV feedthrough</a:t>
              </a:r>
            </a:p>
          </p:txBody>
        </p:sp>
        <p:cxnSp>
          <p:nvCxnSpPr>
            <p:cNvPr id="41" name="Straight Connector 40"/>
            <p:cNvCxnSpPr>
              <a:stCxn id="34837" idx="1"/>
            </p:cNvCxnSpPr>
            <p:nvPr/>
          </p:nvCxnSpPr>
          <p:spPr>
            <a:xfrm rot="10800000" flipV="1">
              <a:off x="5571938" y="6042915"/>
              <a:ext cx="1071530" cy="3142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 flipH="1" flipV="1">
              <a:off x="5465589" y="6250852"/>
              <a:ext cx="21428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40" name="TextBox 44"/>
            <p:cNvSpPr txBox="1">
              <a:spLocks noChangeArrowheads="1"/>
            </p:cNvSpPr>
            <p:nvPr/>
          </p:nvSpPr>
          <p:spPr bwMode="auto">
            <a:xfrm>
              <a:off x="428596" y="3643314"/>
              <a:ext cx="19766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Sputtering cathode</a:t>
              </a:r>
            </a:p>
          </p:txBody>
        </p:sp>
        <p:cxnSp>
          <p:nvCxnSpPr>
            <p:cNvPr id="47" name="Straight Arrow Connector 46"/>
            <p:cNvCxnSpPr>
              <a:stCxn id="34840" idx="3"/>
            </p:cNvCxnSpPr>
            <p:nvPr/>
          </p:nvCxnSpPr>
          <p:spPr>
            <a:xfrm>
              <a:off x="2404973" y="3828623"/>
              <a:ext cx="1809694" cy="285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42" name="TextBox 48"/>
            <p:cNvSpPr txBox="1">
              <a:spLocks noChangeArrowheads="1"/>
            </p:cNvSpPr>
            <p:nvPr/>
          </p:nvSpPr>
          <p:spPr bwMode="auto">
            <a:xfrm>
              <a:off x="6709878" y="5143512"/>
              <a:ext cx="21083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Cooling feedthrough</a:t>
              </a:r>
            </a:p>
          </p:txBody>
        </p:sp>
        <p:cxnSp>
          <p:nvCxnSpPr>
            <p:cNvPr id="51" name="Straight Connector 50"/>
            <p:cNvCxnSpPr>
              <a:stCxn id="34842" idx="1"/>
            </p:cNvCxnSpPr>
            <p:nvPr/>
          </p:nvCxnSpPr>
          <p:spPr>
            <a:xfrm rot="10800000" flipV="1">
              <a:off x="5071891" y="5328628"/>
              <a:ext cx="1638250" cy="9571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 flipH="1" flipV="1">
              <a:off x="4929828" y="6143709"/>
              <a:ext cx="28571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22266" r="22656" b="1260"/>
          <a:stretch>
            <a:fillRect/>
          </a:stretch>
        </p:blipFill>
        <p:spPr bwMode="auto">
          <a:xfrm>
            <a:off x="2357438" y="642938"/>
            <a:ext cx="4214812" cy="55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642938"/>
          </a:xfrm>
        </p:spPr>
        <p:txBody>
          <a:bodyPr/>
          <a:lstStyle/>
          <a:p>
            <a:r>
              <a:rPr lang="en-GB" sz="2800" dirty="0" smtClean="0"/>
              <a:t>Design of bias sputter coating system</a:t>
            </a:r>
          </a:p>
        </p:txBody>
      </p:sp>
      <p:sp>
        <p:nvSpPr>
          <p:cNvPr id="26" name="Date Placeholder 2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33974-8CAE-4C93-B85A-813F2DCDA83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/>
          </a:p>
        </p:txBody>
      </p:sp>
      <p:pic>
        <p:nvPicPr>
          <p:cNvPr id="47106" name="Picture 2" descr="\\cern.ch\dfs\Users\s\scala\Documents\HIE-ISOLDE\Photos\Picture 022.jpg"/>
          <p:cNvPicPr>
            <a:picLocks noChangeAspect="1" noChangeArrowheads="1"/>
          </p:cNvPicPr>
          <p:nvPr/>
        </p:nvPicPr>
        <p:blipFill>
          <a:blip r:embed="rId5"/>
          <a:srcRect l="15886" r="16666"/>
          <a:stretch>
            <a:fillRect/>
          </a:stretch>
        </p:blipFill>
        <p:spPr bwMode="auto">
          <a:xfrm>
            <a:off x="3000375" y="500063"/>
            <a:ext cx="3046413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Coating assembly: cathodes and cavity cooling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132098" name="Picture 2" descr="\\cern.ch\dfs\Users\s\scala\Documents\HIE-ISOLDE\Drawings\Equipement Depot Nobi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90" y="741361"/>
            <a:ext cx="7686700" cy="5765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1" name="Picture 3" descr="G:\Divisions\EST\Groups\SM\ThinFilms\DataFiles\Building252\HIE-ISOLDE\Photos\CoatingSyst\Grid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2726529" cy="36353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of </a:t>
            </a:r>
            <a:r>
              <a:rPr lang="en-US" dirty="0" smtClean="0"/>
              <a:t>diode bias sputtering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grpSp>
        <p:nvGrpSpPr>
          <p:cNvPr id="59" name="Group 168"/>
          <p:cNvGrpSpPr>
            <a:grpSpLocks/>
          </p:cNvGrpSpPr>
          <p:nvPr/>
        </p:nvGrpSpPr>
        <p:grpSpPr bwMode="auto">
          <a:xfrm>
            <a:off x="4572000" y="500042"/>
            <a:ext cx="4391025" cy="4122738"/>
            <a:chOff x="2936" y="1018"/>
            <a:chExt cx="2766" cy="2597"/>
          </a:xfrm>
        </p:grpSpPr>
        <p:sp>
          <p:nvSpPr>
            <p:cNvPr id="60" name="Text Box 156"/>
            <p:cNvSpPr txBox="1">
              <a:spLocks noChangeArrowheads="1"/>
            </p:cNvSpPr>
            <p:nvPr/>
          </p:nvSpPr>
          <p:spPr bwMode="auto">
            <a:xfrm>
              <a:off x="5402" y="2206"/>
              <a:ext cx="30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>
                  <a:solidFill>
                    <a:srgbClr val="0000FF"/>
                  </a:solidFill>
                </a:rPr>
                <a:t>0 V</a:t>
              </a:r>
            </a:p>
          </p:txBody>
        </p:sp>
        <p:grpSp>
          <p:nvGrpSpPr>
            <p:cNvPr id="61" name="Group 167"/>
            <p:cNvGrpSpPr>
              <a:grpSpLocks/>
            </p:cNvGrpSpPr>
            <p:nvPr/>
          </p:nvGrpSpPr>
          <p:grpSpPr bwMode="auto">
            <a:xfrm>
              <a:off x="2936" y="1018"/>
              <a:ext cx="2664" cy="2597"/>
              <a:chOff x="2664" y="1443"/>
              <a:chExt cx="2664" cy="2597"/>
            </a:xfrm>
          </p:grpSpPr>
          <p:sp>
            <p:nvSpPr>
              <p:cNvPr id="62" name="Line 8"/>
              <p:cNvSpPr>
                <a:spLocks noChangeShapeType="1"/>
              </p:cNvSpPr>
              <p:nvPr/>
            </p:nvSpPr>
            <p:spPr bwMode="auto">
              <a:xfrm>
                <a:off x="2924" y="2036"/>
                <a:ext cx="130" cy="0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" name="Line 9"/>
              <p:cNvSpPr>
                <a:spLocks noChangeShapeType="1"/>
              </p:cNvSpPr>
              <p:nvPr/>
            </p:nvSpPr>
            <p:spPr bwMode="auto">
              <a:xfrm flipV="1">
                <a:off x="3054" y="1773"/>
                <a:ext cx="0" cy="263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Line 10"/>
              <p:cNvSpPr>
                <a:spLocks noChangeShapeType="1"/>
              </p:cNvSpPr>
              <p:nvPr/>
            </p:nvSpPr>
            <p:spPr bwMode="auto">
              <a:xfrm>
                <a:off x="3054" y="1773"/>
                <a:ext cx="2076" cy="0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" name="Line 11"/>
              <p:cNvSpPr>
                <a:spLocks noChangeShapeType="1"/>
              </p:cNvSpPr>
              <p:nvPr/>
            </p:nvSpPr>
            <p:spPr bwMode="auto">
              <a:xfrm>
                <a:off x="5130" y="1773"/>
                <a:ext cx="0" cy="263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" name="Line 12"/>
              <p:cNvSpPr>
                <a:spLocks noChangeShapeType="1"/>
              </p:cNvSpPr>
              <p:nvPr/>
            </p:nvSpPr>
            <p:spPr bwMode="auto">
              <a:xfrm>
                <a:off x="5130" y="2036"/>
                <a:ext cx="0" cy="1579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" name="Line 13"/>
              <p:cNvSpPr>
                <a:spLocks noChangeShapeType="1"/>
              </p:cNvSpPr>
              <p:nvPr/>
            </p:nvSpPr>
            <p:spPr bwMode="auto">
              <a:xfrm flipH="1">
                <a:off x="5012" y="3615"/>
                <a:ext cx="118" cy="0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" name="Line 14"/>
              <p:cNvSpPr>
                <a:spLocks noChangeShapeType="1"/>
              </p:cNvSpPr>
              <p:nvPr/>
            </p:nvSpPr>
            <p:spPr bwMode="auto">
              <a:xfrm>
                <a:off x="5012" y="3615"/>
                <a:ext cx="0" cy="120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" name="Line 15"/>
              <p:cNvSpPr>
                <a:spLocks noChangeShapeType="1"/>
              </p:cNvSpPr>
              <p:nvPr/>
            </p:nvSpPr>
            <p:spPr bwMode="auto">
              <a:xfrm>
                <a:off x="4871" y="3615"/>
                <a:ext cx="0" cy="137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Line 16"/>
              <p:cNvSpPr>
                <a:spLocks noChangeShapeType="1"/>
              </p:cNvSpPr>
              <p:nvPr/>
            </p:nvSpPr>
            <p:spPr bwMode="auto">
              <a:xfrm flipH="1">
                <a:off x="3054" y="3615"/>
                <a:ext cx="1817" cy="0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" name="Line 17"/>
              <p:cNvSpPr>
                <a:spLocks noChangeShapeType="1"/>
              </p:cNvSpPr>
              <p:nvPr/>
            </p:nvSpPr>
            <p:spPr bwMode="auto">
              <a:xfrm flipV="1">
                <a:off x="3054" y="2167"/>
                <a:ext cx="0" cy="1448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" name="Line 18"/>
              <p:cNvSpPr>
                <a:spLocks noChangeShapeType="1"/>
              </p:cNvSpPr>
              <p:nvPr/>
            </p:nvSpPr>
            <p:spPr bwMode="auto">
              <a:xfrm flipH="1">
                <a:off x="2924" y="2167"/>
                <a:ext cx="130" cy="0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19"/>
              <p:cNvSpPr>
                <a:spLocks noChangeShapeType="1"/>
              </p:cNvSpPr>
              <p:nvPr/>
            </p:nvSpPr>
            <p:spPr bwMode="auto">
              <a:xfrm>
                <a:off x="2664" y="2101"/>
                <a:ext cx="390" cy="0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" name="Freeform 20"/>
              <p:cNvSpPr>
                <a:spLocks/>
              </p:cNvSpPr>
              <p:nvPr/>
            </p:nvSpPr>
            <p:spPr bwMode="auto">
              <a:xfrm>
                <a:off x="3027" y="2074"/>
                <a:ext cx="27" cy="5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3" y="22"/>
                  </a:cxn>
                  <a:cxn ang="0">
                    <a:pos x="0" y="0"/>
                  </a:cxn>
                </a:cxnLst>
                <a:rect l="0" t="0" r="r" b="b"/>
                <a:pathLst>
                  <a:path w="23" h="44">
                    <a:moveTo>
                      <a:pt x="0" y="44"/>
                    </a:moveTo>
                    <a:lnTo>
                      <a:pt x="23" y="22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" name="Line 22"/>
              <p:cNvSpPr>
                <a:spLocks noChangeShapeType="1"/>
              </p:cNvSpPr>
              <p:nvPr/>
            </p:nvSpPr>
            <p:spPr bwMode="auto">
              <a:xfrm>
                <a:off x="4936" y="3615"/>
                <a:ext cx="0" cy="329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" name="Freeform 23"/>
              <p:cNvSpPr>
                <a:spLocks/>
              </p:cNvSpPr>
              <p:nvPr/>
            </p:nvSpPr>
            <p:spPr bwMode="auto">
              <a:xfrm>
                <a:off x="4910" y="3916"/>
                <a:ext cx="52" cy="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" y="23"/>
                  </a:cxn>
                  <a:cxn ang="0">
                    <a:pos x="44" y="0"/>
                  </a:cxn>
                </a:cxnLst>
                <a:rect l="0" t="0" r="r" b="b"/>
                <a:pathLst>
                  <a:path w="44" h="23">
                    <a:moveTo>
                      <a:pt x="0" y="0"/>
                    </a:moveTo>
                    <a:lnTo>
                      <a:pt x="22" y="23"/>
                    </a:lnTo>
                    <a:lnTo>
                      <a:pt x="44" y="0"/>
                    </a:lnTo>
                  </a:path>
                </a:pathLst>
              </a:custGeom>
              <a:noFill/>
              <a:ln w="1111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" name="Rectangle 24"/>
              <p:cNvSpPr>
                <a:spLocks noChangeArrowheads="1"/>
              </p:cNvSpPr>
              <p:nvPr/>
            </p:nvSpPr>
            <p:spPr bwMode="auto">
              <a:xfrm>
                <a:off x="4571" y="3954"/>
                <a:ext cx="46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b="0">
                    <a:solidFill>
                      <a:srgbClr val="000000"/>
                    </a:solidFill>
                  </a:rPr>
                  <a:t>Vacuum pump</a:t>
                </a:r>
                <a:endParaRPr lang="en-GB"/>
              </a:p>
            </p:txBody>
          </p:sp>
          <p:sp>
            <p:nvSpPr>
              <p:cNvPr id="78" name="Line 25"/>
              <p:cNvSpPr>
                <a:spLocks noChangeShapeType="1"/>
              </p:cNvSpPr>
              <p:nvPr/>
            </p:nvSpPr>
            <p:spPr bwMode="auto">
              <a:xfrm>
                <a:off x="4092" y="1443"/>
                <a:ext cx="0" cy="593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" name="Rectangle 26"/>
              <p:cNvSpPr>
                <a:spLocks noChangeArrowheads="1"/>
              </p:cNvSpPr>
              <p:nvPr/>
            </p:nvSpPr>
            <p:spPr bwMode="auto">
              <a:xfrm>
                <a:off x="3573" y="2036"/>
                <a:ext cx="1039" cy="6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" name="Rectangle 27"/>
              <p:cNvSpPr>
                <a:spLocks noChangeArrowheads="1"/>
              </p:cNvSpPr>
              <p:nvPr/>
            </p:nvSpPr>
            <p:spPr bwMode="auto">
              <a:xfrm>
                <a:off x="3573" y="2036"/>
                <a:ext cx="1039" cy="65"/>
              </a:xfrm>
              <a:prstGeom prst="rect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" name="Rectangle 28"/>
              <p:cNvSpPr>
                <a:spLocks noChangeArrowheads="1"/>
              </p:cNvSpPr>
              <p:nvPr/>
            </p:nvSpPr>
            <p:spPr bwMode="auto">
              <a:xfrm>
                <a:off x="3573" y="3055"/>
                <a:ext cx="1039" cy="66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" name="Rectangle 29"/>
              <p:cNvSpPr>
                <a:spLocks noChangeArrowheads="1"/>
              </p:cNvSpPr>
              <p:nvPr/>
            </p:nvSpPr>
            <p:spPr bwMode="auto">
              <a:xfrm>
                <a:off x="3573" y="3055"/>
                <a:ext cx="1039" cy="66"/>
              </a:xfrm>
              <a:prstGeom prst="rect">
                <a:avLst/>
              </a:prstGeom>
              <a:noFill/>
              <a:ln w="11113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" name="Line 30"/>
              <p:cNvSpPr>
                <a:spLocks noChangeShapeType="1"/>
              </p:cNvSpPr>
              <p:nvPr/>
            </p:nvSpPr>
            <p:spPr bwMode="auto">
              <a:xfrm>
                <a:off x="4092" y="3121"/>
                <a:ext cx="0" cy="889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" name="Line 31"/>
              <p:cNvSpPr>
                <a:spLocks noChangeShapeType="1"/>
              </p:cNvSpPr>
              <p:nvPr/>
            </p:nvSpPr>
            <p:spPr bwMode="auto">
              <a:xfrm flipH="1">
                <a:off x="3768" y="4010"/>
                <a:ext cx="324" cy="0"/>
              </a:xfrm>
              <a:prstGeom prst="line">
                <a:avLst/>
              </a:prstGeom>
              <a:noFill/>
              <a:ln w="1111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" name="Rectangle 32"/>
              <p:cNvSpPr>
                <a:spLocks noChangeArrowheads="1"/>
              </p:cNvSpPr>
              <p:nvPr/>
            </p:nvSpPr>
            <p:spPr bwMode="auto">
              <a:xfrm>
                <a:off x="4300" y="3285"/>
                <a:ext cx="626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b="0" dirty="0">
                    <a:solidFill>
                      <a:srgbClr val="000000"/>
                    </a:solidFill>
                  </a:rPr>
                  <a:t>Sputter </a:t>
                </a:r>
                <a:r>
                  <a:rPr lang="en-GB" sz="900" b="0" dirty="0" smtClean="0">
                    <a:solidFill>
                      <a:srgbClr val="000000"/>
                    </a:solidFill>
                  </a:rPr>
                  <a:t>cathode </a:t>
                </a:r>
                <a:r>
                  <a:rPr lang="en-GB" sz="900" b="0" dirty="0" err="1" smtClean="0">
                    <a:solidFill>
                      <a:srgbClr val="000000"/>
                    </a:solidFill>
                  </a:rPr>
                  <a:t>Nb</a:t>
                </a:r>
                <a:endParaRPr lang="en-GB" dirty="0"/>
              </a:p>
            </p:txBody>
          </p:sp>
          <p:sp>
            <p:nvSpPr>
              <p:cNvPr id="87" name="Rectangle 34"/>
              <p:cNvSpPr>
                <a:spLocks noChangeArrowheads="1"/>
              </p:cNvSpPr>
              <p:nvPr/>
            </p:nvSpPr>
            <p:spPr bwMode="auto">
              <a:xfrm>
                <a:off x="4392" y="1914"/>
                <a:ext cx="48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b="0" dirty="0" smtClean="0">
                    <a:solidFill>
                      <a:srgbClr val="000000"/>
                    </a:solidFill>
                  </a:rPr>
                  <a:t>Object - cavity </a:t>
                </a:r>
                <a:endParaRPr lang="en-GB" dirty="0"/>
              </a:p>
            </p:txBody>
          </p:sp>
          <p:sp>
            <p:nvSpPr>
              <p:cNvPr id="88" name="Oval 35"/>
              <p:cNvSpPr>
                <a:spLocks noChangeArrowheads="1"/>
              </p:cNvSpPr>
              <p:nvPr/>
            </p:nvSpPr>
            <p:spPr bwMode="auto">
              <a:xfrm>
                <a:off x="3266" y="2295"/>
                <a:ext cx="51" cy="52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" name="Oval 36"/>
              <p:cNvSpPr>
                <a:spLocks noChangeArrowheads="1"/>
              </p:cNvSpPr>
              <p:nvPr/>
            </p:nvSpPr>
            <p:spPr bwMode="auto">
              <a:xfrm>
                <a:off x="3266" y="2295"/>
                <a:ext cx="51" cy="52"/>
              </a:xfrm>
              <a:prstGeom prst="ellips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" name="Oval 37"/>
              <p:cNvSpPr>
                <a:spLocks noChangeArrowheads="1"/>
              </p:cNvSpPr>
              <p:nvPr/>
            </p:nvSpPr>
            <p:spPr bwMode="auto">
              <a:xfrm>
                <a:off x="4229" y="2534"/>
                <a:ext cx="52" cy="54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" name="Oval 38"/>
              <p:cNvSpPr>
                <a:spLocks noChangeArrowheads="1"/>
              </p:cNvSpPr>
              <p:nvPr/>
            </p:nvSpPr>
            <p:spPr bwMode="auto">
              <a:xfrm>
                <a:off x="4229" y="2534"/>
                <a:ext cx="52" cy="54"/>
              </a:xfrm>
              <a:prstGeom prst="ellips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" name="Oval 39"/>
              <p:cNvSpPr>
                <a:spLocks noChangeArrowheads="1"/>
              </p:cNvSpPr>
              <p:nvPr/>
            </p:nvSpPr>
            <p:spPr bwMode="auto">
              <a:xfrm>
                <a:off x="3970" y="2995"/>
                <a:ext cx="52" cy="53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" name="Freeform 40"/>
              <p:cNvSpPr>
                <a:spLocks/>
              </p:cNvSpPr>
              <p:nvPr/>
            </p:nvSpPr>
            <p:spPr bwMode="auto">
              <a:xfrm>
                <a:off x="3970" y="2995"/>
                <a:ext cx="52" cy="53"/>
              </a:xfrm>
              <a:custGeom>
                <a:avLst/>
                <a:gdLst/>
                <a:ahLst/>
                <a:cxnLst>
                  <a:cxn ang="0">
                    <a:pos x="43" y="21"/>
                  </a:cxn>
                  <a:cxn ang="0">
                    <a:pos x="22" y="0"/>
                  </a:cxn>
                  <a:cxn ang="0">
                    <a:pos x="0" y="21"/>
                  </a:cxn>
                  <a:cxn ang="0">
                    <a:pos x="22" y="43"/>
                  </a:cxn>
                  <a:cxn ang="0">
                    <a:pos x="43" y="21"/>
                  </a:cxn>
                </a:cxnLst>
                <a:rect l="0" t="0" r="r" b="b"/>
                <a:pathLst>
                  <a:path w="43" h="43">
                    <a:moveTo>
                      <a:pt x="43" y="21"/>
                    </a:moveTo>
                    <a:cubicBezTo>
                      <a:pt x="43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34"/>
                      <a:pt x="10" y="43"/>
                      <a:pt x="22" y="43"/>
                    </a:cubicBezTo>
                    <a:cubicBezTo>
                      <a:pt x="34" y="43"/>
                      <a:pt x="43" y="34"/>
                      <a:pt x="43" y="21"/>
                    </a:cubicBez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94" name="Group 145"/>
              <p:cNvGrpSpPr>
                <a:grpSpLocks/>
              </p:cNvGrpSpPr>
              <p:nvPr/>
            </p:nvGrpSpPr>
            <p:grpSpPr bwMode="auto">
              <a:xfrm>
                <a:off x="3388" y="2742"/>
                <a:ext cx="52" cy="54"/>
                <a:chOff x="3388" y="2742"/>
                <a:chExt cx="52" cy="54"/>
              </a:xfrm>
            </p:grpSpPr>
            <p:sp>
              <p:nvSpPr>
                <p:cNvPr id="189" name="Oval 41"/>
                <p:cNvSpPr>
                  <a:spLocks noChangeArrowheads="1"/>
                </p:cNvSpPr>
                <p:nvPr/>
              </p:nvSpPr>
              <p:spPr bwMode="auto">
                <a:xfrm>
                  <a:off x="3388" y="2742"/>
                  <a:ext cx="52" cy="54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" name="Oval 42"/>
                <p:cNvSpPr>
                  <a:spLocks noChangeArrowheads="1"/>
                </p:cNvSpPr>
                <p:nvPr/>
              </p:nvSpPr>
              <p:spPr bwMode="auto">
                <a:xfrm>
                  <a:off x="3388" y="2742"/>
                  <a:ext cx="52" cy="54"/>
                </a:xfrm>
                <a:prstGeom prst="ellipse">
                  <a:avLst/>
                </a:prstGeom>
                <a:noFill/>
                <a:ln w="635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95" name="Oval 43"/>
              <p:cNvSpPr>
                <a:spLocks noChangeArrowheads="1"/>
              </p:cNvSpPr>
              <p:nvPr/>
            </p:nvSpPr>
            <p:spPr bwMode="auto">
              <a:xfrm>
                <a:off x="3388" y="2602"/>
                <a:ext cx="52" cy="54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" name="Oval 44"/>
              <p:cNvSpPr>
                <a:spLocks noChangeArrowheads="1"/>
              </p:cNvSpPr>
              <p:nvPr/>
            </p:nvSpPr>
            <p:spPr bwMode="auto">
              <a:xfrm>
                <a:off x="3388" y="2602"/>
                <a:ext cx="52" cy="54"/>
              </a:xfrm>
              <a:prstGeom prst="ellips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Rectangle 47"/>
              <p:cNvSpPr>
                <a:spLocks noChangeArrowheads="1"/>
              </p:cNvSpPr>
              <p:nvPr/>
            </p:nvSpPr>
            <p:spPr bwMode="auto">
              <a:xfrm>
                <a:off x="3100" y="2029"/>
                <a:ext cx="73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dirty="0">
                    <a:solidFill>
                      <a:srgbClr val="000000"/>
                    </a:solidFill>
                  </a:rPr>
                  <a:t>K</a:t>
                </a:r>
                <a:r>
                  <a:rPr lang="en-GB" sz="900" b="0" dirty="0" smtClean="0">
                    <a:solidFill>
                      <a:srgbClr val="000000"/>
                    </a:solidFill>
                  </a:rPr>
                  <a:t>r</a:t>
                </a:r>
                <a:endParaRPr lang="en-GB" dirty="0"/>
              </a:p>
            </p:txBody>
          </p:sp>
          <p:sp>
            <p:nvSpPr>
              <p:cNvPr id="98" name="Oval 50"/>
              <p:cNvSpPr>
                <a:spLocks noChangeArrowheads="1"/>
              </p:cNvSpPr>
              <p:nvPr/>
            </p:nvSpPr>
            <p:spPr bwMode="auto">
              <a:xfrm>
                <a:off x="3178" y="2107"/>
                <a:ext cx="52" cy="53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" name="Oval 51"/>
              <p:cNvSpPr>
                <a:spLocks noChangeArrowheads="1"/>
              </p:cNvSpPr>
              <p:nvPr/>
            </p:nvSpPr>
            <p:spPr bwMode="auto">
              <a:xfrm>
                <a:off x="3178" y="2107"/>
                <a:ext cx="52" cy="53"/>
              </a:xfrm>
              <a:prstGeom prst="ellips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Rectangle 52"/>
              <p:cNvSpPr>
                <a:spLocks noChangeArrowheads="1"/>
              </p:cNvSpPr>
              <p:nvPr/>
            </p:nvSpPr>
            <p:spPr bwMode="auto">
              <a:xfrm>
                <a:off x="3737" y="3335"/>
                <a:ext cx="24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b="0">
                    <a:solidFill>
                      <a:srgbClr val="0000FF"/>
                    </a:solidFill>
                  </a:rPr>
                  <a:t>-</a:t>
                </a:r>
                <a:endParaRPr lang="en-GB"/>
              </a:p>
            </p:txBody>
          </p:sp>
          <p:sp>
            <p:nvSpPr>
              <p:cNvPr id="101" name="Rectangle 53"/>
              <p:cNvSpPr>
                <a:spLocks noChangeArrowheads="1"/>
              </p:cNvSpPr>
              <p:nvPr/>
            </p:nvSpPr>
            <p:spPr bwMode="auto">
              <a:xfrm>
                <a:off x="3792" y="3335"/>
                <a:ext cx="182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dirty="0" smtClean="0">
                    <a:solidFill>
                      <a:srgbClr val="0000FF"/>
                    </a:solidFill>
                  </a:rPr>
                  <a:t>10</a:t>
                </a:r>
                <a:r>
                  <a:rPr lang="en-GB" sz="900" b="0" dirty="0" smtClean="0">
                    <a:solidFill>
                      <a:srgbClr val="0000FF"/>
                    </a:solidFill>
                  </a:rPr>
                  <a:t>00 </a:t>
                </a:r>
                <a:endParaRPr lang="en-GB" dirty="0"/>
              </a:p>
            </p:txBody>
          </p:sp>
          <p:sp>
            <p:nvSpPr>
              <p:cNvPr id="102" name="Rectangle 54"/>
              <p:cNvSpPr>
                <a:spLocks noChangeArrowheads="1"/>
              </p:cNvSpPr>
              <p:nvPr/>
            </p:nvSpPr>
            <p:spPr bwMode="auto">
              <a:xfrm>
                <a:off x="3959" y="3335"/>
                <a:ext cx="48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b="0">
                    <a:solidFill>
                      <a:srgbClr val="0000FF"/>
                    </a:solidFill>
                  </a:rPr>
                  <a:t>V</a:t>
                </a:r>
                <a:endParaRPr lang="en-GB"/>
              </a:p>
            </p:txBody>
          </p:sp>
          <p:sp>
            <p:nvSpPr>
              <p:cNvPr id="103" name="Line 55"/>
              <p:cNvSpPr>
                <a:spLocks noChangeShapeType="1"/>
              </p:cNvSpPr>
              <p:nvPr/>
            </p:nvSpPr>
            <p:spPr bwMode="auto">
              <a:xfrm flipH="1" flipV="1">
                <a:off x="4293" y="2610"/>
                <a:ext cx="54" cy="8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" name="Freeform 56"/>
              <p:cNvSpPr>
                <a:spLocks/>
              </p:cNvSpPr>
              <p:nvPr/>
            </p:nvSpPr>
            <p:spPr bwMode="auto">
              <a:xfrm>
                <a:off x="4274" y="2579"/>
                <a:ext cx="44" cy="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2" y="82"/>
                  </a:cxn>
                  <a:cxn ang="0">
                    <a:pos x="14" y="154"/>
                  </a:cxn>
                  <a:cxn ang="0">
                    <a:pos x="14" y="154"/>
                  </a:cxn>
                  <a:cxn ang="0">
                    <a:pos x="0" y="0"/>
                  </a:cxn>
                </a:cxnLst>
                <a:rect l="0" t="0" r="r" b="b"/>
                <a:pathLst>
                  <a:path w="132" h="154">
                    <a:moveTo>
                      <a:pt x="0" y="0"/>
                    </a:moveTo>
                    <a:lnTo>
                      <a:pt x="132" y="82"/>
                    </a:lnTo>
                    <a:cubicBezTo>
                      <a:pt x="83" y="86"/>
                      <a:pt x="39" y="113"/>
                      <a:pt x="14" y="154"/>
                    </a:cubicBezTo>
                    <a:lnTo>
                      <a:pt x="14" y="1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" name="Rectangle 57"/>
              <p:cNvSpPr>
                <a:spLocks noChangeArrowheads="1"/>
              </p:cNvSpPr>
              <p:nvPr/>
            </p:nvSpPr>
            <p:spPr bwMode="auto">
              <a:xfrm>
                <a:off x="4354" y="2677"/>
                <a:ext cx="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b="0">
                    <a:solidFill>
                      <a:srgbClr val="000000"/>
                    </a:solidFill>
                  </a:rPr>
                  <a:t>e</a:t>
                </a:r>
                <a:endParaRPr lang="en-GB"/>
              </a:p>
            </p:txBody>
          </p:sp>
          <p:sp>
            <p:nvSpPr>
              <p:cNvPr id="106" name="Line 64"/>
              <p:cNvSpPr>
                <a:spLocks noChangeShapeType="1"/>
              </p:cNvSpPr>
              <p:nvPr/>
            </p:nvSpPr>
            <p:spPr bwMode="auto">
              <a:xfrm flipH="1">
                <a:off x="4178" y="2600"/>
                <a:ext cx="55" cy="196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" name="Freeform 65"/>
              <p:cNvSpPr>
                <a:spLocks/>
              </p:cNvSpPr>
              <p:nvPr/>
            </p:nvSpPr>
            <p:spPr bwMode="auto">
              <a:xfrm>
                <a:off x="4158" y="2779"/>
                <a:ext cx="45" cy="52"/>
              </a:xfrm>
              <a:custGeom>
                <a:avLst/>
                <a:gdLst/>
                <a:ahLst/>
                <a:cxnLst>
                  <a:cxn ang="0">
                    <a:pos x="28" y="152"/>
                  </a:cxn>
                  <a:cxn ang="0">
                    <a:pos x="0" y="0"/>
                  </a:cxn>
                  <a:cxn ang="0">
                    <a:pos x="133" y="38"/>
                  </a:cxn>
                  <a:cxn ang="0">
                    <a:pos x="28" y="152"/>
                  </a:cxn>
                </a:cxnLst>
                <a:rect l="0" t="0" r="r" b="b"/>
                <a:pathLst>
                  <a:path w="133" h="152">
                    <a:moveTo>
                      <a:pt x="28" y="152"/>
                    </a:moveTo>
                    <a:lnTo>
                      <a:pt x="0" y="0"/>
                    </a:lnTo>
                    <a:cubicBezTo>
                      <a:pt x="36" y="33"/>
                      <a:pt x="85" y="47"/>
                      <a:pt x="133" y="38"/>
                    </a:cubicBezTo>
                    <a:lnTo>
                      <a:pt x="28" y="1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" name="Oval 66"/>
              <p:cNvSpPr>
                <a:spLocks noChangeArrowheads="1"/>
              </p:cNvSpPr>
              <p:nvPr/>
            </p:nvSpPr>
            <p:spPr bwMode="auto">
              <a:xfrm>
                <a:off x="4126" y="2864"/>
                <a:ext cx="52" cy="52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" name="Oval 67"/>
              <p:cNvSpPr>
                <a:spLocks noChangeArrowheads="1"/>
              </p:cNvSpPr>
              <p:nvPr/>
            </p:nvSpPr>
            <p:spPr bwMode="auto">
              <a:xfrm>
                <a:off x="4126" y="2864"/>
                <a:ext cx="52" cy="52"/>
              </a:xfrm>
              <a:prstGeom prst="ellips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" name="Rectangle 68"/>
              <p:cNvSpPr>
                <a:spLocks noChangeArrowheads="1"/>
              </p:cNvSpPr>
              <p:nvPr/>
            </p:nvSpPr>
            <p:spPr bwMode="auto">
              <a:xfrm>
                <a:off x="4220" y="2852"/>
                <a:ext cx="93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dirty="0">
                    <a:solidFill>
                      <a:srgbClr val="000000"/>
                    </a:solidFill>
                  </a:rPr>
                  <a:t>K</a:t>
                </a:r>
                <a:r>
                  <a:rPr lang="en-GB" sz="900" b="0" dirty="0" smtClean="0">
                    <a:solidFill>
                      <a:srgbClr val="000000"/>
                    </a:solidFill>
                  </a:rPr>
                  <a:t>r </a:t>
                </a:r>
                <a:endParaRPr lang="en-GB" dirty="0"/>
              </a:p>
            </p:txBody>
          </p:sp>
          <p:sp>
            <p:nvSpPr>
              <p:cNvPr id="111" name="Rectangle 69"/>
              <p:cNvSpPr>
                <a:spLocks noChangeArrowheads="1"/>
              </p:cNvSpPr>
              <p:nvPr/>
            </p:nvSpPr>
            <p:spPr bwMode="auto">
              <a:xfrm>
                <a:off x="4328" y="2852"/>
                <a:ext cx="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900" b="0">
                    <a:solidFill>
                      <a:srgbClr val="000000"/>
                    </a:solidFill>
                  </a:rPr>
                  <a:t>+</a:t>
                </a:r>
                <a:endParaRPr lang="en-GB"/>
              </a:p>
            </p:txBody>
          </p:sp>
          <p:sp>
            <p:nvSpPr>
              <p:cNvPr id="112" name="Line 70"/>
              <p:cNvSpPr>
                <a:spLocks noChangeShapeType="1"/>
              </p:cNvSpPr>
              <p:nvPr/>
            </p:nvSpPr>
            <p:spPr bwMode="auto">
              <a:xfrm flipH="1">
                <a:off x="4031" y="2731"/>
                <a:ext cx="55" cy="19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Freeform 71"/>
              <p:cNvSpPr>
                <a:spLocks/>
              </p:cNvSpPr>
              <p:nvPr/>
            </p:nvSpPr>
            <p:spPr bwMode="auto">
              <a:xfrm>
                <a:off x="4012" y="2910"/>
                <a:ext cx="46" cy="53"/>
              </a:xfrm>
              <a:custGeom>
                <a:avLst/>
                <a:gdLst/>
                <a:ahLst/>
                <a:cxnLst>
                  <a:cxn ang="0">
                    <a:pos x="28" y="152"/>
                  </a:cxn>
                  <a:cxn ang="0">
                    <a:pos x="0" y="0"/>
                  </a:cxn>
                  <a:cxn ang="0">
                    <a:pos x="133" y="38"/>
                  </a:cxn>
                  <a:cxn ang="0">
                    <a:pos x="28" y="152"/>
                  </a:cxn>
                </a:cxnLst>
                <a:rect l="0" t="0" r="r" b="b"/>
                <a:pathLst>
                  <a:path w="133" h="152">
                    <a:moveTo>
                      <a:pt x="28" y="152"/>
                    </a:moveTo>
                    <a:lnTo>
                      <a:pt x="0" y="0"/>
                    </a:lnTo>
                    <a:cubicBezTo>
                      <a:pt x="36" y="33"/>
                      <a:pt x="85" y="47"/>
                      <a:pt x="133" y="38"/>
                    </a:cubicBezTo>
                    <a:lnTo>
                      <a:pt x="28" y="1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" name="Oval 72"/>
              <p:cNvSpPr>
                <a:spLocks noChangeArrowheads="1"/>
              </p:cNvSpPr>
              <p:nvPr/>
            </p:nvSpPr>
            <p:spPr bwMode="auto">
              <a:xfrm>
                <a:off x="3840" y="2995"/>
                <a:ext cx="52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" name="Freeform 73"/>
              <p:cNvSpPr>
                <a:spLocks/>
              </p:cNvSpPr>
              <p:nvPr/>
            </p:nvSpPr>
            <p:spPr bwMode="auto">
              <a:xfrm>
                <a:off x="3840" y="2995"/>
                <a:ext cx="52" cy="53"/>
              </a:xfrm>
              <a:custGeom>
                <a:avLst/>
                <a:gdLst/>
                <a:ahLst/>
                <a:cxnLst>
                  <a:cxn ang="0">
                    <a:pos x="43" y="21"/>
                  </a:cxn>
                  <a:cxn ang="0">
                    <a:pos x="22" y="0"/>
                  </a:cxn>
                  <a:cxn ang="0">
                    <a:pos x="0" y="21"/>
                  </a:cxn>
                  <a:cxn ang="0">
                    <a:pos x="22" y="43"/>
                  </a:cxn>
                  <a:cxn ang="0">
                    <a:pos x="43" y="21"/>
                  </a:cxn>
                </a:cxnLst>
                <a:rect l="0" t="0" r="r" b="b"/>
                <a:pathLst>
                  <a:path w="43" h="43">
                    <a:moveTo>
                      <a:pt x="43" y="21"/>
                    </a:moveTo>
                    <a:cubicBezTo>
                      <a:pt x="43" y="10"/>
                      <a:pt x="33" y="0"/>
                      <a:pt x="22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34"/>
                      <a:pt x="9" y="43"/>
                      <a:pt x="22" y="43"/>
                    </a:cubicBezTo>
                    <a:cubicBezTo>
                      <a:pt x="33" y="43"/>
                      <a:pt x="43" y="34"/>
                      <a:pt x="43" y="21"/>
                    </a:cubicBezTo>
                  </a:path>
                </a:pathLst>
              </a:custGeom>
              <a:noFill/>
              <a:ln w="63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" name="Line 74"/>
              <p:cNvSpPr>
                <a:spLocks noChangeShapeType="1"/>
              </p:cNvSpPr>
              <p:nvPr/>
            </p:nvSpPr>
            <p:spPr bwMode="auto">
              <a:xfrm flipV="1">
                <a:off x="3860" y="2768"/>
                <a:ext cx="0" cy="178"/>
              </a:xfrm>
              <a:prstGeom prst="lin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" name="Freeform 75"/>
              <p:cNvSpPr>
                <a:spLocks/>
              </p:cNvSpPr>
              <p:nvPr/>
            </p:nvSpPr>
            <p:spPr bwMode="auto">
              <a:xfrm>
                <a:off x="3836" y="2731"/>
                <a:ext cx="48" cy="49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139" y="139"/>
                  </a:cxn>
                  <a:cxn ang="0">
                    <a:pos x="0" y="139"/>
                  </a:cxn>
                  <a:cxn ang="0">
                    <a:pos x="69" y="0"/>
                  </a:cxn>
                </a:cxnLst>
                <a:rect l="0" t="0" r="r" b="b"/>
                <a:pathLst>
                  <a:path w="139" h="139">
                    <a:moveTo>
                      <a:pt x="69" y="0"/>
                    </a:moveTo>
                    <a:lnTo>
                      <a:pt x="139" y="139"/>
                    </a:lnTo>
                    <a:cubicBezTo>
                      <a:pt x="95" y="117"/>
                      <a:pt x="44" y="117"/>
                      <a:pt x="0" y="139"/>
                    </a:cubicBez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" name="Oval 76"/>
              <p:cNvSpPr>
                <a:spLocks noChangeArrowheads="1"/>
              </p:cNvSpPr>
              <p:nvPr/>
            </p:nvSpPr>
            <p:spPr bwMode="auto">
              <a:xfrm>
                <a:off x="4457" y="2995"/>
                <a:ext cx="52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" name="Freeform 77"/>
              <p:cNvSpPr>
                <a:spLocks/>
              </p:cNvSpPr>
              <p:nvPr/>
            </p:nvSpPr>
            <p:spPr bwMode="auto">
              <a:xfrm>
                <a:off x="4457" y="2995"/>
                <a:ext cx="52" cy="53"/>
              </a:xfrm>
              <a:custGeom>
                <a:avLst/>
                <a:gdLst/>
                <a:ahLst/>
                <a:cxnLst>
                  <a:cxn ang="0">
                    <a:pos x="43" y="21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21" y="43"/>
                  </a:cxn>
                  <a:cxn ang="0">
                    <a:pos x="43" y="21"/>
                  </a:cxn>
                </a:cxnLst>
                <a:rect l="0" t="0" r="r" b="b"/>
                <a:pathLst>
                  <a:path w="43" h="43">
                    <a:moveTo>
                      <a:pt x="43" y="21"/>
                    </a:moveTo>
                    <a:cubicBezTo>
                      <a:pt x="43" y="10"/>
                      <a:pt x="33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34"/>
                      <a:pt x="9" y="43"/>
                      <a:pt x="21" y="43"/>
                    </a:cubicBezTo>
                    <a:cubicBezTo>
                      <a:pt x="33" y="43"/>
                      <a:pt x="43" y="34"/>
                      <a:pt x="43" y="21"/>
                    </a:cubicBezTo>
                  </a:path>
                </a:pathLst>
              </a:custGeom>
              <a:noFill/>
              <a:ln w="63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" name="Line 78"/>
              <p:cNvSpPr>
                <a:spLocks noChangeShapeType="1"/>
              </p:cNvSpPr>
              <p:nvPr/>
            </p:nvSpPr>
            <p:spPr bwMode="auto">
              <a:xfrm flipV="1">
                <a:off x="4492" y="2785"/>
                <a:ext cx="0" cy="178"/>
              </a:xfrm>
              <a:prstGeom prst="lin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" name="Freeform 79"/>
              <p:cNvSpPr>
                <a:spLocks/>
              </p:cNvSpPr>
              <p:nvPr/>
            </p:nvSpPr>
            <p:spPr bwMode="auto">
              <a:xfrm>
                <a:off x="4469" y="2748"/>
                <a:ext cx="47" cy="4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139" y="139"/>
                  </a:cxn>
                  <a:cxn ang="0">
                    <a:pos x="0" y="139"/>
                  </a:cxn>
                  <a:cxn ang="0">
                    <a:pos x="69" y="0"/>
                  </a:cxn>
                </a:cxnLst>
                <a:rect l="0" t="0" r="r" b="b"/>
                <a:pathLst>
                  <a:path w="139" h="139">
                    <a:moveTo>
                      <a:pt x="69" y="0"/>
                    </a:moveTo>
                    <a:lnTo>
                      <a:pt x="139" y="139"/>
                    </a:lnTo>
                    <a:cubicBezTo>
                      <a:pt x="95" y="117"/>
                      <a:pt x="44" y="117"/>
                      <a:pt x="0" y="139"/>
                    </a:cubicBez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" name="Oval 80"/>
              <p:cNvSpPr>
                <a:spLocks noChangeArrowheads="1"/>
              </p:cNvSpPr>
              <p:nvPr/>
            </p:nvSpPr>
            <p:spPr bwMode="auto">
              <a:xfrm>
                <a:off x="3905" y="2107"/>
                <a:ext cx="52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" name="Oval 81"/>
              <p:cNvSpPr>
                <a:spLocks noChangeArrowheads="1"/>
              </p:cNvSpPr>
              <p:nvPr/>
            </p:nvSpPr>
            <p:spPr bwMode="auto">
              <a:xfrm>
                <a:off x="3905" y="2107"/>
                <a:ext cx="52" cy="53"/>
              </a:xfrm>
              <a:prstGeom prst="ellips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" name="Oval 82"/>
              <p:cNvSpPr>
                <a:spLocks noChangeArrowheads="1"/>
              </p:cNvSpPr>
              <p:nvPr/>
            </p:nvSpPr>
            <p:spPr bwMode="auto">
              <a:xfrm>
                <a:off x="4035" y="2107"/>
                <a:ext cx="51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" name="Oval 83"/>
              <p:cNvSpPr>
                <a:spLocks noChangeArrowheads="1"/>
              </p:cNvSpPr>
              <p:nvPr/>
            </p:nvSpPr>
            <p:spPr bwMode="auto">
              <a:xfrm>
                <a:off x="4035" y="2107"/>
                <a:ext cx="51" cy="53"/>
              </a:xfrm>
              <a:prstGeom prst="ellips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" name="Oval 84"/>
              <p:cNvSpPr>
                <a:spLocks noChangeArrowheads="1"/>
              </p:cNvSpPr>
              <p:nvPr/>
            </p:nvSpPr>
            <p:spPr bwMode="auto">
              <a:xfrm>
                <a:off x="4151" y="2107"/>
                <a:ext cx="53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" name="Oval 85"/>
              <p:cNvSpPr>
                <a:spLocks noChangeArrowheads="1"/>
              </p:cNvSpPr>
              <p:nvPr/>
            </p:nvSpPr>
            <p:spPr bwMode="auto">
              <a:xfrm>
                <a:off x="4151" y="2107"/>
                <a:ext cx="53" cy="53"/>
              </a:xfrm>
              <a:prstGeom prst="ellips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" name="Oval 86"/>
              <p:cNvSpPr>
                <a:spLocks noChangeArrowheads="1"/>
              </p:cNvSpPr>
              <p:nvPr/>
            </p:nvSpPr>
            <p:spPr bwMode="auto">
              <a:xfrm>
                <a:off x="4248" y="2107"/>
                <a:ext cx="53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" name="Oval 87"/>
              <p:cNvSpPr>
                <a:spLocks noChangeArrowheads="1"/>
              </p:cNvSpPr>
              <p:nvPr/>
            </p:nvSpPr>
            <p:spPr bwMode="auto">
              <a:xfrm>
                <a:off x="4248" y="2107"/>
                <a:ext cx="53" cy="53"/>
              </a:xfrm>
              <a:prstGeom prst="ellips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" name="Oval 88"/>
              <p:cNvSpPr>
                <a:spLocks noChangeArrowheads="1"/>
              </p:cNvSpPr>
              <p:nvPr/>
            </p:nvSpPr>
            <p:spPr bwMode="auto">
              <a:xfrm>
                <a:off x="4347" y="2107"/>
                <a:ext cx="51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" name="Oval 89"/>
              <p:cNvSpPr>
                <a:spLocks noChangeArrowheads="1"/>
              </p:cNvSpPr>
              <p:nvPr/>
            </p:nvSpPr>
            <p:spPr bwMode="auto">
              <a:xfrm>
                <a:off x="4347" y="2107"/>
                <a:ext cx="51" cy="53"/>
              </a:xfrm>
              <a:prstGeom prst="ellips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" name="Oval 90"/>
              <p:cNvSpPr>
                <a:spLocks noChangeArrowheads="1"/>
              </p:cNvSpPr>
              <p:nvPr/>
            </p:nvSpPr>
            <p:spPr bwMode="auto">
              <a:xfrm>
                <a:off x="4444" y="2107"/>
                <a:ext cx="52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" name="Freeform 91"/>
              <p:cNvSpPr>
                <a:spLocks/>
              </p:cNvSpPr>
              <p:nvPr/>
            </p:nvSpPr>
            <p:spPr bwMode="auto">
              <a:xfrm>
                <a:off x="4444" y="2107"/>
                <a:ext cx="52" cy="53"/>
              </a:xfrm>
              <a:custGeom>
                <a:avLst/>
                <a:gdLst/>
                <a:ahLst/>
                <a:cxnLst>
                  <a:cxn ang="0">
                    <a:pos x="43" y="21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21" y="43"/>
                  </a:cxn>
                  <a:cxn ang="0">
                    <a:pos x="43" y="21"/>
                  </a:cxn>
                </a:cxnLst>
                <a:rect l="0" t="0" r="r" b="b"/>
                <a:pathLst>
                  <a:path w="43" h="43">
                    <a:moveTo>
                      <a:pt x="43" y="21"/>
                    </a:moveTo>
                    <a:cubicBezTo>
                      <a:pt x="43" y="9"/>
                      <a:pt x="34" y="0"/>
                      <a:pt x="21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33"/>
                      <a:pt x="10" y="43"/>
                      <a:pt x="21" y="43"/>
                    </a:cubicBezTo>
                    <a:cubicBezTo>
                      <a:pt x="34" y="43"/>
                      <a:pt x="43" y="33"/>
                      <a:pt x="43" y="21"/>
                    </a:cubicBezTo>
                  </a:path>
                </a:pathLst>
              </a:custGeom>
              <a:noFill/>
              <a:ln w="63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" name="Oval 92"/>
              <p:cNvSpPr>
                <a:spLocks noChangeArrowheads="1"/>
              </p:cNvSpPr>
              <p:nvPr/>
            </p:nvSpPr>
            <p:spPr bwMode="auto">
              <a:xfrm>
                <a:off x="3736" y="2107"/>
                <a:ext cx="52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" name="Oval 93"/>
              <p:cNvSpPr>
                <a:spLocks noChangeArrowheads="1"/>
              </p:cNvSpPr>
              <p:nvPr/>
            </p:nvSpPr>
            <p:spPr bwMode="auto">
              <a:xfrm>
                <a:off x="3736" y="2107"/>
                <a:ext cx="52" cy="53"/>
              </a:xfrm>
              <a:prstGeom prst="ellips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" name="Oval 94"/>
              <p:cNvSpPr>
                <a:spLocks noChangeArrowheads="1"/>
              </p:cNvSpPr>
              <p:nvPr/>
            </p:nvSpPr>
            <p:spPr bwMode="auto">
              <a:xfrm>
                <a:off x="3827" y="2107"/>
                <a:ext cx="52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" name="Oval 95"/>
              <p:cNvSpPr>
                <a:spLocks noChangeArrowheads="1"/>
              </p:cNvSpPr>
              <p:nvPr/>
            </p:nvSpPr>
            <p:spPr bwMode="auto">
              <a:xfrm>
                <a:off x="3827" y="2107"/>
                <a:ext cx="52" cy="53"/>
              </a:xfrm>
              <a:prstGeom prst="ellips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" name="Oval 100"/>
              <p:cNvSpPr>
                <a:spLocks noChangeArrowheads="1"/>
              </p:cNvSpPr>
              <p:nvPr/>
            </p:nvSpPr>
            <p:spPr bwMode="auto">
              <a:xfrm>
                <a:off x="4547" y="2107"/>
                <a:ext cx="53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" name="Oval 101"/>
              <p:cNvSpPr>
                <a:spLocks noChangeArrowheads="1"/>
              </p:cNvSpPr>
              <p:nvPr/>
            </p:nvSpPr>
            <p:spPr bwMode="auto">
              <a:xfrm>
                <a:off x="4547" y="2107"/>
                <a:ext cx="53" cy="53"/>
              </a:xfrm>
              <a:prstGeom prst="ellips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" name="Rectangle 102"/>
              <p:cNvSpPr>
                <a:spLocks noChangeArrowheads="1"/>
              </p:cNvSpPr>
              <p:nvPr/>
            </p:nvSpPr>
            <p:spPr bwMode="auto">
              <a:xfrm>
                <a:off x="4022" y="3123"/>
                <a:ext cx="138" cy="140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" name="Rectangle 103"/>
              <p:cNvSpPr>
                <a:spLocks noChangeArrowheads="1"/>
              </p:cNvSpPr>
              <p:nvPr/>
            </p:nvSpPr>
            <p:spPr bwMode="auto">
              <a:xfrm>
                <a:off x="4022" y="3123"/>
                <a:ext cx="138" cy="140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Rectangle 104"/>
              <p:cNvSpPr>
                <a:spLocks noChangeArrowheads="1"/>
              </p:cNvSpPr>
              <p:nvPr/>
            </p:nvSpPr>
            <p:spPr bwMode="auto">
              <a:xfrm>
                <a:off x="4488" y="3127"/>
                <a:ext cx="118" cy="119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" name="Rectangle 105"/>
              <p:cNvSpPr>
                <a:spLocks noChangeArrowheads="1"/>
              </p:cNvSpPr>
              <p:nvPr/>
            </p:nvSpPr>
            <p:spPr bwMode="auto">
              <a:xfrm>
                <a:off x="4488" y="3127"/>
                <a:ext cx="118" cy="119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" name="Rectangle 106"/>
              <p:cNvSpPr>
                <a:spLocks noChangeArrowheads="1"/>
              </p:cNvSpPr>
              <p:nvPr/>
            </p:nvSpPr>
            <p:spPr bwMode="auto">
              <a:xfrm>
                <a:off x="3567" y="3127"/>
                <a:ext cx="119" cy="119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Rectangle 107"/>
              <p:cNvSpPr>
                <a:spLocks noChangeArrowheads="1"/>
              </p:cNvSpPr>
              <p:nvPr/>
            </p:nvSpPr>
            <p:spPr bwMode="auto">
              <a:xfrm>
                <a:off x="3567" y="3127"/>
                <a:ext cx="119" cy="119"/>
              </a:xfrm>
              <a:prstGeom prst="rect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" name="Freeform 108"/>
              <p:cNvSpPr>
                <a:spLocks/>
              </p:cNvSpPr>
              <p:nvPr/>
            </p:nvSpPr>
            <p:spPr bwMode="auto">
              <a:xfrm>
                <a:off x="3633" y="2864"/>
                <a:ext cx="453" cy="131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189" y="0"/>
                  </a:cxn>
                  <a:cxn ang="0">
                    <a:pos x="378" y="108"/>
                  </a:cxn>
                  <a:cxn ang="0">
                    <a:pos x="378" y="108"/>
                  </a:cxn>
                </a:cxnLst>
                <a:rect l="0" t="0" r="r" b="b"/>
                <a:pathLst>
                  <a:path w="378" h="108">
                    <a:moveTo>
                      <a:pt x="0" y="108"/>
                    </a:moveTo>
                    <a:cubicBezTo>
                      <a:pt x="0" y="48"/>
                      <a:pt x="84" y="0"/>
                      <a:pt x="189" y="0"/>
                    </a:cubicBezTo>
                    <a:cubicBezTo>
                      <a:pt x="294" y="0"/>
                      <a:pt x="378" y="48"/>
                      <a:pt x="378" y="108"/>
                    </a:cubicBezTo>
                    <a:cubicBezTo>
                      <a:pt x="378" y="108"/>
                      <a:pt x="378" y="108"/>
                      <a:pt x="378" y="108"/>
                    </a:cubicBezTo>
                  </a:path>
                </a:pathLst>
              </a:custGeom>
              <a:noFill/>
              <a:ln w="6350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" name="Freeform 109"/>
              <p:cNvSpPr>
                <a:spLocks/>
              </p:cNvSpPr>
              <p:nvPr/>
            </p:nvSpPr>
            <p:spPr bwMode="auto">
              <a:xfrm>
                <a:off x="4086" y="2864"/>
                <a:ext cx="455" cy="131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190" y="0"/>
                  </a:cxn>
                  <a:cxn ang="0">
                    <a:pos x="379" y="108"/>
                  </a:cxn>
                  <a:cxn ang="0">
                    <a:pos x="379" y="108"/>
                  </a:cxn>
                </a:cxnLst>
                <a:rect l="0" t="0" r="r" b="b"/>
                <a:pathLst>
                  <a:path w="379" h="108">
                    <a:moveTo>
                      <a:pt x="0" y="108"/>
                    </a:moveTo>
                    <a:cubicBezTo>
                      <a:pt x="0" y="48"/>
                      <a:pt x="85" y="0"/>
                      <a:pt x="190" y="0"/>
                    </a:cubicBezTo>
                    <a:cubicBezTo>
                      <a:pt x="294" y="0"/>
                      <a:pt x="379" y="48"/>
                      <a:pt x="379" y="108"/>
                    </a:cubicBezTo>
                    <a:cubicBezTo>
                      <a:pt x="379" y="108"/>
                      <a:pt x="379" y="108"/>
                      <a:pt x="379" y="108"/>
                    </a:cubicBezTo>
                  </a:path>
                </a:pathLst>
              </a:custGeom>
              <a:noFill/>
              <a:ln w="6350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" name="Line 110"/>
              <p:cNvSpPr>
                <a:spLocks noChangeShapeType="1"/>
              </p:cNvSpPr>
              <p:nvPr/>
            </p:nvSpPr>
            <p:spPr bwMode="auto">
              <a:xfrm>
                <a:off x="3567" y="2731"/>
                <a:ext cx="115" cy="233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" name="Freeform 111"/>
              <p:cNvSpPr>
                <a:spLocks/>
              </p:cNvSpPr>
              <p:nvPr/>
            </p:nvSpPr>
            <p:spPr bwMode="auto">
              <a:xfrm>
                <a:off x="3656" y="2942"/>
                <a:ext cx="42" cy="53"/>
              </a:xfrm>
              <a:custGeom>
                <a:avLst/>
                <a:gdLst/>
                <a:ahLst/>
                <a:cxnLst>
                  <a:cxn ang="0">
                    <a:pos x="123" y="154"/>
                  </a:cxn>
                  <a:cxn ang="0">
                    <a:pos x="0" y="62"/>
                  </a:cxn>
                  <a:cxn ang="0">
                    <a:pos x="123" y="0"/>
                  </a:cxn>
                  <a:cxn ang="0">
                    <a:pos x="123" y="154"/>
                  </a:cxn>
                </a:cxnLst>
                <a:rect l="0" t="0" r="r" b="b"/>
                <a:pathLst>
                  <a:path w="123" h="154">
                    <a:moveTo>
                      <a:pt x="123" y="154"/>
                    </a:moveTo>
                    <a:lnTo>
                      <a:pt x="0" y="62"/>
                    </a:lnTo>
                    <a:cubicBezTo>
                      <a:pt x="48" y="62"/>
                      <a:pt x="94" y="39"/>
                      <a:pt x="123" y="0"/>
                    </a:cubicBezTo>
                    <a:lnTo>
                      <a:pt x="123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" name="Line 112"/>
              <p:cNvSpPr>
                <a:spLocks noChangeShapeType="1"/>
              </p:cNvSpPr>
              <p:nvPr/>
            </p:nvSpPr>
            <p:spPr bwMode="auto">
              <a:xfrm flipH="1">
                <a:off x="4356" y="2797"/>
                <a:ext cx="56" cy="197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" name="Freeform 113"/>
              <p:cNvSpPr>
                <a:spLocks/>
              </p:cNvSpPr>
              <p:nvPr/>
            </p:nvSpPr>
            <p:spPr bwMode="auto">
              <a:xfrm>
                <a:off x="4337" y="2976"/>
                <a:ext cx="45" cy="52"/>
              </a:xfrm>
              <a:custGeom>
                <a:avLst/>
                <a:gdLst/>
                <a:ahLst/>
                <a:cxnLst>
                  <a:cxn ang="0">
                    <a:pos x="28" y="152"/>
                  </a:cxn>
                  <a:cxn ang="0">
                    <a:pos x="0" y="0"/>
                  </a:cxn>
                  <a:cxn ang="0">
                    <a:pos x="133" y="38"/>
                  </a:cxn>
                  <a:cxn ang="0">
                    <a:pos x="28" y="152"/>
                  </a:cxn>
                </a:cxnLst>
                <a:rect l="0" t="0" r="r" b="b"/>
                <a:pathLst>
                  <a:path w="133" h="152">
                    <a:moveTo>
                      <a:pt x="28" y="152"/>
                    </a:moveTo>
                    <a:lnTo>
                      <a:pt x="0" y="0"/>
                    </a:lnTo>
                    <a:cubicBezTo>
                      <a:pt x="36" y="33"/>
                      <a:pt x="85" y="47"/>
                      <a:pt x="133" y="38"/>
                    </a:cubicBezTo>
                    <a:lnTo>
                      <a:pt x="28" y="1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" name="Line 114"/>
              <p:cNvSpPr>
                <a:spLocks noChangeShapeType="1"/>
              </p:cNvSpPr>
              <p:nvPr/>
            </p:nvSpPr>
            <p:spPr bwMode="auto">
              <a:xfrm flipH="1">
                <a:off x="4551" y="2764"/>
                <a:ext cx="55" cy="197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" name="Freeform 115"/>
              <p:cNvSpPr>
                <a:spLocks/>
              </p:cNvSpPr>
              <p:nvPr/>
            </p:nvSpPr>
            <p:spPr bwMode="auto">
              <a:xfrm>
                <a:off x="4532" y="2943"/>
                <a:ext cx="44" cy="52"/>
              </a:xfrm>
              <a:custGeom>
                <a:avLst/>
                <a:gdLst/>
                <a:ahLst/>
                <a:cxnLst>
                  <a:cxn ang="0">
                    <a:pos x="28" y="152"/>
                  </a:cxn>
                  <a:cxn ang="0">
                    <a:pos x="0" y="0"/>
                  </a:cxn>
                  <a:cxn ang="0">
                    <a:pos x="133" y="38"/>
                  </a:cxn>
                  <a:cxn ang="0">
                    <a:pos x="28" y="152"/>
                  </a:cxn>
                </a:cxnLst>
                <a:rect l="0" t="0" r="r" b="b"/>
                <a:pathLst>
                  <a:path w="133" h="152">
                    <a:moveTo>
                      <a:pt x="28" y="152"/>
                    </a:moveTo>
                    <a:lnTo>
                      <a:pt x="0" y="0"/>
                    </a:lnTo>
                    <a:cubicBezTo>
                      <a:pt x="36" y="33"/>
                      <a:pt x="85" y="47"/>
                      <a:pt x="133" y="38"/>
                    </a:cubicBezTo>
                    <a:lnTo>
                      <a:pt x="28" y="1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" name="Line 116"/>
              <p:cNvSpPr>
                <a:spLocks noChangeShapeType="1"/>
              </p:cNvSpPr>
              <p:nvPr/>
            </p:nvSpPr>
            <p:spPr bwMode="auto">
              <a:xfrm flipH="1">
                <a:off x="3772" y="2764"/>
                <a:ext cx="55" cy="197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" name="Freeform 117"/>
              <p:cNvSpPr>
                <a:spLocks/>
              </p:cNvSpPr>
              <p:nvPr/>
            </p:nvSpPr>
            <p:spPr bwMode="auto">
              <a:xfrm>
                <a:off x="3753" y="2943"/>
                <a:ext cx="44" cy="52"/>
              </a:xfrm>
              <a:custGeom>
                <a:avLst/>
                <a:gdLst/>
                <a:ahLst/>
                <a:cxnLst>
                  <a:cxn ang="0">
                    <a:pos x="28" y="152"/>
                  </a:cxn>
                  <a:cxn ang="0">
                    <a:pos x="0" y="0"/>
                  </a:cxn>
                  <a:cxn ang="0">
                    <a:pos x="133" y="38"/>
                  </a:cxn>
                  <a:cxn ang="0">
                    <a:pos x="28" y="152"/>
                  </a:cxn>
                </a:cxnLst>
                <a:rect l="0" t="0" r="r" b="b"/>
                <a:pathLst>
                  <a:path w="133" h="152">
                    <a:moveTo>
                      <a:pt x="28" y="152"/>
                    </a:moveTo>
                    <a:lnTo>
                      <a:pt x="0" y="0"/>
                    </a:lnTo>
                    <a:cubicBezTo>
                      <a:pt x="36" y="33"/>
                      <a:pt x="85" y="47"/>
                      <a:pt x="133" y="38"/>
                    </a:cubicBezTo>
                    <a:lnTo>
                      <a:pt x="28" y="1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" name="Line 118"/>
              <p:cNvSpPr>
                <a:spLocks noChangeShapeType="1"/>
              </p:cNvSpPr>
              <p:nvPr/>
            </p:nvSpPr>
            <p:spPr bwMode="auto">
              <a:xfrm flipH="1">
                <a:off x="3951" y="2731"/>
                <a:ext cx="55" cy="198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" name="Freeform 119"/>
              <p:cNvSpPr>
                <a:spLocks/>
              </p:cNvSpPr>
              <p:nvPr/>
            </p:nvSpPr>
            <p:spPr bwMode="auto">
              <a:xfrm>
                <a:off x="3932" y="2910"/>
                <a:ext cx="44" cy="53"/>
              </a:xfrm>
              <a:custGeom>
                <a:avLst/>
                <a:gdLst/>
                <a:ahLst/>
                <a:cxnLst>
                  <a:cxn ang="0">
                    <a:pos x="28" y="152"/>
                  </a:cxn>
                  <a:cxn ang="0">
                    <a:pos x="0" y="0"/>
                  </a:cxn>
                  <a:cxn ang="0">
                    <a:pos x="133" y="38"/>
                  </a:cxn>
                  <a:cxn ang="0">
                    <a:pos x="28" y="152"/>
                  </a:cxn>
                </a:cxnLst>
                <a:rect l="0" t="0" r="r" b="b"/>
                <a:pathLst>
                  <a:path w="133" h="152">
                    <a:moveTo>
                      <a:pt x="28" y="152"/>
                    </a:moveTo>
                    <a:lnTo>
                      <a:pt x="0" y="0"/>
                    </a:lnTo>
                    <a:cubicBezTo>
                      <a:pt x="36" y="33"/>
                      <a:pt x="85" y="47"/>
                      <a:pt x="133" y="38"/>
                    </a:cubicBezTo>
                    <a:lnTo>
                      <a:pt x="28" y="1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" name="Line 120"/>
              <p:cNvSpPr>
                <a:spLocks noChangeShapeType="1"/>
              </p:cNvSpPr>
              <p:nvPr/>
            </p:nvSpPr>
            <p:spPr bwMode="auto">
              <a:xfrm>
                <a:off x="4119" y="2792"/>
                <a:ext cx="114" cy="2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" name="Freeform 121"/>
              <p:cNvSpPr>
                <a:spLocks/>
              </p:cNvSpPr>
              <p:nvPr/>
            </p:nvSpPr>
            <p:spPr bwMode="auto">
              <a:xfrm>
                <a:off x="4208" y="3003"/>
                <a:ext cx="40" cy="52"/>
              </a:xfrm>
              <a:custGeom>
                <a:avLst/>
                <a:gdLst/>
                <a:ahLst/>
                <a:cxnLst>
                  <a:cxn ang="0">
                    <a:pos x="123" y="154"/>
                  </a:cxn>
                  <a:cxn ang="0">
                    <a:pos x="0" y="61"/>
                  </a:cxn>
                  <a:cxn ang="0">
                    <a:pos x="123" y="0"/>
                  </a:cxn>
                  <a:cxn ang="0">
                    <a:pos x="123" y="154"/>
                  </a:cxn>
                </a:cxnLst>
                <a:rect l="0" t="0" r="r" b="b"/>
                <a:pathLst>
                  <a:path w="123" h="154">
                    <a:moveTo>
                      <a:pt x="123" y="154"/>
                    </a:moveTo>
                    <a:lnTo>
                      <a:pt x="0" y="61"/>
                    </a:lnTo>
                    <a:cubicBezTo>
                      <a:pt x="48" y="61"/>
                      <a:pt x="94" y="38"/>
                      <a:pt x="123" y="0"/>
                    </a:cubicBezTo>
                    <a:lnTo>
                      <a:pt x="123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" name="Line 122"/>
              <p:cNvSpPr>
                <a:spLocks noChangeShapeType="1"/>
              </p:cNvSpPr>
              <p:nvPr/>
            </p:nvSpPr>
            <p:spPr bwMode="auto">
              <a:xfrm>
                <a:off x="3744" y="2734"/>
                <a:ext cx="116" cy="231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" name="Freeform 123"/>
              <p:cNvSpPr>
                <a:spLocks/>
              </p:cNvSpPr>
              <p:nvPr/>
            </p:nvSpPr>
            <p:spPr bwMode="auto">
              <a:xfrm>
                <a:off x="3833" y="2944"/>
                <a:ext cx="42" cy="53"/>
              </a:xfrm>
              <a:custGeom>
                <a:avLst/>
                <a:gdLst/>
                <a:ahLst/>
                <a:cxnLst>
                  <a:cxn ang="0">
                    <a:pos x="123" y="155"/>
                  </a:cxn>
                  <a:cxn ang="0">
                    <a:pos x="0" y="62"/>
                  </a:cxn>
                  <a:cxn ang="0">
                    <a:pos x="123" y="0"/>
                  </a:cxn>
                  <a:cxn ang="0">
                    <a:pos x="123" y="155"/>
                  </a:cxn>
                </a:cxnLst>
                <a:rect l="0" t="0" r="r" b="b"/>
                <a:pathLst>
                  <a:path w="123" h="155">
                    <a:moveTo>
                      <a:pt x="123" y="155"/>
                    </a:moveTo>
                    <a:lnTo>
                      <a:pt x="0" y="62"/>
                    </a:lnTo>
                    <a:cubicBezTo>
                      <a:pt x="48" y="62"/>
                      <a:pt x="94" y="39"/>
                      <a:pt x="123" y="0"/>
                    </a:cubicBezTo>
                    <a:lnTo>
                      <a:pt x="123" y="15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" name="Line 126"/>
              <p:cNvSpPr>
                <a:spLocks noChangeShapeType="1"/>
              </p:cNvSpPr>
              <p:nvPr/>
            </p:nvSpPr>
            <p:spPr bwMode="auto">
              <a:xfrm flipV="1">
                <a:off x="4280" y="2809"/>
                <a:ext cx="0" cy="178"/>
              </a:xfrm>
              <a:prstGeom prst="lin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" name="Freeform 127"/>
              <p:cNvSpPr>
                <a:spLocks/>
              </p:cNvSpPr>
              <p:nvPr/>
            </p:nvSpPr>
            <p:spPr bwMode="auto">
              <a:xfrm>
                <a:off x="4257" y="2773"/>
                <a:ext cx="47" cy="47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138" y="138"/>
                  </a:cxn>
                  <a:cxn ang="0">
                    <a:pos x="0" y="138"/>
                  </a:cxn>
                  <a:cxn ang="0">
                    <a:pos x="69" y="0"/>
                  </a:cxn>
                </a:cxnLst>
                <a:rect l="0" t="0" r="r" b="b"/>
                <a:pathLst>
                  <a:path w="138" h="138">
                    <a:moveTo>
                      <a:pt x="69" y="0"/>
                    </a:moveTo>
                    <a:lnTo>
                      <a:pt x="138" y="138"/>
                    </a:lnTo>
                    <a:cubicBezTo>
                      <a:pt x="95" y="116"/>
                      <a:pt x="43" y="116"/>
                      <a:pt x="0" y="138"/>
                    </a:cubicBez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" name="Line 128"/>
              <p:cNvSpPr>
                <a:spLocks noChangeShapeType="1"/>
              </p:cNvSpPr>
              <p:nvPr/>
            </p:nvSpPr>
            <p:spPr bwMode="auto">
              <a:xfrm flipV="1">
                <a:off x="3730" y="2785"/>
                <a:ext cx="0" cy="178"/>
              </a:xfrm>
              <a:prstGeom prst="lin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" name="Freeform 129"/>
              <p:cNvSpPr>
                <a:spLocks/>
              </p:cNvSpPr>
              <p:nvPr/>
            </p:nvSpPr>
            <p:spPr bwMode="auto">
              <a:xfrm>
                <a:off x="3706" y="2748"/>
                <a:ext cx="47" cy="4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139" y="139"/>
                  </a:cxn>
                  <a:cxn ang="0">
                    <a:pos x="0" y="139"/>
                  </a:cxn>
                  <a:cxn ang="0">
                    <a:pos x="69" y="0"/>
                  </a:cxn>
                </a:cxnLst>
                <a:rect l="0" t="0" r="r" b="b"/>
                <a:pathLst>
                  <a:path w="139" h="139">
                    <a:moveTo>
                      <a:pt x="69" y="0"/>
                    </a:moveTo>
                    <a:lnTo>
                      <a:pt x="139" y="139"/>
                    </a:lnTo>
                    <a:cubicBezTo>
                      <a:pt x="95" y="117"/>
                      <a:pt x="44" y="117"/>
                      <a:pt x="0" y="139"/>
                    </a:cubicBez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" name="Oval 138"/>
              <p:cNvSpPr>
                <a:spLocks noChangeArrowheads="1"/>
              </p:cNvSpPr>
              <p:nvPr/>
            </p:nvSpPr>
            <p:spPr bwMode="auto">
              <a:xfrm>
                <a:off x="4256" y="2995"/>
                <a:ext cx="51" cy="5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" name="Freeform 139"/>
              <p:cNvSpPr>
                <a:spLocks/>
              </p:cNvSpPr>
              <p:nvPr/>
            </p:nvSpPr>
            <p:spPr bwMode="auto">
              <a:xfrm>
                <a:off x="4256" y="2995"/>
                <a:ext cx="51" cy="53"/>
              </a:xfrm>
              <a:custGeom>
                <a:avLst/>
                <a:gdLst/>
                <a:ahLst/>
                <a:cxnLst>
                  <a:cxn ang="0">
                    <a:pos x="43" y="21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21" y="43"/>
                  </a:cxn>
                  <a:cxn ang="0">
                    <a:pos x="43" y="21"/>
                  </a:cxn>
                </a:cxnLst>
                <a:rect l="0" t="0" r="r" b="b"/>
                <a:pathLst>
                  <a:path w="43" h="43">
                    <a:moveTo>
                      <a:pt x="43" y="21"/>
                    </a:moveTo>
                    <a:cubicBezTo>
                      <a:pt x="43" y="10"/>
                      <a:pt x="34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34"/>
                      <a:pt x="10" y="43"/>
                      <a:pt x="21" y="43"/>
                    </a:cubicBezTo>
                    <a:cubicBezTo>
                      <a:pt x="34" y="43"/>
                      <a:pt x="43" y="34"/>
                      <a:pt x="43" y="21"/>
                    </a:cubicBezTo>
                  </a:path>
                </a:pathLst>
              </a:custGeom>
              <a:noFill/>
              <a:ln w="6350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" name="Oval 140"/>
              <p:cNvSpPr>
                <a:spLocks noChangeArrowheads="1"/>
              </p:cNvSpPr>
              <p:nvPr/>
            </p:nvSpPr>
            <p:spPr bwMode="auto">
              <a:xfrm>
                <a:off x="3698" y="2976"/>
                <a:ext cx="51" cy="52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" name="Oval 141"/>
              <p:cNvSpPr>
                <a:spLocks noChangeArrowheads="1"/>
              </p:cNvSpPr>
              <p:nvPr/>
            </p:nvSpPr>
            <p:spPr bwMode="auto">
              <a:xfrm>
                <a:off x="3698" y="2976"/>
                <a:ext cx="51" cy="52"/>
              </a:xfrm>
              <a:prstGeom prst="ellipse">
                <a:avLst/>
              </a:prstGeom>
              <a:noFill/>
              <a:ln w="6350" cap="rnd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" name="Text Box 143"/>
              <p:cNvSpPr txBox="1">
                <a:spLocks noChangeArrowheads="1"/>
              </p:cNvSpPr>
              <p:nvPr/>
            </p:nvSpPr>
            <p:spPr bwMode="auto">
              <a:xfrm>
                <a:off x="4068" y="1493"/>
                <a:ext cx="343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800" dirty="0">
                    <a:solidFill>
                      <a:srgbClr val="0000FF"/>
                    </a:solidFill>
                  </a:rPr>
                  <a:t>- </a:t>
                </a:r>
                <a:r>
                  <a:rPr lang="en-GB" sz="800" dirty="0" smtClean="0">
                    <a:solidFill>
                      <a:srgbClr val="0000FF"/>
                    </a:solidFill>
                  </a:rPr>
                  <a:t>80 </a:t>
                </a:r>
                <a:r>
                  <a:rPr lang="en-GB" sz="800" dirty="0">
                    <a:solidFill>
                      <a:srgbClr val="0000FF"/>
                    </a:solidFill>
                  </a:rPr>
                  <a:t>V</a:t>
                </a:r>
              </a:p>
            </p:txBody>
          </p:sp>
          <p:grpSp>
            <p:nvGrpSpPr>
              <p:cNvPr id="171" name="Group 146"/>
              <p:cNvGrpSpPr>
                <a:grpSpLocks/>
              </p:cNvGrpSpPr>
              <p:nvPr/>
            </p:nvGrpSpPr>
            <p:grpSpPr bwMode="auto">
              <a:xfrm>
                <a:off x="3658" y="2492"/>
                <a:ext cx="52" cy="54"/>
                <a:chOff x="3388" y="2742"/>
                <a:chExt cx="52" cy="54"/>
              </a:xfrm>
            </p:grpSpPr>
            <p:sp>
              <p:nvSpPr>
                <p:cNvPr id="187" name="Oval 147"/>
                <p:cNvSpPr>
                  <a:spLocks noChangeArrowheads="1"/>
                </p:cNvSpPr>
                <p:nvPr/>
              </p:nvSpPr>
              <p:spPr bwMode="auto">
                <a:xfrm>
                  <a:off x="3388" y="2742"/>
                  <a:ext cx="52" cy="54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8" name="Oval 148"/>
                <p:cNvSpPr>
                  <a:spLocks noChangeArrowheads="1"/>
                </p:cNvSpPr>
                <p:nvPr/>
              </p:nvSpPr>
              <p:spPr bwMode="auto">
                <a:xfrm>
                  <a:off x="3388" y="2742"/>
                  <a:ext cx="52" cy="54"/>
                </a:xfrm>
                <a:prstGeom prst="ellipse">
                  <a:avLst/>
                </a:prstGeom>
                <a:noFill/>
                <a:ln w="635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72" name="Group 149"/>
              <p:cNvGrpSpPr>
                <a:grpSpLocks/>
              </p:cNvGrpSpPr>
              <p:nvPr/>
            </p:nvGrpSpPr>
            <p:grpSpPr bwMode="auto">
              <a:xfrm>
                <a:off x="3950" y="2386"/>
                <a:ext cx="52" cy="54"/>
                <a:chOff x="3388" y="2742"/>
                <a:chExt cx="52" cy="54"/>
              </a:xfrm>
            </p:grpSpPr>
            <p:sp>
              <p:nvSpPr>
                <p:cNvPr id="185" name="Oval 150"/>
                <p:cNvSpPr>
                  <a:spLocks noChangeArrowheads="1"/>
                </p:cNvSpPr>
                <p:nvPr/>
              </p:nvSpPr>
              <p:spPr bwMode="auto">
                <a:xfrm>
                  <a:off x="3388" y="2742"/>
                  <a:ext cx="52" cy="54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6" name="Oval 151"/>
                <p:cNvSpPr>
                  <a:spLocks noChangeArrowheads="1"/>
                </p:cNvSpPr>
                <p:nvPr/>
              </p:nvSpPr>
              <p:spPr bwMode="auto">
                <a:xfrm>
                  <a:off x="3388" y="2742"/>
                  <a:ext cx="52" cy="54"/>
                </a:xfrm>
                <a:prstGeom prst="ellipse">
                  <a:avLst/>
                </a:prstGeom>
                <a:noFill/>
                <a:ln w="635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173" name="Line 153"/>
              <p:cNvSpPr>
                <a:spLocks noChangeShapeType="1"/>
              </p:cNvSpPr>
              <p:nvPr/>
            </p:nvSpPr>
            <p:spPr bwMode="auto">
              <a:xfrm>
                <a:off x="3573" y="2699"/>
                <a:ext cx="102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" name="Line 154"/>
              <p:cNvSpPr>
                <a:spLocks noChangeShapeType="1"/>
              </p:cNvSpPr>
              <p:nvPr/>
            </p:nvSpPr>
            <p:spPr bwMode="auto">
              <a:xfrm>
                <a:off x="4600" y="2594"/>
                <a:ext cx="0" cy="1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" name="Line 155"/>
              <p:cNvSpPr>
                <a:spLocks noChangeShapeType="1"/>
              </p:cNvSpPr>
              <p:nvPr/>
            </p:nvSpPr>
            <p:spPr bwMode="auto">
              <a:xfrm>
                <a:off x="4606" y="2579"/>
                <a:ext cx="7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" name="Line 158"/>
              <p:cNvSpPr>
                <a:spLocks noChangeShapeType="1"/>
              </p:cNvSpPr>
              <p:nvPr/>
            </p:nvSpPr>
            <p:spPr bwMode="auto">
              <a:xfrm flipH="1" flipV="1">
                <a:off x="3678" y="2160"/>
                <a:ext cx="4" cy="2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" name="Text Box 159"/>
              <p:cNvSpPr txBox="1">
                <a:spLocks noChangeArrowheads="1"/>
              </p:cNvSpPr>
              <p:nvPr/>
            </p:nvSpPr>
            <p:spPr bwMode="auto">
              <a:xfrm>
                <a:off x="3726" y="2453"/>
                <a:ext cx="218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800" dirty="0"/>
                  <a:t>K</a:t>
                </a:r>
                <a:r>
                  <a:rPr lang="en-GB" sz="800" dirty="0" smtClean="0"/>
                  <a:t>r</a:t>
                </a:r>
                <a:r>
                  <a:rPr lang="en-GB" sz="800" dirty="0"/>
                  <a:t>+</a:t>
                </a:r>
              </a:p>
            </p:txBody>
          </p:sp>
          <p:sp>
            <p:nvSpPr>
              <p:cNvPr id="178" name="Line 160"/>
              <p:cNvSpPr>
                <a:spLocks noChangeShapeType="1"/>
              </p:cNvSpPr>
              <p:nvPr/>
            </p:nvSpPr>
            <p:spPr bwMode="auto">
              <a:xfrm flipV="1">
                <a:off x="3976" y="2167"/>
                <a:ext cx="0" cy="1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" name="Oval 161"/>
              <p:cNvSpPr>
                <a:spLocks noChangeArrowheads="1"/>
              </p:cNvSpPr>
              <p:nvPr/>
            </p:nvSpPr>
            <p:spPr bwMode="auto">
              <a:xfrm>
                <a:off x="3567" y="2852"/>
                <a:ext cx="1053" cy="151"/>
              </a:xfrm>
              <a:prstGeom prst="ellipse">
                <a:avLst/>
              </a:prstGeom>
              <a:noFill/>
              <a:ln w="19050">
                <a:solidFill>
                  <a:srgbClr val="00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80" name="Group 162"/>
              <p:cNvGrpSpPr>
                <a:grpSpLocks/>
              </p:cNvGrpSpPr>
              <p:nvPr/>
            </p:nvGrpSpPr>
            <p:grpSpPr bwMode="auto">
              <a:xfrm>
                <a:off x="4418" y="2372"/>
                <a:ext cx="52" cy="54"/>
                <a:chOff x="3388" y="2742"/>
                <a:chExt cx="52" cy="54"/>
              </a:xfrm>
            </p:grpSpPr>
            <p:sp>
              <p:nvSpPr>
                <p:cNvPr id="183" name="Oval 163"/>
                <p:cNvSpPr>
                  <a:spLocks noChangeArrowheads="1"/>
                </p:cNvSpPr>
                <p:nvPr/>
              </p:nvSpPr>
              <p:spPr bwMode="auto">
                <a:xfrm>
                  <a:off x="3388" y="2742"/>
                  <a:ext cx="52" cy="54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4" name="Oval 164"/>
                <p:cNvSpPr>
                  <a:spLocks noChangeArrowheads="1"/>
                </p:cNvSpPr>
                <p:nvPr/>
              </p:nvSpPr>
              <p:spPr bwMode="auto">
                <a:xfrm>
                  <a:off x="3388" y="2742"/>
                  <a:ext cx="52" cy="54"/>
                </a:xfrm>
                <a:prstGeom prst="ellipse">
                  <a:avLst/>
                </a:prstGeom>
                <a:noFill/>
                <a:ln w="635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181" name="Line 165"/>
              <p:cNvSpPr>
                <a:spLocks noChangeShapeType="1"/>
              </p:cNvSpPr>
              <p:nvPr/>
            </p:nvSpPr>
            <p:spPr bwMode="auto">
              <a:xfrm flipV="1">
                <a:off x="4444" y="2167"/>
                <a:ext cx="0" cy="1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" name="Text Box 166"/>
              <p:cNvSpPr txBox="1">
                <a:spLocks noChangeArrowheads="1"/>
              </p:cNvSpPr>
              <p:nvPr/>
            </p:nvSpPr>
            <p:spPr bwMode="auto">
              <a:xfrm>
                <a:off x="4242" y="2347"/>
                <a:ext cx="218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800" dirty="0"/>
                  <a:t>K</a:t>
                </a:r>
                <a:r>
                  <a:rPr lang="en-GB" sz="800" dirty="0" smtClean="0"/>
                  <a:t>r</a:t>
                </a:r>
                <a:r>
                  <a:rPr lang="en-GB" sz="800" dirty="0"/>
                  <a:t>+</a:t>
                </a:r>
              </a:p>
            </p:txBody>
          </p:sp>
        </p:grpSp>
      </p:grpSp>
      <p:pic>
        <p:nvPicPr>
          <p:cNvPr id="124932" name="Picture 4" descr="G:\Divisions\EST\Groups\SM\ThinFilms\DataFiles\Building252\HIE-ISOLDE\Photos\Cathode\IMG_00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5586" y="3503613"/>
            <a:ext cx="3841952" cy="2881464"/>
          </a:xfrm>
          <a:prstGeom prst="rect">
            <a:avLst/>
          </a:prstGeom>
          <a:noFill/>
        </p:spPr>
      </p:pic>
      <p:sp>
        <p:nvSpPr>
          <p:cNvPr id="191" name="Rectangle 190"/>
          <p:cNvSpPr/>
          <p:nvPr/>
        </p:nvSpPr>
        <p:spPr>
          <a:xfrm>
            <a:off x="5915816" y="4993154"/>
            <a:ext cx="29638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Target thickness: 1 µm (20x </a:t>
            </a:r>
            <a:r>
              <a:rPr lang="en-US" sz="1600" dirty="0" smtClean="0">
                <a:sym typeface="Symbol"/>
              </a:rPr>
              <a:t>)</a:t>
            </a:r>
          </a:p>
          <a:p>
            <a:endParaRPr lang="en-US" sz="1600" dirty="0" smtClean="0">
              <a:sym typeface="Symbol"/>
            </a:endParaRPr>
          </a:p>
          <a:p>
            <a:r>
              <a:rPr lang="en-US" sz="1600" dirty="0" smtClean="0">
                <a:sym typeface="Symbol"/>
              </a:rPr>
              <a:t>Cavity cooled during coating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on samples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125954" name="Picture 2" descr="G:\Divisions\EST\Groups\SM\ThinFilms\DataFiles\Building252\HIE-ISOLDE\Photos\Mounting Steps\IMG_0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1428736"/>
            <a:ext cx="2743200" cy="3657600"/>
          </a:xfrm>
          <a:prstGeom prst="rect">
            <a:avLst/>
          </a:prstGeom>
          <a:noFill/>
        </p:spPr>
      </p:pic>
      <p:pic>
        <p:nvPicPr>
          <p:cNvPr id="125956" name="Picture 4" descr="G:\Divisions\EST\Groups\SM\ThinFilms\DataFiles\Building252\HIE-ISOLDE\Photos\Mounting Steps\IMG_0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428736"/>
            <a:ext cx="2743200" cy="3657600"/>
          </a:xfrm>
          <a:prstGeom prst="rect">
            <a:avLst/>
          </a:prstGeom>
          <a:noFill/>
        </p:spPr>
      </p:pic>
      <p:pic>
        <p:nvPicPr>
          <p:cNvPr id="125957" name="Picture 5" descr="G:\Divisions\EST\Groups\SM\ThinFilms\DataFiles\Building252\HIE-ISOLDE\Photos\Mounting Steps\IMG_01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428736"/>
            <a:ext cx="2743200" cy="3657600"/>
          </a:xfrm>
          <a:prstGeom prst="rect">
            <a:avLst/>
          </a:prstGeom>
          <a:noFill/>
        </p:spPr>
      </p:pic>
      <p:pic>
        <p:nvPicPr>
          <p:cNvPr id="125955" name="Picture 3" descr="G:\Divisions\EST\Groups\SM\ThinFilms\DataFiles\Building252\HIE-ISOLDE\Photos\Mounting Steps\IMG_01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3357562"/>
            <a:ext cx="3929090" cy="294681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285721" y="5473383"/>
            <a:ext cx="20717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Quartz sampl</a:t>
            </a:r>
            <a:r>
              <a:rPr lang="en-US" sz="1600" dirty="0" smtClean="0"/>
              <a:t>es for thickness calibration, RRR, </a:t>
            </a:r>
            <a:r>
              <a:rPr lang="en-US" sz="1600" dirty="0" err="1" smtClean="0"/>
              <a:t>Tc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/>
          <a:lstStyle/>
          <a:p>
            <a:r>
              <a:rPr lang="en-US" smtClean="0"/>
              <a:t>HIE linac staged installation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BF4D0-5BE3-4447-A99E-046A9198BD8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31750" name="Picture 5" descr="MOP029f1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38400"/>
            <a:ext cx="8351837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TextBox 6"/>
          <p:cNvSpPr txBox="1">
            <a:spLocks noChangeArrowheads="1"/>
          </p:cNvSpPr>
          <p:nvPr/>
        </p:nvSpPr>
        <p:spPr bwMode="auto">
          <a:xfrm>
            <a:off x="395288" y="1416050"/>
            <a:ext cx="41767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3 stages installation</a:t>
            </a:r>
          </a:p>
        </p:txBody>
      </p:sp>
      <p:sp>
        <p:nvSpPr>
          <p:cNvPr id="8" name="Down Arrow Callout 7"/>
          <p:cNvSpPr/>
          <p:nvPr/>
        </p:nvSpPr>
        <p:spPr>
          <a:xfrm>
            <a:off x="2362200" y="1970088"/>
            <a:ext cx="685800" cy="925512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1.2 MeV/u</a:t>
            </a:r>
          </a:p>
        </p:txBody>
      </p:sp>
      <p:sp>
        <p:nvSpPr>
          <p:cNvPr id="9" name="Down Arrow Callout 8"/>
          <p:cNvSpPr/>
          <p:nvPr/>
        </p:nvSpPr>
        <p:spPr>
          <a:xfrm>
            <a:off x="4419600" y="1970088"/>
            <a:ext cx="685800" cy="925512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3 MeV/</a:t>
            </a:r>
            <a:r>
              <a:rPr lang="en-US" sz="1400" dirty="0" err="1"/>
              <a:t>u</a:t>
            </a:r>
            <a:endParaRPr lang="en-US" sz="1400" dirty="0"/>
          </a:p>
        </p:txBody>
      </p:sp>
      <p:sp>
        <p:nvSpPr>
          <p:cNvPr id="10" name="Down Arrow Callout 9"/>
          <p:cNvSpPr/>
          <p:nvPr/>
        </p:nvSpPr>
        <p:spPr>
          <a:xfrm>
            <a:off x="6400800" y="1974850"/>
            <a:ext cx="685800" cy="927100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5.5 MeV/</a:t>
            </a:r>
            <a:r>
              <a:rPr lang="en-US" sz="1400" dirty="0" err="1"/>
              <a:t>u</a:t>
            </a:r>
            <a:endParaRPr lang="en-US" sz="1400" dirty="0"/>
          </a:p>
        </p:txBody>
      </p:sp>
      <p:sp>
        <p:nvSpPr>
          <p:cNvPr id="11" name="Down Arrow Callout 10"/>
          <p:cNvSpPr/>
          <p:nvPr/>
        </p:nvSpPr>
        <p:spPr>
          <a:xfrm>
            <a:off x="8061325" y="3124200"/>
            <a:ext cx="685800" cy="925513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10 MeV/</a:t>
            </a:r>
            <a:r>
              <a:rPr lang="en-US" sz="1400" dirty="0" err="1"/>
              <a:t>u</a:t>
            </a:r>
            <a:endParaRPr lang="en-US" sz="1400" dirty="0"/>
          </a:p>
        </p:txBody>
      </p:sp>
      <p:sp>
        <p:nvSpPr>
          <p:cNvPr id="31756" name="TextBox 11"/>
          <p:cNvSpPr txBox="1">
            <a:spLocks noChangeArrowheads="1"/>
          </p:cNvSpPr>
          <p:nvPr/>
        </p:nvSpPr>
        <p:spPr bwMode="auto">
          <a:xfrm>
            <a:off x="571500" y="6196013"/>
            <a:ext cx="1622425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From: M. Pasini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plasma (Kr as sputter gas)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3"/>
          <a:srcRect l="5120" t="4732" r="6400" b="8527"/>
          <a:stretch>
            <a:fillRect/>
          </a:stretch>
        </p:blipFill>
        <p:spPr bwMode="auto">
          <a:xfrm>
            <a:off x="214282" y="696897"/>
            <a:ext cx="8786874" cy="579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78" name="Picture 2" descr="G:\Divisions\EST\Groups\SM\ThinFilms\DataFiles\Building252\HIE-ISOLDE\Photos\Plasma &amp; Chemistry\IMG_17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811376" y="1945030"/>
            <a:ext cx="3558846" cy="2669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Foreseen coating procedure and quality controls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Cavity manufacturing</a:t>
            </a:r>
          </a:p>
          <a:p>
            <a:pPr lvl="1"/>
            <a:r>
              <a:rPr lang="en-US" sz="2000" dirty="0" smtClean="0"/>
              <a:t>Metrology checks, US and X-ray of </a:t>
            </a:r>
            <a:r>
              <a:rPr lang="en-US" sz="2000" dirty="0" err="1" smtClean="0"/>
              <a:t>weldings</a:t>
            </a:r>
            <a:r>
              <a:rPr lang="en-US" sz="2000" dirty="0" smtClean="0"/>
              <a:t>, roughness guaranteed by respect of manufacturing procedure (checked on samples)</a:t>
            </a:r>
          </a:p>
          <a:p>
            <a:endParaRPr lang="en-US" sz="2400" dirty="0" smtClean="0"/>
          </a:p>
          <a:p>
            <a:r>
              <a:rPr lang="en-US" sz="2400" dirty="0" smtClean="0"/>
              <a:t>Surface treatment: SUBU 20 µm</a:t>
            </a:r>
          </a:p>
          <a:p>
            <a:pPr lvl="1"/>
            <a:r>
              <a:rPr lang="en-US" sz="2000" dirty="0" smtClean="0"/>
              <a:t>Check by weigh loss and visual inspection</a:t>
            </a:r>
          </a:p>
          <a:p>
            <a:endParaRPr lang="en-US" sz="2400" dirty="0" smtClean="0"/>
          </a:p>
          <a:p>
            <a:r>
              <a:rPr lang="en-US" sz="2400" dirty="0" smtClean="0"/>
              <a:t>Coating:</a:t>
            </a:r>
          </a:p>
          <a:p>
            <a:pPr lvl="1"/>
            <a:r>
              <a:rPr lang="en-US" sz="2000" dirty="0" smtClean="0"/>
              <a:t>Quality checked by RRR and </a:t>
            </a:r>
            <a:r>
              <a:rPr lang="en-US" sz="2000" dirty="0" err="1" smtClean="0"/>
              <a:t>Tc</a:t>
            </a:r>
            <a:r>
              <a:rPr lang="en-US" sz="2000" dirty="0" smtClean="0"/>
              <a:t> on quartz samples</a:t>
            </a:r>
          </a:p>
          <a:p>
            <a:pPr lvl="1"/>
            <a:r>
              <a:rPr lang="en-US" sz="2000" dirty="0" smtClean="0"/>
              <a:t>Control and reproduction of sputtering parameters: Kr pressure, sputter V-I, bias voltage, cavity temperature.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(Water rinsing: resistivity, particle count and TOC of output water)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/>
          <a:lstStyle/>
          <a:p>
            <a:r>
              <a:rPr lang="en-US" dirty="0" smtClean="0"/>
              <a:t>Surface treatment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7994A3-3F67-4B82-9664-665F18DC9341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pic>
        <p:nvPicPr>
          <p:cNvPr id="36871" name="Picture 2" descr="\\cern.ch\dfs\Users\s\scala\Documents\My Pictures\Picture\Picture 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857232"/>
            <a:ext cx="3992563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6" descr="G:\Divisions\EST\Groups\SM\ThinFilms\DataFiles\Building252\HIE-ISOLDE\Photos\Chemistry\ToolsQWR_Chim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7341" y="2405044"/>
            <a:ext cx="10858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6" name="Picture 2" descr="G:\Divisions\EST\Groups\SM\ThinFilms\DataFiles\Building252\HIE-ISOLDE\Photos\Plasma &amp; Chemistry\IMG_17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33760" y="857232"/>
            <a:ext cx="2857520" cy="2143140"/>
          </a:xfrm>
          <a:prstGeom prst="rect">
            <a:avLst/>
          </a:prstGeom>
          <a:noFill/>
        </p:spPr>
      </p:pic>
      <p:pic>
        <p:nvPicPr>
          <p:cNvPr id="98307" name="Picture 3" descr="G:\Divisions\EST\Groups\SM\ThinFilms\DataFiles\Building252\HIE-ISOLDE\Photos\Plasma &amp; Chemistry\IMG_177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199724"/>
            <a:ext cx="2368676" cy="3158234"/>
          </a:xfrm>
          <a:prstGeom prst="rect">
            <a:avLst/>
          </a:prstGeom>
          <a:noFill/>
        </p:spPr>
      </p:pic>
      <p:pic>
        <p:nvPicPr>
          <p:cNvPr id="98308" name="Picture 4" descr="G:\Divisions\EST\Groups\SM\ThinFilms\DataFiles\Building252\HIE-ISOLDE\Photos\Plasma &amp; Chemistry\IMG_178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581" y="3199724"/>
            <a:ext cx="2368675" cy="3158234"/>
          </a:xfrm>
          <a:prstGeom prst="rect">
            <a:avLst/>
          </a:prstGeom>
          <a:noFill/>
        </p:spPr>
      </p:pic>
      <p:pic>
        <p:nvPicPr>
          <p:cNvPr id="98309" name="Picture 5" descr="G:\Divisions\EST\Groups\SM\ThinFilms\DataFiles\Building252\HIE-ISOLDE\Photos\Plasma &amp; Chemistry\IMG_178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3977484"/>
            <a:ext cx="3173965" cy="23804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CFD studies of chemical polishing bath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38"/>
            <a:ext cx="3293816" cy="264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8279" y="642939"/>
            <a:ext cx="4008563" cy="571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61908" y="3500438"/>
            <a:ext cx="448153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The velocity of the fluid close the bottom wall of the cavity is quite uniformly distributed. </a:t>
            </a:r>
          </a:p>
          <a:p>
            <a:r>
              <a:rPr lang="en-US" sz="1600" dirty="0" smtClean="0"/>
              <a:t>The values obtained are comprised between 0.04 m/s and 0.06 m/s. </a:t>
            </a:r>
          </a:p>
          <a:p>
            <a:endParaRPr lang="en-US" sz="1600" dirty="0" smtClean="0"/>
          </a:p>
          <a:p>
            <a:r>
              <a:rPr lang="en-US" sz="1600" dirty="0" smtClean="0"/>
              <a:t>SUBU: </a:t>
            </a:r>
            <a:r>
              <a:rPr lang="en-US" sz="1600" dirty="0" err="1" smtClean="0"/>
              <a:t>Sulfamic</a:t>
            </a:r>
            <a:r>
              <a:rPr lang="en-US" sz="1600" dirty="0" smtClean="0"/>
              <a:t> acid (H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NO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S) 5 g/L, H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5% </a:t>
            </a:r>
            <a:r>
              <a:rPr lang="en-US" sz="1600" dirty="0" err="1" smtClean="0"/>
              <a:t>vol</a:t>
            </a:r>
            <a:r>
              <a:rPr lang="en-US" sz="1600" dirty="0" smtClean="0"/>
              <a:t>, n-</a:t>
            </a:r>
            <a:r>
              <a:rPr lang="en-US" sz="1600" dirty="0" err="1" smtClean="0"/>
              <a:t>butanol</a:t>
            </a:r>
            <a:r>
              <a:rPr lang="en-US" sz="1600" dirty="0" smtClean="0"/>
              <a:t> C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10</a:t>
            </a:r>
            <a:r>
              <a:rPr lang="en-US" sz="1600" dirty="0" smtClean="0"/>
              <a:t>O 5% </a:t>
            </a:r>
            <a:r>
              <a:rPr lang="en-US" sz="1600" dirty="0" err="1" smtClean="0"/>
              <a:t>vol</a:t>
            </a:r>
            <a:r>
              <a:rPr lang="en-US" sz="1600" dirty="0" smtClean="0"/>
              <a:t>, </a:t>
            </a:r>
            <a:r>
              <a:rPr lang="en-US" sz="1600" dirty="0" err="1" smtClean="0"/>
              <a:t>di</a:t>
            </a:r>
            <a:r>
              <a:rPr lang="en-US" sz="1600" dirty="0" smtClean="0"/>
              <a:t>-ammonium citrate (C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14</a:t>
            </a:r>
            <a:r>
              <a:rPr lang="en-US" sz="1600" dirty="0" smtClean="0"/>
              <a:t>N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) 1 g/L.</a:t>
            </a:r>
          </a:p>
          <a:p>
            <a:r>
              <a:rPr lang="en-US" sz="1600" dirty="0" smtClean="0"/>
              <a:t>Chemical polishing is carried out at 72 °C and is preceded and followed by washing with H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NO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of rinsing system (after CP/ after coating)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8246" y="689020"/>
            <a:ext cx="4455456" cy="581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6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/>
          <a:lstStyle/>
          <a:p>
            <a:r>
              <a:rPr lang="en-US" dirty="0" smtClean="0"/>
              <a:t>Study of clean room assembly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1E5D6-1FA2-460B-ABAD-3E15E2C3662C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grpSp>
        <p:nvGrpSpPr>
          <p:cNvPr id="35846" name="Group 7"/>
          <p:cNvGrpSpPr>
            <a:grpSpLocks/>
          </p:cNvGrpSpPr>
          <p:nvPr/>
        </p:nvGrpSpPr>
        <p:grpSpPr bwMode="auto">
          <a:xfrm>
            <a:off x="0" y="714375"/>
            <a:ext cx="9296400" cy="5784850"/>
            <a:chOff x="0" y="913947"/>
            <a:chExt cx="9295946" cy="5784173"/>
          </a:xfrm>
        </p:grpSpPr>
        <p:pic>
          <p:nvPicPr>
            <p:cNvPr id="3584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913947"/>
              <a:ext cx="9144000" cy="2919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9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810002"/>
              <a:ext cx="8992054" cy="2888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0" name="Text Box 8"/>
            <p:cNvSpPr txBox="1">
              <a:spLocks noChangeArrowheads="1"/>
            </p:cNvSpPr>
            <p:nvPr/>
          </p:nvSpPr>
          <p:spPr bwMode="auto">
            <a:xfrm rot="21420000">
              <a:off x="151946" y="1292201"/>
              <a:ext cx="9144000" cy="40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spAutoFit/>
            </a:bodyPr>
            <a:lstStyle/>
            <a:p>
              <a:pPr marL="341313" indent="-341313" defTabSz="912813"/>
              <a:r>
                <a:rPr lang="fr-FR" sz="1000" b="1" i="1" dirty="0">
                  <a:solidFill>
                    <a:srgbClr val="FFFF00"/>
                  </a:solidFill>
                </a:rPr>
                <a:t>1.Installation Bride de Base              2. Installation Dépôt Niobium             3. Enlèvement Rehausses              4. Installation Cavité Ø300</a:t>
              </a:r>
            </a:p>
            <a:p>
              <a:pPr marL="341313" indent="-341313" defTabSz="912813"/>
              <a:r>
                <a:rPr lang="fr-FR" sz="1000" b="1" i="1" dirty="0"/>
                <a:t>                                                                                                                                   </a:t>
              </a:r>
            </a:p>
          </p:txBody>
        </p:sp>
        <p:sp>
          <p:nvSpPr>
            <p:cNvPr id="35851" name="Text Box 9"/>
            <p:cNvSpPr txBox="1">
              <a:spLocks noChangeArrowheads="1"/>
            </p:cNvSpPr>
            <p:nvPr/>
          </p:nvSpPr>
          <p:spPr bwMode="auto">
            <a:xfrm rot="21420000">
              <a:off x="0" y="4036308"/>
              <a:ext cx="9144000" cy="40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spAutoFit/>
            </a:bodyPr>
            <a:lstStyle/>
            <a:p>
              <a:pPr marL="341313" indent="-341313" defTabSz="912813"/>
              <a:r>
                <a:rPr lang="fr-FR" sz="1000" b="1" i="1">
                  <a:solidFill>
                    <a:srgbClr val="FFFF00"/>
                  </a:solidFill>
                </a:rPr>
                <a:t>5. Installation Tank Inférieur              6. Installation Tank Supérieur               7. Enlèvement Rehausses              8. Equipement prêt pour sortir</a:t>
              </a:r>
            </a:p>
            <a:p>
              <a:pPr marL="341313" indent="-341313" defTabSz="912813"/>
              <a:r>
                <a:rPr lang="fr-FR" sz="1000" b="1" i="1"/>
                <a:t>                                                                                                                                   </a:t>
              </a:r>
            </a:p>
          </p:txBody>
        </p:sp>
        <p:sp>
          <p:nvSpPr>
            <p:cNvPr id="35852" name="Line 10"/>
            <p:cNvSpPr>
              <a:spLocks noChangeShapeType="1"/>
            </p:cNvSpPr>
            <p:nvPr/>
          </p:nvSpPr>
          <p:spPr bwMode="auto">
            <a:xfrm flipV="1">
              <a:off x="3701143" y="3918860"/>
              <a:ext cx="1306286" cy="54429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lIns="65306" tIns="32653" rIns="65306" bIns="32653"/>
            <a:lstStyle/>
            <a:p>
              <a:endParaRPr lang="en-US"/>
            </a:p>
          </p:txBody>
        </p:sp>
        <p:sp>
          <p:nvSpPr>
            <p:cNvPr id="35853" name="Text Box 11"/>
            <p:cNvSpPr txBox="1">
              <a:spLocks noChangeArrowheads="1"/>
            </p:cNvSpPr>
            <p:nvPr/>
          </p:nvSpPr>
          <p:spPr bwMode="auto">
            <a:xfrm rot="21420000">
              <a:off x="1415143" y="3701143"/>
              <a:ext cx="5769429" cy="265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spAutoFit/>
            </a:bodyPr>
            <a:lstStyle/>
            <a:p>
              <a:pPr marL="341313" indent="-341313" algn="ctr" defTabSz="912813"/>
              <a:r>
                <a:rPr lang="fr-FR" sz="1100" b="1" i="1">
                  <a:solidFill>
                    <a:srgbClr val="0000FF"/>
                  </a:solidFill>
                </a:rPr>
                <a:t>Sens Montage</a:t>
              </a:r>
            </a:p>
          </p:txBody>
        </p:sp>
      </p:grpSp>
      <p:sp>
        <p:nvSpPr>
          <p:cNvPr id="35847" name="TextBox 14"/>
          <p:cNvSpPr txBox="1">
            <a:spLocks noChangeArrowheads="1"/>
          </p:cNvSpPr>
          <p:nvPr/>
        </p:nvSpPr>
        <p:spPr bwMode="auto">
          <a:xfrm>
            <a:off x="7008813" y="6159500"/>
            <a:ext cx="1663700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From: G. Villiger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 noGrp="1"/>
          </p:cNvGraphicFramePr>
          <p:nvPr/>
        </p:nvGraphicFramePr>
        <p:xfrm>
          <a:off x="4714876" y="747628"/>
          <a:ext cx="4071937" cy="2324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/>
          <a:lstStyle/>
          <a:p>
            <a:r>
              <a:rPr lang="en-US" dirty="0" smtClean="0"/>
              <a:t>RRR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7994A3-3F67-4B82-9664-665F18DC9341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pic>
        <p:nvPicPr>
          <p:cNvPr id="36870" name="Picture 5" descr="G:\Divisions\EST\Groups\SM\ThinFilms\DataFiles\Building252\HIE-ISOLDE\Photos\CryoLab\IMG_006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775" y="785813"/>
            <a:ext cx="28924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689100" y="3429000"/>
            <a:ext cx="519113" cy="7858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6875" name="Picture 4" descr="G:\Divisions\EST\Groups\SM\ThinFilms\DataFiles\Building252\HIE-ISOLDE\Photos\CryoLab\IMG_006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2928933"/>
            <a:ext cx="2573023" cy="342900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857884" y="4181773"/>
            <a:ext cx="2928929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System tested for preliminary </a:t>
            </a:r>
            <a:r>
              <a:rPr lang="en-US" dirty="0" err="1" smtClean="0"/>
              <a:t>Nb</a:t>
            </a:r>
            <a:r>
              <a:rPr lang="en-US" dirty="0" smtClean="0"/>
              <a:t> coating run of RF tuning plate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2208213" y="3821907"/>
            <a:ext cx="792151" cy="110729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0"/>
          </p:cNvCxnSpPr>
          <p:nvPr/>
        </p:nvCxnSpPr>
        <p:spPr>
          <a:xfrm rot="16200000" flipV="1">
            <a:off x="6570922" y="3430346"/>
            <a:ext cx="1109962" cy="3928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Study of RF tuning plate (in construction)</a:t>
            </a:r>
            <a:endParaRPr lang="en-GB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t="4805" r="814" b="5105"/>
          <a:stretch>
            <a:fillRect/>
          </a:stretch>
        </p:blipFill>
        <p:spPr bwMode="auto">
          <a:xfrm>
            <a:off x="154274" y="642918"/>
            <a:ext cx="870400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 analyses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71480"/>
            <a:ext cx="3500462" cy="188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474" y="2474997"/>
            <a:ext cx="7848616" cy="81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98118"/>
            <a:ext cx="4786314" cy="328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75625" y="3298118"/>
            <a:ext cx="4468375" cy="326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043330" y="857232"/>
            <a:ext cx="4643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Displacement:	+15 mm (up)</a:t>
            </a:r>
          </a:p>
          <a:p>
            <a:r>
              <a:rPr lang="en-US" dirty="0" smtClean="0"/>
              <a:t>		-5 mm (down)</a:t>
            </a:r>
          </a:p>
          <a:p>
            <a:r>
              <a:rPr lang="en-US" dirty="0" smtClean="0"/>
              <a:t>(Apparent concentration of stresses due to probable numerical errors. </a:t>
            </a:r>
            <a:r>
              <a:rPr lang="en-US" dirty="0" err="1" smtClean="0"/>
              <a:t>Plastification</a:t>
            </a:r>
            <a:r>
              <a:rPr lang="en-US" dirty="0" smtClean="0"/>
              <a:t> would anyhow spread the stress around)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/>
          <a:lstStyle/>
          <a:p>
            <a:r>
              <a:rPr lang="en-US" dirty="0" smtClean="0"/>
              <a:t>Conclusions and outlook I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Cavity prototype fabricated.</a:t>
            </a:r>
          </a:p>
          <a:p>
            <a:pPr lvl="1"/>
            <a:r>
              <a:rPr lang="en-US" sz="2000" dirty="0" smtClean="0"/>
              <a:t>Tooling an teething problems ironed out</a:t>
            </a:r>
          </a:p>
          <a:p>
            <a:pPr lvl="1"/>
            <a:r>
              <a:rPr lang="en-US" sz="2000" dirty="0" smtClean="0"/>
              <a:t>5 more pre-series in fabrication (one full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Tuning plate, couplers in fabrication</a:t>
            </a:r>
          </a:p>
          <a:p>
            <a:endParaRPr lang="en-US" sz="2400" dirty="0" smtClean="0"/>
          </a:p>
          <a:p>
            <a:r>
              <a:rPr lang="en-US" sz="2400" dirty="0" smtClean="0"/>
              <a:t>Coating development:</a:t>
            </a:r>
          </a:p>
          <a:p>
            <a:pPr lvl="1"/>
            <a:r>
              <a:rPr lang="en-US" sz="2000" dirty="0" smtClean="0"/>
              <a:t>Study I-V curves as a function of sputter gas pressure, bias voltage.</a:t>
            </a:r>
          </a:p>
          <a:p>
            <a:pPr lvl="1"/>
            <a:r>
              <a:rPr lang="en-US" sz="2000" dirty="0" smtClean="0"/>
              <a:t>Characterize RRR of samples.</a:t>
            </a:r>
          </a:p>
          <a:p>
            <a:pPr lvl="1"/>
            <a:r>
              <a:rPr lang="en-US" sz="2000" dirty="0" smtClean="0"/>
              <a:t>Optimize geometry if necessary</a:t>
            </a:r>
          </a:p>
          <a:p>
            <a:endParaRPr lang="en-US" sz="2400" dirty="0" smtClean="0"/>
          </a:p>
          <a:p>
            <a:r>
              <a:rPr lang="en-US" sz="2400" dirty="0" smtClean="0"/>
              <a:t>Surface treatment optimization:</a:t>
            </a:r>
          </a:p>
          <a:p>
            <a:pPr lvl="1"/>
            <a:r>
              <a:rPr lang="en-US" sz="2000" dirty="0" smtClean="0"/>
              <a:t>Tests on samples and on dummy cavity successful</a:t>
            </a:r>
          </a:p>
          <a:p>
            <a:pPr lvl="1"/>
            <a:r>
              <a:rPr lang="en-US" sz="2000" dirty="0" smtClean="0"/>
              <a:t>Waiting for first cavity treatment</a:t>
            </a:r>
          </a:p>
          <a:p>
            <a:endParaRPr lang="en-US" sz="2400" dirty="0" smtClean="0"/>
          </a:p>
          <a:p>
            <a:r>
              <a:rPr lang="en-US" sz="2400" dirty="0" smtClean="0"/>
              <a:t>Samples characterization setup ready</a:t>
            </a:r>
          </a:p>
          <a:p>
            <a:pPr lvl="1"/>
            <a:r>
              <a:rPr lang="en-US" sz="2000" dirty="0" smtClean="0"/>
              <a:t>Plus access to CERN facilities: SEM, XPS, 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2DE8F-68F1-4791-A15B-63487E62ED0A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Why </a:t>
            </a:r>
            <a:r>
              <a:rPr lang="en-GB" dirty="0" err="1" smtClean="0"/>
              <a:t>Nb</a:t>
            </a:r>
            <a:r>
              <a:rPr lang="en-GB" dirty="0" smtClean="0"/>
              <a:t>/Cu cavities?</a:t>
            </a:r>
            <a:endParaRPr lang="en-GB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Mechanical stability (reduction of </a:t>
            </a:r>
            <a:r>
              <a:rPr lang="en-US" sz="2400" dirty="0" err="1" smtClean="0"/>
              <a:t>microphonics</a:t>
            </a:r>
            <a:r>
              <a:rPr lang="en-US" sz="2400" dirty="0" smtClean="0"/>
              <a:t> and sensitivity to He bath pressure)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Simpler cryostat: no magnetic shielding, conduction cooling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CERN experience (LEP, LHC, R&amp;D)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Largest experience of niobium sputtering for cavities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Extensive experience of copper surface treatments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Available experience from INFN-LNL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Choice of biased diode sputtering as baseline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 smtClean="0"/>
              <a:t>EuCARD</a:t>
            </a:r>
            <a:r>
              <a:rPr lang="en-US" sz="2400" dirty="0" smtClean="0"/>
              <a:t> WP10.4.3: development of sputter technology (magnetron sputtering, </a:t>
            </a:r>
            <a:r>
              <a:rPr lang="en-US" sz="2400" dirty="0" err="1" smtClean="0"/>
              <a:t>Hipims</a:t>
            </a:r>
            <a:r>
              <a:rPr lang="en-US" sz="2400" dirty="0" smtClean="0"/>
              <a:t>) for QWR, aimed at HIE-ISOLDE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C037D-E126-4026-BE96-703C06407C9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/>
          <a:lstStyle/>
          <a:p>
            <a:r>
              <a:rPr lang="en-US" dirty="0" smtClean="0"/>
              <a:t>Conclusions and outlook II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First cavity coating expected during July/August 2009</a:t>
            </a:r>
          </a:p>
          <a:p>
            <a:pPr lvl="1"/>
            <a:r>
              <a:rPr lang="en-US" sz="2000" dirty="0" smtClean="0"/>
              <a:t>Optimization work has to proceed fast</a:t>
            </a:r>
          </a:p>
          <a:p>
            <a:pPr lvl="1"/>
            <a:r>
              <a:rPr lang="en-US" sz="2000" dirty="0" smtClean="0"/>
              <a:t>All tooling is ready (for clean room assembly, etc.) except for ultrapure water rinsing. This operation will be done by hand, series tooling delayed after first prototype.</a:t>
            </a:r>
          </a:p>
          <a:p>
            <a:pPr lvl="1"/>
            <a:r>
              <a:rPr lang="en-US" sz="2000" dirty="0" smtClean="0"/>
              <a:t>RF test not available at CERN in the short term</a:t>
            </a:r>
          </a:p>
          <a:p>
            <a:endParaRPr lang="en-US" sz="2400" dirty="0" smtClean="0"/>
          </a:p>
          <a:p>
            <a:r>
              <a:rPr lang="en-US" sz="2400" dirty="0" smtClean="0"/>
              <a:t>Goal: achieve nominal specifications by end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2DE8F-68F1-4791-A15B-63487E62ED0A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/>
          <a:lstStyle/>
          <a:p>
            <a:r>
              <a:rPr lang="en-US" dirty="0" smtClean="0"/>
              <a:t>Finally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6668-CEE7-4BAD-A800-B5F90B784925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pic>
        <p:nvPicPr>
          <p:cNvPr id="39942" name="Picture 2" descr="G:\Divisions\EST\Groups\SM\ThinFilms\DataFiles\Building252\HIE-ISOLDE\Photos\CoatingSyst\tintinisolde.jpg"/>
          <p:cNvPicPr>
            <a:picLocks noChangeAspect="1" noChangeArrowheads="1"/>
          </p:cNvPicPr>
          <p:nvPr/>
        </p:nvPicPr>
        <p:blipFill>
          <a:blip r:embed="rId3"/>
          <a:srcRect l="9931" r="10621"/>
          <a:stretch>
            <a:fillRect/>
          </a:stretch>
        </p:blipFill>
        <p:spPr bwMode="auto">
          <a:xfrm>
            <a:off x="142844" y="603250"/>
            <a:ext cx="4572032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714876" y="785794"/>
            <a:ext cx="42862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Main contributors</a:t>
            </a:r>
          </a:p>
          <a:p>
            <a:pPr algn="ctr"/>
            <a:endParaRPr lang="en-US" sz="1600" dirty="0" smtClean="0"/>
          </a:p>
          <a:p>
            <a:pPr marL="357188" indent="-357188">
              <a:buFont typeface="Arial" pitchFamily="34" charset="0"/>
              <a:buChar char="•"/>
            </a:pPr>
            <a:r>
              <a:rPr lang="en-US" sz="1600" i="1" dirty="0" smtClean="0"/>
              <a:t>Mechanical design: </a:t>
            </a:r>
            <a:r>
              <a:rPr lang="en-US" sz="1600" dirty="0" smtClean="0"/>
              <a:t>Philippe Trilhe, Franck Thierry, Philippe Perret, Gilles Villiger, Delio Duarte Ramos, Luca Gentini, Ricardo De </a:t>
            </a:r>
            <a:r>
              <a:rPr lang="en-US" sz="1600" dirty="0" err="1" smtClean="0"/>
              <a:t>Morais</a:t>
            </a:r>
            <a:r>
              <a:rPr lang="en-US" sz="1600" dirty="0" smtClean="0"/>
              <a:t> </a:t>
            </a:r>
            <a:r>
              <a:rPr lang="en-US" sz="1600" dirty="0" err="1" smtClean="0"/>
              <a:t>Amaral</a:t>
            </a:r>
            <a:endParaRPr lang="en-US" sz="1600" dirty="0" smtClean="0"/>
          </a:p>
          <a:p>
            <a:pPr marL="357188" indent="-357188">
              <a:buFont typeface="Arial" pitchFamily="34" charset="0"/>
              <a:buChar char="•"/>
            </a:pPr>
            <a:endParaRPr lang="en-US" sz="1600" dirty="0" smtClean="0"/>
          </a:p>
          <a:p>
            <a:pPr marL="357188" indent="-357188">
              <a:buFont typeface="Arial" pitchFamily="34" charset="0"/>
              <a:buChar char="•"/>
            </a:pPr>
            <a:r>
              <a:rPr lang="en-US" sz="1600" i="1" dirty="0" smtClean="0"/>
              <a:t>Mechanical fabrication: </a:t>
            </a:r>
            <a:r>
              <a:rPr lang="en-US" sz="1600" dirty="0" smtClean="0"/>
              <a:t>Thierry Tardy, Christian Saint-Jal, Jean-Marie Geisser, Jean-Pierre Brachet, Pierre Moyret, Rene Claret, Ahmed </a:t>
            </a:r>
            <a:r>
              <a:rPr lang="en-US" sz="1600" dirty="0" err="1" smtClean="0"/>
              <a:t>Cherif</a:t>
            </a:r>
            <a:r>
              <a:rPr lang="en-US" sz="1600" dirty="0" smtClean="0"/>
              <a:t>, Dominique </a:t>
            </a:r>
            <a:r>
              <a:rPr lang="en-US" sz="1600" dirty="0" err="1" smtClean="0"/>
              <a:t>Pugnat</a:t>
            </a:r>
            <a:r>
              <a:rPr lang="en-US" sz="1600" dirty="0" smtClean="0"/>
              <a:t>.</a:t>
            </a:r>
          </a:p>
          <a:p>
            <a:pPr marL="357188" indent="-357188">
              <a:buFont typeface="Arial" pitchFamily="34" charset="0"/>
              <a:buChar char="•"/>
            </a:pPr>
            <a:endParaRPr lang="en-US" sz="1600" dirty="0" smtClean="0"/>
          </a:p>
          <a:p>
            <a:pPr marL="357188" indent="-357188">
              <a:buFont typeface="Arial" pitchFamily="34" charset="0"/>
              <a:buChar char="•"/>
            </a:pPr>
            <a:r>
              <a:rPr lang="en-US" sz="1600" i="1" dirty="0" smtClean="0"/>
              <a:t>Surface treatments: </a:t>
            </a:r>
            <a:r>
              <a:rPr lang="en-US" sz="1600" dirty="0" smtClean="0"/>
              <a:t>Leonel Ferreira, Serge Forel, Marc Thiebert </a:t>
            </a:r>
          </a:p>
          <a:p>
            <a:pPr marL="357188" indent="-357188">
              <a:buFont typeface="Arial" pitchFamily="34" charset="0"/>
              <a:buChar char="•"/>
            </a:pPr>
            <a:endParaRPr lang="en-US" sz="1600" dirty="0" smtClean="0"/>
          </a:p>
          <a:p>
            <a:pPr marL="357188" indent="-357188">
              <a:buFont typeface="Arial" pitchFamily="34" charset="0"/>
              <a:buChar char="•"/>
            </a:pPr>
            <a:r>
              <a:rPr lang="en-US" sz="1600" i="1" dirty="0" smtClean="0"/>
              <a:t>Coating:</a:t>
            </a:r>
            <a:r>
              <a:rPr lang="en-US" sz="1600" dirty="0" smtClean="0"/>
              <a:t> Giulia Lanza, Antonio Mongelluzzo, Jean Cave, Anna Gustafsson</a:t>
            </a:r>
          </a:p>
          <a:p>
            <a:pPr marL="357188" indent="-357188">
              <a:buFont typeface="Arial" pitchFamily="34" charset="0"/>
              <a:buChar char="•"/>
            </a:pPr>
            <a:endParaRPr lang="en-US" sz="1600" dirty="0" smtClean="0"/>
          </a:p>
          <a:p>
            <a:pPr marL="357188" indent="-357188">
              <a:buFont typeface="Arial" pitchFamily="34" charset="0"/>
              <a:buChar char="•"/>
            </a:pPr>
            <a:r>
              <a:rPr lang="en-US" sz="1600" i="1" dirty="0" err="1" smtClean="0"/>
              <a:t>Cryolab</a:t>
            </a:r>
            <a:r>
              <a:rPr lang="en-US" sz="1600" i="1" dirty="0" smtClean="0"/>
              <a:t>: </a:t>
            </a:r>
            <a:r>
              <a:rPr lang="en-US" sz="1600" dirty="0" smtClean="0"/>
              <a:t>Tapio Niinikoski, Friedrich </a:t>
            </a:r>
            <a:r>
              <a:rPr lang="en-US" sz="1600" dirty="0" err="1" smtClean="0"/>
              <a:t>Haug</a:t>
            </a:r>
            <a:r>
              <a:rPr lang="en-US" sz="1600" dirty="0" smtClean="0"/>
              <a:t>, Sebastien </a:t>
            </a:r>
            <a:r>
              <a:rPr lang="en-US" sz="1600" dirty="0" err="1" smtClean="0"/>
              <a:t>Prunet</a:t>
            </a:r>
            <a:r>
              <a:rPr lang="en-US" sz="1600" dirty="0" smtClean="0"/>
              <a:t>, </a:t>
            </a:r>
            <a:r>
              <a:rPr lang="en-US" sz="1600" dirty="0" err="1" smtClean="0"/>
              <a:t>Laetitia</a:t>
            </a:r>
            <a:r>
              <a:rPr lang="en-US" sz="1600" dirty="0" smtClean="0"/>
              <a:t> Dufay-</a:t>
            </a:r>
            <a:r>
              <a:rPr lang="en-US" sz="1600" dirty="0" err="1" smtClean="0"/>
              <a:t>Chanat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BCS surface resistance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57158" y="5786454"/>
            <a:ext cx="8686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Performance will be dominated by </a:t>
            </a:r>
            <a:r>
              <a:rPr lang="en-US" sz="1600" dirty="0" err="1" smtClean="0"/>
              <a:t>R</a:t>
            </a:r>
            <a:r>
              <a:rPr lang="en-US" sz="1600" baseline="-25000" dirty="0" err="1" smtClean="0"/>
              <a:t>res</a:t>
            </a:r>
            <a:r>
              <a:rPr lang="en-US" sz="1600" dirty="0" smtClean="0"/>
              <a:t> which is expected to be acceptable for our target parameters. Our goal &lt; 75 </a:t>
            </a:r>
            <a:r>
              <a:rPr lang="en-US" sz="1600" dirty="0" err="1" smtClean="0"/>
              <a:t>nOhm</a:t>
            </a:r>
            <a:r>
              <a:rPr lang="en-US" sz="1600" dirty="0" smtClean="0"/>
              <a:t> @ nominal field</a:t>
            </a:r>
          </a:p>
        </p:txBody>
      </p:sp>
      <p:graphicFrame>
        <p:nvGraphicFramePr>
          <p:cNvPr id="97282" name="Object 2"/>
          <p:cNvGraphicFramePr>
            <a:graphicFrameLocks noChangeAspect="1"/>
          </p:cNvGraphicFramePr>
          <p:nvPr/>
        </p:nvGraphicFramePr>
        <p:xfrm>
          <a:off x="1785918" y="701876"/>
          <a:ext cx="5264166" cy="5084578"/>
        </p:xfrm>
        <a:graphic>
          <a:graphicData uri="http://schemas.openxmlformats.org/presentationml/2006/ole">
            <p:oleObj spid="_x0000_s97282" name="KGPlot" r:id="rId4" imgW="5956200" imgH="5752800" progId="KGraph_Plo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81653-EFE2-406B-B11D-71B4B3A836F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467" y="214290"/>
            <a:ext cx="8397375" cy="629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/>
          <a:lstStyle/>
          <a:p>
            <a:r>
              <a:rPr lang="en-GB" dirty="0" smtClean="0"/>
              <a:t>Low-</a:t>
            </a:r>
            <a:r>
              <a:rPr lang="el-GR" dirty="0" smtClean="0"/>
              <a:t>β</a:t>
            </a:r>
            <a:r>
              <a:rPr lang="en-GB" dirty="0" smtClean="0"/>
              <a:t> and high-</a:t>
            </a:r>
            <a:r>
              <a:rPr lang="el-GR" dirty="0" smtClean="0"/>
              <a:t> β </a:t>
            </a:r>
            <a:r>
              <a:rPr lang="en-GB" dirty="0" smtClean="0"/>
              <a:t>cavities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B43348-AA02-442E-92B1-C9AAE63308B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27701" name="Picture 8"/>
          <p:cNvPicPr>
            <a:picLocks noChangeAspect="1" noChangeArrowheads="1"/>
          </p:cNvPicPr>
          <p:nvPr/>
        </p:nvPicPr>
        <p:blipFill>
          <a:blip r:embed="rId3"/>
          <a:srcRect l="5200"/>
          <a:stretch>
            <a:fillRect/>
          </a:stretch>
        </p:blipFill>
        <p:spPr bwMode="auto">
          <a:xfrm>
            <a:off x="71406" y="1143017"/>
            <a:ext cx="235743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4"/>
          <a:srcRect r="8388"/>
          <a:stretch>
            <a:fillRect/>
          </a:stretch>
        </p:blipFill>
        <p:spPr bwMode="auto">
          <a:xfrm>
            <a:off x="2500298" y="1143017"/>
            <a:ext cx="22145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241942"/>
            <a:ext cx="4300543" cy="447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3"/>
          <a:srcRect l="6737" t="5118" r="1322" b="8582"/>
          <a:stretch>
            <a:fillRect/>
          </a:stretch>
        </p:blipFill>
        <p:spPr bwMode="auto">
          <a:xfrm>
            <a:off x="52726" y="71414"/>
            <a:ext cx="9091274" cy="64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131763"/>
            <a:ext cx="8429625" cy="4397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Mechanical design criteria</a:t>
            </a:r>
            <a:endParaRPr lang="en-GB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Avoid any brazing or annealing: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/>
              <a:t>Negative experience from LNL for coating performance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/>
              <a:t>Loss of mechanical properties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Cu-OFE C10100 cold worked (rolled sheets, forged billets).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Choice of manufacturing 100% at CERN workshop, thus using only available techniques: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/>
              <a:t>Long distance EB welding possible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/>
              <a:t>Inner EB welding not possible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000" dirty="0" smtClean="0"/>
              <a:t>Deep drawing preferred over 3D machining for beam ports.</a:t>
            </a:r>
          </a:p>
          <a:p>
            <a:pPr>
              <a:spcBef>
                <a:spcPts val="1200"/>
              </a:spcBef>
              <a:spcAft>
                <a:spcPts val="600"/>
              </a:spcAft>
              <a:buNone/>
            </a:pPr>
            <a:endParaRPr lang="en-US" sz="24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C037D-E126-4026-BE96-703C06407C9B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 analyses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HIE-ISOLDE Review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Sergio Calatroni - 15.6.2009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93186" name="Picture 2" descr="\\cern.ch\dfs\Users\s\scala\Documents\HIE-ISOLDE\picture cavity 300 Thermal and modal results cropped.bmp"/>
          <p:cNvPicPr>
            <a:picLocks noChangeAspect="1" noChangeArrowheads="1"/>
          </p:cNvPicPr>
          <p:nvPr/>
        </p:nvPicPr>
        <p:blipFill>
          <a:blip r:embed="rId3"/>
          <a:srcRect r="27850"/>
          <a:stretch>
            <a:fillRect/>
          </a:stretch>
        </p:blipFill>
        <p:spPr bwMode="auto">
          <a:xfrm>
            <a:off x="971165" y="642918"/>
            <a:ext cx="4306069" cy="493450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2844" y="5643578"/>
            <a:ext cx="60888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Heat flux input and resulting temperature distribution in the cavity, considering the thermal conductivity of copper RRR=100 and pool boiling cooling in convection and nucleate boiling regimes.</a:t>
            </a:r>
            <a:endParaRPr lang="en-US" sz="1600" dirty="0"/>
          </a:p>
        </p:txBody>
      </p:sp>
      <p:pic>
        <p:nvPicPr>
          <p:cNvPr id="10" name="Picture 2" descr="\\cern.ch\dfs\Users\s\scala\Documents\HIE-ISOLDE\picture cavity 300 Thermal and modal results cropped.bmp"/>
          <p:cNvPicPr>
            <a:picLocks noChangeAspect="1" noChangeArrowheads="1"/>
          </p:cNvPicPr>
          <p:nvPr/>
        </p:nvPicPr>
        <p:blipFill>
          <a:blip r:embed="rId3"/>
          <a:srcRect l="79052"/>
          <a:stretch>
            <a:fillRect/>
          </a:stretch>
        </p:blipFill>
        <p:spPr bwMode="auto">
          <a:xfrm>
            <a:off x="7072330" y="642918"/>
            <a:ext cx="1250165" cy="493450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286544" y="5643578"/>
            <a:ext cx="27146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First and second vibration mode shapes and corresponding frequencies.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7925</TotalTime>
  <Words>1224</Words>
  <Application>Microsoft Office PowerPoint</Application>
  <PresentationFormat>On-screen Show (4:3)</PresentationFormat>
  <Paragraphs>300</Paragraphs>
  <Slides>31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KGPlot</vt:lpstr>
      <vt:lpstr> HIE-ISOLDE SC-RF Cavities</vt:lpstr>
      <vt:lpstr>HIE linac staged installation</vt:lpstr>
      <vt:lpstr>Why Nb/Cu cavities?</vt:lpstr>
      <vt:lpstr>BCS surface resistance</vt:lpstr>
      <vt:lpstr>Slide 5</vt:lpstr>
      <vt:lpstr>Low-β and high- β cavities</vt:lpstr>
      <vt:lpstr>Slide 7</vt:lpstr>
      <vt:lpstr>Mechanical design criteria</vt:lpstr>
      <vt:lpstr>FEM analyses</vt:lpstr>
      <vt:lpstr>Inner and outer cylinders</vt:lpstr>
      <vt:lpstr>Outer cylinder</vt:lpstr>
      <vt:lpstr>Inner cylinder</vt:lpstr>
      <vt:lpstr>Manufacturing sequence</vt:lpstr>
      <vt:lpstr>Welding test: 1000 mm distance e-beam</vt:lpstr>
      <vt:lpstr>Beam ports</vt:lpstr>
      <vt:lpstr>Design of bias sputter coating system</vt:lpstr>
      <vt:lpstr>Coating assembly: cathodes and cavity cooling</vt:lpstr>
      <vt:lpstr>Details of diode bias sputtering</vt:lpstr>
      <vt:lpstr>Tests on samples</vt:lpstr>
      <vt:lpstr>First plasma (Kr as sputter gas)</vt:lpstr>
      <vt:lpstr>Foreseen coating procedure and quality controls</vt:lpstr>
      <vt:lpstr>Surface treatment</vt:lpstr>
      <vt:lpstr>CFD studies of chemical polishing bath</vt:lpstr>
      <vt:lpstr>Study of rinsing system (after CP/ after coating)</vt:lpstr>
      <vt:lpstr>Study of clean room assembly</vt:lpstr>
      <vt:lpstr>RRR measurements</vt:lpstr>
      <vt:lpstr>Study of RF tuning plate (in construction)</vt:lpstr>
      <vt:lpstr>FEM analyses</vt:lpstr>
      <vt:lpstr>Conclusions and outlook I</vt:lpstr>
      <vt:lpstr>Conclusions and outlook II</vt:lpstr>
      <vt:lpstr>Finally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R&amp;D on SC RF cavities at CERN: Electropolishing of niobium</dc:title>
  <dc:creator>scala</dc:creator>
  <cp:lastModifiedBy>scala</cp:lastModifiedBy>
  <cp:revision>520</cp:revision>
  <dcterms:created xsi:type="dcterms:W3CDTF">2008-10-07T13:06:21Z</dcterms:created>
  <dcterms:modified xsi:type="dcterms:W3CDTF">2009-06-18T15:45:57Z</dcterms:modified>
</cp:coreProperties>
</file>