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0"/>
  </p:notesMasterIdLst>
  <p:handoutMasterIdLst>
    <p:handoutMasterId r:id="rId11"/>
  </p:handoutMasterIdLst>
  <p:sldIdLst>
    <p:sldId id="311" r:id="rId2"/>
    <p:sldId id="407" r:id="rId3"/>
    <p:sldId id="405" r:id="rId4"/>
    <p:sldId id="385" r:id="rId5"/>
    <p:sldId id="384" r:id="rId6"/>
    <p:sldId id="404" r:id="rId7"/>
    <p:sldId id="337" r:id="rId8"/>
    <p:sldId id="406" r:id="rId9"/>
  </p:sldIdLst>
  <p:sldSz cx="9144000" cy="6858000" type="screen4x3"/>
  <p:notesSz cx="6858000" cy="9296400"/>
  <p:defaultTextStyle>
    <a:defPPr>
      <a:defRPr lang="fr-FR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  <a:srgbClr val="8A2E00"/>
    <a:srgbClr val="008000"/>
    <a:srgbClr val="CDE1FF"/>
    <a:srgbClr val="B7D4FF"/>
    <a:srgbClr val="DDEBFF"/>
    <a:srgbClr val="9900FF"/>
    <a:srgbClr val="9933FF"/>
    <a:srgbClr val="FFFF99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edium Style 4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Objects="1" showGuides="1">
      <p:cViewPr varScale="1">
        <p:scale>
          <a:sx n="131" d="100"/>
          <a:sy n="131" d="100"/>
        </p:scale>
        <p:origin x="1452" y="12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B3F5CDDF-3246-6843-A314-FDDEB3F3DF8E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5C405983-79D5-E84D-A19B-6B5F52179104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3026722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/>
          <a:lstStyle>
            <a:lvl1pPr algn="r">
              <a:defRPr sz="1200"/>
            </a:lvl1pPr>
          </a:lstStyle>
          <a:p>
            <a:fld id="{781D8F6D-3354-BF4D-834B-467E3215D30A}" type="datetimeFigureOut">
              <a:rPr lang="fr-FR" smtClean="0"/>
              <a:pPr/>
              <a:t>05/07/2016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2830" tIns="46415" rIns="92830" bIns="46415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415791"/>
            <a:ext cx="5486400" cy="4183380"/>
          </a:xfrm>
          <a:prstGeom prst="rect">
            <a:avLst/>
          </a:prstGeom>
        </p:spPr>
        <p:txBody>
          <a:bodyPr vert="horz" lIns="92830" tIns="46415" rIns="92830" bIns="46415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829966"/>
            <a:ext cx="2971800" cy="464820"/>
          </a:xfrm>
          <a:prstGeom prst="rect">
            <a:avLst/>
          </a:prstGeom>
        </p:spPr>
        <p:txBody>
          <a:bodyPr vert="horz" lIns="92830" tIns="46415" rIns="92830" bIns="46415" rtlCol="0" anchor="b"/>
          <a:lstStyle>
            <a:lvl1pPr algn="r">
              <a:defRPr sz="1200"/>
            </a:lvl1pPr>
          </a:lstStyle>
          <a:p>
            <a:fld id="{624B141A-D04E-DD49-88DC-EFA90428BA41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648328056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4B141A-D04E-DD49-88DC-EFA90428BA41}" type="slidenum">
              <a:rPr lang="fr-FR" smtClean="0"/>
              <a:pPr/>
              <a:t>6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52751418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 hasCustomPrompt="1"/>
          </p:nvPr>
        </p:nvSpPr>
        <p:spPr>
          <a:xfrm>
            <a:off x="1371600" y="2819400"/>
            <a:ext cx="7200000" cy="1800000"/>
          </a:xfrm>
        </p:spPr>
        <p:txBody>
          <a:bodyPr lIns="0" tIns="0" rIns="0" bIns="0" anchor="t" anchorCtr="0">
            <a:noAutofit/>
          </a:bodyPr>
          <a:lstStyle>
            <a:lvl1pPr algn="l">
              <a:defRPr sz="2800" b="1" baseline="0">
                <a:solidFill>
                  <a:schemeClr val="accent5"/>
                </a:solidFill>
              </a:defRPr>
            </a:lvl1pPr>
          </a:lstStyle>
          <a:p>
            <a:r>
              <a:rPr lang="en-GB" noProof="0" smtClean="0"/>
              <a:t>Presentation title - line 1 - Arial 30pt - bold HiLumi dark grey - line 2</a:t>
            </a:r>
            <a:br>
              <a:rPr lang="en-GB" noProof="0" smtClean="0"/>
            </a:br>
            <a:r>
              <a:rPr lang="en-GB" noProof="0" smtClean="0"/>
              <a:t>line 3</a:t>
            </a:r>
            <a:br>
              <a:rPr lang="en-GB" noProof="0" smtClean="0"/>
            </a:br>
            <a:r>
              <a:rPr lang="en-GB" noProof="0" smtClean="0"/>
              <a:t>line 4   </a:t>
            </a:r>
            <a:endParaRPr lang="en-GB" noProof="0"/>
          </a:p>
        </p:txBody>
      </p:sp>
      <p:sp>
        <p:nvSpPr>
          <p:cNvPr id="3" name="Sous-titre 2"/>
          <p:cNvSpPr>
            <a:spLocks noGrp="1"/>
          </p:cNvSpPr>
          <p:nvPr>
            <p:ph type="subTitle" idx="1" hasCustomPrompt="1"/>
          </p:nvPr>
        </p:nvSpPr>
        <p:spPr>
          <a:xfrm>
            <a:off x="1371600" y="4800600"/>
            <a:ext cx="6480000" cy="990600"/>
          </a:xfrm>
        </p:spPr>
        <p:txBody>
          <a:bodyPr lIns="0" tIns="0" rIns="0" bIns="0">
            <a:normAutofit/>
          </a:bodyPr>
          <a:lstStyle>
            <a:lvl1pPr marL="0" indent="0" algn="l">
              <a:buNone/>
              <a:defRPr sz="2000" b="0" baseline="0">
                <a:solidFill>
                  <a:schemeClr val="accent5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err="1" smtClean="0"/>
              <a:t>Author(s</a:t>
            </a:r>
            <a:r>
              <a:rPr lang="en-GB" noProof="0" dirty="0" smtClean="0"/>
              <a:t>)  - Arial 20 pt – </a:t>
            </a:r>
            <a:r>
              <a:rPr lang="en-GB" noProof="0" dirty="0" err="1" smtClean="0"/>
              <a:t>HiLumi</a:t>
            </a:r>
            <a:r>
              <a:rPr lang="en-GB" noProof="0" dirty="0" smtClean="0"/>
              <a:t> dark grey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990600" y="6356350"/>
            <a:ext cx="6690000" cy="360000"/>
          </a:xfrm>
        </p:spPr>
        <p:txBody>
          <a:bodyPr lIns="0" tIns="0" rIns="0" bIns="0" anchor="b" anchorCtr="0"/>
          <a:lstStyle>
            <a:lvl1pPr algn="r">
              <a:defRPr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>
          <a:xfrm>
            <a:off x="8686800" y="6356350"/>
            <a:ext cx="360000" cy="360000"/>
          </a:xfrm>
          <a:ln>
            <a:solidFill>
              <a:srgbClr val="2BABAD"/>
            </a:solidFill>
          </a:ln>
        </p:spPr>
        <p:txBody>
          <a:bodyPr lIns="0" tIns="0" rIns="0" bIns="0" anchor="b" anchorCtr="0"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15" name="Espace réservé du texte 14"/>
          <p:cNvSpPr>
            <a:spLocks noGrp="1"/>
          </p:cNvSpPr>
          <p:nvPr>
            <p:ph type="body" sz="quarter" idx="14" hasCustomPrompt="1"/>
          </p:nvPr>
        </p:nvSpPr>
        <p:spPr>
          <a:xfrm>
            <a:off x="1371600" y="5899150"/>
            <a:ext cx="6480000" cy="349250"/>
          </a:xfrm>
        </p:spPr>
        <p:txBody>
          <a:bodyPr>
            <a:normAutofit/>
          </a:bodyPr>
          <a:lstStyle>
            <a:lvl1pPr marL="342900" marR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 sz="1600">
                <a:solidFill>
                  <a:schemeClr val="bg2"/>
                </a:solidFill>
              </a:defRPr>
            </a:lvl1pPr>
            <a:lvl2pPr>
              <a:buFontTx/>
              <a:buNone/>
              <a:defRPr/>
            </a:lvl2pPr>
            <a:lvl3pPr>
              <a:buFontTx/>
              <a:buNone/>
              <a:defRPr/>
            </a:lvl3pPr>
            <a:lvl4pPr>
              <a:buFontTx/>
              <a:buNone/>
              <a:defRPr/>
            </a:lvl4pPr>
            <a:lvl5pPr>
              <a:buFontTx/>
              <a:buNone/>
              <a:defRPr/>
            </a:lvl5pPr>
          </a:lstStyle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6"/>
              </a:buClr>
              <a:buSzTx/>
              <a:buFontTx/>
              <a:buNone/>
              <a:tabLst/>
              <a:defRPr/>
            </a:pPr>
            <a:r>
              <a:rPr kumimoji="0" lang="en-GB" sz="1600" b="0" i="0" u="none" strike="noStrike" kern="1200" cap="none" spc="0" normalizeH="0" baseline="0" noProof="0" smtClean="0">
                <a:ln>
                  <a:noFill/>
                </a:ln>
                <a:solidFill>
                  <a:schemeClr val="bg2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Conference - Location - Date</a:t>
            </a:r>
          </a:p>
          <a:p>
            <a:pPr lvl="0"/>
            <a:endParaRPr lang="en-GB" noProof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 anchor="ctr" anchorCtr="1"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contenu 2"/>
          <p:cNvSpPr>
            <a:spLocks noGrp="1"/>
          </p:cNvSpPr>
          <p:nvPr>
            <p:ph idx="1" hasCustomPrompt="1"/>
          </p:nvPr>
        </p:nvSpPr>
        <p:spPr>
          <a:xfrm>
            <a:off x="612000" y="1219200"/>
            <a:ext cx="7920000" cy="4906963"/>
          </a:xfrm>
        </p:spPr>
        <p:txBody>
          <a:bodyPr lIns="0" tIns="0" rIns="0" bIns="0"/>
          <a:lstStyle/>
          <a:p>
            <a:pPr lvl="0"/>
            <a:r>
              <a:rPr lang="en-GB" noProof="0" dirty="0" smtClean="0"/>
              <a:t>Click to modify Master text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 hasCustomPrompt="1"/>
          </p:nvPr>
        </p:nvSpPr>
        <p:spPr>
          <a:xfrm>
            <a:off x="457200" y="1215232"/>
            <a:ext cx="4040188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 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 hasCustomPrompt="1"/>
          </p:nvPr>
        </p:nvSpPr>
        <p:spPr>
          <a:xfrm>
            <a:off x="457200" y="2057400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 hasCustomPrompt="1"/>
          </p:nvPr>
        </p:nvSpPr>
        <p:spPr>
          <a:xfrm>
            <a:off x="4645025" y="1215232"/>
            <a:ext cx="4041775" cy="639762"/>
          </a:xfrm>
        </p:spPr>
        <p:txBody>
          <a:bodyPr anchor="t">
            <a:normAutofit/>
          </a:bodyPr>
          <a:lstStyle>
            <a:lvl1pPr marL="0" indent="0">
              <a:buNone/>
              <a:defRPr sz="20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to edit Master text styles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 hasCustomPrompt="1"/>
          </p:nvPr>
        </p:nvSpPr>
        <p:spPr>
          <a:xfrm>
            <a:off x="4645025" y="2057400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 to edit Master texts styles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  <a:endParaRPr lang="en-GB" noProof="0" dirty="0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905000" y="6356350"/>
            <a:ext cx="6627000" cy="360000"/>
          </a:xfrm>
        </p:spPr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3200" cy="360000"/>
          </a:xfrm>
        </p:spPr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pour une image  2"/>
          <p:cNvSpPr>
            <a:spLocks noGrp="1"/>
          </p:cNvSpPr>
          <p:nvPr>
            <p:ph type="pic" idx="1"/>
          </p:nvPr>
        </p:nvSpPr>
        <p:spPr>
          <a:xfrm>
            <a:off x="612000" y="457200"/>
            <a:ext cx="79200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 hasCustomPrompt="1"/>
          </p:nvPr>
        </p:nvSpPr>
        <p:spPr>
          <a:xfrm>
            <a:off x="612000" y="5105400"/>
            <a:ext cx="7920000" cy="9906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smtClean="0"/>
              <a:t>Text – image caption – comments ....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>
          <a:xfrm>
            <a:off x="1981200" y="6356350"/>
            <a:ext cx="6550800" cy="360000"/>
          </a:xfrm>
        </p:spPr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4" hasCustomPrompt="1"/>
          </p:nvPr>
        </p:nvSpPr>
        <p:spPr>
          <a:xfrm>
            <a:off x="613550" y="4648200"/>
            <a:ext cx="7918450" cy="381000"/>
          </a:xfrm>
        </p:spPr>
        <p:txBody>
          <a:bodyPr/>
          <a:lstStyle>
            <a:lvl1pPr>
              <a:buFontTx/>
              <a:buNone/>
              <a:defRPr sz="1800">
                <a:solidFill>
                  <a:schemeClr val="bg2"/>
                </a:solidFill>
              </a:defRPr>
            </a:lvl1pPr>
          </a:lstStyle>
          <a:p>
            <a:pPr lvl="0"/>
            <a:r>
              <a:rPr lang="en-GB" dirty="0" smtClean="0"/>
              <a:t>Image title</a:t>
            </a:r>
            <a:endParaRPr lang="en-GB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sposition personnalisé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 hasCustomPrompt="1"/>
          </p:nvPr>
        </p:nvSpPr>
        <p:spPr>
          <a:xfrm>
            <a:off x="1351800" y="2709000"/>
            <a:ext cx="6440400" cy="1634400"/>
          </a:xfrm>
        </p:spPr>
        <p:txBody>
          <a:bodyPr/>
          <a:lstStyle>
            <a:lvl1pPr>
              <a:defRPr b="1" i="1">
                <a:solidFill>
                  <a:schemeClr val="tx2"/>
                </a:solidFill>
              </a:defRPr>
            </a:lvl1pPr>
          </a:lstStyle>
          <a:p>
            <a:r>
              <a:rPr lang="en-GB" noProof="0" smtClean="0"/>
              <a:t>Thank you message....</a:t>
            </a:r>
            <a:endParaRPr lang="en-GB" noProof="0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>
          <a:xfrm>
            <a:off x="1219200" y="6356350"/>
            <a:ext cx="6573000" cy="360000"/>
          </a:xfrm>
        </p:spPr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  <p:pic>
        <p:nvPicPr>
          <p:cNvPr id="12" name="Image 11" descr="HLU-logoN-title.png"/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371600" y="673710"/>
            <a:ext cx="3785364" cy="1534388"/>
          </a:xfrm>
          <a:prstGeom prst="rect">
            <a:avLst/>
          </a:prstGeom>
        </p:spPr>
      </p:pic>
      <p:sp>
        <p:nvSpPr>
          <p:cNvPr id="8" name="Espace réservé du texte 7"/>
          <p:cNvSpPr>
            <a:spLocks noGrp="1"/>
          </p:cNvSpPr>
          <p:nvPr>
            <p:ph type="body" sz="quarter" idx="14" hasCustomPrompt="1"/>
          </p:nvPr>
        </p:nvSpPr>
        <p:spPr>
          <a:xfrm>
            <a:off x="1351800" y="4953000"/>
            <a:ext cx="6440400" cy="1219200"/>
          </a:xfrm>
        </p:spPr>
        <p:txBody>
          <a:bodyPr anchor="b">
            <a:noAutofit/>
          </a:bodyPr>
          <a:lstStyle>
            <a:lvl1pPr>
              <a:buFontTx/>
              <a:buNone/>
              <a:defRPr sz="1200" baseline="0">
                <a:solidFill>
                  <a:schemeClr val="tx2"/>
                </a:solidFill>
              </a:defRPr>
            </a:lvl1pPr>
            <a:lvl2pPr>
              <a:buFontTx/>
              <a:buNone/>
              <a:defRPr sz="1400"/>
            </a:lvl2pPr>
            <a:lvl3pPr>
              <a:buFontTx/>
              <a:buNone/>
              <a:defRPr sz="1400"/>
            </a:lvl3pPr>
            <a:lvl4pPr>
              <a:buFontTx/>
              <a:buNone/>
              <a:defRPr sz="1400"/>
            </a:lvl4pPr>
            <a:lvl5pPr>
              <a:buFontTx/>
              <a:buNone/>
              <a:defRPr sz="1400"/>
            </a:lvl5pPr>
          </a:lstStyle>
          <a:p>
            <a:pPr lvl="0"/>
            <a:r>
              <a:rPr lang="en-GB" noProof="0" smtClean="0"/>
              <a:t>Credits if needed: reference 1, reference 2 ...</a:t>
            </a:r>
            <a:endParaRPr lang="en-GB" noProof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B6C7465-2AB1-4660-9ED2-5A7BFD99CF3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>
            <a:lvl1pPr algn="r">
              <a:defRPr/>
            </a:lvl1pPr>
          </a:lstStyle>
          <a:p>
            <a:r>
              <a:rPr lang="en-US" smtClean="0"/>
              <a:t>G.Vandoni@IEFC 3/6/2016</a:t>
            </a:r>
            <a:endParaRPr lang="en-US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576064"/>
          </a:xfrm>
          <a:gradFill>
            <a:gsLst>
              <a:gs pos="0">
                <a:schemeClr val="accent1">
                  <a:tint val="66000"/>
                  <a:satMod val="160000"/>
                  <a:lumMod val="75000"/>
                  <a:lumOff val="25000"/>
                </a:schemeClr>
              </a:gs>
              <a:gs pos="25000">
                <a:schemeClr val="accent1">
                  <a:tint val="44500"/>
                  <a:satMod val="160000"/>
                </a:schemeClr>
              </a:gs>
              <a:gs pos="93000">
                <a:schemeClr val="accent1">
                  <a:tint val="23500"/>
                  <a:satMod val="160000"/>
                </a:schemeClr>
              </a:gs>
            </a:gsLst>
            <a:lin ang="5400000" scaled="0"/>
          </a:gradFill>
        </p:spPr>
        <p:txBody>
          <a:bodyPr>
            <a:normAutofit/>
          </a:bodyPr>
          <a:lstStyle>
            <a:lvl1pPr>
              <a:defRPr sz="4000"/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771483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612000" y="180000"/>
            <a:ext cx="7920000" cy="720000"/>
          </a:xfrm>
          <a:prstGeom prst="rect">
            <a:avLst/>
          </a:prstGeom>
        </p:spPr>
        <p:txBody>
          <a:bodyPr vert="horz" lIns="0" tIns="0" rIns="0" bIns="0" rtlCol="0" anchor="ctr" anchorCtr="1">
            <a:noAutofit/>
          </a:bodyPr>
          <a:lstStyle/>
          <a:p>
            <a:r>
              <a:rPr lang="en-GB" noProof="0" smtClean="0"/>
              <a:t>Slide title – line 1 – Arial 30 pt – HiLumi blue</a:t>
            </a:r>
            <a:br>
              <a:rPr lang="en-GB" noProof="0" smtClean="0"/>
            </a:br>
            <a:r>
              <a:rPr lang="en-GB" noProof="0" smtClean="0"/>
              <a:t>Slide title – line 2 – Arial 30 pt – HiLumi blue</a:t>
            </a:r>
            <a:endParaRPr lang="en-GB" noProof="0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612000" y="1371600"/>
            <a:ext cx="7920000" cy="4754563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smtClean="0"/>
              <a:t>Click to edit Master texts styles</a:t>
            </a:r>
          </a:p>
          <a:p>
            <a:pPr lvl="1"/>
            <a:r>
              <a:rPr lang="en-GB" noProof="0" smtClean="0"/>
              <a:t>Second level</a:t>
            </a:r>
          </a:p>
          <a:p>
            <a:pPr lvl="2"/>
            <a:r>
              <a:rPr lang="en-GB" noProof="0" smtClean="0"/>
              <a:t>Third level</a:t>
            </a:r>
          </a:p>
          <a:p>
            <a:pPr lvl="3"/>
            <a:r>
              <a:rPr lang="en-GB" noProof="0" smtClean="0"/>
              <a:t>Fourth level</a:t>
            </a:r>
          </a:p>
          <a:p>
            <a:pPr lvl="4"/>
            <a:r>
              <a:rPr lang="en-GB" noProof="0" smtClean="0"/>
              <a:t>Fifth level</a:t>
            </a:r>
            <a:endParaRPr lang="en-GB" noProof="0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981200" y="6356350"/>
            <a:ext cx="65508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86800" y="6356350"/>
            <a:ext cx="360000" cy="360000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fld id="{BFDCA1C4-9514-7B4F-976F-D92F7E296653}" type="slidenum">
              <a:rPr lang="fr-FR" smtClean="0"/>
              <a:pPr/>
              <a:t>‹#›</a:t>
            </a:fld>
            <a:endParaRPr lang="fr-FR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3" r:id="rId3"/>
    <p:sldLayoutId id="2147483654" r:id="rId4"/>
    <p:sldLayoutId id="2147483655" r:id="rId5"/>
    <p:sldLayoutId id="2147483657" r:id="rId6"/>
    <p:sldLayoutId id="2147483658" r:id="rId7"/>
    <p:sldLayoutId id="2147483659" r:id="rId8"/>
  </p:sldLayoutIdLst>
  <p:hf hdr="0" ftr="0" dt="0"/>
  <p:txStyles>
    <p:titleStyle>
      <a:lvl1pPr algn="ctr" defTabSz="457200" rtl="0" eaLnBrk="1" latinLnBrk="0" hangingPunct="1">
        <a:spcBef>
          <a:spcPct val="0"/>
        </a:spcBef>
        <a:buNone/>
        <a:defRPr sz="2800" b="1" kern="1200">
          <a:solidFill>
            <a:schemeClr val="bg2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800" kern="1200">
          <a:solidFill>
            <a:schemeClr val="accent5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400" kern="1200">
          <a:solidFill>
            <a:schemeClr val="accent5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2000" kern="1200">
          <a:solidFill>
            <a:schemeClr val="accent5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800" kern="1200">
          <a:solidFill>
            <a:schemeClr val="accent5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Clr>
          <a:schemeClr val="accent6"/>
        </a:buClr>
        <a:buFont typeface="Wingdings" charset="2"/>
        <a:buChar char="§"/>
        <a:defRPr sz="1600" kern="1200">
          <a:solidFill>
            <a:schemeClr val="accent5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0.emf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dirty="0" smtClean="0"/>
              <a:t>Zones for </a:t>
            </a:r>
            <a:r>
              <a:rPr lang="fr-FR" dirty="0" err="1" smtClean="0"/>
              <a:t>cable</a:t>
            </a:r>
            <a:r>
              <a:rPr lang="fr-FR" dirty="0" smtClean="0"/>
              <a:t> </a:t>
            </a:r>
            <a:r>
              <a:rPr lang="fr-FR" dirty="0" err="1" smtClean="0"/>
              <a:t>extremities</a:t>
            </a:r>
            <a:endParaRPr lang="fr-F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1</a:t>
            </a:fld>
            <a:endParaRPr lang="fr-FR"/>
          </a:p>
        </p:txBody>
      </p:sp>
      <p:grpSp>
        <p:nvGrpSpPr>
          <p:cNvPr id="3" name="Group 2"/>
          <p:cNvGrpSpPr/>
          <p:nvPr/>
        </p:nvGrpSpPr>
        <p:grpSpPr>
          <a:xfrm>
            <a:off x="917293" y="908720"/>
            <a:ext cx="8163942" cy="5360705"/>
            <a:chOff x="917293" y="908720"/>
            <a:chExt cx="8163942" cy="5360705"/>
          </a:xfrm>
        </p:grpSpPr>
        <p:grpSp>
          <p:nvGrpSpPr>
            <p:cNvPr id="11" name="Group 10"/>
            <p:cNvGrpSpPr/>
            <p:nvPr/>
          </p:nvGrpSpPr>
          <p:grpSpPr>
            <a:xfrm>
              <a:off x="917293" y="908720"/>
              <a:ext cx="6696744" cy="5107602"/>
              <a:chOff x="2483768" y="908720"/>
              <a:chExt cx="6696744" cy="5107602"/>
            </a:xfrm>
          </p:grpSpPr>
          <p:grpSp>
            <p:nvGrpSpPr>
              <p:cNvPr id="7" name="Group 6"/>
              <p:cNvGrpSpPr/>
              <p:nvPr/>
            </p:nvGrpSpPr>
            <p:grpSpPr>
              <a:xfrm>
                <a:off x="2483768" y="908720"/>
                <a:ext cx="6696744" cy="5107602"/>
                <a:chOff x="2415346" y="919432"/>
                <a:chExt cx="6696744" cy="5107602"/>
              </a:xfrm>
            </p:grpSpPr>
            <p:pic>
              <p:nvPicPr>
                <p:cNvPr id="5" name="Picture 4"/>
                <p:cNvPicPr>
                  <a:picLocks noChangeAspect="1"/>
                </p:cNvPicPr>
                <p:nvPr/>
              </p:nvPicPr>
              <p:blipFill rotWithShape="1">
                <a:blip r:embed="rId2" cstate="print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rcRect l="26248"/>
                <a:stretch/>
              </p:blipFill>
              <p:spPr>
                <a:xfrm>
                  <a:off x="2415346" y="919432"/>
                  <a:ext cx="6696744" cy="5107602"/>
                </a:xfrm>
                <a:prstGeom prst="rect">
                  <a:avLst/>
                </a:prstGeom>
              </p:spPr>
            </p:pic>
            <p:grpSp>
              <p:nvGrpSpPr>
                <p:cNvPr id="31" name="Group 30"/>
                <p:cNvGrpSpPr/>
                <p:nvPr/>
              </p:nvGrpSpPr>
              <p:grpSpPr>
                <a:xfrm>
                  <a:off x="3154510" y="1974814"/>
                  <a:ext cx="4290527" cy="3160473"/>
                  <a:chOff x="3154510" y="1974814"/>
                  <a:chExt cx="4290527" cy="3160473"/>
                </a:xfrm>
                <a:solidFill>
                  <a:schemeClr val="bg2"/>
                </a:solidFill>
              </p:grpSpPr>
              <p:grpSp>
                <p:nvGrpSpPr>
                  <p:cNvPr id="6" name="Group 5"/>
                  <p:cNvGrpSpPr/>
                  <p:nvPr/>
                </p:nvGrpSpPr>
                <p:grpSpPr>
                  <a:xfrm>
                    <a:off x="3154510" y="1974814"/>
                    <a:ext cx="4290527" cy="3160473"/>
                    <a:chOff x="3322653" y="2140602"/>
                    <a:chExt cx="4290527" cy="3160473"/>
                  </a:xfrm>
                  <a:grpFill/>
                </p:grpSpPr>
                <p:sp>
                  <p:nvSpPr>
                    <p:cNvPr id="8" name="Rectangle 7"/>
                    <p:cNvSpPr/>
                    <p:nvPr/>
                  </p:nvSpPr>
                  <p:spPr>
                    <a:xfrm rot="21348826">
                      <a:off x="3322653" y="4224532"/>
                      <a:ext cx="1103870" cy="665084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sp>
                  <p:nvSpPr>
                    <p:cNvPr id="9" name="Rectangle 8"/>
                    <p:cNvSpPr/>
                    <p:nvPr/>
                  </p:nvSpPr>
                  <p:spPr>
                    <a:xfrm>
                      <a:off x="5717740" y="2140602"/>
                      <a:ext cx="1895440" cy="1212504"/>
                    </a:xfrm>
                    <a:prstGeom prst="rect">
                      <a:avLst/>
                    </a:prstGeom>
                    <a:noFill/>
                    <a:ln w="38100">
                      <a:solidFill>
                        <a:srgbClr val="FF0000"/>
                      </a:solidFill>
                      <a:prstDash val="sysDash"/>
                    </a:ln>
                  </p:spPr>
                  <p:style>
                    <a:lnRef idx="1">
                      <a:schemeClr val="accent1"/>
                    </a:lnRef>
                    <a:fillRef idx="3">
                      <a:schemeClr val="accent1"/>
                    </a:fillRef>
                    <a:effectRef idx="2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lstStyle/>
                    <a:p>
                      <a:pPr algn="ctr"/>
                      <a:endParaRPr lang="en-GB"/>
                    </a:p>
                  </p:txBody>
                </p:sp>
                <p:cxnSp>
                  <p:nvCxnSpPr>
                    <p:cNvPr id="18" name="Straight Connector 17"/>
                    <p:cNvCxnSpPr/>
                    <p:nvPr/>
                  </p:nvCxnSpPr>
                  <p:spPr>
                    <a:xfrm>
                      <a:off x="5322097" y="3353106"/>
                      <a:ext cx="8238" cy="166404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FF000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19" name="Straight Connector 18"/>
                    <p:cNvCxnSpPr>
                      <a:stCxn id="23" idx="0"/>
                    </p:cNvCxnSpPr>
                    <p:nvPr/>
                  </p:nvCxnSpPr>
                  <p:spPr>
                    <a:xfrm flipV="1">
                      <a:off x="4958135" y="4285621"/>
                      <a:ext cx="1253621" cy="1015454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FF0000"/>
                      </a:solidFill>
                      <a:headEnd type="none" w="med" len="med"/>
                      <a:tailEnd type="non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  <p:cxnSp>
                  <p:nvCxnSpPr>
                    <p:cNvPr id="20" name="Straight Connector 19"/>
                    <p:cNvCxnSpPr/>
                    <p:nvPr/>
                  </p:nvCxnSpPr>
                  <p:spPr>
                    <a:xfrm flipH="1">
                      <a:off x="3996526" y="4274174"/>
                      <a:ext cx="2195505" cy="192015"/>
                    </a:xfrm>
                    <a:prstGeom prst="line">
                      <a:avLst/>
                    </a:prstGeom>
                    <a:grpFill/>
                    <a:ln>
                      <a:solidFill>
                        <a:srgbClr val="FF0000"/>
                      </a:solidFill>
                      <a:headEnd type="none" w="med" len="med"/>
                      <a:tailEnd type="triangle" w="med" len="med"/>
                    </a:ln>
                  </p:spPr>
                  <p:style>
                    <a:lnRef idx="2">
                      <a:schemeClr val="accent1"/>
                    </a:lnRef>
                    <a:fillRef idx="0">
                      <a:schemeClr val="accent1"/>
                    </a:fillRef>
                    <a:effectRef idx="1">
                      <a:schemeClr val="accent1"/>
                    </a:effectRef>
                    <a:fontRef idx="minor">
                      <a:schemeClr val="tx1"/>
                    </a:fontRef>
                  </p:style>
                </p:cxnSp>
              </p:grpSp>
              <p:cxnSp>
                <p:nvCxnSpPr>
                  <p:cNvPr id="27" name="Straight Connector 26"/>
                  <p:cNvCxnSpPr/>
                  <p:nvPr/>
                </p:nvCxnSpPr>
                <p:spPr>
                  <a:xfrm flipH="1">
                    <a:off x="5158511" y="2901252"/>
                    <a:ext cx="398370" cy="298642"/>
                  </a:xfrm>
                  <a:prstGeom prst="line">
                    <a:avLst/>
                  </a:prstGeom>
                  <a:grpFill/>
                  <a:ln>
                    <a:solidFill>
                      <a:srgbClr val="FF0000"/>
                    </a:solidFill>
                    <a:headEnd type="none" w="med" len="med"/>
                    <a:tailEnd type="none" w="med" len="med"/>
                  </a:ln>
                </p:spPr>
                <p:style>
                  <a:lnRef idx="2">
                    <a:schemeClr val="accent1"/>
                  </a:lnRef>
                  <a:fillRef idx="0">
                    <a:schemeClr val="accent1"/>
                  </a:fillRef>
                  <a:effectRef idx="1">
                    <a:schemeClr val="accent1"/>
                  </a:effectRef>
                  <a:fontRef idx="minor">
                    <a:schemeClr val="tx1"/>
                  </a:fontRef>
                </p:style>
              </p:cxnSp>
            </p:grpSp>
          </p:grpSp>
          <p:sp>
            <p:nvSpPr>
              <p:cNvPr id="23" name="Rectangle 22"/>
              <p:cNvSpPr/>
              <p:nvPr/>
            </p:nvSpPr>
            <p:spPr>
              <a:xfrm>
                <a:off x="4709354" y="5135287"/>
                <a:ext cx="161275" cy="237929"/>
              </a:xfrm>
              <a:prstGeom prst="rect">
                <a:avLst/>
              </a:prstGeom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GB"/>
              </a:p>
            </p:txBody>
          </p:sp>
        </p:grpSp>
        <p:sp>
          <p:nvSpPr>
            <p:cNvPr id="12" name="Left Arrow Callout 11"/>
            <p:cNvSpPr/>
            <p:nvPr/>
          </p:nvSpPr>
          <p:spPr>
            <a:xfrm>
              <a:off x="5959332" y="2132855"/>
              <a:ext cx="3121903" cy="907005"/>
            </a:xfrm>
            <a:prstGeom prst="leftArrowCallout">
              <a:avLst>
                <a:gd name="adj1" fmla="val 19770"/>
                <a:gd name="adj2" fmla="val 20553"/>
                <a:gd name="adj3" fmla="val 28693"/>
                <a:gd name="adj4" fmla="val 79348"/>
              </a:avLst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</a:rPr>
                <a:t>BA6</a:t>
              </a:r>
            </a:p>
            <a:p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</a:rPr>
                <a:t>Surface equipment area</a:t>
              </a:r>
              <a:endParaRPr lang="fr-FR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3" name="Up Arrow Callout 12"/>
            <p:cNvSpPr/>
            <p:nvPr/>
          </p:nvSpPr>
          <p:spPr>
            <a:xfrm>
              <a:off x="2527732" y="5441029"/>
              <a:ext cx="1391567" cy="828396"/>
            </a:xfrm>
            <a:prstGeom prst="upArrowCallou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</a:rPr>
                <a:t>TA6 Alcove</a:t>
              </a:r>
              <a:endParaRPr lang="en-GB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14" name="Down Arrow Callout 13"/>
            <p:cNvSpPr/>
            <p:nvPr/>
          </p:nvSpPr>
          <p:spPr>
            <a:xfrm>
              <a:off x="1656536" y="3409165"/>
              <a:ext cx="1005839" cy="646968"/>
            </a:xfrm>
            <a:prstGeom prst="downArrowCallou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</a:rPr>
                <a:t>LSS6</a:t>
              </a:r>
              <a:endParaRPr lang="fr-FR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  <p:sp>
          <p:nvSpPr>
            <p:cNvPr id="21" name="Up Arrow Callout 20"/>
            <p:cNvSpPr/>
            <p:nvPr/>
          </p:nvSpPr>
          <p:spPr>
            <a:xfrm rot="18734669">
              <a:off x="3665532" y="4509035"/>
              <a:ext cx="2072393" cy="828396"/>
            </a:xfrm>
            <a:prstGeom prst="upArrowCallout">
              <a:avLst/>
            </a:prstGeom>
          </p:spPr>
          <p:style>
            <a:lnRef idx="1">
              <a:schemeClr val="accent6"/>
            </a:lnRef>
            <a:fillRef idx="3">
              <a:schemeClr val="accent6"/>
            </a:fillRef>
            <a:effectRef idx="2">
              <a:schemeClr val="accent6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en-GB" dirty="0" smtClean="0">
                  <a:solidFill>
                    <a:schemeClr val="bg2">
                      <a:lumMod val="50000"/>
                    </a:schemeClr>
                  </a:solidFill>
                </a:rPr>
                <a:t>TA6 access tunnel</a:t>
              </a:r>
              <a:endParaRPr lang="en-GB" dirty="0">
                <a:solidFill>
                  <a:schemeClr val="bg2">
                    <a:lumMod val="50000"/>
                  </a:scheme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533574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Master schedule</a:t>
            </a:r>
            <a:endParaRPr lang="en-GB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fr-FR" noProof="0" smtClean="0"/>
              <a:t>G.Vandoni@IEFC 3/6/2016</a:t>
            </a:r>
            <a:endParaRPr lang="en-GB" noProof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2</a:t>
            </a:fld>
            <a:endParaRPr lang="fr-FR"/>
          </a:p>
        </p:txBody>
      </p:sp>
      <p:sp>
        <p:nvSpPr>
          <p:cNvPr id="5" name="TextBox 4"/>
          <p:cNvSpPr txBox="1"/>
          <p:nvPr/>
        </p:nvSpPr>
        <p:spPr>
          <a:xfrm>
            <a:off x="323528" y="2046039"/>
            <a:ext cx="6639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CM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5400" y="3538958"/>
            <a:ext cx="8002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2400" b="1" dirty="0" smtClean="0">
                <a:solidFill>
                  <a:schemeClr val="tx1">
                    <a:lumMod val="65000"/>
                    <a:lumOff val="35000"/>
                  </a:schemeClr>
                </a:solidFill>
              </a:rPr>
              <a:t>SPS</a:t>
            </a:r>
            <a:endParaRPr lang="en-GB" sz="2400" b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l="4959" r="5699"/>
          <a:stretch/>
        </p:blipFill>
        <p:spPr>
          <a:xfrm>
            <a:off x="827584" y="721970"/>
            <a:ext cx="7144652" cy="5633975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 rot="16200000">
            <a:off x="6666491" y="2516876"/>
            <a:ext cx="3042659" cy="369332"/>
          </a:xfrm>
          <a:prstGeom prst="rect">
            <a:avLst/>
          </a:prstGeom>
          <a:gradFill flip="none" rotWithShape="1">
            <a:gsLst>
              <a:gs pos="0">
                <a:srgbClr val="0070C0">
                  <a:shade val="30000"/>
                  <a:satMod val="115000"/>
                </a:srgbClr>
              </a:gs>
              <a:gs pos="50000">
                <a:srgbClr val="0070C0">
                  <a:shade val="67500"/>
                  <a:satMod val="115000"/>
                </a:srgbClr>
              </a:gs>
              <a:gs pos="100000">
                <a:srgbClr val="0070C0">
                  <a:shade val="100000"/>
                  <a:satMod val="115000"/>
                </a:srgbClr>
              </a:gs>
            </a:gsLst>
            <a:lin ang="16200000" scaled="1"/>
            <a:tileRect/>
          </a:gradFill>
        </p:spPr>
        <p:txBody>
          <a:bodyPr wrap="square" rtlCol="0">
            <a:spAutoFit/>
          </a:bodyPr>
          <a:lstStyle/>
          <a:p>
            <a:r>
              <a:rPr lang="en-GB" dirty="0" smtClean="0">
                <a:solidFill>
                  <a:schemeClr val="bg1"/>
                </a:solidFill>
              </a:rPr>
              <a:t>TEST RUN			2018</a:t>
            </a:r>
            <a:endParaRPr lang="fr-FR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148157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Preliminary naming of locations for pre-DIC</a:t>
            </a:r>
            <a:endParaRPr lang="fr-FR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3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93084050"/>
              </p:ext>
            </p:extLst>
          </p:nvPr>
        </p:nvGraphicFramePr>
        <p:xfrm>
          <a:off x="323529" y="1556792"/>
          <a:ext cx="8640960" cy="36615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67185"/>
                <a:gridCol w="2529563"/>
                <a:gridCol w="5144212"/>
              </a:tblGrid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Zone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Name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Description 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BA6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err="1" smtClean="0">
                          <a:solidFill>
                            <a:srgbClr val="0000FF"/>
                          </a:solidFill>
                        </a:rPr>
                        <a:t>Cryo</a:t>
                      </a:r>
                      <a:r>
                        <a:rPr lang="en-GB" b="1" baseline="0" dirty="0" smtClean="0">
                          <a:solidFill>
                            <a:srgbClr val="0000FF"/>
                          </a:solidFill>
                        </a:rPr>
                        <a:t> Compressor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Cryogenic compressor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BA6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RF Power 1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Power amplifier station 1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BA6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RF Power 2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RF Power amplifier station 1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BA6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Faraday cage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Low Level RF,</a:t>
                      </a:r>
                      <a:r>
                        <a:rPr lang="en-GB" baseline="0" dirty="0" smtClean="0"/>
                        <a:t> Faraday cage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BA6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Rack row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racks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TA6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TA6 alcove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Behind</a:t>
                      </a:r>
                      <a:r>
                        <a:rPr lang="en-GB" baseline="0" dirty="0" smtClean="0"/>
                        <a:t> the freight lift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TA6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TA6 access tunnel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TA6 tunnel from the freight lift to the SPS tunnel</a:t>
                      </a:r>
                      <a:endParaRPr lang="fr-FR" dirty="0"/>
                    </a:p>
                  </a:txBody>
                  <a:tcPr/>
                </a:tc>
              </a:tr>
              <a:tr h="406844">
                <a:tc>
                  <a:txBody>
                    <a:bodyPr/>
                    <a:lstStyle/>
                    <a:p>
                      <a:r>
                        <a:rPr lang="en-GB" dirty="0" smtClean="0"/>
                        <a:t>LSS6</a:t>
                      </a:r>
                      <a:endParaRPr lang="fr-FR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b="1" dirty="0" smtClean="0">
                          <a:solidFill>
                            <a:srgbClr val="0000FF"/>
                          </a:solidFill>
                        </a:rPr>
                        <a:t>61737</a:t>
                      </a:r>
                      <a:endParaRPr lang="fr-FR" b="1" dirty="0">
                        <a:solidFill>
                          <a:srgbClr val="0000FF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dirty="0" smtClean="0"/>
                        <a:t>SPS DECUM, Crab</a:t>
                      </a:r>
                      <a:r>
                        <a:rPr lang="en-GB" baseline="0" dirty="0" smtClean="0"/>
                        <a:t> cavity zone, mid location</a:t>
                      </a:r>
                      <a:endParaRPr lang="fr-FR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05309330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BA6 – surface building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4</a:t>
            </a:fld>
            <a:endParaRPr lang="fr-FR"/>
          </a:p>
        </p:txBody>
      </p:sp>
      <p:grpSp>
        <p:nvGrpSpPr>
          <p:cNvPr id="16" name="Group 15"/>
          <p:cNvGrpSpPr/>
          <p:nvPr/>
        </p:nvGrpSpPr>
        <p:grpSpPr>
          <a:xfrm>
            <a:off x="323528" y="881712"/>
            <a:ext cx="8599608" cy="4968552"/>
            <a:chOff x="323528" y="881712"/>
            <a:chExt cx="8599608" cy="4968552"/>
          </a:xfrm>
        </p:grpSpPr>
        <p:pic>
          <p:nvPicPr>
            <p:cNvPr id="6" name="Picture 5"/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323528" y="881712"/>
              <a:ext cx="8599608" cy="4968552"/>
            </a:xfrm>
            <a:prstGeom prst="rect">
              <a:avLst/>
            </a:prstGeom>
          </p:spPr>
        </p:pic>
        <p:grpSp>
          <p:nvGrpSpPr>
            <p:cNvPr id="13" name="Group 12"/>
            <p:cNvGrpSpPr/>
            <p:nvPr/>
          </p:nvGrpSpPr>
          <p:grpSpPr>
            <a:xfrm>
              <a:off x="1187624" y="1738540"/>
              <a:ext cx="5112569" cy="2275816"/>
              <a:chOff x="1187624" y="1738540"/>
              <a:chExt cx="5112569" cy="2275816"/>
            </a:xfrm>
          </p:grpSpPr>
          <p:sp>
            <p:nvSpPr>
              <p:cNvPr id="5" name="Rectangle 4"/>
              <p:cNvSpPr/>
              <p:nvPr/>
            </p:nvSpPr>
            <p:spPr>
              <a:xfrm>
                <a:off x="1187624" y="3645024"/>
                <a:ext cx="4536504" cy="360040"/>
              </a:xfrm>
              <a:prstGeom prst="rect">
                <a:avLst/>
              </a:pr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7" name="TextBox 6"/>
              <p:cNvSpPr txBox="1"/>
              <p:nvPr/>
            </p:nvSpPr>
            <p:spPr>
              <a:xfrm>
                <a:off x="2882642" y="3645024"/>
                <a:ext cx="121058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Rack row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8" name="Rectangle 7"/>
              <p:cNvSpPr/>
              <p:nvPr/>
            </p:nvSpPr>
            <p:spPr>
              <a:xfrm>
                <a:off x="3131840" y="1738540"/>
                <a:ext cx="2448272" cy="682348"/>
              </a:xfrm>
              <a:prstGeom prst="rect">
                <a:avLst/>
              </a:prstGeom>
              <a:noFill/>
              <a:ln w="28575">
                <a:solidFill>
                  <a:schemeClr val="accent2">
                    <a:lumMod val="60000"/>
                    <a:lumOff val="40000"/>
                  </a:schemeClr>
                </a:solidFill>
              </a:ln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10" name="Rectangle 9"/>
              <p:cNvSpPr/>
              <p:nvPr/>
            </p:nvSpPr>
            <p:spPr>
              <a:xfrm>
                <a:off x="3284999" y="1810548"/>
                <a:ext cx="2160241" cy="538332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effectLst/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sp>
            <p:nvSpPr>
              <p:cNvPr id="9" name="TextBox 8"/>
              <p:cNvSpPr txBox="1"/>
              <p:nvPr/>
            </p:nvSpPr>
            <p:spPr>
              <a:xfrm>
                <a:off x="3394340" y="1920612"/>
                <a:ext cx="2133918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err="1" smtClean="0">
                    <a:solidFill>
                      <a:srgbClr val="FF0000"/>
                    </a:solidFill>
                  </a:rPr>
                  <a:t>Cryo</a:t>
                </a:r>
                <a:r>
                  <a:rPr lang="en-GB" b="1" dirty="0" smtClean="0">
                    <a:solidFill>
                      <a:srgbClr val="FF0000"/>
                    </a:solidFill>
                  </a:rPr>
                  <a:t> Compressor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1" name="TextBox 10"/>
              <p:cNvSpPr txBox="1"/>
              <p:nvPr/>
            </p:nvSpPr>
            <p:spPr>
              <a:xfrm>
                <a:off x="2839204" y="2533049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RF Power1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2" name="TextBox 11"/>
              <p:cNvSpPr txBox="1"/>
              <p:nvPr/>
            </p:nvSpPr>
            <p:spPr>
              <a:xfrm>
                <a:off x="4367399" y="2490159"/>
                <a:ext cx="1377300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RF Power2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3" name="Rectangle 2"/>
              <p:cNvSpPr/>
              <p:nvPr/>
            </p:nvSpPr>
            <p:spPr>
              <a:xfrm>
                <a:off x="5292081" y="2848290"/>
                <a:ext cx="1008112" cy="665790"/>
              </a:xfrm>
              <a:prstGeom prst="rect">
                <a:avLst/>
              </a:prstGeom>
              <a:noFill/>
              <a:ln w="28575">
                <a:solidFill>
                  <a:srgbClr val="FF0000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fr-FR"/>
              </a:p>
            </p:txBody>
          </p:sp>
          <p:cxnSp>
            <p:nvCxnSpPr>
              <p:cNvPr id="14" name="Straight Arrow Connector 13"/>
              <p:cNvCxnSpPr/>
              <p:nvPr/>
            </p:nvCxnSpPr>
            <p:spPr>
              <a:xfrm>
                <a:off x="3394340" y="2859491"/>
                <a:ext cx="385572" cy="209469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5" name="Straight Arrow Connector 14"/>
              <p:cNvCxnSpPr>
                <a:stCxn id="12" idx="2"/>
              </p:cNvCxnSpPr>
              <p:nvPr/>
            </p:nvCxnSpPr>
            <p:spPr>
              <a:xfrm flipH="1">
                <a:off x="4736587" y="2859491"/>
                <a:ext cx="319462" cy="173096"/>
              </a:xfrm>
              <a:prstGeom prst="straightConnector1">
                <a:avLst/>
              </a:prstGeom>
              <a:ln>
                <a:solidFill>
                  <a:srgbClr val="FF0000"/>
                </a:solidFill>
                <a:tailEnd type="triangle"/>
              </a:ln>
              <a:effectLst/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  <p:extLst>
      <p:ext uri="{BB962C8B-B14F-4D97-AF65-F5344CB8AC3E}">
        <p14:creationId xmlns:p14="http://schemas.microsoft.com/office/powerpoint/2010/main" val="2797156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PA6 – Cold box and </a:t>
            </a:r>
            <a:r>
              <a:rPr lang="en-GB" dirty="0" err="1" smtClean="0"/>
              <a:t>cryo</a:t>
            </a:r>
            <a:r>
              <a:rPr lang="en-GB" dirty="0" smtClean="0"/>
              <a:t> ancillaries</a:t>
            </a:r>
            <a:endParaRPr lang="en-GB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5</a:t>
            </a:fld>
            <a:endParaRPr lang="fr-FR"/>
          </a:p>
        </p:txBody>
      </p:sp>
      <p:grpSp>
        <p:nvGrpSpPr>
          <p:cNvPr id="4" name="Group 3"/>
          <p:cNvGrpSpPr/>
          <p:nvPr/>
        </p:nvGrpSpPr>
        <p:grpSpPr>
          <a:xfrm>
            <a:off x="30481" y="909350"/>
            <a:ext cx="7455341" cy="4319850"/>
            <a:chOff x="30481" y="909350"/>
            <a:chExt cx="7455341" cy="4319850"/>
          </a:xfrm>
        </p:grpSpPr>
        <p:pic>
          <p:nvPicPr>
            <p:cNvPr id="13" name="Picture 1" descr="image001"/>
            <p:cNvPicPr>
              <a:picLocks noChangeAspect="1" noChangeArrowheads="1"/>
            </p:cNvPicPr>
            <p:nvPr/>
          </p:nvPicPr>
          <p:blipFill rotWithShape="1"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24547" r="38827" b="20124"/>
            <a:stretch/>
          </p:blipFill>
          <p:spPr bwMode="auto">
            <a:xfrm>
              <a:off x="30481" y="909350"/>
              <a:ext cx="6917783" cy="431985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grpSp>
          <p:nvGrpSpPr>
            <p:cNvPr id="3" name="Group 2"/>
            <p:cNvGrpSpPr/>
            <p:nvPr/>
          </p:nvGrpSpPr>
          <p:grpSpPr>
            <a:xfrm>
              <a:off x="1187624" y="2271608"/>
              <a:ext cx="6298198" cy="1735336"/>
              <a:chOff x="1187624" y="2271608"/>
              <a:chExt cx="6298198" cy="1735336"/>
            </a:xfrm>
          </p:grpSpPr>
          <p:sp>
            <p:nvSpPr>
              <p:cNvPr id="16" name="TextBox 15"/>
              <p:cNvSpPr txBox="1"/>
              <p:nvPr/>
            </p:nvSpPr>
            <p:spPr>
              <a:xfrm>
                <a:off x="1187624" y="2271608"/>
                <a:ext cx="1385829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TA6 alcove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8" name="TextBox 17"/>
              <p:cNvSpPr txBox="1"/>
              <p:nvPr/>
            </p:nvSpPr>
            <p:spPr>
              <a:xfrm rot="1149299">
                <a:off x="2511204" y="3016565"/>
                <a:ext cx="1197764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dirty="0" smtClean="0">
                    <a:solidFill>
                      <a:srgbClr val="FF0000"/>
                    </a:solidFill>
                  </a:rPr>
                  <a:t>Freight lift</a:t>
                </a:r>
                <a:endParaRPr lang="fr-FR" dirty="0">
                  <a:solidFill>
                    <a:srgbClr val="FF0000"/>
                  </a:solidFill>
                </a:endParaRPr>
              </a:p>
            </p:txBody>
          </p:sp>
          <p:sp>
            <p:nvSpPr>
              <p:cNvPr id="19" name="TextBox 18"/>
              <p:cNvSpPr txBox="1"/>
              <p:nvPr/>
            </p:nvSpPr>
            <p:spPr>
              <a:xfrm>
                <a:off x="5292080" y="3637612"/>
                <a:ext cx="2193742" cy="369332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GB" b="1" dirty="0" smtClean="0">
                    <a:solidFill>
                      <a:srgbClr val="FF0000"/>
                    </a:solidFill>
                  </a:rPr>
                  <a:t>TA6 access tunnel</a:t>
                </a:r>
                <a:endParaRPr lang="fr-FR" b="1" dirty="0">
                  <a:solidFill>
                    <a:srgbClr val="FF0000"/>
                  </a:solidFill>
                </a:endParaRPr>
              </a:p>
            </p:txBody>
          </p:sp>
        </p:grpSp>
      </p:grpSp>
      <p:pic>
        <p:nvPicPr>
          <p:cNvPr id="20" name="Picture 19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70792" y="4922860"/>
            <a:ext cx="4478465" cy="177972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8511438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Layout SPS LSS6</a:t>
            </a:r>
            <a:endParaRPr lang="fr-FR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6</a:t>
            </a:fld>
            <a:endParaRPr lang="fr-FR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 rotWithShape="1">
          <a:blip r:embed="rId3"/>
          <a:srcRect l="14563" t="8000" r="25982" b="34600"/>
          <a:stretch/>
        </p:blipFill>
        <p:spPr>
          <a:xfrm>
            <a:off x="81296" y="854706"/>
            <a:ext cx="9062704" cy="4921469"/>
          </a:xfrm>
          <a:prstGeom prst="rect">
            <a:avLst/>
          </a:prstGeom>
          <a:solidFill>
            <a:schemeClr val="accent4">
              <a:lumMod val="20000"/>
              <a:lumOff val="80000"/>
              <a:alpha val="40000"/>
            </a:schemeClr>
          </a:solidFill>
        </p:spPr>
      </p:pic>
      <p:sp>
        <p:nvSpPr>
          <p:cNvPr id="8" name="TextBox 7"/>
          <p:cNvSpPr txBox="1"/>
          <p:nvPr/>
        </p:nvSpPr>
        <p:spPr>
          <a:xfrm>
            <a:off x="334124" y="3130774"/>
            <a:ext cx="1091258" cy="369332"/>
          </a:xfrm>
          <a:prstGeom prst="rect">
            <a:avLst/>
          </a:prstGeom>
          <a:solidFill>
            <a:schemeClr val="bg1">
              <a:alpha val="60000"/>
            </a:schemeClr>
          </a:solidFill>
          <a:ln w="12700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defPPr>
              <a:defRPr lang="fr-FR"/>
            </a:defPPr>
            <a:lvl1pPr algn="ctr">
              <a:defRPr b="1">
                <a:solidFill>
                  <a:srgbClr val="0066FF"/>
                </a:solidFill>
              </a:defRPr>
            </a:lvl1pPr>
          </a:lstStyle>
          <a:p>
            <a:r>
              <a:rPr lang="en-GB" dirty="0"/>
              <a:t>QDA617</a:t>
            </a:r>
            <a:endParaRPr lang="fr-FR" dirty="0"/>
          </a:p>
        </p:txBody>
      </p:sp>
      <p:sp>
        <p:nvSpPr>
          <p:cNvPr id="10" name="Rectangle 9"/>
          <p:cNvSpPr/>
          <p:nvPr/>
        </p:nvSpPr>
        <p:spPr>
          <a:xfrm>
            <a:off x="1455683" y="2999506"/>
            <a:ext cx="2648264" cy="648072"/>
          </a:xfrm>
          <a:prstGeom prst="rect">
            <a:avLst/>
          </a:prstGeom>
          <a:solidFill>
            <a:schemeClr val="accent4">
              <a:lumMod val="20000"/>
              <a:lumOff val="80000"/>
              <a:alpha val="16000"/>
            </a:schemeClr>
          </a:solidFill>
          <a:ln w="28575">
            <a:solidFill>
              <a:schemeClr val="accent4">
                <a:lumMod val="75000"/>
              </a:schemeClr>
            </a:solidFill>
          </a:ln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/>
          </a:p>
        </p:txBody>
      </p:sp>
      <p:sp>
        <p:nvSpPr>
          <p:cNvPr id="2" name="Flowchart: Collate 1"/>
          <p:cNvSpPr/>
          <p:nvPr/>
        </p:nvSpPr>
        <p:spPr>
          <a:xfrm rot="5400000">
            <a:off x="2120582" y="3279272"/>
            <a:ext cx="141312" cy="152736"/>
          </a:xfrm>
          <a:prstGeom prst="flowChartCollate">
            <a:avLst/>
          </a:prstGeom>
          <a:solidFill>
            <a:srgbClr val="8A2E00"/>
          </a:solidFill>
          <a:ln>
            <a:solidFill>
              <a:srgbClr val="8A2E00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sp>
        <p:nvSpPr>
          <p:cNvPr id="14" name="Flowchart: Collate 13"/>
          <p:cNvSpPr/>
          <p:nvPr/>
        </p:nvSpPr>
        <p:spPr>
          <a:xfrm rot="5400000">
            <a:off x="2326148" y="3282991"/>
            <a:ext cx="141312" cy="152736"/>
          </a:xfrm>
          <a:prstGeom prst="flowChartCollate">
            <a:avLst/>
          </a:prstGeom>
          <a:solidFill>
            <a:srgbClr val="0000FF"/>
          </a:solidFill>
          <a:ln>
            <a:solidFill>
              <a:srgbClr val="0000FF"/>
            </a:solidFill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>
              <a:solidFill>
                <a:schemeClr val="tx1"/>
              </a:solidFill>
            </a:endParaRPr>
          </a:p>
        </p:txBody>
      </p:sp>
      <p:pic>
        <p:nvPicPr>
          <p:cNvPr id="15" name="Picture 14"/>
          <p:cNvPicPr>
            <a:picLocks noChangeAspect="1"/>
          </p:cNvPicPr>
          <p:nvPr/>
        </p:nvPicPr>
        <p:blipFill rotWithShape="1">
          <a:blip r:embed="rId4"/>
          <a:srcRect l="7080" t="25221" r="20142" b="7404"/>
          <a:stretch/>
        </p:blipFill>
        <p:spPr>
          <a:xfrm>
            <a:off x="4089123" y="4443121"/>
            <a:ext cx="3446939" cy="2273229"/>
          </a:xfrm>
          <a:prstGeom prst="rect">
            <a:avLst/>
          </a:prstGeom>
        </p:spPr>
      </p:pic>
      <p:cxnSp>
        <p:nvCxnSpPr>
          <p:cNvPr id="7" name="Straight Connector 6"/>
          <p:cNvCxnSpPr/>
          <p:nvPr/>
        </p:nvCxnSpPr>
        <p:spPr>
          <a:xfrm>
            <a:off x="6948264" y="692696"/>
            <a:ext cx="0" cy="1008112"/>
          </a:xfrm>
          <a:prstGeom prst="lin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/>
        </p:nvSpPr>
        <p:spPr>
          <a:xfrm rot="16200000">
            <a:off x="6734130" y="623248"/>
            <a:ext cx="6976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>
                <a:solidFill>
                  <a:srgbClr val="0070C0"/>
                </a:solidFill>
              </a:rPr>
              <a:t>6149</a:t>
            </a:r>
            <a:endParaRPr lang="en-GB" dirty="0">
              <a:solidFill>
                <a:srgbClr val="0070C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295214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51" name="Group 1050"/>
          <p:cNvGrpSpPr/>
          <p:nvPr/>
        </p:nvGrpSpPr>
        <p:grpSpPr>
          <a:xfrm>
            <a:off x="612000" y="836712"/>
            <a:ext cx="8074800" cy="5519637"/>
            <a:chOff x="499752" y="524110"/>
            <a:chExt cx="8178695" cy="5773957"/>
          </a:xfrm>
        </p:grpSpPr>
        <p:pic>
          <p:nvPicPr>
            <p:cNvPr id="1026" name="Picture 1" descr="image001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79294" y="592592"/>
              <a:ext cx="7991476" cy="57054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Subtitle 2"/>
            <p:cNvSpPr txBox="1">
              <a:spLocks/>
            </p:cNvSpPr>
            <p:nvPr/>
          </p:nvSpPr>
          <p:spPr>
            <a:xfrm rot="2067223">
              <a:off x="5704083" y="5619115"/>
              <a:ext cx="1687667" cy="326362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Transport 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lane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sp>
          <p:nvSpPr>
            <p:cNvPr id="7" name="Subtitle 2"/>
            <p:cNvSpPr txBox="1">
              <a:spLocks/>
            </p:cNvSpPr>
            <p:nvPr/>
          </p:nvSpPr>
          <p:spPr>
            <a:xfrm>
              <a:off x="7422222" y="2913729"/>
              <a:ext cx="1222850" cy="3263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 smtClean="0">
                  <a:solidFill>
                    <a:schemeClr val="tx1"/>
                  </a:solidFill>
                </a:rPr>
                <a:t>Cable</a:t>
              </a:r>
              <a:r>
                <a:rPr lang="fr-CH" sz="1400" dirty="0" smtClean="0">
                  <a:solidFill>
                    <a:schemeClr val="tx1"/>
                  </a:solidFill>
                </a:rPr>
                <a:t> 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tray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8" name="Straight Arrow Connector 7"/>
            <p:cNvCxnSpPr/>
            <p:nvPr/>
          </p:nvCxnSpPr>
          <p:spPr>
            <a:xfrm flipH="1">
              <a:off x="7505511" y="3348817"/>
              <a:ext cx="494185" cy="806897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9" name="Subtitle 2"/>
            <p:cNvSpPr txBox="1">
              <a:spLocks/>
            </p:cNvSpPr>
            <p:nvPr/>
          </p:nvSpPr>
          <p:spPr>
            <a:xfrm>
              <a:off x="4848391" y="1311695"/>
              <a:ext cx="913389" cy="3263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Dewar</a:t>
              </a:r>
            </a:p>
          </p:txBody>
        </p:sp>
        <p:cxnSp>
          <p:nvCxnSpPr>
            <p:cNvPr id="10" name="Straight Arrow Connector 9"/>
            <p:cNvCxnSpPr/>
            <p:nvPr/>
          </p:nvCxnSpPr>
          <p:spPr>
            <a:xfrm flipH="1">
              <a:off x="3566568" y="1596679"/>
              <a:ext cx="2008897" cy="10825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1" name="Subtitle 2"/>
            <p:cNvSpPr txBox="1">
              <a:spLocks/>
            </p:cNvSpPr>
            <p:nvPr/>
          </p:nvSpPr>
          <p:spPr>
            <a:xfrm>
              <a:off x="5678852" y="1831456"/>
              <a:ext cx="1706892" cy="3263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Service module</a:t>
              </a:r>
            </a:p>
          </p:txBody>
        </p:sp>
        <p:cxnSp>
          <p:nvCxnSpPr>
            <p:cNvPr id="12" name="Straight Arrow Connector 11"/>
            <p:cNvCxnSpPr/>
            <p:nvPr/>
          </p:nvCxnSpPr>
          <p:spPr>
            <a:xfrm flipH="1">
              <a:off x="4575034" y="2130547"/>
              <a:ext cx="2369507" cy="22941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3" name="Subtitle 2"/>
            <p:cNvSpPr txBox="1">
              <a:spLocks/>
            </p:cNvSpPr>
            <p:nvPr/>
          </p:nvSpPr>
          <p:spPr>
            <a:xfrm>
              <a:off x="499752" y="3041941"/>
              <a:ext cx="1528993" cy="32636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Cryo-module</a:t>
              </a:r>
            </a:p>
          </p:txBody>
        </p:sp>
        <p:sp>
          <p:nvSpPr>
            <p:cNvPr id="14" name="Subtitle 2"/>
            <p:cNvSpPr txBox="1">
              <a:spLocks/>
            </p:cNvSpPr>
            <p:nvPr/>
          </p:nvSpPr>
          <p:spPr>
            <a:xfrm>
              <a:off x="504993" y="3632947"/>
              <a:ext cx="1950249" cy="3263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Transfer table</a:t>
              </a:r>
            </a:p>
          </p:txBody>
        </p:sp>
        <p:cxnSp>
          <p:nvCxnSpPr>
            <p:cNvPr id="15" name="Straight Arrow Connector 14"/>
            <p:cNvCxnSpPr/>
            <p:nvPr/>
          </p:nvCxnSpPr>
          <p:spPr>
            <a:xfrm>
              <a:off x="596405" y="3894174"/>
              <a:ext cx="4058646" cy="0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cxnSp>
          <p:nvCxnSpPr>
            <p:cNvPr id="17" name="Straight Arrow Connector 16"/>
            <p:cNvCxnSpPr/>
            <p:nvPr/>
          </p:nvCxnSpPr>
          <p:spPr>
            <a:xfrm flipH="1">
              <a:off x="2321627" y="783771"/>
              <a:ext cx="2630383" cy="1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18" name="Subtitle 2"/>
            <p:cNvSpPr txBox="1">
              <a:spLocks/>
            </p:cNvSpPr>
            <p:nvPr/>
          </p:nvSpPr>
          <p:spPr>
            <a:xfrm>
              <a:off x="1658405" y="4252426"/>
              <a:ext cx="1479230" cy="3263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Survey 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pillar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19" name="Straight Arrow Connector 18"/>
            <p:cNvCxnSpPr/>
            <p:nvPr/>
          </p:nvCxnSpPr>
          <p:spPr>
            <a:xfrm>
              <a:off x="1751610" y="4530436"/>
              <a:ext cx="3896570" cy="4016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20" name="Subtitle 2"/>
            <p:cNvSpPr txBox="1">
              <a:spLocks/>
            </p:cNvSpPr>
            <p:nvPr/>
          </p:nvSpPr>
          <p:spPr>
            <a:xfrm>
              <a:off x="3709266" y="524110"/>
              <a:ext cx="1648163" cy="3263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err="1" smtClean="0">
                  <a:solidFill>
                    <a:schemeClr val="tx1"/>
                  </a:solidFill>
                </a:rPr>
                <a:t>Helium</a:t>
              </a:r>
              <a:r>
                <a:rPr lang="fr-CH" sz="1400" dirty="0" smtClean="0">
                  <a:solidFill>
                    <a:schemeClr val="tx1"/>
                  </a:solidFill>
                </a:rPr>
                <a:t> 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pumps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48" name="Straight Arrow Connector 47"/>
            <p:cNvCxnSpPr/>
            <p:nvPr/>
          </p:nvCxnSpPr>
          <p:spPr>
            <a:xfrm>
              <a:off x="579294" y="3339122"/>
              <a:ext cx="4212899" cy="9696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56" name="Subtitle 2"/>
            <p:cNvSpPr txBox="1">
              <a:spLocks/>
            </p:cNvSpPr>
            <p:nvPr/>
          </p:nvSpPr>
          <p:spPr>
            <a:xfrm>
              <a:off x="6453371" y="2287080"/>
              <a:ext cx="2225076" cy="563561"/>
            </a:xfrm>
            <a:prstGeom prst="rect">
              <a:avLst/>
            </a:prstGeom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RF power, 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loads</a:t>
              </a:r>
              <a:r>
                <a:rPr lang="fr-CH" sz="1400" dirty="0" smtClean="0">
                  <a:solidFill>
                    <a:schemeClr val="tx1"/>
                  </a:solidFill>
                </a:rPr>
                <a:t> &amp; 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circulators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57" name="Straight Arrow Connector 56"/>
            <p:cNvCxnSpPr/>
            <p:nvPr/>
          </p:nvCxnSpPr>
          <p:spPr>
            <a:xfrm flipH="1" flipV="1">
              <a:off x="5357429" y="2624573"/>
              <a:ext cx="3321017" cy="4330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0" name="Subtitle 2"/>
            <p:cNvSpPr txBox="1">
              <a:spLocks/>
            </p:cNvSpPr>
            <p:nvPr/>
          </p:nvSpPr>
          <p:spPr>
            <a:xfrm>
              <a:off x="576942" y="2242500"/>
              <a:ext cx="1281205" cy="326361"/>
            </a:xfrm>
            <a:prstGeom prst="rect">
              <a:avLst/>
            </a:prstGeom>
            <a:solidFill>
              <a:schemeClr val="bg1"/>
            </a:solidFill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Y-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chamber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61" name="Straight Arrow Connector 60"/>
            <p:cNvCxnSpPr/>
            <p:nvPr/>
          </p:nvCxnSpPr>
          <p:spPr>
            <a:xfrm flipV="1">
              <a:off x="596405" y="2533147"/>
              <a:ext cx="2431803" cy="9372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  <p:sp>
          <p:nvSpPr>
            <p:cNvPr id="63" name="Subtitle 2"/>
            <p:cNvSpPr txBox="1">
              <a:spLocks/>
            </p:cNvSpPr>
            <p:nvPr/>
          </p:nvSpPr>
          <p:spPr>
            <a:xfrm>
              <a:off x="2594719" y="4495299"/>
              <a:ext cx="1352445" cy="326361"/>
            </a:xfrm>
            <a:prstGeom prst="rect">
              <a:avLst/>
            </a:prstGeom>
            <a:noFill/>
          </p:spPr>
          <p:txBody>
            <a:bodyPr vert="horz" lIns="91440" tIns="45720" rIns="91440" bIns="45720" rtlCol="0">
              <a:noAutofit/>
            </a:bodyPr>
            <a:lstStyle>
              <a:lvl1pPr marL="0" indent="0" algn="l" defTabSz="914400" rtl="0" eaLnBrk="1" latinLnBrk="0" hangingPunct="1">
                <a:lnSpc>
                  <a:spcPct val="95000"/>
                </a:lnSpc>
                <a:spcBef>
                  <a:spcPts val="1400"/>
                </a:spcBef>
                <a:spcAft>
                  <a:spcPts val="200"/>
                </a:spcAft>
                <a:buClr>
                  <a:schemeClr val="accent1"/>
                </a:buClr>
                <a:buSzPct val="80000"/>
                <a:buFont typeface="Arial" pitchFamily="34" charset="0"/>
                <a:buNone/>
                <a:defRPr sz="2200" kern="1200" spc="10" baseline="0">
                  <a:solidFill>
                    <a:schemeClr val="tx1">
                      <a:lumMod val="75000"/>
                    </a:schemeClr>
                  </a:solidFill>
                  <a:latin typeface="+mn-lt"/>
                  <a:ea typeface="+mn-ea"/>
                  <a:cs typeface="+mn-cs"/>
                </a:defRPr>
              </a:lvl1pPr>
              <a:lvl2pPr marL="457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2pPr>
              <a:lvl3pPr marL="914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2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3pPr>
              <a:lvl4pPr marL="1371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4pPr>
              <a:lvl5pPr marL="18288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5pPr>
              <a:lvl6pPr marL="22860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6pPr>
              <a:lvl7pPr marL="27432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7pPr>
              <a:lvl8pPr marL="32004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8pPr>
              <a:lvl9pPr marL="3657600" indent="0" algn="ctr" defTabSz="914400" rtl="0" eaLnBrk="1" latinLnBrk="0" hangingPunct="1">
                <a:lnSpc>
                  <a:spcPct val="90000"/>
                </a:lnSpc>
                <a:spcBef>
                  <a:spcPts val="300"/>
                </a:spcBef>
                <a:spcAft>
                  <a:spcPts val="300"/>
                </a:spcAft>
                <a:buClr>
                  <a:schemeClr val="accent1"/>
                </a:buClr>
                <a:buFont typeface="Wingdings 2" pitchFamily="18" charset="2"/>
                <a:buNone/>
                <a:defRPr sz="2000" kern="1200">
                  <a:solidFill>
                    <a:schemeClr val="tx1">
                      <a:lumMod val="85000"/>
                      <a:lumOff val="15000"/>
                    </a:schemeClr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fr-CH" sz="1400" dirty="0" smtClean="0">
                  <a:solidFill>
                    <a:schemeClr val="tx1"/>
                  </a:solidFill>
                </a:rPr>
                <a:t>Y-</a:t>
              </a:r>
              <a:r>
                <a:rPr lang="fr-CH" sz="1400" dirty="0" err="1" smtClean="0">
                  <a:solidFill>
                    <a:schemeClr val="tx1"/>
                  </a:solidFill>
                </a:rPr>
                <a:t>chamber</a:t>
              </a:r>
              <a:endParaRPr lang="fr-CH" sz="1400" dirty="0" smtClean="0">
                <a:solidFill>
                  <a:schemeClr val="tx1"/>
                </a:solidFill>
              </a:endParaRPr>
            </a:p>
          </p:txBody>
        </p:sp>
        <p:cxnSp>
          <p:nvCxnSpPr>
            <p:cNvPr id="64" name="Straight Arrow Connector 63"/>
            <p:cNvCxnSpPr/>
            <p:nvPr/>
          </p:nvCxnSpPr>
          <p:spPr>
            <a:xfrm flipV="1">
              <a:off x="2614182" y="4763325"/>
              <a:ext cx="3968376" cy="31993"/>
            </a:xfrm>
            <a:prstGeom prst="straightConnector1">
              <a:avLst/>
            </a:prstGeom>
            <a:ln w="3175">
              <a:tailEnd type="triangle"/>
            </a:ln>
          </p:spPr>
          <p:style>
            <a:lnRef idx="1">
              <a:schemeClr val="dk1"/>
            </a:lnRef>
            <a:fillRef idx="0">
              <a:schemeClr val="dk1"/>
            </a:fillRef>
            <a:effectRef idx="0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Crab cavity test stand</a:t>
            </a:r>
            <a:endParaRPr lang="fr-FR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7</a:t>
            </a:fld>
            <a:endParaRPr lang="fr-FR"/>
          </a:p>
        </p:txBody>
      </p:sp>
      <p:sp>
        <p:nvSpPr>
          <p:cNvPr id="33" name="TextBox 32"/>
          <p:cNvSpPr txBox="1"/>
          <p:nvPr/>
        </p:nvSpPr>
        <p:spPr>
          <a:xfrm rot="1988023">
            <a:off x="1183417" y="1525330"/>
            <a:ext cx="144892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b="1" dirty="0" smtClean="0">
                <a:solidFill>
                  <a:schemeClr val="bg1"/>
                </a:solidFill>
              </a:rPr>
              <a:t>QD61710</a:t>
            </a:r>
            <a:endParaRPr lang="fr-FR" b="1" dirty="0">
              <a:solidFill>
                <a:schemeClr val="bg1"/>
              </a:solidFill>
            </a:endParaRPr>
          </a:p>
        </p:txBody>
      </p:sp>
      <p:sp>
        <p:nvSpPr>
          <p:cNvPr id="21" name="Rectangle 20"/>
          <p:cNvSpPr/>
          <p:nvPr/>
        </p:nvSpPr>
        <p:spPr>
          <a:xfrm rot="18507124">
            <a:off x="2510088" y="4710307"/>
            <a:ext cx="2549104" cy="296985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SPS DECUM: 61737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5" name="Rectangle 34"/>
          <p:cNvSpPr/>
          <p:nvPr/>
        </p:nvSpPr>
        <p:spPr>
          <a:xfrm>
            <a:off x="2547520" y="849821"/>
            <a:ext cx="1193957" cy="3106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QDA617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  <p:sp>
        <p:nvSpPr>
          <p:cNvPr id="36" name="Rectangle 35"/>
          <p:cNvSpPr/>
          <p:nvPr/>
        </p:nvSpPr>
        <p:spPr>
          <a:xfrm rot="18609651">
            <a:off x="6826240" y="3907277"/>
            <a:ext cx="1746651" cy="310622"/>
          </a:xfrm>
          <a:prstGeom prst="rect">
            <a:avLst/>
          </a:prstGeom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GB" dirty="0" smtClean="0">
                <a:solidFill>
                  <a:schemeClr val="bg2">
                    <a:lumMod val="50000"/>
                  </a:schemeClr>
                </a:solidFill>
              </a:rPr>
              <a:t>QDA617+11m</a:t>
            </a:r>
            <a:endParaRPr lang="fr-FR" dirty="0">
              <a:solidFill>
                <a:schemeClr val="bg2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875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Pre-DIC already handed in</a:t>
            </a:r>
            <a:endParaRPr lang="en-GB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DCA1C4-9514-7B4F-976F-D92F7E296653}" type="slidenum">
              <a:rPr lang="fr-FR" smtClean="0"/>
              <a:pPr/>
              <a:t>8</a:t>
            </a:fld>
            <a:endParaRPr lang="fr-FR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18828325"/>
              </p:ext>
            </p:extLst>
          </p:nvPr>
        </p:nvGraphicFramePr>
        <p:xfrm>
          <a:off x="1524000" y="1397000"/>
          <a:ext cx="6096000" cy="29667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776192"/>
                <a:gridCol w="1319808"/>
              </a:tblGrid>
              <a:tr h="370840"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TE/VSC beam and insulation vacuum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EN/ACE Survey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GB" dirty="0" smtClean="0"/>
                        <a:t>BE/BI BPM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8459447"/>
      </p:ext>
    </p:extLst>
  </p:cSld>
  <p:clrMapOvr>
    <a:masterClrMapping/>
  </p:clrMapOvr>
</p:sld>
</file>

<file path=ppt/theme/theme1.xml><?xml version="1.0" encoding="utf-8"?>
<a:theme xmlns:a="http://schemas.openxmlformats.org/drawingml/2006/main" name="Thème Office">
  <a:themeElements>
    <a:clrScheme name="HiLumi">
      <a:dk1>
        <a:sysClr val="windowText" lastClr="000000"/>
      </a:dk1>
      <a:lt1>
        <a:sysClr val="window" lastClr="FFFFFF"/>
      </a:lt1>
      <a:dk2>
        <a:srgbClr val="005F8C"/>
      </a:dk2>
      <a:lt2>
        <a:srgbClr val="0093BE"/>
      </a:lt2>
      <a:accent1>
        <a:srgbClr val="64BCD9"/>
      </a:accent1>
      <a:accent2>
        <a:srgbClr val="700A00"/>
      </a:accent2>
      <a:accent3>
        <a:srgbClr val="CA1100"/>
      </a:accent3>
      <a:accent4>
        <a:srgbClr val="E65346"/>
      </a:accent4>
      <a:accent5>
        <a:srgbClr val="5A5A5A"/>
      </a:accent5>
      <a:accent6>
        <a:srgbClr val="FB963C"/>
      </a:accent6>
      <a:hlink>
        <a:srgbClr val="0093BE"/>
      </a:hlink>
      <a:folHlink>
        <a:srgbClr val="6E6E6E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6371</TotalTime>
  <Words>185</Words>
  <Application>Microsoft Office PowerPoint</Application>
  <PresentationFormat>On-screen Show (4:3)</PresentationFormat>
  <Paragraphs>80</Paragraphs>
  <Slides>8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Wingdings</vt:lpstr>
      <vt:lpstr>Thème Office</vt:lpstr>
      <vt:lpstr>Zones for cable extremities</vt:lpstr>
      <vt:lpstr>Master schedule</vt:lpstr>
      <vt:lpstr>Preliminary naming of locations for pre-DIC</vt:lpstr>
      <vt:lpstr>BA6 – surface building</vt:lpstr>
      <vt:lpstr>PA6 – Cold box and cryo ancillaries</vt:lpstr>
      <vt:lpstr>Layout SPS LSS6</vt:lpstr>
      <vt:lpstr>Crab cavity test stand</vt:lpstr>
      <vt:lpstr>Pre-DIC already handed in</vt:lpstr>
    </vt:vector>
  </TitlesOfParts>
  <Company>APO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André-Pierre OLIVIER</dc:creator>
  <cp:lastModifiedBy>Giovanna Vandoni</cp:lastModifiedBy>
  <cp:revision>430</cp:revision>
  <cp:lastPrinted>2016-01-20T08:39:34Z</cp:lastPrinted>
  <dcterms:created xsi:type="dcterms:W3CDTF">2016-01-11T14:38:10Z</dcterms:created>
  <dcterms:modified xsi:type="dcterms:W3CDTF">2016-07-05T06:35:58Z</dcterms:modified>
</cp:coreProperties>
</file>