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65" r:id="rId5"/>
    <p:sldId id="259" r:id="rId6"/>
    <p:sldId id="262" r:id="rId7"/>
    <p:sldId id="268" r:id="rId8"/>
    <p:sldId id="269" r:id="rId9"/>
    <p:sldId id="270" r:id="rId10"/>
    <p:sldId id="261" r:id="rId11"/>
    <p:sldId id="263" r:id="rId12"/>
    <p:sldId id="264" r:id="rId13"/>
    <p:sldId id="266" r:id="rId14"/>
    <p:sldId id="267" r:id="rId15"/>
    <p:sldId id="274" r:id="rId16"/>
    <p:sldId id="271" r:id="rId17"/>
    <p:sldId id="272" r:id="rId18"/>
    <p:sldId id="273"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762"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BAE46E1F-0EEF-472D-8183-B14B5E523C71}" type="datetimeFigureOut">
              <a:rPr lang="en-US" smtClean="0"/>
              <a:pPr/>
              <a:t>5/31/2009</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FE15389B-6A64-464E-A4EF-8CAC55C1BF1F}"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E46E1F-0EEF-472D-8183-B14B5E523C71}" type="datetimeFigureOut">
              <a:rPr lang="en-US" smtClean="0"/>
              <a:pPr/>
              <a:t>5/31/2009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5389B-6A64-464E-A4EF-8CAC55C1BF1F}"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AE46E1F-0EEF-472D-8183-B14B5E523C71}" type="datetimeFigureOut">
              <a:rPr lang="en-US" smtClean="0"/>
              <a:pPr/>
              <a:t>5/31/2009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5389B-6A64-464E-A4EF-8CAC55C1BF1F}"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AE46E1F-0EEF-472D-8183-B14B5E523C71}" type="datetimeFigureOut">
              <a:rPr lang="en-US" smtClean="0"/>
              <a:pPr/>
              <a:t>5/31/2009</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FE15389B-6A64-464E-A4EF-8CAC55C1BF1F}"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BAE46E1F-0EEF-472D-8183-B14B5E523C71}" type="datetimeFigureOut">
              <a:rPr lang="en-US" smtClean="0"/>
              <a:pPr/>
              <a:t>5/31/2009</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FE15389B-6A64-464E-A4EF-8CAC55C1BF1F}"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BAE46E1F-0EEF-472D-8183-B14B5E523C71}" type="datetimeFigureOut">
              <a:rPr lang="en-US" smtClean="0"/>
              <a:pPr/>
              <a:t>5/31/2009</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FE15389B-6A64-464E-A4EF-8CAC55C1BF1F}"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BAE46E1F-0EEF-472D-8183-B14B5E523C71}" type="datetimeFigureOut">
              <a:rPr lang="en-US" smtClean="0"/>
              <a:pPr/>
              <a:t>5/31/2009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FE15389B-6A64-464E-A4EF-8CAC55C1BF1F}"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BAE46E1F-0EEF-472D-8183-B14B5E523C71}" type="datetimeFigureOut">
              <a:rPr lang="en-US" smtClean="0"/>
              <a:pPr/>
              <a:t>5/31/2009</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E15389B-6A64-464E-A4EF-8CAC55C1BF1F}"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BAE46E1F-0EEF-472D-8183-B14B5E523C71}" type="datetimeFigureOut">
              <a:rPr lang="en-US" smtClean="0"/>
              <a:pPr/>
              <a:t>5/31/2009</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15389B-6A64-464E-A4EF-8CAC55C1BF1F}"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BAE46E1F-0EEF-472D-8183-B14B5E523C71}" type="datetimeFigureOut">
              <a:rPr lang="en-US" smtClean="0"/>
              <a:pPr/>
              <a:t>5/31/2009</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E15389B-6A64-464E-A4EF-8CAC55C1BF1F}"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BAE46E1F-0EEF-472D-8183-B14B5E523C71}" type="datetimeFigureOut">
              <a:rPr lang="en-US" smtClean="0"/>
              <a:pPr/>
              <a:t>5/31/2009</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FE15389B-6A64-464E-A4EF-8CAC55C1BF1F}"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BAE46E1F-0EEF-472D-8183-B14B5E523C71}" type="datetimeFigureOut">
              <a:rPr lang="en-US" smtClean="0"/>
              <a:pPr/>
              <a:t>5/31/2009</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FE15389B-6A64-464E-A4EF-8CAC55C1BF1F}"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914400"/>
            <a:ext cx="8458200" cy="1222375"/>
          </a:xfrm>
        </p:spPr>
        <p:txBody>
          <a:bodyPr/>
          <a:lstStyle/>
          <a:p>
            <a:r>
              <a:rPr lang="en-US" dirty="0" smtClean="0"/>
              <a:t>Study ABROAD in the sciences</a:t>
            </a:r>
            <a:br>
              <a:rPr lang="en-US" dirty="0" smtClean="0"/>
            </a:br>
            <a:endParaRPr lang="en-US" dirty="0"/>
          </a:p>
        </p:txBody>
      </p:sp>
      <p:sp>
        <p:nvSpPr>
          <p:cNvPr id="3" name="Subtitle 2"/>
          <p:cNvSpPr>
            <a:spLocks noGrp="1"/>
          </p:cNvSpPr>
          <p:nvPr>
            <p:ph type="subTitle" idx="1"/>
          </p:nvPr>
        </p:nvSpPr>
        <p:spPr>
          <a:xfrm>
            <a:off x="304800" y="1600200"/>
            <a:ext cx="8458200" cy="914400"/>
          </a:xfrm>
        </p:spPr>
        <p:txBody>
          <a:bodyPr/>
          <a:lstStyle/>
          <a:p>
            <a:r>
              <a:rPr lang="en-US" dirty="0" smtClean="0"/>
              <a:t>A national science policy challenge: access to major research facilities abroad in an era of increased globalization</a:t>
            </a:r>
            <a:endParaRPr lang="en-US" dirty="0"/>
          </a:p>
        </p:txBody>
      </p:sp>
      <p:sp>
        <p:nvSpPr>
          <p:cNvPr id="4" name="TextBox 3"/>
          <p:cNvSpPr txBox="1"/>
          <p:nvPr/>
        </p:nvSpPr>
        <p:spPr>
          <a:xfrm>
            <a:off x="1447800" y="2819400"/>
            <a:ext cx="5562600" cy="646331"/>
          </a:xfrm>
          <a:prstGeom prst="rect">
            <a:avLst/>
          </a:prstGeom>
          <a:noFill/>
        </p:spPr>
        <p:txBody>
          <a:bodyPr wrap="square" rtlCol="0">
            <a:spAutoFit/>
          </a:bodyPr>
          <a:lstStyle/>
          <a:p>
            <a:pPr algn="ctr"/>
            <a:r>
              <a:rPr lang="en-US" dirty="0" smtClean="0"/>
              <a:t>Homer A. Neal</a:t>
            </a:r>
          </a:p>
          <a:p>
            <a:pPr algn="ctr"/>
            <a:r>
              <a:rPr lang="en-US" dirty="0" smtClean="0"/>
              <a:t>University of Michigan</a:t>
            </a:r>
            <a:endParaRPr lang="en-US" dirty="0"/>
          </a:p>
        </p:txBody>
      </p:sp>
      <p:sp>
        <p:nvSpPr>
          <p:cNvPr id="5" name="TextBox 4"/>
          <p:cNvSpPr txBox="1"/>
          <p:nvPr/>
        </p:nvSpPr>
        <p:spPr>
          <a:xfrm>
            <a:off x="762000" y="5181600"/>
            <a:ext cx="7924800" cy="1200329"/>
          </a:xfrm>
          <a:prstGeom prst="rect">
            <a:avLst/>
          </a:prstGeom>
          <a:noFill/>
        </p:spPr>
        <p:txBody>
          <a:bodyPr wrap="square" rtlCol="0">
            <a:spAutoFit/>
          </a:bodyPr>
          <a:lstStyle/>
          <a:p>
            <a:pPr algn="ctr"/>
            <a:r>
              <a:rPr lang="en-US" dirty="0" smtClean="0"/>
              <a:t>A Workshop Held at the Center for Strategic and International Studies</a:t>
            </a:r>
          </a:p>
          <a:p>
            <a:pPr algn="ctr"/>
            <a:r>
              <a:rPr lang="en-US" dirty="0" smtClean="0"/>
              <a:t>June 1, 2009</a:t>
            </a:r>
          </a:p>
          <a:p>
            <a:pPr algn="ctr"/>
            <a:endParaRPr lang="en-US" dirty="0" smtClean="0"/>
          </a:p>
          <a:p>
            <a:pPr algn="ctr"/>
            <a:r>
              <a:rPr lang="en-US" dirty="0" smtClean="0"/>
              <a:t>Sponsored by the </a:t>
            </a:r>
            <a:r>
              <a:rPr lang="en-US" dirty="0" err="1" smtClean="0"/>
              <a:t>Lounsbery</a:t>
            </a:r>
            <a:r>
              <a:rPr lang="en-US" dirty="0" smtClean="0"/>
              <a:t> Foundation and the University of Michigan</a:t>
            </a:r>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br>
              <a:rPr lang="en-US" dirty="0" smtClean="0"/>
            </a:br>
            <a:r>
              <a:rPr lang="en-US" dirty="0" smtClean="0"/>
              <a:t/>
            </a:r>
            <a:br>
              <a:rPr lang="en-US" dirty="0" smtClean="0"/>
            </a:br>
            <a:endParaRPr lang="en-US" dirty="0"/>
          </a:p>
        </p:txBody>
      </p:sp>
      <p:sp>
        <p:nvSpPr>
          <p:cNvPr id="3" name="Content Placeholder 2"/>
          <p:cNvSpPr>
            <a:spLocks noGrp="1"/>
          </p:cNvSpPr>
          <p:nvPr>
            <p:ph idx="1"/>
          </p:nvPr>
        </p:nvSpPr>
        <p:spPr/>
        <p:txBody>
          <a:bodyPr>
            <a:normAutofit/>
          </a:bodyPr>
          <a:lstStyle/>
          <a:p>
            <a:r>
              <a:rPr lang="en-US" sz="2800" dirty="0" smtClean="0"/>
              <a:t>……..providing a remarkable opportunity for any young physics student. It is even conceivable that such a cooperative agreement would allow students to incorporate their REU experience into their university’s study-abroad program, perhaps even receiving credit for their work. All in all, opportunities exist for a sizable expansion of this program, in spite of the challenges.</a:t>
            </a:r>
          </a:p>
          <a:p>
            <a:endParaRPr lang="en-US" sz="2800" dirty="0" smtClean="0"/>
          </a:p>
          <a:p>
            <a:r>
              <a:rPr lang="en-US" sz="2000" dirty="0" smtClean="0"/>
              <a:t>http://www.science.doe.gov/hep/files/pdfs/ugpsreportfinalJuly22,2007.pdf</a:t>
            </a:r>
          </a:p>
          <a:p>
            <a:endParaRPr lang="en-US" sz="2800" dirty="0" smtClean="0"/>
          </a:p>
          <a:p>
            <a:endParaRPr lang="en-US" sz="2800"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globalization</a:t>
            </a:r>
            <a:endParaRPr lang="en-US" dirty="0"/>
          </a:p>
        </p:txBody>
      </p:sp>
      <p:sp>
        <p:nvSpPr>
          <p:cNvPr id="3" name="Content Placeholder 2"/>
          <p:cNvSpPr>
            <a:spLocks noGrp="1"/>
          </p:cNvSpPr>
          <p:nvPr>
            <p:ph idx="1"/>
          </p:nvPr>
        </p:nvSpPr>
        <p:spPr/>
        <p:txBody>
          <a:bodyPr>
            <a:noAutofit/>
          </a:bodyPr>
          <a:lstStyle/>
          <a:p>
            <a:r>
              <a:rPr lang="en-US" sz="2800" dirty="0" smtClean="0"/>
              <a:t>We should celebrate the fact that many nations are now interested in, and capable of, hosting major scientific facilities</a:t>
            </a:r>
          </a:p>
          <a:p>
            <a:r>
              <a:rPr lang="en-US" sz="2800" dirty="0" smtClean="0"/>
              <a:t>The challenge falls to U.S. universities and the U.S. Government to make sure that our students continue to have access to cutting-edge research facilities</a:t>
            </a:r>
          </a:p>
          <a:p>
            <a:r>
              <a:rPr lang="en-US" sz="2800" dirty="0" smtClean="0"/>
              <a:t>There is no reason to expect that the U.S. dominance in most fields </a:t>
            </a:r>
            <a:r>
              <a:rPr lang="en-US" sz="2800" dirty="0" smtClean="0"/>
              <a:t>will </a:t>
            </a:r>
            <a:r>
              <a:rPr lang="en-US" sz="2800" dirty="0" smtClean="0"/>
              <a:t>continue – but we should not ignore the need </a:t>
            </a:r>
            <a:r>
              <a:rPr lang="en-US" sz="2800" dirty="0" smtClean="0"/>
              <a:t>to </a:t>
            </a:r>
            <a:r>
              <a:rPr lang="en-US" sz="2800" dirty="0" smtClean="0"/>
              <a:t>evolve our educational system accordingly to mitigate the effects</a:t>
            </a:r>
            <a:endParaRPr lang="en-US" sz="2800"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 options</a:t>
            </a:r>
            <a:endParaRPr lang="en-US" dirty="0"/>
          </a:p>
        </p:txBody>
      </p:sp>
      <p:sp>
        <p:nvSpPr>
          <p:cNvPr id="3" name="Content Placeholder 2"/>
          <p:cNvSpPr>
            <a:spLocks noGrp="1"/>
          </p:cNvSpPr>
          <p:nvPr>
            <p:ph idx="1"/>
          </p:nvPr>
        </p:nvSpPr>
        <p:spPr/>
        <p:txBody>
          <a:bodyPr/>
          <a:lstStyle/>
          <a:p>
            <a:r>
              <a:rPr lang="en-US" dirty="0" smtClean="0"/>
              <a:t>Do nothing special and hope that “market forces” and student interest will do their job</a:t>
            </a:r>
          </a:p>
          <a:p>
            <a:r>
              <a:rPr lang="en-US" dirty="0" smtClean="0"/>
              <a:t>..or</a:t>
            </a:r>
          </a:p>
          <a:p>
            <a:r>
              <a:rPr lang="en-US" dirty="0" smtClean="0"/>
              <a:t>Pick a few strategic scientific fields and do whatever is necessary to insure student access to the frontier facilities in those fields</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Tough questions</a:t>
            </a:r>
            <a:endParaRPr lang="en-US" dirty="0"/>
          </a:p>
        </p:txBody>
      </p:sp>
      <p:sp>
        <p:nvSpPr>
          <p:cNvPr id="3" name="Content Placeholder 2"/>
          <p:cNvSpPr>
            <a:spLocks noGrp="1"/>
          </p:cNvSpPr>
          <p:nvPr>
            <p:ph idx="1"/>
          </p:nvPr>
        </p:nvSpPr>
        <p:spPr/>
        <p:txBody>
          <a:bodyPr>
            <a:noAutofit/>
          </a:bodyPr>
          <a:lstStyle/>
          <a:p>
            <a:r>
              <a:rPr lang="en-US" sz="2400" dirty="0" smtClean="0"/>
              <a:t>How to site it</a:t>
            </a:r>
          </a:p>
          <a:p>
            <a:r>
              <a:rPr lang="en-US" sz="2400" dirty="0" smtClean="0"/>
              <a:t>How to manage it</a:t>
            </a:r>
          </a:p>
          <a:p>
            <a:r>
              <a:rPr lang="en-US" sz="2400" dirty="0" smtClean="0"/>
              <a:t>How to fund it</a:t>
            </a:r>
          </a:p>
          <a:p>
            <a:r>
              <a:rPr lang="en-US" sz="2400" dirty="0" smtClean="0"/>
              <a:t>Host country considerations</a:t>
            </a:r>
          </a:p>
          <a:p>
            <a:r>
              <a:rPr lang="en-US" sz="2400" dirty="0" smtClean="0"/>
              <a:t>Identification of instructors</a:t>
            </a:r>
          </a:p>
          <a:p>
            <a:r>
              <a:rPr lang="en-US" sz="2400" dirty="0" smtClean="0"/>
              <a:t>Taking local courses</a:t>
            </a:r>
          </a:p>
          <a:p>
            <a:r>
              <a:rPr lang="en-US" sz="2400" dirty="0" smtClean="0"/>
              <a:t>Host laboratory considerations</a:t>
            </a:r>
          </a:p>
          <a:p>
            <a:r>
              <a:rPr lang="en-US" sz="2400" dirty="0" smtClean="0"/>
              <a:t>Student mentorship</a:t>
            </a:r>
          </a:p>
          <a:p>
            <a:r>
              <a:rPr lang="en-US" sz="2400" dirty="0" smtClean="0"/>
              <a:t>Measurement of success</a:t>
            </a:r>
          </a:p>
          <a:p>
            <a:r>
              <a:rPr lang="en-US" sz="2400" dirty="0" smtClean="0"/>
              <a:t>Planning process</a:t>
            </a:r>
          </a:p>
          <a:p>
            <a:r>
              <a:rPr lang="en-US" sz="2400" dirty="0" smtClean="0"/>
              <a:t>Sunrise and sunset considerations</a:t>
            </a:r>
          </a:p>
          <a:p>
            <a:endParaRPr lang="en-US" sz="2400" dirty="0" smtClean="0"/>
          </a:p>
          <a:p>
            <a:endParaRPr lang="en-US" sz="2400"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Conference goals</a:t>
            </a:r>
            <a:endParaRPr lang="en-US" dirty="0"/>
          </a:p>
        </p:txBody>
      </p:sp>
      <p:sp>
        <p:nvSpPr>
          <p:cNvPr id="3" name="Content Placeholder 2"/>
          <p:cNvSpPr>
            <a:spLocks noGrp="1"/>
          </p:cNvSpPr>
          <p:nvPr>
            <p:ph idx="1"/>
          </p:nvPr>
        </p:nvSpPr>
        <p:spPr/>
        <p:txBody>
          <a:bodyPr/>
          <a:lstStyle/>
          <a:p>
            <a:r>
              <a:rPr lang="en-US" dirty="0" smtClean="0"/>
              <a:t>Assess the scope, </a:t>
            </a:r>
            <a:r>
              <a:rPr lang="en-US" dirty="0" err="1" smtClean="0"/>
              <a:t>tractibility</a:t>
            </a:r>
            <a:r>
              <a:rPr lang="en-US" dirty="0" smtClean="0"/>
              <a:t> and completeness of the questions on the previous slide</a:t>
            </a:r>
          </a:p>
          <a:p>
            <a:r>
              <a:rPr lang="en-US" dirty="0" smtClean="0"/>
              <a:t>Assess the likely level of support and interest on the part of the physics community, international program officers at universities, university consortia, key agency officials, and the Department of State</a:t>
            </a:r>
          </a:p>
          <a:p>
            <a:r>
              <a:rPr lang="en-US" dirty="0" smtClean="0"/>
              <a:t>To receive general guidance on next steps </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a:srcRect/>
          <a:stretch>
            <a:fillRect/>
          </a:stretch>
        </p:blipFill>
        <p:spPr bwMode="auto">
          <a:xfrm>
            <a:off x="0" y="0"/>
            <a:ext cx="8768306" cy="6858000"/>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srcRect/>
          <a:stretch>
            <a:fillRect/>
          </a:stretch>
        </p:blipFill>
        <p:spPr bwMode="auto">
          <a:xfrm>
            <a:off x="-1" y="0"/>
            <a:ext cx="9061341" cy="6705600"/>
          </a:xfrm>
          <a:prstGeom prst="rect">
            <a:avLst/>
          </a:prstGeom>
          <a:noFill/>
          <a:ln w="9525">
            <a:noFill/>
            <a:miter lim="800000"/>
            <a:headEnd/>
            <a:tailEnd/>
          </a:ln>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3074" name="Picture 2"/>
          <p:cNvPicPr>
            <a:picLocks noGrp="1" noChangeAspect="1" noChangeArrowheads="1"/>
          </p:cNvPicPr>
          <p:nvPr>
            <p:ph idx="1"/>
          </p:nvPr>
        </p:nvPicPr>
        <p:blipFill>
          <a:blip r:embed="rId2"/>
          <a:srcRect/>
          <a:stretch>
            <a:fillRect/>
          </a:stretch>
        </p:blipFill>
        <p:spPr bwMode="auto">
          <a:xfrm>
            <a:off x="51097" y="0"/>
            <a:ext cx="8254703" cy="6854185"/>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What’s the problem?</a:t>
            </a:r>
            <a:endParaRPr lang="en-US" dirty="0"/>
          </a:p>
        </p:txBody>
      </p:sp>
      <p:sp>
        <p:nvSpPr>
          <p:cNvPr id="3" name="Content Placeholder 2"/>
          <p:cNvSpPr>
            <a:spLocks noGrp="1"/>
          </p:cNvSpPr>
          <p:nvPr>
            <p:ph idx="1"/>
          </p:nvPr>
        </p:nvSpPr>
        <p:spPr/>
        <p:txBody>
          <a:bodyPr/>
          <a:lstStyle/>
          <a:p>
            <a:r>
              <a:rPr lang="en-US" dirty="0" smtClean="0"/>
              <a:t>In an era of increased globalization, more and more frontier research </a:t>
            </a:r>
            <a:r>
              <a:rPr lang="en-US" dirty="0" smtClean="0"/>
              <a:t>centers</a:t>
            </a:r>
            <a:r>
              <a:rPr lang="en-US" dirty="0" smtClean="0"/>
              <a:t> </a:t>
            </a:r>
            <a:r>
              <a:rPr lang="en-US" dirty="0" smtClean="0"/>
              <a:t>will be located elsewhere (LHC, ITER, WHO, telescopes, …)</a:t>
            </a:r>
          </a:p>
          <a:p>
            <a:r>
              <a:rPr lang="en-US" dirty="0" smtClean="0"/>
              <a:t>Exposure to actual frontier research has been a key recruitment and training tool for science undergraduates in the past </a:t>
            </a:r>
          </a:p>
          <a:p>
            <a:r>
              <a:rPr lang="en-US" dirty="0" smtClean="0"/>
              <a:t>There is a risk that future U.S. long term science priorities will be set by convenience rather than by scientific </a:t>
            </a:r>
            <a:r>
              <a:rPr lang="en-US" dirty="0" smtClean="0"/>
              <a:t>importance as today’s undergraduates make their career choices</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152400"/>
            <a:ext cx="8686800" cy="838200"/>
          </a:xfrm>
        </p:spPr>
        <p:txBody>
          <a:bodyPr>
            <a:normAutofit/>
          </a:bodyPr>
          <a:lstStyle/>
          <a:p>
            <a:pPr algn="ctr"/>
            <a:r>
              <a:rPr lang="en-US" sz="3200" dirty="0" smtClean="0"/>
              <a:t>A Personal interest/ obligation – H. Neal</a:t>
            </a:r>
            <a:endParaRPr lang="en-US" sz="3200" dirty="0"/>
          </a:p>
        </p:txBody>
      </p:sp>
      <p:grpSp>
        <p:nvGrpSpPr>
          <p:cNvPr id="17" name="Group 16"/>
          <p:cNvGrpSpPr/>
          <p:nvPr/>
        </p:nvGrpSpPr>
        <p:grpSpPr>
          <a:xfrm>
            <a:off x="304800" y="914400"/>
            <a:ext cx="7898924" cy="4658982"/>
            <a:chOff x="241538" y="715154"/>
            <a:chExt cx="7898924" cy="4658982"/>
          </a:xfrm>
        </p:grpSpPr>
        <p:sp>
          <p:nvSpPr>
            <p:cNvPr id="6" name="Rectangle 5"/>
            <p:cNvSpPr/>
            <p:nvPr/>
          </p:nvSpPr>
          <p:spPr>
            <a:xfrm rot="18900000">
              <a:off x="520462" y="3606562"/>
              <a:ext cx="7620000" cy="533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t>SSS BOARD OF OVERSEERS</a:t>
              </a:r>
              <a:endParaRPr lang="en-US" dirty="0"/>
            </a:p>
          </p:txBody>
        </p:sp>
        <p:sp>
          <p:nvSpPr>
            <p:cNvPr id="7" name="Rectangle 6"/>
            <p:cNvSpPr/>
            <p:nvPr/>
          </p:nvSpPr>
          <p:spPr>
            <a:xfrm rot="2347261">
              <a:off x="304800" y="3597062"/>
              <a:ext cx="7620000" cy="533400"/>
            </a:xfrm>
            <a:prstGeom prst="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r>
                <a:rPr lang="en-US" dirty="0" smtClean="0"/>
                <a:t>SMITHSONIAN REGENTS</a:t>
              </a:r>
              <a:endParaRPr lang="en-US" dirty="0"/>
            </a:p>
          </p:txBody>
        </p:sp>
        <p:sp>
          <p:nvSpPr>
            <p:cNvPr id="10" name="Rectangle 9"/>
            <p:cNvSpPr/>
            <p:nvPr/>
          </p:nvSpPr>
          <p:spPr>
            <a:xfrm>
              <a:off x="241538" y="3648100"/>
              <a:ext cx="7620000" cy="533400"/>
            </a:xfrm>
            <a:prstGeom prst="rec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r>
                <a:rPr lang="en-US" dirty="0" smtClean="0"/>
                <a:t>NATIONAL SCIENCE BOARD /86-100</a:t>
              </a:r>
              <a:endParaRPr lang="en-US" dirty="0"/>
            </a:p>
          </p:txBody>
        </p:sp>
        <p:sp>
          <p:nvSpPr>
            <p:cNvPr id="11" name="Rectangle 10"/>
            <p:cNvSpPr/>
            <p:nvPr/>
          </p:nvSpPr>
          <p:spPr>
            <a:xfrm>
              <a:off x="4356338" y="3648100"/>
              <a:ext cx="3505200" cy="533400"/>
            </a:xfrm>
            <a:prstGeom prst="rect">
              <a:avLst/>
            </a:prstGeom>
          </p:spPr>
          <p:style>
            <a:lnRef idx="3">
              <a:schemeClr val="lt1"/>
            </a:lnRef>
            <a:fillRef idx="1">
              <a:schemeClr val="dk1"/>
            </a:fillRef>
            <a:effectRef idx="1">
              <a:schemeClr val="dk1"/>
            </a:effectRef>
            <a:fontRef idx="minor">
              <a:schemeClr val="lt1"/>
            </a:fontRef>
          </p:style>
          <p:txBody>
            <a:bodyPr rtlCol="0" anchor="ctr"/>
            <a:lstStyle/>
            <a:p>
              <a:pPr algn="ctr"/>
              <a:r>
                <a:rPr lang="en-US" dirty="0" smtClean="0"/>
                <a:t>CERN REU PROGRAM</a:t>
              </a:r>
              <a:endParaRPr lang="en-US" dirty="0"/>
            </a:p>
          </p:txBody>
        </p:sp>
        <p:sp>
          <p:nvSpPr>
            <p:cNvPr id="13" name="Rectangle 12"/>
            <p:cNvSpPr/>
            <p:nvPr/>
          </p:nvSpPr>
          <p:spPr>
            <a:xfrm rot="2302993">
              <a:off x="3676863" y="4764536"/>
              <a:ext cx="3808267" cy="609600"/>
            </a:xfrm>
            <a:prstGeom prst="rect">
              <a:avLst/>
            </a:prstGeom>
          </p:spPr>
          <p:style>
            <a:lnRef idx="1">
              <a:schemeClr val="accent6"/>
            </a:lnRef>
            <a:fillRef idx="2">
              <a:schemeClr val="accent6"/>
            </a:fillRef>
            <a:effectRef idx="1">
              <a:schemeClr val="accent6"/>
            </a:effectRef>
            <a:fontRef idx="minor">
              <a:schemeClr val="dk1"/>
            </a:fontRef>
          </p:style>
          <p:txBody>
            <a:bodyPr rtlCol="0" anchor="ctr"/>
            <a:lstStyle/>
            <a:p>
              <a:pPr algn="ctr"/>
              <a:r>
                <a:rPr lang="en-US" dirty="0" smtClean="0"/>
                <a:t>BEYOND SPUTNIK</a:t>
              </a:r>
              <a:endParaRPr lang="en-US" dirty="0"/>
            </a:p>
          </p:txBody>
        </p:sp>
        <p:sp>
          <p:nvSpPr>
            <p:cNvPr id="14" name="Oval 13"/>
            <p:cNvSpPr/>
            <p:nvPr/>
          </p:nvSpPr>
          <p:spPr>
            <a:xfrm>
              <a:off x="3886200" y="3444662"/>
              <a:ext cx="838200" cy="1066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TextBox 11"/>
            <p:cNvSpPr txBox="1"/>
            <p:nvPr/>
          </p:nvSpPr>
          <p:spPr>
            <a:xfrm rot="18863940">
              <a:off x="4082958" y="2251090"/>
              <a:ext cx="3441203" cy="369332"/>
            </a:xfrm>
            <a:prstGeom prst="rect">
              <a:avLst/>
            </a:prstGeom>
          </p:spPr>
          <p:style>
            <a:lnRef idx="2">
              <a:schemeClr val="accent1"/>
            </a:lnRef>
            <a:fillRef idx="1">
              <a:schemeClr val="lt1"/>
            </a:fillRef>
            <a:effectRef idx="0">
              <a:schemeClr val="accent1"/>
            </a:effectRef>
            <a:fontRef idx="minor">
              <a:schemeClr val="dk1"/>
            </a:fontRef>
          </p:style>
          <p:txBody>
            <a:bodyPr wrap="square" rtlCol="0">
              <a:spAutoFit/>
            </a:bodyPr>
            <a:lstStyle/>
            <a:p>
              <a:pPr algn="r"/>
              <a:r>
                <a:rPr lang="en-US" dirty="0" smtClean="0"/>
                <a:t>HEPAP STUDY ON HEP IN UNIV.</a:t>
              </a:r>
              <a:endParaRPr lang="en-US" dirty="0"/>
            </a:p>
          </p:txBody>
        </p:sp>
      </p:gr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study abroad?</a:t>
            </a:r>
            <a:endParaRPr lang="en-US" dirty="0"/>
          </a:p>
        </p:txBody>
      </p:sp>
      <p:sp>
        <p:nvSpPr>
          <p:cNvPr id="3" name="Content Placeholder 2"/>
          <p:cNvSpPr>
            <a:spLocks noGrp="1"/>
          </p:cNvSpPr>
          <p:nvPr>
            <p:ph idx="1"/>
          </p:nvPr>
        </p:nvSpPr>
        <p:spPr/>
        <p:txBody>
          <a:bodyPr/>
          <a:lstStyle/>
          <a:p>
            <a:r>
              <a:rPr lang="en-US" dirty="0" smtClean="0"/>
              <a:t>Concept has been widely accepted as a powerful learning and teaching tool in the humanities and arts (e.g., Florence and the Uffizi)</a:t>
            </a:r>
          </a:p>
          <a:p>
            <a:r>
              <a:rPr lang="en-US" dirty="0" smtClean="0"/>
              <a:t>Why are study abroad programs so little used in the sciences? What is the difference between Florence/Uffizi and Geneva/LHC -- Or Geneva/WHO?</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US" dirty="0" smtClean="0"/>
              <a:t>What is Happening in high energy physics?</a:t>
            </a:r>
            <a:endParaRPr lang="en-US" dirty="0"/>
          </a:p>
        </p:txBody>
      </p:sp>
      <p:sp>
        <p:nvSpPr>
          <p:cNvPr id="3" name="Content Placeholder 2"/>
          <p:cNvSpPr>
            <a:spLocks noGrp="1"/>
          </p:cNvSpPr>
          <p:nvPr>
            <p:ph idx="1"/>
          </p:nvPr>
        </p:nvSpPr>
        <p:spPr/>
        <p:txBody>
          <a:bodyPr>
            <a:normAutofit/>
          </a:bodyPr>
          <a:lstStyle/>
          <a:p>
            <a:r>
              <a:rPr lang="en-US" sz="2800" dirty="0" smtClean="0"/>
              <a:t>For decades the U.S. and Europe were the two </a:t>
            </a:r>
            <a:r>
              <a:rPr lang="en-US" sz="2800" dirty="0" err="1" smtClean="0"/>
              <a:t>indisputed</a:t>
            </a:r>
            <a:r>
              <a:rPr lang="en-US" sz="2800" dirty="0" smtClean="0"/>
              <a:t> leaders in this field – arguably the most fundamental field of all scientific disciplines</a:t>
            </a:r>
          </a:p>
          <a:p>
            <a:r>
              <a:rPr lang="en-US" sz="2800" dirty="0" smtClean="0"/>
              <a:t>Now we are facing the prospect of having no field-leading frontier facility within the U.S. national boundaries, with the world’s undisputed center being in Geneva with no U.S. counterpart</a:t>
            </a:r>
          </a:p>
          <a:p>
            <a:r>
              <a:rPr lang="en-US" sz="2800" dirty="0" smtClean="0"/>
              <a:t>Now facing the prospect that U.S. undergraduates will have little opportunity to directly participate in cutting-edge high energy physics research</a:t>
            </a:r>
          </a:p>
          <a:p>
            <a:endParaRPr lang="en-US" sz="2800"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3810000" cy="2057400"/>
          </a:xfrm>
        </p:spPr>
        <p:txBody>
          <a:bodyPr/>
          <a:lstStyle/>
          <a:p>
            <a:r>
              <a:rPr lang="en-US" dirty="0" smtClean="0"/>
              <a:t>The quest for higher energies – and deeper insight</a:t>
            </a:r>
            <a:endParaRPr lang="en-US" dirty="0"/>
          </a:p>
        </p:txBody>
      </p:sp>
      <p:pic>
        <p:nvPicPr>
          <p:cNvPr id="1026" name="Picture 2"/>
          <p:cNvPicPr>
            <a:picLocks noGrp="1" noChangeAspect="1" noChangeArrowheads="1"/>
          </p:cNvPicPr>
          <p:nvPr>
            <p:ph idx="1"/>
          </p:nvPr>
        </p:nvPicPr>
        <p:blipFill>
          <a:blip r:embed="rId2"/>
          <a:srcRect/>
          <a:stretch>
            <a:fillRect/>
          </a:stretch>
        </p:blipFill>
        <p:spPr bwMode="auto">
          <a:xfrm>
            <a:off x="3962400" y="-1"/>
            <a:ext cx="5181600" cy="6740749"/>
          </a:xfrm>
          <a:prstGeom prst="rect">
            <a:avLst/>
          </a:prstGeom>
          <a:noFill/>
          <a:ln w="9525">
            <a:noFill/>
            <a:miter lim="800000"/>
            <a:headEnd/>
            <a:tailEnd/>
          </a:ln>
        </p:spPr>
      </p:pic>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RECENT HEPAP P5 report excerpt…… </a:t>
            </a:r>
            <a:endParaRPr lang="en-US" dirty="0"/>
          </a:p>
        </p:txBody>
      </p:sp>
      <p:pic>
        <p:nvPicPr>
          <p:cNvPr id="2050" name="Picture 2"/>
          <p:cNvPicPr>
            <a:picLocks noGrp="1" noChangeAspect="1" noChangeArrowheads="1"/>
          </p:cNvPicPr>
          <p:nvPr>
            <p:ph idx="1"/>
          </p:nvPr>
        </p:nvPicPr>
        <p:blipFill>
          <a:blip r:embed="rId2"/>
          <a:srcRect/>
          <a:stretch>
            <a:fillRect/>
          </a:stretch>
        </p:blipFill>
        <p:spPr bwMode="auto">
          <a:xfrm>
            <a:off x="9594" y="2438400"/>
            <a:ext cx="9134406" cy="2715040"/>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(continued)</a:t>
            </a:r>
            <a:endParaRPr lang="en-US" dirty="0"/>
          </a:p>
        </p:txBody>
      </p:sp>
      <p:pic>
        <p:nvPicPr>
          <p:cNvPr id="3074" name="Picture 2"/>
          <p:cNvPicPr>
            <a:picLocks noGrp="1" noChangeAspect="1" noChangeArrowheads="1"/>
          </p:cNvPicPr>
          <p:nvPr>
            <p:ph idx="1"/>
          </p:nvPr>
        </p:nvPicPr>
        <p:blipFill>
          <a:blip r:embed="rId2"/>
          <a:srcRect/>
          <a:stretch>
            <a:fillRect/>
          </a:stretch>
        </p:blipFill>
        <p:spPr bwMode="auto">
          <a:xfrm>
            <a:off x="-1" y="1524000"/>
            <a:ext cx="9053565" cy="4038600"/>
          </a:xfrm>
          <a:prstGeom prst="rect">
            <a:avLst/>
          </a:prstGeom>
          <a:noFill/>
          <a:ln w="9525">
            <a:noFill/>
            <a:miter lim="800000"/>
            <a:headEnd/>
            <a:tailEnd/>
          </a:ln>
        </p:spPr>
      </p:pic>
      <p:sp>
        <p:nvSpPr>
          <p:cNvPr id="5" name="Rectangle 4"/>
          <p:cNvSpPr/>
          <p:nvPr/>
        </p:nvSpPr>
        <p:spPr>
          <a:xfrm>
            <a:off x="838200" y="5867400"/>
            <a:ext cx="7924800" cy="369332"/>
          </a:xfrm>
          <a:prstGeom prst="rect">
            <a:avLst/>
          </a:prstGeom>
        </p:spPr>
        <p:txBody>
          <a:bodyPr wrap="square">
            <a:spAutoFit/>
          </a:bodyPr>
          <a:lstStyle/>
          <a:p>
            <a:r>
              <a:rPr lang="en-US" dirty="0" smtClean="0"/>
              <a:t>http://www.science.doe.gov/hep/files/pdfs/P5_Report%2006022008.pdf</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HEPAP UGPS Subpanel report …</a:t>
            </a:r>
            <a:endParaRPr lang="en-US" dirty="0"/>
          </a:p>
        </p:txBody>
      </p:sp>
      <p:sp>
        <p:nvSpPr>
          <p:cNvPr id="3" name="Content Placeholder 2"/>
          <p:cNvSpPr>
            <a:spLocks noGrp="1"/>
          </p:cNvSpPr>
          <p:nvPr>
            <p:ph idx="1"/>
          </p:nvPr>
        </p:nvSpPr>
        <p:spPr/>
        <p:txBody>
          <a:bodyPr>
            <a:noAutofit/>
          </a:bodyPr>
          <a:lstStyle/>
          <a:p>
            <a:r>
              <a:rPr lang="en-US" sz="1800" dirty="0" smtClean="0"/>
              <a:t>Now that many experiments are operating overseas, we have the opportunity not only to engage our students in the excitement of science but also to engage them in international collaboration. Whether these students go on to become particle physicists or to work in some other field, they will carry this valuable experience with them.</a:t>
            </a:r>
          </a:p>
          <a:p>
            <a:endParaRPr lang="en-US" sz="1800" dirty="0" smtClean="0"/>
          </a:p>
          <a:p>
            <a:r>
              <a:rPr lang="en-US" sz="1800" b="1" i="1" dirty="0" smtClean="0"/>
              <a:t>Finding: Undergraduates thrive in research, and those who so participate are</a:t>
            </a:r>
          </a:p>
          <a:p>
            <a:r>
              <a:rPr lang="en-US" sz="1800" dirty="0" smtClean="0"/>
              <a:t>more likely to pursue careers in science and technology.</a:t>
            </a:r>
          </a:p>
          <a:p>
            <a:endParaRPr lang="en-US" sz="1800" dirty="0" smtClean="0"/>
          </a:p>
          <a:p>
            <a:r>
              <a:rPr lang="en-US" sz="1800" b="1" i="1" dirty="0" smtClean="0"/>
              <a:t>Finding: The LHC and other experiments abroad offer a spectacular opportunity</a:t>
            </a:r>
          </a:p>
          <a:p>
            <a:r>
              <a:rPr lang="en-US" sz="1800" dirty="0" smtClean="0"/>
              <a:t>to engage undergraduates and high school teachers in research. This research</a:t>
            </a:r>
          </a:p>
          <a:p>
            <a:r>
              <a:rPr lang="en-US" sz="1800" dirty="0" smtClean="0"/>
              <a:t>experience will be particularly powerful for those who spend time at the experiment site.</a:t>
            </a:r>
            <a:endParaRPr lang="en-US" sz="1800"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357</TotalTime>
  <Words>739</Words>
  <Application>Microsoft Office PowerPoint</Application>
  <PresentationFormat>On-screen Show (4:3)</PresentationFormat>
  <Paragraphs>67</Paragraphs>
  <Slides>18</Slides>
  <Notes>0</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Trek</vt:lpstr>
      <vt:lpstr>Study ABROAD in the sciences </vt:lpstr>
      <vt:lpstr>What’s the problem?</vt:lpstr>
      <vt:lpstr>A Personal interest/ obligation – H. Neal</vt:lpstr>
      <vt:lpstr>Why study abroad?</vt:lpstr>
      <vt:lpstr>What is Happening in high energy physics?</vt:lpstr>
      <vt:lpstr>The quest for higher energies – and deeper insight</vt:lpstr>
      <vt:lpstr>RECENT HEPAP P5 report excerpt…… </vt:lpstr>
      <vt:lpstr>(continued)</vt:lpstr>
      <vt:lpstr>HEPAP UGPS Subpanel report …</vt:lpstr>
      <vt:lpstr>(continued)  </vt:lpstr>
      <vt:lpstr>globalization</vt:lpstr>
      <vt:lpstr>U.s. options</vt:lpstr>
      <vt:lpstr>Tough questions</vt:lpstr>
      <vt:lpstr>Conference goals</vt:lpstr>
      <vt:lpstr>Slide 15</vt:lpstr>
      <vt:lpstr>Slide 16</vt:lpstr>
      <vt:lpstr>Slide 17</vt:lpstr>
      <vt:lpstr>Slide 18</vt:lpstr>
    </vt:vector>
  </TitlesOfParts>
  <Company>University of Michigan</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Study ABROAD in the sciences</dc:title>
  <dc:creator>Homer A. Neal</dc:creator>
  <cp:lastModifiedBy>Homer A. Neal</cp:lastModifiedBy>
  <cp:revision>23</cp:revision>
  <dcterms:created xsi:type="dcterms:W3CDTF">2009-05-30T19:20:58Z</dcterms:created>
  <dcterms:modified xsi:type="dcterms:W3CDTF">2009-05-31T16:17:31Z</dcterms:modified>
</cp:coreProperties>
</file>