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61" r:id="rId1"/>
  </p:sldMasterIdLst>
  <p:notesMasterIdLst>
    <p:notesMasterId r:id="rId39"/>
  </p:notesMasterIdLst>
  <p:sldIdLst>
    <p:sldId id="258" r:id="rId2"/>
    <p:sldId id="256" r:id="rId3"/>
    <p:sldId id="272" r:id="rId4"/>
    <p:sldId id="309" r:id="rId5"/>
    <p:sldId id="257" r:id="rId6"/>
    <p:sldId id="268" r:id="rId7"/>
    <p:sldId id="263" r:id="rId8"/>
    <p:sldId id="264" r:id="rId9"/>
    <p:sldId id="305" r:id="rId10"/>
    <p:sldId id="266" r:id="rId11"/>
    <p:sldId id="310" r:id="rId12"/>
    <p:sldId id="260" r:id="rId13"/>
    <p:sldId id="261" r:id="rId14"/>
    <p:sldId id="262" r:id="rId15"/>
    <p:sldId id="265" r:id="rId16"/>
    <p:sldId id="284" r:id="rId17"/>
    <p:sldId id="302" r:id="rId18"/>
    <p:sldId id="306" r:id="rId19"/>
    <p:sldId id="308" r:id="rId20"/>
    <p:sldId id="292" r:id="rId21"/>
    <p:sldId id="285" r:id="rId22"/>
    <p:sldId id="281" r:id="rId23"/>
    <p:sldId id="278" r:id="rId24"/>
    <p:sldId id="279" r:id="rId25"/>
    <p:sldId id="280" r:id="rId26"/>
    <p:sldId id="286" r:id="rId27"/>
    <p:sldId id="287" r:id="rId28"/>
    <p:sldId id="298" r:id="rId29"/>
    <p:sldId id="288" r:id="rId30"/>
    <p:sldId id="289" r:id="rId31"/>
    <p:sldId id="290" r:id="rId32"/>
    <p:sldId id="291" r:id="rId33"/>
    <p:sldId id="283" r:id="rId34"/>
    <p:sldId id="296" r:id="rId35"/>
    <p:sldId id="294" r:id="rId36"/>
    <p:sldId id="307" r:id="rId37"/>
    <p:sldId id="259" r:id="rId38"/>
  </p:sldIdLst>
  <p:sldSz cx="9144000" cy="6858000" type="screen4x3"/>
  <p:notesSz cx="7772400" cy="10058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94B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02" d="100"/>
          <a:sy n="102" d="100"/>
        </p:scale>
        <p:origin x="-96" y="-91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368675" cy="5032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402138" y="0"/>
            <a:ext cx="3368675" cy="5032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19BDB-AF87-CC4D-8534-8DAE3D62298D}" type="datetimeFigureOut">
              <a:rPr lang="en-US" smtClean="0"/>
              <a:t>2016-Aug-31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754063"/>
            <a:ext cx="5029200" cy="3771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77875" y="4778375"/>
            <a:ext cx="6216650" cy="452596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553575"/>
            <a:ext cx="3368675" cy="5032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402138" y="9553575"/>
            <a:ext cx="3368675" cy="5032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2B4CE2C-5F8C-6148-9677-EEC8E38DEE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26406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B4CE2C-5F8C-6148-9677-EEC8E38DEEC9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54147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8775078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7"/>
          <p:cNvSpPr>
            <a:spLocks noGrp="1"/>
          </p:cNvSpPr>
          <p:nvPr>
            <p:ph type="title"/>
          </p:nvPr>
        </p:nvSpPr>
        <p:spPr>
          <a:xfrm>
            <a:off x="2087355" y="11240"/>
            <a:ext cx="5378542" cy="594335"/>
          </a:xfrm>
          <a:prstGeom prst="rect">
            <a:avLst/>
          </a:prstGeom>
          <a:ln w="0">
            <a:solidFill>
              <a:schemeClr val="bg1"/>
            </a:solidFill>
          </a:ln>
        </p:spPr>
        <p:txBody>
          <a:bodyPr lIns="0" tIns="0" rIns="0" bIns="0" anchor="ctr"/>
          <a:lstStyle/>
          <a:p>
            <a:r>
              <a:rPr lang="en-US" dirty="0">
                <a:latin typeface="Calibri"/>
              </a:rPr>
              <a:t>Click to edit the title text format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6756347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2_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007998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7"/>
          <p:cNvSpPr>
            <a:spLocks noGrp="1"/>
          </p:cNvSpPr>
          <p:nvPr>
            <p:ph type="title"/>
          </p:nvPr>
        </p:nvSpPr>
        <p:spPr>
          <a:xfrm>
            <a:off x="2087355" y="11240"/>
            <a:ext cx="5378542" cy="594335"/>
          </a:xfrm>
          <a:prstGeom prst="rect">
            <a:avLst/>
          </a:prstGeom>
          <a:ln w="0">
            <a:solidFill>
              <a:schemeClr val="bg1"/>
            </a:solidFill>
          </a:ln>
        </p:spPr>
        <p:txBody>
          <a:bodyPr lIns="0" tIns="0" rIns="0" bIns="0" anchor="ctr"/>
          <a:lstStyle/>
          <a:p>
            <a:r>
              <a:rPr lang="en-US" dirty="0">
                <a:latin typeface="Calibri"/>
              </a:rPr>
              <a:t>Click to edit the title text format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124645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7"/>
          <p:cNvSpPr>
            <a:spLocks noGrp="1"/>
          </p:cNvSpPr>
          <p:nvPr>
            <p:ph type="title"/>
          </p:nvPr>
        </p:nvSpPr>
        <p:spPr>
          <a:xfrm>
            <a:off x="2087355" y="11240"/>
            <a:ext cx="5378542" cy="594335"/>
          </a:xfrm>
          <a:prstGeom prst="rect">
            <a:avLst/>
          </a:prstGeom>
          <a:ln w="0">
            <a:solidFill>
              <a:schemeClr val="bg1"/>
            </a:solidFill>
          </a:ln>
        </p:spPr>
        <p:txBody>
          <a:bodyPr lIns="0" tIns="0" rIns="0" bIns="0" anchor="ctr"/>
          <a:lstStyle/>
          <a:p>
            <a:r>
              <a:rPr lang="en-US" dirty="0">
                <a:latin typeface="Calibri"/>
              </a:rPr>
              <a:t>Click to edit the title text format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7785212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7"/>
          <p:cNvSpPr>
            <a:spLocks noGrp="1"/>
          </p:cNvSpPr>
          <p:nvPr>
            <p:ph type="title"/>
          </p:nvPr>
        </p:nvSpPr>
        <p:spPr>
          <a:xfrm>
            <a:off x="2087355" y="11240"/>
            <a:ext cx="5378542" cy="594335"/>
          </a:xfrm>
          <a:prstGeom prst="rect">
            <a:avLst/>
          </a:prstGeom>
          <a:ln w="0">
            <a:solidFill>
              <a:schemeClr val="bg1"/>
            </a:solidFill>
          </a:ln>
        </p:spPr>
        <p:txBody>
          <a:bodyPr lIns="0" tIns="0" rIns="0" bIns="0" anchor="ctr"/>
          <a:lstStyle/>
          <a:p>
            <a:r>
              <a:rPr lang="en-US" dirty="0">
                <a:latin typeface="Calibri"/>
              </a:rPr>
              <a:t>Click to edit the title text format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747970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7"/>
          <p:cNvSpPr>
            <a:spLocks noGrp="1"/>
          </p:cNvSpPr>
          <p:nvPr>
            <p:ph type="title"/>
          </p:nvPr>
        </p:nvSpPr>
        <p:spPr>
          <a:xfrm>
            <a:off x="2087355" y="11240"/>
            <a:ext cx="5378542" cy="594335"/>
          </a:xfrm>
          <a:prstGeom prst="rect">
            <a:avLst/>
          </a:prstGeom>
          <a:ln w="0">
            <a:solidFill>
              <a:schemeClr val="bg1"/>
            </a:solidFill>
          </a:ln>
        </p:spPr>
        <p:txBody>
          <a:bodyPr lIns="0" tIns="0" rIns="0" bIns="0" anchor="ctr"/>
          <a:lstStyle/>
          <a:p>
            <a:r>
              <a:rPr lang="en-US" dirty="0">
                <a:latin typeface="Calibri"/>
              </a:rPr>
              <a:t>Click to edit the title text format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0204920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 rotWithShape="1">
          <a:blip r:embed="rId9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899"/>
          <a:stretch/>
        </p:blipFill>
        <p:spPr>
          <a:xfrm>
            <a:off x="7038896" y="127591"/>
            <a:ext cx="1973348" cy="547913"/>
          </a:xfrm>
          <a:prstGeom prst="rect">
            <a:avLst/>
          </a:prstGeom>
        </p:spPr>
      </p:pic>
      <p:sp>
        <p:nvSpPr>
          <p:cNvPr id="8" name="CustomShape 2"/>
          <p:cNvSpPr/>
          <p:nvPr userDrawn="1"/>
        </p:nvSpPr>
        <p:spPr>
          <a:xfrm>
            <a:off x="64588" y="6515132"/>
            <a:ext cx="1868040" cy="272880"/>
          </a:xfrm>
          <a:prstGeom prst="rect">
            <a:avLst/>
          </a:prstGeom>
          <a:noFill/>
          <a:ln>
            <a:noFill/>
          </a:ln>
        </p:spPr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1200" b="0" i="0" dirty="0" smtClean="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</a:rPr>
              <a:t>Karl </a:t>
            </a:r>
            <a:r>
              <a:rPr lang="en-US" sz="1200" b="0" i="0" dirty="0" err="1" smtClean="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</a:rPr>
              <a:t>Smolenski</a:t>
            </a:r>
            <a:endParaRPr b="0" i="0" dirty="0">
              <a:latin typeface="Gill Sans" charset="0"/>
              <a:ea typeface="Gill Sans" charset="0"/>
              <a:cs typeface="Gill Sans" charset="0"/>
            </a:endParaRPr>
          </a:p>
        </p:txBody>
      </p:sp>
      <p:sp>
        <p:nvSpPr>
          <p:cNvPr id="15" name="CustomShape 4"/>
          <p:cNvSpPr/>
          <p:nvPr userDrawn="1"/>
        </p:nvSpPr>
        <p:spPr>
          <a:xfrm>
            <a:off x="3392640" y="6515132"/>
            <a:ext cx="2358720" cy="272880"/>
          </a:xfrm>
          <a:prstGeom prst="rect">
            <a:avLst/>
          </a:prstGeom>
          <a:noFill/>
          <a:ln>
            <a:noFill/>
          </a:ln>
        </p:spPr>
        <p:txBody>
          <a:bodyPr wrap="none"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en-US" sz="1200" b="0" i="0" dirty="0" smtClean="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</a:rPr>
              <a:t>Chris Mayes</a:t>
            </a:r>
            <a:endParaRPr b="0" i="0" dirty="0">
              <a:latin typeface="Gill Sans" charset="0"/>
              <a:ea typeface="Gill Sans" charset="0"/>
              <a:cs typeface="Gill Sans" charset="0"/>
            </a:endParaRPr>
          </a:p>
        </p:txBody>
      </p:sp>
      <p:cxnSp>
        <p:nvCxnSpPr>
          <p:cNvPr id="16" name="Straight Connector 15"/>
          <p:cNvCxnSpPr/>
          <p:nvPr userDrawn="1"/>
        </p:nvCxnSpPr>
        <p:spPr>
          <a:xfrm>
            <a:off x="0" y="772434"/>
            <a:ext cx="9144000" cy="13447"/>
          </a:xfrm>
          <a:prstGeom prst="line">
            <a:avLst/>
          </a:prstGeom>
          <a:ln w="28575">
            <a:solidFill>
              <a:srgbClr val="B31B1B"/>
            </a:solidFill>
          </a:ln>
          <a:effectLst/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CustomShape 3"/>
          <p:cNvSpPr/>
          <p:nvPr userDrawn="1"/>
        </p:nvSpPr>
        <p:spPr>
          <a:xfrm>
            <a:off x="8551692" y="6449816"/>
            <a:ext cx="592308" cy="272880"/>
          </a:xfrm>
          <a:prstGeom prst="rect">
            <a:avLst/>
          </a:prstGeom>
          <a:noFill/>
          <a:ln>
            <a:noFill/>
          </a:ln>
        </p:spPr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fld id="{8B6CE713-D777-4EC2-A412-BBD244B64F30}" type="slidenum">
              <a:rPr lang="en-US" sz="1200" b="0" i="0" smtClean="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</a:rPr>
              <a:t>‹#›</a:t>
            </a:fld>
            <a:endParaRPr b="0" i="0" dirty="0">
              <a:latin typeface="Gill Sans" charset="0"/>
              <a:ea typeface="Gill Sans" charset="0"/>
              <a:cs typeface="Gill San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44023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</p:sldLayoutIdLst>
  <p:timing>
    <p:tnLst>
      <p:par>
        <p:cTn id="1" dur="indefinite" restart="never" nodeType="tmRoot"/>
      </p:par>
    </p:tnLst>
  </p:timing>
  <p:txStyles>
    <p:titleStyle>
      <a:lvl1pPr algn="ctr">
        <a:defRPr sz="2400" b="1" i="0" baseline="0">
          <a:latin typeface="+mn-lt"/>
        </a:defRPr>
      </a:lvl1pPr>
    </p:titleStyle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hyperlink" Target="http://prst-ab.aps.org/abstract/PRSTAB/v16/i7/e073401" TargetMode="Externa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emf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3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emf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emf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emf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emf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emf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emf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6.emf"/><Relationship Id="rId4" Type="http://schemas.openxmlformats.org/officeDocument/2006/relationships/image" Target="../media/image45.pn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emf"/><Relationship Id="rId2" Type="http://schemas.openxmlformats.org/officeDocument/2006/relationships/image" Target="../media/image48.em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emf"/><Relationship Id="rId2" Type="http://schemas.openxmlformats.org/officeDocument/2006/relationships/image" Target="../media/image50.em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2.png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emf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emf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7.png"/><Relationship Id="rId4" Type="http://schemas.openxmlformats.org/officeDocument/2006/relationships/image" Target="../media/image56.emf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58.emf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6.png"/><Relationship Id="rId3" Type="http://schemas.openxmlformats.org/officeDocument/2006/relationships/image" Target="../media/image61.png"/><Relationship Id="rId7" Type="http://schemas.openxmlformats.org/officeDocument/2006/relationships/image" Target="../media/image65.emf"/><Relationship Id="rId2" Type="http://schemas.openxmlformats.org/officeDocument/2006/relationships/image" Target="../media/image60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4.jpeg"/><Relationship Id="rId5" Type="http://schemas.openxmlformats.org/officeDocument/2006/relationships/image" Target="../media/image63.png"/><Relationship Id="rId4" Type="http://schemas.openxmlformats.org/officeDocument/2006/relationships/image" Target="../media/image62.pn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CustomShape 1"/>
          <p:cNvSpPr/>
          <p:nvPr/>
        </p:nvSpPr>
        <p:spPr>
          <a:xfrm>
            <a:off x="3670560" y="6752160"/>
            <a:ext cx="181080" cy="639000"/>
          </a:xfrm>
          <a:prstGeom prst="rect">
            <a:avLst/>
          </a:prstGeom>
          <a:noFill/>
          <a:ln>
            <a:noFill/>
          </a:ln>
        </p:spPr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</p:txBody>
      </p:sp>
      <p:sp>
        <p:nvSpPr>
          <p:cNvPr id="47" name="CustomShape 2"/>
          <p:cNvSpPr/>
          <p:nvPr/>
        </p:nvSpPr>
        <p:spPr>
          <a:xfrm>
            <a:off x="2773800" y="91440"/>
            <a:ext cx="4419360" cy="55836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en-US" sz="2400" dirty="0">
                <a:solidFill>
                  <a:srgbClr val="FFFFFF"/>
                </a:solidFill>
                <a:latin typeface="Calibri"/>
                <a:ea typeface="ＭＳ Ｐゴシック"/>
              </a:rPr>
              <a:t>Page Headline</a:t>
            </a:r>
            <a:endParaRPr dirty="0"/>
          </a:p>
        </p:txBody>
      </p:sp>
      <p:pic>
        <p:nvPicPr>
          <p:cNvPr id="3" name="Picture 2" descr="CBETA_render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105467"/>
            <a:ext cx="9144000" cy="4345952"/>
          </a:xfrm>
          <a:prstGeom prst="rect">
            <a:avLst/>
          </a:prstGeom>
        </p:spPr>
      </p:pic>
      <p:sp>
        <p:nvSpPr>
          <p:cNvPr id="8" name="Text Box 5"/>
          <p:cNvSpPr txBox="1">
            <a:spLocks noChangeArrowheads="1"/>
          </p:cNvSpPr>
          <p:nvPr/>
        </p:nvSpPr>
        <p:spPr bwMode="auto">
          <a:xfrm>
            <a:off x="1095121" y="1068739"/>
            <a:ext cx="7034348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7"/>
              </a:srgbClr>
            </a:outerShdw>
          </a:effectLst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/>
            <a:r>
              <a:rPr lang="en-US" sz="3200" dirty="0" smtClean="0">
                <a:latin typeface="Palatino" pitchFamily="17" charset="0"/>
              </a:rPr>
              <a:t>CBETA Lattice and Beam Dynamics</a:t>
            </a:r>
            <a:endParaRPr lang="en-US" sz="3200" dirty="0">
              <a:latin typeface="Palatino" pitchFamily="17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0723" y="3718875"/>
            <a:ext cx="5042552" cy="1839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1795514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CustomShape 1"/>
          <p:cNvSpPr/>
          <p:nvPr/>
        </p:nvSpPr>
        <p:spPr>
          <a:xfrm>
            <a:off x="3670560" y="6752160"/>
            <a:ext cx="181080" cy="639000"/>
          </a:xfrm>
          <a:prstGeom prst="rect">
            <a:avLst/>
          </a:prstGeom>
          <a:noFill/>
          <a:ln>
            <a:noFill/>
          </a:ln>
        </p:spPr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</p:txBody>
      </p:sp>
      <p:sp>
        <p:nvSpPr>
          <p:cNvPr id="47" name="CustomShape 2"/>
          <p:cNvSpPr/>
          <p:nvPr/>
        </p:nvSpPr>
        <p:spPr>
          <a:xfrm>
            <a:off x="2773800" y="91440"/>
            <a:ext cx="4419360" cy="55836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en-US" sz="2400" dirty="0">
                <a:solidFill>
                  <a:srgbClr val="FFFFFF"/>
                </a:solidFill>
                <a:latin typeface="Calibri"/>
                <a:ea typeface="ＭＳ Ｐゴシック"/>
              </a:rPr>
              <a:t>Page Headline</a:t>
            </a:r>
            <a:endParaRPr dirty="0"/>
          </a:p>
        </p:txBody>
      </p:sp>
      <p:sp>
        <p:nvSpPr>
          <p:cNvPr id="6" name="TextBox 5"/>
          <p:cNvSpPr txBox="1"/>
          <p:nvPr/>
        </p:nvSpPr>
        <p:spPr>
          <a:xfrm>
            <a:off x="55919" y="143905"/>
            <a:ext cx="685454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latin typeface="Palatino"/>
                <a:cs typeface="Palatino"/>
              </a:rPr>
              <a:t>Designed FFAG Arc, transition, straight</a:t>
            </a:r>
            <a:endParaRPr lang="en-US" sz="2800" dirty="0">
              <a:latin typeface="Palatino"/>
              <a:cs typeface="Palatino"/>
            </a:endParaRPr>
          </a:p>
        </p:txBody>
      </p:sp>
      <p:pic>
        <p:nvPicPr>
          <p:cNvPr id="2" name="Picture 1" descr="optics_ffag_symmetric.pdf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869" y="869366"/>
            <a:ext cx="8931274" cy="5840536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86801" y="1367133"/>
            <a:ext cx="1520976" cy="39899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130994" y="1045155"/>
            <a:ext cx="32767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Offsets, angles scaled by factor: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3071860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5919" y="143905"/>
            <a:ext cx="685454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latin typeface="Palatino"/>
                <a:cs typeface="Palatino"/>
              </a:rPr>
              <a:t>Bunch Structure (through </a:t>
            </a:r>
            <a:r>
              <a:rPr lang="en-US" sz="2800" dirty="0" err="1" smtClean="0">
                <a:latin typeface="Palatino"/>
                <a:cs typeface="Palatino"/>
              </a:rPr>
              <a:t>linac</a:t>
            </a:r>
            <a:r>
              <a:rPr lang="en-US" sz="2800" dirty="0" smtClean="0">
                <a:latin typeface="Palatino"/>
                <a:cs typeface="Palatino"/>
              </a:rPr>
              <a:t>)</a:t>
            </a:r>
            <a:endParaRPr lang="en-US" sz="2800" dirty="0">
              <a:latin typeface="Palatino"/>
              <a:cs typeface="Palatino"/>
            </a:endParaRPr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690280" y="4830872"/>
            <a:ext cx="7435121" cy="0"/>
          </a:xfrm>
          <a:prstGeom prst="straightConnector1">
            <a:avLst/>
          </a:prstGeom>
          <a:ln w="28575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55919" y="983073"/>
            <a:ext cx="25673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latin typeface="Palatino"/>
                <a:cs typeface="Palatino"/>
              </a:rPr>
              <a:t>Energy</a:t>
            </a:r>
            <a:r>
              <a:rPr lang="en-US" sz="2800" dirty="0" smtClean="0">
                <a:latin typeface="Palatino"/>
                <a:cs typeface="Palatino"/>
              </a:rPr>
              <a:t> (MeV)</a:t>
            </a:r>
            <a:endParaRPr lang="en-US" sz="2800" dirty="0">
              <a:latin typeface="Palatino"/>
              <a:cs typeface="Palatino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280660" y="5062896"/>
            <a:ext cx="356353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800" b="1" dirty="0" smtClean="0">
                <a:latin typeface="Palatino"/>
                <a:cs typeface="Palatino"/>
              </a:rPr>
              <a:t>Time</a:t>
            </a:r>
          </a:p>
          <a:p>
            <a:pPr algn="r"/>
            <a:r>
              <a:rPr lang="en-US" sz="2800" dirty="0" smtClean="0">
                <a:latin typeface="Palatino"/>
                <a:cs typeface="Palatino"/>
              </a:rPr>
              <a:t>(1.3GHz RF periods)</a:t>
            </a:r>
            <a:endParaRPr lang="en-US" sz="2800" dirty="0">
              <a:latin typeface="Palatino"/>
              <a:cs typeface="Palatino"/>
            </a:endParaRPr>
          </a:p>
        </p:txBody>
      </p:sp>
      <p:cxnSp>
        <p:nvCxnSpPr>
          <p:cNvPr id="13" name="Straight Connector 12"/>
          <p:cNvCxnSpPr/>
          <p:nvPr/>
        </p:nvCxnSpPr>
        <p:spPr>
          <a:xfrm>
            <a:off x="704538" y="4641080"/>
            <a:ext cx="7352675" cy="0"/>
          </a:xfrm>
          <a:prstGeom prst="line">
            <a:avLst/>
          </a:prstGeom>
          <a:ln w="2857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704538" y="3968521"/>
            <a:ext cx="7352675" cy="0"/>
          </a:xfrm>
          <a:prstGeom prst="line">
            <a:avLst/>
          </a:prstGeom>
          <a:ln w="2857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704534" y="3296150"/>
            <a:ext cx="7352675" cy="0"/>
          </a:xfrm>
          <a:prstGeom prst="line">
            <a:avLst/>
          </a:prstGeom>
          <a:ln w="2857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704538" y="2623592"/>
            <a:ext cx="7352675" cy="0"/>
          </a:xfrm>
          <a:prstGeom prst="line">
            <a:avLst/>
          </a:prstGeom>
          <a:ln w="2857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704538" y="1950847"/>
            <a:ext cx="7352675" cy="0"/>
          </a:xfrm>
          <a:prstGeom prst="line">
            <a:avLst/>
          </a:prstGeom>
          <a:ln w="2857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Arrow Connector 4"/>
          <p:cNvCxnSpPr/>
          <p:nvPr/>
        </p:nvCxnSpPr>
        <p:spPr>
          <a:xfrm flipV="1">
            <a:off x="704538" y="1603948"/>
            <a:ext cx="0" cy="3237875"/>
          </a:xfrm>
          <a:prstGeom prst="straightConnector1">
            <a:avLst/>
          </a:prstGeom>
          <a:ln w="28575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-54011" y="4441713"/>
            <a:ext cx="75854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000" dirty="0" smtClean="0">
                <a:latin typeface="Palatino"/>
                <a:cs typeface="Palatino"/>
              </a:rPr>
              <a:t>6</a:t>
            </a:r>
            <a:endParaRPr lang="en-US" sz="2000" dirty="0">
              <a:latin typeface="Palatino"/>
              <a:cs typeface="Palatino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-54012" y="3768653"/>
            <a:ext cx="75854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000" dirty="0" smtClean="0">
                <a:latin typeface="Palatino"/>
                <a:cs typeface="Palatino"/>
              </a:rPr>
              <a:t>42</a:t>
            </a:r>
            <a:endParaRPr lang="en-US" sz="2000" dirty="0">
              <a:latin typeface="Palatino"/>
              <a:cs typeface="Palatino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-54009" y="3096095"/>
            <a:ext cx="75854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000" dirty="0" smtClean="0">
                <a:latin typeface="Palatino"/>
                <a:cs typeface="Palatino"/>
              </a:rPr>
              <a:t>78</a:t>
            </a:r>
            <a:endParaRPr lang="en-US" sz="2000" dirty="0">
              <a:latin typeface="Palatino"/>
              <a:cs typeface="Palatino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-54013" y="2423537"/>
            <a:ext cx="75854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000" dirty="0" smtClean="0">
                <a:latin typeface="Palatino"/>
                <a:cs typeface="Palatino"/>
              </a:rPr>
              <a:t>114</a:t>
            </a:r>
            <a:endParaRPr lang="en-US" sz="2000" dirty="0">
              <a:latin typeface="Palatino"/>
              <a:cs typeface="Palatino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-54009" y="1750792"/>
            <a:ext cx="75854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000" dirty="0" smtClean="0">
                <a:latin typeface="Palatino"/>
                <a:cs typeface="Palatino"/>
              </a:rPr>
              <a:t>150</a:t>
            </a:r>
            <a:endParaRPr lang="en-US" sz="2000" dirty="0">
              <a:latin typeface="Palatino"/>
              <a:cs typeface="Palatino"/>
            </a:endParaRPr>
          </a:p>
        </p:txBody>
      </p:sp>
      <p:grpSp>
        <p:nvGrpSpPr>
          <p:cNvPr id="32" name="Group 31"/>
          <p:cNvGrpSpPr/>
          <p:nvPr/>
        </p:nvGrpSpPr>
        <p:grpSpPr>
          <a:xfrm>
            <a:off x="1017821" y="1951034"/>
            <a:ext cx="1319734" cy="2690232"/>
            <a:chOff x="1017821" y="1951034"/>
            <a:chExt cx="1319734" cy="2690232"/>
          </a:xfrm>
        </p:grpSpPr>
        <p:sp>
          <p:nvSpPr>
            <p:cNvPr id="23" name="Up Arrow 22"/>
            <p:cNvSpPr/>
            <p:nvPr/>
          </p:nvSpPr>
          <p:spPr>
            <a:xfrm>
              <a:off x="1017821" y="3968708"/>
              <a:ext cx="134911" cy="672558"/>
            </a:xfrm>
            <a:prstGeom prst="upArrow">
              <a:avLst>
                <a:gd name="adj1" fmla="val 50000"/>
                <a:gd name="adj2" fmla="val 88126"/>
              </a:avLst>
            </a:prstGeom>
            <a:solidFill>
              <a:schemeClr val="accent2">
                <a:lumMod val="60000"/>
                <a:lumOff val="40000"/>
              </a:schemeClr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5" name="Up Arrow 24"/>
            <p:cNvSpPr/>
            <p:nvPr/>
          </p:nvSpPr>
          <p:spPr>
            <a:xfrm>
              <a:off x="1163588" y="3296150"/>
              <a:ext cx="134911" cy="672558"/>
            </a:xfrm>
            <a:prstGeom prst="upArrow">
              <a:avLst>
                <a:gd name="adj1" fmla="val 50000"/>
                <a:gd name="adj2" fmla="val 88126"/>
              </a:avLst>
            </a:prstGeom>
            <a:solidFill>
              <a:schemeClr val="accent2">
                <a:lumMod val="60000"/>
                <a:lumOff val="40000"/>
              </a:schemeClr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6" name="Up Arrow 25"/>
            <p:cNvSpPr/>
            <p:nvPr/>
          </p:nvSpPr>
          <p:spPr>
            <a:xfrm>
              <a:off x="1315988" y="2623592"/>
              <a:ext cx="134911" cy="672558"/>
            </a:xfrm>
            <a:prstGeom prst="upArrow">
              <a:avLst>
                <a:gd name="adj1" fmla="val 50000"/>
                <a:gd name="adj2" fmla="val 88126"/>
              </a:avLst>
            </a:prstGeom>
            <a:solidFill>
              <a:schemeClr val="accent2">
                <a:lumMod val="60000"/>
                <a:lumOff val="40000"/>
              </a:schemeClr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7" name="Up Arrow 26"/>
            <p:cNvSpPr/>
            <p:nvPr/>
          </p:nvSpPr>
          <p:spPr>
            <a:xfrm>
              <a:off x="1472609" y="1951034"/>
              <a:ext cx="134911" cy="672558"/>
            </a:xfrm>
            <a:prstGeom prst="upArrow">
              <a:avLst>
                <a:gd name="adj1" fmla="val 50000"/>
                <a:gd name="adj2" fmla="val 88126"/>
              </a:avLst>
            </a:prstGeom>
            <a:solidFill>
              <a:schemeClr val="accent2">
                <a:lumMod val="60000"/>
                <a:lumOff val="40000"/>
              </a:schemeClr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8" name="Up Arrow 27"/>
            <p:cNvSpPr/>
            <p:nvPr/>
          </p:nvSpPr>
          <p:spPr>
            <a:xfrm rot="10800000">
              <a:off x="1759920" y="1951034"/>
              <a:ext cx="134911" cy="672558"/>
            </a:xfrm>
            <a:prstGeom prst="upArrow">
              <a:avLst>
                <a:gd name="adj1" fmla="val 50000"/>
                <a:gd name="adj2" fmla="val 88126"/>
              </a:avLst>
            </a:prstGeom>
            <a:solidFill>
              <a:schemeClr val="accent1">
                <a:lumMod val="60000"/>
                <a:lumOff val="40000"/>
              </a:schemeClr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9" name="Up Arrow 28"/>
            <p:cNvSpPr/>
            <p:nvPr/>
          </p:nvSpPr>
          <p:spPr>
            <a:xfrm rot="10800000">
              <a:off x="1906920" y="2623405"/>
              <a:ext cx="134911" cy="672558"/>
            </a:xfrm>
            <a:prstGeom prst="upArrow">
              <a:avLst>
                <a:gd name="adj1" fmla="val 50000"/>
                <a:gd name="adj2" fmla="val 88126"/>
              </a:avLst>
            </a:prstGeom>
            <a:solidFill>
              <a:schemeClr val="accent1">
                <a:lumMod val="60000"/>
                <a:lumOff val="40000"/>
              </a:schemeClr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0" name="Up Arrow 29"/>
            <p:cNvSpPr/>
            <p:nvPr/>
          </p:nvSpPr>
          <p:spPr>
            <a:xfrm rot="10800000">
              <a:off x="2059319" y="3295963"/>
              <a:ext cx="134911" cy="672558"/>
            </a:xfrm>
            <a:prstGeom prst="upArrow">
              <a:avLst>
                <a:gd name="adj1" fmla="val 50000"/>
                <a:gd name="adj2" fmla="val 88126"/>
              </a:avLst>
            </a:prstGeom>
            <a:solidFill>
              <a:schemeClr val="accent1">
                <a:lumMod val="60000"/>
                <a:lumOff val="40000"/>
              </a:schemeClr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1" name="Up Arrow 30"/>
            <p:cNvSpPr/>
            <p:nvPr/>
          </p:nvSpPr>
          <p:spPr>
            <a:xfrm rot="10800000">
              <a:off x="2202644" y="3968521"/>
              <a:ext cx="134911" cy="672558"/>
            </a:xfrm>
            <a:prstGeom prst="upArrow">
              <a:avLst>
                <a:gd name="adj1" fmla="val 50000"/>
                <a:gd name="adj2" fmla="val 88126"/>
              </a:avLst>
            </a:prstGeom>
            <a:solidFill>
              <a:schemeClr val="accent1">
                <a:lumMod val="60000"/>
                <a:lumOff val="40000"/>
              </a:schemeClr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33" name="Group 32"/>
          <p:cNvGrpSpPr/>
          <p:nvPr/>
        </p:nvGrpSpPr>
        <p:grpSpPr>
          <a:xfrm>
            <a:off x="3474147" y="1951913"/>
            <a:ext cx="1319734" cy="2690232"/>
            <a:chOff x="1017821" y="1951034"/>
            <a:chExt cx="1319734" cy="2690232"/>
          </a:xfrm>
        </p:grpSpPr>
        <p:sp>
          <p:nvSpPr>
            <p:cNvPr id="34" name="Up Arrow 33"/>
            <p:cNvSpPr/>
            <p:nvPr/>
          </p:nvSpPr>
          <p:spPr>
            <a:xfrm>
              <a:off x="1017821" y="3968708"/>
              <a:ext cx="134911" cy="672558"/>
            </a:xfrm>
            <a:prstGeom prst="upArrow">
              <a:avLst>
                <a:gd name="adj1" fmla="val 50000"/>
                <a:gd name="adj2" fmla="val 88126"/>
              </a:avLst>
            </a:prstGeom>
            <a:solidFill>
              <a:schemeClr val="accent2">
                <a:lumMod val="60000"/>
                <a:lumOff val="40000"/>
              </a:schemeClr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5" name="Up Arrow 34"/>
            <p:cNvSpPr/>
            <p:nvPr/>
          </p:nvSpPr>
          <p:spPr>
            <a:xfrm>
              <a:off x="1163588" y="3296150"/>
              <a:ext cx="134911" cy="672558"/>
            </a:xfrm>
            <a:prstGeom prst="upArrow">
              <a:avLst>
                <a:gd name="adj1" fmla="val 50000"/>
                <a:gd name="adj2" fmla="val 88126"/>
              </a:avLst>
            </a:prstGeom>
            <a:solidFill>
              <a:schemeClr val="accent2">
                <a:lumMod val="60000"/>
                <a:lumOff val="40000"/>
              </a:schemeClr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6" name="Up Arrow 35"/>
            <p:cNvSpPr/>
            <p:nvPr/>
          </p:nvSpPr>
          <p:spPr>
            <a:xfrm>
              <a:off x="1315988" y="2623592"/>
              <a:ext cx="134911" cy="672558"/>
            </a:xfrm>
            <a:prstGeom prst="upArrow">
              <a:avLst>
                <a:gd name="adj1" fmla="val 50000"/>
                <a:gd name="adj2" fmla="val 88126"/>
              </a:avLst>
            </a:prstGeom>
            <a:solidFill>
              <a:schemeClr val="accent2">
                <a:lumMod val="60000"/>
                <a:lumOff val="40000"/>
              </a:schemeClr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7" name="Up Arrow 36"/>
            <p:cNvSpPr/>
            <p:nvPr/>
          </p:nvSpPr>
          <p:spPr>
            <a:xfrm>
              <a:off x="1472609" y="1951034"/>
              <a:ext cx="134911" cy="672558"/>
            </a:xfrm>
            <a:prstGeom prst="upArrow">
              <a:avLst>
                <a:gd name="adj1" fmla="val 50000"/>
                <a:gd name="adj2" fmla="val 88126"/>
              </a:avLst>
            </a:prstGeom>
            <a:solidFill>
              <a:schemeClr val="accent2">
                <a:lumMod val="60000"/>
                <a:lumOff val="40000"/>
              </a:schemeClr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8" name="Up Arrow 37"/>
            <p:cNvSpPr/>
            <p:nvPr/>
          </p:nvSpPr>
          <p:spPr>
            <a:xfrm rot="10800000">
              <a:off x="1759920" y="1951034"/>
              <a:ext cx="134911" cy="672558"/>
            </a:xfrm>
            <a:prstGeom prst="upArrow">
              <a:avLst>
                <a:gd name="adj1" fmla="val 50000"/>
                <a:gd name="adj2" fmla="val 88126"/>
              </a:avLst>
            </a:prstGeom>
            <a:solidFill>
              <a:schemeClr val="accent1">
                <a:lumMod val="60000"/>
                <a:lumOff val="40000"/>
              </a:schemeClr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9" name="Up Arrow 38"/>
            <p:cNvSpPr/>
            <p:nvPr/>
          </p:nvSpPr>
          <p:spPr>
            <a:xfrm rot="10800000">
              <a:off x="1906920" y="2623405"/>
              <a:ext cx="134911" cy="672558"/>
            </a:xfrm>
            <a:prstGeom prst="upArrow">
              <a:avLst>
                <a:gd name="adj1" fmla="val 50000"/>
                <a:gd name="adj2" fmla="val 88126"/>
              </a:avLst>
            </a:prstGeom>
            <a:solidFill>
              <a:schemeClr val="accent1">
                <a:lumMod val="60000"/>
                <a:lumOff val="40000"/>
              </a:schemeClr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0" name="Up Arrow 39"/>
            <p:cNvSpPr/>
            <p:nvPr/>
          </p:nvSpPr>
          <p:spPr>
            <a:xfrm rot="10800000">
              <a:off x="2059319" y="3295963"/>
              <a:ext cx="134911" cy="672558"/>
            </a:xfrm>
            <a:prstGeom prst="upArrow">
              <a:avLst>
                <a:gd name="adj1" fmla="val 50000"/>
                <a:gd name="adj2" fmla="val 88126"/>
              </a:avLst>
            </a:prstGeom>
            <a:solidFill>
              <a:schemeClr val="accent1">
                <a:lumMod val="60000"/>
                <a:lumOff val="40000"/>
              </a:schemeClr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1" name="Up Arrow 40"/>
            <p:cNvSpPr/>
            <p:nvPr/>
          </p:nvSpPr>
          <p:spPr>
            <a:xfrm rot="10800000">
              <a:off x="2202644" y="3968521"/>
              <a:ext cx="134911" cy="672558"/>
            </a:xfrm>
            <a:prstGeom prst="upArrow">
              <a:avLst>
                <a:gd name="adj1" fmla="val 50000"/>
                <a:gd name="adj2" fmla="val 88126"/>
              </a:avLst>
            </a:prstGeom>
            <a:solidFill>
              <a:schemeClr val="accent1">
                <a:lumMod val="60000"/>
                <a:lumOff val="40000"/>
              </a:schemeClr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42" name="Group 41"/>
          <p:cNvGrpSpPr/>
          <p:nvPr/>
        </p:nvGrpSpPr>
        <p:grpSpPr>
          <a:xfrm>
            <a:off x="5940011" y="1950847"/>
            <a:ext cx="1319734" cy="2690232"/>
            <a:chOff x="1017821" y="1951034"/>
            <a:chExt cx="1319734" cy="2690232"/>
          </a:xfrm>
        </p:grpSpPr>
        <p:sp>
          <p:nvSpPr>
            <p:cNvPr id="43" name="Up Arrow 42"/>
            <p:cNvSpPr/>
            <p:nvPr/>
          </p:nvSpPr>
          <p:spPr>
            <a:xfrm>
              <a:off x="1017821" y="3968708"/>
              <a:ext cx="134911" cy="672558"/>
            </a:xfrm>
            <a:prstGeom prst="upArrow">
              <a:avLst>
                <a:gd name="adj1" fmla="val 50000"/>
                <a:gd name="adj2" fmla="val 88126"/>
              </a:avLst>
            </a:prstGeom>
            <a:solidFill>
              <a:schemeClr val="accent2">
                <a:lumMod val="60000"/>
                <a:lumOff val="40000"/>
              </a:schemeClr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4" name="Up Arrow 43"/>
            <p:cNvSpPr/>
            <p:nvPr/>
          </p:nvSpPr>
          <p:spPr>
            <a:xfrm>
              <a:off x="1163588" y="3296150"/>
              <a:ext cx="134911" cy="672558"/>
            </a:xfrm>
            <a:prstGeom prst="upArrow">
              <a:avLst>
                <a:gd name="adj1" fmla="val 50000"/>
                <a:gd name="adj2" fmla="val 88126"/>
              </a:avLst>
            </a:prstGeom>
            <a:solidFill>
              <a:schemeClr val="accent2">
                <a:lumMod val="60000"/>
                <a:lumOff val="40000"/>
              </a:schemeClr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5" name="Up Arrow 44"/>
            <p:cNvSpPr/>
            <p:nvPr/>
          </p:nvSpPr>
          <p:spPr>
            <a:xfrm>
              <a:off x="1315988" y="2623592"/>
              <a:ext cx="134911" cy="672558"/>
            </a:xfrm>
            <a:prstGeom prst="upArrow">
              <a:avLst>
                <a:gd name="adj1" fmla="val 50000"/>
                <a:gd name="adj2" fmla="val 88126"/>
              </a:avLst>
            </a:prstGeom>
            <a:solidFill>
              <a:schemeClr val="accent2">
                <a:lumMod val="60000"/>
                <a:lumOff val="40000"/>
              </a:schemeClr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6" name="Up Arrow 45"/>
            <p:cNvSpPr/>
            <p:nvPr/>
          </p:nvSpPr>
          <p:spPr>
            <a:xfrm>
              <a:off x="1472609" y="1951034"/>
              <a:ext cx="134911" cy="672558"/>
            </a:xfrm>
            <a:prstGeom prst="upArrow">
              <a:avLst>
                <a:gd name="adj1" fmla="val 50000"/>
                <a:gd name="adj2" fmla="val 88126"/>
              </a:avLst>
            </a:prstGeom>
            <a:solidFill>
              <a:schemeClr val="accent2">
                <a:lumMod val="60000"/>
                <a:lumOff val="40000"/>
              </a:schemeClr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7" name="Up Arrow 46"/>
            <p:cNvSpPr/>
            <p:nvPr/>
          </p:nvSpPr>
          <p:spPr>
            <a:xfrm rot="10800000">
              <a:off x="1759920" y="1951034"/>
              <a:ext cx="134911" cy="672558"/>
            </a:xfrm>
            <a:prstGeom prst="upArrow">
              <a:avLst>
                <a:gd name="adj1" fmla="val 50000"/>
                <a:gd name="adj2" fmla="val 88126"/>
              </a:avLst>
            </a:prstGeom>
            <a:solidFill>
              <a:schemeClr val="accent1">
                <a:lumMod val="60000"/>
                <a:lumOff val="40000"/>
              </a:schemeClr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8" name="Up Arrow 47"/>
            <p:cNvSpPr/>
            <p:nvPr/>
          </p:nvSpPr>
          <p:spPr>
            <a:xfrm rot="10800000">
              <a:off x="1906920" y="2623405"/>
              <a:ext cx="134911" cy="672558"/>
            </a:xfrm>
            <a:prstGeom prst="upArrow">
              <a:avLst>
                <a:gd name="adj1" fmla="val 50000"/>
                <a:gd name="adj2" fmla="val 88126"/>
              </a:avLst>
            </a:prstGeom>
            <a:solidFill>
              <a:schemeClr val="accent1">
                <a:lumMod val="60000"/>
                <a:lumOff val="40000"/>
              </a:schemeClr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9" name="Up Arrow 48"/>
            <p:cNvSpPr/>
            <p:nvPr/>
          </p:nvSpPr>
          <p:spPr>
            <a:xfrm rot="10800000">
              <a:off x="2059319" y="3295963"/>
              <a:ext cx="134911" cy="672558"/>
            </a:xfrm>
            <a:prstGeom prst="upArrow">
              <a:avLst>
                <a:gd name="adj1" fmla="val 50000"/>
                <a:gd name="adj2" fmla="val 88126"/>
              </a:avLst>
            </a:prstGeom>
            <a:solidFill>
              <a:schemeClr val="accent1">
                <a:lumMod val="60000"/>
                <a:lumOff val="40000"/>
              </a:schemeClr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0" name="Up Arrow 49"/>
            <p:cNvSpPr/>
            <p:nvPr/>
          </p:nvSpPr>
          <p:spPr>
            <a:xfrm rot="10800000">
              <a:off x="2202644" y="3968521"/>
              <a:ext cx="134911" cy="672558"/>
            </a:xfrm>
            <a:prstGeom prst="upArrow">
              <a:avLst>
                <a:gd name="adj1" fmla="val 50000"/>
                <a:gd name="adj2" fmla="val 88126"/>
              </a:avLst>
            </a:prstGeom>
            <a:solidFill>
              <a:schemeClr val="accent1">
                <a:lumMod val="60000"/>
                <a:lumOff val="40000"/>
              </a:schemeClr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cxnSp>
        <p:nvCxnSpPr>
          <p:cNvPr id="51" name="Straight Arrow Connector 50"/>
          <p:cNvCxnSpPr/>
          <p:nvPr/>
        </p:nvCxnSpPr>
        <p:spPr>
          <a:xfrm>
            <a:off x="3479943" y="4983272"/>
            <a:ext cx="242596" cy="0"/>
          </a:xfrm>
          <a:prstGeom prst="straightConnector1">
            <a:avLst/>
          </a:prstGeom>
          <a:ln w="28575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TextBox 52"/>
          <p:cNvSpPr txBox="1"/>
          <p:nvPr/>
        </p:nvSpPr>
        <p:spPr>
          <a:xfrm>
            <a:off x="3411604" y="4986488"/>
            <a:ext cx="37927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latin typeface="Palatino"/>
                <a:cs typeface="Palatino"/>
              </a:rPr>
              <a:t>2</a:t>
            </a:r>
          </a:p>
        </p:txBody>
      </p:sp>
      <p:cxnSp>
        <p:nvCxnSpPr>
          <p:cNvPr id="54" name="Straight Arrow Connector 53"/>
          <p:cNvCxnSpPr/>
          <p:nvPr/>
        </p:nvCxnSpPr>
        <p:spPr>
          <a:xfrm>
            <a:off x="3978824" y="1810885"/>
            <a:ext cx="341153" cy="0"/>
          </a:xfrm>
          <a:prstGeom prst="straightConnector1">
            <a:avLst/>
          </a:prstGeom>
          <a:ln w="28575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TextBox 54"/>
          <p:cNvSpPr txBox="1"/>
          <p:nvPr/>
        </p:nvSpPr>
        <p:spPr>
          <a:xfrm>
            <a:off x="3868098" y="1435459"/>
            <a:ext cx="56260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latin typeface="Palatino"/>
                <a:cs typeface="Palatino"/>
              </a:rPr>
              <a:t>3.5</a:t>
            </a:r>
            <a:endParaRPr lang="en-US" sz="2000" dirty="0">
              <a:latin typeface="Palatino"/>
              <a:cs typeface="Palatino"/>
            </a:endParaRPr>
          </a:p>
        </p:txBody>
      </p:sp>
      <p:cxnSp>
        <p:nvCxnSpPr>
          <p:cNvPr id="57" name="Straight Arrow Connector 56"/>
          <p:cNvCxnSpPr/>
          <p:nvPr/>
        </p:nvCxnSpPr>
        <p:spPr>
          <a:xfrm>
            <a:off x="1040479" y="4986488"/>
            <a:ext cx="2442713" cy="0"/>
          </a:xfrm>
          <a:prstGeom prst="straightConnector1">
            <a:avLst/>
          </a:prstGeom>
          <a:ln w="28575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TextBox 58"/>
          <p:cNvSpPr txBox="1"/>
          <p:nvPr/>
        </p:nvSpPr>
        <p:spPr>
          <a:xfrm>
            <a:off x="1995840" y="4997324"/>
            <a:ext cx="54851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latin typeface="Palatino"/>
                <a:cs typeface="Palatino"/>
              </a:rPr>
              <a:t>31</a:t>
            </a:r>
            <a:endParaRPr lang="en-US" sz="2000" dirty="0">
              <a:latin typeface="Palatino"/>
              <a:cs typeface="Palatino"/>
            </a:endParaRPr>
          </a:p>
        </p:txBody>
      </p:sp>
      <p:cxnSp>
        <p:nvCxnSpPr>
          <p:cNvPr id="61" name="Straight Arrow Connector 60"/>
          <p:cNvCxnSpPr/>
          <p:nvPr/>
        </p:nvCxnSpPr>
        <p:spPr>
          <a:xfrm>
            <a:off x="5940011" y="4983272"/>
            <a:ext cx="1319734" cy="0"/>
          </a:xfrm>
          <a:prstGeom prst="straightConnector1">
            <a:avLst/>
          </a:prstGeom>
          <a:ln w="28575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TextBox 62"/>
          <p:cNvSpPr txBox="1"/>
          <p:nvPr/>
        </p:nvSpPr>
        <p:spPr>
          <a:xfrm>
            <a:off x="6260488" y="4983272"/>
            <a:ext cx="6787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latin typeface="Palatino"/>
                <a:cs typeface="Palatino"/>
              </a:rPr>
              <a:t>15.5</a:t>
            </a:r>
            <a:endParaRPr lang="en-US" sz="2000" dirty="0">
              <a:latin typeface="Palatino"/>
              <a:cs typeface="Palatino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257387" y="5388864"/>
            <a:ext cx="509185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Palatino"/>
                <a:cs typeface="Palatino"/>
              </a:rPr>
              <a:t>Full ring contains space for 11 trains, each at 31*11=341 injection subharmonic.</a:t>
            </a:r>
          </a:p>
          <a:p>
            <a:r>
              <a:rPr lang="en-US" sz="2000" dirty="0" smtClean="0">
                <a:latin typeface="Palatino"/>
                <a:cs typeface="Palatino"/>
              </a:rPr>
              <a:t>Ring has h=343 for slip of 2 per turn.</a:t>
            </a:r>
            <a:endParaRPr lang="en-US" sz="2000" dirty="0">
              <a:latin typeface="Palatino"/>
              <a:cs typeface="Palatino"/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5195714" y="4184626"/>
            <a:ext cx="81175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 smtClean="0">
                <a:solidFill>
                  <a:schemeClr val="accent5"/>
                </a:solidFill>
                <a:latin typeface="Palatino"/>
                <a:cs typeface="Palatino"/>
              </a:rPr>
              <a:t>newest</a:t>
            </a:r>
            <a:endParaRPr lang="en-US" sz="1400" dirty="0">
              <a:solidFill>
                <a:schemeClr val="accent5"/>
              </a:solidFill>
              <a:latin typeface="Palatino"/>
              <a:cs typeface="Palatino"/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5582623" y="3497451"/>
            <a:ext cx="5582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 smtClean="0">
                <a:solidFill>
                  <a:schemeClr val="accent5"/>
                </a:solidFill>
                <a:latin typeface="Palatino"/>
                <a:cs typeface="Palatino"/>
              </a:rPr>
              <a:t>2nd</a:t>
            </a:r>
            <a:endParaRPr lang="en-US" sz="1400" dirty="0">
              <a:solidFill>
                <a:schemeClr val="accent5"/>
              </a:solidFill>
              <a:latin typeface="Palatino"/>
              <a:cs typeface="Palatino"/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5747357" y="2823647"/>
            <a:ext cx="5582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 smtClean="0">
                <a:solidFill>
                  <a:schemeClr val="accent5"/>
                </a:solidFill>
                <a:latin typeface="Palatino"/>
                <a:cs typeface="Palatino"/>
              </a:rPr>
              <a:t>3rd</a:t>
            </a:r>
            <a:endParaRPr lang="en-US" sz="1400" dirty="0">
              <a:solidFill>
                <a:schemeClr val="accent5"/>
              </a:solidFill>
              <a:latin typeface="Palatino"/>
              <a:cs typeface="Palatino"/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7192289" y="4184626"/>
            <a:ext cx="81175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accent5"/>
                </a:solidFill>
                <a:latin typeface="Palatino"/>
                <a:cs typeface="Palatino"/>
              </a:rPr>
              <a:t>oldest</a:t>
            </a:r>
            <a:endParaRPr lang="en-US" sz="1400" dirty="0">
              <a:solidFill>
                <a:schemeClr val="accent5"/>
              </a:solidFill>
              <a:latin typeface="Palatino"/>
              <a:cs typeface="Palatino"/>
            </a:endParaRPr>
          </a:p>
        </p:txBody>
      </p:sp>
    </p:spTree>
    <p:extLst>
      <p:ext uri="{BB962C8B-B14F-4D97-AF65-F5344CB8AC3E}">
        <p14:creationId xmlns:p14="http://schemas.microsoft.com/office/powerpoint/2010/main" val="428559661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CustomShape 1"/>
          <p:cNvSpPr/>
          <p:nvPr/>
        </p:nvSpPr>
        <p:spPr>
          <a:xfrm>
            <a:off x="3670560" y="6752160"/>
            <a:ext cx="181080" cy="639000"/>
          </a:xfrm>
          <a:prstGeom prst="rect">
            <a:avLst/>
          </a:prstGeom>
          <a:noFill/>
          <a:ln>
            <a:noFill/>
          </a:ln>
        </p:spPr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</p:txBody>
      </p:sp>
      <p:sp>
        <p:nvSpPr>
          <p:cNvPr id="47" name="CustomShape 2"/>
          <p:cNvSpPr/>
          <p:nvPr/>
        </p:nvSpPr>
        <p:spPr>
          <a:xfrm>
            <a:off x="2773800" y="91440"/>
            <a:ext cx="4419360" cy="55836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en-US" sz="2400" dirty="0">
                <a:solidFill>
                  <a:srgbClr val="FFFFFF"/>
                </a:solidFill>
                <a:latin typeface="Calibri"/>
                <a:ea typeface="ＭＳ Ｐゴシック"/>
              </a:rPr>
              <a:t>Page Headline</a:t>
            </a:r>
            <a:endParaRPr dirty="0"/>
          </a:p>
        </p:txBody>
      </p:sp>
      <p:sp>
        <p:nvSpPr>
          <p:cNvPr id="6" name="TextBox 5"/>
          <p:cNvSpPr txBox="1"/>
          <p:nvPr/>
        </p:nvSpPr>
        <p:spPr>
          <a:xfrm>
            <a:off x="494684" y="106430"/>
            <a:ext cx="601171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latin typeface="Palatino"/>
                <a:cs typeface="Palatino"/>
              </a:rPr>
              <a:t>Cornell ERL Prototype Injector</a:t>
            </a:r>
            <a:endParaRPr lang="en-US" sz="3200" dirty="0">
              <a:latin typeface="Palatino"/>
              <a:cs typeface="Palatino"/>
            </a:endParaRPr>
          </a:p>
        </p:txBody>
      </p:sp>
      <p:pic>
        <p:nvPicPr>
          <p:cNvPr id="7" name="Picture 6" descr="photo_cornell_injector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5984" y="869430"/>
            <a:ext cx="5632033" cy="56320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7996190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CustomShape 2"/>
          <p:cNvSpPr/>
          <p:nvPr/>
        </p:nvSpPr>
        <p:spPr>
          <a:xfrm>
            <a:off x="2773800" y="271320"/>
            <a:ext cx="4419360" cy="55836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en-US" sz="2400" dirty="0">
                <a:solidFill>
                  <a:srgbClr val="FFFFFF"/>
                </a:solidFill>
                <a:latin typeface="Calibri"/>
                <a:ea typeface="ＭＳ Ｐゴシック"/>
              </a:rPr>
              <a:t>Page Headline</a:t>
            </a:r>
            <a:endParaRPr dirty="0"/>
          </a:p>
        </p:txBody>
      </p:sp>
      <p:sp>
        <p:nvSpPr>
          <p:cNvPr id="6" name="TextBox 5"/>
          <p:cNvSpPr txBox="1"/>
          <p:nvPr/>
        </p:nvSpPr>
        <p:spPr>
          <a:xfrm>
            <a:off x="37476" y="98935"/>
            <a:ext cx="688864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latin typeface="Palatino"/>
                <a:cs typeface="Palatino"/>
              </a:rPr>
              <a:t>Injector modeling and optimization</a:t>
            </a:r>
            <a:endParaRPr lang="en-US" sz="3200" dirty="0">
              <a:latin typeface="Palatino"/>
              <a:cs typeface="Palatino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2544" y="3075480"/>
            <a:ext cx="3550856" cy="33528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432177" y="2694480"/>
            <a:ext cx="23016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>
                <a:latin typeface="Optima"/>
                <a:cs typeface="Optima"/>
              </a:rPr>
              <a:t>U</a:t>
            </a:r>
            <a:r>
              <a:rPr lang="en-US" sz="1800" dirty="0" smtClean="0">
                <a:latin typeface="Optima"/>
                <a:cs typeface="Optima"/>
              </a:rPr>
              <a:t>nderstand the fields</a:t>
            </a:r>
            <a:endParaRPr lang="en-US" sz="1800" dirty="0">
              <a:latin typeface="Optima"/>
              <a:cs typeface="Optima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57800" y="3075480"/>
            <a:ext cx="3720353" cy="304800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6629400" y="2770680"/>
            <a:ext cx="11209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latin typeface="Optima"/>
                <a:cs typeface="Optima"/>
              </a:rPr>
              <a:t>Optimize</a:t>
            </a:r>
            <a:endParaRPr lang="en-US" sz="1800" dirty="0">
              <a:latin typeface="Optima"/>
              <a:cs typeface="Optima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705600" y="801148"/>
            <a:ext cx="15440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latin typeface="Optima"/>
                <a:cs typeface="Optima"/>
              </a:rPr>
              <a:t>Laser shaping</a:t>
            </a:r>
            <a:endParaRPr lang="en-US" sz="1800" dirty="0">
              <a:latin typeface="Optima"/>
              <a:cs typeface="Optima"/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4"/>
          <a:srcRect b="21582"/>
          <a:stretch/>
        </p:blipFill>
        <p:spPr>
          <a:xfrm>
            <a:off x="5791200" y="1170480"/>
            <a:ext cx="3200400" cy="1380617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762000" y="789480"/>
            <a:ext cx="8261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latin typeface="Optima"/>
                <a:cs typeface="Optima"/>
              </a:rPr>
              <a:t>Model</a:t>
            </a:r>
            <a:endParaRPr lang="en-US" sz="1800" dirty="0">
              <a:latin typeface="Optima"/>
              <a:cs typeface="Optima"/>
            </a:endParaRPr>
          </a:p>
        </p:txBody>
      </p:sp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094280"/>
            <a:ext cx="4620778" cy="15904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" name="TextBox 15"/>
          <p:cNvSpPr txBox="1"/>
          <p:nvPr/>
        </p:nvSpPr>
        <p:spPr>
          <a:xfrm>
            <a:off x="228600" y="3304080"/>
            <a:ext cx="6209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latin typeface="Optima"/>
                <a:cs typeface="Optima"/>
              </a:rPr>
              <a:t>Gun</a:t>
            </a:r>
            <a:endParaRPr lang="en-US" sz="1800" dirty="0">
              <a:latin typeface="Optima"/>
              <a:cs typeface="Optima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191000" y="5585615"/>
            <a:ext cx="8062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latin typeface="Optima"/>
                <a:cs typeface="Optima"/>
              </a:rPr>
              <a:t>Cavity</a:t>
            </a:r>
            <a:endParaRPr lang="en-US" sz="1800" dirty="0">
              <a:latin typeface="Optima"/>
              <a:cs typeface="Optima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218627" y="4447080"/>
            <a:ext cx="8132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latin typeface="Optima"/>
                <a:cs typeface="Optima"/>
              </a:rPr>
              <a:t>Quad.</a:t>
            </a:r>
            <a:endParaRPr lang="en-US" sz="1800" dirty="0">
              <a:latin typeface="Optima"/>
              <a:cs typeface="Optima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191000" y="3227880"/>
            <a:ext cx="10572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latin typeface="Optima"/>
                <a:cs typeface="Optima"/>
              </a:rPr>
              <a:t>Solenoid</a:t>
            </a:r>
            <a:endParaRPr lang="en-US" sz="1800" dirty="0">
              <a:latin typeface="Optima"/>
              <a:cs typeface="Optima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76200" y="4447080"/>
            <a:ext cx="8646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latin typeface="Optima"/>
                <a:cs typeface="Optima"/>
              </a:rPr>
              <a:t>Dipole</a:t>
            </a:r>
            <a:endParaRPr lang="en-US" sz="1800" dirty="0">
              <a:latin typeface="Optima"/>
              <a:cs typeface="Optima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0" y="5590080"/>
            <a:ext cx="10182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err="1" smtClean="0">
                <a:latin typeface="Optima"/>
                <a:cs typeface="Optima"/>
              </a:rPr>
              <a:t>Buncher</a:t>
            </a:r>
            <a:endParaRPr lang="en-US" sz="1800" dirty="0">
              <a:latin typeface="Optima"/>
              <a:cs typeface="Optima"/>
            </a:endParaRPr>
          </a:p>
        </p:txBody>
      </p:sp>
    </p:spTree>
    <p:extLst>
      <p:ext uri="{BB962C8B-B14F-4D97-AF65-F5344CB8AC3E}">
        <p14:creationId xmlns:p14="http://schemas.microsoft.com/office/powerpoint/2010/main" val="3931041665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CustomShape 1"/>
          <p:cNvSpPr/>
          <p:nvPr/>
        </p:nvSpPr>
        <p:spPr>
          <a:xfrm>
            <a:off x="3670560" y="6752160"/>
            <a:ext cx="181080" cy="639000"/>
          </a:xfrm>
          <a:prstGeom prst="rect">
            <a:avLst/>
          </a:prstGeom>
          <a:noFill/>
          <a:ln>
            <a:noFill/>
          </a:ln>
        </p:spPr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</p:txBody>
      </p:sp>
      <p:sp>
        <p:nvSpPr>
          <p:cNvPr id="47" name="CustomShape 2"/>
          <p:cNvSpPr/>
          <p:nvPr/>
        </p:nvSpPr>
        <p:spPr>
          <a:xfrm>
            <a:off x="2773800" y="91440"/>
            <a:ext cx="4419360" cy="55836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en-US" sz="2400" dirty="0">
                <a:solidFill>
                  <a:srgbClr val="FFFFFF"/>
                </a:solidFill>
                <a:latin typeface="Calibri"/>
                <a:ea typeface="ＭＳ Ｐゴシック"/>
              </a:rPr>
              <a:t>Page Headline</a:t>
            </a:r>
            <a:endParaRPr dirty="0"/>
          </a:p>
        </p:txBody>
      </p:sp>
      <p:sp>
        <p:nvSpPr>
          <p:cNvPr id="6" name="TextBox 5"/>
          <p:cNvSpPr txBox="1"/>
          <p:nvPr/>
        </p:nvSpPr>
        <p:spPr>
          <a:xfrm>
            <a:off x="-44967" y="91440"/>
            <a:ext cx="705353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latin typeface="Palatino"/>
                <a:cs typeface="Palatino"/>
              </a:rPr>
              <a:t>Injector measurements vs. simulation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429000" y="6248400"/>
            <a:ext cx="501472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 smtClean="0">
                <a:latin typeface="Optima"/>
                <a:cs typeface="Optima"/>
                <a:hlinkClick r:id="rId2"/>
              </a:rPr>
              <a:t>Gulliford</a:t>
            </a:r>
            <a:r>
              <a:rPr lang="en-US" sz="1400" dirty="0" smtClean="0">
                <a:latin typeface="Optima"/>
                <a:cs typeface="Optima"/>
                <a:hlinkClick r:id="rId2"/>
              </a:rPr>
              <a:t> et al., Phys</a:t>
            </a:r>
            <a:r>
              <a:rPr lang="en-US" sz="1400" dirty="0">
                <a:latin typeface="Optima"/>
                <a:cs typeface="Optima"/>
                <a:hlinkClick r:id="rId2"/>
              </a:rPr>
              <a:t>. Rev. ST </a:t>
            </a:r>
            <a:r>
              <a:rPr lang="en-US" sz="1400" dirty="0" err="1">
                <a:latin typeface="Optima"/>
                <a:cs typeface="Optima"/>
                <a:hlinkClick r:id="rId2"/>
              </a:rPr>
              <a:t>Accel</a:t>
            </a:r>
            <a:r>
              <a:rPr lang="en-US" sz="1400" dirty="0">
                <a:latin typeface="Optima"/>
                <a:cs typeface="Optima"/>
                <a:hlinkClick r:id="rId2"/>
              </a:rPr>
              <a:t>. Beams 16, 073401 (2013)</a:t>
            </a:r>
            <a:endParaRPr lang="en-US" sz="1400" dirty="0">
              <a:latin typeface="Optima"/>
              <a:cs typeface="Optima"/>
            </a:endParaRPr>
          </a:p>
        </p:txBody>
      </p:sp>
      <p:pic>
        <p:nvPicPr>
          <p:cNvPr id="7" name="Picture 9" descr="latex-image-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49979" y="3657600"/>
            <a:ext cx="770021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10" descr="latex-image-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781800" y="1066800"/>
            <a:ext cx="762000" cy="3241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9" name="Group 8"/>
          <p:cNvGrpSpPr/>
          <p:nvPr/>
        </p:nvGrpSpPr>
        <p:grpSpPr>
          <a:xfrm>
            <a:off x="562506" y="3705750"/>
            <a:ext cx="4941233" cy="2618850"/>
            <a:chOff x="0" y="3660114"/>
            <a:chExt cx="5652475" cy="2995808"/>
          </a:xfrm>
        </p:grpSpPr>
        <p:pic>
          <p:nvPicPr>
            <p:cNvPr id="10" name="Picture 9" descr="lowemitt_x_gpt_comp.pdf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0" y="3660114"/>
              <a:ext cx="5652475" cy="2931450"/>
            </a:xfrm>
            <a:prstGeom prst="rect">
              <a:avLst/>
            </a:prstGeom>
          </p:spPr>
        </p:pic>
        <p:sp>
          <p:nvSpPr>
            <p:cNvPr id="11" name="TextBox 10"/>
            <p:cNvSpPr txBox="1"/>
            <p:nvPr/>
          </p:nvSpPr>
          <p:spPr>
            <a:xfrm rot="16200000">
              <a:off x="-290677" y="4736001"/>
              <a:ext cx="1211899" cy="523220"/>
            </a:xfrm>
            <a:prstGeom prst="rect">
              <a:avLst/>
            </a:prstGeom>
            <a:solidFill>
              <a:sysClr val="window" lastClr="FFFFFF"/>
            </a:solidFill>
          </p:spPr>
          <p:txBody>
            <a:bodyPr wrap="square" rtlCol="0">
              <a:spAutoFit/>
            </a:bodyPr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sym typeface="Symbol"/>
                </a:rPr>
                <a:t></a:t>
              </a:r>
              <a:r>
                <a:rPr kumimoji="0" lang="en-US" sz="1400" b="0" i="0" u="none" strike="noStrike" kern="0" cap="none" spc="0" normalizeH="0" baseline="-2500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</a:rPr>
                <a:t>x</a:t>
              </a:r>
              <a:r>
                <a:rPr kumimoji="0" lang="en-US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</a:rPr>
                <a:t> X 1000</a:t>
              </a:r>
            </a:p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1130300" y="4083884"/>
              <a:ext cx="7747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</a:rPr>
                <a:t>data</a:t>
              </a: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1130300" y="5141894"/>
              <a:ext cx="7747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</a:rPr>
                <a:t>GPT</a:t>
              </a: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2614180" y="6303843"/>
              <a:ext cx="926422" cy="352079"/>
            </a:xfrm>
            <a:prstGeom prst="rect">
              <a:avLst/>
            </a:prstGeom>
            <a:solidFill>
              <a:sysClr val="window" lastClr="FFFFFF"/>
            </a:solidFill>
          </p:spPr>
          <p:txBody>
            <a:bodyPr wrap="square" rtlCol="0">
              <a:spAutoFit/>
            </a:bodyPr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</a:rPr>
                <a:t>x (mm)</a:t>
              </a:r>
            </a:p>
          </p:txBody>
        </p:sp>
      </p:grpSp>
      <p:sp>
        <p:nvSpPr>
          <p:cNvPr id="15" name="Slide Number Placeholder 5"/>
          <p:cNvSpPr txBox="1">
            <a:spLocks/>
          </p:cNvSpPr>
          <p:nvPr/>
        </p:nvSpPr>
        <p:spPr>
          <a:xfrm>
            <a:off x="6303957" y="5929644"/>
            <a:ext cx="1865133" cy="31918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6275999-CDF6-9B46-9F3F-7503503F82B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386845" y="3164008"/>
            <a:ext cx="4633267" cy="185011"/>
          </a:xfrm>
          <a:prstGeom prst="rect">
            <a:avLst/>
          </a:prstGeom>
          <a:solidFill>
            <a:sysClr val="window" lastClr="FFFFFF"/>
          </a:solidFill>
          <a:ln w="9525" cap="flat" cmpd="sng" algn="ctr">
            <a:solidFill>
              <a:sysClr val="window" lastClr="FFFFFF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pSp>
        <p:nvGrpSpPr>
          <p:cNvPr id="17" name="Group 16"/>
          <p:cNvGrpSpPr/>
          <p:nvPr/>
        </p:nvGrpSpPr>
        <p:grpSpPr>
          <a:xfrm>
            <a:off x="533400" y="844445"/>
            <a:ext cx="4923619" cy="2743200"/>
            <a:chOff x="0" y="777557"/>
            <a:chExt cx="5632325" cy="3138058"/>
          </a:xfrm>
        </p:grpSpPr>
        <p:pic>
          <p:nvPicPr>
            <p:cNvPr id="18" name="Picture 17" descr="lowemitt_y_gpt_comp.pdf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0" y="900668"/>
              <a:ext cx="5632325" cy="2921000"/>
            </a:xfrm>
            <a:prstGeom prst="rect">
              <a:avLst/>
            </a:prstGeom>
          </p:spPr>
        </p:pic>
        <p:sp>
          <p:nvSpPr>
            <p:cNvPr id="19" name="TextBox 18"/>
            <p:cNvSpPr txBox="1"/>
            <p:nvPr/>
          </p:nvSpPr>
          <p:spPr>
            <a:xfrm>
              <a:off x="977900" y="777557"/>
              <a:ext cx="774700" cy="307777"/>
            </a:xfrm>
            <a:prstGeom prst="rect">
              <a:avLst/>
            </a:prstGeom>
            <a:solidFill>
              <a:sysClr val="window" lastClr="FFFFFF"/>
            </a:solidFill>
          </p:spPr>
          <p:txBody>
            <a:bodyPr wrap="square" rtlCol="0">
              <a:spAutoFit/>
            </a:bodyPr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</a:rPr>
                <a:t>0 pc</a:t>
              </a: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2590800" y="777557"/>
              <a:ext cx="774700" cy="307777"/>
            </a:xfrm>
            <a:prstGeom prst="rect">
              <a:avLst/>
            </a:prstGeom>
            <a:solidFill>
              <a:sysClr val="window" lastClr="FFFFFF"/>
            </a:solidFill>
          </p:spPr>
          <p:txBody>
            <a:bodyPr wrap="square" rtlCol="0">
              <a:spAutoFit/>
            </a:bodyPr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</a:rPr>
                <a:t>19 pc</a:t>
              </a: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4273550" y="777557"/>
              <a:ext cx="774700" cy="307777"/>
            </a:xfrm>
            <a:prstGeom prst="rect">
              <a:avLst/>
            </a:prstGeom>
            <a:solidFill>
              <a:sysClr val="window" lastClr="FFFFFF"/>
            </a:solidFill>
          </p:spPr>
          <p:txBody>
            <a:bodyPr wrap="square" rtlCol="0">
              <a:spAutoFit/>
            </a:bodyPr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</a:rPr>
                <a:t>77 pc</a:t>
              </a:r>
            </a:p>
          </p:txBody>
        </p:sp>
        <p:sp>
          <p:nvSpPr>
            <p:cNvPr id="22" name="TextBox 21"/>
            <p:cNvSpPr txBox="1"/>
            <p:nvPr/>
          </p:nvSpPr>
          <p:spPr>
            <a:xfrm rot="16200000">
              <a:off x="-275073" y="1908822"/>
              <a:ext cx="1148679" cy="598532"/>
            </a:xfrm>
            <a:prstGeom prst="rect">
              <a:avLst/>
            </a:prstGeom>
            <a:solidFill>
              <a:sysClr val="window" lastClr="FFFFFF"/>
            </a:solidFill>
          </p:spPr>
          <p:txBody>
            <a:bodyPr wrap="square" rtlCol="0">
              <a:spAutoFit/>
            </a:bodyPr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sym typeface="Symbol"/>
                </a:rPr>
                <a:t></a:t>
              </a:r>
              <a:r>
                <a:rPr kumimoji="0" lang="en-US" sz="1400" b="0" i="0" u="none" strike="noStrike" kern="0" cap="none" spc="0" normalizeH="0" baseline="-2500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sym typeface="Symbol"/>
                </a:rPr>
                <a:t>y</a:t>
              </a:r>
              <a:r>
                <a:rPr kumimoji="0" lang="en-US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</a:rPr>
                <a:t> X 1000</a:t>
              </a:r>
            </a:p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977900" y="1270000"/>
              <a:ext cx="7747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</a:rPr>
                <a:t>data</a:t>
              </a: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977900" y="2315805"/>
              <a:ext cx="7747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</a:rPr>
                <a:t>GPT</a:t>
              </a: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2614180" y="3563536"/>
              <a:ext cx="959718" cy="352079"/>
            </a:xfrm>
            <a:prstGeom prst="rect">
              <a:avLst/>
            </a:prstGeom>
            <a:solidFill>
              <a:sysClr val="window" lastClr="FFFFFF"/>
            </a:solidFill>
          </p:spPr>
          <p:txBody>
            <a:bodyPr wrap="square" rtlCol="0">
              <a:spAutoFit/>
            </a:bodyPr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</a:rPr>
                <a:t>y (mm)</a:t>
              </a:r>
            </a:p>
          </p:txBody>
        </p:sp>
      </p:grpSp>
      <p:sp>
        <p:nvSpPr>
          <p:cNvPr id="26" name="Rectangle 25"/>
          <p:cNvSpPr/>
          <p:nvPr/>
        </p:nvSpPr>
        <p:spPr>
          <a:xfrm>
            <a:off x="5029200" y="1371600"/>
            <a:ext cx="230793" cy="4252064"/>
          </a:xfrm>
          <a:prstGeom prst="rect">
            <a:avLst/>
          </a:prstGeom>
          <a:solidFill>
            <a:sysClr val="window" lastClr="FFFFFF"/>
          </a:solidFill>
          <a:ln w="9525" cap="flat" cmpd="sng" algn="ctr">
            <a:solidFill>
              <a:sysClr val="window" lastClr="FFFFFF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aphicFrame>
        <p:nvGraphicFramePr>
          <p:cNvPr id="27" name="Table 2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12964663"/>
              </p:ext>
            </p:extLst>
          </p:nvPr>
        </p:nvGraphicFramePr>
        <p:xfrm>
          <a:off x="5181599" y="4038599"/>
          <a:ext cx="3810001" cy="1595075"/>
        </p:xfrm>
        <a:graphic>
          <a:graphicData uri="http://schemas.openxmlformats.org/drawingml/2006/table">
            <a:tbl>
              <a:tblPr firstRow="1" bandRow="1"/>
              <a:tblGrid>
                <a:gridCol w="1208279"/>
                <a:gridCol w="1285884"/>
                <a:gridCol w="1315838"/>
              </a:tblGrid>
              <a:tr h="65697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1400" dirty="0" smtClean="0">
                          <a:latin typeface="Optima"/>
                          <a:cs typeface="Optima"/>
                        </a:rPr>
                        <a:t>Data Type</a:t>
                      </a:r>
                      <a:endParaRPr lang="en-US" sz="1400" dirty="0">
                        <a:latin typeface="Optima"/>
                        <a:cs typeface="Optima"/>
                      </a:endParaRPr>
                    </a:p>
                  </a:txBody>
                  <a:tcPr marL="79934" marR="79934" marT="39967" marB="39967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1400" dirty="0" err="1" smtClean="0">
                          <a:latin typeface="Optima"/>
                          <a:cs typeface="Optima"/>
                        </a:rPr>
                        <a:t>enorm</a:t>
                      </a:r>
                      <a:r>
                        <a:rPr lang="en-US" sz="1400" dirty="0" smtClean="0">
                          <a:latin typeface="Optima"/>
                          <a:cs typeface="Optima"/>
                        </a:rPr>
                        <a:t>(100%)</a:t>
                      </a:r>
                    </a:p>
                    <a:p>
                      <a:r>
                        <a:rPr lang="en-US" sz="1400" dirty="0" smtClean="0">
                          <a:latin typeface="Optima"/>
                          <a:cs typeface="Optima"/>
                        </a:rPr>
                        <a:t>(mm-</a:t>
                      </a:r>
                      <a:r>
                        <a:rPr lang="en-US" sz="1400" dirty="0" err="1" smtClean="0">
                          <a:latin typeface="Optima"/>
                          <a:cs typeface="Optima"/>
                        </a:rPr>
                        <a:t>mrad</a:t>
                      </a:r>
                      <a:r>
                        <a:rPr lang="en-US" sz="1400" dirty="0" smtClean="0">
                          <a:latin typeface="Optima"/>
                          <a:cs typeface="Optima"/>
                        </a:rPr>
                        <a:t>)</a:t>
                      </a:r>
                      <a:endParaRPr lang="en-US" sz="1400" dirty="0">
                        <a:latin typeface="Optima"/>
                        <a:cs typeface="Optima"/>
                      </a:endParaRPr>
                    </a:p>
                  </a:txBody>
                  <a:tcPr marL="79934" marR="79934" marT="39967" marB="39967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1400" dirty="0" err="1" smtClean="0">
                          <a:latin typeface="Optima"/>
                          <a:cs typeface="Optima"/>
                        </a:rPr>
                        <a:t>enorm</a:t>
                      </a:r>
                      <a:r>
                        <a:rPr lang="en-US" sz="1400" dirty="0" smtClean="0">
                          <a:latin typeface="Optima"/>
                          <a:cs typeface="Optima"/>
                        </a:rPr>
                        <a:t>(90%)</a:t>
                      </a:r>
                    </a:p>
                    <a:p>
                      <a:r>
                        <a:rPr lang="en-US" sz="1400" dirty="0" smtClean="0">
                          <a:latin typeface="Optima"/>
                          <a:cs typeface="Optima"/>
                        </a:rPr>
                        <a:t>(mm-</a:t>
                      </a:r>
                      <a:r>
                        <a:rPr lang="en-US" sz="1400" dirty="0" err="1" smtClean="0">
                          <a:latin typeface="Optima"/>
                          <a:cs typeface="Optima"/>
                        </a:rPr>
                        <a:t>mrad</a:t>
                      </a:r>
                      <a:r>
                        <a:rPr lang="en-US" sz="1400" dirty="0" smtClean="0">
                          <a:latin typeface="Optima"/>
                          <a:cs typeface="Optima"/>
                        </a:rPr>
                        <a:t>)</a:t>
                      </a:r>
                      <a:endParaRPr lang="en-US" sz="1400" dirty="0">
                        <a:latin typeface="Optima"/>
                        <a:cs typeface="Optima"/>
                      </a:endParaRPr>
                    </a:p>
                  </a:txBody>
                  <a:tcPr marL="79934" marR="79934" marT="39967" marB="39967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</a:tr>
              <a:tr h="53207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1400" dirty="0" smtClean="0">
                          <a:latin typeface="Optima"/>
                          <a:cs typeface="Optima"/>
                        </a:rPr>
                        <a:t>Projected</a:t>
                      </a:r>
                      <a:r>
                        <a:rPr lang="en-US" sz="1400" baseline="0" dirty="0" smtClean="0">
                          <a:latin typeface="Optima"/>
                          <a:cs typeface="Optima"/>
                        </a:rPr>
                        <a:t> (</a:t>
                      </a:r>
                      <a:r>
                        <a:rPr lang="en-US" sz="1400" dirty="0" smtClean="0">
                          <a:latin typeface="Optima"/>
                          <a:cs typeface="Optima"/>
                        </a:rPr>
                        <a:t>EMS)</a:t>
                      </a:r>
                      <a:endParaRPr lang="en-US" sz="1400" dirty="0">
                        <a:latin typeface="Optima"/>
                        <a:cs typeface="Optima"/>
                      </a:endParaRPr>
                    </a:p>
                  </a:txBody>
                  <a:tcPr marL="79934" marR="79934" marT="39967" marB="39967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latin typeface="Optima"/>
                          <a:cs typeface="Optima"/>
                        </a:rPr>
                        <a:t>0.33 (0.69)</a:t>
                      </a:r>
                      <a:endParaRPr lang="en-US" sz="1400" dirty="0">
                        <a:latin typeface="Optima"/>
                        <a:cs typeface="Optima"/>
                      </a:endParaRPr>
                    </a:p>
                  </a:txBody>
                  <a:tcPr marL="79934" marR="79934" marT="39967" marB="39967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latin typeface="Optima"/>
                          <a:cs typeface="Optima"/>
                        </a:rPr>
                        <a:t>0.23 (0.51)</a:t>
                      </a:r>
                      <a:endParaRPr lang="en-US" sz="1400" dirty="0">
                        <a:latin typeface="Optima"/>
                        <a:cs typeface="Optima"/>
                      </a:endParaRPr>
                    </a:p>
                  </a:txBody>
                  <a:tcPr marL="79934" marR="79934" marT="39967" marB="39967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</a:tr>
              <a:tr h="40602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1400" dirty="0" smtClean="0">
                          <a:latin typeface="Optima"/>
                          <a:cs typeface="Optima"/>
                        </a:rPr>
                        <a:t>GPT</a:t>
                      </a:r>
                      <a:endParaRPr lang="en-US" sz="1400" dirty="0">
                        <a:latin typeface="Optima"/>
                        <a:cs typeface="Optima"/>
                      </a:endParaRPr>
                    </a:p>
                  </a:txBody>
                  <a:tcPr marL="79934" marR="79934" marT="39967" marB="39967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latin typeface="Optima"/>
                          <a:cs typeface="Optima"/>
                        </a:rPr>
                        <a:t>0.31</a:t>
                      </a:r>
                      <a:r>
                        <a:rPr lang="en-US" sz="1400" kern="1200" baseline="0" dirty="0" smtClean="0">
                          <a:solidFill>
                            <a:schemeClr val="dk1"/>
                          </a:solidFill>
                          <a:latin typeface="Optima"/>
                          <a:ea typeface="+mn-ea"/>
                          <a:cs typeface="Optima"/>
                        </a:rPr>
                        <a:t> </a:t>
                      </a:r>
                      <a:r>
                        <a:rPr lang="en-US" sz="1400" dirty="0" smtClean="0">
                          <a:latin typeface="Optima"/>
                          <a:cs typeface="Optima"/>
                        </a:rPr>
                        <a:t>(0.72)</a:t>
                      </a:r>
                      <a:endParaRPr lang="en-US" sz="1400" dirty="0">
                        <a:latin typeface="Optima"/>
                        <a:cs typeface="Optima"/>
                      </a:endParaRPr>
                    </a:p>
                  </a:txBody>
                  <a:tcPr marL="79934" marR="79934" marT="39967" marB="39967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latin typeface="Optima"/>
                          <a:cs typeface="Optima"/>
                        </a:rPr>
                        <a:t>0.19 (0.44)</a:t>
                      </a:r>
                    </a:p>
                  </a:txBody>
                  <a:tcPr marL="79934" marR="79934" marT="39967" marB="39967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28" name="Table 2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11965472"/>
              </p:ext>
            </p:extLst>
          </p:nvPr>
        </p:nvGraphicFramePr>
        <p:xfrm>
          <a:off x="5181600" y="1467116"/>
          <a:ext cx="3810000" cy="1676399"/>
        </p:xfrm>
        <a:graphic>
          <a:graphicData uri="http://schemas.openxmlformats.org/drawingml/2006/table">
            <a:tbl>
              <a:tblPr firstRow="1" bandRow="1"/>
              <a:tblGrid>
                <a:gridCol w="1101757"/>
                <a:gridCol w="1261215"/>
                <a:gridCol w="1447028"/>
              </a:tblGrid>
              <a:tr h="74065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1400" dirty="0" smtClean="0">
                          <a:latin typeface="Optima"/>
                          <a:cs typeface="Optima"/>
                        </a:rPr>
                        <a:t>Data Type</a:t>
                      </a:r>
                      <a:endParaRPr lang="en-US" sz="1400" dirty="0">
                        <a:latin typeface="Optima"/>
                        <a:cs typeface="Optima"/>
                      </a:endParaRPr>
                    </a:p>
                  </a:txBody>
                  <a:tcPr marL="79934" marR="79934" marT="39967" marB="39967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1400" dirty="0" err="1" smtClean="0">
                          <a:latin typeface="Optima"/>
                          <a:cs typeface="Optima"/>
                        </a:rPr>
                        <a:t>enorm</a:t>
                      </a:r>
                      <a:r>
                        <a:rPr lang="en-US" sz="1400" dirty="0" smtClean="0">
                          <a:latin typeface="Optima"/>
                          <a:cs typeface="Optima"/>
                        </a:rPr>
                        <a:t>(100%)</a:t>
                      </a:r>
                    </a:p>
                    <a:p>
                      <a:r>
                        <a:rPr lang="en-US" sz="1400" dirty="0" smtClean="0">
                          <a:latin typeface="Optima"/>
                          <a:cs typeface="Optima"/>
                        </a:rPr>
                        <a:t>(mm-</a:t>
                      </a:r>
                      <a:r>
                        <a:rPr lang="en-US" sz="1400" dirty="0" err="1" smtClean="0">
                          <a:latin typeface="Optima"/>
                          <a:cs typeface="Optima"/>
                        </a:rPr>
                        <a:t>mrad</a:t>
                      </a:r>
                      <a:r>
                        <a:rPr lang="en-US" sz="1400" dirty="0" smtClean="0">
                          <a:latin typeface="Optima"/>
                          <a:cs typeface="Optima"/>
                        </a:rPr>
                        <a:t>)</a:t>
                      </a:r>
                      <a:endParaRPr lang="en-US" sz="1400" dirty="0">
                        <a:latin typeface="Optima"/>
                        <a:cs typeface="Optima"/>
                      </a:endParaRPr>
                    </a:p>
                  </a:txBody>
                  <a:tcPr marL="79934" marR="79934" marT="39967" marB="39967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1400" dirty="0" err="1" smtClean="0">
                          <a:latin typeface="Optima"/>
                          <a:cs typeface="Optima"/>
                        </a:rPr>
                        <a:t>enorm</a:t>
                      </a:r>
                      <a:r>
                        <a:rPr lang="en-US" sz="1400" dirty="0" smtClean="0">
                          <a:latin typeface="Optima"/>
                          <a:cs typeface="Optima"/>
                        </a:rPr>
                        <a:t>(90%)</a:t>
                      </a:r>
                    </a:p>
                    <a:p>
                      <a:r>
                        <a:rPr lang="en-US" sz="1400" dirty="0" smtClean="0">
                          <a:latin typeface="Optima"/>
                          <a:cs typeface="Optima"/>
                        </a:rPr>
                        <a:t>(mm-</a:t>
                      </a:r>
                      <a:r>
                        <a:rPr lang="en-US" sz="1400" dirty="0" err="1" smtClean="0">
                          <a:latin typeface="Optima"/>
                          <a:cs typeface="Optima"/>
                        </a:rPr>
                        <a:t>mrad</a:t>
                      </a:r>
                      <a:r>
                        <a:rPr lang="en-US" sz="1400" dirty="0" smtClean="0">
                          <a:latin typeface="Optima"/>
                          <a:cs typeface="Optima"/>
                        </a:rPr>
                        <a:t>)</a:t>
                      </a:r>
                      <a:endParaRPr lang="en-US" sz="1400" dirty="0">
                        <a:latin typeface="Optima"/>
                        <a:cs typeface="Optima"/>
                      </a:endParaRPr>
                    </a:p>
                  </a:txBody>
                  <a:tcPr marL="79934" marR="79934" marT="39967" marB="39967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</a:tr>
              <a:tr h="52117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1400" dirty="0" smtClean="0">
                          <a:latin typeface="Optima"/>
                          <a:cs typeface="Optima"/>
                        </a:rPr>
                        <a:t>Projected</a:t>
                      </a:r>
                      <a:r>
                        <a:rPr lang="en-US" sz="1400" baseline="0" dirty="0" smtClean="0">
                          <a:latin typeface="Optima"/>
                          <a:cs typeface="Optima"/>
                        </a:rPr>
                        <a:t> (</a:t>
                      </a:r>
                      <a:r>
                        <a:rPr lang="en-US" sz="1400" dirty="0" smtClean="0">
                          <a:latin typeface="Optima"/>
                          <a:cs typeface="Optima"/>
                        </a:rPr>
                        <a:t>EMS)</a:t>
                      </a:r>
                    </a:p>
                  </a:txBody>
                  <a:tcPr marL="79934" marR="79934" marT="39967" marB="39967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latin typeface="Optima"/>
                          <a:cs typeface="Optima"/>
                        </a:rPr>
                        <a:t> 0.20 </a:t>
                      </a:r>
                      <a:r>
                        <a:rPr lang="en-US" sz="1400" baseline="0" dirty="0" smtClean="0">
                          <a:latin typeface="Optima"/>
                          <a:cs typeface="Optima"/>
                        </a:rPr>
                        <a:t>(0.40)</a:t>
                      </a:r>
                    </a:p>
                  </a:txBody>
                  <a:tcPr marL="79934" marR="79934" marT="39967" marB="39967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latin typeface="Optima"/>
                          <a:cs typeface="Optima"/>
                        </a:rPr>
                        <a:t>0.14 </a:t>
                      </a:r>
                      <a:r>
                        <a:rPr lang="en-US" sz="1400" baseline="0" dirty="0" smtClean="0">
                          <a:latin typeface="Optima"/>
                          <a:cs typeface="Optima"/>
                        </a:rPr>
                        <a:t>(0.29)</a:t>
                      </a:r>
                    </a:p>
                  </a:txBody>
                  <a:tcPr marL="79934" marR="79934" marT="39967" marB="39967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</a:tr>
              <a:tr h="41456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1400" dirty="0" smtClean="0">
                          <a:latin typeface="Optima"/>
                          <a:cs typeface="Optima"/>
                        </a:rPr>
                        <a:t>GPT</a:t>
                      </a:r>
                      <a:endParaRPr lang="en-US" sz="1400" dirty="0">
                        <a:latin typeface="Optima"/>
                        <a:cs typeface="Optima"/>
                      </a:endParaRPr>
                    </a:p>
                  </a:txBody>
                  <a:tcPr marL="79934" marR="79934" marT="39967" marB="39967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latin typeface="Optima"/>
                          <a:cs typeface="Optima"/>
                        </a:rPr>
                        <a:t> 0.16 (0.37)</a:t>
                      </a:r>
                      <a:endParaRPr lang="en-US" sz="1400" dirty="0">
                        <a:latin typeface="Optima"/>
                        <a:cs typeface="Optima"/>
                      </a:endParaRPr>
                    </a:p>
                  </a:txBody>
                  <a:tcPr marL="79934" marR="79934" marT="39967" marB="39967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latin typeface="Optima"/>
                          <a:cs typeface="Optima"/>
                        </a:rPr>
                        <a:t>0.11 (0.25)</a:t>
                      </a:r>
                      <a:endParaRPr lang="en-US" sz="1400" dirty="0">
                        <a:latin typeface="Optima"/>
                        <a:cs typeface="Optima"/>
                      </a:endParaRPr>
                    </a:p>
                  </a:txBody>
                  <a:tcPr marL="79934" marR="79934" marT="39967" marB="39967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07611456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CustomShape 1"/>
          <p:cNvSpPr/>
          <p:nvPr/>
        </p:nvSpPr>
        <p:spPr>
          <a:xfrm>
            <a:off x="3670560" y="6752160"/>
            <a:ext cx="181080" cy="639000"/>
          </a:xfrm>
          <a:prstGeom prst="rect">
            <a:avLst/>
          </a:prstGeom>
          <a:noFill/>
          <a:ln>
            <a:noFill/>
          </a:ln>
        </p:spPr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</p:txBody>
      </p:sp>
      <p:sp>
        <p:nvSpPr>
          <p:cNvPr id="47" name="CustomShape 2"/>
          <p:cNvSpPr/>
          <p:nvPr/>
        </p:nvSpPr>
        <p:spPr>
          <a:xfrm>
            <a:off x="2773800" y="91440"/>
            <a:ext cx="4419360" cy="55836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en-US" sz="2400" dirty="0">
                <a:solidFill>
                  <a:srgbClr val="FFFFFF"/>
                </a:solidFill>
                <a:latin typeface="Calibri"/>
                <a:ea typeface="ＭＳ Ｐゴシック"/>
              </a:rPr>
              <a:t>Page Headline</a:t>
            </a:r>
            <a:endParaRPr dirty="0"/>
          </a:p>
        </p:txBody>
      </p:sp>
      <p:sp>
        <p:nvSpPr>
          <p:cNvPr id="6" name="TextBox 5"/>
          <p:cNvSpPr txBox="1"/>
          <p:nvPr/>
        </p:nvSpPr>
        <p:spPr>
          <a:xfrm>
            <a:off x="109808" y="136410"/>
            <a:ext cx="64259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latin typeface="Palatino"/>
                <a:cs typeface="Palatino"/>
              </a:rPr>
              <a:t>Space Charge optimization through LA</a:t>
            </a:r>
            <a:endParaRPr lang="en-US" sz="2800" dirty="0">
              <a:latin typeface="Palatino"/>
              <a:cs typeface="Palatino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t="10117"/>
          <a:stretch/>
        </p:blipFill>
        <p:spPr>
          <a:xfrm>
            <a:off x="132293" y="891914"/>
            <a:ext cx="8762116" cy="2150939"/>
          </a:xfrm>
          <a:prstGeom prst="rect">
            <a:avLst/>
          </a:prstGeom>
        </p:spPr>
      </p:pic>
      <p:pic>
        <p:nvPicPr>
          <p:cNvPr id="5" name="Picture 4" descr="IN_betaxy.pdf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12" r="8878"/>
          <a:stretch/>
        </p:blipFill>
        <p:spPr>
          <a:xfrm>
            <a:off x="389029" y="3173137"/>
            <a:ext cx="8327456" cy="2036403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80076" y="5548922"/>
            <a:ext cx="84143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beam is optimized with space charge using GPT to match specified beam sizes and divergence at the end of the first pass of the </a:t>
            </a:r>
            <a:r>
              <a:rPr lang="en-US" dirty="0" err="1" smtClean="0"/>
              <a:t>Linac</a:t>
            </a:r>
            <a:r>
              <a:rPr lang="en-US" dirty="0" smtClean="0"/>
              <a:t>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4260414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CustomShape 1"/>
          <p:cNvSpPr/>
          <p:nvPr/>
        </p:nvSpPr>
        <p:spPr>
          <a:xfrm>
            <a:off x="3670560" y="6752160"/>
            <a:ext cx="181080" cy="639000"/>
          </a:xfrm>
          <a:prstGeom prst="rect">
            <a:avLst/>
          </a:prstGeom>
          <a:noFill/>
          <a:ln>
            <a:noFill/>
          </a:ln>
        </p:spPr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</p:txBody>
      </p:sp>
      <p:sp>
        <p:nvSpPr>
          <p:cNvPr id="47" name="CustomShape 2"/>
          <p:cNvSpPr/>
          <p:nvPr/>
        </p:nvSpPr>
        <p:spPr>
          <a:xfrm>
            <a:off x="2773800" y="91440"/>
            <a:ext cx="4419360" cy="55836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en-US" sz="2400" dirty="0">
                <a:solidFill>
                  <a:srgbClr val="FFFFFF"/>
                </a:solidFill>
                <a:latin typeface="Calibri"/>
                <a:ea typeface="ＭＳ Ｐゴシック"/>
              </a:rPr>
              <a:t>Page Headline</a:t>
            </a:r>
            <a:endParaRPr dirty="0"/>
          </a:p>
        </p:txBody>
      </p:sp>
      <p:sp>
        <p:nvSpPr>
          <p:cNvPr id="6" name="TextBox 5"/>
          <p:cNvSpPr txBox="1"/>
          <p:nvPr/>
        </p:nvSpPr>
        <p:spPr>
          <a:xfrm>
            <a:off x="55180" y="91440"/>
            <a:ext cx="691591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latin typeface="Palatino"/>
                <a:cs typeface="Palatino"/>
              </a:rPr>
              <a:t>Splitter and </a:t>
            </a:r>
            <a:r>
              <a:rPr lang="en-US" sz="3200" dirty="0" err="1" smtClean="0">
                <a:latin typeface="Palatino"/>
                <a:cs typeface="Palatino"/>
              </a:rPr>
              <a:t>Recombiners</a:t>
            </a:r>
            <a:r>
              <a:rPr lang="en-US" sz="3200" dirty="0" smtClean="0">
                <a:latin typeface="Palatino"/>
                <a:cs typeface="Palatino"/>
              </a:rPr>
              <a:t> (SX, RX)</a:t>
            </a:r>
            <a:endParaRPr lang="en-US" sz="3200" dirty="0">
              <a:latin typeface="Palatino"/>
              <a:cs typeface="Palatino"/>
            </a:endParaRPr>
          </a:p>
        </p:txBody>
      </p:sp>
      <p:pic>
        <p:nvPicPr>
          <p:cNvPr id="3" name="Picture 2" descr="cbeta_layout_sx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505" y="712000"/>
            <a:ext cx="8624404" cy="250488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245615" y="3631821"/>
            <a:ext cx="7032694" cy="2862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 smtClean="0"/>
              <a:t>Receive beams on-axis from LA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Match each energy beam onto its stable orbit in FA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Match optics for each energy beam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Momentum compaction (r56) adjustment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Path lengths: (S1 + FA pass 1) = </a:t>
            </a:r>
            <a:r>
              <a:rPr lang="en-US" dirty="0"/>
              <a:t>(</a:t>
            </a:r>
            <a:r>
              <a:rPr lang="en-US" dirty="0" smtClean="0"/>
              <a:t>S2 </a:t>
            </a:r>
            <a:r>
              <a:rPr lang="en-US" dirty="0"/>
              <a:t>+ FA pass </a:t>
            </a:r>
            <a:r>
              <a:rPr lang="en-US" dirty="0" smtClean="0"/>
              <a:t>2) =(S3 </a:t>
            </a:r>
            <a:r>
              <a:rPr lang="en-US" dirty="0"/>
              <a:t>+ FA pass </a:t>
            </a:r>
            <a:r>
              <a:rPr lang="en-US" dirty="0" smtClean="0"/>
              <a:t>3)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Allow path length adjustment 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Dipole fields &lt; 0.8 T </a:t>
            </a:r>
          </a:p>
          <a:p>
            <a:pPr marL="285750" indent="-285750">
              <a:buFont typeface="Arial"/>
              <a:buChar char="•"/>
            </a:pPr>
            <a:r>
              <a:rPr lang="en-US" dirty="0"/>
              <a:t>Quad fields &lt; </a:t>
            </a:r>
            <a:r>
              <a:rPr lang="en-US" dirty="0" smtClean="0"/>
              <a:t>4 </a:t>
            </a:r>
            <a:r>
              <a:rPr lang="en-US" dirty="0"/>
              <a:t>T/</a:t>
            </a:r>
            <a:r>
              <a:rPr lang="en-US" dirty="0" smtClean="0"/>
              <a:t>m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Realistic transverse element sizes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48833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geometry0pt9T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47599" y="2191924"/>
            <a:ext cx="4468522" cy="3574817"/>
          </a:xfrm>
          <a:prstGeom prst="rect">
            <a:avLst/>
          </a:prstGeom>
        </p:spPr>
      </p:pic>
      <p:pic>
        <p:nvPicPr>
          <p:cNvPr id="3" name="Picture 2" descr="field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912" y="2229539"/>
            <a:ext cx="4381753" cy="319853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228017" y="1715814"/>
            <a:ext cx="20937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>
                <a:latin typeface="Optima"/>
                <a:cs typeface="Optima"/>
              </a:rPr>
              <a:t>4 T/m Quadrupole</a:t>
            </a:r>
            <a:endParaRPr lang="en-US" sz="1800" dirty="0">
              <a:latin typeface="Optima"/>
              <a:cs typeface="Optima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289202" y="1725222"/>
            <a:ext cx="14625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>
                <a:latin typeface="Optima"/>
                <a:cs typeface="Optima"/>
              </a:rPr>
              <a:t>0.9 T dipole</a:t>
            </a:r>
            <a:endParaRPr lang="en-US" sz="1800" dirty="0">
              <a:latin typeface="Optima"/>
              <a:cs typeface="Optima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954699" y="106430"/>
            <a:ext cx="501206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latin typeface="Palatino"/>
                <a:cs typeface="Palatino"/>
              </a:rPr>
              <a:t>Splitter magnet concepts</a:t>
            </a:r>
            <a:endParaRPr lang="en-US" sz="3200" dirty="0">
              <a:latin typeface="Palatino"/>
              <a:cs typeface="Palatino"/>
            </a:endParaRPr>
          </a:p>
        </p:txBody>
      </p:sp>
    </p:spTree>
    <p:extLst>
      <p:ext uri="{BB962C8B-B14F-4D97-AF65-F5344CB8AC3E}">
        <p14:creationId xmlns:p14="http://schemas.microsoft.com/office/powerpoint/2010/main" val="968247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954699" y="106430"/>
            <a:ext cx="501206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latin typeface="Palatino"/>
                <a:cs typeface="Palatino"/>
              </a:rPr>
              <a:t>Other work at BNL</a:t>
            </a:r>
            <a:endParaRPr lang="en-US" sz="3200" dirty="0">
              <a:latin typeface="Palatino"/>
              <a:cs typeface="Palatino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89745" y="1161737"/>
            <a:ext cx="8327035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800" dirty="0" smtClean="0"/>
              <a:t>FFAG permanent magnet with iron poles (Holger Witte)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8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8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8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8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800" dirty="0" smtClean="0"/>
              <a:t>Possible upgrade to resistive-based BPM (Peter </a:t>
            </a:r>
            <a:r>
              <a:rPr lang="en-GB" sz="2800" dirty="0" err="1" smtClean="0"/>
              <a:t>Thieberger</a:t>
            </a:r>
            <a:r>
              <a:rPr lang="en-GB" sz="2800" dirty="0" smtClean="0"/>
              <a:t>)</a:t>
            </a:r>
            <a:endParaRPr lang="en-GB" sz="2800" dirty="0"/>
          </a:p>
        </p:txBody>
      </p:sp>
      <p:pic>
        <p:nvPicPr>
          <p:cNvPr id="10" name="Content Placeholder 3"/>
          <p:cNvPicPr>
            <a:picLocks noGrp="1"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421" t="3720" r="15210" b="2162"/>
          <a:stretch/>
        </p:blipFill>
        <p:spPr>
          <a:xfrm>
            <a:off x="6089056" y="1650779"/>
            <a:ext cx="2133045" cy="2073380"/>
          </a:xfrm>
          <a:prstGeom prst="rect">
            <a:avLst/>
          </a:prstGeom>
        </p:spPr>
      </p:pic>
      <p:pic>
        <p:nvPicPr>
          <p:cNvPr id="11" name="Content Placeholder 7"/>
          <p:cNvPicPr>
            <a:picLocks noGrp="1"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0708" y="1710739"/>
            <a:ext cx="2512135" cy="2009707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224" y="4487671"/>
            <a:ext cx="6798076" cy="20630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205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97436" y="106430"/>
            <a:ext cx="658068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latin typeface="Palatino"/>
                <a:cs typeface="Palatino"/>
              </a:rPr>
              <a:t>Mechanical Design of FFAG Quad</a:t>
            </a:r>
            <a:endParaRPr lang="en-US" sz="3200" dirty="0">
              <a:latin typeface="Palatino"/>
              <a:cs typeface="Palatino"/>
            </a:endParaRPr>
          </a:p>
        </p:txBody>
      </p:sp>
      <p:pic>
        <p:nvPicPr>
          <p:cNvPr id="1026" name="Picture 2" descr="D:\sbrooks\report\Internal\Cbeta\2016-08-03\MahlerMagnet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4984" y="1007125"/>
            <a:ext cx="7114032" cy="54041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014984" y="6041897"/>
            <a:ext cx="17235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George Mahler</a:t>
            </a:r>
            <a:endParaRPr lang="en-GB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9604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CustomShape 1"/>
          <p:cNvSpPr/>
          <p:nvPr/>
        </p:nvSpPr>
        <p:spPr>
          <a:xfrm>
            <a:off x="3670560" y="6752160"/>
            <a:ext cx="181080" cy="639000"/>
          </a:xfrm>
          <a:prstGeom prst="rect">
            <a:avLst/>
          </a:prstGeom>
          <a:noFill/>
          <a:ln>
            <a:noFill/>
          </a:ln>
        </p:spPr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</p:txBody>
      </p:sp>
      <p:sp>
        <p:nvSpPr>
          <p:cNvPr id="47" name="CustomShape 2"/>
          <p:cNvSpPr/>
          <p:nvPr/>
        </p:nvSpPr>
        <p:spPr>
          <a:xfrm>
            <a:off x="2773800" y="91440"/>
            <a:ext cx="4419360" cy="55836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en-US" sz="2400" dirty="0">
                <a:solidFill>
                  <a:srgbClr val="FFFFFF"/>
                </a:solidFill>
                <a:latin typeface="Calibri"/>
                <a:ea typeface="ＭＳ Ｐゴシック"/>
              </a:rPr>
              <a:t>Page Headline</a:t>
            </a:r>
            <a:endParaRPr dirty="0"/>
          </a:p>
        </p:txBody>
      </p:sp>
      <p:pic>
        <p:nvPicPr>
          <p:cNvPr id="3" name="Picture 2" descr="cbeta_layout_in_L0E.pdf"/>
          <p:cNvPicPr>
            <a:picLocks noChangeAspect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62" y="1028295"/>
            <a:ext cx="9015840" cy="50162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816551" y="96886"/>
            <a:ext cx="351089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latin typeface="Palatino"/>
                <a:cs typeface="Palatino"/>
              </a:rPr>
              <a:t>Layout in L0E Hall</a:t>
            </a:r>
            <a:endParaRPr lang="en-US" sz="3200" dirty="0">
              <a:latin typeface="Palatino"/>
              <a:cs typeface="Palatino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0" y="3235865"/>
            <a:ext cx="6383281" cy="3347228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4000" y="848590"/>
            <a:ext cx="5967013" cy="2429139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7600847" y="2304744"/>
            <a:ext cx="14805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latin typeface="Optima"/>
                <a:cs typeface="Optima"/>
              </a:rPr>
              <a:t>S1:   42 MeV</a:t>
            </a:r>
            <a:endParaRPr lang="en-US" sz="1800" dirty="0">
              <a:latin typeface="Optima"/>
              <a:cs typeface="Optima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582368" y="1693828"/>
            <a:ext cx="14805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latin typeface="Optima"/>
                <a:cs typeface="Optima"/>
              </a:rPr>
              <a:t>S2:   78 MeV</a:t>
            </a:r>
            <a:endParaRPr lang="en-US" sz="1800" dirty="0">
              <a:latin typeface="Optima"/>
              <a:cs typeface="Optima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582368" y="1281784"/>
            <a:ext cx="14805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latin typeface="Optima"/>
                <a:cs typeface="Optima"/>
              </a:rPr>
              <a:t>S3: 114 MeV</a:t>
            </a:r>
            <a:endParaRPr lang="en-US" sz="1800" dirty="0">
              <a:latin typeface="Optima"/>
              <a:cs typeface="Optima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582369" y="759671"/>
            <a:ext cx="14805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latin typeface="Optima"/>
                <a:cs typeface="Optima"/>
              </a:rPr>
              <a:t>S4: 150 MeV</a:t>
            </a:r>
            <a:endParaRPr lang="en-US" sz="1800" dirty="0">
              <a:latin typeface="Optima"/>
              <a:cs typeface="Optima"/>
            </a:endParaRPr>
          </a:p>
        </p:txBody>
      </p:sp>
      <p:cxnSp>
        <p:nvCxnSpPr>
          <p:cNvPr id="6" name="Straight Connector 5"/>
          <p:cNvCxnSpPr/>
          <p:nvPr/>
        </p:nvCxnSpPr>
        <p:spPr bwMode="auto">
          <a:xfrm>
            <a:off x="70556" y="3379611"/>
            <a:ext cx="8995833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7F1B1B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4" name="TextBox 13"/>
          <p:cNvSpPr txBox="1"/>
          <p:nvPr/>
        </p:nvSpPr>
        <p:spPr>
          <a:xfrm>
            <a:off x="936683" y="4853103"/>
            <a:ext cx="4284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latin typeface="Optima"/>
                <a:cs typeface="Optima"/>
              </a:rPr>
              <a:t>S1</a:t>
            </a:r>
            <a:endParaRPr lang="en-US" sz="1800" dirty="0">
              <a:latin typeface="Optima"/>
              <a:cs typeface="Optima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902351" y="4316895"/>
            <a:ext cx="4284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latin typeface="Optima"/>
                <a:cs typeface="Optima"/>
              </a:rPr>
              <a:t>S2</a:t>
            </a:r>
            <a:endParaRPr lang="en-US" sz="1800" dirty="0">
              <a:latin typeface="Optima"/>
              <a:cs typeface="Optima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908866" y="3923528"/>
            <a:ext cx="4284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latin typeface="Optima"/>
                <a:cs typeface="Optima"/>
              </a:rPr>
              <a:t>S3</a:t>
            </a:r>
            <a:endParaRPr lang="en-US" sz="1800" dirty="0">
              <a:latin typeface="Optima"/>
              <a:cs typeface="Optima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890192" y="3401415"/>
            <a:ext cx="4284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latin typeface="Optima"/>
                <a:cs typeface="Optima"/>
              </a:rPr>
              <a:t>S4</a:t>
            </a:r>
            <a:endParaRPr lang="en-US" sz="1800" dirty="0">
              <a:latin typeface="Optima"/>
              <a:cs typeface="Optima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992174" y="106430"/>
            <a:ext cx="501206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latin typeface="Palatino"/>
                <a:cs typeface="Palatino"/>
              </a:rPr>
              <a:t>SX demerge and merge</a:t>
            </a:r>
            <a:endParaRPr lang="en-US" sz="3200" dirty="0">
              <a:latin typeface="Palatino"/>
              <a:cs typeface="Palatino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360269" y="1221311"/>
            <a:ext cx="8182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0.36 T</a:t>
            </a:r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4650398" y="1102143"/>
            <a:ext cx="8013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0.16 T</a:t>
            </a:r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6423400" y="732811"/>
            <a:ext cx="8027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0.41 T</a:t>
            </a:r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1524000" y="3040598"/>
            <a:ext cx="10801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0.0126 T</a:t>
            </a:r>
            <a:endParaRPr lang="en-US" dirty="0"/>
          </a:p>
        </p:txBody>
      </p:sp>
      <p:cxnSp>
        <p:nvCxnSpPr>
          <p:cNvPr id="8" name="Straight Arrow Connector 7"/>
          <p:cNvCxnSpPr/>
          <p:nvPr/>
        </p:nvCxnSpPr>
        <p:spPr>
          <a:xfrm flipV="1">
            <a:off x="1982986" y="1389030"/>
            <a:ext cx="523987" cy="1187611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2279161" y="1038464"/>
            <a:ext cx="4556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BS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6541941" y="3770747"/>
            <a:ext cx="4283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4250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CustomShape 1"/>
          <p:cNvSpPr/>
          <p:nvPr/>
        </p:nvSpPr>
        <p:spPr>
          <a:xfrm>
            <a:off x="3670560" y="6752160"/>
            <a:ext cx="181080" cy="639000"/>
          </a:xfrm>
          <a:prstGeom prst="rect">
            <a:avLst/>
          </a:prstGeom>
          <a:noFill/>
          <a:ln>
            <a:noFill/>
          </a:ln>
        </p:spPr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</p:txBody>
      </p:sp>
      <p:sp>
        <p:nvSpPr>
          <p:cNvPr id="47" name="CustomShape 2"/>
          <p:cNvSpPr/>
          <p:nvPr/>
        </p:nvSpPr>
        <p:spPr>
          <a:xfrm>
            <a:off x="2773800" y="91440"/>
            <a:ext cx="4419360" cy="55836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en-US" sz="2400" dirty="0">
                <a:solidFill>
                  <a:srgbClr val="FFFFFF"/>
                </a:solidFill>
                <a:latin typeface="Calibri"/>
                <a:ea typeface="ＭＳ Ｐゴシック"/>
              </a:rPr>
              <a:t>Page Headline</a:t>
            </a:r>
            <a:endParaRPr dirty="0"/>
          </a:p>
        </p:txBody>
      </p:sp>
      <p:sp>
        <p:nvSpPr>
          <p:cNvPr id="6" name="TextBox 5"/>
          <p:cNvSpPr txBox="1"/>
          <p:nvPr/>
        </p:nvSpPr>
        <p:spPr>
          <a:xfrm>
            <a:off x="164896" y="91440"/>
            <a:ext cx="663381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latin typeface="Palatino"/>
                <a:cs typeface="Palatino"/>
              </a:rPr>
              <a:t>Splitter and </a:t>
            </a:r>
            <a:r>
              <a:rPr lang="en-US" sz="3200" dirty="0" err="1" smtClean="0">
                <a:latin typeface="Palatino"/>
                <a:cs typeface="Palatino"/>
              </a:rPr>
              <a:t>Recombiners</a:t>
            </a:r>
            <a:r>
              <a:rPr lang="en-US" sz="3200" dirty="0" smtClean="0">
                <a:latin typeface="Palatino"/>
                <a:cs typeface="Palatino"/>
              </a:rPr>
              <a:t> (SX, RX)</a:t>
            </a:r>
            <a:endParaRPr lang="en-US" sz="3200" dirty="0">
              <a:latin typeface="Palatino"/>
              <a:cs typeface="Palatino"/>
            </a:endParaRPr>
          </a:p>
        </p:txBody>
      </p:sp>
      <p:pic>
        <p:nvPicPr>
          <p:cNvPr id="2" name="Picture 1" descr="optics_sx_summary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142" y="1170936"/>
            <a:ext cx="8682245" cy="5093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985766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CustomShape 1"/>
          <p:cNvSpPr/>
          <p:nvPr/>
        </p:nvSpPr>
        <p:spPr>
          <a:xfrm>
            <a:off x="3670560" y="6752160"/>
            <a:ext cx="181080" cy="639000"/>
          </a:xfrm>
          <a:prstGeom prst="rect">
            <a:avLst/>
          </a:prstGeom>
          <a:noFill/>
          <a:ln>
            <a:noFill/>
          </a:ln>
        </p:spPr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</p:txBody>
      </p:sp>
      <p:sp>
        <p:nvSpPr>
          <p:cNvPr id="47" name="CustomShape 2"/>
          <p:cNvSpPr/>
          <p:nvPr/>
        </p:nvSpPr>
        <p:spPr>
          <a:xfrm>
            <a:off x="2773800" y="91440"/>
            <a:ext cx="4419360" cy="55836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en-US" sz="2400" dirty="0">
                <a:solidFill>
                  <a:srgbClr val="FFFFFF"/>
                </a:solidFill>
                <a:latin typeface="Calibri"/>
                <a:ea typeface="ＭＳ Ｐゴシック"/>
              </a:rPr>
              <a:t>Page Headline</a:t>
            </a:r>
            <a:endParaRPr dirty="0"/>
          </a:p>
        </p:txBody>
      </p:sp>
      <p:sp>
        <p:nvSpPr>
          <p:cNvPr id="6" name="TextBox 5"/>
          <p:cNvSpPr txBox="1"/>
          <p:nvPr/>
        </p:nvSpPr>
        <p:spPr>
          <a:xfrm>
            <a:off x="992174" y="106430"/>
            <a:ext cx="501206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latin typeface="Palatino"/>
                <a:cs typeface="Palatino"/>
              </a:rPr>
              <a:t>Path length: 1-pass ERL</a:t>
            </a:r>
            <a:endParaRPr lang="en-US" sz="3200" dirty="0">
              <a:latin typeface="Palatino"/>
              <a:cs typeface="Palatino"/>
            </a:endParaRPr>
          </a:p>
        </p:txBody>
      </p:sp>
      <p:pic>
        <p:nvPicPr>
          <p:cNvPr id="4" name="Picture 3" descr="sx-recovery-pass1.pdf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1828800"/>
            <a:ext cx="7493000" cy="3695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3021835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CustomShape 1"/>
          <p:cNvSpPr/>
          <p:nvPr/>
        </p:nvSpPr>
        <p:spPr>
          <a:xfrm>
            <a:off x="3670560" y="6752160"/>
            <a:ext cx="181080" cy="639000"/>
          </a:xfrm>
          <a:prstGeom prst="rect">
            <a:avLst/>
          </a:prstGeom>
          <a:noFill/>
          <a:ln>
            <a:noFill/>
          </a:ln>
        </p:spPr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</p:txBody>
      </p:sp>
      <p:sp>
        <p:nvSpPr>
          <p:cNvPr id="47" name="CustomShape 2"/>
          <p:cNvSpPr/>
          <p:nvPr/>
        </p:nvSpPr>
        <p:spPr>
          <a:xfrm>
            <a:off x="2773800" y="91440"/>
            <a:ext cx="4419360" cy="55836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en-US" sz="2400" dirty="0">
                <a:solidFill>
                  <a:srgbClr val="FFFFFF"/>
                </a:solidFill>
                <a:latin typeface="Calibri"/>
                <a:ea typeface="ＭＳ Ｐゴシック"/>
              </a:rPr>
              <a:t>Page Headline</a:t>
            </a:r>
            <a:endParaRPr dirty="0"/>
          </a:p>
        </p:txBody>
      </p:sp>
      <p:sp>
        <p:nvSpPr>
          <p:cNvPr id="6" name="TextBox 5"/>
          <p:cNvSpPr txBox="1"/>
          <p:nvPr/>
        </p:nvSpPr>
        <p:spPr>
          <a:xfrm>
            <a:off x="1007164" y="91440"/>
            <a:ext cx="501206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latin typeface="Palatino"/>
                <a:cs typeface="Palatino"/>
              </a:rPr>
              <a:t>Path length: 2-pass ERL</a:t>
            </a:r>
            <a:endParaRPr lang="en-US" sz="3200" dirty="0">
              <a:latin typeface="Palatino"/>
              <a:cs typeface="Palatino"/>
            </a:endParaRPr>
          </a:p>
        </p:txBody>
      </p:sp>
      <p:pic>
        <p:nvPicPr>
          <p:cNvPr id="2" name="Picture 1" descr="sx-recovery-pass2.pdf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9616" y="1831373"/>
            <a:ext cx="7493000" cy="3695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8936549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CustomShape 1"/>
          <p:cNvSpPr/>
          <p:nvPr/>
        </p:nvSpPr>
        <p:spPr>
          <a:xfrm>
            <a:off x="3670560" y="6752160"/>
            <a:ext cx="181080" cy="639000"/>
          </a:xfrm>
          <a:prstGeom prst="rect">
            <a:avLst/>
          </a:prstGeom>
          <a:noFill/>
          <a:ln>
            <a:noFill/>
          </a:ln>
        </p:spPr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</p:txBody>
      </p:sp>
      <p:sp>
        <p:nvSpPr>
          <p:cNvPr id="47" name="CustomShape 2"/>
          <p:cNvSpPr/>
          <p:nvPr/>
        </p:nvSpPr>
        <p:spPr>
          <a:xfrm>
            <a:off x="2773800" y="91440"/>
            <a:ext cx="4419360" cy="55836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en-US" sz="2400" dirty="0">
                <a:solidFill>
                  <a:srgbClr val="FFFFFF"/>
                </a:solidFill>
                <a:latin typeface="Calibri"/>
                <a:ea typeface="ＭＳ Ｐゴシック"/>
              </a:rPr>
              <a:t>Page Headline</a:t>
            </a:r>
            <a:endParaRPr dirty="0"/>
          </a:p>
        </p:txBody>
      </p:sp>
      <p:sp>
        <p:nvSpPr>
          <p:cNvPr id="6" name="TextBox 5"/>
          <p:cNvSpPr txBox="1"/>
          <p:nvPr/>
        </p:nvSpPr>
        <p:spPr>
          <a:xfrm>
            <a:off x="1007164" y="91440"/>
            <a:ext cx="501206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latin typeface="Palatino"/>
                <a:cs typeface="Palatino"/>
              </a:rPr>
              <a:t>Path length: 3-pass ERL</a:t>
            </a:r>
            <a:endParaRPr lang="en-US" sz="3200" dirty="0">
              <a:latin typeface="Palatino"/>
              <a:cs typeface="Palatino"/>
            </a:endParaRPr>
          </a:p>
        </p:txBody>
      </p:sp>
      <p:pic>
        <p:nvPicPr>
          <p:cNvPr id="2" name="Picture 1" descr="sx-recovery-pass3.pdf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3265" y="1828800"/>
            <a:ext cx="7493000" cy="3695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5401865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CustomShape 1"/>
          <p:cNvSpPr/>
          <p:nvPr/>
        </p:nvSpPr>
        <p:spPr>
          <a:xfrm>
            <a:off x="3670560" y="6752160"/>
            <a:ext cx="181080" cy="639000"/>
          </a:xfrm>
          <a:prstGeom prst="rect">
            <a:avLst/>
          </a:prstGeom>
          <a:noFill/>
          <a:ln>
            <a:noFill/>
          </a:ln>
        </p:spPr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</p:txBody>
      </p:sp>
      <p:sp>
        <p:nvSpPr>
          <p:cNvPr id="47" name="CustomShape 2"/>
          <p:cNvSpPr/>
          <p:nvPr/>
        </p:nvSpPr>
        <p:spPr>
          <a:xfrm>
            <a:off x="2773800" y="91440"/>
            <a:ext cx="4419360" cy="55836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en-US" sz="2400" dirty="0">
                <a:solidFill>
                  <a:srgbClr val="FFFFFF"/>
                </a:solidFill>
                <a:latin typeface="Calibri"/>
                <a:ea typeface="ＭＳ Ｐゴシック"/>
              </a:rPr>
              <a:t>Page Headline</a:t>
            </a:r>
            <a:endParaRPr dirty="0"/>
          </a:p>
        </p:txBody>
      </p:sp>
      <p:sp>
        <p:nvSpPr>
          <p:cNvPr id="6" name="TextBox 5"/>
          <p:cNvSpPr txBox="1"/>
          <p:nvPr/>
        </p:nvSpPr>
        <p:spPr>
          <a:xfrm>
            <a:off x="1007164" y="91440"/>
            <a:ext cx="501206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latin typeface="Palatino"/>
                <a:cs typeface="Palatino"/>
              </a:rPr>
              <a:t>Path length: 4-pass ERL</a:t>
            </a:r>
            <a:endParaRPr lang="en-US" sz="3200" dirty="0">
              <a:latin typeface="Palatino"/>
              <a:cs typeface="Palatino"/>
            </a:endParaRPr>
          </a:p>
        </p:txBody>
      </p:sp>
      <p:pic>
        <p:nvPicPr>
          <p:cNvPr id="2" name="Picture 1" descr="sx-recovery-pass4.pdf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1497" y="1828006"/>
            <a:ext cx="7493000" cy="3695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2906716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ptics_4pass_with_energy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293" y="1189001"/>
            <a:ext cx="8881433" cy="5314300"/>
          </a:xfrm>
          <a:prstGeom prst="rect">
            <a:avLst/>
          </a:prstGeom>
        </p:spPr>
      </p:pic>
      <p:sp>
        <p:nvSpPr>
          <p:cNvPr id="46" name="CustomShape 1"/>
          <p:cNvSpPr/>
          <p:nvPr/>
        </p:nvSpPr>
        <p:spPr>
          <a:xfrm>
            <a:off x="3670560" y="6752160"/>
            <a:ext cx="181080" cy="639000"/>
          </a:xfrm>
          <a:prstGeom prst="rect">
            <a:avLst/>
          </a:prstGeom>
          <a:noFill/>
          <a:ln>
            <a:noFill/>
          </a:ln>
        </p:spPr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</p:txBody>
      </p:sp>
      <p:sp>
        <p:nvSpPr>
          <p:cNvPr id="47" name="CustomShape 2"/>
          <p:cNvSpPr/>
          <p:nvPr/>
        </p:nvSpPr>
        <p:spPr>
          <a:xfrm>
            <a:off x="2773800" y="91440"/>
            <a:ext cx="4419360" cy="55836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en-US" sz="2400" dirty="0">
                <a:solidFill>
                  <a:srgbClr val="FFFFFF"/>
                </a:solidFill>
                <a:latin typeface="Calibri"/>
                <a:ea typeface="ＭＳ Ｐゴシック"/>
              </a:rPr>
              <a:t>Page Headline</a:t>
            </a:r>
            <a:endParaRPr dirty="0"/>
          </a:p>
        </p:txBody>
      </p:sp>
      <p:sp>
        <p:nvSpPr>
          <p:cNvPr id="6" name="TextBox 5"/>
          <p:cNvSpPr txBox="1"/>
          <p:nvPr/>
        </p:nvSpPr>
        <p:spPr>
          <a:xfrm>
            <a:off x="984679" y="91440"/>
            <a:ext cx="501206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latin typeface="Palatino"/>
                <a:cs typeface="Palatino"/>
              </a:rPr>
              <a:t>4-pass Optics Design</a:t>
            </a:r>
            <a:endParaRPr lang="en-US" sz="3200" dirty="0">
              <a:latin typeface="Palatino"/>
              <a:cs typeface="Palatino"/>
            </a:endParaRPr>
          </a:p>
        </p:txBody>
      </p:sp>
      <p:cxnSp>
        <p:nvCxnSpPr>
          <p:cNvPr id="4" name="Straight Connector 3"/>
          <p:cNvCxnSpPr/>
          <p:nvPr/>
        </p:nvCxnSpPr>
        <p:spPr>
          <a:xfrm>
            <a:off x="4861814" y="868284"/>
            <a:ext cx="0" cy="5642512"/>
          </a:xfrm>
          <a:prstGeom prst="line">
            <a:avLst/>
          </a:prstGeom>
          <a:ln>
            <a:solidFill>
              <a:schemeClr val="tx1"/>
            </a:solidFill>
            <a:prstDash val="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1996510" y="819669"/>
            <a:ext cx="8527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Design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4861814" y="823319"/>
            <a:ext cx="36133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Match into Energy 3 (114 MeV) line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6049466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CustomShape 1"/>
          <p:cNvSpPr/>
          <p:nvPr/>
        </p:nvSpPr>
        <p:spPr>
          <a:xfrm>
            <a:off x="3670560" y="6752160"/>
            <a:ext cx="181080" cy="639000"/>
          </a:xfrm>
          <a:prstGeom prst="rect">
            <a:avLst/>
          </a:prstGeom>
          <a:noFill/>
          <a:ln>
            <a:noFill/>
          </a:ln>
        </p:spPr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</p:txBody>
      </p:sp>
      <p:sp>
        <p:nvSpPr>
          <p:cNvPr id="47" name="CustomShape 2"/>
          <p:cNvSpPr/>
          <p:nvPr/>
        </p:nvSpPr>
        <p:spPr>
          <a:xfrm>
            <a:off x="2773800" y="91440"/>
            <a:ext cx="4419360" cy="55836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en-US" sz="2400" dirty="0">
                <a:solidFill>
                  <a:srgbClr val="FFFFFF"/>
                </a:solidFill>
                <a:latin typeface="Calibri"/>
                <a:ea typeface="ＭＳ Ｐゴシック"/>
              </a:rPr>
              <a:t>Page Headline</a:t>
            </a:r>
            <a:endParaRPr dirty="0"/>
          </a:p>
        </p:txBody>
      </p:sp>
      <p:sp>
        <p:nvSpPr>
          <p:cNvPr id="6" name="TextBox 5"/>
          <p:cNvSpPr txBox="1"/>
          <p:nvPr/>
        </p:nvSpPr>
        <p:spPr>
          <a:xfrm>
            <a:off x="977184" y="98935"/>
            <a:ext cx="501206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latin typeface="Palatino"/>
                <a:cs typeface="Palatino"/>
              </a:rPr>
              <a:t>Start-to-End tracking</a:t>
            </a:r>
            <a:endParaRPr lang="en-US" sz="3200" dirty="0">
              <a:latin typeface="Palatino"/>
              <a:cs typeface="Palatino"/>
            </a:endParaRPr>
          </a:p>
        </p:txBody>
      </p:sp>
      <p:pic>
        <p:nvPicPr>
          <p:cNvPr id="5" name="Picture 4" descr="LA_end_pass1_y_phase_space_histogram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81350" y="1128741"/>
            <a:ext cx="2991554" cy="2243665"/>
          </a:xfrm>
          <a:prstGeom prst="rect">
            <a:avLst/>
          </a:prstGeom>
        </p:spPr>
      </p:pic>
      <p:pic>
        <p:nvPicPr>
          <p:cNvPr id="7" name="Picture 6" descr="LA_end_pass1_t_phase_space_histogram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2447" y="1128741"/>
            <a:ext cx="2991554" cy="2243665"/>
          </a:xfrm>
          <a:prstGeom prst="rect">
            <a:avLst/>
          </a:prstGeom>
        </p:spPr>
      </p:pic>
      <p:pic>
        <p:nvPicPr>
          <p:cNvPr id="8" name="Picture 7" descr="LA_end_pass1_x_phase_space_histogram.pn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128741"/>
            <a:ext cx="2991554" cy="2243665"/>
          </a:xfrm>
          <a:prstGeom prst="rect">
            <a:avLst/>
          </a:prstGeom>
        </p:spPr>
      </p:pic>
      <p:pic>
        <p:nvPicPr>
          <p:cNvPr id="9" name="Picture 8" descr="beam_4pass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3771077"/>
            <a:ext cx="9143999" cy="2661987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2072284" y="844099"/>
            <a:ext cx="55775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Optima"/>
                <a:cs typeface="Optima"/>
              </a:rPr>
              <a:t>100 </a:t>
            </a:r>
            <a:r>
              <a:rPr lang="en-US" dirty="0" err="1" smtClean="0">
                <a:latin typeface="Optima"/>
                <a:cs typeface="Optima"/>
              </a:rPr>
              <a:t>pC</a:t>
            </a:r>
            <a:r>
              <a:rPr lang="en-US" dirty="0" smtClean="0">
                <a:latin typeface="Optima"/>
                <a:cs typeface="Optima"/>
              </a:rPr>
              <a:t> bunch calculated from GPT with space charge</a:t>
            </a:r>
            <a:endParaRPr lang="en-US" dirty="0">
              <a:latin typeface="Optima"/>
              <a:cs typeface="Optima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899122" y="3401745"/>
            <a:ext cx="36612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s-IS" dirty="0" smtClean="0">
                <a:latin typeface="Optima"/>
                <a:cs typeface="Optima"/>
              </a:rPr>
              <a:t>…</a:t>
            </a:r>
            <a:r>
              <a:rPr lang="en-US" dirty="0" smtClean="0">
                <a:latin typeface="Optima"/>
                <a:cs typeface="Optima"/>
              </a:rPr>
              <a:t>spliced into </a:t>
            </a:r>
            <a:r>
              <a:rPr lang="en-US" dirty="0" err="1" smtClean="0">
                <a:latin typeface="Optima"/>
                <a:cs typeface="Optima"/>
              </a:rPr>
              <a:t>Bmad</a:t>
            </a:r>
            <a:r>
              <a:rPr lang="en-US" dirty="0" smtClean="0">
                <a:latin typeface="Optima"/>
                <a:cs typeface="Optima"/>
              </a:rPr>
              <a:t> 4-pass model</a:t>
            </a:r>
            <a:endParaRPr lang="en-US" dirty="0">
              <a:latin typeface="Optima"/>
              <a:cs typeface="Optima"/>
            </a:endParaRPr>
          </a:p>
        </p:txBody>
      </p:sp>
    </p:spTree>
    <p:extLst>
      <p:ext uri="{BB962C8B-B14F-4D97-AF65-F5344CB8AC3E}">
        <p14:creationId xmlns:p14="http://schemas.microsoft.com/office/powerpoint/2010/main" val="1340445992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CustomShape 1"/>
          <p:cNvSpPr/>
          <p:nvPr/>
        </p:nvSpPr>
        <p:spPr>
          <a:xfrm>
            <a:off x="3670560" y="6752160"/>
            <a:ext cx="181080" cy="639000"/>
          </a:xfrm>
          <a:prstGeom prst="rect">
            <a:avLst/>
          </a:prstGeom>
          <a:noFill/>
          <a:ln>
            <a:noFill/>
          </a:ln>
        </p:spPr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</p:txBody>
      </p:sp>
      <p:sp>
        <p:nvSpPr>
          <p:cNvPr id="47" name="CustomShape 2"/>
          <p:cNvSpPr/>
          <p:nvPr/>
        </p:nvSpPr>
        <p:spPr>
          <a:xfrm>
            <a:off x="2773800" y="91440"/>
            <a:ext cx="4419360" cy="55836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en-US" sz="2400" dirty="0">
                <a:solidFill>
                  <a:srgbClr val="FFFFFF"/>
                </a:solidFill>
                <a:latin typeface="Calibri"/>
                <a:ea typeface="ＭＳ Ｐゴシック"/>
              </a:rPr>
              <a:t>Page Headline</a:t>
            </a:r>
            <a:endParaRPr dirty="0"/>
          </a:p>
        </p:txBody>
      </p:sp>
      <p:sp>
        <p:nvSpPr>
          <p:cNvPr id="6" name="TextBox 5"/>
          <p:cNvSpPr txBox="1"/>
          <p:nvPr/>
        </p:nvSpPr>
        <p:spPr>
          <a:xfrm>
            <a:off x="947204" y="98935"/>
            <a:ext cx="501206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latin typeface="Palatino"/>
                <a:cs typeface="Palatino"/>
              </a:rPr>
              <a:t>Start-to-End tracking</a:t>
            </a:r>
            <a:endParaRPr lang="en-US" sz="3200" dirty="0">
              <a:latin typeface="Palatino"/>
              <a:cs typeface="Palatino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t="48599"/>
          <a:stretch/>
        </p:blipFill>
        <p:spPr>
          <a:xfrm>
            <a:off x="0" y="1895510"/>
            <a:ext cx="8775556" cy="3656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3299352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CustomShape 1"/>
          <p:cNvSpPr/>
          <p:nvPr/>
        </p:nvSpPr>
        <p:spPr>
          <a:xfrm>
            <a:off x="3670560" y="6752160"/>
            <a:ext cx="181080" cy="639000"/>
          </a:xfrm>
          <a:prstGeom prst="rect">
            <a:avLst/>
          </a:prstGeom>
          <a:noFill/>
          <a:ln>
            <a:noFill/>
          </a:ln>
        </p:spPr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</p:txBody>
      </p:sp>
      <p:sp>
        <p:nvSpPr>
          <p:cNvPr id="47" name="CustomShape 2"/>
          <p:cNvSpPr/>
          <p:nvPr/>
        </p:nvSpPr>
        <p:spPr>
          <a:xfrm>
            <a:off x="2773800" y="91440"/>
            <a:ext cx="4419360" cy="55836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en-US" sz="2400" dirty="0">
                <a:solidFill>
                  <a:srgbClr val="FFFFFF"/>
                </a:solidFill>
                <a:latin typeface="Calibri"/>
                <a:ea typeface="ＭＳ Ｐゴシック"/>
              </a:rPr>
              <a:t>Page Headline</a:t>
            </a:r>
            <a:endParaRPr dirty="0"/>
          </a:p>
        </p:txBody>
      </p:sp>
      <p:sp>
        <p:nvSpPr>
          <p:cNvPr id="6" name="TextBox 5"/>
          <p:cNvSpPr txBox="1"/>
          <p:nvPr/>
        </p:nvSpPr>
        <p:spPr>
          <a:xfrm>
            <a:off x="962194" y="98935"/>
            <a:ext cx="501206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latin typeface="Palatino"/>
                <a:cs typeface="Palatino"/>
              </a:rPr>
              <a:t>Orbit correction simulation</a:t>
            </a:r>
            <a:endParaRPr lang="en-US" sz="3200" dirty="0">
              <a:latin typeface="Palatino"/>
              <a:cs typeface="Palatino"/>
            </a:endParaRPr>
          </a:p>
        </p:txBody>
      </p:sp>
      <p:pic>
        <p:nvPicPr>
          <p:cNvPr id="3" name="Picture 2" descr="ffag_errors_200um_offsets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37021"/>
            <a:ext cx="8730571" cy="2511134"/>
          </a:xfrm>
          <a:prstGeom prst="rect">
            <a:avLst/>
          </a:prstGeom>
        </p:spPr>
      </p:pic>
      <p:pic>
        <p:nvPicPr>
          <p:cNvPr id="4" name="Picture 3" descr="ffag_errors_200um_offsets_corrected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40" y="4061340"/>
            <a:ext cx="8730570" cy="2540333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2773800" y="774304"/>
            <a:ext cx="34477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200 um offset errors in all quads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1920765" y="3715196"/>
            <a:ext cx="60908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s-IS" dirty="0" smtClean="0"/>
              <a:t>Simultaneously corrected: </a:t>
            </a:r>
            <a:r>
              <a:rPr lang="is-IS" dirty="0"/>
              <a:t>h</a:t>
            </a:r>
            <a:r>
              <a:rPr lang="is-IS" dirty="0" smtClean="0"/>
              <a:t> corrector in QF, v corrector in QD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1819404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CustomShape 1"/>
          <p:cNvSpPr/>
          <p:nvPr/>
        </p:nvSpPr>
        <p:spPr>
          <a:xfrm>
            <a:off x="3670560" y="6752160"/>
            <a:ext cx="181080" cy="639000"/>
          </a:xfrm>
          <a:prstGeom prst="rect">
            <a:avLst/>
          </a:prstGeom>
          <a:noFill/>
          <a:ln>
            <a:noFill/>
          </a:ln>
        </p:spPr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</p:txBody>
      </p:sp>
      <p:sp>
        <p:nvSpPr>
          <p:cNvPr id="47" name="CustomShape 2"/>
          <p:cNvSpPr/>
          <p:nvPr/>
        </p:nvSpPr>
        <p:spPr>
          <a:xfrm>
            <a:off x="2773800" y="91440"/>
            <a:ext cx="4419360" cy="55836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en-US" sz="2400" dirty="0">
                <a:solidFill>
                  <a:srgbClr val="FFFFFF"/>
                </a:solidFill>
                <a:latin typeface="Calibri"/>
                <a:ea typeface="ＭＳ Ｐゴシック"/>
              </a:rPr>
              <a:t>Page Headline</a:t>
            </a:r>
            <a:endParaRPr dirty="0"/>
          </a:p>
        </p:txBody>
      </p:sp>
      <p:sp>
        <p:nvSpPr>
          <p:cNvPr id="6" name="TextBox 5"/>
          <p:cNvSpPr txBox="1"/>
          <p:nvPr/>
        </p:nvSpPr>
        <p:spPr>
          <a:xfrm>
            <a:off x="2065969" y="91440"/>
            <a:ext cx="501206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latin typeface="Palatino"/>
                <a:cs typeface="Palatino"/>
              </a:rPr>
              <a:t>Basic Parameters</a:t>
            </a:r>
            <a:endParaRPr lang="en-US" sz="3200" dirty="0">
              <a:latin typeface="Palatino"/>
              <a:cs typeface="Palatino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6938" y="993224"/>
            <a:ext cx="8899256" cy="53671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7180713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CustomShape 1"/>
          <p:cNvSpPr/>
          <p:nvPr/>
        </p:nvSpPr>
        <p:spPr>
          <a:xfrm>
            <a:off x="3670560" y="6752160"/>
            <a:ext cx="181080" cy="639000"/>
          </a:xfrm>
          <a:prstGeom prst="rect">
            <a:avLst/>
          </a:prstGeom>
          <a:noFill/>
          <a:ln>
            <a:noFill/>
          </a:ln>
        </p:spPr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</p:txBody>
      </p:sp>
      <p:sp>
        <p:nvSpPr>
          <p:cNvPr id="47" name="CustomShape 2"/>
          <p:cNvSpPr/>
          <p:nvPr/>
        </p:nvSpPr>
        <p:spPr>
          <a:xfrm>
            <a:off x="2773800" y="91440"/>
            <a:ext cx="4419360" cy="55836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en-US" sz="2400" dirty="0">
                <a:solidFill>
                  <a:srgbClr val="FFFFFF"/>
                </a:solidFill>
                <a:latin typeface="Calibri"/>
                <a:ea typeface="ＭＳ Ｐゴシック"/>
              </a:rPr>
              <a:t>Page Headline</a:t>
            </a:r>
            <a:endParaRPr dirty="0"/>
          </a:p>
        </p:txBody>
      </p:sp>
      <p:sp>
        <p:nvSpPr>
          <p:cNvPr id="6" name="TextBox 5"/>
          <p:cNvSpPr txBox="1"/>
          <p:nvPr/>
        </p:nvSpPr>
        <p:spPr>
          <a:xfrm>
            <a:off x="59967" y="106430"/>
            <a:ext cx="67987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latin typeface="Palatino"/>
                <a:cs typeface="Palatino"/>
              </a:rPr>
              <a:t>Corrector strength scaling for offsets</a:t>
            </a:r>
            <a:endParaRPr lang="en-US" sz="3200" dirty="0">
              <a:latin typeface="Palatino"/>
              <a:cs typeface="Palatino"/>
            </a:endParaRPr>
          </a:p>
        </p:txBody>
      </p:sp>
      <p:pic>
        <p:nvPicPr>
          <p:cNvPr id="2" name="Picture 1" descr="cor_scaling_ffag_quad_x_offset.pdf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754" y="3922637"/>
            <a:ext cx="4125151" cy="2608382"/>
          </a:xfrm>
          <a:prstGeom prst="rect">
            <a:avLst/>
          </a:prstGeom>
        </p:spPr>
      </p:pic>
      <p:pic>
        <p:nvPicPr>
          <p:cNvPr id="5" name="Picture 4" descr="cor_scaling_ffag_quad_y_offset.pdf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4697" y="3922637"/>
            <a:ext cx="4125151" cy="2608382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64188" y="1026058"/>
            <a:ext cx="7137459" cy="26121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9773416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CustomShape 1"/>
          <p:cNvSpPr/>
          <p:nvPr/>
        </p:nvSpPr>
        <p:spPr>
          <a:xfrm>
            <a:off x="3670560" y="6752160"/>
            <a:ext cx="181080" cy="639000"/>
          </a:xfrm>
          <a:prstGeom prst="rect">
            <a:avLst/>
          </a:prstGeom>
          <a:noFill/>
          <a:ln>
            <a:noFill/>
          </a:ln>
        </p:spPr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</p:txBody>
      </p:sp>
      <p:sp>
        <p:nvSpPr>
          <p:cNvPr id="47" name="CustomShape 2"/>
          <p:cNvSpPr/>
          <p:nvPr/>
        </p:nvSpPr>
        <p:spPr>
          <a:xfrm>
            <a:off x="2773800" y="91440"/>
            <a:ext cx="4419360" cy="55836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en-US" sz="2400" dirty="0">
                <a:solidFill>
                  <a:srgbClr val="FFFFFF"/>
                </a:solidFill>
                <a:latin typeface="Calibri"/>
                <a:ea typeface="ＭＳ Ｐゴシック"/>
              </a:rPr>
              <a:t>Page Headline</a:t>
            </a:r>
            <a:endParaRPr dirty="0"/>
          </a:p>
        </p:txBody>
      </p:sp>
      <p:sp>
        <p:nvSpPr>
          <p:cNvPr id="6" name="TextBox 5"/>
          <p:cNvSpPr txBox="1"/>
          <p:nvPr/>
        </p:nvSpPr>
        <p:spPr>
          <a:xfrm>
            <a:off x="299811" y="106430"/>
            <a:ext cx="627404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latin typeface="Palatino"/>
                <a:cs typeface="Palatino"/>
              </a:rPr>
              <a:t>Roughness and Resistive wall</a:t>
            </a:r>
            <a:endParaRPr lang="en-US" sz="3200" dirty="0">
              <a:latin typeface="Palatino"/>
              <a:cs typeface="Palatino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57737" y="2254169"/>
            <a:ext cx="4432789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Rough estimate of the total </a:t>
            </a:r>
            <a:r>
              <a:rPr lang="en-US" dirty="0" err="1" smtClean="0"/>
              <a:t>wakefield</a:t>
            </a:r>
            <a:r>
              <a:rPr lang="en-US" dirty="0" smtClean="0"/>
              <a:t> from about 7 passes through the FFAG sections</a:t>
            </a:r>
          </a:p>
          <a:p>
            <a:endParaRPr lang="en-US" dirty="0"/>
          </a:p>
          <a:p>
            <a:r>
              <a:rPr lang="en-US" dirty="0"/>
              <a:t>Estimate for bunch with 500 pC charge, 2 ps duration:</a:t>
            </a:r>
          </a:p>
          <a:p>
            <a:r>
              <a:rPr lang="en-US" dirty="0"/>
              <a:t>2% energy spread at 6 </a:t>
            </a:r>
            <a:r>
              <a:rPr lang="en-US" dirty="0" smtClean="0"/>
              <a:t>MeV</a:t>
            </a:r>
          </a:p>
          <a:p>
            <a:endParaRPr lang="en-US" dirty="0"/>
          </a:p>
          <a:p>
            <a:r>
              <a:rPr lang="en-US" dirty="0" smtClean="0">
                <a:solidFill>
                  <a:srgbClr val="FF0000"/>
                </a:solidFill>
              </a:rPr>
              <a:t>To Do: beam tracking with these</a:t>
            </a:r>
            <a:endParaRPr lang="en-US" dirty="0">
              <a:solidFill>
                <a:srgbClr val="FF0000"/>
              </a:solidFill>
            </a:endParaRPr>
          </a:p>
          <a:p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4" name="Picture 3" descr="plot_wakefield_current.pdf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910" y="2154135"/>
            <a:ext cx="4114800" cy="3073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1767624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CustomShape 1"/>
          <p:cNvSpPr/>
          <p:nvPr/>
        </p:nvSpPr>
        <p:spPr>
          <a:xfrm>
            <a:off x="3670560" y="6752160"/>
            <a:ext cx="181080" cy="639000"/>
          </a:xfrm>
          <a:prstGeom prst="rect">
            <a:avLst/>
          </a:prstGeom>
          <a:noFill/>
          <a:ln>
            <a:noFill/>
          </a:ln>
        </p:spPr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</p:txBody>
      </p:sp>
      <p:sp>
        <p:nvSpPr>
          <p:cNvPr id="47" name="CustomShape 2"/>
          <p:cNvSpPr/>
          <p:nvPr/>
        </p:nvSpPr>
        <p:spPr>
          <a:xfrm>
            <a:off x="2773800" y="91440"/>
            <a:ext cx="4419360" cy="55836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en-US" sz="2400" dirty="0">
                <a:solidFill>
                  <a:srgbClr val="FFFFFF"/>
                </a:solidFill>
                <a:latin typeface="Calibri"/>
                <a:ea typeface="ＭＳ Ｐゴシック"/>
              </a:rPr>
              <a:t>Page Headline</a:t>
            </a:r>
            <a:endParaRPr dirty="0"/>
          </a:p>
        </p:txBody>
      </p:sp>
      <p:sp>
        <p:nvSpPr>
          <p:cNvPr id="6" name="TextBox 5"/>
          <p:cNvSpPr txBox="1"/>
          <p:nvPr/>
        </p:nvSpPr>
        <p:spPr>
          <a:xfrm>
            <a:off x="123039" y="143905"/>
            <a:ext cx="663365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latin typeface="Palatino"/>
                <a:cs typeface="Palatino"/>
              </a:rPr>
              <a:t>Coherent Synchrotron Radiation (CSR)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77919" y="4130106"/>
            <a:ext cx="2001260" cy="732168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701486" y="4286311"/>
            <a:ext cx="30072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The CSR </a:t>
            </a:r>
            <a:r>
              <a:rPr lang="en-US" dirty="0" err="1" smtClean="0"/>
              <a:t>wakefield</a:t>
            </a:r>
            <a:r>
              <a:rPr lang="en-US" dirty="0" smtClean="0"/>
              <a:t> scales as:</a:t>
            </a:r>
            <a:endParaRPr lang="en-US" dirty="0"/>
          </a:p>
        </p:txBody>
      </p:sp>
      <p:pic>
        <p:nvPicPr>
          <p:cNvPr id="7" name="Picture 6" descr="plot_csr_shielded_wakes_A.pdf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524" y="1237364"/>
            <a:ext cx="4572000" cy="2679700"/>
          </a:xfrm>
          <a:prstGeom prst="rect">
            <a:avLst/>
          </a:prstGeom>
        </p:spPr>
      </p:pic>
      <p:pic>
        <p:nvPicPr>
          <p:cNvPr id="8" name="Picture 7" descr="plot_csr_shielded_wakes_B.pdf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7524" y="1237364"/>
            <a:ext cx="4572000" cy="26543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65916" y="4899119"/>
            <a:ext cx="1881347" cy="779144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700595" y="5127368"/>
            <a:ext cx="394008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Its effect can be shielded according to:</a:t>
            </a:r>
          </a:p>
          <a:p>
            <a:r>
              <a:rPr lang="en-US" dirty="0"/>
              <a:t>w</a:t>
            </a:r>
            <a:r>
              <a:rPr lang="en-US" dirty="0" smtClean="0"/>
              <a:t>here h is the full chamber height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762461" y="912791"/>
            <a:ext cx="37270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CSR </a:t>
            </a:r>
            <a:r>
              <a:rPr lang="en-US" dirty="0" err="1" smtClean="0"/>
              <a:t>wakefield</a:t>
            </a:r>
            <a:r>
              <a:rPr lang="en-US" dirty="0" smtClean="0"/>
              <a:t> pattern with shielding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6104479" y="927560"/>
            <a:ext cx="19287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Effect of shielding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2920192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CustomShape 1"/>
          <p:cNvSpPr/>
          <p:nvPr/>
        </p:nvSpPr>
        <p:spPr>
          <a:xfrm>
            <a:off x="3670560" y="6752160"/>
            <a:ext cx="181080" cy="639000"/>
          </a:xfrm>
          <a:prstGeom prst="rect">
            <a:avLst/>
          </a:prstGeom>
          <a:noFill/>
          <a:ln>
            <a:noFill/>
          </a:ln>
        </p:spPr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</p:txBody>
      </p:sp>
      <p:sp>
        <p:nvSpPr>
          <p:cNvPr id="47" name="CustomShape 2"/>
          <p:cNvSpPr/>
          <p:nvPr/>
        </p:nvSpPr>
        <p:spPr>
          <a:xfrm>
            <a:off x="2773800" y="91440"/>
            <a:ext cx="4419360" cy="55836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en-US" sz="2400" dirty="0">
                <a:solidFill>
                  <a:srgbClr val="FFFFFF"/>
                </a:solidFill>
                <a:latin typeface="Calibri"/>
                <a:ea typeface="ＭＳ Ｐゴシック"/>
              </a:rPr>
              <a:t>Page Headline</a:t>
            </a:r>
            <a:endParaRPr dirty="0"/>
          </a:p>
        </p:txBody>
      </p:sp>
      <p:sp>
        <p:nvSpPr>
          <p:cNvPr id="6" name="TextBox 5"/>
          <p:cNvSpPr txBox="1"/>
          <p:nvPr/>
        </p:nvSpPr>
        <p:spPr>
          <a:xfrm>
            <a:off x="1022154" y="98935"/>
            <a:ext cx="501206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latin typeface="Palatino"/>
                <a:cs typeface="Palatino"/>
              </a:rPr>
              <a:t>Sources of particle Loss</a:t>
            </a:r>
            <a:endParaRPr lang="en-US" sz="3200" dirty="0">
              <a:latin typeface="Palatino"/>
              <a:cs typeface="Palatino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78285" y="875657"/>
            <a:ext cx="7724193" cy="4801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u="sng" dirty="0" smtClean="0">
                <a:latin typeface="Optima"/>
                <a:cs typeface="Optima"/>
              </a:rPr>
              <a:t>Beam</a:t>
            </a:r>
          </a:p>
          <a:p>
            <a:endParaRPr lang="en-US" u="sng" dirty="0">
              <a:latin typeface="Optima"/>
              <a:cs typeface="Optima"/>
            </a:endParaRPr>
          </a:p>
          <a:p>
            <a:r>
              <a:rPr lang="en-US" dirty="0" smtClean="0">
                <a:latin typeface="Optima"/>
                <a:cs typeface="Optima"/>
              </a:rPr>
              <a:t>Rest Gas Scattering (rough estimate: 10 </a:t>
            </a:r>
            <a:r>
              <a:rPr lang="en-US" dirty="0" err="1" smtClean="0">
                <a:latin typeface="Optima"/>
                <a:cs typeface="Optima"/>
              </a:rPr>
              <a:t>pA</a:t>
            </a:r>
            <a:r>
              <a:rPr lang="en-US" dirty="0" smtClean="0">
                <a:latin typeface="Optima"/>
                <a:cs typeface="Optima"/>
              </a:rPr>
              <a:t> loss)</a:t>
            </a:r>
            <a:endParaRPr lang="en-US" sz="1800" dirty="0" smtClean="0">
              <a:latin typeface="Optima"/>
              <a:cs typeface="Optima"/>
            </a:endParaRPr>
          </a:p>
          <a:p>
            <a:r>
              <a:rPr lang="en-US" sz="1800" dirty="0" smtClean="0">
                <a:latin typeface="Optima"/>
                <a:cs typeface="Optima"/>
              </a:rPr>
              <a:t>Touschek Scattering</a:t>
            </a:r>
            <a:endParaRPr lang="en-US" dirty="0">
              <a:latin typeface="Optima"/>
              <a:cs typeface="Optima"/>
            </a:endParaRPr>
          </a:p>
          <a:p>
            <a:r>
              <a:rPr lang="en-US" dirty="0" smtClean="0">
                <a:latin typeface="Optima"/>
                <a:cs typeface="Optima"/>
              </a:rPr>
              <a:t>Defocusing by ion trapping</a:t>
            </a:r>
            <a:endParaRPr lang="en-US" dirty="0">
              <a:latin typeface="Optima"/>
              <a:cs typeface="Optima"/>
            </a:endParaRPr>
          </a:p>
          <a:p>
            <a:r>
              <a:rPr lang="en-US" dirty="0" smtClean="0">
                <a:latin typeface="Optima"/>
                <a:cs typeface="Optima"/>
              </a:rPr>
              <a:t>Longitudinal Tails: </a:t>
            </a:r>
          </a:p>
          <a:p>
            <a:r>
              <a:rPr lang="en-US" dirty="0" smtClean="0">
                <a:latin typeface="Optima"/>
                <a:cs typeface="Optima"/>
              </a:rPr>
              <a:t>	From injection</a:t>
            </a:r>
          </a:p>
          <a:p>
            <a:r>
              <a:rPr lang="en-US" dirty="0" smtClean="0">
                <a:latin typeface="Optima"/>
                <a:cs typeface="Optima"/>
              </a:rPr>
              <a:t>	Z-</a:t>
            </a:r>
            <a:r>
              <a:rPr lang="en-US" dirty="0" err="1" smtClean="0">
                <a:latin typeface="Optima"/>
                <a:cs typeface="Optima"/>
              </a:rPr>
              <a:t>Pz</a:t>
            </a:r>
            <a:r>
              <a:rPr lang="en-US" dirty="0" smtClean="0">
                <a:latin typeface="Optima"/>
                <a:cs typeface="Optima"/>
              </a:rPr>
              <a:t> </a:t>
            </a:r>
            <a:r>
              <a:rPr lang="en-US" dirty="0">
                <a:latin typeface="Optima"/>
                <a:cs typeface="Optima"/>
              </a:rPr>
              <a:t>mismatch</a:t>
            </a:r>
          </a:p>
          <a:p>
            <a:r>
              <a:rPr lang="en-US" dirty="0" smtClean="0">
                <a:latin typeface="Optima"/>
                <a:cs typeface="Optima"/>
              </a:rPr>
              <a:t>	Caused by Coherent Synchrotron Radiation </a:t>
            </a:r>
          </a:p>
          <a:p>
            <a:r>
              <a:rPr lang="en-US" dirty="0" smtClean="0">
                <a:latin typeface="Optima"/>
                <a:cs typeface="Optima"/>
              </a:rPr>
              <a:t>	Other </a:t>
            </a:r>
            <a:r>
              <a:rPr lang="en-US" dirty="0" err="1" smtClean="0">
                <a:latin typeface="Optima"/>
                <a:cs typeface="Optima"/>
              </a:rPr>
              <a:t>wakefields</a:t>
            </a:r>
            <a:endParaRPr lang="en-US" dirty="0" smtClean="0">
              <a:latin typeface="Optima"/>
              <a:cs typeface="Optima"/>
            </a:endParaRPr>
          </a:p>
          <a:p>
            <a:endParaRPr lang="en-US" dirty="0">
              <a:latin typeface="Optima"/>
              <a:cs typeface="Optima"/>
            </a:endParaRPr>
          </a:p>
          <a:p>
            <a:endParaRPr lang="en-US" dirty="0" smtClean="0">
              <a:latin typeface="Optima"/>
              <a:cs typeface="Optima"/>
            </a:endParaRPr>
          </a:p>
          <a:p>
            <a:endParaRPr lang="en-US" u="sng" dirty="0">
              <a:latin typeface="Optima"/>
              <a:cs typeface="Optima"/>
            </a:endParaRPr>
          </a:p>
          <a:p>
            <a:r>
              <a:rPr lang="en-US" u="sng" dirty="0" smtClean="0">
                <a:latin typeface="Optima"/>
                <a:cs typeface="Optima"/>
              </a:rPr>
              <a:t>Non-Beam (Dark Current)</a:t>
            </a:r>
          </a:p>
          <a:p>
            <a:r>
              <a:rPr lang="en-US" dirty="0" smtClean="0">
                <a:latin typeface="Optima"/>
                <a:cs typeface="Optima"/>
              </a:rPr>
              <a:t>Cavity field emission</a:t>
            </a:r>
          </a:p>
          <a:p>
            <a:r>
              <a:rPr lang="en-US" dirty="0" smtClean="0">
                <a:latin typeface="Optima"/>
                <a:cs typeface="Optima"/>
              </a:rPr>
              <a:t>Halo from cathode</a:t>
            </a:r>
            <a:endParaRPr lang="en-US" dirty="0">
              <a:latin typeface="Optima"/>
              <a:cs typeface="Optima"/>
            </a:endParaRPr>
          </a:p>
          <a:p>
            <a:endParaRPr lang="en-US" sz="1800" dirty="0">
              <a:latin typeface="Optima"/>
              <a:cs typeface="Optima"/>
            </a:endParaRPr>
          </a:p>
        </p:txBody>
      </p:sp>
      <p:pic>
        <p:nvPicPr>
          <p:cNvPr id="8" name="Picture 7" descr="example_emitters.pdf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48409" y="4594510"/>
            <a:ext cx="5195591" cy="1036158"/>
          </a:xfrm>
          <a:prstGeom prst="rect">
            <a:avLst/>
          </a:prstGeom>
        </p:spPr>
      </p:pic>
      <p:pic>
        <p:nvPicPr>
          <p:cNvPr id="9" name="Picture 8" descr="Screen Shot 2016-06-14 at 11.59.39 AM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8732" y="1319393"/>
            <a:ext cx="2558845" cy="25413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6437553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diagram_Cornell_gun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066758"/>
            <a:ext cx="1708099" cy="3200400"/>
          </a:xfrm>
          <a:prstGeom prst="rect">
            <a:avLst/>
          </a:prstGeom>
        </p:spPr>
      </p:pic>
      <p:pic>
        <p:nvPicPr>
          <p:cNvPr id="15" name="Picture 2" descr="Beam_current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25359" y="19272250"/>
            <a:ext cx="5861050" cy="283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3" descr="Cathode_Lifetime.pn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03809" y="19300825"/>
            <a:ext cx="5881687" cy="281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2" descr="Beam_current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77759" y="19424650"/>
            <a:ext cx="5861050" cy="283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3" descr="Cathode_Lifetime.pn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56209" y="19453225"/>
            <a:ext cx="5881687" cy="281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TextBox 16"/>
          <p:cNvSpPr txBox="1">
            <a:spLocks noChangeArrowheads="1"/>
          </p:cNvSpPr>
          <p:nvPr/>
        </p:nvSpPr>
        <p:spPr bwMode="auto">
          <a:xfrm>
            <a:off x="12196934" y="17830800"/>
            <a:ext cx="868045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71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1pPr>
            <a:lvl2pPr marL="742950" indent="-285750" eaLnBrk="0" hangingPunct="0">
              <a:defRPr sz="71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2pPr>
            <a:lvl3pPr marL="1143000" indent="-228600" eaLnBrk="0" hangingPunct="0">
              <a:defRPr sz="71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3pPr>
            <a:lvl4pPr marL="1600200" indent="-228600" eaLnBrk="0" hangingPunct="0">
              <a:defRPr sz="71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4pPr>
            <a:lvl5pPr marL="2057400" indent="-228600" eaLnBrk="0" hangingPunct="0">
              <a:defRPr sz="71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5pPr>
            <a:lvl6pPr marL="2514600" indent="-228600" defTabSz="1800225" eaLnBrk="0" fontAlgn="base" hangingPunct="0">
              <a:spcBef>
                <a:spcPct val="0"/>
              </a:spcBef>
              <a:spcAft>
                <a:spcPct val="0"/>
              </a:spcAft>
              <a:defRPr sz="71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6pPr>
            <a:lvl7pPr marL="2971800" indent="-228600" defTabSz="1800225" eaLnBrk="0" fontAlgn="base" hangingPunct="0">
              <a:spcBef>
                <a:spcPct val="0"/>
              </a:spcBef>
              <a:spcAft>
                <a:spcPct val="0"/>
              </a:spcAft>
              <a:defRPr sz="71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7pPr>
            <a:lvl8pPr marL="3429000" indent="-228600" defTabSz="1800225" eaLnBrk="0" fontAlgn="base" hangingPunct="0">
              <a:spcBef>
                <a:spcPct val="0"/>
              </a:spcBef>
              <a:spcAft>
                <a:spcPct val="0"/>
              </a:spcAft>
              <a:defRPr sz="71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8pPr>
            <a:lvl9pPr marL="3886200" indent="-228600" defTabSz="1800225" eaLnBrk="0" fontAlgn="base" hangingPunct="0">
              <a:spcBef>
                <a:spcPct val="0"/>
              </a:spcBef>
              <a:spcAft>
                <a:spcPct val="0"/>
              </a:spcAft>
              <a:defRPr sz="71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9pPr>
          </a:lstStyle>
          <a:p>
            <a:pPr eaLnBrk="1" hangingPunct="1"/>
            <a:r>
              <a:rPr lang="en-US" sz="3600" dirty="0">
                <a:latin typeface="Optima" charset="0"/>
              </a:rPr>
              <a:t>Highest Current Ever from NaK</a:t>
            </a:r>
            <a:r>
              <a:rPr lang="en-US" sz="3600" baseline="-25000" dirty="0">
                <a:latin typeface="Optima" charset="0"/>
              </a:rPr>
              <a:t>2</a:t>
            </a:r>
            <a:r>
              <a:rPr lang="en-US" sz="3600" dirty="0">
                <a:latin typeface="Optima" charset="0"/>
              </a:rPr>
              <a:t>Sb:</a:t>
            </a:r>
          </a:p>
          <a:p>
            <a:pPr eaLnBrk="1" hangingPunct="1"/>
            <a:r>
              <a:rPr lang="en-US" sz="3600" dirty="0">
                <a:latin typeface="Optima" charset="0"/>
              </a:rPr>
              <a:t> 75 mA, 	65 mA sustained for 8 hours</a:t>
            </a:r>
          </a:p>
        </p:txBody>
      </p:sp>
      <p:sp>
        <p:nvSpPr>
          <p:cNvPr id="23" name="TextBox 153"/>
          <p:cNvSpPr txBox="1">
            <a:spLocks noChangeArrowheads="1"/>
          </p:cNvSpPr>
          <p:nvPr/>
        </p:nvSpPr>
        <p:spPr bwMode="auto">
          <a:xfrm>
            <a:off x="11765134" y="19245263"/>
            <a:ext cx="1573212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71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1pPr>
            <a:lvl2pPr marL="742950" indent="-285750" eaLnBrk="0" hangingPunct="0">
              <a:defRPr sz="71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2pPr>
            <a:lvl3pPr marL="1143000" indent="-228600" eaLnBrk="0" hangingPunct="0">
              <a:defRPr sz="71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3pPr>
            <a:lvl4pPr marL="1600200" indent="-228600" eaLnBrk="0" hangingPunct="0">
              <a:defRPr sz="71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4pPr>
            <a:lvl5pPr marL="2057400" indent="-228600" eaLnBrk="0" hangingPunct="0">
              <a:defRPr sz="71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5pPr>
            <a:lvl6pPr marL="2514600" indent="-228600" defTabSz="1800225" eaLnBrk="0" fontAlgn="base" hangingPunct="0">
              <a:spcBef>
                <a:spcPct val="0"/>
              </a:spcBef>
              <a:spcAft>
                <a:spcPct val="0"/>
              </a:spcAft>
              <a:defRPr sz="71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6pPr>
            <a:lvl7pPr marL="2971800" indent="-228600" defTabSz="1800225" eaLnBrk="0" fontAlgn="base" hangingPunct="0">
              <a:spcBef>
                <a:spcPct val="0"/>
              </a:spcBef>
              <a:spcAft>
                <a:spcPct val="0"/>
              </a:spcAft>
              <a:defRPr sz="71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7pPr>
            <a:lvl8pPr marL="3429000" indent="-228600" defTabSz="1800225" eaLnBrk="0" fontAlgn="base" hangingPunct="0">
              <a:spcBef>
                <a:spcPct val="0"/>
              </a:spcBef>
              <a:spcAft>
                <a:spcPct val="0"/>
              </a:spcAft>
              <a:defRPr sz="71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8pPr>
            <a:lvl9pPr marL="3886200" indent="-228600" defTabSz="1800225" eaLnBrk="0" fontAlgn="base" hangingPunct="0">
              <a:spcBef>
                <a:spcPct val="0"/>
              </a:spcBef>
              <a:spcAft>
                <a:spcPct val="0"/>
              </a:spcAft>
              <a:defRPr sz="71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9pPr>
          </a:lstStyle>
          <a:p>
            <a:pPr eaLnBrk="1" hangingPunct="1"/>
            <a:r>
              <a:rPr lang="en-US" sz="1200" dirty="0"/>
              <a:t>May 24, 2013</a:t>
            </a:r>
          </a:p>
        </p:txBody>
      </p:sp>
      <p:sp>
        <p:nvSpPr>
          <p:cNvPr id="24" name="TextBox 153"/>
          <p:cNvSpPr txBox="1">
            <a:spLocks noChangeArrowheads="1"/>
          </p:cNvSpPr>
          <p:nvPr/>
        </p:nvSpPr>
        <p:spPr bwMode="auto">
          <a:xfrm>
            <a:off x="11917534" y="19397663"/>
            <a:ext cx="1573212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71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1pPr>
            <a:lvl2pPr marL="742950" indent="-285750" eaLnBrk="0" hangingPunct="0">
              <a:defRPr sz="71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2pPr>
            <a:lvl3pPr marL="1143000" indent="-228600" eaLnBrk="0" hangingPunct="0">
              <a:defRPr sz="71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3pPr>
            <a:lvl4pPr marL="1600200" indent="-228600" eaLnBrk="0" hangingPunct="0">
              <a:defRPr sz="71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4pPr>
            <a:lvl5pPr marL="2057400" indent="-228600" eaLnBrk="0" hangingPunct="0">
              <a:defRPr sz="71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5pPr>
            <a:lvl6pPr marL="2514600" indent="-228600" defTabSz="1800225" eaLnBrk="0" fontAlgn="base" hangingPunct="0">
              <a:spcBef>
                <a:spcPct val="0"/>
              </a:spcBef>
              <a:spcAft>
                <a:spcPct val="0"/>
              </a:spcAft>
              <a:defRPr sz="71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6pPr>
            <a:lvl7pPr marL="2971800" indent="-228600" defTabSz="1800225" eaLnBrk="0" fontAlgn="base" hangingPunct="0">
              <a:spcBef>
                <a:spcPct val="0"/>
              </a:spcBef>
              <a:spcAft>
                <a:spcPct val="0"/>
              </a:spcAft>
              <a:defRPr sz="71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7pPr>
            <a:lvl8pPr marL="3429000" indent="-228600" defTabSz="1800225" eaLnBrk="0" fontAlgn="base" hangingPunct="0">
              <a:spcBef>
                <a:spcPct val="0"/>
              </a:spcBef>
              <a:spcAft>
                <a:spcPct val="0"/>
              </a:spcAft>
              <a:defRPr sz="71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8pPr>
            <a:lvl9pPr marL="3886200" indent="-228600" defTabSz="1800225" eaLnBrk="0" fontAlgn="base" hangingPunct="0">
              <a:spcBef>
                <a:spcPct val="0"/>
              </a:spcBef>
              <a:spcAft>
                <a:spcPct val="0"/>
              </a:spcAft>
              <a:defRPr sz="71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9pPr>
          </a:lstStyle>
          <a:p>
            <a:pPr eaLnBrk="1" hangingPunct="1"/>
            <a:r>
              <a:rPr lang="en-US" sz="1200" dirty="0"/>
              <a:t>May 24, 2013</a:t>
            </a:r>
          </a:p>
        </p:txBody>
      </p:sp>
      <p:pic>
        <p:nvPicPr>
          <p:cNvPr id="27" name="Picture 26" descr="cathodescan3-tracks.pn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1475" y="2366211"/>
            <a:ext cx="6769989" cy="4214969"/>
          </a:xfrm>
          <a:prstGeom prst="rect">
            <a:avLst/>
          </a:prstGeom>
        </p:spPr>
      </p:pic>
      <p:pic>
        <p:nvPicPr>
          <p:cNvPr id="31" name="Picture 2" descr="C:\Users\bmd29\Documents\Publications &amp; Conferences\2012\APL high current\gaas-single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5419558"/>
            <a:ext cx="990600" cy="10000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40"/>
          <p:cNvPicPr>
            <a:picLocks noChangeAspect="1" noChangeArrowheads="1"/>
          </p:cNvPicPr>
          <p:nvPr/>
        </p:nvPicPr>
        <p:blipFill rotWithShape="1">
          <a:blip r:embed="rId7"/>
          <a:srcRect t="23562" b="18708"/>
          <a:stretch/>
        </p:blipFill>
        <p:spPr bwMode="auto">
          <a:xfrm rot="10800000">
            <a:off x="1219198" y="825499"/>
            <a:ext cx="9666289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" name="Picture 28" descr="cathodescan3-detail.png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6046" y="1828800"/>
            <a:ext cx="4066554" cy="2209800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-29977" y="106430"/>
            <a:ext cx="70010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latin typeface="Palatino"/>
                <a:cs typeface="Palatino"/>
              </a:rPr>
              <a:t>Cathode Dark Current in Injector</a:t>
            </a:r>
            <a:endParaRPr lang="en-US" sz="3200" dirty="0">
              <a:latin typeface="Palatino"/>
              <a:cs typeface="Palatino"/>
            </a:endParaRPr>
          </a:p>
        </p:txBody>
      </p:sp>
    </p:spTree>
    <p:extLst>
      <p:ext uri="{BB962C8B-B14F-4D97-AF65-F5344CB8AC3E}">
        <p14:creationId xmlns:p14="http://schemas.microsoft.com/office/powerpoint/2010/main" val="1151447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CustomShape 1"/>
          <p:cNvSpPr/>
          <p:nvPr/>
        </p:nvSpPr>
        <p:spPr>
          <a:xfrm>
            <a:off x="3670560" y="6752160"/>
            <a:ext cx="181080" cy="639000"/>
          </a:xfrm>
          <a:prstGeom prst="rect">
            <a:avLst/>
          </a:prstGeom>
          <a:noFill/>
          <a:ln>
            <a:noFill/>
          </a:ln>
        </p:spPr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</p:txBody>
      </p:sp>
      <p:sp>
        <p:nvSpPr>
          <p:cNvPr id="47" name="CustomShape 2"/>
          <p:cNvSpPr/>
          <p:nvPr/>
        </p:nvSpPr>
        <p:spPr>
          <a:xfrm>
            <a:off x="2773800" y="91440"/>
            <a:ext cx="4419360" cy="55836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en-US" sz="2400" dirty="0">
                <a:solidFill>
                  <a:srgbClr val="FFFFFF"/>
                </a:solidFill>
                <a:latin typeface="Calibri"/>
                <a:ea typeface="ＭＳ Ｐゴシック"/>
              </a:rPr>
              <a:t>Page Headline</a:t>
            </a:r>
            <a:endParaRPr dirty="0"/>
          </a:p>
        </p:txBody>
      </p:sp>
      <p:sp>
        <p:nvSpPr>
          <p:cNvPr id="6" name="TextBox 5"/>
          <p:cNvSpPr txBox="1"/>
          <p:nvPr/>
        </p:nvSpPr>
        <p:spPr>
          <a:xfrm>
            <a:off x="-144467" y="98935"/>
            <a:ext cx="718301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Palatino"/>
                <a:cs typeface="Palatino"/>
              </a:rPr>
              <a:t>S</a:t>
            </a:r>
            <a:r>
              <a:rPr lang="en-US" sz="3200" dirty="0" smtClean="0">
                <a:latin typeface="Palatino"/>
                <a:cs typeface="Palatino"/>
              </a:rPr>
              <a:t>ummary of </a:t>
            </a:r>
            <a:r>
              <a:rPr lang="en-US" sz="3200" dirty="0">
                <a:latin typeface="Palatino"/>
                <a:cs typeface="Palatino"/>
              </a:rPr>
              <a:t>b</a:t>
            </a:r>
            <a:r>
              <a:rPr lang="en-US" sz="3200" dirty="0" smtClean="0">
                <a:latin typeface="Palatino"/>
                <a:cs typeface="Palatino"/>
              </a:rPr>
              <a:t>eam dynamics issues</a:t>
            </a:r>
            <a:endParaRPr lang="en-US" sz="3200" dirty="0">
              <a:latin typeface="Palatino"/>
              <a:cs typeface="Palatino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32848" y="846727"/>
            <a:ext cx="7060312" cy="6186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8000"/>
                </a:solidFill>
                <a:latin typeface="Optima"/>
                <a:cs typeface="Optima"/>
              </a:rPr>
              <a:t>Injector </a:t>
            </a:r>
            <a:r>
              <a:rPr lang="en-US" dirty="0">
                <a:solidFill>
                  <a:srgbClr val="008000"/>
                </a:solidFill>
                <a:latin typeface="Optima"/>
                <a:cs typeface="Optima"/>
              </a:rPr>
              <a:t>+ Linac space charge </a:t>
            </a:r>
            <a:r>
              <a:rPr lang="en-US" dirty="0" smtClean="0">
                <a:solidFill>
                  <a:srgbClr val="008000"/>
                </a:solidFill>
                <a:latin typeface="Optima"/>
                <a:cs typeface="Optima"/>
              </a:rPr>
              <a:t>optimization</a:t>
            </a:r>
            <a:endParaRPr lang="en-US" sz="1800" dirty="0" smtClean="0">
              <a:solidFill>
                <a:srgbClr val="008000"/>
              </a:solidFill>
              <a:latin typeface="Optima"/>
              <a:cs typeface="Optima"/>
            </a:endParaRPr>
          </a:p>
          <a:p>
            <a:r>
              <a:rPr lang="en-US" sz="1800" dirty="0" smtClean="0">
                <a:solidFill>
                  <a:srgbClr val="008000"/>
                </a:solidFill>
                <a:latin typeface="Optima"/>
                <a:cs typeface="Optima"/>
              </a:rPr>
              <a:t>Complete 4-pass start-to-end lattice</a:t>
            </a:r>
          </a:p>
          <a:p>
            <a:r>
              <a:rPr lang="en-US" sz="1800" dirty="0" err="1" smtClean="0">
                <a:solidFill>
                  <a:srgbClr val="008000"/>
                </a:solidFill>
                <a:latin typeface="Optima"/>
                <a:cs typeface="Optima"/>
              </a:rPr>
              <a:t>Fieldmap</a:t>
            </a:r>
            <a:r>
              <a:rPr lang="en-US" sz="1800" dirty="0" smtClean="0">
                <a:solidFill>
                  <a:srgbClr val="008000"/>
                </a:solidFill>
                <a:latin typeface="Optima"/>
                <a:cs typeface="Optima"/>
              </a:rPr>
              <a:t> tracking in FFAG cell (many codes)</a:t>
            </a:r>
          </a:p>
          <a:p>
            <a:r>
              <a:rPr lang="en-US" sz="1800" dirty="0" smtClean="0">
                <a:solidFill>
                  <a:srgbClr val="008000"/>
                </a:solidFill>
                <a:latin typeface="Optima"/>
                <a:cs typeface="Optima"/>
              </a:rPr>
              <a:t>Start-to-end tracking with no collective effects</a:t>
            </a:r>
          </a:p>
          <a:p>
            <a:r>
              <a:rPr lang="en-US" sz="1800" dirty="0" smtClean="0">
                <a:solidFill>
                  <a:srgbClr val="008000"/>
                </a:solidFill>
                <a:latin typeface="Optima"/>
                <a:cs typeface="Optima"/>
              </a:rPr>
              <a:t>CSR 1-pass tracking</a:t>
            </a:r>
            <a:endParaRPr lang="en-US" dirty="0">
              <a:solidFill>
                <a:srgbClr val="008000"/>
              </a:solidFill>
              <a:latin typeface="Optima"/>
              <a:cs typeface="Optima"/>
            </a:endParaRPr>
          </a:p>
          <a:p>
            <a:endParaRPr lang="en-US" dirty="0" smtClean="0">
              <a:latin typeface="Optima"/>
              <a:cs typeface="Optima"/>
            </a:endParaRPr>
          </a:p>
          <a:p>
            <a:r>
              <a:rPr lang="en-US" sz="1800" dirty="0" smtClean="0">
                <a:solidFill>
                  <a:srgbClr val="3366FF"/>
                </a:solidFill>
                <a:latin typeface="Optima"/>
                <a:cs typeface="Optima"/>
              </a:rPr>
              <a:t>Resistive wall and roughness </a:t>
            </a:r>
            <a:r>
              <a:rPr lang="en-US" sz="1800" dirty="0" err="1" smtClean="0">
                <a:solidFill>
                  <a:srgbClr val="3366FF"/>
                </a:solidFill>
                <a:latin typeface="Optima"/>
                <a:cs typeface="Optima"/>
              </a:rPr>
              <a:t>wakefields</a:t>
            </a:r>
            <a:endParaRPr lang="en-US" sz="1800" dirty="0" smtClean="0">
              <a:solidFill>
                <a:srgbClr val="3366FF"/>
              </a:solidFill>
              <a:latin typeface="Optima"/>
              <a:cs typeface="Optima"/>
            </a:endParaRPr>
          </a:p>
          <a:p>
            <a:r>
              <a:rPr lang="en-US" dirty="0">
                <a:solidFill>
                  <a:srgbClr val="3366FF"/>
                </a:solidFill>
                <a:latin typeface="Optima"/>
                <a:cs typeface="Optima"/>
              </a:rPr>
              <a:t>Orbit and optics </a:t>
            </a:r>
            <a:r>
              <a:rPr lang="en-US" dirty="0" smtClean="0">
                <a:solidFill>
                  <a:srgbClr val="3366FF"/>
                </a:solidFill>
                <a:latin typeface="Optima"/>
                <a:cs typeface="Optima"/>
              </a:rPr>
              <a:t>correction</a:t>
            </a:r>
            <a:endParaRPr lang="en-US" dirty="0">
              <a:solidFill>
                <a:srgbClr val="3366FF"/>
              </a:solidFill>
              <a:latin typeface="Optima"/>
              <a:cs typeface="Optima"/>
            </a:endParaRPr>
          </a:p>
          <a:p>
            <a:r>
              <a:rPr lang="en-US" dirty="0">
                <a:solidFill>
                  <a:srgbClr val="3366FF"/>
                </a:solidFill>
                <a:latin typeface="Optima"/>
                <a:cs typeface="Optima"/>
              </a:rPr>
              <a:t>Tolerance &amp; stability </a:t>
            </a:r>
            <a:r>
              <a:rPr lang="en-US" dirty="0" smtClean="0">
                <a:solidFill>
                  <a:srgbClr val="3366FF"/>
                </a:solidFill>
                <a:latin typeface="Optima"/>
                <a:cs typeface="Optima"/>
              </a:rPr>
              <a:t>analysis</a:t>
            </a:r>
            <a:endParaRPr lang="en-US" sz="1800" dirty="0" smtClean="0">
              <a:solidFill>
                <a:srgbClr val="3366FF"/>
              </a:solidFill>
              <a:latin typeface="Optima"/>
              <a:cs typeface="Optima"/>
            </a:endParaRPr>
          </a:p>
          <a:p>
            <a:r>
              <a:rPr lang="en-US" dirty="0" smtClean="0">
                <a:solidFill>
                  <a:srgbClr val="3366FF"/>
                </a:solidFill>
                <a:latin typeface="Optima"/>
                <a:cs typeface="Optima"/>
              </a:rPr>
              <a:t>BBU</a:t>
            </a:r>
            <a:endParaRPr lang="en-US" sz="1800" dirty="0">
              <a:solidFill>
                <a:srgbClr val="3366FF"/>
              </a:solidFill>
              <a:latin typeface="Optima"/>
              <a:cs typeface="Optima"/>
            </a:endParaRPr>
          </a:p>
          <a:p>
            <a:r>
              <a:rPr lang="en-US" dirty="0" smtClean="0">
                <a:solidFill>
                  <a:srgbClr val="3366FF"/>
                </a:solidFill>
                <a:latin typeface="Optima"/>
                <a:cs typeface="Optima"/>
              </a:rPr>
              <a:t>RGS</a:t>
            </a:r>
            <a:endParaRPr lang="en-US" dirty="0">
              <a:solidFill>
                <a:srgbClr val="3366FF"/>
              </a:solidFill>
              <a:latin typeface="Optima"/>
              <a:cs typeface="Optima"/>
            </a:endParaRPr>
          </a:p>
          <a:p>
            <a:r>
              <a:rPr lang="en-US" sz="1800" dirty="0" smtClean="0">
                <a:solidFill>
                  <a:srgbClr val="3366FF"/>
                </a:solidFill>
                <a:latin typeface="Optima"/>
                <a:cs typeface="Optima"/>
              </a:rPr>
              <a:t>Touschek scattering</a:t>
            </a:r>
          </a:p>
          <a:p>
            <a:r>
              <a:rPr lang="en-US" dirty="0" smtClean="0">
                <a:solidFill>
                  <a:srgbClr val="3366FF"/>
                </a:solidFill>
                <a:latin typeface="Optima"/>
                <a:cs typeface="Optima"/>
              </a:rPr>
              <a:t>Longitudinal Tails</a:t>
            </a:r>
            <a:endParaRPr lang="en-US" sz="1800" dirty="0">
              <a:solidFill>
                <a:srgbClr val="3366FF"/>
              </a:solidFill>
              <a:latin typeface="Optima"/>
              <a:cs typeface="Optima"/>
            </a:endParaRPr>
          </a:p>
          <a:p>
            <a:r>
              <a:rPr lang="en-US" sz="1800" dirty="0">
                <a:solidFill>
                  <a:srgbClr val="3366FF"/>
                </a:solidFill>
                <a:latin typeface="Optima"/>
                <a:cs typeface="Optima"/>
              </a:rPr>
              <a:t>Dark current tracking &amp; collimation</a:t>
            </a:r>
          </a:p>
          <a:p>
            <a:r>
              <a:rPr lang="en-US" sz="1800" dirty="0" smtClean="0">
                <a:solidFill>
                  <a:srgbClr val="3366FF"/>
                </a:solidFill>
                <a:latin typeface="Optima"/>
                <a:cs typeface="Optima"/>
              </a:rPr>
              <a:t>Ion trapping</a:t>
            </a:r>
          </a:p>
          <a:p>
            <a:r>
              <a:rPr lang="en-US" dirty="0">
                <a:solidFill>
                  <a:srgbClr val="3366FF"/>
                </a:solidFill>
                <a:latin typeface="Optima"/>
                <a:cs typeface="Optima"/>
              </a:rPr>
              <a:t>Realistic Splitter magnet design</a:t>
            </a:r>
          </a:p>
          <a:p>
            <a:endParaRPr lang="en-US" dirty="0">
              <a:latin typeface="Optima"/>
              <a:cs typeface="Optima"/>
            </a:endParaRPr>
          </a:p>
          <a:p>
            <a:r>
              <a:rPr lang="en-US" dirty="0">
                <a:solidFill>
                  <a:srgbClr val="FF0000"/>
                </a:solidFill>
                <a:latin typeface="Optima"/>
                <a:cs typeface="Optima"/>
              </a:rPr>
              <a:t>CSR 4-pass tracking, with longitudinal phasing/</a:t>
            </a:r>
            <a:r>
              <a:rPr lang="en-US" dirty="0" smtClean="0">
                <a:solidFill>
                  <a:srgbClr val="FF0000"/>
                </a:solidFill>
                <a:latin typeface="Optima"/>
                <a:cs typeface="Optima"/>
              </a:rPr>
              <a:t>shaping</a:t>
            </a:r>
          </a:p>
          <a:p>
            <a:r>
              <a:rPr lang="en-US" dirty="0" smtClean="0">
                <a:solidFill>
                  <a:srgbClr val="FF0000"/>
                </a:solidFill>
                <a:latin typeface="Optima"/>
                <a:cs typeface="Optima"/>
              </a:rPr>
              <a:t>Halo from cathode</a:t>
            </a:r>
          </a:p>
          <a:p>
            <a:r>
              <a:rPr lang="en-US" dirty="0" err="1" smtClean="0">
                <a:solidFill>
                  <a:srgbClr val="FF0000"/>
                </a:solidFill>
                <a:latin typeface="Optima"/>
                <a:cs typeface="Optima"/>
              </a:rPr>
              <a:t>microbunching</a:t>
            </a:r>
            <a:endParaRPr lang="en-US" dirty="0">
              <a:solidFill>
                <a:srgbClr val="FF0000"/>
              </a:solidFill>
              <a:latin typeface="Optima"/>
              <a:cs typeface="Optima"/>
            </a:endParaRPr>
          </a:p>
          <a:p>
            <a:pPr marL="285750" indent="-285750">
              <a:buFont typeface="Arial"/>
              <a:buChar char="•"/>
            </a:pPr>
            <a:endParaRPr lang="en-US" sz="1800" dirty="0" smtClean="0">
              <a:latin typeface="Optima"/>
              <a:cs typeface="Optima"/>
            </a:endParaRPr>
          </a:p>
          <a:p>
            <a:pPr marL="285750" indent="-285750">
              <a:buFont typeface="Arial"/>
              <a:buChar char="•"/>
            </a:pPr>
            <a:endParaRPr lang="en-US" sz="1800" dirty="0">
              <a:latin typeface="Optima"/>
              <a:cs typeface="Optima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790168" y="846727"/>
            <a:ext cx="194870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8000"/>
                </a:solidFill>
              </a:rPr>
              <a:t>Well under control</a:t>
            </a:r>
          </a:p>
          <a:p>
            <a:r>
              <a:rPr lang="en-US" b="1" dirty="0" smtClean="0">
                <a:solidFill>
                  <a:srgbClr val="3366FF"/>
                </a:solidFill>
              </a:rPr>
              <a:t>Straightforward</a:t>
            </a:r>
          </a:p>
          <a:p>
            <a:r>
              <a:rPr lang="en-US" b="1" dirty="0" smtClean="0">
                <a:solidFill>
                  <a:srgbClr val="FF0000"/>
                </a:solidFill>
              </a:rPr>
              <a:t>Difficult</a:t>
            </a:r>
            <a:endParaRPr lang="en-US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9864403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CustomShape 1"/>
          <p:cNvSpPr/>
          <p:nvPr/>
        </p:nvSpPr>
        <p:spPr>
          <a:xfrm>
            <a:off x="3670560" y="6752160"/>
            <a:ext cx="181080" cy="639000"/>
          </a:xfrm>
          <a:prstGeom prst="rect">
            <a:avLst/>
          </a:prstGeom>
          <a:noFill/>
          <a:ln>
            <a:noFill/>
          </a:ln>
        </p:spPr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</p:txBody>
      </p:sp>
      <p:sp>
        <p:nvSpPr>
          <p:cNvPr id="47" name="CustomShape 2"/>
          <p:cNvSpPr/>
          <p:nvPr/>
        </p:nvSpPr>
        <p:spPr>
          <a:xfrm>
            <a:off x="2773800" y="91440"/>
            <a:ext cx="4419360" cy="55836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en-US" sz="2400" dirty="0">
                <a:solidFill>
                  <a:srgbClr val="FFFFFF"/>
                </a:solidFill>
                <a:latin typeface="Calibri"/>
                <a:ea typeface="ＭＳ Ｐゴシック"/>
              </a:rPr>
              <a:t>Page Headline</a:t>
            </a:r>
            <a:endParaRPr dirty="0"/>
          </a:p>
        </p:txBody>
      </p:sp>
      <p:sp>
        <p:nvSpPr>
          <p:cNvPr id="6" name="TextBox 5"/>
          <p:cNvSpPr txBox="1"/>
          <p:nvPr/>
        </p:nvSpPr>
        <p:spPr>
          <a:xfrm>
            <a:off x="926729" y="91440"/>
            <a:ext cx="501206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latin typeface="Palatino"/>
                <a:cs typeface="Palatino"/>
              </a:rPr>
              <a:t>Current Status</a:t>
            </a:r>
            <a:endParaRPr lang="en-US" sz="3200" dirty="0">
              <a:latin typeface="Palatino"/>
              <a:cs typeface="Palatino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89745" y="1161737"/>
            <a:ext cx="8327035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800" dirty="0" smtClean="0"/>
              <a:t>Soon will change the ring harmonic number from h=333 to h=343 to get 11 </a:t>
            </a:r>
            <a:r>
              <a:rPr lang="en-GB" sz="2800" dirty="0" err="1" smtClean="0"/>
              <a:t>eRHIC</a:t>
            </a:r>
            <a:r>
              <a:rPr lang="en-GB" sz="2800" dirty="0" smtClean="0"/>
              <a:t>-like bunch trains instead of 5, plus more room in the ring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8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800" dirty="0" smtClean="0"/>
              <a:t>Having to build another prototype of the FFAG permanent magnet with iron poles because the first one wasn’t built right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8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800" dirty="0" smtClean="0"/>
              <a:t>Resistive-based BPM was tested at ATF two weeks ago but they got an extended signal due to the RF transformer not working as expected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2577656367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CustomShape 1"/>
          <p:cNvSpPr/>
          <p:nvPr/>
        </p:nvSpPr>
        <p:spPr>
          <a:xfrm>
            <a:off x="3670560" y="6752160"/>
            <a:ext cx="181080" cy="639000"/>
          </a:xfrm>
          <a:prstGeom prst="rect">
            <a:avLst/>
          </a:prstGeom>
          <a:noFill/>
          <a:ln>
            <a:noFill/>
          </a:ln>
        </p:spPr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</p:txBody>
      </p:sp>
      <p:sp>
        <p:nvSpPr>
          <p:cNvPr id="47" name="CustomShape 2"/>
          <p:cNvSpPr/>
          <p:nvPr/>
        </p:nvSpPr>
        <p:spPr>
          <a:xfrm>
            <a:off x="2773800" y="91440"/>
            <a:ext cx="4419360" cy="55836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en-US" sz="2400" dirty="0">
                <a:solidFill>
                  <a:srgbClr val="FFFFFF"/>
                </a:solidFill>
                <a:latin typeface="Calibri"/>
                <a:ea typeface="ＭＳ Ｐゴシック"/>
              </a:rPr>
              <a:t>Page Headline</a:t>
            </a:r>
            <a:endParaRPr dirty="0"/>
          </a:p>
        </p:txBody>
      </p:sp>
      <p:sp>
        <p:nvSpPr>
          <p:cNvPr id="6" name="TextBox 5"/>
          <p:cNvSpPr txBox="1"/>
          <p:nvPr/>
        </p:nvSpPr>
        <p:spPr>
          <a:xfrm>
            <a:off x="2065969" y="91440"/>
            <a:ext cx="501206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latin typeface="Palatino"/>
                <a:cs typeface="Palatino"/>
              </a:rPr>
              <a:t>END</a:t>
            </a:r>
            <a:endParaRPr lang="en-US" sz="3200" dirty="0">
              <a:latin typeface="Palatino"/>
              <a:cs typeface="Palatino"/>
            </a:endParaRPr>
          </a:p>
        </p:txBody>
      </p:sp>
      <p:pic>
        <p:nvPicPr>
          <p:cNvPr id="3" name="Picture 2" descr="CBETA_20160517_perspective1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58278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7939668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97436" y="91440"/>
            <a:ext cx="69431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latin typeface="Palatino"/>
                <a:cs typeface="Palatino"/>
              </a:rPr>
              <a:t>Schedule as of Last Week</a:t>
            </a:r>
            <a:endParaRPr lang="en-US" sz="3200" dirty="0">
              <a:latin typeface="Palatino"/>
              <a:cs typeface="Palatino"/>
            </a:endParaRPr>
          </a:p>
        </p:txBody>
      </p:sp>
      <p:pic>
        <p:nvPicPr>
          <p:cNvPr id="1026" name="Picture 2" descr="D:\sbrooks\report\Internal\Cbeta\2016-08-03\timeline_technical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3576" y="1499195"/>
            <a:ext cx="8176848" cy="39528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83575" y="5452023"/>
            <a:ext cx="238843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Palatino"/>
                <a:cs typeface="Palatino"/>
              </a:rPr>
              <a:t>Steve </a:t>
            </a:r>
            <a:r>
              <a:rPr lang="en-US" sz="2800" dirty="0" err="1" smtClean="0">
                <a:latin typeface="Palatino"/>
                <a:cs typeface="Palatino"/>
              </a:rPr>
              <a:t>Peggs</a:t>
            </a:r>
            <a:endParaRPr lang="en-US" sz="2800" dirty="0">
              <a:latin typeface="Palatino"/>
              <a:cs typeface="Palatino"/>
            </a:endParaRPr>
          </a:p>
        </p:txBody>
      </p:sp>
      <p:cxnSp>
        <p:nvCxnSpPr>
          <p:cNvPr id="8" name="Straight Arrow Connector 7"/>
          <p:cNvCxnSpPr/>
          <p:nvPr/>
        </p:nvCxnSpPr>
        <p:spPr>
          <a:xfrm flipH="1" flipV="1">
            <a:off x="5314013" y="3475609"/>
            <a:ext cx="1409076" cy="51927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6693110" y="3715452"/>
            <a:ext cx="158146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>
                <a:solidFill>
                  <a:schemeClr val="accent1"/>
                </a:solidFill>
              </a:rPr>
              <a:t>Also potentially x2 energy scan</a:t>
            </a:r>
            <a:endParaRPr lang="en-GB" sz="1600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79172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CustomShape 1"/>
          <p:cNvSpPr/>
          <p:nvPr/>
        </p:nvSpPr>
        <p:spPr>
          <a:xfrm>
            <a:off x="3670560" y="6752160"/>
            <a:ext cx="181080" cy="639000"/>
          </a:xfrm>
          <a:prstGeom prst="rect">
            <a:avLst/>
          </a:prstGeom>
          <a:noFill/>
          <a:ln>
            <a:noFill/>
          </a:ln>
        </p:spPr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</p:txBody>
      </p:sp>
      <p:sp>
        <p:nvSpPr>
          <p:cNvPr id="47" name="CustomShape 2"/>
          <p:cNvSpPr/>
          <p:nvPr/>
        </p:nvSpPr>
        <p:spPr>
          <a:xfrm>
            <a:off x="2773800" y="91440"/>
            <a:ext cx="4419360" cy="55836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en-US" sz="2400" dirty="0">
                <a:solidFill>
                  <a:srgbClr val="FFFFFF"/>
                </a:solidFill>
                <a:latin typeface="Calibri"/>
                <a:ea typeface="ＭＳ Ｐゴシック"/>
              </a:rPr>
              <a:t>Page Headline</a:t>
            </a:r>
            <a:endParaRPr dirty="0"/>
          </a:p>
        </p:txBody>
      </p:sp>
      <p:sp>
        <p:nvSpPr>
          <p:cNvPr id="6" name="TextBox 5"/>
          <p:cNvSpPr txBox="1"/>
          <p:nvPr/>
        </p:nvSpPr>
        <p:spPr>
          <a:xfrm>
            <a:off x="2065969" y="91440"/>
            <a:ext cx="501206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latin typeface="Palatino"/>
                <a:cs typeface="Palatino"/>
              </a:rPr>
              <a:t>Layout Geometry</a:t>
            </a:r>
            <a:endParaRPr lang="en-US" sz="3200" dirty="0">
              <a:latin typeface="Palatino"/>
              <a:cs typeface="Palatino"/>
            </a:endParaRPr>
          </a:p>
        </p:txBody>
      </p:sp>
      <p:pic>
        <p:nvPicPr>
          <p:cNvPr id="2" name="Picture 1" descr="cbeta_layout_geometry.pdf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9828" y="512383"/>
            <a:ext cx="6559330" cy="61599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5819262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CustomShape 1"/>
          <p:cNvSpPr/>
          <p:nvPr/>
        </p:nvSpPr>
        <p:spPr>
          <a:xfrm>
            <a:off x="3670560" y="6752160"/>
            <a:ext cx="181080" cy="639000"/>
          </a:xfrm>
          <a:prstGeom prst="rect">
            <a:avLst/>
          </a:prstGeom>
          <a:noFill/>
          <a:ln>
            <a:noFill/>
          </a:ln>
        </p:spPr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</p:txBody>
      </p:sp>
      <p:sp>
        <p:nvSpPr>
          <p:cNvPr id="47" name="CustomShape 2"/>
          <p:cNvSpPr/>
          <p:nvPr/>
        </p:nvSpPr>
        <p:spPr>
          <a:xfrm>
            <a:off x="2773800" y="91440"/>
            <a:ext cx="4419360" cy="55836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en-US" sz="2400" dirty="0">
                <a:solidFill>
                  <a:srgbClr val="FFFFFF"/>
                </a:solidFill>
                <a:latin typeface="Calibri"/>
                <a:ea typeface="ＭＳ Ｐゴシック"/>
              </a:rPr>
              <a:t>Page Headline</a:t>
            </a:r>
            <a:endParaRPr dirty="0"/>
          </a:p>
        </p:txBody>
      </p:sp>
      <p:sp>
        <p:nvSpPr>
          <p:cNvPr id="6" name="TextBox 5"/>
          <p:cNvSpPr txBox="1"/>
          <p:nvPr/>
        </p:nvSpPr>
        <p:spPr>
          <a:xfrm>
            <a:off x="2065969" y="91440"/>
            <a:ext cx="501206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latin typeface="Palatino"/>
                <a:cs typeface="Palatino"/>
              </a:rPr>
              <a:t>FFAG Arc Cell section</a:t>
            </a:r>
            <a:endParaRPr lang="en-US" sz="3200" dirty="0">
              <a:latin typeface="Palatino"/>
              <a:cs typeface="Palatino"/>
            </a:endParaRPr>
          </a:p>
        </p:txBody>
      </p:sp>
      <p:pic>
        <p:nvPicPr>
          <p:cNvPr id="3" name="Picture 2" descr="cell_magnets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9495" y="822185"/>
            <a:ext cx="6510975" cy="302817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17162" y="3998363"/>
            <a:ext cx="2944274" cy="23922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1047" y="3521740"/>
            <a:ext cx="5036528" cy="29732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5932275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CustomShape 1"/>
          <p:cNvSpPr/>
          <p:nvPr/>
        </p:nvSpPr>
        <p:spPr>
          <a:xfrm>
            <a:off x="3670560" y="6752160"/>
            <a:ext cx="181080" cy="639000"/>
          </a:xfrm>
          <a:prstGeom prst="rect">
            <a:avLst/>
          </a:prstGeom>
          <a:noFill/>
          <a:ln>
            <a:noFill/>
          </a:ln>
        </p:spPr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</p:txBody>
      </p:sp>
      <p:sp>
        <p:nvSpPr>
          <p:cNvPr id="47" name="CustomShape 2"/>
          <p:cNvSpPr/>
          <p:nvPr/>
        </p:nvSpPr>
        <p:spPr>
          <a:xfrm>
            <a:off x="2773800" y="91440"/>
            <a:ext cx="4419360" cy="55836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en-US" sz="2400" dirty="0">
                <a:solidFill>
                  <a:srgbClr val="FFFFFF"/>
                </a:solidFill>
                <a:latin typeface="Calibri"/>
                <a:ea typeface="ＭＳ Ｐゴシック"/>
              </a:rPr>
              <a:t>Page Headline</a:t>
            </a:r>
            <a:endParaRPr dirty="0"/>
          </a:p>
        </p:txBody>
      </p:sp>
      <p:sp>
        <p:nvSpPr>
          <p:cNvPr id="6" name="TextBox 5"/>
          <p:cNvSpPr txBox="1"/>
          <p:nvPr/>
        </p:nvSpPr>
        <p:spPr>
          <a:xfrm>
            <a:off x="509672" y="91440"/>
            <a:ext cx="619909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latin typeface="Palatino"/>
                <a:cs typeface="Palatino"/>
              </a:rPr>
              <a:t>FFAG Arc Cell Orbits and Optics</a:t>
            </a:r>
            <a:endParaRPr lang="en-US" sz="3200" dirty="0">
              <a:latin typeface="Palatino"/>
              <a:cs typeface="Palatino"/>
            </a:endParaRPr>
          </a:p>
        </p:txBody>
      </p:sp>
      <p:pic>
        <p:nvPicPr>
          <p:cNvPr id="3" name="Picture 2" descr="cell_optics.pdf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0784" y="821521"/>
            <a:ext cx="7797800" cy="45720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583660" y="5575135"/>
            <a:ext cx="197542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Gradient: -10 T/m</a:t>
            </a:r>
          </a:p>
          <a:p>
            <a:r>
              <a:rPr lang="en-US" dirty="0" smtClean="0"/>
              <a:t>Offset:        -4 mm</a:t>
            </a:r>
          </a:p>
          <a:p>
            <a:r>
              <a:rPr lang="en-US" dirty="0" smtClean="0"/>
              <a:t>Length:     12 cm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4812881" y="5575135"/>
            <a:ext cx="198229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Gradient:   10 T/m</a:t>
            </a:r>
          </a:p>
          <a:p>
            <a:r>
              <a:rPr lang="en-US" dirty="0" smtClean="0"/>
              <a:t>Offset:        17 mm</a:t>
            </a:r>
          </a:p>
          <a:p>
            <a:r>
              <a:rPr lang="en-US" dirty="0" smtClean="0"/>
              <a:t>Length:        7 cm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0538507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CustomShape 1"/>
          <p:cNvSpPr/>
          <p:nvPr/>
        </p:nvSpPr>
        <p:spPr>
          <a:xfrm>
            <a:off x="3670560" y="6752160"/>
            <a:ext cx="181080" cy="639000"/>
          </a:xfrm>
          <a:prstGeom prst="rect">
            <a:avLst/>
          </a:prstGeom>
          <a:noFill/>
          <a:ln>
            <a:noFill/>
          </a:ln>
        </p:spPr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</p:txBody>
      </p:sp>
      <p:sp>
        <p:nvSpPr>
          <p:cNvPr id="47" name="CustomShape 2"/>
          <p:cNvSpPr/>
          <p:nvPr/>
        </p:nvSpPr>
        <p:spPr>
          <a:xfrm>
            <a:off x="2773800" y="91440"/>
            <a:ext cx="4419360" cy="55836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en-US" sz="2400" dirty="0">
                <a:solidFill>
                  <a:srgbClr val="FFFFFF"/>
                </a:solidFill>
                <a:latin typeface="Calibri"/>
                <a:ea typeface="ＭＳ Ｐゴシック"/>
              </a:rPr>
              <a:t>Page Headline</a:t>
            </a:r>
            <a:endParaRPr dirty="0"/>
          </a:p>
        </p:txBody>
      </p:sp>
      <p:sp>
        <p:nvSpPr>
          <p:cNvPr id="6" name="TextBox 5"/>
          <p:cNvSpPr txBox="1"/>
          <p:nvPr/>
        </p:nvSpPr>
        <p:spPr>
          <a:xfrm>
            <a:off x="637090" y="91440"/>
            <a:ext cx="59517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Palatino"/>
                <a:cs typeface="Palatino"/>
              </a:rPr>
              <a:t>FFAG Arc Cell Orbits and </a:t>
            </a:r>
            <a:r>
              <a:rPr lang="en-US" sz="3200" dirty="0" smtClean="0">
                <a:latin typeface="Palatino"/>
                <a:cs typeface="Palatino"/>
              </a:rPr>
              <a:t>Fields</a:t>
            </a:r>
            <a:endParaRPr lang="en-US" sz="3200" dirty="0">
              <a:latin typeface="Palatino"/>
              <a:cs typeface="Palatino"/>
            </a:endParaRPr>
          </a:p>
        </p:txBody>
      </p:sp>
      <p:pic>
        <p:nvPicPr>
          <p:cNvPr id="8" name="Picture 7" descr="160427e-by-orb.pdf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895313"/>
            <a:ext cx="4572000" cy="2743200"/>
          </a:xfrm>
          <a:prstGeom prst="rect">
            <a:avLst/>
          </a:prstGeom>
        </p:spPr>
      </p:pic>
      <p:pic>
        <p:nvPicPr>
          <p:cNvPr id="9" name="Picture 8" descr="160427e-grad-orb.pdf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3821568"/>
            <a:ext cx="4572000" cy="27432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53210" y="2845700"/>
            <a:ext cx="4301177" cy="175432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dirty="0" smtClean="0"/>
              <a:t>Original cell design: Hard edge quads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2D quad profile design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3D quad model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Tracking with 3D fields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Adjust gradients &amp; offsets, go to step 2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Find ‘equivalent’ hard edge design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760691" y="2341675"/>
            <a:ext cx="28453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u="sng" dirty="0" smtClean="0"/>
              <a:t>Cell optimization procedure</a:t>
            </a:r>
            <a:endParaRPr lang="en-US" u="sng" dirty="0"/>
          </a:p>
        </p:txBody>
      </p:sp>
    </p:spTree>
    <p:extLst>
      <p:ext uri="{BB962C8B-B14F-4D97-AF65-F5344CB8AC3E}">
        <p14:creationId xmlns:p14="http://schemas.microsoft.com/office/powerpoint/2010/main" val="2814676258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55094" y="1218618"/>
            <a:ext cx="5735392" cy="4169680"/>
          </a:xfrm>
          <a:prstGeom prst="rect">
            <a:avLst/>
          </a:prstGeom>
        </p:spPr>
      </p:pic>
      <p:sp>
        <p:nvSpPr>
          <p:cNvPr id="46" name="CustomShape 1"/>
          <p:cNvSpPr/>
          <p:nvPr/>
        </p:nvSpPr>
        <p:spPr>
          <a:xfrm>
            <a:off x="3845185" y="6839333"/>
            <a:ext cx="181080" cy="639000"/>
          </a:xfrm>
          <a:prstGeom prst="rect">
            <a:avLst/>
          </a:prstGeom>
          <a:noFill/>
          <a:ln>
            <a:noFill/>
          </a:ln>
        </p:spPr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</p:txBody>
      </p:sp>
      <p:sp>
        <p:nvSpPr>
          <p:cNvPr id="47" name="CustomShape 2"/>
          <p:cNvSpPr/>
          <p:nvPr/>
        </p:nvSpPr>
        <p:spPr>
          <a:xfrm>
            <a:off x="2948425" y="178613"/>
            <a:ext cx="4419360" cy="55836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en-US" sz="2400" dirty="0">
                <a:solidFill>
                  <a:srgbClr val="FFFFFF"/>
                </a:solidFill>
                <a:latin typeface="Calibri"/>
                <a:ea typeface="ＭＳ Ｐゴシック"/>
              </a:rPr>
              <a:t>Page Headline</a:t>
            </a:r>
            <a:endParaRPr dirty="0"/>
          </a:p>
        </p:txBody>
      </p:sp>
      <p:sp>
        <p:nvSpPr>
          <p:cNvPr id="6" name="TextBox 5"/>
          <p:cNvSpPr txBox="1"/>
          <p:nvPr/>
        </p:nvSpPr>
        <p:spPr>
          <a:xfrm>
            <a:off x="547151" y="88673"/>
            <a:ext cx="598397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Palatino"/>
                <a:cs typeface="Palatino"/>
              </a:rPr>
              <a:t>FFAG Arc Cell Orbits and </a:t>
            </a:r>
            <a:r>
              <a:rPr lang="en-US" sz="3200" dirty="0" smtClean="0">
                <a:latin typeface="Palatino"/>
                <a:cs typeface="Palatino"/>
              </a:rPr>
              <a:t>Fields</a:t>
            </a:r>
            <a:endParaRPr lang="en-US" sz="3200" dirty="0">
              <a:latin typeface="Palatino"/>
              <a:cs typeface="Palatino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90357" y="5388298"/>
            <a:ext cx="705508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Particles starting with orbits displaced transversely relative to the stable orbit will survive the FFAG cell for 1000 turns.</a:t>
            </a:r>
          </a:p>
          <a:p>
            <a:r>
              <a:rPr lang="en-US" dirty="0" smtClean="0"/>
              <a:t>Note that we will use a flatter chamber than this.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594003" y="849286"/>
            <a:ext cx="33756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u="sng" dirty="0" smtClean="0"/>
              <a:t>Cell geometric aperture estimate</a:t>
            </a:r>
            <a:endParaRPr lang="en-US" u="sng" dirty="0"/>
          </a:p>
        </p:txBody>
      </p:sp>
      <p:sp>
        <p:nvSpPr>
          <p:cNvPr id="5" name="TextBox 4"/>
          <p:cNvSpPr txBox="1"/>
          <p:nvPr/>
        </p:nvSpPr>
        <p:spPr>
          <a:xfrm>
            <a:off x="3182937" y="3010416"/>
            <a:ext cx="9541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42 </a:t>
            </a:r>
            <a:r>
              <a:rPr lang="en-US" dirty="0">
                <a:solidFill>
                  <a:srgbClr val="FF0000"/>
                </a:solidFill>
              </a:rPr>
              <a:t>MeV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3153139" y="1972191"/>
            <a:ext cx="9541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79646"/>
                </a:solidFill>
              </a:rPr>
              <a:t>78 </a:t>
            </a:r>
            <a:r>
              <a:rPr lang="en-US" dirty="0">
                <a:solidFill>
                  <a:srgbClr val="F79646"/>
                </a:solidFill>
              </a:rPr>
              <a:t>MeV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422775" y="2067441"/>
            <a:ext cx="10695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3366FF"/>
                </a:solidFill>
              </a:rPr>
              <a:t>114 </a:t>
            </a:r>
            <a:r>
              <a:rPr lang="en-US" dirty="0">
                <a:solidFill>
                  <a:srgbClr val="3366FF"/>
                </a:solidFill>
              </a:rPr>
              <a:t>MeV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5899150" y="2156857"/>
            <a:ext cx="10823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A94BFF"/>
                </a:solidFill>
              </a:rPr>
              <a:t>150 </a:t>
            </a:r>
            <a:r>
              <a:rPr lang="en-US" dirty="0">
                <a:solidFill>
                  <a:srgbClr val="A94BFF"/>
                </a:solidFill>
              </a:rPr>
              <a:t>MeV</a:t>
            </a:r>
          </a:p>
        </p:txBody>
      </p:sp>
    </p:spTree>
    <p:extLst>
      <p:ext uri="{BB962C8B-B14F-4D97-AF65-F5344CB8AC3E}">
        <p14:creationId xmlns:p14="http://schemas.microsoft.com/office/powerpoint/2010/main" val="860034220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1377</TotalTime>
  <Words>971</Words>
  <Application>Microsoft Office PowerPoint</Application>
  <PresentationFormat>On-screen Show (4:3)</PresentationFormat>
  <Paragraphs>253</Paragraphs>
  <Slides>37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37</vt:i4>
      </vt:variant>
    </vt:vector>
  </HeadingPairs>
  <TitlesOfParts>
    <vt:vector size="38" baseType="lpstr">
      <vt:lpstr>2_Office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Stephen Brooks</cp:lastModifiedBy>
  <cp:revision>86</cp:revision>
  <dcterms:modified xsi:type="dcterms:W3CDTF">2016-08-31T17:41:42Z</dcterms:modified>
</cp:coreProperties>
</file>