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9" r:id="rId3"/>
    <p:sldId id="258" r:id="rId4"/>
    <p:sldId id="281" r:id="rId5"/>
    <p:sldId id="282" r:id="rId6"/>
    <p:sldId id="257" r:id="rId7"/>
    <p:sldId id="260" r:id="rId8"/>
    <p:sldId id="264" r:id="rId9"/>
    <p:sldId id="265" r:id="rId10"/>
    <p:sldId id="286" r:id="rId11"/>
    <p:sldId id="266" r:id="rId12"/>
    <p:sldId id="276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0" autoAdjust="0"/>
    <p:restoredTop sz="94660"/>
  </p:normalViewPr>
  <p:slideViewPr>
    <p:cSldViewPr>
      <p:cViewPr>
        <p:scale>
          <a:sx n="100" d="100"/>
          <a:sy n="100" d="100"/>
        </p:scale>
        <p:origin x="-1338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1CD5F-6007-4019-B317-6899076F2ED3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00B2A-454A-4F4E-843E-6D0FE2E3C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4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00B2A-454A-4F4E-843E-6D0FE2E3CD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80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00B2A-454A-4F4E-843E-6D0FE2E3CD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9A878-DFA9-3D4E-B762-632CCE78BB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01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AC02-3670-40F6-8FAC-675AF71F5C9C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2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4C8F-62F7-4DB6-8671-62E21C331880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0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EC39-E5D3-4228-BB40-54E9B7670716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3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603F-B37A-49B7-9FBD-4DF634CAE43F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2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6658-9B87-46D0-BC8B-C35FE36BFEA5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3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37B21-7F02-4597-AF28-A9256D2773E6}" type="datetime1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BAB6-FC35-4186-A89A-8DA85942A074}" type="datetime1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8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9DE-893A-4E57-8656-A8B1C3E43B2C}" type="datetime1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2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192FA-D977-47D2-A9C2-E8CBF47B600C}" type="datetime1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1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AF8C8-B590-453F-84D9-D269BCF1AC3A}" type="datetime1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5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8C6BA-D383-47AF-A17D-FC0BDA029161}" type="datetime1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8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EB7F1-5A8D-47E4-BE63-3BB672BD8428}" type="datetime1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4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emf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610600" cy="1679575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Halbach</a:t>
            </a:r>
            <a:r>
              <a:rPr lang="en-US" b="1" dirty="0" smtClean="0"/>
              <a:t> magnets and correctors for the </a:t>
            </a:r>
            <a:r>
              <a:rPr lang="en-US" b="1" dirty="0"/>
              <a:t>C</a:t>
            </a:r>
            <a:r>
              <a:rPr lang="en-US" b="1" dirty="0">
                <a:sym typeface="Symbol"/>
              </a:rPr>
              <a:t></a:t>
            </a:r>
            <a:r>
              <a:rPr lang="en-US" b="1" dirty="0"/>
              <a:t> and </a:t>
            </a:r>
            <a:r>
              <a:rPr lang="en-US" b="1" dirty="0" err="1"/>
              <a:t>eRHIC</a:t>
            </a:r>
            <a:r>
              <a:rPr lang="en-US" b="1" dirty="0"/>
              <a:t> </a:t>
            </a:r>
            <a:r>
              <a:rPr lang="en-US" b="1" dirty="0" smtClean="0"/>
              <a:t>projects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533400"/>
          </a:xfrm>
        </p:spPr>
        <p:txBody>
          <a:bodyPr>
            <a:normAutofit/>
          </a:bodyPr>
          <a:lstStyle/>
          <a:p>
            <a:r>
              <a:rPr lang="en-US" sz="2400" dirty="0"/>
              <a:t>N. Tsoupas, S. Brooks, A. Jain, G. Mahler, F. Meot, V. </a:t>
            </a:r>
            <a:r>
              <a:rPr lang="en-US" sz="2400" dirty="0" err="1"/>
              <a:t>Ptitsyn</a:t>
            </a:r>
            <a:r>
              <a:rPr lang="en-US" sz="2400" dirty="0"/>
              <a:t>, D. Trbojevic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0036" y="6333031"/>
            <a:ext cx="1342376" cy="481796"/>
            <a:chOff x="-46976" y="6376204"/>
            <a:chExt cx="1342376" cy="48179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194" y="6376204"/>
              <a:ext cx="1321594" cy="48179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50000">
                  <a:schemeClr val="bg1"/>
                </a:gs>
                <a:gs pos="100000">
                  <a:srgbClr val="FF0000"/>
                </a:gs>
              </a:gsLst>
              <a:lin ang="4800000" scaled="0"/>
            </a:gradFill>
            <a:ln>
              <a:noFill/>
            </a:ln>
          </p:spPr>
        </p:pic>
        <p:sp>
          <p:nvSpPr>
            <p:cNvPr id="7" name="Footer Placeholder 3"/>
            <p:cNvSpPr txBox="1">
              <a:spLocks/>
            </p:cNvSpPr>
            <p:nvPr/>
          </p:nvSpPr>
          <p:spPr>
            <a:xfrm>
              <a:off x="-46976" y="6414458"/>
              <a:ext cx="1342376" cy="365125"/>
            </a:xfrm>
            <a:prstGeom prst="rect">
              <a:avLst/>
            </a:prstGeom>
            <a:gradFill>
              <a:gsLst>
                <a:gs pos="0">
                  <a:srgbClr val="FF0000">
                    <a:alpha val="19000"/>
                  </a:srgbClr>
                </a:gs>
                <a:gs pos="50000">
                  <a:schemeClr val="bg1">
                    <a:alpha val="0"/>
                  </a:schemeClr>
                </a:gs>
                <a:gs pos="100000">
                  <a:srgbClr val="FF0000">
                    <a:alpha val="17000"/>
                  </a:srgbClr>
                </a:gs>
              </a:gsLst>
              <a:lin ang="4800000" scaled="0"/>
            </a:gradFill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633303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FFAG’16</a:t>
            </a:r>
            <a:endParaRPr lang="en-US" dirty="0"/>
          </a:p>
        </p:txBody>
      </p:sp>
      <p:grpSp>
        <p:nvGrpSpPr>
          <p:cNvPr id="9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10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9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0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1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2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3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4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5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6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7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9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0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1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6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5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7543801" y="4038600"/>
            <a:ext cx="1371600" cy="228600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5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05" y="4191000"/>
            <a:ext cx="4106586" cy="304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Superposition of multipoles</a:t>
            </a:r>
            <a:endParaRPr lang="en-US" sz="2400" dirty="0"/>
          </a:p>
        </p:txBody>
      </p:sp>
      <p:grpSp>
        <p:nvGrpSpPr>
          <p:cNvPr id="83" name="Group 82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84" name="Group 83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7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8" y="839205"/>
            <a:ext cx="3505281" cy="32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429102" y="722870"/>
            <a:ext cx="3662888" cy="1639330"/>
            <a:chOff x="2429102" y="722870"/>
            <a:chExt cx="3662888" cy="1639330"/>
          </a:xfrm>
        </p:grpSpPr>
        <p:grpSp>
          <p:nvGrpSpPr>
            <p:cNvPr id="9" name="Group 8"/>
            <p:cNvGrpSpPr/>
            <p:nvPr/>
          </p:nvGrpSpPr>
          <p:grpSpPr>
            <a:xfrm>
              <a:off x="2429102" y="722870"/>
              <a:ext cx="2788985" cy="1639330"/>
              <a:chOff x="2964200" y="1231227"/>
              <a:chExt cx="3386623" cy="2319936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4435107" y="1231227"/>
                <a:ext cx="19157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 smtClean="0"/>
                  <a:t>B</a:t>
                </a:r>
                <a:r>
                  <a:rPr lang="en-US" sz="2400" baseline="-25000" dirty="0" err="1" smtClean="0"/>
                  <a:t>tot</a:t>
                </a:r>
                <a:r>
                  <a:rPr lang="en-US" sz="2400" dirty="0" smtClean="0"/>
                  <a:t>=</a:t>
                </a:r>
                <a:r>
                  <a:rPr lang="en-US" sz="2400" dirty="0" err="1" smtClean="0"/>
                  <a:t>B</a:t>
                </a:r>
                <a:r>
                  <a:rPr lang="en-US" sz="2400" baseline="-25000" dirty="0" err="1" smtClean="0"/>
                  <a:t>quad</a:t>
                </a:r>
                <a:r>
                  <a:rPr lang="en-US" sz="2400" dirty="0" err="1" smtClean="0"/>
                  <a:t>+B</a:t>
                </a:r>
                <a:r>
                  <a:rPr lang="en-US" sz="2400" baseline="-25000" dirty="0" err="1" smtClean="0"/>
                  <a:t>dip</a:t>
                </a:r>
                <a:endParaRPr lang="en-US" sz="2400" baseline="-25000" dirty="0"/>
              </a:p>
            </p:txBody>
          </p:sp>
          <p:cxnSp>
            <p:nvCxnSpPr>
              <p:cNvPr id="6" name="Straight Arrow Connector 5"/>
              <p:cNvCxnSpPr/>
              <p:nvPr/>
            </p:nvCxnSpPr>
            <p:spPr>
              <a:xfrm flipH="1">
                <a:off x="2964200" y="1923724"/>
                <a:ext cx="1769332" cy="162743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812334" y="1388942"/>
              <a:ext cx="227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 Displacement  </a:t>
              </a:r>
            </a:p>
            <a:p>
              <a:r>
                <a:rPr lang="en-US" dirty="0" smtClean="0"/>
                <a:t>of the Quad is needed</a:t>
              </a:r>
              <a:endParaRPr lang="en-US" dirty="0"/>
            </a:p>
          </p:txBody>
        </p:sp>
      </p:grpSp>
      <p:grpSp>
        <p:nvGrpSpPr>
          <p:cNvPr id="98" name="Group 2465"/>
          <p:cNvGrpSpPr>
            <a:grpSpLocks/>
          </p:cNvGrpSpPr>
          <p:nvPr/>
        </p:nvGrpSpPr>
        <p:grpSpPr bwMode="auto">
          <a:xfrm>
            <a:off x="49894" y="6282099"/>
            <a:ext cx="8988117" cy="45719"/>
            <a:chOff x="247" y="3980"/>
            <a:chExt cx="5321" cy="24"/>
          </a:xfrm>
        </p:grpSpPr>
        <p:sp>
          <p:nvSpPr>
            <p:cNvPr id="99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0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1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2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3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4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5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6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7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8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9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0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1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2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3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4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5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6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8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9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0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1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2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3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4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5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6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7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8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29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0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1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2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3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</p:grpSp>
      <p:sp>
        <p:nvSpPr>
          <p:cNvPr id="136" name="Title 1"/>
          <p:cNvSpPr txBox="1">
            <a:spLocks/>
          </p:cNvSpPr>
          <p:nvPr/>
        </p:nvSpPr>
        <p:spPr>
          <a:xfrm>
            <a:off x="0" y="-24261"/>
            <a:ext cx="3354465" cy="658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Advantages of using </a:t>
            </a:r>
          </a:p>
          <a:p>
            <a:r>
              <a:rPr lang="en-US" sz="2400" dirty="0" err="1" smtClean="0"/>
              <a:t>Halbach</a:t>
            </a:r>
            <a:r>
              <a:rPr lang="en-US" sz="2400" dirty="0" smtClean="0"/>
              <a:t> type of magnets  </a:t>
            </a:r>
            <a:endParaRPr lang="en-US" sz="2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4488242" y="1220482"/>
            <a:ext cx="4581516" cy="5033042"/>
            <a:chOff x="4488242" y="1220482"/>
            <a:chExt cx="4581516" cy="5033042"/>
          </a:xfrm>
        </p:grpSpPr>
        <p:grpSp>
          <p:nvGrpSpPr>
            <p:cNvPr id="25" name="Group 24"/>
            <p:cNvGrpSpPr/>
            <p:nvPr/>
          </p:nvGrpSpPr>
          <p:grpSpPr>
            <a:xfrm>
              <a:off x="4488242" y="1220482"/>
              <a:ext cx="4581516" cy="5033042"/>
              <a:chOff x="4488242" y="1220482"/>
              <a:chExt cx="4581516" cy="5033042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8242" y="3707090"/>
                <a:ext cx="4581516" cy="2546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4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7958" y="1220482"/>
                <a:ext cx="2971800" cy="2486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7" name="TextBox 136"/>
            <p:cNvSpPr txBox="1"/>
            <p:nvPr/>
          </p:nvSpPr>
          <p:spPr>
            <a:xfrm>
              <a:off x="4905365" y="3429000"/>
              <a:ext cx="28811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B</a:t>
              </a:r>
              <a:r>
                <a:rPr lang="en-US" sz="2400" baseline="-25000" dirty="0" err="1" smtClean="0"/>
                <a:t>tot</a:t>
              </a:r>
              <a:r>
                <a:rPr lang="en-US" sz="2400" dirty="0" smtClean="0"/>
                <a:t>=</a:t>
              </a:r>
              <a:r>
                <a:rPr lang="en-US" sz="2400" dirty="0" err="1" smtClean="0"/>
                <a:t>B</a:t>
              </a:r>
              <a:r>
                <a:rPr lang="en-US" sz="2400" baseline="-25000" dirty="0" err="1" smtClean="0"/>
                <a:t>upstream</a:t>
              </a:r>
              <a:r>
                <a:rPr lang="en-US" sz="2400" dirty="0" err="1" smtClean="0"/>
                <a:t>+B</a:t>
              </a:r>
              <a:r>
                <a:rPr lang="en-US" sz="2400" baseline="-25000" dirty="0" err="1" smtClean="0"/>
                <a:t>downstrm</a:t>
              </a:r>
              <a:endParaRPr lang="en-US" sz="2400" baseline="-250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808309" y="5410200"/>
              <a:ext cx="16686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Insignificant field distortion</a:t>
              </a:r>
              <a:endParaRPr lang="en-US" dirty="0"/>
            </a:p>
          </p:txBody>
        </p:sp>
      </p:grpSp>
      <p:sp>
        <p:nvSpPr>
          <p:cNvPr id="139" name="Slide Number Placeholder 2"/>
          <p:cNvSpPr txBox="1">
            <a:spLocks/>
          </p:cNvSpPr>
          <p:nvPr/>
        </p:nvSpPr>
        <p:spPr>
          <a:xfrm>
            <a:off x="6867072" y="64356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10</a:t>
            </a:fld>
            <a:r>
              <a:rPr lang="en-US" dirty="0" smtClean="0"/>
              <a:t>/20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3222171" y="1398658"/>
            <a:ext cx="80327" cy="6461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590800" y="1212207"/>
            <a:ext cx="586650" cy="6165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55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32" y="76200"/>
            <a:ext cx="8889336" cy="4873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 </a:t>
            </a:r>
            <a:r>
              <a:rPr lang="en-US" sz="3200" dirty="0" err="1"/>
              <a:t>H</a:t>
            </a:r>
            <a:r>
              <a:rPr lang="en-US" sz="3200" dirty="0" err="1" smtClean="0"/>
              <a:t>albach</a:t>
            </a:r>
            <a:r>
              <a:rPr lang="en-US" sz="3200" dirty="0" smtClean="0"/>
              <a:t> magnet can accept corrector magnets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535993" y="914400"/>
            <a:ext cx="7315200" cy="3276600"/>
            <a:chOff x="18553604" y="29480268"/>
            <a:chExt cx="7992729" cy="3708486"/>
          </a:xfrm>
        </p:grpSpPr>
        <p:sp>
          <p:nvSpPr>
            <p:cNvPr id="5" name="TextBox 4"/>
            <p:cNvSpPr txBox="1"/>
            <p:nvPr/>
          </p:nvSpPr>
          <p:spPr>
            <a:xfrm>
              <a:off x="18553604" y="32788644"/>
              <a:ext cx="7992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sz="20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8712924" y="29480268"/>
              <a:ext cx="7533156" cy="3363891"/>
              <a:chOff x="18712924" y="29480268"/>
              <a:chExt cx="7533156" cy="3363891"/>
            </a:xfrm>
          </p:grpSpPr>
          <p:pic>
            <p:nvPicPr>
              <p:cNvPr id="7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12924" y="29489666"/>
                <a:ext cx="4095503" cy="3298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31096" y="29480268"/>
                <a:ext cx="3114984" cy="33638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9" name="TextBox 8"/>
          <p:cNvSpPr txBox="1"/>
          <p:nvPr/>
        </p:nvSpPr>
        <p:spPr>
          <a:xfrm>
            <a:off x="240765" y="4724400"/>
            <a:ext cx="6081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Due to the high saturation of the PM material (</a:t>
            </a:r>
            <a:r>
              <a:rPr lang="en-US" dirty="0" smtClean="0">
                <a:sym typeface="Symbol"/>
              </a:rPr>
              <a:t>1.0) </a:t>
            </a:r>
          </a:p>
          <a:p>
            <a:r>
              <a:rPr lang="en-US" dirty="0" smtClean="0">
                <a:sym typeface="Symbol"/>
              </a:rPr>
              <a:t>Any external field will not alter the  field generated by the PM. </a:t>
            </a:r>
          </a:p>
          <a:p>
            <a:r>
              <a:rPr lang="en-US" dirty="0" err="1" smtClean="0">
                <a:sym typeface="Symbol"/>
              </a:rPr>
              <a:t>B</a:t>
            </a:r>
            <a:r>
              <a:rPr lang="en-US" baseline="-25000" dirty="0" err="1" smtClean="0">
                <a:sym typeface="Symbol"/>
              </a:rPr>
              <a:t>tot</a:t>
            </a:r>
            <a:r>
              <a:rPr lang="en-US" dirty="0" smtClean="0">
                <a:sym typeface="Symbol"/>
              </a:rPr>
              <a:t>= B</a:t>
            </a:r>
            <a:r>
              <a:rPr lang="en-US" baseline="-25000" dirty="0" smtClean="0">
                <a:sym typeface="Symbol"/>
              </a:rPr>
              <a:t>PM </a:t>
            </a:r>
            <a:r>
              <a:rPr lang="en-US" dirty="0" smtClean="0">
                <a:sym typeface="Symbol"/>
              </a:rPr>
              <a:t>+ </a:t>
            </a:r>
            <a:r>
              <a:rPr lang="en-US" dirty="0" err="1" smtClean="0">
                <a:sym typeface="Symbol"/>
              </a:rPr>
              <a:t>B</a:t>
            </a:r>
            <a:r>
              <a:rPr lang="en-US" baseline="-25000" dirty="0" err="1" smtClean="0">
                <a:sym typeface="Symbol"/>
              </a:rPr>
              <a:t>ext</a:t>
            </a:r>
            <a:r>
              <a:rPr lang="en-US" dirty="0" smtClean="0">
                <a:sym typeface="Symbol"/>
              </a:rPr>
              <a:t> superposition of fields.</a:t>
            </a:r>
          </a:p>
          <a:p>
            <a:r>
              <a:rPr lang="en-US" dirty="0" smtClean="0">
                <a:sym typeface="Symbol"/>
              </a:rPr>
              <a:t>Material is isotropic. </a:t>
            </a:r>
            <a:endParaRPr lang="en-US" dirty="0"/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867072" y="64356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11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11" name="Group 2465"/>
          <p:cNvGrpSpPr>
            <a:grpSpLocks/>
          </p:cNvGrpSpPr>
          <p:nvPr/>
        </p:nvGrpSpPr>
        <p:grpSpPr bwMode="auto">
          <a:xfrm>
            <a:off x="111336" y="6260903"/>
            <a:ext cx="8447088" cy="38100"/>
            <a:chOff x="247" y="3980"/>
            <a:chExt cx="5321" cy="24"/>
          </a:xfrm>
        </p:grpSpPr>
        <p:sp>
          <p:nvSpPr>
            <p:cNvPr id="12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3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9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0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1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2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3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4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5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6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7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8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9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1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6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5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6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7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49" name="Group 48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52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59780" y="3886536"/>
            <a:ext cx="487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field superposition was tested experimentally.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7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86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Test of Field superposition with permanent magnets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14600" y="588093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Permanent Magnet Quad in a Dipole Field: Animesh Jain  13- Apr-2016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457200"/>
            <a:ext cx="3048000" cy="5414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5" t="11981" r="14203" b="22705"/>
          <a:stretch/>
        </p:blipFill>
        <p:spPr>
          <a:xfrm>
            <a:off x="609600" y="457200"/>
            <a:ext cx="3617844" cy="2104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13852" r="807" b="39011"/>
          <a:stretch/>
        </p:blipFill>
        <p:spPr>
          <a:xfrm>
            <a:off x="609600" y="2648320"/>
            <a:ext cx="3591338" cy="32326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600" y="1828800"/>
            <a:ext cx="9144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/>
              <a:t>PMQ #1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1823094"/>
            <a:ext cx="9144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/>
              <a:t>PMQ #2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821013"/>
            <a:ext cx="9144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/>
              <a:t>Spacer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3110948"/>
            <a:ext cx="31241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Window frame dipole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62600" y="4612957"/>
            <a:ext cx="19050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Quad assembly inside dipole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(Approximately centered)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55" name="Slide Number Placeholder 2"/>
          <p:cNvSpPr txBox="1">
            <a:spLocks/>
          </p:cNvSpPr>
          <p:nvPr/>
        </p:nvSpPr>
        <p:spPr>
          <a:xfrm>
            <a:off x="6867072" y="64356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12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56" name="Group 2465"/>
          <p:cNvGrpSpPr>
            <a:grpSpLocks/>
          </p:cNvGrpSpPr>
          <p:nvPr/>
        </p:nvGrpSpPr>
        <p:grpSpPr bwMode="auto">
          <a:xfrm>
            <a:off x="111336" y="6260903"/>
            <a:ext cx="8447088" cy="38100"/>
            <a:chOff x="247" y="3980"/>
            <a:chExt cx="5321" cy="24"/>
          </a:xfrm>
        </p:grpSpPr>
        <p:sp>
          <p:nvSpPr>
            <p:cNvPr id="57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8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9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0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1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2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94" name="Group 93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9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97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477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780" y="-16397"/>
            <a:ext cx="8229600" cy="411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3D Magnetic field calculations for the </a:t>
            </a:r>
            <a:r>
              <a:rPr lang="en-US" sz="2400" dirty="0" smtClean="0">
                <a:solidFill>
                  <a:srgbClr val="FF0000"/>
                </a:solidFill>
              </a:rPr>
              <a:t>FFAG</a:t>
            </a:r>
            <a:r>
              <a:rPr lang="en-US" sz="2400" dirty="0" smtClean="0"/>
              <a:t> cells</a:t>
            </a:r>
            <a:endParaRPr lang="en-US" sz="2400" dirty="0"/>
          </a:p>
        </p:txBody>
      </p:sp>
      <p:pic>
        <p:nvPicPr>
          <p:cNvPr id="121" name="Picture 1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80" y="2743200"/>
            <a:ext cx="5329820" cy="3485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Picture 9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104" y="609600"/>
            <a:ext cx="5217319" cy="3581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" name="Straight Arrow Connector 44"/>
          <p:cNvCxnSpPr/>
          <p:nvPr/>
        </p:nvCxnSpPr>
        <p:spPr>
          <a:xfrm flipH="1">
            <a:off x="2098886" y="1219200"/>
            <a:ext cx="2274695" cy="2667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743200" y="2552700"/>
            <a:ext cx="3082343" cy="1638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89680" y="4343400"/>
            <a:ext cx="3123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3Dimensional Field map is</a:t>
            </a:r>
          </a:p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btained over the volume of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single cell where beam exists.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71" y="896034"/>
            <a:ext cx="3484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y</a:t>
            </a:r>
            <a:r>
              <a:rPr lang="en-US" dirty="0" smtClean="0"/>
              <a:t> component at the median plane</a:t>
            </a:r>
          </a:p>
          <a:p>
            <a:r>
              <a:rPr lang="en-US" dirty="0"/>
              <a:t>b</a:t>
            </a:r>
            <a:r>
              <a:rPr lang="en-US" dirty="0" smtClean="0"/>
              <a:t>etween the two magnets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4" idx="2"/>
          </p:cNvCxnSpPr>
          <p:nvPr/>
        </p:nvCxnSpPr>
        <p:spPr>
          <a:xfrm flipV="1">
            <a:off x="1931004" y="1447800"/>
            <a:ext cx="2793396" cy="94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lide Number Placeholder 2"/>
          <p:cNvSpPr txBox="1">
            <a:spLocks/>
          </p:cNvSpPr>
          <p:nvPr/>
        </p:nvSpPr>
        <p:spPr>
          <a:xfrm>
            <a:off x="6867072" y="64356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13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51" name="Group 2465"/>
          <p:cNvGrpSpPr>
            <a:grpSpLocks/>
          </p:cNvGrpSpPr>
          <p:nvPr/>
        </p:nvGrpSpPr>
        <p:grpSpPr bwMode="auto">
          <a:xfrm>
            <a:off x="111336" y="6260903"/>
            <a:ext cx="8447088" cy="38100"/>
            <a:chOff x="247" y="3980"/>
            <a:chExt cx="5321" cy="24"/>
          </a:xfrm>
        </p:grpSpPr>
        <p:sp>
          <p:nvSpPr>
            <p:cNvPr id="52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89" name="Group 88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92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09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827" y="0"/>
            <a:ext cx="8763000" cy="533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Closed </a:t>
            </a:r>
            <a:r>
              <a:rPr lang="en-US" sz="2400" dirty="0">
                <a:solidFill>
                  <a:srgbClr val="FF0000"/>
                </a:solidFill>
              </a:rPr>
              <a:t>orbits in the range 1.3 GeV to 6.6 </a:t>
            </a:r>
            <a:r>
              <a:rPr lang="en-US" sz="2400" dirty="0" smtClean="0">
                <a:solidFill>
                  <a:srgbClr val="FF0000"/>
                </a:solidFill>
              </a:rPr>
              <a:t>GeV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41970" y="518048"/>
            <a:ext cx="8141479" cy="5410200"/>
            <a:chOff x="1600200" y="1441132"/>
            <a:chExt cx="5943600" cy="3975735"/>
          </a:xfrm>
        </p:grpSpPr>
        <p:pic>
          <p:nvPicPr>
            <p:cNvPr id="4" name="Pictur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41132"/>
              <a:ext cx="5943600" cy="397573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209800" y="1676400"/>
              <a:ext cx="1524000" cy="3505200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962400" y="1641675"/>
              <a:ext cx="1371600" cy="3505200"/>
            </a:xfrm>
            <a:prstGeom prst="rect">
              <a:avLst/>
            </a:prstGeom>
            <a:solidFill>
              <a:srgbClr val="FF00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3800" y="1676400"/>
              <a:ext cx="228600" cy="3505200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34000" y="1682187"/>
              <a:ext cx="2057400" cy="3464688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95600" y="4648200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QF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49022" y="4668456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QD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64376" y="5872316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-along beam [m]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493322" y="328220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transverse [m]</a:t>
            </a:r>
            <a:endParaRPr lang="en-US" dirty="0"/>
          </a:p>
        </p:txBody>
      </p:sp>
      <p:sp>
        <p:nvSpPr>
          <p:cNvPr id="54" name="Slide Number Placeholder 2"/>
          <p:cNvSpPr txBox="1">
            <a:spLocks/>
          </p:cNvSpPr>
          <p:nvPr/>
        </p:nvSpPr>
        <p:spPr>
          <a:xfrm>
            <a:off x="7058948" y="64502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14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55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56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8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9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0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1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93" name="Group 92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96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84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672" y="0"/>
            <a:ext cx="8763000" cy="6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Tunes</a:t>
            </a:r>
            <a:r>
              <a:rPr lang="en-US" sz="2400" dirty="0"/>
              <a:t> </a:t>
            </a:r>
            <a:r>
              <a:rPr lang="en-US" sz="2400" dirty="0" err="1"/>
              <a:t>Q</a:t>
            </a:r>
            <a:r>
              <a:rPr lang="en-US" sz="2400" baseline="-25000" dirty="0" err="1"/>
              <a:t>x</a:t>
            </a:r>
            <a:r>
              <a:rPr lang="en-US" sz="2400" dirty="0" err="1"/>
              <a:t>,Q</a:t>
            </a:r>
            <a:r>
              <a:rPr lang="en-US" sz="2400" baseline="-25000" dirty="0" err="1"/>
              <a:t>y</a:t>
            </a:r>
            <a:r>
              <a:rPr lang="en-US" sz="2400" dirty="0"/>
              <a:t> and </a:t>
            </a:r>
            <a:r>
              <a:rPr lang="en-US" sz="2400" dirty="0" err="1"/>
              <a:t>chromaticities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</a:t>
            </a:r>
            <a:r>
              <a:rPr lang="en-US" sz="2400" baseline="-25000" dirty="0">
                <a:sym typeface="Symbol"/>
              </a:rPr>
              <a:t>x</a:t>
            </a:r>
            <a:r>
              <a:rPr lang="en-US" sz="2400" dirty="0">
                <a:sym typeface="Symbol"/>
              </a:rPr>
              <a:t>, </a:t>
            </a:r>
            <a:r>
              <a:rPr lang="en-US" sz="2400" baseline="-25000" dirty="0" smtClean="0">
                <a:sym typeface="Symbol"/>
              </a:rPr>
              <a:t>y</a:t>
            </a:r>
            <a:r>
              <a:rPr lang="en-US" sz="2400" dirty="0" smtClean="0">
                <a:sym typeface="Symbol"/>
              </a:rPr>
              <a:t>; Range: </a:t>
            </a:r>
            <a:r>
              <a:rPr lang="en-US" sz="2400" dirty="0" smtClean="0"/>
              <a:t>1.3 </a:t>
            </a:r>
            <a:r>
              <a:rPr lang="en-US" sz="2400" dirty="0"/>
              <a:t>GeV to 6.6 </a:t>
            </a:r>
            <a:r>
              <a:rPr lang="en-US" sz="2400" dirty="0" smtClean="0"/>
              <a:t>GeV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7848600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Slide Number Placeholder 2"/>
          <p:cNvSpPr txBox="1">
            <a:spLocks/>
          </p:cNvSpPr>
          <p:nvPr/>
        </p:nvSpPr>
        <p:spPr>
          <a:xfrm>
            <a:off x="7058948" y="64502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15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47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48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85" name="Group 84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8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2020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524" y="-23056"/>
            <a:ext cx="8229600" cy="838200"/>
          </a:xfrm>
        </p:spPr>
        <p:txBody>
          <a:bodyPr>
            <a:noAutofit/>
          </a:bodyPr>
          <a:lstStyle/>
          <a:p>
            <a:r>
              <a:rPr lang="en-US" sz="2400" dirty="0">
                <a:sym typeface="Symbol"/>
              </a:rPr>
              <a:t>Calculations of the maximum beam </a:t>
            </a:r>
            <a:r>
              <a:rPr lang="en-US" sz="2400" dirty="0" smtClean="0">
                <a:sym typeface="Symbol"/>
              </a:rPr>
              <a:t>emittance </a:t>
            </a:r>
            <a:r>
              <a:rPr lang="en-US" sz="2400" dirty="0">
                <a:sym typeface="Symbol"/>
              </a:rPr>
              <a:t></a:t>
            </a:r>
            <a:r>
              <a:rPr lang="en-US" sz="2400" baseline="-25000" dirty="0" smtClean="0">
                <a:sym typeface="Symbol"/>
              </a:rPr>
              <a:t>x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>
                <a:sym typeface="Symbol"/>
              </a:rPr>
              <a:t>transported in all six arcs for each of the five  orbits</a:t>
            </a:r>
            <a:r>
              <a:rPr lang="en-US" sz="2400" dirty="0" smtClean="0">
                <a:sym typeface="Symbol"/>
              </a:rPr>
              <a:t>.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51" y="1184336"/>
            <a:ext cx="7467600" cy="4952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46115" y="3291504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3.96 GeV</a:t>
            </a:r>
          </a:p>
        </p:txBody>
      </p:sp>
      <p:sp>
        <p:nvSpPr>
          <p:cNvPr id="6" name="Rectangle 5"/>
          <p:cNvSpPr/>
          <p:nvPr/>
        </p:nvSpPr>
        <p:spPr>
          <a:xfrm>
            <a:off x="2757066" y="5162729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1.32 GeV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453733" y="2057400"/>
            <a:ext cx="166267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34199" y="2922172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6.60 GeV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800" y="3777734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2.64 GeV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38800" y="2710934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5.28 GeV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8169" y="768659"/>
            <a:ext cx="8981883" cy="446455"/>
            <a:chOff x="58169" y="768659"/>
            <a:chExt cx="8981883" cy="446455"/>
          </a:xfrm>
        </p:grpSpPr>
        <p:sp>
          <p:nvSpPr>
            <p:cNvPr id="7" name="TextBox 6"/>
            <p:cNvSpPr txBox="1"/>
            <p:nvPr/>
          </p:nvSpPr>
          <p:spPr>
            <a:xfrm>
              <a:off x="58169" y="768659"/>
              <a:ext cx="25542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Max_</a:t>
              </a:r>
              <a:r>
                <a:rPr lang="en-US" sz="2000" baseline="-25000" dirty="0" err="1" smtClean="0">
                  <a:solidFill>
                    <a:srgbClr val="FF0000"/>
                  </a:solidFill>
                  <a:sym typeface="Symbol"/>
                </a:rPr>
                <a:t>N-r</a:t>
              </a:r>
              <a:r>
                <a:rPr lang="en-US" sz="2000" baseline="-25000" dirty="0" smtClean="0">
                  <a:solidFill>
                    <a:srgbClr val="FF0000"/>
                  </a:solidFill>
                  <a:sym typeface="Symbol"/>
                </a:rPr>
                <a:t>ms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=0.02 m.rad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08748" y="815004"/>
              <a:ext cx="523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Required_</a:t>
              </a:r>
              <a:r>
                <a:rPr lang="en-US" sz="2000" baseline="-25000" dirty="0" err="1" smtClean="0">
                  <a:solidFill>
                    <a:srgbClr val="FF0000"/>
                  </a:solidFill>
                  <a:sym typeface="Symbol"/>
                </a:rPr>
                <a:t>N-r</a:t>
              </a:r>
              <a:r>
                <a:rPr lang="en-US" sz="2000" baseline="-25000" dirty="0" smtClean="0">
                  <a:solidFill>
                    <a:srgbClr val="FF0000"/>
                  </a:solidFill>
                  <a:sym typeface="Symbol"/>
                </a:rPr>
                <a:t>ms 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to be transported=30x10</a:t>
              </a:r>
              <a:r>
                <a:rPr lang="en-US" sz="2000" baseline="30000" dirty="0" smtClean="0">
                  <a:solidFill>
                    <a:srgbClr val="FF0000"/>
                  </a:solidFill>
                  <a:sym typeface="Symbol"/>
                </a:rPr>
                <a:t>-6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 m.rad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4" name="Slide Number Placeholder 2"/>
          <p:cNvSpPr txBox="1">
            <a:spLocks/>
          </p:cNvSpPr>
          <p:nvPr/>
        </p:nvSpPr>
        <p:spPr>
          <a:xfrm>
            <a:off x="6762750" y="6442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16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55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56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8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9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0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1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93" name="Group 92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96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571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7848600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59780" y="0"/>
            <a:ext cx="8229600" cy="653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ym typeface="Symbol"/>
              </a:rPr>
              <a:t>Calculations of the maximum beam emittance </a:t>
            </a:r>
            <a:r>
              <a:rPr lang="en-US" sz="2400" baseline="-25000" dirty="0" smtClean="0">
                <a:sym typeface="Symbol"/>
              </a:rPr>
              <a:t>y</a:t>
            </a:r>
            <a:r>
              <a:rPr lang="en-US" sz="2400" dirty="0" smtClean="0">
                <a:sym typeface="Symbol"/>
              </a:rPr>
              <a:t> transported in all six arcs for each of the five  orbits.</a:t>
            </a:r>
            <a:endParaRPr lang="en-US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-20256" y="653534"/>
            <a:ext cx="8981398" cy="444044"/>
            <a:chOff x="-20256" y="653534"/>
            <a:chExt cx="8981398" cy="444044"/>
          </a:xfrm>
        </p:grpSpPr>
        <p:sp>
          <p:nvSpPr>
            <p:cNvPr id="6" name="TextBox 5"/>
            <p:cNvSpPr txBox="1"/>
            <p:nvPr/>
          </p:nvSpPr>
          <p:spPr>
            <a:xfrm>
              <a:off x="-20256" y="653534"/>
              <a:ext cx="25542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Max_</a:t>
              </a:r>
              <a:r>
                <a:rPr lang="en-US" sz="2000" baseline="-25000" dirty="0" err="1" smtClean="0">
                  <a:solidFill>
                    <a:srgbClr val="FF0000"/>
                  </a:solidFill>
                  <a:sym typeface="Symbol"/>
                </a:rPr>
                <a:t>N-r</a:t>
              </a:r>
              <a:r>
                <a:rPr lang="en-US" sz="2000" baseline="-25000" dirty="0" smtClean="0">
                  <a:solidFill>
                    <a:srgbClr val="FF0000"/>
                  </a:solidFill>
                  <a:sym typeface="Symbol"/>
                </a:rPr>
                <a:t>ms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=0.02 m.rad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70765" y="697468"/>
              <a:ext cx="55903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Required _N-</a:t>
              </a:r>
              <a:r>
                <a:rPr lang="en-US" sz="2000" dirty="0" err="1" smtClean="0">
                  <a:solidFill>
                    <a:srgbClr val="FF0000"/>
                  </a:solidFill>
                  <a:sym typeface="Symbol"/>
                </a:rPr>
                <a:t>rms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 to be transported=30x10</a:t>
              </a:r>
              <a:r>
                <a:rPr lang="en-US" sz="2000" baseline="30000" dirty="0" smtClean="0">
                  <a:solidFill>
                    <a:srgbClr val="FF0000"/>
                  </a:solidFill>
                  <a:sym typeface="Symbol"/>
                </a:rPr>
                <a:t>-6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 m.rad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9" name="Slide Number Placeholder 2"/>
          <p:cNvSpPr txBox="1">
            <a:spLocks/>
          </p:cNvSpPr>
          <p:nvPr/>
        </p:nvSpPr>
        <p:spPr>
          <a:xfrm>
            <a:off x="6861673" y="64059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17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50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51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88" name="Group 87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9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91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3409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20" y="75308"/>
            <a:ext cx="8677835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89177" y="124094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 GeV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54451" y="300406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2.6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54452" y="4630931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.6 GeV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94830" y="1078562"/>
            <a:ext cx="1905000" cy="4724400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52012" y="1078562"/>
            <a:ext cx="1734615" cy="4711746"/>
          </a:xfrm>
          <a:prstGeom prst="rect">
            <a:avLst/>
          </a:prstGeom>
          <a:solidFill>
            <a:srgbClr val="FFC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49818" y="768161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43714" y="781571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152400"/>
            <a:ext cx="4817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Beta functions of 3 different energies</a:t>
            </a:r>
            <a:endParaRPr lang="en-US" sz="2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757750" y="1425615"/>
            <a:ext cx="39030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61731" y="119903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>
                <a:sym typeface="Symbol"/>
              </a:rPr>
              <a:t>x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757750" y="1568370"/>
            <a:ext cx="884213" cy="369332"/>
            <a:chOff x="5796470" y="1578015"/>
            <a:chExt cx="884213" cy="369332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796470" y="1804592"/>
              <a:ext cx="39030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300451" y="1578015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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9" name="Slide Number Placeholder 2"/>
          <p:cNvSpPr txBox="1">
            <a:spLocks/>
          </p:cNvSpPr>
          <p:nvPr/>
        </p:nvSpPr>
        <p:spPr>
          <a:xfrm>
            <a:off x="6762750" y="64366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18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60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61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8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9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0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1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2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3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4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5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6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98" name="Group 97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10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101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761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2048"/>
          <p:cNvGrpSpPr/>
          <p:nvPr/>
        </p:nvGrpSpPr>
        <p:grpSpPr>
          <a:xfrm>
            <a:off x="2177832" y="409575"/>
            <a:ext cx="5840648" cy="5743900"/>
            <a:chOff x="1886651" y="154540"/>
            <a:chExt cx="6558996" cy="6536773"/>
          </a:xfrm>
        </p:grpSpPr>
        <p:grpSp>
          <p:nvGrpSpPr>
            <p:cNvPr id="8" name="Group 7"/>
            <p:cNvGrpSpPr/>
            <p:nvPr/>
          </p:nvGrpSpPr>
          <p:grpSpPr>
            <a:xfrm>
              <a:off x="2667000" y="3114675"/>
              <a:ext cx="5778647" cy="3576638"/>
              <a:chOff x="2695295" y="3124200"/>
              <a:chExt cx="5778647" cy="3576638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5295" y="3124200"/>
                <a:ext cx="3753408" cy="3576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893643" y="4038600"/>
                <a:ext cx="1328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0.4 mm Iron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010400" y="5181600"/>
                <a:ext cx="14635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 mm Inconel</a:t>
                </a:r>
                <a:endParaRPr lang="en-US" dirty="0"/>
              </a:p>
            </p:txBody>
          </p:sp>
          <p:cxnSp>
            <p:nvCxnSpPr>
              <p:cNvPr id="9" name="Straight Arrow Connector 8"/>
              <p:cNvCxnSpPr>
                <a:stCxn id="5" idx="1"/>
              </p:cNvCxnSpPr>
              <p:nvPr/>
            </p:nvCxnSpPr>
            <p:spPr>
              <a:xfrm flipH="1" flipV="1">
                <a:off x="6096001" y="4038600"/>
                <a:ext cx="797642" cy="1846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stCxn id="6" idx="1"/>
              </p:cNvCxnSpPr>
              <p:nvPr/>
            </p:nvCxnSpPr>
            <p:spPr>
              <a:xfrm flipH="1" flipV="1">
                <a:off x="5286095" y="4800600"/>
                <a:ext cx="1724305" cy="5656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7005577" y="4552833"/>
                <a:ext cx="1136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0.1 mm Al</a:t>
                </a:r>
                <a:endParaRPr lang="en-US" dirty="0"/>
              </a:p>
            </p:txBody>
          </p:sp>
          <p:cxnSp>
            <p:nvCxnSpPr>
              <p:cNvPr id="10" name="Straight Arrow Connector 9"/>
              <p:cNvCxnSpPr>
                <a:stCxn id="14" idx="1"/>
              </p:cNvCxnSpPr>
              <p:nvPr/>
            </p:nvCxnSpPr>
            <p:spPr>
              <a:xfrm flipH="1" flipV="1">
                <a:off x="6172200" y="4407932"/>
                <a:ext cx="833377" cy="3295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886651" y="164684"/>
              <a:ext cx="5979625" cy="4757481"/>
              <a:chOff x="2057400" y="164684"/>
              <a:chExt cx="5979625" cy="4757481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164684"/>
                <a:ext cx="4534999" cy="2990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4072504" y="533400"/>
                <a:ext cx="9989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B=0.83 T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92399" y="1143000"/>
                <a:ext cx="1444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B=0.03 Gauss</a:t>
                </a:r>
                <a:endParaRPr lang="en-US" dirty="0"/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 flipV="1">
                <a:off x="4724400" y="304800"/>
                <a:ext cx="0" cy="461736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/>
            <p:cNvCxnSpPr/>
            <p:nvPr/>
          </p:nvCxnSpPr>
          <p:spPr>
            <a:xfrm flipV="1">
              <a:off x="4029075" y="173711"/>
              <a:ext cx="0" cy="47484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153305" y="154540"/>
              <a:ext cx="0" cy="47484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24600" y="154540"/>
              <a:ext cx="0" cy="47484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819400" y="304800"/>
              <a:ext cx="0" cy="47484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029075" y="4563190"/>
              <a:ext cx="1124230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819400" y="4213741"/>
              <a:ext cx="120967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29552" y="453366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 mm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08612" y="4142876"/>
              <a:ext cx="812231" cy="420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 mm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81" name="Slide Number Placeholder 2"/>
          <p:cNvSpPr txBox="1">
            <a:spLocks/>
          </p:cNvSpPr>
          <p:nvPr/>
        </p:nvSpPr>
        <p:spPr>
          <a:xfrm>
            <a:off x="6523831" y="64162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19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82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83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4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5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6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7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8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9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0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1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2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3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4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5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6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7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8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99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0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2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3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4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5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6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7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8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09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0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1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2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3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4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5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6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7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18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120" name="Group 119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1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123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sp>
        <p:nvSpPr>
          <p:cNvPr id="2051" name="TextBox 2050"/>
          <p:cNvSpPr txBox="1"/>
          <p:nvPr/>
        </p:nvSpPr>
        <p:spPr>
          <a:xfrm>
            <a:off x="82400" y="59434"/>
            <a:ext cx="3545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5 mm septum Permanent Magnet</a:t>
            </a:r>
            <a:endParaRPr lang="en-US" dirty="0"/>
          </a:p>
        </p:txBody>
      </p:sp>
      <p:cxnSp>
        <p:nvCxnSpPr>
          <p:cNvPr id="2054" name="Straight Arrow Connector 2053"/>
          <p:cNvCxnSpPr/>
          <p:nvPr/>
        </p:nvCxnSpPr>
        <p:spPr>
          <a:xfrm>
            <a:off x="457200" y="381000"/>
            <a:ext cx="2827337" cy="2624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2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956" y="533400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057400"/>
            <a:ext cx="9004300" cy="167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study and the measurements show that the </a:t>
            </a:r>
            <a:r>
              <a:rPr lang="en-US" dirty="0" err="1" smtClean="0">
                <a:solidFill>
                  <a:srgbClr val="FF0000"/>
                </a:solidFill>
              </a:rPr>
              <a:t>Halbach</a:t>
            </a:r>
            <a:r>
              <a:rPr lang="en-US" dirty="0" smtClean="0">
                <a:solidFill>
                  <a:srgbClr val="FF0000"/>
                </a:solidFill>
              </a:rPr>
              <a:t> type permanent magnets with wedges</a:t>
            </a:r>
            <a:r>
              <a:rPr lang="en-US" dirty="0" smtClean="0"/>
              <a:t> have many advantages over the Iron dominated magnets, and can be used as magnets in an FFAG cell.</a:t>
            </a:r>
            <a:endParaRPr lang="en-US" dirty="0"/>
          </a:p>
        </p:txBody>
      </p:sp>
      <p:sp>
        <p:nvSpPr>
          <p:cNvPr id="46" name="Slide Number Placeholder 2"/>
          <p:cNvSpPr txBox="1">
            <a:spLocks/>
          </p:cNvSpPr>
          <p:nvPr/>
        </p:nvSpPr>
        <p:spPr>
          <a:xfrm>
            <a:off x="6616700" y="64059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2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47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48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85" name="Group 84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8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6606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956" y="2971800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12" y="4191000"/>
            <a:ext cx="8610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Halbach</a:t>
            </a:r>
            <a:r>
              <a:rPr lang="en-US" dirty="0" smtClean="0"/>
              <a:t> type permanent magnets with wedges is a good alternative to replace the Iron Dominated permanent magnets.</a:t>
            </a:r>
            <a:endParaRPr lang="en-US" dirty="0"/>
          </a:p>
        </p:txBody>
      </p:sp>
      <p:sp>
        <p:nvSpPr>
          <p:cNvPr id="46" name="Slide Number Placeholder 2"/>
          <p:cNvSpPr txBox="1">
            <a:spLocks/>
          </p:cNvSpPr>
          <p:nvPr/>
        </p:nvSpPr>
        <p:spPr>
          <a:xfrm>
            <a:off x="6616700" y="64059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20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47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48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5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3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85" name="Group 84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8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sp>
        <p:nvSpPr>
          <p:cNvPr id="89" name="Title 1"/>
          <p:cNvSpPr txBox="1">
            <a:spLocks/>
          </p:cNvSpPr>
          <p:nvPr/>
        </p:nvSpPr>
        <p:spPr>
          <a:xfrm>
            <a:off x="457200" y="952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Issues with </a:t>
            </a:r>
            <a:r>
              <a:rPr lang="en-US" dirty="0" err="1" smtClean="0"/>
              <a:t>Halbach</a:t>
            </a:r>
            <a:r>
              <a:rPr lang="en-US" dirty="0" smtClean="0"/>
              <a:t> type PM</a:t>
            </a:r>
            <a:endParaRPr lang="en-US" dirty="0"/>
          </a:p>
        </p:txBody>
      </p:sp>
      <p:sp>
        <p:nvSpPr>
          <p:cNvPr id="90" name="Content Placeholder 2"/>
          <p:cNvSpPr txBox="1">
            <a:spLocks/>
          </p:cNvSpPr>
          <p:nvPr/>
        </p:nvSpPr>
        <p:spPr>
          <a:xfrm>
            <a:off x="404312" y="1143000"/>
            <a:ext cx="8610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Temperature compensation may be needed for (</a:t>
            </a:r>
            <a:r>
              <a:rPr lang="en-US" sz="2400" dirty="0" err="1" smtClean="0"/>
              <a:t>NdFeB</a:t>
            </a:r>
            <a:r>
              <a:rPr lang="en-US" sz="2400" dirty="0" smtClean="0"/>
              <a:t>) material. But there are ways to solve temperature compensation issues.</a:t>
            </a:r>
          </a:p>
          <a:p>
            <a:r>
              <a:rPr lang="en-US" sz="2400" dirty="0" smtClean="0"/>
              <a:t>Tolerances of easy axis direction and Br</a:t>
            </a:r>
          </a:p>
        </p:txBody>
      </p:sp>
    </p:spTree>
    <p:extLst>
      <p:ext uri="{BB962C8B-B14F-4D97-AF65-F5344CB8AC3E}">
        <p14:creationId xmlns:p14="http://schemas.microsoft.com/office/powerpoint/2010/main" val="38464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324011">
            <a:off x="95513" y="816722"/>
            <a:ext cx="4593674" cy="11319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anose="030F0702030302020204" pitchFamily="66" charset="0"/>
              </a:rPr>
              <a:t>The End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8224" y="4125378"/>
            <a:ext cx="7950200" cy="11430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anose="030F0702030302020204" pitchFamily="66" charset="0"/>
              </a:rPr>
              <a:t>Thank you for your attention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grpSp>
        <p:nvGrpSpPr>
          <p:cNvPr id="46" name="Group 2465"/>
          <p:cNvGrpSpPr>
            <a:grpSpLocks/>
          </p:cNvGrpSpPr>
          <p:nvPr/>
        </p:nvGrpSpPr>
        <p:grpSpPr bwMode="auto">
          <a:xfrm>
            <a:off x="303212" y="6275501"/>
            <a:ext cx="8447088" cy="38100"/>
            <a:chOff x="247" y="3980"/>
            <a:chExt cx="5321" cy="24"/>
          </a:xfrm>
        </p:grpSpPr>
        <p:sp>
          <p:nvSpPr>
            <p:cNvPr id="47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8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6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7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8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9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0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1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2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3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4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5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6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7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8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79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0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1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82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51912" y="6347629"/>
            <a:ext cx="2835564" cy="481796"/>
            <a:chOff x="60036" y="6333031"/>
            <a:chExt cx="2835564" cy="481796"/>
          </a:xfrm>
        </p:grpSpPr>
        <p:grpSp>
          <p:nvGrpSpPr>
            <p:cNvPr id="84" name="Group 83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7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536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25" y="76200"/>
            <a:ext cx="7586158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</a:t>
            </a:r>
            <a:r>
              <a:rPr lang="en-US" sz="2800" dirty="0" smtClean="0">
                <a:sym typeface="Symbol"/>
              </a:rPr>
              <a:t> project is a prototype electron accelerator for the </a:t>
            </a:r>
            <a:r>
              <a:rPr lang="en-US" sz="2800" dirty="0" err="1" smtClean="0">
                <a:sym typeface="Symbol"/>
              </a:rPr>
              <a:t>eRHIC</a:t>
            </a:r>
            <a:r>
              <a:rPr lang="en-US" sz="2800" dirty="0" smtClean="0">
                <a:sym typeface="Symbol"/>
              </a:rPr>
              <a:t> project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3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0036" y="6333031"/>
            <a:ext cx="1342376" cy="481796"/>
            <a:chOff x="-46976" y="6376204"/>
            <a:chExt cx="1342376" cy="481796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194" y="6376204"/>
              <a:ext cx="1321594" cy="48179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50000">
                  <a:schemeClr val="bg1"/>
                </a:gs>
                <a:gs pos="100000">
                  <a:srgbClr val="FF0000"/>
                </a:gs>
              </a:gsLst>
              <a:lin ang="4800000" scaled="0"/>
            </a:gradFill>
            <a:ln>
              <a:noFill/>
            </a:ln>
          </p:spPr>
        </p:pic>
        <p:sp>
          <p:nvSpPr>
            <p:cNvPr id="13" name="Footer Placeholder 3"/>
            <p:cNvSpPr txBox="1">
              <a:spLocks/>
            </p:cNvSpPr>
            <p:nvPr/>
          </p:nvSpPr>
          <p:spPr>
            <a:xfrm>
              <a:off x="-46976" y="6414458"/>
              <a:ext cx="1342376" cy="365125"/>
            </a:xfrm>
            <a:prstGeom prst="rect">
              <a:avLst/>
            </a:prstGeom>
            <a:gradFill>
              <a:gsLst>
                <a:gs pos="0">
                  <a:srgbClr val="FF0000">
                    <a:alpha val="19000"/>
                  </a:srgbClr>
                </a:gs>
                <a:gs pos="50000">
                  <a:schemeClr val="bg1">
                    <a:alpha val="0"/>
                  </a:schemeClr>
                </a:gs>
                <a:gs pos="100000">
                  <a:srgbClr val="FF0000">
                    <a:alpha val="17000"/>
                  </a:srgbClr>
                </a:gs>
              </a:gsLst>
              <a:lin ang="4800000" scaled="0"/>
            </a:gradFill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28800" y="633303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FFAG’16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273510" y="1371600"/>
            <a:ext cx="8530087" cy="3860466"/>
            <a:chOff x="956758" y="1435694"/>
            <a:chExt cx="8530087" cy="38604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758" y="1561839"/>
              <a:ext cx="7230484" cy="373432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663569" y="1435694"/>
              <a:ext cx="4777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Injection: 5 MeV e</a:t>
              </a:r>
              <a:r>
                <a:rPr lang="en-US" baseline="30000" dirty="0" smtClean="0"/>
                <a:t>-    </a:t>
              </a:r>
              <a:r>
                <a:rPr lang="en-US" dirty="0" smtClean="0"/>
                <a:t>100 mA      rep-rate 325 MHz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29000" y="2549006"/>
              <a:ext cx="2740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1.3 GHz 16 MV/m ~80 MeV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391400" y="1805026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 MeV Beam dump 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10400" y="2329934"/>
              <a:ext cx="861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Splitter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1380" y="2179674"/>
              <a:ext cx="87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Merger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28800" y="3429000"/>
              <a:ext cx="52452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Two concepts: </a:t>
              </a:r>
              <a:r>
                <a:rPr lang="en-US" dirty="0" smtClean="0">
                  <a:solidFill>
                    <a:srgbClr val="002060"/>
                  </a:solidFill>
                </a:rPr>
                <a:t>Energy Recovery </a:t>
              </a:r>
              <a:r>
                <a:rPr lang="en-US" dirty="0" err="1" smtClean="0">
                  <a:solidFill>
                    <a:srgbClr val="002060"/>
                  </a:solidFill>
                </a:rPr>
                <a:t>Linac</a:t>
              </a:r>
              <a:r>
                <a:rPr lang="en-US" dirty="0" smtClean="0">
                  <a:solidFill>
                    <a:srgbClr val="002060"/>
                  </a:solidFill>
                </a:rPr>
                <a:t> (ERL)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                          </a:t>
              </a:r>
              <a:r>
                <a:rPr lang="en-US" dirty="0" smtClean="0">
                  <a:solidFill>
                    <a:srgbClr val="002060"/>
                  </a:solidFill>
                </a:rPr>
                <a:t>Fixed Field Alternating Gradient (FFAG)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663569" y="1620360"/>
              <a:ext cx="765431" cy="7439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18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9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0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1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2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3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4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5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6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7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8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9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0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1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5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6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7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8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099580"/>
              </p:ext>
            </p:extLst>
          </p:nvPr>
        </p:nvGraphicFramePr>
        <p:xfrm>
          <a:off x="7630443" y="3429001"/>
          <a:ext cx="92788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888"/>
              </a:tblGrid>
              <a:tr h="50700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Energies </a:t>
                      </a:r>
                    </a:p>
                    <a:p>
                      <a:pPr algn="ctr"/>
                      <a:r>
                        <a:rPr lang="en-US" sz="1600" dirty="0" smtClean="0"/>
                        <a:t>[GeV]</a:t>
                      </a:r>
                      <a:endParaRPr lang="en-US" sz="1600" dirty="0"/>
                    </a:p>
                  </a:txBody>
                  <a:tcPr/>
                </a:tc>
              </a:tr>
              <a:tr h="294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76</a:t>
                      </a:r>
                      <a:endParaRPr lang="en-US" sz="1600" dirty="0"/>
                    </a:p>
                  </a:txBody>
                  <a:tcPr/>
                </a:tc>
              </a:tr>
              <a:tr h="294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146</a:t>
                      </a:r>
                      <a:endParaRPr lang="en-US" sz="1600" dirty="0"/>
                    </a:p>
                  </a:txBody>
                  <a:tcPr/>
                </a:tc>
              </a:tr>
              <a:tr h="294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216</a:t>
                      </a:r>
                      <a:endParaRPr lang="en-US" sz="1600" dirty="0"/>
                    </a:p>
                  </a:txBody>
                  <a:tcPr/>
                </a:tc>
              </a:tr>
              <a:tr h="294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286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81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01-14 at 11.43.59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421" y="864903"/>
            <a:ext cx="6201557" cy="47998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66284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76 – 286 MeV NS-FFAG Cornell Lattice </a:t>
            </a:r>
            <a:br>
              <a:rPr lang="en-US" sz="2400" dirty="0" smtClean="0"/>
            </a:br>
            <a:r>
              <a:rPr lang="en-US" sz="2400" dirty="0" smtClean="0"/>
              <a:t>100 cells : Orbits and magnets in the 10.5 m diameter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454" y="5939236"/>
            <a:ext cx="2490730" cy="365125"/>
          </a:xfrm>
        </p:spPr>
        <p:txBody>
          <a:bodyPr/>
          <a:lstStyle/>
          <a:p>
            <a:r>
              <a:rPr lang="en-US" dirty="0" smtClean="0"/>
              <a:t>D. Trbojevic, January 15, 2015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75266">
            <a:off x="4441932" y="255071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</a:t>
            </a:r>
            <a:r>
              <a:rPr lang="en-US" dirty="0" smtClean="0">
                <a:solidFill>
                  <a:srgbClr val="0000FF"/>
                </a:solidFill>
              </a:rPr>
              <a:t>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8492" y="2170050"/>
            <a:ext cx="65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QF/2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72" y="2360981"/>
            <a:ext cx="8279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13.598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149112" y="1487301"/>
            <a:ext cx="0" cy="426532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12396" y="1389096"/>
            <a:ext cx="84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(mm)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3751" y="375274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13.364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25112" y="1670248"/>
            <a:ext cx="0" cy="3778574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 noChangeAspect="1"/>
            <a:endCxn id="53" idx="0"/>
          </p:cNvCxnSpPr>
          <p:nvPr/>
        </p:nvCxnSpPr>
        <p:spPr>
          <a:xfrm>
            <a:off x="4972208" y="5428475"/>
            <a:ext cx="1822132" cy="154088"/>
          </a:xfrm>
          <a:prstGeom prst="straightConnector1">
            <a:avLst/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flipV="1">
            <a:off x="7443605" y="1978027"/>
            <a:ext cx="369061" cy="4008433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6237">
            <a:off x="4236218" y="5689783"/>
            <a:ext cx="1097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32.99 cm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 rot="329965">
            <a:off x="5388637" y="5080558"/>
            <a:ext cx="10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10.99 cm</a:t>
            </a:r>
            <a:endParaRPr lang="en-US" dirty="0"/>
          </a:p>
        </p:txBody>
      </p:sp>
      <p:cxnSp>
        <p:nvCxnSpPr>
          <p:cNvPr id="55" name="Straight Arrow Connector 54"/>
          <p:cNvCxnSpPr>
            <a:cxnSpLocks noChangeAspect="1"/>
          </p:cNvCxnSpPr>
          <p:nvPr/>
        </p:nvCxnSpPr>
        <p:spPr>
          <a:xfrm flipV="1">
            <a:off x="4965688" y="1765368"/>
            <a:ext cx="352572" cy="3737463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767303" y="5020074"/>
            <a:ext cx="63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cm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3211643" y="3567219"/>
            <a:ext cx="885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-8.98 mm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76" name="Straight Arrow Connector 75"/>
          <p:cNvCxnSpPr>
            <a:endCxn id="56" idx="0"/>
          </p:cNvCxnSpPr>
          <p:nvPr/>
        </p:nvCxnSpPr>
        <p:spPr>
          <a:xfrm>
            <a:off x="2830684" y="5364318"/>
            <a:ext cx="489010" cy="10911"/>
          </a:xfrm>
          <a:prstGeom prst="straightConnector1">
            <a:avLst/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172454" y="726472"/>
            <a:ext cx="2697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G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D</a:t>
            </a:r>
            <a:r>
              <a:rPr lang="en-US" sz="1400" b="1" dirty="0" smtClean="0">
                <a:solidFill>
                  <a:srgbClr val="0000FF"/>
                </a:solidFill>
              </a:rPr>
              <a:t> = </a:t>
            </a:r>
            <a:r>
              <a:rPr lang="en-US" sz="1400" b="1" dirty="0">
                <a:solidFill>
                  <a:srgbClr val="0000FF"/>
                </a:solidFill>
              </a:rPr>
              <a:t>-</a:t>
            </a:r>
            <a:r>
              <a:rPr lang="en-US" sz="1400" b="1" dirty="0" smtClean="0">
                <a:solidFill>
                  <a:srgbClr val="0000FF"/>
                </a:solidFill>
              </a:rPr>
              <a:t>27.493 T/m   </a:t>
            </a:r>
            <a:r>
              <a:rPr lang="en-US" sz="1400" b="1" dirty="0" err="1" smtClean="0">
                <a:solidFill>
                  <a:srgbClr val="0000FF"/>
                </a:solidFill>
              </a:rPr>
              <a:t>B</a:t>
            </a:r>
            <a:r>
              <a:rPr lang="en-US" sz="1400" b="1" baseline="-25000" dirty="0" err="1" smtClean="0">
                <a:solidFill>
                  <a:srgbClr val="0000FF"/>
                </a:solidFill>
              </a:rPr>
              <a:t>yD</a:t>
            </a:r>
            <a:r>
              <a:rPr lang="en-US" sz="1400" b="1" dirty="0" smtClean="0">
                <a:solidFill>
                  <a:srgbClr val="0000FF"/>
                </a:solidFill>
              </a:rPr>
              <a:t> = 0.5044 T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193" y="728230"/>
            <a:ext cx="2489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G</a:t>
            </a:r>
            <a:r>
              <a:rPr lang="en-US" sz="14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1400" b="1" dirty="0" smtClean="0">
                <a:solidFill>
                  <a:srgbClr val="FF0000"/>
                </a:solidFill>
              </a:rPr>
              <a:t> = 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42.54 T/m   </a:t>
            </a:r>
            <a:r>
              <a:rPr lang="en-US" sz="1400" b="1" dirty="0" err="1" smtClean="0">
                <a:solidFill>
                  <a:srgbClr val="FF0000"/>
                </a:solidFill>
              </a:rPr>
              <a:t>B</a:t>
            </a:r>
            <a:r>
              <a:rPr lang="en-US" sz="1400" b="1" baseline="-25000" dirty="0" err="1" smtClean="0">
                <a:solidFill>
                  <a:srgbClr val="FF0000"/>
                </a:solidFill>
              </a:rPr>
              <a:t>yF</a:t>
            </a:r>
            <a:r>
              <a:rPr lang="en-US" sz="14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=-</a:t>
            </a:r>
            <a:r>
              <a:rPr lang="en-US" sz="1400" b="1" dirty="0" smtClean="0">
                <a:solidFill>
                  <a:srgbClr val="FF0000"/>
                </a:solidFill>
              </a:rPr>
              <a:t>0.104 T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183507" y="2506868"/>
            <a:ext cx="911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11.9  mm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2814336" y="1664571"/>
            <a:ext cx="11318" cy="3812087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808135" y="4606910"/>
            <a:ext cx="1348450" cy="0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808135" y="1854914"/>
            <a:ext cx="1348449" cy="0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058000" y="5010394"/>
            <a:ext cx="86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n-US" dirty="0" smtClean="0"/>
              <a:t>.0 cm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 rot="166904">
            <a:off x="3689090" y="5006512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cm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302094">
            <a:off x="7824429" y="197817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286 MeV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262728">
            <a:off x="7652868" y="353121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F15E4"/>
                </a:solidFill>
              </a:rPr>
              <a:t>216MeV</a:t>
            </a:r>
            <a:endParaRPr lang="en-US" dirty="0">
              <a:solidFill>
                <a:srgbClr val="6F15E4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219968">
            <a:off x="7559919" y="476204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76CFF"/>
                </a:solidFill>
              </a:rPr>
              <a:t>76 MeV</a:t>
            </a:r>
            <a:endParaRPr lang="en-US" dirty="0">
              <a:solidFill>
                <a:srgbClr val="876C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rot="346661">
            <a:off x="7557257" y="450174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5106C"/>
                </a:solidFill>
              </a:rPr>
              <a:t>146 MeV</a:t>
            </a:r>
            <a:endParaRPr lang="en-US" dirty="0">
              <a:solidFill>
                <a:srgbClr val="D5106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87292" y="1282018"/>
            <a:ext cx="1891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LINAC ENERGY 70 MeV </a:t>
            </a:r>
          </a:p>
          <a:p>
            <a:pPr algn="ctr"/>
            <a:r>
              <a:rPr lang="en-US" sz="1400" dirty="0" smtClean="0"/>
              <a:t>Injector </a:t>
            </a:r>
            <a:r>
              <a:rPr lang="en-US" sz="1400" dirty="0"/>
              <a:t>6</a:t>
            </a:r>
            <a:r>
              <a:rPr lang="en-US" sz="1400" dirty="0" smtClean="0"/>
              <a:t> MeV</a:t>
            </a:r>
            <a:endParaRPr lang="en-US" sz="1400" dirty="0"/>
          </a:p>
        </p:txBody>
      </p:sp>
      <p:sp>
        <p:nvSpPr>
          <p:cNvPr id="22" name="Arc 21"/>
          <p:cNvSpPr>
            <a:spLocks noChangeAspect="1"/>
          </p:cNvSpPr>
          <p:nvPr/>
        </p:nvSpPr>
        <p:spPr>
          <a:xfrm flipV="1">
            <a:off x="-34428913" y="-67782817"/>
            <a:ext cx="73152000" cy="73152000"/>
          </a:xfrm>
          <a:prstGeom prst="arc">
            <a:avLst>
              <a:gd name="adj1" fmla="val 16199648"/>
              <a:gd name="adj2" fmla="val 16263630"/>
            </a:avLst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>
            <a:spLocks noChangeAspect="1"/>
          </p:cNvSpPr>
          <p:nvPr/>
        </p:nvSpPr>
        <p:spPr>
          <a:xfrm flipV="1">
            <a:off x="-24933989" y="-67246766"/>
            <a:ext cx="73152000" cy="73152000"/>
          </a:xfrm>
          <a:prstGeom prst="arc">
            <a:avLst>
              <a:gd name="adj1" fmla="val 15743027"/>
              <a:gd name="adj2" fmla="val 15807008"/>
            </a:avLst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/>
          <p:cNvSpPr>
            <a:spLocks noChangeAspect="1"/>
          </p:cNvSpPr>
          <p:nvPr/>
        </p:nvSpPr>
        <p:spPr>
          <a:xfrm>
            <a:off x="-24106888" y="5375228"/>
            <a:ext cx="54864000" cy="54864000"/>
          </a:xfrm>
          <a:prstGeom prst="arc">
            <a:avLst>
              <a:gd name="adj1" fmla="val 16199321"/>
              <a:gd name="adj2" fmla="val 16406600"/>
            </a:avLst>
          </a:prstGeom>
          <a:ln>
            <a:solidFill>
              <a:srgbClr val="0000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>
            <a:cxnSpLocks noChangeAspect="1"/>
          </p:cNvCxnSpPr>
          <p:nvPr/>
        </p:nvCxnSpPr>
        <p:spPr>
          <a:xfrm flipV="1">
            <a:off x="6785564" y="1933646"/>
            <a:ext cx="359918" cy="3818978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Arc 66"/>
          <p:cNvSpPr>
            <a:spLocks noChangeAspect="1"/>
          </p:cNvSpPr>
          <p:nvPr/>
        </p:nvSpPr>
        <p:spPr>
          <a:xfrm>
            <a:off x="-43586400" y="5581420"/>
            <a:ext cx="91440000" cy="91440000"/>
          </a:xfrm>
          <a:prstGeom prst="arc">
            <a:avLst>
              <a:gd name="adj1" fmla="val 16201353"/>
              <a:gd name="adj2" fmla="val 16600710"/>
            </a:avLst>
          </a:prstGeom>
          <a:ln>
            <a:solidFill>
              <a:srgbClr val="0000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 rot="416838">
            <a:off x="6737346" y="5212088"/>
            <a:ext cx="86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n-US" dirty="0" smtClean="0"/>
              <a:t>.0 cm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 rot="258171">
            <a:off x="7100229" y="2562038"/>
            <a:ext cx="65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QF/2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3321937" y="4143205"/>
            <a:ext cx="591177" cy="0"/>
          </a:xfrm>
          <a:prstGeom prst="straightConnector1">
            <a:avLst/>
          </a:prstGeom>
          <a:ln w="6350" cmpd="sng">
            <a:solidFill>
              <a:srgbClr val="0000FF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3326044" y="2021218"/>
            <a:ext cx="591177" cy="0"/>
          </a:xfrm>
          <a:prstGeom prst="straightConnector1">
            <a:avLst/>
          </a:prstGeom>
          <a:ln w="6350" cmpd="sng">
            <a:solidFill>
              <a:srgbClr val="0000FF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3517172" y="2021218"/>
            <a:ext cx="2" cy="1268082"/>
          </a:xfrm>
          <a:prstGeom prst="straightConnector1">
            <a:avLst/>
          </a:prstGeom>
          <a:ln w="6350" cmpd="sng">
            <a:solidFill>
              <a:srgbClr val="0000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517173" y="3265818"/>
            <a:ext cx="1" cy="886912"/>
          </a:xfrm>
          <a:prstGeom prst="straightConnector1">
            <a:avLst/>
          </a:prstGeom>
          <a:ln w="6350" cmpd="sng">
            <a:solidFill>
              <a:srgbClr val="0000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 rot="313190">
            <a:off x="5260620" y="305672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 smtClean="0"/>
              <a:t>CEN</a:t>
            </a:r>
            <a:r>
              <a:rPr lang="en-US" dirty="0" smtClean="0"/>
              <a:t>=225 MeV</a:t>
            </a:r>
            <a:endParaRPr lang="en-US" baseline="-250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1170187" y="3533295"/>
            <a:ext cx="166049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2024939" y="1514250"/>
            <a:ext cx="131130" cy="3823369"/>
            <a:chOff x="-2969324" y="2675769"/>
            <a:chExt cx="207446" cy="3874256"/>
          </a:xfrm>
        </p:grpSpPr>
        <p:grpSp>
          <p:nvGrpSpPr>
            <p:cNvPr id="97" name="Group 96"/>
            <p:cNvGrpSpPr>
              <a:grpSpLocks/>
            </p:cNvGrpSpPr>
            <p:nvPr/>
          </p:nvGrpSpPr>
          <p:grpSpPr>
            <a:xfrm>
              <a:off x="-2968218" y="2675769"/>
              <a:ext cx="206340" cy="2824327"/>
              <a:chOff x="593328" y="714591"/>
              <a:chExt cx="206340" cy="5155249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flipV="1">
                <a:off x="790027" y="714591"/>
                <a:ext cx="0" cy="5155249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610935" y="4938374"/>
                <a:ext cx="18161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H="1">
                <a:off x="641867" y="4745993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>
                <a:off x="641867" y="4552318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639510" y="4358643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639510" y="4163400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640918" y="3969725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H="1">
                <a:off x="641867" y="3776050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639510" y="3582375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639510" y="3388700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639510" y="3195025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>
                <a:off x="610935" y="3001350"/>
                <a:ext cx="181613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H="1">
                <a:off x="639510" y="2807675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H="1">
                <a:off x="639510" y="2614000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641867" y="2419355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639510" y="2225680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593328" y="2030677"/>
                <a:ext cx="199901" cy="0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H="1">
                <a:off x="640904" y="1837002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H="1">
                <a:off x="641867" y="1643327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H="1">
                <a:off x="645487" y="1449652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H="1">
                <a:off x="645487" y="1252802"/>
                <a:ext cx="154181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Connector 97"/>
            <p:cNvCxnSpPr/>
            <p:nvPr/>
          </p:nvCxnSpPr>
          <p:spPr>
            <a:xfrm flipV="1">
              <a:off x="-2771519" y="3524835"/>
              <a:ext cx="336" cy="302519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-2928049" y="5838852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-2919342" y="5733456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-2919342" y="5627350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-2969324" y="5521245"/>
              <a:ext cx="19990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-2921699" y="5414280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-2920291" y="5308174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-2919342" y="5202068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-2921699" y="5095963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-2923480" y="6476867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-2921123" y="6371471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-2921123" y="6265365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-2923480" y="6159260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H="1">
              <a:off x="-2958639" y="6052295"/>
              <a:ext cx="18311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H="1">
              <a:off x="-2922072" y="5946189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>
              <a:off x="-2921123" y="5840083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>
              <a:off x="-2923480" y="5733978"/>
              <a:ext cx="15418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6" name="Straight Arrow Connector 135"/>
          <p:cNvCxnSpPr/>
          <p:nvPr/>
        </p:nvCxnSpPr>
        <p:spPr>
          <a:xfrm flipH="1">
            <a:off x="1679170" y="1858737"/>
            <a:ext cx="2" cy="1666766"/>
          </a:xfrm>
          <a:prstGeom prst="straightConnector1">
            <a:avLst/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flipH="1">
            <a:off x="923924" y="1854914"/>
            <a:ext cx="2" cy="1434386"/>
          </a:xfrm>
          <a:prstGeom prst="straightConnector1">
            <a:avLst/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H="1">
            <a:off x="808135" y="3265818"/>
            <a:ext cx="1343435" cy="0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>
            <a:off x="1679170" y="3525503"/>
            <a:ext cx="2" cy="1081407"/>
          </a:xfrm>
          <a:prstGeom prst="straightConnector1">
            <a:avLst/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71164" y="3207941"/>
            <a:ext cx="611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-2.44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542046" y="3264822"/>
            <a:ext cx="0" cy="268473"/>
          </a:xfrm>
          <a:prstGeom prst="straightConnector1">
            <a:avLst/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240618" y="2502475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16.04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248926" y="3874996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10.924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0" idx="2"/>
          </p:cNvCxnSpPr>
          <p:nvPr/>
        </p:nvCxnSpPr>
        <p:spPr>
          <a:xfrm flipH="1">
            <a:off x="4432816" y="1034249"/>
            <a:ext cx="3088260" cy="635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2" idx="2"/>
          </p:cNvCxnSpPr>
          <p:nvPr/>
        </p:nvCxnSpPr>
        <p:spPr>
          <a:xfrm>
            <a:off x="1286018" y="1036007"/>
            <a:ext cx="1152382" cy="628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Slide Number Placeholder 2"/>
          <p:cNvSpPr txBox="1">
            <a:spLocks/>
          </p:cNvSpPr>
          <p:nvPr/>
        </p:nvSpPr>
        <p:spPr>
          <a:xfrm>
            <a:off x="6899271" y="6337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A672C-86B4-4FE3-9748-BB707B239E8B}" type="slidenum">
              <a:rPr lang="en-US" smtClean="0"/>
              <a:pPr/>
              <a:t>4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140" name="Group 139"/>
          <p:cNvGrpSpPr/>
          <p:nvPr/>
        </p:nvGrpSpPr>
        <p:grpSpPr>
          <a:xfrm>
            <a:off x="60036" y="6333031"/>
            <a:ext cx="1342376" cy="481796"/>
            <a:chOff x="-46976" y="6376204"/>
            <a:chExt cx="1342376" cy="481796"/>
          </a:xfrm>
        </p:grpSpPr>
        <p:pic>
          <p:nvPicPr>
            <p:cNvPr id="14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194" y="6376204"/>
              <a:ext cx="1321594" cy="48179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50000">
                  <a:schemeClr val="bg1"/>
                </a:gs>
                <a:gs pos="100000">
                  <a:srgbClr val="FF0000"/>
                </a:gs>
              </a:gsLst>
              <a:lin ang="4800000" scaled="0"/>
            </a:gradFill>
            <a:ln>
              <a:noFill/>
            </a:ln>
          </p:spPr>
        </p:pic>
        <p:sp>
          <p:nvSpPr>
            <p:cNvPr id="143" name="Footer Placeholder 3"/>
            <p:cNvSpPr txBox="1">
              <a:spLocks/>
            </p:cNvSpPr>
            <p:nvPr/>
          </p:nvSpPr>
          <p:spPr>
            <a:xfrm>
              <a:off x="-46976" y="6414458"/>
              <a:ext cx="1342376" cy="365125"/>
            </a:xfrm>
            <a:prstGeom prst="rect">
              <a:avLst/>
            </a:prstGeom>
            <a:gradFill>
              <a:gsLst>
                <a:gs pos="0">
                  <a:srgbClr val="FF0000">
                    <a:alpha val="19000"/>
                  </a:srgbClr>
                </a:gs>
                <a:gs pos="50000">
                  <a:schemeClr val="bg1">
                    <a:alpha val="0"/>
                  </a:schemeClr>
                </a:gs>
                <a:gs pos="100000">
                  <a:srgbClr val="FF0000">
                    <a:alpha val="17000"/>
                  </a:srgbClr>
                </a:gs>
              </a:gsLst>
              <a:lin ang="4800000" scaled="0"/>
            </a:gradFill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1828800" y="633303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FFAG’16</a:t>
            </a:r>
            <a:endParaRPr lang="en-US" dirty="0"/>
          </a:p>
        </p:txBody>
      </p:sp>
      <p:grpSp>
        <p:nvGrpSpPr>
          <p:cNvPr id="145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146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7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9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1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3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4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5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7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9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0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1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2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3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4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5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6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7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8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9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0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1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2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3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4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5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6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7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8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9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0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1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2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3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4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5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6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87" name="Straight Connector 186"/>
          <p:cNvCxnSpPr/>
          <p:nvPr/>
        </p:nvCxnSpPr>
        <p:spPr>
          <a:xfrm>
            <a:off x="3326170" y="4727224"/>
            <a:ext cx="1703030" cy="2898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>
            <a:off x="4057426" y="3265818"/>
            <a:ext cx="0" cy="1475896"/>
          </a:xfrm>
          <a:prstGeom prst="straightConnector1">
            <a:avLst/>
          </a:prstGeom>
          <a:ln w="6350" cmpd="sng">
            <a:solidFill>
              <a:srgbClr val="0070C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4003128" y="4168463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-18.331 mm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75189" y="5986460"/>
            <a:ext cx="515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Quads are displaced by ~16 mm  and  are 3 cm apart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3454" y="3289300"/>
            <a:ext cx="3262716" cy="1901878"/>
            <a:chOff x="63454" y="3289300"/>
            <a:chExt cx="3262716" cy="1901878"/>
          </a:xfrm>
        </p:grpSpPr>
        <p:cxnSp>
          <p:nvCxnSpPr>
            <p:cNvPr id="141" name="Straight Arrow Connector 140"/>
            <p:cNvCxnSpPr/>
            <p:nvPr/>
          </p:nvCxnSpPr>
          <p:spPr>
            <a:xfrm>
              <a:off x="923922" y="3289300"/>
              <a:ext cx="2" cy="1324057"/>
            </a:xfrm>
            <a:prstGeom prst="straightConnector1">
              <a:avLst/>
            </a:prstGeom>
            <a:ln w="6350" cmpd="sng">
              <a:solidFill>
                <a:srgbClr val="FF0000"/>
              </a:solidFill>
              <a:headEnd type="triangl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3"/>
            </p:cNvCxnSpPr>
            <p:nvPr/>
          </p:nvCxnSpPr>
          <p:spPr>
            <a:xfrm flipV="1">
              <a:off x="630789" y="3525503"/>
              <a:ext cx="539398" cy="1872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>
              <a:stCxn id="191" idx="3"/>
            </p:cNvCxnSpPr>
            <p:nvPr/>
          </p:nvCxnSpPr>
          <p:spPr>
            <a:xfrm flipV="1">
              <a:off x="743604" y="4727224"/>
              <a:ext cx="2582566" cy="2792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63454" y="3359563"/>
              <a:ext cx="768493" cy="1831615"/>
              <a:chOff x="63454" y="3359563"/>
              <a:chExt cx="768493" cy="18316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3454" y="3359563"/>
                <a:ext cx="5673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QFC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137348" y="4821846"/>
                <a:ext cx="606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QDC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88" name="Straight Arrow Connector 187"/>
              <p:cNvCxnSpPr/>
              <p:nvPr/>
            </p:nvCxnSpPr>
            <p:spPr>
              <a:xfrm>
                <a:off x="177130" y="3567219"/>
                <a:ext cx="0" cy="1373058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type="triangl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65390" y="4467705"/>
                <a:ext cx="7665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16 mm</a:t>
                </a:r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342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2701256" cy="411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Conventional Quad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5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1934" y="767772"/>
            <a:ext cx="6583666" cy="5724525"/>
            <a:chOff x="1524000" y="1524000"/>
            <a:chExt cx="6583666" cy="57245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00200"/>
              <a:ext cx="6050266" cy="564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 rot="-60000">
              <a:off x="5029200" y="1607127"/>
              <a:ext cx="1775467" cy="1066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-60000">
              <a:off x="5105400" y="1524000"/>
              <a:ext cx="1775467" cy="1066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524000" y="3124200"/>
              <a:ext cx="2133600" cy="12239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828800" y="3295073"/>
              <a:ext cx="2133600" cy="12239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343400" y="898988"/>
            <a:ext cx="4791745" cy="369332"/>
            <a:chOff x="4343400" y="898988"/>
            <a:chExt cx="4791745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4876800" y="898988"/>
              <a:ext cx="425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Displaced transversely:  </a:t>
              </a:r>
              <a:r>
                <a:rPr lang="en-US" dirty="0" smtClean="0">
                  <a:solidFill>
                    <a:srgbClr val="FF0000"/>
                  </a:solidFill>
                </a:rPr>
                <a:t>LARGE APERTURE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4343400" y="1083654"/>
              <a:ext cx="533400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741615" y="3429000"/>
            <a:ext cx="6755895" cy="2883932"/>
            <a:chOff x="1732215" y="-1615612"/>
            <a:chExt cx="6755895" cy="2883932"/>
          </a:xfrm>
        </p:grpSpPr>
        <p:sp>
          <p:nvSpPr>
            <p:cNvPr id="15" name="TextBox 14"/>
            <p:cNvSpPr txBox="1"/>
            <p:nvPr/>
          </p:nvSpPr>
          <p:spPr>
            <a:xfrm>
              <a:off x="4876800" y="898988"/>
              <a:ext cx="3611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Small Distance apart: </a:t>
              </a:r>
              <a:r>
                <a:rPr lang="en-US" dirty="0" smtClean="0">
                  <a:solidFill>
                    <a:srgbClr val="FF0000"/>
                  </a:solidFill>
                </a:rPr>
                <a:t>INTERFERENCE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1732215" y="-1615612"/>
              <a:ext cx="3144585" cy="269926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0036" y="6287879"/>
            <a:ext cx="8564182" cy="526948"/>
            <a:chOff x="60036" y="6287879"/>
            <a:chExt cx="8564182" cy="526948"/>
          </a:xfrm>
        </p:grpSpPr>
        <p:grpSp>
          <p:nvGrpSpPr>
            <p:cNvPr id="18" name="Group 17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20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  <p:grpSp>
          <p:nvGrpSpPr>
            <p:cNvPr id="22" name="Group 2465"/>
            <p:cNvGrpSpPr>
              <a:grpSpLocks/>
            </p:cNvGrpSpPr>
            <p:nvPr/>
          </p:nvGrpSpPr>
          <p:grpSpPr bwMode="auto">
            <a:xfrm>
              <a:off x="177130" y="6287879"/>
              <a:ext cx="8447088" cy="38100"/>
              <a:chOff x="247" y="3980"/>
              <a:chExt cx="5321" cy="24"/>
            </a:xfrm>
          </p:grpSpPr>
          <p:sp>
            <p:nvSpPr>
              <p:cNvPr id="23" name="Rectangle 2421"/>
              <p:cNvSpPr>
                <a:spLocks noChangeArrowheads="1"/>
              </p:cNvSpPr>
              <p:nvPr userDrawn="1"/>
            </p:nvSpPr>
            <p:spPr bwMode="auto">
              <a:xfrm>
                <a:off x="24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4" name="Rectangle 2422"/>
              <p:cNvSpPr>
                <a:spLocks noChangeArrowheads="1"/>
              </p:cNvSpPr>
              <p:nvPr userDrawn="1"/>
            </p:nvSpPr>
            <p:spPr bwMode="auto">
              <a:xfrm>
                <a:off x="56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5" name="Rectangle 2423"/>
              <p:cNvSpPr>
                <a:spLocks noChangeArrowheads="1"/>
              </p:cNvSpPr>
              <p:nvPr userDrawn="1"/>
            </p:nvSpPr>
            <p:spPr bwMode="auto">
              <a:xfrm>
                <a:off x="87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6" name="Rectangle 2424"/>
              <p:cNvSpPr>
                <a:spLocks noChangeArrowheads="1"/>
              </p:cNvSpPr>
              <p:nvPr userDrawn="1"/>
            </p:nvSpPr>
            <p:spPr bwMode="auto">
              <a:xfrm>
                <a:off x="118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7" name="Rectangle 2425"/>
              <p:cNvSpPr>
                <a:spLocks noChangeArrowheads="1"/>
              </p:cNvSpPr>
              <p:nvPr userDrawn="1"/>
            </p:nvSpPr>
            <p:spPr bwMode="auto">
              <a:xfrm>
                <a:off x="149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8" name="Rectangle 2426"/>
              <p:cNvSpPr>
                <a:spLocks noChangeArrowheads="1"/>
              </p:cNvSpPr>
              <p:nvPr userDrawn="1"/>
            </p:nvSpPr>
            <p:spPr bwMode="auto">
              <a:xfrm>
                <a:off x="181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29" name="Rectangle 2427"/>
              <p:cNvSpPr>
                <a:spLocks noChangeArrowheads="1"/>
              </p:cNvSpPr>
              <p:nvPr userDrawn="1"/>
            </p:nvSpPr>
            <p:spPr bwMode="auto">
              <a:xfrm>
                <a:off x="212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0" name="Rectangle 2428"/>
              <p:cNvSpPr>
                <a:spLocks noChangeArrowheads="1"/>
              </p:cNvSpPr>
              <p:nvPr userDrawn="1"/>
            </p:nvSpPr>
            <p:spPr bwMode="auto">
              <a:xfrm>
                <a:off x="2438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1" name="Rectangle 2429"/>
              <p:cNvSpPr>
                <a:spLocks noChangeArrowheads="1"/>
              </p:cNvSpPr>
              <p:nvPr userDrawn="1"/>
            </p:nvSpPr>
            <p:spPr bwMode="auto">
              <a:xfrm>
                <a:off x="2751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2" name="Rectangle 2430"/>
              <p:cNvSpPr>
                <a:spLocks noChangeArrowheads="1"/>
              </p:cNvSpPr>
              <p:nvPr userDrawn="1"/>
            </p:nvSpPr>
            <p:spPr bwMode="auto">
              <a:xfrm>
                <a:off x="3064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3" name="Rectangle 2431"/>
              <p:cNvSpPr>
                <a:spLocks noChangeArrowheads="1"/>
              </p:cNvSpPr>
              <p:nvPr userDrawn="1"/>
            </p:nvSpPr>
            <p:spPr bwMode="auto">
              <a:xfrm>
                <a:off x="337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4" name="Rectangle 2432"/>
              <p:cNvSpPr>
                <a:spLocks noChangeArrowheads="1"/>
              </p:cNvSpPr>
              <p:nvPr userDrawn="1"/>
            </p:nvSpPr>
            <p:spPr bwMode="auto">
              <a:xfrm>
                <a:off x="369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5" name="Rectangle 2433"/>
              <p:cNvSpPr>
                <a:spLocks noChangeArrowheads="1"/>
              </p:cNvSpPr>
              <p:nvPr userDrawn="1"/>
            </p:nvSpPr>
            <p:spPr bwMode="auto">
              <a:xfrm>
                <a:off x="400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6" name="Rectangle 2434"/>
              <p:cNvSpPr>
                <a:spLocks noChangeArrowheads="1"/>
              </p:cNvSpPr>
              <p:nvPr userDrawn="1"/>
            </p:nvSpPr>
            <p:spPr bwMode="auto">
              <a:xfrm>
                <a:off x="431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7" name="Rectangle 2435"/>
              <p:cNvSpPr>
                <a:spLocks noChangeArrowheads="1"/>
              </p:cNvSpPr>
              <p:nvPr userDrawn="1"/>
            </p:nvSpPr>
            <p:spPr bwMode="auto">
              <a:xfrm>
                <a:off x="462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8" name="Rectangle 2436"/>
              <p:cNvSpPr>
                <a:spLocks noChangeArrowheads="1"/>
              </p:cNvSpPr>
              <p:nvPr userDrawn="1"/>
            </p:nvSpPr>
            <p:spPr bwMode="auto">
              <a:xfrm>
                <a:off x="494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39" name="Rectangle 2437"/>
              <p:cNvSpPr>
                <a:spLocks noChangeArrowheads="1"/>
              </p:cNvSpPr>
              <p:nvPr userDrawn="1"/>
            </p:nvSpPr>
            <p:spPr bwMode="auto">
              <a:xfrm>
                <a:off x="525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0" name="Freeform 2440"/>
              <p:cNvSpPr>
                <a:spLocks/>
              </p:cNvSpPr>
              <p:nvPr userDrawn="1"/>
            </p:nvSpPr>
            <p:spPr bwMode="auto">
              <a:xfrm>
                <a:off x="247" y="3980"/>
                <a:ext cx="5321" cy="24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Rectangle 2442"/>
              <p:cNvSpPr>
                <a:spLocks noChangeArrowheads="1"/>
              </p:cNvSpPr>
              <p:nvPr userDrawn="1"/>
            </p:nvSpPr>
            <p:spPr bwMode="auto">
              <a:xfrm>
                <a:off x="24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2" name="Rectangle 2443"/>
              <p:cNvSpPr>
                <a:spLocks noChangeArrowheads="1"/>
              </p:cNvSpPr>
              <p:nvPr userDrawn="1"/>
            </p:nvSpPr>
            <p:spPr bwMode="auto">
              <a:xfrm>
                <a:off x="56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3" name="Rectangle 2444"/>
              <p:cNvSpPr>
                <a:spLocks noChangeArrowheads="1"/>
              </p:cNvSpPr>
              <p:nvPr userDrawn="1"/>
            </p:nvSpPr>
            <p:spPr bwMode="auto">
              <a:xfrm>
                <a:off x="87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4" name="Rectangle 2445"/>
              <p:cNvSpPr>
                <a:spLocks noChangeArrowheads="1"/>
              </p:cNvSpPr>
              <p:nvPr userDrawn="1"/>
            </p:nvSpPr>
            <p:spPr bwMode="auto">
              <a:xfrm>
                <a:off x="118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5" name="Rectangle 2446"/>
              <p:cNvSpPr>
                <a:spLocks noChangeArrowheads="1"/>
              </p:cNvSpPr>
              <p:nvPr userDrawn="1"/>
            </p:nvSpPr>
            <p:spPr bwMode="auto">
              <a:xfrm>
                <a:off x="149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6" name="Rectangle 2447"/>
              <p:cNvSpPr>
                <a:spLocks noChangeArrowheads="1"/>
              </p:cNvSpPr>
              <p:nvPr userDrawn="1"/>
            </p:nvSpPr>
            <p:spPr bwMode="auto">
              <a:xfrm>
                <a:off x="181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7" name="Rectangle 2448"/>
              <p:cNvSpPr>
                <a:spLocks noChangeArrowheads="1"/>
              </p:cNvSpPr>
              <p:nvPr userDrawn="1"/>
            </p:nvSpPr>
            <p:spPr bwMode="auto">
              <a:xfrm>
                <a:off x="212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8" name="Rectangle 2449"/>
              <p:cNvSpPr>
                <a:spLocks noChangeArrowheads="1"/>
              </p:cNvSpPr>
              <p:nvPr userDrawn="1"/>
            </p:nvSpPr>
            <p:spPr bwMode="auto">
              <a:xfrm>
                <a:off x="2438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49" name="Rectangle 2450"/>
              <p:cNvSpPr>
                <a:spLocks noChangeArrowheads="1"/>
              </p:cNvSpPr>
              <p:nvPr userDrawn="1"/>
            </p:nvSpPr>
            <p:spPr bwMode="auto">
              <a:xfrm>
                <a:off x="2751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0" name="Rectangle 2451"/>
              <p:cNvSpPr>
                <a:spLocks noChangeArrowheads="1"/>
              </p:cNvSpPr>
              <p:nvPr userDrawn="1"/>
            </p:nvSpPr>
            <p:spPr bwMode="auto">
              <a:xfrm>
                <a:off x="3064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1" name="Rectangle 2452"/>
              <p:cNvSpPr>
                <a:spLocks noChangeArrowheads="1"/>
              </p:cNvSpPr>
              <p:nvPr userDrawn="1"/>
            </p:nvSpPr>
            <p:spPr bwMode="auto">
              <a:xfrm>
                <a:off x="337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2" name="Rectangle 2453"/>
              <p:cNvSpPr>
                <a:spLocks noChangeArrowheads="1"/>
              </p:cNvSpPr>
              <p:nvPr userDrawn="1"/>
            </p:nvSpPr>
            <p:spPr bwMode="auto">
              <a:xfrm>
                <a:off x="369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3" name="Rectangle 2454"/>
              <p:cNvSpPr>
                <a:spLocks noChangeArrowheads="1"/>
              </p:cNvSpPr>
              <p:nvPr userDrawn="1"/>
            </p:nvSpPr>
            <p:spPr bwMode="auto">
              <a:xfrm>
                <a:off x="400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4" name="Rectangle 2455"/>
              <p:cNvSpPr>
                <a:spLocks noChangeArrowheads="1"/>
              </p:cNvSpPr>
              <p:nvPr userDrawn="1"/>
            </p:nvSpPr>
            <p:spPr bwMode="auto">
              <a:xfrm>
                <a:off x="431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5" name="Rectangle 2456"/>
              <p:cNvSpPr>
                <a:spLocks noChangeArrowheads="1"/>
              </p:cNvSpPr>
              <p:nvPr userDrawn="1"/>
            </p:nvSpPr>
            <p:spPr bwMode="auto">
              <a:xfrm>
                <a:off x="462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6" name="Rectangle 2457"/>
              <p:cNvSpPr>
                <a:spLocks noChangeArrowheads="1"/>
              </p:cNvSpPr>
              <p:nvPr userDrawn="1"/>
            </p:nvSpPr>
            <p:spPr bwMode="auto">
              <a:xfrm>
                <a:off x="494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7" name="Rectangle 2458"/>
              <p:cNvSpPr>
                <a:spLocks noChangeArrowheads="1"/>
              </p:cNvSpPr>
              <p:nvPr userDrawn="1"/>
            </p:nvSpPr>
            <p:spPr bwMode="auto">
              <a:xfrm>
                <a:off x="525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 smtClean="0"/>
              </a:p>
            </p:txBody>
          </p:sp>
          <p:sp>
            <p:nvSpPr>
              <p:cNvPr id="58" name="Freeform 2461"/>
              <p:cNvSpPr>
                <a:spLocks/>
              </p:cNvSpPr>
              <p:nvPr userDrawn="1"/>
            </p:nvSpPr>
            <p:spPr bwMode="auto">
              <a:xfrm>
                <a:off x="247" y="3980"/>
                <a:ext cx="5321" cy="24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3962394" y="413631"/>
            <a:ext cx="206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mm </a:t>
            </a:r>
            <a:r>
              <a:rPr lang="en-US" dirty="0" err="1" smtClean="0"/>
              <a:t>diplacement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962394" y="782963"/>
            <a:ext cx="420147" cy="207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5400000">
            <a:off x="-480519" y="4593967"/>
            <a:ext cx="168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m separation</a:t>
            </a:r>
            <a:endParaRPr lang="en-US" dirty="0"/>
          </a:p>
        </p:txBody>
      </p:sp>
      <p:cxnSp>
        <p:nvCxnSpPr>
          <p:cNvPr id="62" name="Straight Arrow Connector 61"/>
          <p:cNvCxnSpPr>
            <a:stCxn id="61" idx="1"/>
          </p:cNvCxnSpPr>
          <p:nvPr/>
        </p:nvCxnSpPr>
        <p:spPr>
          <a:xfrm flipV="1">
            <a:off x="361795" y="3591934"/>
            <a:ext cx="184666" cy="3443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65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715962"/>
          </a:xfrm>
        </p:spPr>
        <p:txBody>
          <a:bodyPr>
            <a:noAutofit/>
          </a:bodyPr>
          <a:lstStyle/>
          <a:p>
            <a:r>
              <a:rPr lang="en-US" sz="2400" dirty="0" smtClean="0"/>
              <a:t>One of the versions of the </a:t>
            </a:r>
            <a:r>
              <a:rPr lang="en-US" sz="2400" dirty="0" smtClean="0">
                <a:sym typeface="Symbol"/>
              </a:rPr>
              <a:t>proposed </a:t>
            </a:r>
            <a:r>
              <a:rPr lang="en-US" sz="2400" dirty="0" err="1" smtClean="0">
                <a:sym typeface="Symbol"/>
              </a:rPr>
              <a:t>eRHIC</a:t>
            </a:r>
            <a:r>
              <a:rPr lang="en-US" sz="2400" dirty="0" smtClean="0">
                <a:sym typeface="Symbol"/>
              </a:rPr>
              <a:t> projects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90600"/>
            <a:ext cx="7620000" cy="5715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6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8" name="Group 7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11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grpSp>
        <p:nvGrpSpPr>
          <p:cNvPr id="10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13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9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0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1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2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3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4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5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6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7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8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9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0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6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5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6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7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8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895600" y="990600"/>
            <a:ext cx="144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Trajectories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flipH="1">
            <a:off x="1981200" y="1175266"/>
            <a:ext cx="914400" cy="424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38599" y="1752600"/>
            <a:ext cx="144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 Trajectories</a:t>
            </a:r>
            <a:endParaRPr lang="en-US" dirty="0"/>
          </a:p>
        </p:txBody>
      </p:sp>
      <p:cxnSp>
        <p:nvCxnSpPr>
          <p:cNvPr id="51" name="Straight Arrow Connector 50"/>
          <p:cNvCxnSpPr>
            <a:stCxn id="50" idx="1"/>
          </p:cNvCxnSpPr>
          <p:nvPr/>
        </p:nvCxnSpPr>
        <p:spPr>
          <a:xfrm flipH="1">
            <a:off x="1981200" y="1937266"/>
            <a:ext cx="1057399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19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19 at 12.55.26 PM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28" y="419067"/>
            <a:ext cx="7900141" cy="58192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7</a:t>
            </a:fld>
            <a:r>
              <a:rPr lang="en-US" dirty="0" smtClean="0"/>
              <a:t>/20</a:t>
            </a:r>
            <a:endParaRPr lang="en-US" dirty="0"/>
          </a:p>
        </p:txBody>
      </p:sp>
      <p:cxnSp>
        <p:nvCxnSpPr>
          <p:cNvPr id="12" name="Straight Connector 11"/>
          <p:cNvCxnSpPr>
            <a:cxnSpLocks noChangeAspect="1"/>
          </p:cNvCxnSpPr>
          <p:nvPr/>
        </p:nvCxnSpPr>
        <p:spPr>
          <a:xfrm>
            <a:off x="8105631" y="2628924"/>
            <a:ext cx="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860188" y="1487001"/>
            <a:ext cx="33800" cy="4853651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377411" y="1461081"/>
            <a:ext cx="26886" cy="445650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588032" y="5201453"/>
            <a:ext cx="1967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θ</a:t>
            </a:r>
            <a:r>
              <a:rPr lang="en-US" sz="1400" baseline="-25000" dirty="0" smtClean="0">
                <a:solidFill>
                  <a:srgbClr val="0000FF"/>
                </a:solidFill>
                <a:latin typeface="Optima"/>
                <a:cs typeface="Optima"/>
              </a:rPr>
              <a:t>D</a:t>
            </a:r>
            <a:r>
              <a:rPr lang="en-US" sz="1400" dirty="0">
                <a:solidFill>
                  <a:srgbClr val="0000FF"/>
                </a:solidFill>
                <a:latin typeface="Optima"/>
                <a:cs typeface="Optima"/>
              </a:rPr>
              <a:t>= </a:t>
            </a:r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3.3757mrad 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99273" y="545140"/>
            <a:ext cx="14742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B</a:t>
            </a:r>
            <a:r>
              <a:rPr lang="en-US" sz="1400" baseline="-25000" dirty="0" smtClean="0">
                <a:solidFill>
                  <a:srgbClr val="0000FF"/>
                </a:solidFill>
                <a:latin typeface="Optima"/>
                <a:cs typeface="Optima"/>
              </a:rPr>
              <a:t>D </a:t>
            </a:r>
            <a:r>
              <a:rPr lang="en-US" sz="1400" dirty="0">
                <a:solidFill>
                  <a:srgbClr val="0000FF"/>
                </a:solidFill>
                <a:latin typeface="Optima"/>
                <a:cs typeface="Optima"/>
              </a:rPr>
              <a:t>=</a:t>
            </a:r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0.0465 T, 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Optima"/>
                <a:cs typeface="Optima"/>
              </a:rPr>
              <a:t>G</a:t>
            </a:r>
            <a:r>
              <a:rPr lang="en-US" sz="1400" b="1" baseline="-25000" dirty="0">
                <a:solidFill>
                  <a:srgbClr val="0000FF"/>
                </a:solidFill>
                <a:latin typeface="Optima"/>
                <a:cs typeface="Optima"/>
              </a:rPr>
              <a:t>D</a:t>
            </a:r>
            <a:r>
              <a:rPr lang="en-US" sz="1400" b="1" baseline="-25000" dirty="0" smtClean="0">
                <a:solidFill>
                  <a:srgbClr val="0000FF"/>
                </a:solidFill>
                <a:latin typeface="Optima"/>
                <a:cs typeface="Optima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Optima"/>
                <a:cs typeface="Optima"/>
              </a:rPr>
              <a:t>= -8.631 T/m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x</a:t>
            </a:r>
            <a:r>
              <a:rPr lang="en-US" sz="1400" baseline="-25000" dirty="0" smtClean="0">
                <a:solidFill>
                  <a:srgbClr val="0000FF"/>
                </a:solidFill>
                <a:latin typeface="Optima"/>
                <a:cs typeface="Optima"/>
              </a:rPr>
              <a:t>Doffset</a:t>
            </a:r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=+5.3 mm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574" y="545140"/>
            <a:ext cx="812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x(mm)</a:t>
            </a:r>
            <a:endParaRPr lang="en-US" dirty="0">
              <a:latin typeface="Optima"/>
              <a:cs typeface="Optima"/>
            </a:endParaRPr>
          </a:p>
        </p:txBody>
      </p:sp>
      <p:sp>
        <p:nvSpPr>
          <p:cNvPr id="66" name="TextBox 65"/>
          <p:cNvSpPr txBox="1"/>
          <p:nvPr/>
        </p:nvSpPr>
        <p:spPr>
          <a:xfrm flipH="1">
            <a:off x="1053873" y="5166066"/>
            <a:ext cx="1778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θ</a:t>
            </a:r>
            <a:r>
              <a:rPr lang="en-US" sz="1400" baseline="-25000" dirty="0" smtClean="0">
                <a:solidFill>
                  <a:srgbClr val="FF0000"/>
                </a:solidFill>
                <a:latin typeface="Optima"/>
                <a:cs typeface="Optima"/>
              </a:rPr>
              <a:t>F/2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=3.9115/2 mrad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901824" y="3989015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712FF"/>
                </a:solidFill>
                <a:latin typeface="Optima"/>
                <a:cs typeface="Optima"/>
              </a:rPr>
              <a:t>1.685 GeV</a:t>
            </a:r>
            <a:endParaRPr lang="en-US" sz="1400" b="1" dirty="0">
              <a:solidFill>
                <a:srgbClr val="9712FF"/>
              </a:solidFill>
              <a:latin typeface="Optima"/>
              <a:cs typeface="Optima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928548" y="1731814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Optima"/>
                <a:cs typeface="Optima"/>
              </a:rPr>
              <a:t>5.015 GeV</a:t>
            </a:r>
            <a:endParaRPr lang="en-US" sz="1400" b="1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901824" y="3199505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  <a:latin typeface="Optima"/>
                <a:cs typeface="Optima"/>
              </a:rPr>
              <a:t>3.350 GeV</a:t>
            </a:r>
            <a:endParaRPr lang="en-US" sz="1400" b="1" dirty="0">
              <a:solidFill>
                <a:srgbClr val="FF6600"/>
              </a:solidFill>
              <a:latin typeface="Optima"/>
              <a:cs typeface="Optima"/>
            </a:endParaRPr>
          </a:p>
        </p:txBody>
      </p:sp>
      <p:sp>
        <p:nvSpPr>
          <p:cNvPr id="50" name="Arc 49"/>
          <p:cNvSpPr>
            <a:spLocks noChangeAspect="1"/>
          </p:cNvSpPr>
          <p:nvPr/>
        </p:nvSpPr>
        <p:spPr>
          <a:xfrm>
            <a:off x="-273178757" y="5738812"/>
            <a:ext cx="548612359" cy="548649152"/>
          </a:xfrm>
          <a:prstGeom prst="arc">
            <a:avLst>
              <a:gd name="adj1" fmla="val 16200052"/>
              <a:gd name="adj2" fmla="val 16216265"/>
            </a:avLst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>
            <a:spLocks noChangeAspect="1"/>
          </p:cNvSpPr>
          <p:nvPr/>
        </p:nvSpPr>
        <p:spPr>
          <a:xfrm>
            <a:off x="-273180225" y="5740803"/>
            <a:ext cx="548612359" cy="548649152"/>
          </a:xfrm>
          <a:prstGeom prst="arc">
            <a:avLst>
              <a:gd name="adj1" fmla="val 16228306"/>
              <a:gd name="adj2" fmla="val 16255948"/>
            </a:avLst>
          </a:prstGeom>
          <a:ln w="6350" cmpd="sng">
            <a:solidFill>
              <a:srgbClr val="0000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663521" y="5478629"/>
            <a:ext cx="833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Optima"/>
                <a:cs typeface="Optima"/>
              </a:rPr>
              <a:t> </a:t>
            </a:r>
            <a:r>
              <a:rPr lang="en-US" sz="1400" dirty="0">
                <a:latin typeface="Optima"/>
                <a:cs typeface="Optima"/>
              </a:rPr>
              <a:t> </a:t>
            </a:r>
            <a:r>
              <a:rPr lang="en-US" sz="1400" dirty="0" smtClean="0">
                <a:latin typeface="Optima"/>
                <a:cs typeface="Optima"/>
              </a:rPr>
              <a:t>0.40 m</a:t>
            </a:r>
            <a:endParaRPr lang="en-US" sz="1400" dirty="0">
              <a:latin typeface="Optima"/>
              <a:cs typeface="Optima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5604168" y="5778216"/>
            <a:ext cx="968239" cy="8190"/>
          </a:xfrm>
          <a:prstGeom prst="straightConnector1">
            <a:avLst/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40389" y="5446940"/>
            <a:ext cx="7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Optima"/>
                <a:cs typeface="Optima"/>
              </a:rPr>
              <a:t>0.40 </a:t>
            </a:r>
            <a:r>
              <a:rPr lang="en-US" sz="1400" dirty="0">
                <a:latin typeface="Optima"/>
                <a:cs typeface="Optima"/>
              </a:rPr>
              <a:t>m</a:t>
            </a: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194017" y="4149805"/>
            <a:ext cx="946340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137224" y="914472"/>
            <a:ext cx="311" cy="5426180"/>
          </a:xfrm>
          <a:prstGeom prst="line">
            <a:avLst/>
          </a:prstGeom>
          <a:ln w="9525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014801" y="5443743"/>
            <a:ext cx="933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0.9194 m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cxnSp>
        <p:nvCxnSpPr>
          <p:cNvPr id="18" name="Straight Connector 17"/>
          <p:cNvCxnSpPr>
            <a:stCxn id="155" idx="1"/>
          </p:cNvCxnSpPr>
          <p:nvPr/>
        </p:nvCxnSpPr>
        <p:spPr>
          <a:xfrm flipV="1">
            <a:off x="2733791" y="2471789"/>
            <a:ext cx="2909102" cy="6687"/>
          </a:xfrm>
          <a:prstGeom prst="line">
            <a:avLst/>
          </a:prstGeom>
          <a:ln w="2857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275571" y="2102048"/>
            <a:ext cx="691" cy="926365"/>
          </a:xfrm>
          <a:prstGeom prst="straightConnector1">
            <a:avLst/>
          </a:prstGeom>
          <a:ln w="9525" cmpd="sng">
            <a:solidFill>
              <a:srgbClr val="0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33069" y="3578085"/>
            <a:ext cx="679" cy="577589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335600" y="1922454"/>
            <a:ext cx="679" cy="1655631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2701278" y="2101320"/>
            <a:ext cx="917943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1092881" y="3729027"/>
            <a:ext cx="2620252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85565" y="3578085"/>
            <a:ext cx="2244149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599028" y="3026513"/>
            <a:ext cx="0" cy="551572"/>
          </a:xfrm>
          <a:prstGeom prst="straightConnector1">
            <a:avLst/>
          </a:prstGeom>
          <a:ln w="635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0184" y="3117110"/>
            <a:ext cx="49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-5.3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75" name="TextBox 74"/>
          <p:cNvSpPr txBox="1"/>
          <p:nvPr/>
        </p:nvSpPr>
        <p:spPr>
          <a:xfrm rot="16200000">
            <a:off x="-74173" y="3709982"/>
            <a:ext cx="49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Optima"/>
                <a:ea typeface="Lucida Grande"/>
                <a:cs typeface="Optima"/>
              </a:rPr>
              <a:t>-5.6</a:t>
            </a:r>
            <a:endParaRPr lang="en-US" sz="1400" dirty="0">
              <a:solidFill>
                <a:srgbClr val="000000"/>
              </a:solidFill>
              <a:latin typeface="Optima"/>
              <a:cs typeface="Optima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2906729" y="2478476"/>
            <a:ext cx="0" cy="1250551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3634155" y="2472067"/>
            <a:ext cx="7202" cy="554446"/>
          </a:xfrm>
          <a:prstGeom prst="straightConnector1">
            <a:avLst/>
          </a:prstGeom>
          <a:ln w="9525" cmpd="sng">
            <a:solidFill>
              <a:srgbClr val="0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550802" y="2571295"/>
            <a:ext cx="783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5.3 mm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3276886" y="3026513"/>
            <a:ext cx="0" cy="705943"/>
          </a:xfrm>
          <a:prstGeom prst="straightConnector1">
            <a:avLst/>
          </a:prstGeom>
          <a:ln w="9525" cmpd="sng">
            <a:solidFill>
              <a:srgbClr val="0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16200000">
            <a:off x="2873005" y="3222598"/>
            <a:ext cx="49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-6.8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528740" y="2740366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Optima"/>
                <a:cs typeface="Optima"/>
              </a:rPr>
              <a:t>E</a:t>
            </a:r>
            <a:r>
              <a:rPr lang="en-US" sz="1400" b="1" baseline="-25000" dirty="0" smtClean="0">
                <a:latin typeface="Optima"/>
                <a:cs typeface="Optima"/>
              </a:rPr>
              <a:t>CEN</a:t>
            </a:r>
            <a:r>
              <a:rPr lang="en-US" sz="1400" b="1" dirty="0" smtClean="0">
                <a:latin typeface="Optima"/>
                <a:cs typeface="Optima"/>
              </a:rPr>
              <a:t>=3.8 GeV</a:t>
            </a:r>
            <a:endParaRPr lang="en-US" sz="1400" b="1" dirty="0">
              <a:latin typeface="Optima"/>
              <a:cs typeface="Optima"/>
            </a:endParaRPr>
          </a:p>
        </p:txBody>
      </p:sp>
      <p:sp>
        <p:nvSpPr>
          <p:cNvPr id="78" name="TextBox 77"/>
          <p:cNvSpPr txBox="1"/>
          <p:nvPr/>
        </p:nvSpPr>
        <p:spPr>
          <a:xfrm rot="16200000">
            <a:off x="2908141" y="2538473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Optima"/>
                <a:cs typeface="Optima"/>
              </a:rPr>
              <a:t>8</a:t>
            </a:r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.8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 flipH="1">
            <a:off x="575856" y="3026513"/>
            <a:ext cx="1037710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2422700" y="1461081"/>
            <a:ext cx="0" cy="439229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2425875" y="5743330"/>
            <a:ext cx="951536" cy="8190"/>
          </a:xfrm>
          <a:prstGeom prst="straightConnector1">
            <a:avLst/>
          </a:prstGeom>
          <a:ln w="6350" cmpd="sng">
            <a:solidFill>
              <a:srgbClr val="0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Arc 132"/>
          <p:cNvSpPr>
            <a:spLocks noChangeAspect="1"/>
          </p:cNvSpPr>
          <p:nvPr/>
        </p:nvSpPr>
        <p:spPr>
          <a:xfrm>
            <a:off x="-273163775" y="5738356"/>
            <a:ext cx="548612359" cy="548649152"/>
          </a:xfrm>
          <a:prstGeom prst="arc">
            <a:avLst>
              <a:gd name="adj1" fmla="val 16268166"/>
              <a:gd name="adj2" fmla="val 16284287"/>
            </a:avLst>
          </a:prstGeom>
          <a:ln w="6350" cmpd="sng"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34" name="Straight Connector 133"/>
          <p:cNvCxnSpPr/>
          <p:nvPr/>
        </p:nvCxnSpPr>
        <p:spPr>
          <a:xfrm flipH="1">
            <a:off x="5600993" y="1441185"/>
            <a:ext cx="27430" cy="438365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>
            <a:off x="6567340" y="1478361"/>
            <a:ext cx="29263" cy="443922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96074" y="5418679"/>
            <a:ext cx="1132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Optima"/>
                <a:cs typeface="Optima"/>
              </a:rPr>
              <a:t>   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1.065/2 m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692083" y="5490396"/>
            <a:ext cx="1032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Optima"/>
                <a:cs typeface="Optima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1.065/2 m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cxnSp>
        <p:nvCxnSpPr>
          <p:cNvPr id="154" name="Straight Arrow Connector 153"/>
          <p:cNvCxnSpPr/>
          <p:nvPr/>
        </p:nvCxnSpPr>
        <p:spPr>
          <a:xfrm>
            <a:off x="2905628" y="2104495"/>
            <a:ext cx="0" cy="373981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 rot="16200000">
            <a:off x="2461021" y="2866582"/>
            <a:ext cx="593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Optima"/>
                <a:cs typeface="Optima"/>
              </a:rPr>
              <a:t>-12.1</a:t>
            </a:r>
            <a:endParaRPr lang="en-US" sz="1400" dirty="0">
              <a:latin typeface="Optima"/>
              <a:cs typeface="Optima"/>
            </a:endParaRPr>
          </a:p>
        </p:txBody>
      </p:sp>
      <p:sp>
        <p:nvSpPr>
          <p:cNvPr id="249" name="TextBox 248"/>
          <p:cNvSpPr txBox="1"/>
          <p:nvPr/>
        </p:nvSpPr>
        <p:spPr>
          <a:xfrm flipH="1">
            <a:off x="6467991" y="5215241"/>
            <a:ext cx="182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θ</a:t>
            </a:r>
            <a:r>
              <a:rPr lang="en-US" sz="1400" baseline="-25000" dirty="0" smtClean="0">
                <a:solidFill>
                  <a:srgbClr val="FF0000"/>
                </a:solidFill>
                <a:latin typeface="Optima"/>
                <a:cs typeface="Optima"/>
              </a:rPr>
              <a:t>F/2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=3.9115/2  mrad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137" name="TextBox 136"/>
          <p:cNvSpPr txBox="1"/>
          <p:nvPr/>
        </p:nvSpPr>
        <p:spPr>
          <a:xfrm rot="16200000">
            <a:off x="-48203" y="2546198"/>
            <a:ext cx="534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Optima"/>
                <a:ea typeface="Lucida Grande"/>
                <a:cs typeface="Optima"/>
              </a:rPr>
              <a:t>16.0</a:t>
            </a:r>
            <a:endParaRPr lang="en-US" sz="1400" dirty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108892" y="3255353"/>
            <a:ext cx="142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Quad center</a:t>
            </a:r>
            <a:endParaRPr lang="en-US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4234672" y="2144031"/>
            <a:ext cx="142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Optima"/>
                <a:cs typeface="Optima"/>
              </a:rPr>
              <a:t>Quad center</a:t>
            </a:r>
            <a:endParaRPr lang="en-US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518364" y="1415094"/>
            <a:ext cx="364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Optima"/>
                <a:cs typeface="Optima"/>
              </a:rPr>
              <a:t>D</a:t>
            </a:r>
            <a:endParaRPr lang="en-US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1520356" y="1407514"/>
            <a:ext cx="4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F/2</a:t>
            </a:r>
            <a:endParaRPr lang="en-US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7056860" y="1415094"/>
            <a:ext cx="4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F/2</a:t>
            </a:r>
            <a:endParaRPr lang="en-US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12 passes 1.665 MeV LINAC - Dejan Trbojevic</a:t>
            </a:r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1013164" y="1574470"/>
            <a:ext cx="127945" cy="4040980"/>
            <a:chOff x="40041" y="954974"/>
            <a:chExt cx="140740" cy="3221916"/>
          </a:xfrm>
        </p:grpSpPr>
        <p:grpSp>
          <p:nvGrpSpPr>
            <p:cNvPr id="72" name="Group 71"/>
            <p:cNvGrpSpPr/>
            <p:nvPr/>
          </p:nvGrpSpPr>
          <p:grpSpPr>
            <a:xfrm>
              <a:off x="40041" y="954974"/>
              <a:ext cx="140740" cy="3221916"/>
              <a:chOff x="1038147" y="2163372"/>
              <a:chExt cx="157391" cy="3968180"/>
            </a:xfrm>
          </p:grpSpPr>
          <p:grpSp>
            <p:nvGrpSpPr>
              <p:cNvPr id="80" name="Group 79"/>
              <p:cNvGrpSpPr>
                <a:grpSpLocks/>
              </p:cNvGrpSpPr>
              <p:nvPr/>
            </p:nvGrpSpPr>
            <p:grpSpPr>
              <a:xfrm>
                <a:off x="1038147" y="2163372"/>
                <a:ext cx="154181" cy="1933396"/>
                <a:chOff x="601410" y="1252801"/>
                <a:chExt cx="207783" cy="3685571"/>
              </a:xfrm>
            </p:grpSpPr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623635" y="4938372"/>
                  <a:ext cx="181613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flipH="1">
                  <a:off x="651392" y="474599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651392" y="4552317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flipH="1">
                  <a:off x="649035" y="435864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H="1">
                  <a:off x="649035" y="41634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H="1">
                  <a:off x="640918" y="396972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651392" y="3776049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flipH="1">
                  <a:off x="649035" y="3582376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649035" y="33887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flipH="1">
                  <a:off x="652210" y="319502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flipH="1">
                  <a:off x="614110" y="3001349"/>
                  <a:ext cx="190757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flipH="1">
                  <a:off x="649035" y="280767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652210" y="26140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H="1">
                  <a:off x="651392" y="241935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649035" y="222568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flipH="1">
                  <a:off x="601410" y="2030677"/>
                  <a:ext cx="199901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flipH="1">
                  <a:off x="650429" y="1837002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flipH="1">
                  <a:off x="651392" y="1643326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flipH="1">
                  <a:off x="655012" y="144965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flipH="1">
                  <a:off x="655012" y="1252801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>
                <a:grpSpLocks/>
              </p:cNvGrpSpPr>
              <p:nvPr/>
            </p:nvGrpSpPr>
            <p:grpSpPr>
              <a:xfrm>
                <a:off x="1041357" y="4198156"/>
                <a:ext cx="154181" cy="1933396"/>
                <a:chOff x="601410" y="1252801"/>
                <a:chExt cx="207783" cy="3685571"/>
              </a:xfrm>
            </p:grpSpPr>
            <p:cxnSp>
              <p:nvCxnSpPr>
                <p:cNvPr id="83" name="Straight Connector 82"/>
                <p:cNvCxnSpPr/>
                <p:nvPr/>
              </p:nvCxnSpPr>
              <p:spPr>
                <a:xfrm flipH="1">
                  <a:off x="623635" y="4938372"/>
                  <a:ext cx="181613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H="1">
                  <a:off x="651392" y="474599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H="1">
                  <a:off x="651392" y="4552317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649035" y="435864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>
                  <a:off x="649035" y="41634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619524" y="3969725"/>
                  <a:ext cx="178826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651392" y="3776049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649035" y="3582376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649035" y="33887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H="1">
                  <a:off x="652210" y="319502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614110" y="3001349"/>
                  <a:ext cx="190757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649035" y="280767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H="1">
                  <a:off x="652210" y="261400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H="1">
                  <a:off x="651392" y="2419355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649035" y="2225680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>
                  <a:off x="601410" y="2030677"/>
                  <a:ext cx="199901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650429" y="1837002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651392" y="1643326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H="1">
                  <a:off x="655012" y="1449653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H="1">
                  <a:off x="655012" y="1252801"/>
                  <a:ext cx="154181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9" name="Straight Connector 78"/>
            <p:cNvCxnSpPr/>
            <p:nvPr/>
          </p:nvCxnSpPr>
          <p:spPr>
            <a:xfrm flipH="1">
              <a:off x="51338" y="2113231"/>
              <a:ext cx="120505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8" name="Straight Connector 137"/>
          <p:cNvCxnSpPr/>
          <p:nvPr/>
        </p:nvCxnSpPr>
        <p:spPr>
          <a:xfrm flipH="1">
            <a:off x="149225" y="1923233"/>
            <a:ext cx="1283816" cy="214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 rot="16200000">
            <a:off x="465322" y="2405120"/>
            <a:ext cx="534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10.7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920874" y="1916883"/>
            <a:ext cx="0" cy="1109813"/>
          </a:xfrm>
          <a:prstGeom prst="straightConnector1">
            <a:avLst/>
          </a:prstGeom>
          <a:ln w="635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 rot="16200000">
            <a:off x="465936" y="3709981"/>
            <a:ext cx="593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-10.9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920746" y="3028893"/>
            <a:ext cx="0" cy="1126781"/>
          </a:xfrm>
          <a:prstGeom prst="straightConnector1">
            <a:avLst/>
          </a:prstGeom>
          <a:ln w="635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Arc 144"/>
          <p:cNvSpPr>
            <a:spLocks noChangeAspect="1"/>
          </p:cNvSpPr>
          <p:nvPr/>
        </p:nvSpPr>
        <p:spPr>
          <a:xfrm>
            <a:off x="-273164175" y="6109653"/>
            <a:ext cx="548612359" cy="548649152"/>
          </a:xfrm>
          <a:prstGeom prst="arc">
            <a:avLst>
              <a:gd name="adj1" fmla="val 16199873"/>
              <a:gd name="adj2" fmla="val 16284141"/>
            </a:avLst>
          </a:prstGeom>
          <a:ln w="6350" cmpd="sng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TextBox 230"/>
          <p:cNvSpPr txBox="1"/>
          <p:nvPr/>
        </p:nvSpPr>
        <p:spPr>
          <a:xfrm>
            <a:off x="3942099" y="5764175"/>
            <a:ext cx="116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2.7846  m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 rot="16200000">
            <a:off x="2516680" y="2107477"/>
            <a:ext cx="4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Optima"/>
                <a:cs typeface="Optima"/>
              </a:rPr>
              <a:t>3.5</a:t>
            </a:r>
            <a:endParaRPr lang="en-US" sz="14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-5745" y="-10424"/>
            <a:ext cx="5949345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Low Energy (Scott Berg) NS-FFAG Cell 1.685-5.015 GeV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282548" y="541730"/>
            <a:ext cx="14187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B</a:t>
            </a:r>
            <a:r>
              <a:rPr lang="en-US" sz="1400" baseline="-25000" dirty="0">
                <a:solidFill>
                  <a:srgbClr val="FF0000"/>
                </a:solidFill>
                <a:latin typeface="Optima"/>
                <a:cs typeface="Optima"/>
              </a:rPr>
              <a:t>F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=   0.0465 T, 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Optima"/>
                <a:cs typeface="Optima"/>
              </a:rPr>
              <a:t>G</a:t>
            </a:r>
            <a:r>
              <a:rPr lang="en-US" sz="1400" b="1" baseline="-25000" dirty="0">
                <a:solidFill>
                  <a:srgbClr val="FF0000"/>
                </a:solidFill>
                <a:latin typeface="Optima"/>
                <a:cs typeface="Optima"/>
              </a:rPr>
              <a:t>F</a:t>
            </a:r>
            <a:r>
              <a:rPr lang="en-US" sz="1400" b="1" dirty="0" smtClean="0">
                <a:solidFill>
                  <a:srgbClr val="FF0000"/>
                </a:solidFill>
                <a:latin typeface="Optima"/>
                <a:cs typeface="Optima"/>
              </a:rPr>
              <a:t>= 8.631T/m 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x</a:t>
            </a:r>
            <a:r>
              <a:rPr lang="en-US" sz="1400" baseline="-25000" dirty="0" smtClean="0">
                <a:solidFill>
                  <a:srgbClr val="FF0000"/>
                </a:solidFill>
                <a:latin typeface="Optima"/>
                <a:cs typeface="Optima"/>
              </a:rPr>
              <a:t>Foffset</a:t>
            </a:r>
            <a:r>
              <a:rPr lang="en-US" sz="1400" dirty="0" smtClean="0">
                <a:solidFill>
                  <a:srgbClr val="FF0000"/>
                </a:solidFill>
                <a:latin typeface="Optima"/>
                <a:cs typeface="Optima"/>
              </a:rPr>
              <a:t>= -5.3 mm</a:t>
            </a:r>
            <a:endParaRPr lang="en-US" sz="14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grpSp>
        <p:nvGrpSpPr>
          <p:cNvPr id="146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147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8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49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0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1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2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3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6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7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8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59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0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1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2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3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4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5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6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7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8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69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0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1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2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4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5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6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7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8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79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0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1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2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3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4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185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187" name="Group 186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189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190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58447" y="328129"/>
            <a:ext cx="3988841" cy="646331"/>
            <a:chOff x="5353605" y="490127"/>
            <a:chExt cx="3988841" cy="646331"/>
          </a:xfrm>
        </p:grpSpPr>
        <p:sp>
          <p:nvSpPr>
            <p:cNvPr id="2" name="TextBox 1"/>
            <p:cNvSpPr txBox="1"/>
            <p:nvPr/>
          </p:nvSpPr>
          <p:spPr>
            <a:xfrm>
              <a:off x="5353605" y="490127"/>
              <a:ext cx="2582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Interference and </a:t>
              </a:r>
            </a:p>
            <a:p>
              <a:r>
                <a:rPr lang="en-US" dirty="0"/>
                <a:t>T</a:t>
              </a:r>
              <a:r>
                <a:rPr lang="en-US" dirty="0" smtClean="0"/>
                <a:t>ransverse displacement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98947" y="628626"/>
              <a:ext cx="1543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Not a problem</a:t>
              </a:r>
              <a:endParaRPr lang="en-US" dirty="0"/>
            </a:p>
          </p:txBody>
        </p:sp>
        <p:sp>
          <p:nvSpPr>
            <p:cNvPr id="9" name="Right Brace 8"/>
            <p:cNvSpPr/>
            <p:nvPr/>
          </p:nvSpPr>
          <p:spPr>
            <a:xfrm>
              <a:off x="7699361" y="566771"/>
              <a:ext cx="267143" cy="493042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127248" y="983985"/>
            <a:ext cx="396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Consumption of energy may be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9995" y="28639"/>
            <a:ext cx="5324140" cy="4754880"/>
            <a:chOff x="1347929" y="271124"/>
            <a:chExt cx="5921744" cy="518160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929" y="271124"/>
              <a:ext cx="5921744" cy="518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 flipV="1">
              <a:off x="6322430" y="243840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-540000" flipV="1">
              <a:off x="3817496" y="3904387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6300000" flipV="1">
              <a:off x="2927966" y="304244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-10380000" flipV="1">
              <a:off x="5217494" y="3848805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4320000" flipV="1">
              <a:off x="6073986" y="297180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-6180000" flipV="1">
              <a:off x="2923383" y="1758564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-4200000" flipV="1">
              <a:off x="6172201" y="182879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2700000" flipV="1">
              <a:off x="3398128" y="3461395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V="1">
              <a:off x="4603168" y="777431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6200000" flipV="1">
              <a:off x="4537401" y="402413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744085" y="2404724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2700000">
              <a:off x="5738743" y="128778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8900000" flipH="1">
              <a:off x="5738744" y="351414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8100000" flipH="1">
              <a:off x="3400819" y="128777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-1200000">
              <a:off x="5233451" y="961557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22440000" flipH="1" flipV="1">
              <a:off x="3916179" y="87629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Slide Number Placeholder 3"/>
          <p:cNvSpPr txBox="1">
            <a:spLocks/>
          </p:cNvSpPr>
          <p:nvPr/>
        </p:nvSpPr>
        <p:spPr>
          <a:xfrm>
            <a:off x="6563643" y="64264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8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28" name="Group 2465"/>
          <p:cNvGrpSpPr>
            <a:grpSpLocks/>
          </p:cNvGrpSpPr>
          <p:nvPr/>
        </p:nvGrpSpPr>
        <p:grpSpPr bwMode="auto">
          <a:xfrm>
            <a:off x="177130" y="6287879"/>
            <a:ext cx="8447088" cy="38100"/>
            <a:chOff x="247" y="3980"/>
            <a:chExt cx="5321" cy="24"/>
          </a:xfrm>
        </p:grpSpPr>
        <p:sp>
          <p:nvSpPr>
            <p:cNvPr id="29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0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1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6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5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6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8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3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4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313" y="94195"/>
            <a:ext cx="3794904" cy="351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5446120" y="3750760"/>
            <a:ext cx="372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Isometric view of </a:t>
            </a:r>
            <a:r>
              <a:rPr lang="en-US" dirty="0"/>
              <a:t>Magnetized Wedges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50684" y="7315200"/>
            <a:ext cx="545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of </a:t>
            </a:r>
            <a:r>
              <a:rPr lang="en-US" dirty="0"/>
              <a:t>Magnetized Wedges of </a:t>
            </a:r>
            <a:r>
              <a:rPr lang="en-US" dirty="0" err="1"/>
              <a:t>NdFeB</a:t>
            </a:r>
            <a:r>
              <a:rPr lang="en-US" dirty="0"/>
              <a:t>  </a:t>
            </a:r>
            <a:r>
              <a:rPr lang="en-US" dirty="0" smtClean="0"/>
              <a:t>or  </a:t>
            </a:r>
            <a:r>
              <a:rPr lang="en-US" dirty="0" err="1" smtClean="0"/>
              <a:t>SmCo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258475" y="1876902"/>
            <a:ext cx="6593879" cy="4410977"/>
            <a:chOff x="258475" y="1876902"/>
            <a:chExt cx="6593879" cy="4410977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3387903" y="2253319"/>
              <a:ext cx="304891" cy="20900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/>
            <p:cNvSpPr/>
            <p:nvPr/>
          </p:nvSpPr>
          <p:spPr>
            <a:xfrm rot="5937826">
              <a:off x="3377363" y="1846355"/>
              <a:ext cx="660334" cy="751387"/>
            </a:xfrm>
            <a:prstGeom prst="arc">
              <a:avLst>
                <a:gd name="adj1" fmla="val 15604438"/>
                <a:gd name="adj2" fmla="val 0"/>
              </a:avLst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Arc 79"/>
            <p:cNvSpPr/>
            <p:nvPr/>
          </p:nvSpPr>
          <p:spPr>
            <a:xfrm rot="5902730">
              <a:off x="2579844" y="1831375"/>
              <a:ext cx="660334" cy="751387"/>
            </a:xfrm>
            <a:prstGeom prst="arc">
              <a:avLst>
                <a:gd name="adj1" fmla="val 15782060"/>
                <a:gd name="adj2" fmla="val 19737767"/>
              </a:avLst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707530" y="2219125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</a:t>
              </a:r>
              <a:endParaRPr lang="en-US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58475" y="3750760"/>
              <a:ext cx="6593879" cy="2537119"/>
              <a:chOff x="258475" y="3750760"/>
              <a:chExt cx="6593879" cy="2537119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258475" y="5629364"/>
                <a:ext cx="52068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ym typeface="Symbol"/>
                  </a:rPr>
                  <a:t>Direction of the easy axis =(n+1) +/2</a:t>
                </a:r>
                <a:endParaRPr lang="en-US" sz="24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548343" y="5364549"/>
                <a:ext cx="1304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Dipole  n=1</a:t>
                </a:r>
              </a:p>
              <a:p>
                <a:r>
                  <a:rPr lang="en-US" dirty="0" smtClean="0"/>
                  <a:t>Quad    n=2</a:t>
                </a:r>
              </a:p>
              <a:p>
                <a:r>
                  <a:rPr lang="en-US" dirty="0" smtClean="0"/>
                  <a:t>Sext       n=3</a:t>
                </a:r>
                <a:endParaRPr lang="en-US" dirty="0"/>
              </a:p>
            </p:txBody>
          </p:sp>
          <p:cxnSp>
            <p:nvCxnSpPr>
              <p:cNvPr id="76" name="Straight Arrow Connector 75"/>
              <p:cNvCxnSpPr>
                <a:stCxn id="70" idx="0"/>
              </p:cNvCxnSpPr>
              <p:nvPr/>
            </p:nvCxnSpPr>
            <p:spPr>
              <a:xfrm flipV="1">
                <a:off x="2861913" y="3750760"/>
                <a:ext cx="621274" cy="1878604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>
              <a:off x="2910012" y="2222049"/>
              <a:ext cx="823788" cy="18980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024914" y="2219125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</a:t>
              </a:r>
              <a:endParaRPr lang="en-US" sz="2000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79" name="Group 78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86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097284" y="1837377"/>
            <a:ext cx="1803186" cy="439811"/>
            <a:chOff x="3859455" y="2260305"/>
            <a:chExt cx="1803186" cy="439811"/>
          </a:xfrm>
        </p:grpSpPr>
        <p:grpSp>
          <p:nvGrpSpPr>
            <p:cNvPr id="88" name="Group 87"/>
            <p:cNvGrpSpPr/>
            <p:nvPr/>
          </p:nvGrpSpPr>
          <p:grpSpPr>
            <a:xfrm>
              <a:off x="3944054" y="2584579"/>
              <a:ext cx="1587198" cy="115537"/>
              <a:chOff x="3944054" y="2584579"/>
              <a:chExt cx="1587198" cy="115537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5355988" y="2584579"/>
                <a:ext cx="175264" cy="11356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4850197" y="2586553"/>
                <a:ext cx="175264" cy="11356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4328895" y="2585747"/>
                <a:ext cx="175264" cy="11356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944054" y="2586553"/>
                <a:ext cx="175264" cy="113563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3859455" y="2260305"/>
              <a:ext cx="1803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 bunches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6502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1755"/>
            <a:ext cx="457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2D Design establishes the direction of the easy axis for 12pole multipole=0 at R=1 cm</a:t>
            </a:r>
          </a:p>
        </p:txBody>
      </p:sp>
      <p:sp>
        <p:nvSpPr>
          <p:cNvPr id="25" name="Slide Number Placeholder 2"/>
          <p:cNvSpPr txBox="1">
            <a:spLocks/>
          </p:cNvSpPr>
          <p:nvPr/>
        </p:nvSpPr>
        <p:spPr>
          <a:xfrm>
            <a:off x="6867072" y="64356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9</a:t>
            </a:fld>
            <a:r>
              <a:rPr lang="en-US" dirty="0" smtClean="0"/>
              <a:t>/20</a:t>
            </a:r>
            <a:endParaRPr lang="en-US" dirty="0"/>
          </a:p>
        </p:txBody>
      </p:sp>
      <p:grpSp>
        <p:nvGrpSpPr>
          <p:cNvPr id="26" name="Group 2465"/>
          <p:cNvGrpSpPr>
            <a:grpSpLocks/>
          </p:cNvGrpSpPr>
          <p:nvPr/>
        </p:nvGrpSpPr>
        <p:grpSpPr bwMode="auto">
          <a:xfrm>
            <a:off x="111336" y="6260903"/>
            <a:ext cx="8447088" cy="38100"/>
            <a:chOff x="247" y="3980"/>
            <a:chExt cx="5321" cy="24"/>
          </a:xfrm>
        </p:grpSpPr>
        <p:sp>
          <p:nvSpPr>
            <p:cNvPr id="27" name="Rectangle 2421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8" name="Rectangle 2422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29" name="Rectangle 2423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0" name="Rectangle 2424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1" name="Rectangle 2425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2" name="Rectangle 2426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3" name="Rectangle 2427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4" name="Rectangle 2428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5" name="Rectangle 2429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6" name="Rectangle 2430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7" name="Rectangle 2431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8" name="Rectangle 2432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39" name="Rectangle 2433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0" name="Rectangle 2434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1" name="Rectangle 2435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2" name="Rectangle 2436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3" name="Rectangle 2437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4" name="Freeform 2440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Rectangle 2442"/>
            <p:cNvSpPr>
              <a:spLocks noChangeArrowheads="1"/>
            </p:cNvSpPr>
            <p:nvPr userDrawn="1"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6" name="Rectangle 2443"/>
            <p:cNvSpPr>
              <a:spLocks noChangeArrowheads="1"/>
            </p:cNvSpPr>
            <p:nvPr userDrawn="1"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7" name="Rectangle 2444"/>
            <p:cNvSpPr>
              <a:spLocks noChangeArrowheads="1"/>
            </p:cNvSpPr>
            <p:nvPr userDrawn="1"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8" name="Rectangle 2445"/>
            <p:cNvSpPr>
              <a:spLocks noChangeArrowheads="1"/>
            </p:cNvSpPr>
            <p:nvPr userDrawn="1"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49" name="Rectangle 2446"/>
            <p:cNvSpPr>
              <a:spLocks noChangeArrowheads="1"/>
            </p:cNvSpPr>
            <p:nvPr userDrawn="1"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0" name="Rectangle 2447"/>
            <p:cNvSpPr>
              <a:spLocks noChangeArrowheads="1"/>
            </p:cNvSpPr>
            <p:nvPr userDrawn="1"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1" name="Rectangle 2448"/>
            <p:cNvSpPr>
              <a:spLocks noChangeArrowheads="1"/>
            </p:cNvSpPr>
            <p:nvPr userDrawn="1"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2" name="Rectangle 2449"/>
            <p:cNvSpPr>
              <a:spLocks noChangeArrowheads="1"/>
            </p:cNvSpPr>
            <p:nvPr userDrawn="1"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3" name="Rectangle 2450"/>
            <p:cNvSpPr>
              <a:spLocks noChangeArrowheads="1"/>
            </p:cNvSpPr>
            <p:nvPr userDrawn="1"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4" name="Rectangle 2451"/>
            <p:cNvSpPr>
              <a:spLocks noChangeArrowheads="1"/>
            </p:cNvSpPr>
            <p:nvPr userDrawn="1"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5" name="Rectangle 2452"/>
            <p:cNvSpPr>
              <a:spLocks noChangeArrowheads="1"/>
            </p:cNvSpPr>
            <p:nvPr userDrawn="1"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6" name="Rectangle 2453"/>
            <p:cNvSpPr>
              <a:spLocks noChangeArrowheads="1"/>
            </p:cNvSpPr>
            <p:nvPr userDrawn="1"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7" name="Rectangle 2454"/>
            <p:cNvSpPr>
              <a:spLocks noChangeArrowheads="1"/>
            </p:cNvSpPr>
            <p:nvPr userDrawn="1"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8" name="Rectangle 2455"/>
            <p:cNvSpPr>
              <a:spLocks noChangeArrowheads="1"/>
            </p:cNvSpPr>
            <p:nvPr userDrawn="1"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59" name="Rectangle 2456"/>
            <p:cNvSpPr>
              <a:spLocks noChangeArrowheads="1"/>
            </p:cNvSpPr>
            <p:nvPr userDrawn="1"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0" name="Rectangle 2457"/>
            <p:cNvSpPr>
              <a:spLocks noChangeArrowheads="1"/>
            </p:cNvSpPr>
            <p:nvPr userDrawn="1"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1" name="Rectangle 2458"/>
            <p:cNvSpPr>
              <a:spLocks noChangeArrowheads="1"/>
            </p:cNvSpPr>
            <p:nvPr userDrawn="1"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dirty="0" smtClean="0"/>
            </a:p>
          </p:txBody>
        </p:sp>
        <p:sp>
          <p:nvSpPr>
            <p:cNvPr id="62" name="Freeform 2461"/>
            <p:cNvSpPr>
              <a:spLocks/>
            </p:cNvSpPr>
            <p:nvPr userDrawn="1"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1327 w 10642"/>
                <a:gd name="T1" fmla="*/ 0 h 48"/>
                <a:gd name="T2" fmla="*/ 1314 w 10642"/>
                <a:gd name="T3" fmla="*/ 0 h 48"/>
                <a:gd name="T4" fmla="*/ 1293 w 10642"/>
                <a:gd name="T5" fmla="*/ 0 h 48"/>
                <a:gd name="T6" fmla="*/ 1265 w 10642"/>
                <a:gd name="T7" fmla="*/ 0 h 48"/>
                <a:gd name="T8" fmla="*/ 1229 w 10642"/>
                <a:gd name="T9" fmla="*/ 0 h 48"/>
                <a:gd name="T10" fmla="*/ 1188 w 10642"/>
                <a:gd name="T11" fmla="*/ 0 h 48"/>
                <a:gd name="T12" fmla="*/ 1140 w 10642"/>
                <a:gd name="T13" fmla="*/ 0 h 48"/>
                <a:gd name="T14" fmla="*/ 1088 w 10642"/>
                <a:gd name="T15" fmla="*/ 0 h 48"/>
                <a:gd name="T16" fmla="*/ 1032 w 10642"/>
                <a:gd name="T17" fmla="*/ 0 h 48"/>
                <a:gd name="T18" fmla="*/ 971 w 10642"/>
                <a:gd name="T19" fmla="*/ 0 h 48"/>
                <a:gd name="T20" fmla="*/ 908 w 10642"/>
                <a:gd name="T21" fmla="*/ 0 h 48"/>
                <a:gd name="T22" fmla="*/ 842 w 10642"/>
                <a:gd name="T23" fmla="*/ 0 h 48"/>
                <a:gd name="T24" fmla="*/ 775 w 10642"/>
                <a:gd name="T25" fmla="*/ 0 h 48"/>
                <a:gd name="T26" fmla="*/ 707 w 10642"/>
                <a:gd name="T27" fmla="*/ 0 h 48"/>
                <a:gd name="T28" fmla="*/ 638 w 10642"/>
                <a:gd name="T29" fmla="*/ 0 h 48"/>
                <a:gd name="T30" fmla="*/ 570 w 10642"/>
                <a:gd name="T31" fmla="*/ 0 h 48"/>
                <a:gd name="T32" fmla="*/ 502 w 10642"/>
                <a:gd name="T33" fmla="*/ 0 h 48"/>
                <a:gd name="T34" fmla="*/ 436 w 10642"/>
                <a:gd name="T35" fmla="*/ 0 h 48"/>
                <a:gd name="T36" fmla="*/ 372 w 10642"/>
                <a:gd name="T37" fmla="*/ 0 h 48"/>
                <a:gd name="T38" fmla="*/ 311 w 10642"/>
                <a:gd name="T39" fmla="*/ 0 h 48"/>
                <a:gd name="T40" fmla="*/ 254 w 10642"/>
                <a:gd name="T41" fmla="*/ 0 h 48"/>
                <a:gd name="T42" fmla="*/ 201 w 10642"/>
                <a:gd name="T43" fmla="*/ 0 h 48"/>
                <a:gd name="T44" fmla="*/ 152 w 10642"/>
                <a:gd name="T45" fmla="*/ 0 h 48"/>
                <a:gd name="T46" fmla="*/ 109 w 10642"/>
                <a:gd name="T47" fmla="*/ 0 h 48"/>
                <a:gd name="T48" fmla="*/ 73 w 10642"/>
                <a:gd name="T49" fmla="*/ 0 h 48"/>
                <a:gd name="T50" fmla="*/ 43 w 10642"/>
                <a:gd name="T51" fmla="*/ 0 h 48"/>
                <a:gd name="T52" fmla="*/ 20 w 10642"/>
                <a:gd name="T53" fmla="*/ 0 h 48"/>
                <a:gd name="T54" fmla="*/ 6 w 10642"/>
                <a:gd name="T55" fmla="*/ 0 h 48"/>
                <a:gd name="T56" fmla="*/ 0 w 10642"/>
                <a:gd name="T57" fmla="*/ 0 h 48"/>
                <a:gd name="T58" fmla="*/ 2 w 10642"/>
                <a:gd name="T59" fmla="*/ 6 h 48"/>
                <a:gd name="T60" fmla="*/ 12 w 10642"/>
                <a:gd name="T61" fmla="*/ 6 h 48"/>
                <a:gd name="T62" fmla="*/ 31 w 10642"/>
                <a:gd name="T63" fmla="*/ 6 h 48"/>
                <a:gd name="T64" fmla="*/ 57 w 10642"/>
                <a:gd name="T65" fmla="*/ 6 h 48"/>
                <a:gd name="T66" fmla="*/ 90 w 10642"/>
                <a:gd name="T67" fmla="*/ 6 h 48"/>
                <a:gd name="T68" fmla="*/ 130 w 10642"/>
                <a:gd name="T69" fmla="*/ 6 h 48"/>
                <a:gd name="T70" fmla="*/ 176 w 10642"/>
                <a:gd name="T71" fmla="*/ 6 h 48"/>
                <a:gd name="T72" fmla="*/ 226 w 10642"/>
                <a:gd name="T73" fmla="*/ 6 h 48"/>
                <a:gd name="T74" fmla="*/ 282 w 10642"/>
                <a:gd name="T75" fmla="*/ 6 h 48"/>
                <a:gd name="T76" fmla="*/ 341 w 10642"/>
                <a:gd name="T77" fmla="*/ 6 h 48"/>
                <a:gd name="T78" fmla="*/ 404 w 10642"/>
                <a:gd name="T79" fmla="*/ 6 h 48"/>
                <a:gd name="T80" fmla="*/ 468 w 10642"/>
                <a:gd name="T81" fmla="*/ 6 h 48"/>
                <a:gd name="T82" fmla="*/ 535 w 10642"/>
                <a:gd name="T83" fmla="*/ 6 h 48"/>
                <a:gd name="T84" fmla="*/ 604 w 10642"/>
                <a:gd name="T85" fmla="*/ 6 h 48"/>
                <a:gd name="T86" fmla="*/ 672 w 10642"/>
                <a:gd name="T87" fmla="*/ 6 h 48"/>
                <a:gd name="T88" fmla="*/ 741 w 10642"/>
                <a:gd name="T89" fmla="*/ 6 h 48"/>
                <a:gd name="T90" fmla="*/ 809 w 10642"/>
                <a:gd name="T91" fmla="*/ 6 h 48"/>
                <a:gd name="T92" fmla="*/ 875 w 10642"/>
                <a:gd name="T93" fmla="*/ 6 h 48"/>
                <a:gd name="T94" fmla="*/ 940 w 10642"/>
                <a:gd name="T95" fmla="*/ 6 h 48"/>
                <a:gd name="T96" fmla="*/ 1002 w 10642"/>
                <a:gd name="T97" fmla="*/ 6 h 48"/>
                <a:gd name="T98" fmla="*/ 1060 w 10642"/>
                <a:gd name="T99" fmla="*/ 6 h 48"/>
                <a:gd name="T100" fmla="*/ 1115 w 10642"/>
                <a:gd name="T101" fmla="*/ 6 h 48"/>
                <a:gd name="T102" fmla="*/ 1164 w 10642"/>
                <a:gd name="T103" fmla="*/ 6 h 48"/>
                <a:gd name="T104" fmla="*/ 1209 w 10642"/>
                <a:gd name="T105" fmla="*/ 6 h 48"/>
                <a:gd name="T106" fmla="*/ 1248 w 10642"/>
                <a:gd name="T107" fmla="*/ 6 h 48"/>
                <a:gd name="T108" fmla="*/ 1280 w 10642"/>
                <a:gd name="T109" fmla="*/ 6 h 48"/>
                <a:gd name="T110" fmla="*/ 1304 w 10642"/>
                <a:gd name="T111" fmla="*/ 6 h 48"/>
                <a:gd name="T112" fmla="*/ 1321 w 10642"/>
                <a:gd name="T113" fmla="*/ 6 h 48"/>
                <a:gd name="T114" fmla="*/ 1329 w 10642"/>
                <a:gd name="T115" fmla="*/ 6 h 48"/>
                <a:gd name="T116" fmla="*/ 1331 w 10642"/>
                <a:gd name="T117" fmla="*/ 4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solidFill>
              <a:srgbClr val="0000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1" y="0"/>
            <a:ext cx="4343399" cy="3886199"/>
            <a:chOff x="4572001" y="0"/>
            <a:chExt cx="4343399" cy="3886199"/>
          </a:xfrm>
        </p:grpSpPr>
        <p:pic>
          <p:nvPicPr>
            <p:cNvPr id="5" name="Picture 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1" y="228600"/>
              <a:ext cx="4343399" cy="36575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8" name="Straight Arrow Connector 87"/>
            <p:cNvCxnSpPr/>
            <p:nvPr/>
          </p:nvCxnSpPr>
          <p:spPr>
            <a:xfrm flipH="1" flipV="1">
              <a:off x="7676038" y="1417512"/>
              <a:ext cx="457200" cy="76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7481728" y="853632"/>
              <a:ext cx="381000" cy="381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H="1">
              <a:off x="7253128" y="544143"/>
              <a:ext cx="160440" cy="4618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5543222" y="0"/>
              <a:ext cx="24004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Perm. Magnet Material </a:t>
              </a:r>
              <a:r>
                <a:rPr lang="en-US" sz="1400" dirty="0" err="1" smtClean="0"/>
                <a:t>NdFeB</a:t>
              </a:r>
              <a:endParaRPr lang="en-US" sz="1400" dirty="0"/>
            </a:p>
          </p:txBody>
        </p:sp>
      </p:grpSp>
      <p:pic>
        <p:nvPicPr>
          <p:cNvPr id="63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67" y="3886200"/>
            <a:ext cx="3119226" cy="285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0036" y="6333031"/>
            <a:ext cx="2835564" cy="481796"/>
            <a:chOff x="60036" y="6333031"/>
            <a:chExt cx="2835564" cy="481796"/>
          </a:xfrm>
        </p:grpSpPr>
        <p:grpSp>
          <p:nvGrpSpPr>
            <p:cNvPr id="66" name="Group 65"/>
            <p:cNvGrpSpPr/>
            <p:nvPr/>
          </p:nvGrpSpPr>
          <p:grpSpPr>
            <a:xfrm>
              <a:off x="60036" y="6333031"/>
              <a:ext cx="1342376" cy="481796"/>
              <a:chOff x="-46976" y="6376204"/>
              <a:chExt cx="1342376" cy="481796"/>
            </a:xfrm>
          </p:grpSpPr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194" y="6376204"/>
                <a:ext cx="1321594" cy="481796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50000">
                    <a:schemeClr val="bg1"/>
                  </a:gs>
                  <a:gs pos="100000">
                    <a:srgbClr val="FF0000"/>
                  </a:gs>
                </a:gsLst>
                <a:lin ang="4800000" scaled="0"/>
              </a:gradFill>
              <a:ln>
                <a:noFill/>
              </a:ln>
            </p:spPr>
          </p:pic>
          <p:sp>
            <p:nvSpPr>
              <p:cNvPr id="69" name="Footer Placeholder 3"/>
              <p:cNvSpPr txBox="1">
                <a:spLocks/>
              </p:cNvSpPr>
              <p:nvPr/>
            </p:nvSpPr>
            <p:spPr>
              <a:xfrm>
                <a:off x="-46976" y="6414458"/>
                <a:ext cx="1342376" cy="365125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19000"/>
                    </a:srgbClr>
                  </a:gs>
                  <a:gs pos="50000">
                    <a:schemeClr val="bg1">
                      <a:alpha val="0"/>
                    </a:schemeClr>
                  </a:gs>
                  <a:gs pos="100000">
                    <a:srgbClr val="FF0000">
                      <a:alpha val="17000"/>
                    </a:srgbClr>
                  </a:gs>
                </a:gsLst>
                <a:lin ang="4800000" scaled="0"/>
              </a:gradFill>
              <a:ln>
                <a:solidFill>
                  <a:schemeClr val="accent1"/>
                </a:solidFill>
              </a:ln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828800" y="633303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FFAG’16</a:t>
              </a:r>
              <a:endParaRPr lang="en-US" dirty="0"/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038629"/>
              </p:ext>
            </p:extLst>
          </p:nvPr>
        </p:nvGraphicFramePr>
        <p:xfrm>
          <a:off x="111336" y="1002063"/>
          <a:ext cx="287972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6" imgW="1726920" imgH="279360" progId="Equation.3">
                  <p:embed/>
                </p:oleObj>
              </mc:Choice>
              <mc:Fallback>
                <p:oleObj name="Equation" r:id="rId6" imgW="172692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1336" y="1002063"/>
                        <a:ext cx="2879725" cy="46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8" y="3124200"/>
            <a:ext cx="4419603" cy="30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8852" y="1600200"/>
            <a:ext cx="3537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error can be minimized to &lt; 1%</a:t>
            </a: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40" y="3981371"/>
            <a:ext cx="29616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45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8043</TotalTime>
  <Words>855</Words>
  <Application>Microsoft Office PowerPoint</Application>
  <PresentationFormat>On-screen Show (4:3)</PresentationFormat>
  <Paragraphs>224</Paragraphs>
  <Slides>21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Halbach magnets and correctors for the C and eRHIC projects</vt:lpstr>
      <vt:lpstr>Conclusion</vt:lpstr>
      <vt:lpstr>The C project is a prototype electron accelerator for the eRHIC project</vt:lpstr>
      <vt:lpstr>76 – 286 MeV NS-FFAG Cornell Lattice  100 cells : Orbits and magnets in the 10.5 m diameter</vt:lpstr>
      <vt:lpstr>Conventional Quad </vt:lpstr>
      <vt:lpstr>One of the versions of the proposed eRHIC projects </vt:lpstr>
      <vt:lpstr>PowerPoint Presentation</vt:lpstr>
      <vt:lpstr>PowerPoint Presentation</vt:lpstr>
      <vt:lpstr>PowerPoint Presentation</vt:lpstr>
      <vt:lpstr>Superposition of multipoles</vt:lpstr>
      <vt:lpstr>A Halbach magnet can accept corrector magnets</vt:lpstr>
      <vt:lpstr>Test of Field superposition with permanent magnets </vt:lpstr>
      <vt:lpstr>3D Magnetic field calculations for the FFAG cells</vt:lpstr>
      <vt:lpstr>Closed orbits in the range 1.3 GeV to 6.6 GeV</vt:lpstr>
      <vt:lpstr>Tunes Qx,Qy and chromaticities x, y; Range: 1.3 GeV to 6.6 GeV</vt:lpstr>
      <vt:lpstr>Calculations of the maximum beam emittance x transported in all six arcs for each of the five  orbits.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Tsoupas, Nicholaos</dc:creator>
  <cp:lastModifiedBy>Tsoupas, Nicholaos</cp:lastModifiedBy>
  <cp:revision>80</cp:revision>
  <dcterms:created xsi:type="dcterms:W3CDTF">2016-07-18T15:22:51Z</dcterms:created>
  <dcterms:modified xsi:type="dcterms:W3CDTF">2016-09-06T07:17:26Z</dcterms:modified>
</cp:coreProperties>
</file>