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886" r:id="rId3"/>
  </p:sldMasterIdLst>
  <p:notesMasterIdLst>
    <p:notesMasterId r:id="rId35"/>
  </p:notesMasterIdLst>
  <p:sldIdLst>
    <p:sldId id="263" r:id="rId4"/>
    <p:sldId id="441" r:id="rId5"/>
    <p:sldId id="443" r:id="rId6"/>
    <p:sldId id="444" r:id="rId7"/>
    <p:sldId id="445" r:id="rId8"/>
    <p:sldId id="453" r:id="rId9"/>
    <p:sldId id="440" r:id="rId10"/>
    <p:sldId id="442" r:id="rId11"/>
    <p:sldId id="446" r:id="rId12"/>
    <p:sldId id="457" r:id="rId13"/>
    <p:sldId id="463" r:id="rId14"/>
    <p:sldId id="464" r:id="rId15"/>
    <p:sldId id="465" r:id="rId16"/>
    <p:sldId id="466" r:id="rId17"/>
    <p:sldId id="467" r:id="rId18"/>
    <p:sldId id="447" r:id="rId19"/>
    <p:sldId id="428" r:id="rId20"/>
    <p:sldId id="454" r:id="rId21"/>
    <p:sldId id="455" r:id="rId22"/>
    <p:sldId id="433" r:id="rId23"/>
    <p:sldId id="434" r:id="rId24"/>
    <p:sldId id="439" r:id="rId25"/>
    <p:sldId id="452" r:id="rId26"/>
    <p:sldId id="438" r:id="rId27"/>
    <p:sldId id="456" r:id="rId28"/>
    <p:sldId id="468" r:id="rId29"/>
    <p:sldId id="469" r:id="rId30"/>
    <p:sldId id="470" r:id="rId31"/>
    <p:sldId id="471" r:id="rId32"/>
    <p:sldId id="472" r:id="rId33"/>
    <p:sldId id="473" r:id="rId3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3300"/>
    <a:srgbClr val="0066CC"/>
    <a:srgbClr val="A50021"/>
    <a:srgbClr val="9966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AC\Sumitomo\He%2070%20330%20MeV\TOF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Relative</a:t>
            </a:r>
            <a:r>
              <a:rPr lang="en-US" baseline="0"/>
              <a:t> c</a:t>
            </a:r>
            <a:r>
              <a:rPr lang="en-US"/>
              <a:t>hange</a:t>
            </a:r>
            <a:r>
              <a:rPr lang="en-US" baseline="0"/>
              <a:t> in TOF</a:t>
            </a:r>
            <a:endParaRPr lang="en-US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Sheet1!$B$49:$B$58</c:f>
              <c:numCache>
                <c:formatCode>General</c:formatCode>
                <c:ptCount val="10"/>
                <c:pt idx="0">
                  <c:v>400</c:v>
                </c:pt>
                <c:pt idx="1">
                  <c:v>500</c:v>
                </c:pt>
                <c:pt idx="2">
                  <c:v>600</c:v>
                </c:pt>
                <c:pt idx="3">
                  <c:v>700</c:v>
                </c:pt>
                <c:pt idx="4">
                  <c:v>800</c:v>
                </c:pt>
                <c:pt idx="5">
                  <c:v>900</c:v>
                </c:pt>
                <c:pt idx="6">
                  <c:v>1000</c:v>
                </c:pt>
                <c:pt idx="7">
                  <c:v>1100</c:v>
                </c:pt>
                <c:pt idx="8">
                  <c:v>1200</c:v>
                </c:pt>
                <c:pt idx="9">
                  <c:v>1300</c:v>
                </c:pt>
              </c:numCache>
            </c:numRef>
          </c:cat>
          <c:val>
            <c:numRef>
              <c:f>Sheet1!$I$49:$I$58</c:f>
              <c:numCache>
                <c:formatCode>General</c:formatCode>
                <c:ptCount val="10"/>
                <c:pt idx="0">
                  <c:v>6.1852548784279066E-2</c:v>
                </c:pt>
                <c:pt idx="1">
                  <c:v>3.6078075821444185E-2</c:v>
                </c:pt>
                <c:pt idx="2">
                  <c:v>1.9667343259103472E-2</c:v>
                </c:pt>
                <c:pt idx="3">
                  <c:v>9.3176385478167638E-3</c:v>
                </c:pt>
                <c:pt idx="4">
                  <c:v>3.1548566738277806E-3</c:v>
                </c:pt>
                <c:pt idx="5">
                  <c:v>0</c:v>
                </c:pt>
                <c:pt idx="6">
                  <c:v>-9.3393791642801629E-4</c:v>
                </c:pt>
                <c:pt idx="7">
                  <c:v>-2.0822438065497457E-4</c:v>
                </c:pt>
                <c:pt idx="8">
                  <c:v>1.7223472216934194E-3</c:v>
                </c:pt>
                <c:pt idx="9">
                  <c:v>4.4160247941021306E-3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3724344"/>
        <c:axId val="290974976"/>
      </c:lineChart>
      <c:catAx>
        <c:axId val="19372434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Kinetic</a:t>
                </a:r>
                <a:r>
                  <a:rPr lang="en-US" baseline="0"/>
                  <a:t> Energy</a:t>
                </a:r>
                <a:endParaRPr lang="en-US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90974976"/>
        <c:crosses val="autoZero"/>
        <c:auto val="1"/>
        <c:lblAlgn val="ctr"/>
        <c:lblOffset val="100"/>
        <c:noMultiLvlLbl val="0"/>
      </c:catAx>
      <c:valAx>
        <c:axId val="2909749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(TOF-TOF</a:t>
                </a:r>
                <a:r>
                  <a:rPr lang="en-US" baseline="-25000"/>
                  <a:t>avg</a:t>
                </a:r>
                <a:r>
                  <a:rPr lang="en-US"/>
                  <a:t>)/TOF</a:t>
                </a:r>
                <a:r>
                  <a:rPr lang="en-US" baseline="-25000"/>
                  <a:t>avg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3724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ED8D2CB-CDBC-4073-A79F-5E87C3CD6BA3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6654341-4E2C-43A9-B56C-D5D945924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503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225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2811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654341-4E2C-43A9-B56C-D5D9459248FD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57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D3ABF-96AB-4DE9-9289-FA9AAB4379F0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237E23-B5F4-4D54-A593-5935834BBA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5243F-75EC-4305-8CFA-149CECD8E3FC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8EADAC-A41B-42F5-BACA-3CEB3D9853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05E0E-F81E-4BB4-BBCB-BFE41CEFCF4C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AAFA8D-B158-4C39-B382-D7E78DACBA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ffag_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8"/>
          <p:cNvSpPr txBox="1">
            <a:spLocks noChangeArrowheads="1"/>
          </p:cNvSpPr>
          <p:nvPr userDrawn="1"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68580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64008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Jim Crisp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394721-14D0-4A96-A255-298B18FFB7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F1E4F4-2611-4595-98A2-C594031755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B70F3-D59D-48B0-A9C0-4D5CD5E055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EDAC30-4401-4DCB-8EDE-19B10D40D2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FA3C87-465F-461E-B65B-BD570E8CA0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A7DE92-96B7-4482-AB4C-6F7A92659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5C1C91-608F-48B1-9D85-B555853C8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9C85E-F401-4C7D-AB4F-12CDF7AD3F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D8D2F-9221-4792-899A-6BFE7F2B6207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E1E35-1985-411E-A52B-76F5945110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E4F61F-CD00-4C15-94AA-21A77D077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0AE039-E0D7-4A38-AC0C-9C6402D37C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8CA34-050C-4E51-BDC5-C96F94398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7D3ABF-96AB-4DE9-9289-FA9AAB4379F0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237E23-B5F4-4D54-A593-5935834BBA9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51D8D2F-9221-4792-899A-6BFE7F2B6207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5E1E35-1985-411E-A52B-76F5945110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8B1BD4-1798-4FBC-B9C5-34B340931A5A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pPr>
              <a:defRPr/>
            </a:pPr>
            <a:fld id="{1546CC9D-01DF-4C29-91C1-CC0351125CF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AD3FDC-3BB3-4EEF-9647-D869200CC9D1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7165DF-272C-4280-9DC0-4CC7B2E8CC0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D3A9FF7-5DCE-419A-80BD-71BA00626DB4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579C145-000B-4BA0-8B19-C79A3D66CC3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CB2BD0-1498-420B-BC89-280929A2625F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1AB249-8A8A-4B87-8666-19C0C5F832E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ADD923D-9B6E-486C-8A8F-54E3B8F4E8DE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D26673-026B-45F7-BE6D-115D0419F9C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8B1BD4-1798-4FBC-B9C5-34B340931A5A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6CC9D-01DF-4C29-91C1-CC0351125C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F39756-2F7D-4F4D-9F39-20EFBF2D0B58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DA4CCA-C8B9-42ED-8EFA-C91663BB739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85DF280-9B1F-42BB-BDB7-90C43E9AB10D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123EBC-4A47-4964-B45F-6DECCDE679B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65243F-75EC-4305-8CFA-149CECD8E3FC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8EADAC-A41B-42F5-BACA-3CEB3D98534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905E0E-F81E-4BB4-BBCB-BFE41CEFCF4C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AAFA8D-B158-4C39-B382-D7E78DACBA1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D3FDC-3BB3-4EEF-9647-D869200CC9D1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7165DF-272C-4280-9DC0-4CC7B2E8CC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A9FF7-5DCE-419A-80BD-71BA00626DB4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79C145-000B-4BA0-8B19-C79A3D66CC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CB2BD0-1498-420B-BC89-280929A2625F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AB249-8A8A-4B87-8666-19C0C5F832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DD923D-9B6E-486C-8A8F-54E3B8F4E8DE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D26673-026B-45F7-BE6D-115D0419F9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F39756-2F7D-4F4D-9F39-20EFBF2D0B58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A4CCA-C8B9-42ED-8EFA-C91663BB73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5DF280-9B1F-42BB-BDB7-90C43E9AB10D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123EBC-4A47-4964-B45F-6DECCDE679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9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/>
              <a:pPr>
                <a:defRPr/>
              </a:pPr>
              <a:t>9/7/2016</a:t>
            </a:fld>
            <a:endParaRPr lang="en-US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latin typeface="+mn-lt"/>
                <a:cs typeface="Arial" charset="0"/>
              </a:defRPr>
            </a:lvl1pPr>
          </a:lstStyle>
          <a:p>
            <a:pPr>
              <a:defRPr/>
            </a:pPr>
            <a:fld id="{A67FD36E-A8DA-4665-AE28-AA29E77123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6151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400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71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 i="0"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FD5312A9-8BAC-4C22-A521-299F620A07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175" name="Picture 7" descr="ffag_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52400" y="152400"/>
            <a:ext cx="6096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6" name="Text Box 8"/>
          <p:cNvSpPr txBox="1">
            <a:spLocks noChangeArrowheads="1"/>
          </p:cNvSpPr>
          <p:nvPr/>
        </p:nvSpPr>
        <p:spPr bwMode="auto">
          <a:xfrm>
            <a:off x="762000" y="304800"/>
            <a:ext cx="188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FFAG Workshop</a:t>
            </a: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6934200" y="304800"/>
            <a:ext cx="208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>
                <a:latin typeface="Arial" charset="0"/>
                <a:cs typeface="Arial" charset="0"/>
              </a:rPr>
              <a:t>fermilab April 2005</a:t>
            </a:r>
          </a:p>
        </p:txBody>
      </p:sp>
      <p:sp>
        <p:nvSpPr>
          <p:cNvPr id="32778" name="Text Box 10"/>
          <p:cNvSpPr txBox="1">
            <a:spLocks noChangeArrowheads="1"/>
          </p:cNvSpPr>
          <p:nvPr/>
        </p:nvSpPr>
        <p:spPr bwMode="auto">
          <a:xfrm>
            <a:off x="6477000" y="76200"/>
            <a:ext cx="5445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3600">
                <a:latin typeface="FermiLgo" pitchFamily="2" charset="0"/>
                <a:cs typeface="Arial" charset="0"/>
              </a:rPr>
              <a:t>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9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35C619D-1899-46B5-B6F8-19276BF25CA0}" type="datetimeFigureOut">
              <a:rPr lang="en-US" smtClean="0"/>
              <a:pPr>
                <a:defRPr/>
              </a:pPr>
              <a:t>9/7/2016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67FD36E-A8DA-4665-AE28-AA29E77123F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emf"/><Relationship Id="rId13" Type="http://schemas.openxmlformats.org/officeDocument/2006/relationships/image" Target="../media/image32.emf"/><Relationship Id="rId3" Type="http://schemas.openxmlformats.org/officeDocument/2006/relationships/image" Target="../media/image22.emf"/><Relationship Id="rId7" Type="http://schemas.openxmlformats.org/officeDocument/2006/relationships/image" Target="../media/image26.emf"/><Relationship Id="rId12" Type="http://schemas.openxmlformats.org/officeDocument/2006/relationships/image" Target="../media/image31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25.emf"/><Relationship Id="rId11" Type="http://schemas.openxmlformats.org/officeDocument/2006/relationships/image" Target="../media/image30.emf"/><Relationship Id="rId5" Type="http://schemas.openxmlformats.org/officeDocument/2006/relationships/image" Target="../media/image24.emf"/><Relationship Id="rId10" Type="http://schemas.openxmlformats.org/officeDocument/2006/relationships/image" Target="../media/image29.emf"/><Relationship Id="rId4" Type="http://schemas.openxmlformats.org/officeDocument/2006/relationships/image" Target="../media/image23.emf"/><Relationship Id="rId9" Type="http://schemas.openxmlformats.org/officeDocument/2006/relationships/image" Target="../media/image28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8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2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emf"/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2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1428750"/>
            <a:ext cx="7924800" cy="245745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</a:pP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Initial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Racetrack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</a:t>
            </a:r>
            <a:b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5M straight sections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70-330 MeV stage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2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200" dirty="0" smtClean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241425" y="3962400"/>
            <a:ext cx="6661150" cy="23622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000" dirty="0" smtClean="0"/>
              <a:t>Dr. C. Johnstone</a:t>
            </a:r>
          </a:p>
          <a:p>
            <a:pPr eaLnBrk="1" hangingPunct="1"/>
            <a:r>
              <a:rPr lang="en-US" sz="2000" dirty="0" err="1" smtClean="0"/>
              <a:t>Fermilab</a:t>
            </a:r>
            <a:endParaRPr lang="en-US" sz="2000" dirty="0" smtClean="0"/>
          </a:p>
          <a:p>
            <a:pPr eaLnBrk="1" hangingPunct="1"/>
            <a:r>
              <a:rPr lang="en-US" sz="2000" dirty="0" smtClean="0"/>
              <a:t>4/18/ 2016</a:t>
            </a:r>
          </a:p>
        </p:txBody>
      </p:sp>
      <p:sp>
        <p:nvSpPr>
          <p:cNvPr id="9220" name="Line 2"/>
          <p:cNvSpPr>
            <a:spLocks noChangeShapeType="1"/>
          </p:cNvSpPr>
          <p:nvPr/>
        </p:nvSpPr>
        <p:spPr bwMode="auto">
          <a:xfrm>
            <a:off x="228600" y="914400"/>
            <a:ext cx="8763000" cy="0"/>
          </a:xfrm>
          <a:prstGeom prst="line">
            <a:avLst/>
          </a:prstGeom>
          <a:noFill/>
          <a:ln w="57150">
            <a:solidFill>
              <a:srgbClr val="0066FF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9221" name="Line 3"/>
          <p:cNvSpPr>
            <a:spLocks noChangeShapeType="1"/>
          </p:cNvSpPr>
          <p:nvPr/>
        </p:nvSpPr>
        <p:spPr bwMode="auto">
          <a:xfrm>
            <a:off x="190500" y="6172200"/>
            <a:ext cx="8763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Machine Design Concepts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Racetrack </a:t>
            </a:r>
          </a:p>
          <a:p>
            <a:pPr lvl="1"/>
            <a:r>
              <a:rPr lang="en-US" dirty="0" smtClean="0"/>
              <a:t> ~4 and ~5m extraction straights</a:t>
            </a:r>
          </a:p>
          <a:p>
            <a:pPr lvl="1"/>
            <a:r>
              <a:rPr lang="en-US" dirty="0" smtClean="0"/>
              <a:t>3-bump and 4-bump configurations</a:t>
            </a:r>
          </a:p>
          <a:p>
            <a:pPr lvl="2"/>
            <a:r>
              <a:rPr lang="en-US" dirty="0" smtClean="0"/>
              <a:t>3-bump has back to back magnets (two C magnets or septum+ C magnet)</a:t>
            </a:r>
          </a:p>
          <a:p>
            <a:pPr lvl="1"/>
            <a:r>
              <a:rPr lang="en-US" dirty="0" smtClean="0"/>
              <a:t>0.2m - 0.25 m transition to arcs (warm to cold transitions for example)</a:t>
            </a:r>
          </a:p>
          <a:p>
            <a:r>
              <a:rPr lang="en-US" dirty="0" smtClean="0"/>
              <a:t>Peak Magnetic Fields</a:t>
            </a:r>
          </a:p>
          <a:p>
            <a:pPr lvl="1"/>
            <a:r>
              <a:rPr lang="en-US" dirty="0" smtClean="0"/>
              <a:t>NC and SC arcs: ~2.5T and ~5T</a:t>
            </a:r>
          </a:p>
          <a:p>
            <a:pPr lvl="1"/>
            <a:r>
              <a:rPr lang="en-US" dirty="0" smtClean="0"/>
              <a:t>Extraction assumes normal conducting: 2.5-2.7T, pulsed and bipolar ramps</a:t>
            </a:r>
          </a:p>
          <a:p>
            <a:pPr lvl="1"/>
            <a:r>
              <a:rPr lang="en-US" dirty="0" smtClean="0"/>
              <a:t>Are higher swept-field magnets possible since average current is lower?</a:t>
            </a:r>
          </a:p>
          <a:p>
            <a:r>
              <a:rPr lang="en-US" dirty="0" smtClean="0"/>
              <a:t>SC vs NC Extraction</a:t>
            </a:r>
          </a:p>
          <a:p>
            <a:pPr lvl="1"/>
            <a:r>
              <a:rPr lang="en-US" dirty="0" smtClean="0"/>
              <a:t>NC: 15 Hz (66 </a:t>
            </a:r>
            <a:r>
              <a:rPr lang="en-US" dirty="0" err="1" smtClean="0"/>
              <a:t>msec</a:t>
            </a:r>
            <a:r>
              <a:rPr lang="en-US" dirty="0" smtClean="0"/>
              <a:t>) energy sweeping frequency</a:t>
            </a:r>
          </a:p>
          <a:p>
            <a:pPr lvl="1"/>
            <a:r>
              <a:rPr lang="en-US" dirty="0" smtClean="0"/>
              <a:t>SC:  how fast 0.2-1 sec?</a:t>
            </a:r>
          </a:p>
        </p:txBody>
      </p:sp>
    </p:spTree>
    <p:extLst>
      <p:ext uri="{BB962C8B-B14F-4D97-AF65-F5344CB8AC3E}">
        <p14:creationId xmlns:p14="http://schemas.microsoft.com/office/powerpoint/2010/main" val="74703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6473788" y="2018215"/>
            <a:ext cx="416001" cy="67419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6945" y="523572"/>
            <a:ext cx="7848600" cy="14779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70-330 MeV Extraction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Bipolar Extraction magnets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4 / 5m straight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2600" y="2743200"/>
            <a:ext cx="990600" cy="281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429000" y="3733800"/>
            <a:ext cx="19050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989045" y="2971800"/>
            <a:ext cx="990600" cy="2590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429000" y="2510394"/>
            <a:ext cx="1905000" cy="1263342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219200" y="3011736"/>
            <a:ext cx="1066800" cy="0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19200" y="3352800"/>
            <a:ext cx="1066800" cy="0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86000" y="3350696"/>
            <a:ext cx="2087237" cy="992438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10" idx="2"/>
          </p:cNvCxnSpPr>
          <p:nvPr/>
        </p:nvCxnSpPr>
        <p:spPr>
          <a:xfrm>
            <a:off x="2286000" y="3011736"/>
            <a:ext cx="2095500" cy="762000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373237" y="2355312"/>
            <a:ext cx="2408563" cy="1430685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4381500" y="3333254"/>
            <a:ext cx="2102845" cy="1009880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484345" y="3373456"/>
            <a:ext cx="1066800" cy="0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181100" y="5181600"/>
            <a:ext cx="1066800" cy="0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88345" y="5916439"/>
            <a:ext cx="830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Field direction is bipolar; field decreases and flips sign for maximum energy extraction (blue to red lines). Extraction magnetic fields are limited to 2.5-2.7T although higher may be possible with ramped fields.  The orbit separation at  the beginning of extraction is shown for NC (2.9m) and SC (1.7m).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52400" y="2910289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330 MeV</a:t>
            </a:r>
            <a:endParaRPr lang="en-US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209800" y="2743199"/>
            <a:ext cx="2079892" cy="2440237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216905" y="5410200"/>
            <a:ext cx="1066800" cy="0"/>
          </a:xfrm>
          <a:prstGeom prst="straightConnector1">
            <a:avLst/>
          </a:prstGeom>
          <a:ln w="3492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4297955" y="2383967"/>
            <a:ext cx="2483845" cy="371495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6776292" y="1981200"/>
            <a:ext cx="860692" cy="398668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52400" y="484580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Lowest extracted energy</a:t>
            </a:r>
            <a:endParaRPr lang="en-US" sz="1600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2247900" y="4648200"/>
            <a:ext cx="2041792" cy="741475"/>
          </a:xfrm>
          <a:prstGeom prst="straightConnector1">
            <a:avLst/>
          </a:prstGeom>
          <a:ln w="3492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6570184" y="5389675"/>
            <a:ext cx="1066800" cy="0"/>
          </a:xfrm>
          <a:prstGeom prst="straightConnector1">
            <a:avLst/>
          </a:prstGeom>
          <a:ln w="3492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366122" y="4674023"/>
            <a:ext cx="2118223" cy="715652"/>
          </a:xfrm>
          <a:prstGeom prst="straightConnector1">
            <a:avLst/>
          </a:prstGeom>
          <a:ln w="3492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006926" y="2869440"/>
            <a:ext cx="14455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Septum or C magnet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4191230" y="4312761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 magnet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89353" y="5232975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 MeV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1448544" y="3733914"/>
            <a:ext cx="1295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ym typeface="Symbol" panose="05050102010706020507" pitchFamily="18" charset="2"/>
              </a:rPr>
              <a:t></a:t>
            </a:r>
            <a:r>
              <a:rPr lang="en-US" b="1" dirty="0" smtClean="0"/>
              <a:t>R</a:t>
            </a:r>
          </a:p>
          <a:p>
            <a:pPr algn="ctr"/>
            <a:r>
              <a:rPr lang="en-US" b="1" dirty="0" smtClean="0"/>
              <a:t>NC: 2.9 m</a:t>
            </a:r>
          </a:p>
          <a:p>
            <a:pPr algn="ctr"/>
            <a:r>
              <a:rPr lang="en-US" b="1" dirty="0" smtClean="0"/>
              <a:t>SC: 1.7 m</a:t>
            </a:r>
            <a:endParaRPr lang="en-US" b="1" dirty="0"/>
          </a:p>
        </p:txBody>
      </p:sp>
      <p:cxnSp>
        <p:nvCxnSpPr>
          <p:cNvPr id="66" name="Straight Arrow Connector 65"/>
          <p:cNvCxnSpPr>
            <a:stCxn id="61" idx="3"/>
          </p:cNvCxnSpPr>
          <p:nvPr/>
        </p:nvCxnSpPr>
        <p:spPr>
          <a:xfrm flipV="1">
            <a:off x="2096244" y="3077035"/>
            <a:ext cx="6601" cy="4862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61" idx="1"/>
          </p:cNvCxnSpPr>
          <p:nvPr/>
        </p:nvCxnSpPr>
        <p:spPr>
          <a:xfrm flipH="1">
            <a:off x="2096244" y="4858668"/>
            <a:ext cx="1" cy="53100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619190" y="5586211"/>
            <a:ext cx="1219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0.75 / 1 m</a:t>
            </a:r>
            <a:endParaRPr lang="en-US" sz="16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6054407" y="5625702"/>
            <a:ext cx="1219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0.75 / 1 m</a:t>
            </a:r>
            <a:endParaRPr lang="en-US" sz="16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3789710" y="5595963"/>
            <a:ext cx="1219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1.5 / 2 m</a:t>
            </a:r>
            <a:endParaRPr lang="en-US" sz="16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2626542" y="5515501"/>
            <a:ext cx="1246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0.25/0.2 m</a:t>
            </a:r>
            <a:endParaRPr lang="en-US" sz="1400" b="1" dirty="0"/>
          </a:p>
        </p:txBody>
      </p:sp>
      <p:sp>
        <p:nvSpPr>
          <p:cNvPr id="82" name="TextBox 81"/>
          <p:cNvSpPr txBox="1"/>
          <p:nvPr/>
        </p:nvSpPr>
        <p:spPr>
          <a:xfrm>
            <a:off x="5118410" y="5531971"/>
            <a:ext cx="1246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0.25/0.2 m</a:t>
            </a:r>
            <a:endParaRPr lang="en-US" sz="1400" b="1" dirty="0"/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2839098" y="5389675"/>
            <a:ext cx="49052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5425233" y="5417641"/>
            <a:ext cx="490520" cy="0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3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Energy Range extracted:</a:t>
            </a:r>
            <a:br>
              <a:rPr lang="en-US" sz="2800" dirty="0" smtClean="0">
                <a:solidFill>
                  <a:srgbClr val="002060"/>
                </a:solidFill>
              </a:rPr>
            </a:br>
            <a:r>
              <a:rPr lang="en-US" sz="2800" dirty="0" smtClean="0">
                <a:solidFill>
                  <a:srgbClr val="002060"/>
                </a:solidFill>
              </a:rPr>
              <a:t>70-250 MeV Acceleration Range</a:t>
            </a:r>
            <a:endParaRPr lang="en-US" sz="2800" dirty="0">
              <a:solidFill>
                <a:srgbClr val="00206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1524000" y="2438400"/>
          <a:ext cx="4724400" cy="2682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749778"/>
                <a:gridCol w="1071738"/>
                <a:gridCol w="1902884"/>
              </a:tblGrid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Racetrack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Straight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R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(m)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Lowest Energy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Extracted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MeV/nucleon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 m</a:t>
                      </a:r>
                    </a:p>
                    <a:p>
                      <a:r>
                        <a:rPr lang="en-US" dirty="0" smtClean="0"/>
                        <a:t>    </a:t>
                      </a:r>
                      <a:r>
                        <a:rPr lang="en-US" sz="1600" b="1" dirty="0" smtClean="0"/>
                        <a:t>NC arcs</a:t>
                      </a:r>
                    </a:p>
                    <a:p>
                      <a:r>
                        <a:rPr lang="en-US" sz="1600" b="1" dirty="0" smtClean="0"/>
                        <a:t>     SC arcs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2.25</a:t>
                      </a:r>
                    </a:p>
                    <a:p>
                      <a:pPr algn="ctr"/>
                      <a:r>
                        <a:rPr lang="en-US" sz="1600" dirty="0" smtClean="0"/>
                        <a:t>1.4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170</a:t>
                      </a:r>
                    </a:p>
                    <a:p>
                      <a:pPr algn="ctr"/>
                      <a:r>
                        <a:rPr lang="en-US" sz="1600" dirty="0" smtClean="0"/>
                        <a:t>110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 m</a:t>
                      </a:r>
                    </a:p>
                    <a:p>
                      <a:r>
                        <a:rPr lang="en-US" dirty="0" smtClean="0"/>
                        <a:t>    </a:t>
                      </a:r>
                      <a:r>
                        <a:rPr lang="en-US" sz="1600" b="1" dirty="0" smtClean="0"/>
                        <a:t>NC arcs</a:t>
                      </a:r>
                    </a:p>
                    <a:p>
                      <a:r>
                        <a:rPr lang="en-US" sz="1600" b="1" smtClean="0"/>
                        <a:t>     SC arcs</a:t>
                      </a:r>
                      <a:endParaRPr lang="en-US" sz="1600" b="1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2.4</a:t>
                      </a:r>
                    </a:p>
                    <a:p>
                      <a:pPr algn="ctr"/>
                      <a:r>
                        <a:rPr lang="en-US" sz="1600" dirty="0" smtClean="0"/>
                        <a:t>1.5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125</a:t>
                      </a:r>
                    </a:p>
                    <a:p>
                      <a:pPr algn="ctr"/>
                      <a:r>
                        <a:rPr lang="en-US" sz="1600" dirty="0" smtClean="0"/>
                        <a:t>70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90600" y="1964174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250 MeV NC and SC designs: Bipolar field extraction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809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5196234" y="3480843"/>
            <a:ext cx="724645" cy="20817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6041321" y="2175498"/>
            <a:ext cx="416001" cy="674194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1477962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002060"/>
                </a:solidFill>
              </a:rPr>
              <a:t>Alternative :70-330/250 MeV </a:t>
            </a:r>
            <a:br>
              <a:rPr lang="en-US" sz="3200" dirty="0" smtClean="0">
                <a:solidFill>
                  <a:srgbClr val="002060"/>
                </a:solidFill>
              </a:rPr>
            </a:br>
            <a:r>
              <a:rPr lang="en-US" sz="3200" dirty="0" smtClean="0">
                <a:solidFill>
                  <a:srgbClr val="002060"/>
                </a:solidFill>
              </a:rPr>
              <a:t>Bipolar Extraction magnets</a:t>
            </a:r>
            <a:br>
              <a:rPr lang="en-US" sz="3200" dirty="0" smtClean="0">
                <a:solidFill>
                  <a:srgbClr val="002060"/>
                </a:solidFill>
              </a:rPr>
            </a:br>
            <a:r>
              <a:rPr lang="en-US" sz="3200" dirty="0" smtClean="0">
                <a:solidFill>
                  <a:srgbClr val="002060"/>
                </a:solidFill>
              </a:rPr>
              <a:t>4.5/5.5 m total straight</a:t>
            </a:r>
            <a:endParaRPr lang="en-US" sz="3200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752600" y="2743200"/>
            <a:ext cx="849792" cy="2819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900755" y="2737974"/>
            <a:ext cx="752457" cy="28071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215548" y="3108644"/>
            <a:ext cx="764096" cy="24539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90181" y="3033622"/>
            <a:ext cx="1081028" cy="557968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219200" y="3011736"/>
            <a:ext cx="1066800" cy="0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19200" y="3352800"/>
            <a:ext cx="1066800" cy="0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286000" y="3350696"/>
            <a:ext cx="1043618" cy="464949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247900" y="3012675"/>
            <a:ext cx="1081718" cy="424767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4362984" y="2434451"/>
            <a:ext cx="1886337" cy="964442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5466509" y="3333254"/>
            <a:ext cx="1017836" cy="426899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484345" y="3373456"/>
            <a:ext cx="1066800" cy="0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052720" y="4419727"/>
            <a:ext cx="1066800" cy="0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388345" y="5916439"/>
            <a:ext cx="8305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Field direction is bipolar; field decreases and flips sign for maximum energy extraction (blue to red lines). Extraction magnetic fields are limited to 2.5-2.7T.  The orbit separation at  the beginning of extraction for this configuration is given in the tables on the following slide.</a:t>
            </a:r>
            <a:endParaRPr 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107143" y="2710937"/>
            <a:ext cx="15713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330/250 MeV</a:t>
            </a:r>
            <a:endParaRPr lang="en-US" sz="1600" dirty="0"/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2112102" y="3423491"/>
            <a:ext cx="1179417" cy="1024646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1181100" y="5189826"/>
            <a:ext cx="1066800" cy="0"/>
          </a:xfrm>
          <a:prstGeom prst="straightConnector1">
            <a:avLst/>
          </a:prstGeom>
          <a:ln w="3492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3233125" y="3452126"/>
            <a:ext cx="1166539" cy="4806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6184137" y="2113787"/>
            <a:ext cx="860692" cy="398668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-295393" y="3910340"/>
            <a:ext cx="25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Lowest extracted </a:t>
            </a:r>
          </a:p>
          <a:p>
            <a:pPr algn="ctr"/>
            <a:r>
              <a:rPr lang="en-US" sz="1400" dirty="0" smtClean="0"/>
              <a:t>energy</a:t>
            </a:r>
            <a:endParaRPr lang="en-US" sz="1400" dirty="0"/>
          </a:p>
        </p:txBody>
      </p:sp>
      <p:cxnSp>
        <p:nvCxnSpPr>
          <p:cNvPr id="50" name="Straight Arrow Connector 49"/>
          <p:cNvCxnSpPr/>
          <p:nvPr/>
        </p:nvCxnSpPr>
        <p:spPr>
          <a:xfrm flipV="1">
            <a:off x="2201250" y="4183544"/>
            <a:ext cx="1102780" cy="998640"/>
          </a:xfrm>
          <a:prstGeom prst="straightConnector1">
            <a:avLst/>
          </a:prstGeom>
          <a:ln w="3492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576587" y="4279089"/>
            <a:ext cx="1093769" cy="885698"/>
          </a:xfrm>
          <a:prstGeom prst="straightConnector1">
            <a:avLst/>
          </a:prstGeom>
          <a:ln w="3492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3304030" y="4233880"/>
            <a:ext cx="2272557" cy="47673"/>
          </a:xfrm>
          <a:prstGeom prst="straightConnector1">
            <a:avLst/>
          </a:prstGeom>
          <a:ln w="3492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823163" y="3011115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septum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189353" y="5232975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70 MeV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 rot="16200000">
            <a:off x="1328502" y="3834809"/>
            <a:ext cx="1329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ym typeface="Symbol" panose="05050102010706020507" pitchFamily="18" charset="2"/>
              </a:rPr>
              <a:t>R given in tables</a:t>
            </a:r>
            <a:endParaRPr lang="en-US" sz="1600" b="1" dirty="0"/>
          </a:p>
        </p:txBody>
      </p:sp>
      <p:cxnSp>
        <p:nvCxnSpPr>
          <p:cNvPr id="66" name="Straight Arrow Connector 65"/>
          <p:cNvCxnSpPr/>
          <p:nvPr/>
        </p:nvCxnSpPr>
        <p:spPr>
          <a:xfrm flipV="1">
            <a:off x="2040149" y="3030939"/>
            <a:ext cx="6601" cy="4862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H="1">
            <a:off x="2050963" y="4633780"/>
            <a:ext cx="1" cy="53100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641527" y="5563538"/>
            <a:ext cx="1219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0.75/1m</a:t>
            </a:r>
            <a:endParaRPr lang="en-US" sz="1600" b="1" dirty="0"/>
          </a:p>
        </p:txBody>
      </p:sp>
      <p:sp>
        <p:nvSpPr>
          <p:cNvPr id="79" name="TextBox 78"/>
          <p:cNvSpPr txBox="1"/>
          <p:nvPr/>
        </p:nvSpPr>
        <p:spPr>
          <a:xfrm>
            <a:off x="6205969" y="5608945"/>
            <a:ext cx="1219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0.75/1 m</a:t>
            </a:r>
            <a:endParaRPr lang="en-US" sz="1600" b="1" dirty="0"/>
          </a:p>
        </p:txBody>
      </p:sp>
      <p:sp>
        <p:nvSpPr>
          <p:cNvPr id="80" name="TextBox 79"/>
          <p:cNvSpPr txBox="1"/>
          <p:nvPr/>
        </p:nvSpPr>
        <p:spPr>
          <a:xfrm>
            <a:off x="3899378" y="3790040"/>
            <a:ext cx="1219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0.75m/1m</a:t>
            </a:r>
            <a:endParaRPr lang="en-US" sz="1600" b="1" dirty="0"/>
          </a:p>
        </p:txBody>
      </p:sp>
      <p:sp>
        <p:nvSpPr>
          <p:cNvPr id="81" name="TextBox 80"/>
          <p:cNvSpPr txBox="1"/>
          <p:nvPr/>
        </p:nvSpPr>
        <p:spPr>
          <a:xfrm>
            <a:off x="2419011" y="2399025"/>
            <a:ext cx="1246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0.1 m</a:t>
            </a:r>
            <a:endParaRPr lang="en-US" sz="1400" b="1" dirty="0"/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2644083" y="2727597"/>
            <a:ext cx="289352" cy="408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4971209" y="3274055"/>
            <a:ext cx="225025" cy="5566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3291519" y="3422017"/>
            <a:ext cx="1108145" cy="27212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3222146" y="3767670"/>
            <a:ext cx="2338159" cy="0"/>
          </a:xfrm>
          <a:prstGeom prst="straightConnector1">
            <a:avLst/>
          </a:prstGeom>
          <a:ln w="34925">
            <a:solidFill>
              <a:schemeClr val="accent4">
                <a:lumMod val="50000"/>
              </a:schemeClr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V="1">
            <a:off x="4292173" y="2482425"/>
            <a:ext cx="1957148" cy="994264"/>
          </a:xfrm>
          <a:prstGeom prst="straightConnector1">
            <a:avLst/>
          </a:prstGeom>
          <a:ln w="3492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6614483" y="5165047"/>
            <a:ext cx="1066800" cy="0"/>
          </a:xfrm>
          <a:prstGeom prst="straightConnector1">
            <a:avLst/>
          </a:prstGeom>
          <a:ln w="34925">
            <a:solidFill>
              <a:srgbClr val="C0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807809" y="5548746"/>
            <a:ext cx="1219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0.75/1m</a:t>
            </a:r>
            <a:endParaRPr lang="en-US" sz="1600" b="1" dirty="0"/>
          </a:p>
        </p:txBody>
      </p:sp>
      <p:sp>
        <p:nvSpPr>
          <p:cNvPr id="72" name="TextBox 71"/>
          <p:cNvSpPr txBox="1"/>
          <p:nvPr/>
        </p:nvSpPr>
        <p:spPr>
          <a:xfrm>
            <a:off x="3480578" y="2419820"/>
            <a:ext cx="1246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0.1 m</a:t>
            </a:r>
            <a:endParaRPr lang="en-US" sz="1400" b="1" dirty="0"/>
          </a:p>
        </p:txBody>
      </p:sp>
      <p:cxnSp>
        <p:nvCxnSpPr>
          <p:cNvPr id="73" name="Straight Arrow Connector 72"/>
          <p:cNvCxnSpPr/>
          <p:nvPr/>
        </p:nvCxnSpPr>
        <p:spPr>
          <a:xfrm>
            <a:off x="3678487" y="2835798"/>
            <a:ext cx="289352" cy="408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865956" y="3002353"/>
            <a:ext cx="1246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0.1 m</a:t>
            </a:r>
            <a:endParaRPr lang="en-US" sz="1400" b="1" dirty="0"/>
          </a:p>
        </p:txBody>
      </p:sp>
      <p:sp>
        <p:nvSpPr>
          <p:cNvPr id="78" name="TextBox 77"/>
          <p:cNvSpPr txBox="1"/>
          <p:nvPr/>
        </p:nvSpPr>
        <p:spPr>
          <a:xfrm>
            <a:off x="5658457" y="2946558"/>
            <a:ext cx="1246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0.1 m</a:t>
            </a:r>
            <a:endParaRPr lang="en-US" sz="1400" b="1" dirty="0"/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5943600" y="3395707"/>
            <a:ext cx="289352" cy="4083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5047838" y="5548275"/>
            <a:ext cx="12199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0.75/1 m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87318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2060"/>
                </a:solidFill>
              </a:rPr>
              <a:t>Energy Range extracted:</a:t>
            </a:r>
            <a:br>
              <a:rPr lang="en-US" sz="2800" dirty="0" smtClean="0">
                <a:solidFill>
                  <a:srgbClr val="002060"/>
                </a:solidFill>
              </a:rPr>
            </a:br>
            <a:r>
              <a:rPr lang="en-US" sz="2800" dirty="0" smtClean="0">
                <a:solidFill>
                  <a:srgbClr val="002060"/>
                </a:solidFill>
              </a:rPr>
              <a:t>70-250/330 MeV Acceleration Range</a:t>
            </a:r>
            <a:endParaRPr lang="en-US" sz="2800" dirty="0">
              <a:solidFill>
                <a:srgbClr val="00206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68855" y="2493953"/>
          <a:ext cx="4350745" cy="2682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066800"/>
                <a:gridCol w="1836145"/>
              </a:tblGrid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Racetrack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Straight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R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(m)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Lowest Energy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Extracted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MeV/nucleon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4.5 m</a:t>
                      </a:r>
                    </a:p>
                    <a:p>
                      <a:r>
                        <a:rPr lang="en-US" dirty="0" smtClean="0"/>
                        <a:t>    </a:t>
                      </a:r>
                      <a:r>
                        <a:rPr lang="en-US" sz="1600" b="1" dirty="0" smtClean="0"/>
                        <a:t>NC arcs</a:t>
                      </a:r>
                    </a:p>
                    <a:p>
                      <a:r>
                        <a:rPr lang="en-US" sz="1600" b="1" dirty="0" smtClean="0"/>
                        <a:t>     SC arcs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2.3</a:t>
                      </a:r>
                    </a:p>
                    <a:p>
                      <a:pPr algn="ctr"/>
                      <a:r>
                        <a:rPr lang="en-US" sz="1600" dirty="0" smtClean="0"/>
                        <a:t>1.43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SC extraction</a:t>
                      </a:r>
                    </a:p>
                    <a:p>
                      <a:pPr algn="ctr"/>
                      <a:r>
                        <a:rPr lang="en-US" sz="1600" dirty="0" smtClean="0"/>
                        <a:t>130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5.5 m</a:t>
                      </a:r>
                    </a:p>
                    <a:p>
                      <a:r>
                        <a:rPr lang="en-US" dirty="0" smtClean="0"/>
                        <a:t>    </a:t>
                      </a:r>
                      <a:r>
                        <a:rPr lang="en-US" sz="1600" b="1" dirty="0" smtClean="0"/>
                        <a:t>NC arcs</a:t>
                      </a:r>
                    </a:p>
                    <a:p>
                      <a:r>
                        <a:rPr lang="en-US" sz="1600" b="1" dirty="0" smtClean="0"/>
                        <a:t>     SC arcs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2.44</a:t>
                      </a:r>
                    </a:p>
                    <a:p>
                      <a:pPr algn="ctr"/>
                      <a:r>
                        <a:rPr lang="en-US" sz="1600" dirty="0" smtClean="0"/>
                        <a:t>1.56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120</a:t>
                      </a:r>
                    </a:p>
                    <a:p>
                      <a:pPr algn="ctr"/>
                      <a:r>
                        <a:rPr lang="en-US" sz="1600" dirty="0" smtClean="0"/>
                        <a:t>70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1829026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250 MeV NC and SC designs: </a:t>
            </a:r>
          </a:p>
          <a:p>
            <a:r>
              <a:rPr lang="en-US" dirty="0" smtClean="0"/>
              <a:t>Bipolar field extraction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/>
          </p:nvPr>
        </p:nvGraphicFramePr>
        <p:xfrm>
          <a:off x="4495800" y="2478111"/>
          <a:ext cx="4572000" cy="26822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47800"/>
                <a:gridCol w="1066800"/>
                <a:gridCol w="2057400"/>
              </a:tblGrid>
              <a:tr h="4826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Racetrack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Straight</a:t>
                      </a: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R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  <a:sym typeface="Symbol" panose="05050102010706020507" pitchFamily="18" charset="2"/>
                        </a:rPr>
                        <a:t>(m)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Lowest Energy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Extracted</a:t>
                      </a:r>
                    </a:p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MeV/nucleon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4.5 m</a:t>
                      </a:r>
                    </a:p>
                    <a:p>
                      <a:r>
                        <a:rPr lang="en-US" dirty="0" smtClean="0"/>
                        <a:t>    </a:t>
                      </a:r>
                      <a:r>
                        <a:rPr lang="en-US" sz="1600" b="1" dirty="0" smtClean="0"/>
                        <a:t>NC</a:t>
                      </a:r>
                    </a:p>
                    <a:p>
                      <a:r>
                        <a:rPr lang="en-US" sz="1600" b="1" dirty="0" smtClean="0"/>
                        <a:t>     SC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2.93</a:t>
                      </a:r>
                    </a:p>
                    <a:p>
                      <a:pPr algn="ctr"/>
                      <a:r>
                        <a:rPr lang="en-US" sz="1600" dirty="0" smtClean="0"/>
                        <a:t>1.8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SC extraction</a:t>
                      </a:r>
                    </a:p>
                    <a:p>
                      <a:pPr algn="ctr"/>
                      <a:r>
                        <a:rPr lang="en-US" sz="1600" dirty="0" smtClean="0"/>
                        <a:t>SC extraction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5.5 m</a:t>
                      </a:r>
                    </a:p>
                    <a:p>
                      <a:r>
                        <a:rPr lang="en-US" dirty="0" smtClean="0"/>
                        <a:t>    </a:t>
                      </a:r>
                      <a:r>
                        <a:rPr lang="en-US" sz="1600" b="1" dirty="0" smtClean="0"/>
                        <a:t>NC</a:t>
                      </a:r>
                    </a:p>
                    <a:p>
                      <a:r>
                        <a:rPr lang="en-US" sz="1600" b="1" dirty="0" smtClean="0"/>
                        <a:t>     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3.1</a:t>
                      </a:r>
                    </a:p>
                    <a:p>
                      <a:pPr algn="ctr"/>
                      <a:r>
                        <a:rPr lang="en-US" sz="1600" dirty="0" smtClean="0"/>
                        <a:t>1.94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sz="1600" dirty="0" smtClean="0"/>
                        <a:t>190 or SC extraction</a:t>
                      </a:r>
                    </a:p>
                    <a:p>
                      <a:pPr algn="ctr"/>
                      <a:r>
                        <a:rPr lang="en-US" sz="1600" dirty="0" smtClean="0"/>
                        <a:t>105-110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953000" y="1735382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330 MeV NC and SC designs: </a:t>
            </a:r>
          </a:p>
          <a:p>
            <a:r>
              <a:rPr lang="en-US" dirty="0" smtClean="0"/>
              <a:t>Bipolar field extraction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8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Summary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876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330 MeV (for imaging) requires</a:t>
            </a:r>
          </a:p>
          <a:p>
            <a:pPr lvl="1"/>
            <a:r>
              <a:rPr lang="en-US" dirty="0" smtClean="0"/>
              <a:t>for NC extraction</a:t>
            </a:r>
          </a:p>
          <a:p>
            <a:pPr lvl="2"/>
            <a:r>
              <a:rPr lang="en-US" dirty="0" smtClean="0"/>
              <a:t>SC arcs </a:t>
            </a:r>
          </a:p>
          <a:p>
            <a:pPr lvl="2"/>
            <a:r>
              <a:rPr lang="en-US" dirty="0" smtClean="0"/>
              <a:t>3-bump extraction layout only</a:t>
            </a:r>
          </a:p>
          <a:p>
            <a:pPr lvl="2"/>
            <a:r>
              <a:rPr lang="en-US" dirty="0" smtClean="0"/>
              <a:t> </a:t>
            </a:r>
            <a:r>
              <a:rPr lang="en-US" dirty="0" smtClean="0">
                <a:sym typeface="Symbol" panose="05050102010706020507" pitchFamily="18" charset="2"/>
              </a:rPr>
              <a:t>5m extraction straight</a:t>
            </a:r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For SC extraction</a:t>
            </a:r>
          </a:p>
          <a:p>
            <a:pPr lvl="2"/>
            <a:r>
              <a:rPr lang="en-US" dirty="0" smtClean="0">
                <a:sym typeface="Symbol" panose="05050102010706020507" pitchFamily="18" charset="2"/>
              </a:rPr>
              <a:t>Shorter extraction straights</a:t>
            </a:r>
          </a:p>
          <a:p>
            <a:r>
              <a:rPr lang="en-US" dirty="0" smtClean="0"/>
              <a:t>250 </a:t>
            </a:r>
            <a:r>
              <a:rPr lang="en-US" dirty="0"/>
              <a:t>MeV </a:t>
            </a:r>
            <a:r>
              <a:rPr lang="en-US" dirty="0" smtClean="0"/>
              <a:t>requires </a:t>
            </a:r>
            <a:endParaRPr lang="en-US" dirty="0"/>
          </a:p>
          <a:p>
            <a:pPr lvl="1"/>
            <a:r>
              <a:rPr lang="en-US" dirty="0"/>
              <a:t>for NC extraction</a:t>
            </a:r>
          </a:p>
          <a:p>
            <a:pPr lvl="2"/>
            <a:r>
              <a:rPr lang="en-US" dirty="0"/>
              <a:t>SC arcs </a:t>
            </a:r>
            <a:r>
              <a:rPr lang="en-US" dirty="0" smtClean="0"/>
              <a:t>again best – can achieve full energy-range extraction</a:t>
            </a:r>
          </a:p>
          <a:p>
            <a:pPr lvl="2"/>
            <a:r>
              <a:rPr lang="en-US" dirty="0" smtClean="0"/>
              <a:t>However can raise injection energy to ~100-125 MeV/nucleon</a:t>
            </a:r>
            <a:endParaRPr lang="en-US" dirty="0"/>
          </a:p>
          <a:p>
            <a:pPr lvl="2"/>
            <a:r>
              <a:rPr lang="en-US" dirty="0" smtClean="0"/>
              <a:t>3-bump and 4-bump </a:t>
            </a:r>
            <a:r>
              <a:rPr lang="en-US" dirty="0"/>
              <a:t>extraction </a:t>
            </a:r>
            <a:r>
              <a:rPr lang="en-US" dirty="0" smtClean="0"/>
              <a:t>layouts work; 4-5 m extraction straights</a:t>
            </a:r>
          </a:p>
          <a:p>
            <a:pPr lvl="2"/>
            <a:r>
              <a:rPr lang="en-US" dirty="0" smtClean="0"/>
              <a:t>NC arcs require 5.5m extraction (120 MeV/nucleon lowest extracted energy)</a:t>
            </a:r>
            <a:endParaRPr lang="en-US" dirty="0"/>
          </a:p>
          <a:p>
            <a:pPr lvl="1"/>
            <a:r>
              <a:rPr lang="en-US" dirty="0" smtClean="0">
                <a:sym typeface="Symbol" panose="05050102010706020507" pitchFamily="18" charset="2"/>
              </a:rPr>
              <a:t> </a:t>
            </a:r>
            <a:r>
              <a:rPr lang="en-US" dirty="0">
                <a:sym typeface="Symbol" panose="05050102010706020507" pitchFamily="18" charset="2"/>
              </a:rPr>
              <a:t>SC </a:t>
            </a:r>
            <a:r>
              <a:rPr lang="en-US" dirty="0" smtClean="0">
                <a:sym typeface="Symbol" panose="05050102010706020507" pitchFamily="18" charset="2"/>
              </a:rPr>
              <a:t>extraction is not required</a:t>
            </a:r>
            <a:endParaRPr lang="en-US" dirty="0">
              <a:sym typeface="Symbol" panose="05050102010706020507" pitchFamily="18" charset="2"/>
            </a:endParaRPr>
          </a:p>
          <a:p>
            <a:r>
              <a:rPr lang="en-US" dirty="0" smtClean="0"/>
              <a:t>Back to back 3-bump </a:t>
            </a:r>
            <a:r>
              <a:rPr lang="en-US" dirty="0"/>
              <a:t>m</a:t>
            </a:r>
            <a:r>
              <a:rPr lang="en-US" dirty="0" smtClean="0"/>
              <a:t>agnets / required orbit separation</a:t>
            </a:r>
          </a:p>
          <a:p>
            <a:pPr lvl="1"/>
            <a:r>
              <a:rPr lang="en-US" dirty="0" smtClean="0"/>
              <a:t>May require two accelerating cavities</a:t>
            </a:r>
          </a:p>
          <a:p>
            <a:pPr lvl="1"/>
            <a:r>
              <a:rPr lang="en-US" dirty="0" smtClean="0"/>
              <a:t>Counter-phasing can fine tune orbit separations during acceleration and fine tune extraction energy </a:t>
            </a:r>
          </a:p>
        </p:txBody>
      </p:sp>
    </p:spTree>
    <p:extLst>
      <p:ext uri="{BB962C8B-B14F-4D97-AF65-F5344CB8AC3E}">
        <p14:creationId xmlns:p14="http://schemas.microsoft.com/office/powerpoint/2010/main" val="183615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Machine Design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Two layouts – circular and racetrack</a:t>
            </a:r>
          </a:p>
          <a:p>
            <a:r>
              <a:rPr lang="en-US" dirty="0" smtClean="0"/>
              <a:t>Circular (4-fold periodicity)</a:t>
            </a:r>
          </a:p>
          <a:p>
            <a:pPr lvl="1"/>
            <a:r>
              <a:rPr lang="en-US" dirty="0" smtClean="0"/>
              <a:t>Establishes methodology</a:t>
            </a:r>
          </a:p>
          <a:p>
            <a:pPr lvl="1"/>
            <a:r>
              <a:rPr lang="en-US" dirty="0" smtClean="0"/>
              <a:t>Confirm tunes and dynamics in circular machine</a:t>
            </a:r>
          </a:p>
          <a:p>
            <a:pPr lvl="1"/>
            <a:r>
              <a:rPr lang="en-US" dirty="0" smtClean="0"/>
              <a:t>Particle tracking results; beam loss, etc.</a:t>
            </a:r>
          </a:p>
          <a:p>
            <a:r>
              <a:rPr lang="en-US" dirty="0" smtClean="0"/>
              <a:t>Racetrack (2-fold periodicity)</a:t>
            </a:r>
          </a:p>
          <a:p>
            <a:pPr lvl="1"/>
            <a:r>
              <a:rPr lang="en-US" dirty="0" smtClean="0"/>
              <a:t>Field design, identical and beam dynamics similar</a:t>
            </a:r>
          </a:p>
          <a:p>
            <a:pPr lvl="1"/>
            <a:r>
              <a:rPr lang="en-US" dirty="0" smtClean="0"/>
              <a:t>Confirm performance </a:t>
            </a:r>
          </a:p>
          <a:p>
            <a:r>
              <a:rPr lang="en-US" dirty="0" smtClean="0"/>
              <a:t>Acceleration</a:t>
            </a:r>
          </a:p>
          <a:p>
            <a:pPr lvl="1"/>
            <a:r>
              <a:rPr lang="en-US" dirty="0" smtClean="0"/>
              <a:t>Add single gradient cavity racetrack </a:t>
            </a:r>
          </a:p>
          <a:p>
            <a:pPr lvl="1"/>
            <a:r>
              <a:rPr lang="en-US" dirty="0" smtClean="0"/>
              <a:t>Add single and two opposing cavities in circular machine for comparison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1800" y="1447800"/>
            <a:ext cx="1449534" cy="1400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568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Racetrack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Racetrack (2-fold periodicity)</a:t>
            </a:r>
          </a:p>
          <a:p>
            <a:pPr lvl="1"/>
            <a:r>
              <a:rPr lang="en-US" dirty="0" smtClean="0"/>
              <a:t>4-5m straight section</a:t>
            </a:r>
          </a:p>
          <a:p>
            <a:pPr lvl="1"/>
            <a:r>
              <a:rPr lang="en-US" dirty="0" smtClean="0"/>
              <a:t>1-2m short straight in center of arc for vacuum and </a:t>
            </a:r>
            <a:r>
              <a:rPr lang="en-US" dirty="0" err="1" smtClean="0"/>
              <a:t>cryo</a:t>
            </a:r>
            <a:r>
              <a:rPr lang="en-US" dirty="0" smtClean="0"/>
              <a:t> connections</a:t>
            </a:r>
          </a:p>
          <a:p>
            <a:pPr lvl="2"/>
            <a:r>
              <a:rPr lang="en-US" dirty="0" smtClean="0"/>
              <a:t>Will be reduced to 1.5 – 1 m straight</a:t>
            </a:r>
          </a:p>
          <a:p>
            <a:r>
              <a:rPr lang="en-US" dirty="0" smtClean="0"/>
              <a:t>Performance</a:t>
            </a:r>
          </a:p>
          <a:p>
            <a:pPr lvl="1"/>
            <a:r>
              <a:rPr lang="en-US" dirty="0" smtClean="0"/>
              <a:t>Large DA – particle tracking has been performed</a:t>
            </a:r>
          </a:p>
          <a:p>
            <a:pPr lvl="1"/>
            <a:r>
              <a:rPr lang="en-US" dirty="0" smtClean="0"/>
              <a:t>Vertical tune initially crossed integer ~175-250 MeV/nucleon</a:t>
            </a:r>
          </a:p>
          <a:p>
            <a:pPr lvl="1"/>
            <a:r>
              <a:rPr lang="en-US" dirty="0" smtClean="0"/>
              <a:t>This was fixed by controlling the vertical extent of the field or “flutter” in cyclotron terms</a:t>
            </a:r>
          </a:p>
        </p:txBody>
      </p:sp>
    </p:spTree>
    <p:extLst>
      <p:ext uri="{BB962C8B-B14F-4D97-AF65-F5344CB8AC3E}">
        <p14:creationId xmlns:p14="http://schemas.microsoft.com/office/powerpoint/2010/main" val="351892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2057400"/>
            <a:ext cx="4114800" cy="280551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" y="1600200"/>
            <a:ext cx="4724400" cy="45266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and field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57400" y="1752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64008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 straight increases stability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438400" y="1905000"/>
            <a:ext cx="152400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981200" y="1905000"/>
            <a:ext cx="152400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4299466" y="370153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2m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486400" y="1828800"/>
            <a:ext cx="0" cy="34290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620000" y="1905000"/>
            <a:ext cx="0" cy="35052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57800" y="54102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Approximate radial range of beam: only two types of magnets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91200" y="2438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 mag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791200" y="3505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 mag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14600" y="20574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 mag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 rot="18842982">
            <a:off x="3095488" y="203431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</a:t>
            </a:r>
            <a:r>
              <a:rPr lang="en-US" sz="1400" dirty="0" smtClean="0"/>
              <a:t> mag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209800" y="2057400"/>
            <a:ext cx="381000" cy="1143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09800" y="4343400"/>
            <a:ext cx="381000" cy="1219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3732312"/>
            <a:ext cx="1524000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" dirty="0"/>
          </a:p>
        </p:txBody>
      </p:sp>
      <p:sp>
        <p:nvSpPr>
          <p:cNvPr id="22" name="TextBox 21"/>
          <p:cNvSpPr txBox="1"/>
          <p:nvPr/>
        </p:nvSpPr>
        <p:spPr>
          <a:xfrm>
            <a:off x="457200" y="3733800"/>
            <a:ext cx="1600200" cy="2308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43395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0"/>
            <a:ext cx="4876800" cy="44213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and field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03698" y="1981200"/>
            <a:ext cx="4154144" cy="2824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81200" y="16764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61722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Short straight increases stability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438400" y="1905000"/>
            <a:ext cx="304800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752600" y="1905000"/>
            <a:ext cx="228600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5400000">
            <a:off x="4147066" y="3549134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</a:t>
            </a:r>
            <a:r>
              <a:rPr lang="en-US" dirty="0" smtClean="0"/>
              <a:t>m</a:t>
            </a:r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5410200" y="1828800"/>
            <a:ext cx="0" cy="34290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010400" y="1828800"/>
            <a:ext cx="0" cy="350520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5257800" y="54102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Approximate radial range of beam: only two types of magnets 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5791200" y="2438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 mag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5791200" y="3505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</a:t>
            </a:r>
            <a:r>
              <a:rPr lang="en-US" dirty="0" smtClean="0"/>
              <a:t> mag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14600" y="2057400"/>
            <a:ext cx="838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 mag</a:t>
            </a:r>
            <a:endParaRPr lang="en-US" sz="1400" dirty="0"/>
          </a:p>
        </p:txBody>
      </p:sp>
      <p:sp>
        <p:nvSpPr>
          <p:cNvPr id="28" name="TextBox 27"/>
          <p:cNvSpPr txBox="1"/>
          <p:nvPr/>
        </p:nvSpPr>
        <p:spPr>
          <a:xfrm rot="18842982">
            <a:off x="3095488" y="2034314"/>
            <a:ext cx="914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</a:t>
            </a:r>
            <a:r>
              <a:rPr lang="en-US" sz="1400" dirty="0" smtClean="0"/>
              <a:t> mag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2057400" y="2133600"/>
            <a:ext cx="609600" cy="1143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981200" y="4038600"/>
            <a:ext cx="609600" cy="12192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743200" y="3581400"/>
            <a:ext cx="1524000" cy="1538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400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" y="3581400"/>
            <a:ext cx="1600200" cy="1077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100" dirty="0"/>
          </a:p>
        </p:txBody>
      </p:sp>
    </p:spTree>
    <p:extLst>
      <p:ext uri="{BB962C8B-B14F-4D97-AF65-F5344CB8AC3E}">
        <p14:creationId xmlns:p14="http://schemas.microsoft.com/office/powerpoint/2010/main" val="291521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Comments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He/Ion therapy is of great </a:t>
            </a:r>
            <a:r>
              <a:rPr lang="en-US" smtClean="0"/>
              <a:t>interest internationally</a:t>
            </a:r>
          </a:p>
          <a:p>
            <a:r>
              <a:rPr lang="en-US" dirty="0" smtClean="0"/>
              <a:t>430 MeV/nucleon required for full carbon therapy; 250 MeV/nucleon for He</a:t>
            </a:r>
          </a:p>
          <a:p>
            <a:pPr lvl="1"/>
            <a:r>
              <a:rPr lang="en-US" dirty="0" smtClean="0"/>
              <a:t>However 330 MeV/nucleon (pelvis) is required for imaging with protons (H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+</a:t>
            </a:r>
            <a:r>
              <a:rPr lang="en-US" dirty="0" smtClean="0"/>
              <a:t>) – particle imaging is a high priority</a:t>
            </a:r>
          </a:p>
          <a:p>
            <a:pPr lvl="2"/>
            <a:r>
              <a:rPr lang="en-US" dirty="0" smtClean="0"/>
              <a:t>1 p/</a:t>
            </a:r>
            <a:r>
              <a:rPr lang="en-US" dirty="0" err="1" smtClean="0"/>
              <a:t>rf</a:t>
            </a:r>
            <a:r>
              <a:rPr lang="en-US" dirty="0" smtClean="0"/>
              <a:t> bucket implies that a CW beam is required</a:t>
            </a:r>
          </a:p>
          <a:p>
            <a:pPr lvl="2"/>
            <a:r>
              <a:rPr lang="en-US" dirty="0" smtClean="0"/>
              <a:t>Standalone 330 MeV proton machine for imaging is not marketable</a:t>
            </a:r>
          </a:p>
          <a:p>
            <a:pPr lvl="2"/>
            <a:r>
              <a:rPr lang="en-US" dirty="0" smtClean="0"/>
              <a:t>For combined with therapy variable energy is required</a:t>
            </a:r>
          </a:p>
          <a:p>
            <a:pPr lvl="3"/>
            <a:r>
              <a:rPr lang="en-US" dirty="0" smtClean="0"/>
              <a:t>Degrader is problematic above 250 MeV/nucleon</a:t>
            </a:r>
          </a:p>
          <a:p>
            <a:r>
              <a:rPr lang="en-US" dirty="0" smtClean="0"/>
              <a:t>Dual Stage accelerator system is optimal for </a:t>
            </a:r>
          </a:p>
          <a:p>
            <a:pPr lvl="1"/>
            <a:r>
              <a:rPr lang="en-US" dirty="0" smtClean="0"/>
              <a:t>Beam dynamics and low losses</a:t>
            </a:r>
          </a:p>
          <a:p>
            <a:pPr lvl="1"/>
            <a:r>
              <a:rPr lang="en-US" dirty="0" smtClean="0"/>
              <a:t>Variable energy extraction – smaller aperture to span</a:t>
            </a:r>
          </a:p>
          <a:p>
            <a:pPr lvl="2"/>
            <a:r>
              <a:rPr lang="en-US" dirty="0" smtClean="0"/>
              <a:t>Degrader operation is problematic with ions</a:t>
            </a:r>
          </a:p>
          <a:p>
            <a:pPr lvl="1"/>
            <a:r>
              <a:rPr lang="en-US" dirty="0" smtClean="0"/>
              <a:t>Lower energy stage – supports an eye line or melanomas, mesothelioma, shallow surface tumors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01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Profile Racetrack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362200"/>
            <a:ext cx="5126074" cy="4191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295400"/>
            <a:ext cx="4572000" cy="258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0792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dirty="0" smtClean="0"/>
              <a:t>Evolution of Machine Tune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2400" y="64008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Tunes with realistic field falloffs: total kinetic energy of He (divide by 4 for MeV/nucleon)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1662" y="1066800"/>
            <a:ext cx="4689938" cy="2057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5791200"/>
            <a:ext cx="434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Circular 2 m straights to 3.5/0.5 m to 3m/1m straights</a:t>
            </a:r>
            <a:endParaRPr lang="en-US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" y="1143001"/>
            <a:ext cx="4114800" cy="15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b="1464"/>
          <a:stretch/>
        </p:blipFill>
        <p:spPr>
          <a:xfrm>
            <a:off x="0" y="2667000"/>
            <a:ext cx="4114800" cy="1447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9600" y="1371600"/>
            <a:ext cx="457200" cy="9144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480" y="4114800"/>
            <a:ext cx="4084320" cy="15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43400" y="3352800"/>
            <a:ext cx="4556760" cy="2057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24400" y="5638800"/>
            <a:ext cx="4343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Initial 5m/2m to 5m/1m straight sections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551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Closed Orbits – from field map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22" y="1252976"/>
            <a:ext cx="9131306" cy="56022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705600" y="54102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Symbol" panose="05050102010706020507" pitchFamily="18" charset="2"/>
              </a:rPr>
              <a:t></a:t>
            </a:r>
            <a:r>
              <a:rPr lang="en-US" dirty="0" smtClean="0">
                <a:sym typeface="Symbol" panose="05050102010706020507" pitchFamily="18" charset="2"/>
              </a:rPr>
              <a:t>4 for MeV/nucleon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2015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Cosy</a:t>
            </a:r>
            <a:r>
              <a:rPr lang="en-US" dirty="0" smtClean="0"/>
              <a:t> Particle Tracking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82671"/>
            <a:ext cx="2095212" cy="14368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1600200"/>
            <a:ext cx="2017285" cy="140176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86310" y="1417638"/>
            <a:ext cx="2362200" cy="15630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5335" y="1417637"/>
            <a:ext cx="2202095" cy="15630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154" y="3267682"/>
            <a:ext cx="2245046" cy="160185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2201" y="3223089"/>
            <a:ext cx="2362200" cy="165061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24401" y="3232252"/>
            <a:ext cx="2456796" cy="16727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35872" y="3341901"/>
            <a:ext cx="2208128" cy="152763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163689" y="5078958"/>
            <a:ext cx="2307535" cy="1600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91058" y="5112761"/>
            <a:ext cx="2233343" cy="154169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75715" y="5156513"/>
            <a:ext cx="2330004" cy="157153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742289" y="5117670"/>
            <a:ext cx="2438400" cy="1649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6961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2086482"/>
              </p:ext>
            </p:extLst>
          </p:nvPr>
        </p:nvGraphicFramePr>
        <p:xfrm>
          <a:off x="1295400" y="2362200"/>
          <a:ext cx="64770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Difference in TOF from field map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667000" y="3429000"/>
            <a:ext cx="518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Injection TOF can likely  be corrected with shims</a:t>
            </a:r>
            <a:endParaRPr lang="en-US" sz="14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286000" y="3200400"/>
            <a:ext cx="457200" cy="2286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539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ZGOUBI Tracking and Cyclops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219201"/>
            <a:ext cx="4284017" cy="2286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219200"/>
            <a:ext cx="3962400" cy="23683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657600"/>
            <a:ext cx="4151019" cy="2667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3657600"/>
            <a:ext cx="3894447" cy="2667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28600" y="6400800"/>
            <a:ext cx="899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COSY agrees with Cyclops – may be a field map issue with what I gave to F. Meot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268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Tracking by S. Machida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676400"/>
            <a:ext cx="8610600" cy="5971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56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TOF and Tunes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610" y="1219200"/>
            <a:ext cx="8956390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088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Voltage Requirement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752600"/>
            <a:ext cx="7496552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403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Tracking 10 MV/turn – </a:t>
            </a:r>
            <a:r>
              <a:rPr lang="en-US" dirty="0" err="1" smtClean="0"/>
              <a:t>Baartman</a:t>
            </a:r>
            <a:r>
              <a:rPr lang="en-US" dirty="0" smtClean="0"/>
              <a:t> estimates 14 MV/turn for full range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1905000"/>
            <a:ext cx="7042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66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1295400" y="816428"/>
          <a:ext cx="6698832" cy="59439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49416"/>
                <a:gridCol w="3349416"/>
              </a:tblGrid>
              <a:tr h="707571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Multi-ion capability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p, He, Li, B, C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 and Ne also </a:t>
                      </a:r>
                      <a:r>
                        <a:rPr lang="en-US" sz="1200" dirty="0" smtClean="0">
                          <a:effectLst/>
                        </a:rPr>
                        <a:t>desirable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Fast </a:t>
                      </a:r>
                      <a:r>
                        <a:rPr lang="en-US" sz="1200" dirty="0">
                          <a:effectLst/>
                        </a:rPr>
                        <a:t>switching between ion species (1 sec)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  <a:tr h="4689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 range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60 MeV/nucleon to 430 MeV/nucleon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Depths up to 30 cm for carbon ions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  <a:tr h="586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Field size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At least 20 x 20 cm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optimally up to 40 x 40 cm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  <a:tr h="586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Real-time </a:t>
                      </a:r>
                      <a:r>
                        <a:rPr lang="en-US" sz="1200" dirty="0" smtClean="0">
                          <a:effectLst/>
                        </a:rPr>
                        <a:t>imaging (radiography &amp; CT: 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For tumor position verification and motion </a:t>
                      </a:r>
                      <a:r>
                        <a:rPr lang="en-US" sz="1200" dirty="0" smtClean="0">
                          <a:effectLst/>
                        </a:rPr>
                        <a:t>management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en-US" sz="1200" dirty="0">
                          <a:effectLst/>
                        </a:rPr>
                        <a:t>For patient sizes up to 60 cm in depth.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  <a:tr h="58620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Dose delivery </a:t>
                      </a:r>
                      <a:r>
                        <a:rPr lang="en-US" sz="1200" dirty="0" smtClean="0">
                          <a:effectLst/>
                        </a:rPr>
                        <a:t>rates </a:t>
                      </a:r>
                      <a:r>
                        <a:rPr lang="en-US" sz="1200" dirty="0" err="1" smtClean="0">
                          <a:effectLst/>
                        </a:rPr>
                        <a:t>hypofractionated</a:t>
                      </a:r>
                      <a:r>
                        <a:rPr lang="en-US" sz="1200" dirty="0" smtClean="0">
                          <a:effectLst/>
                        </a:rPr>
                        <a:t> regime: 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Hypofractionation treatments </a:t>
                      </a:r>
                      <a:r>
                        <a:rPr lang="en-US" sz="1200" dirty="0" smtClean="0">
                          <a:effectLst/>
                        </a:rPr>
                        <a:t>in under one minute (ideally in </a:t>
                      </a:r>
                      <a:r>
                        <a:rPr lang="en-US" sz="1200" dirty="0">
                          <a:effectLst/>
                        </a:rPr>
                        <a:t>one breath </a:t>
                      </a:r>
                      <a:r>
                        <a:rPr lang="en-US" sz="1200" dirty="0" smtClean="0">
                          <a:effectLst/>
                        </a:rPr>
                        <a:t>hold)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20 </a:t>
                      </a:r>
                      <a:r>
                        <a:rPr lang="en-US" sz="1200" dirty="0" err="1" smtClean="0">
                          <a:effectLst/>
                        </a:rPr>
                        <a:t>Gy</a:t>
                      </a:r>
                      <a:r>
                        <a:rPr lang="en-US" sz="1200" dirty="0" smtClean="0">
                          <a:effectLst/>
                        </a:rPr>
                        <a:t>/min/ liter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7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/8 </a:t>
                      </a:r>
                      <a:r>
                        <a:rPr lang="en-US" sz="1200" dirty="0" smtClean="0">
                          <a:effectLst/>
                        </a:rPr>
                        <a:t>sec/ </a:t>
                      </a:r>
                      <a:r>
                        <a:rPr lang="en-US" sz="1200" dirty="0">
                          <a:effectLst/>
                        </a:rPr>
                        <a:t>liter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(corresponding to 4x10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r>
                        <a:rPr lang="en-US" sz="1200" dirty="0" smtClean="0">
                          <a:effectLst/>
                        </a:rPr>
                        <a:t>p/sec for cubic liter)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  <a:tr h="1078267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Pencil beam scanning: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Fast treatment for a large variety of tumor sizes and shapes.  </a:t>
                      </a:r>
                      <a:r>
                        <a:rPr lang="en-US" sz="1200" dirty="0" smtClean="0">
                          <a:effectLst/>
                        </a:rPr>
                        <a:t>Two extremes</a:t>
                      </a:r>
                      <a:r>
                        <a:rPr lang="en-US" sz="1200" baseline="0" dirty="0" smtClean="0">
                          <a:effectLst/>
                        </a:rPr>
                        <a:t> are considered: </a:t>
                      </a:r>
                      <a:r>
                        <a:rPr lang="en-US" sz="1200" dirty="0" smtClean="0">
                          <a:effectLst/>
                        </a:rPr>
                        <a:t>30 </a:t>
                      </a:r>
                      <a:r>
                        <a:rPr lang="en-US" sz="1200" dirty="0">
                          <a:effectLst/>
                        </a:rPr>
                        <a:t>cm x 30 cm tumor </a:t>
                      </a:r>
                      <a:r>
                        <a:rPr lang="en-US" sz="1200" dirty="0" smtClean="0">
                          <a:effectLst/>
                        </a:rPr>
                        <a:t>single </a:t>
                      </a:r>
                      <a:r>
                        <a:rPr lang="en-US" sz="1200" dirty="0">
                          <a:effectLst/>
                        </a:rPr>
                        <a:t>layer </a:t>
                      </a:r>
                      <a:r>
                        <a:rPr lang="en-US" sz="1200">
                          <a:effectLst/>
                        </a:rPr>
                        <a:t>in </a:t>
                      </a:r>
                      <a:r>
                        <a:rPr lang="en-US" sz="1200" smtClean="0">
                          <a:effectLst/>
                        </a:rPr>
                        <a:t>depth</a:t>
                      </a:r>
                      <a:r>
                        <a:rPr lang="en-US" sz="1200" baseline="0" smtClean="0">
                          <a:effectLst/>
                        </a:rPr>
                        <a:t> and </a:t>
                      </a:r>
                      <a:r>
                        <a:rPr lang="en-US" sz="1200" baseline="0" dirty="0" smtClean="0">
                          <a:effectLst/>
                        </a:rPr>
                        <a:t>a cubic volume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Transverse scanning rate of 1-10 cm/</a:t>
                      </a:r>
                      <a:r>
                        <a:rPr lang="en-US" sz="1200" dirty="0" err="1">
                          <a:effectLst/>
                        </a:rPr>
                        <a:t>msec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Energy step time of 10-100 </a:t>
                      </a:r>
                      <a:r>
                        <a:rPr lang="en-US" sz="1200" dirty="0" err="1">
                          <a:effectLst/>
                        </a:rPr>
                        <a:t>msec</a:t>
                      </a:r>
                      <a:endParaRPr lang="en-US" sz="1200" dirty="0">
                        <a:effectLst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(These are present state-of-the-art)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  <a:tr h="49436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Transverse beam size: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en-US" sz="1200" dirty="0">
                          <a:effectLst/>
                        </a:rPr>
                        <a:t>selectable, with stable, Gaussian profiles.</a:t>
                      </a:r>
                      <a:endParaRPr lang="en-US" sz="1200" dirty="0">
                        <a:effectLst/>
                        <a:latin typeface="Calibri"/>
                        <a:ea typeface="DejaVu Sans"/>
                        <a:cs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 mm to 10 mm FWHM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  <a:tr h="4572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Energy step size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Protons:  2 MeV (~0.25 cm in range)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Carbon: 2 MeV/nucleon (~0.1 cm in range)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  <a:tr h="37513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Lateral targeting accuracy at the Bragg peak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Protons: ±0.5 mm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Carbon: ±0.2 mm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  <a:tr h="4689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Dose accuracy/fraction  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2.5%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monitored at ≥40 kHz during dose deposition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48909" marR="48909" marT="0" marB="0"/>
                </a:tc>
              </a:tr>
            </a:tbl>
          </a:graphicData>
        </a:graphic>
      </p:graphicFrame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8610600" cy="762000"/>
          </a:xfrm>
          <a:prstGeom prst="rect">
            <a:avLst/>
          </a:prstGeom>
          <a:ln>
            <a:noFill/>
          </a:ln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sz="2400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National Center for Particle Beam Radiation Therapy</a:t>
            </a:r>
            <a:endParaRPr lang="en-US" sz="2400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533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371600"/>
            <a:ext cx="6772015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63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 racetrack with large, stable dynamics has been designed</a:t>
            </a:r>
          </a:p>
          <a:p>
            <a:r>
              <a:rPr lang="en-US" dirty="0" smtClean="0"/>
              <a:t>Variable energy extraction has been conceptually designed</a:t>
            </a:r>
          </a:p>
          <a:p>
            <a:r>
              <a:rPr lang="en-US" dirty="0" smtClean="0"/>
              <a:t>NC and SC designs</a:t>
            </a:r>
          </a:p>
          <a:p>
            <a:r>
              <a:rPr lang="en-US" dirty="0" smtClean="0"/>
              <a:t>250-330 MeV designs range from </a:t>
            </a:r>
          </a:p>
          <a:p>
            <a:pPr lvl="1"/>
            <a:r>
              <a:rPr lang="en-US" dirty="0" smtClean="0"/>
              <a:t>~2.5-5 m radius for single energy extraction</a:t>
            </a:r>
          </a:p>
          <a:p>
            <a:pPr lvl="1"/>
            <a:r>
              <a:rPr lang="en-US" dirty="0" smtClean="0"/>
              <a:t>10-15 m x 11 m for a racetrack variable energy extraction</a:t>
            </a:r>
          </a:p>
          <a:p>
            <a:r>
              <a:rPr lang="en-US" dirty="0" smtClean="0"/>
              <a:t>Large DA aperture</a:t>
            </a:r>
          </a:p>
          <a:p>
            <a:r>
              <a:rPr lang="en-US" dirty="0" smtClean="0"/>
              <a:t>TOF requires shimming/work near injection</a:t>
            </a:r>
          </a:p>
          <a:p>
            <a:r>
              <a:rPr lang="en-US" dirty="0" smtClean="0"/>
              <a:t>These machines really benefit from an injector ~50 – 100 MeV/nucleon – this is an easy </a:t>
            </a:r>
            <a:r>
              <a:rPr lang="en-US" dirty="0" smtClean="0"/>
              <a:t>injector</a:t>
            </a:r>
          </a:p>
          <a:p>
            <a:r>
              <a:rPr lang="en-US" dirty="0" smtClean="0"/>
              <a:t>For a charge to mass of 1 (protons) – we have 3x5 m racetrack (SC) design at 1 GeV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369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Translating into Accelerator Performance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2735993" y="1447800"/>
          <a:ext cx="6331807" cy="53331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02906"/>
                <a:gridCol w="1751883"/>
                <a:gridCol w="1877018"/>
              </a:tblGrid>
              <a:tr h="63218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Dose Delivery Rate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30 x 30 cm</a:t>
                      </a:r>
                      <a:r>
                        <a:rPr lang="en-US" sz="1200" baseline="30000" dirty="0">
                          <a:effectLst/>
                        </a:rPr>
                        <a:t>2</a:t>
                      </a:r>
                      <a:r>
                        <a:rPr lang="en-US" sz="1200" dirty="0">
                          <a:effectLst/>
                        </a:rPr>
                        <a:t> field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 single layer/energy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sweep step size 5 mm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 x 10 x 10 cm</a:t>
                      </a:r>
                      <a:r>
                        <a:rPr lang="en-US" sz="1200" baseline="30000" dirty="0">
                          <a:effectLst/>
                        </a:rPr>
                        <a:t>3</a:t>
                      </a:r>
                      <a:r>
                        <a:rPr lang="en-US" sz="1200" dirty="0">
                          <a:effectLst/>
                        </a:rPr>
                        <a:t> field          40 layers/energy steps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sweep step size 5 mm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</a:tr>
              <a:tr h="1375930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u="sng" dirty="0">
                          <a:effectLst/>
                        </a:rPr>
                        <a:t>Normal Fraction</a:t>
                      </a:r>
                      <a:r>
                        <a:rPr lang="en-US" sz="1200" dirty="0">
                          <a:effectLst/>
                        </a:rPr>
                        <a:t>: 1-2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/fraction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1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/min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1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/sec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1/60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1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4/60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4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p/sec*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900" dirty="0">
                          <a:effectLst/>
                        </a:rPr>
                        <a:t>(requires transverse scanning rate of 13 cm/sec and energy modulation time of 10 </a:t>
                      </a:r>
                      <a:r>
                        <a:rPr lang="en-US" sz="900" dirty="0" err="1">
                          <a:effectLst/>
                        </a:rPr>
                        <a:t>ms</a:t>
                      </a:r>
                      <a:r>
                        <a:rPr lang="en-US" sz="900" dirty="0">
                          <a:effectLst/>
                        </a:rPr>
                        <a:t>)</a:t>
                      </a:r>
                      <a:endParaRPr lang="en-US" sz="11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</a:tr>
              <a:tr h="166200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u="sng" dirty="0" err="1">
                          <a:effectLst/>
                        </a:rPr>
                        <a:t>Hypofraction</a:t>
                      </a:r>
                      <a:r>
                        <a:rPr lang="en-US" sz="1200" u="sng" dirty="0">
                          <a:effectLst/>
                        </a:rPr>
                        <a:t> Regime:</a:t>
                      </a:r>
                      <a:r>
                        <a:rPr lang="en-US" sz="1200" dirty="0">
                          <a:effectLst/>
                        </a:rPr>
                        <a:t> </a:t>
                      </a:r>
                      <a:endParaRPr lang="en-US" sz="1200" dirty="0" smtClean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 smtClean="0">
                          <a:effectLst/>
                        </a:rPr>
                        <a:t>5-8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/fraction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5-8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/min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5-8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5-8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breathhold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(5-8)/60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5-8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1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(5-8)/60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2-3 x 10</a:t>
                      </a:r>
                      <a:r>
                        <a:rPr lang="en-US" sz="1200" baseline="30000" dirty="0">
                          <a:effectLst/>
                        </a:rPr>
                        <a:t>13</a:t>
                      </a:r>
                      <a:r>
                        <a:rPr lang="en-US" sz="1200" dirty="0">
                          <a:effectLst/>
                        </a:rPr>
                        <a:t> p/sec*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4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p/sec*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900" dirty="0">
                          <a:effectLst/>
                        </a:rPr>
                        <a:t>*requires transverse scanning rate of 13 </a:t>
                      </a:r>
                      <a:r>
                        <a:rPr lang="en-US" sz="900" dirty="0" smtClean="0">
                          <a:effectLst/>
                        </a:rPr>
                        <a:t>cm/</a:t>
                      </a:r>
                      <a:r>
                        <a:rPr lang="en-US" sz="900" dirty="0" err="1" smtClean="0">
                          <a:effectLst/>
                        </a:rPr>
                        <a:t>msec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>
                          <a:effectLst/>
                        </a:rPr>
                        <a:t>and energy modulation time of 10 </a:t>
                      </a:r>
                      <a:r>
                        <a:rPr lang="en-US" sz="900" dirty="0" err="1">
                          <a:effectLst/>
                        </a:rPr>
                        <a:t>ms</a:t>
                      </a:r>
                      <a:endParaRPr lang="en-US" sz="11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</a:tr>
              <a:tr h="166299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u="sng" dirty="0">
                          <a:effectLst/>
                        </a:rPr>
                        <a:t>Radiobiology:</a:t>
                      </a:r>
                      <a:r>
                        <a:rPr lang="en-US" sz="1200" dirty="0">
                          <a:effectLst/>
                        </a:rPr>
                        <a:t> up to 20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/fraction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20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/min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20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20 </a:t>
                      </a:r>
                      <a:r>
                        <a:rPr lang="en-US" sz="1200" dirty="0" err="1">
                          <a:effectLst/>
                        </a:rPr>
                        <a:t>Gy</a:t>
                      </a:r>
                      <a:r>
                        <a:rPr lang="en-US" sz="1200" dirty="0">
                          <a:effectLst/>
                        </a:rPr>
                        <a:t>/</a:t>
                      </a:r>
                      <a:r>
                        <a:rPr lang="en-US" sz="1200" dirty="0" err="1">
                          <a:effectLst/>
                        </a:rPr>
                        <a:t>breathhold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(2)/60 x 10</a:t>
                      </a:r>
                      <a:r>
                        <a:rPr lang="en-US" sz="1200" baseline="30000" dirty="0">
                          <a:effectLst/>
                        </a:rPr>
                        <a:t>13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2 x 10</a:t>
                      </a:r>
                      <a:r>
                        <a:rPr lang="en-US" sz="1200" baseline="30000" dirty="0">
                          <a:effectLst/>
                        </a:rPr>
                        <a:t>13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2-4 x 10</a:t>
                      </a:r>
                      <a:r>
                        <a:rPr lang="en-US" sz="1200" baseline="30000" dirty="0">
                          <a:effectLst/>
                        </a:rPr>
                        <a:t>12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  <a:endParaRPr lang="en-US" sz="1200" dirty="0">
                        <a:effectLst/>
                        <a:latin typeface="Arial"/>
                        <a:ea typeface="Times New Roman"/>
                      </a:endParaRPr>
                    </a:p>
                  </a:txBody>
                  <a:tcPr marL="67034" marR="67034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 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8/60 x 10</a:t>
                      </a:r>
                      <a:r>
                        <a:rPr lang="en-US" sz="1200" baseline="30000" dirty="0">
                          <a:effectLst/>
                        </a:rPr>
                        <a:t>13</a:t>
                      </a:r>
                      <a:r>
                        <a:rPr lang="en-US" sz="1200" dirty="0">
                          <a:effectLst/>
                        </a:rPr>
                        <a:t> p/sec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8 x 10</a:t>
                      </a:r>
                      <a:r>
                        <a:rPr lang="en-US" sz="1200" baseline="30000" dirty="0">
                          <a:effectLst/>
                        </a:rPr>
                        <a:t>13</a:t>
                      </a:r>
                      <a:r>
                        <a:rPr lang="en-US" sz="1200" dirty="0">
                          <a:effectLst/>
                        </a:rPr>
                        <a:t> p/sec*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</a:pPr>
                      <a:r>
                        <a:rPr lang="en-US" sz="1200" dirty="0">
                          <a:effectLst/>
                        </a:rPr>
                        <a:t>1-2 x 10</a:t>
                      </a:r>
                      <a:r>
                        <a:rPr lang="en-US" sz="1200" baseline="30000" dirty="0">
                          <a:effectLst/>
                        </a:rPr>
                        <a:t>13</a:t>
                      </a:r>
                      <a:r>
                        <a:rPr lang="en-US" sz="1200" dirty="0">
                          <a:effectLst/>
                        </a:rPr>
                        <a:t> p/sec*</a:t>
                      </a:r>
                    </a:p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tabLst>
                          <a:tab pos="450215" algn="l"/>
                        </a:tabLst>
                      </a:pPr>
                      <a:r>
                        <a:rPr lang="en-US" sz="900" dirty="0">
                          <a:effectLst/>
                        </a:rPr>
                        <a:t>*requires transverse scanning rate of 13 </a:t>
                      </a:r>
                      <a:r>
                        <a:rPr lang="en-US" sz="900" dirty="0" smtClean="0">
                          <a:effectLst/>
                        </a:rPr>
                        <a:t>cm/</a:t>
                      </a:r>
                      <a:r>
                        <a:rPr lang="en-US" sz="900" dirty="0" err="1" smtClean="0">
                          <a:effectLst/>
                        </a:rPr>
                        <a:t>msec</a:t>
                      </a:r>
                      <a:r>
                        <a:rPr lang="en-US" sz="900" dirty="0" smtClean="0">
                          <a:effectLst/>
                        </a:rPr>
                        <a:t> </a:t>
                      </a:r>
                      <a:r>
                        <a:rPr lang="en-US" sz="900" dirty="0">
                          <a:effectLst/>
                        </a:rPr>
                        <a:t>and energy modulation time of 10 </a:t>
                      </a:r>
                      <a:r>
                        <a:rPr lang="en-US" sz="900" dirty="0" err="1">
                          <a:effectLst/>
                        </a:rPr>
                        <a:t>ms</a:t>
                      </a:r>
                      <a:endParaRPr lang="en-US" sz="1100" dirty="0">
                        <a:effectLst/>
                        <a:latin typeface="Calibri"/>
                        <a:ea typeface="DejaVu Sans"/>
                        <a:cs typeface="Times New Roman"/>
                      </a:endParaRPr>
                    </a:p>
                  </a:txBody>
                  <a:tcPr marL="67034" marR="67034" marT="0" marB="0"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27" y="1752600"/>
            <a:ext cx="2678306" cy="2024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13027" y="3886200"/>
            <a:ext cx="2330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 G. </a:t>
            </a:r>
            <a:r>
              <a:rPr lang="en-US" sz="1200" dirty="0" err="1" smtClean="0"/>
              <a:t>Coutrakon</a:t>
            </a:r>
            <a:r>
              <a:rPr lang="en-US" sz="1200" dirty="0" smtClean="0"/>
              <a:t>, et. </a:t>
            </a:r>
            <a:r>
              <a:rPr lang="en-US" sz="1200" dirty="0"/>
              <a:t>a</a:t>
            </a:r>
            <a:r>
              <a:rPr lang="en-US" sz="1200" dirty="0" smtClean="0"/>
              <a:t>l., </a:t>
            </a:r>
          </a:p>
          <a:p>
            <a:r>
              <a:rPr lang="en-US" sz="1200" dirty="0" smtClean="0"/>
              <a:t>Proceedings 1999 PAC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76279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83820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Comparison of Accelerator Technologies</a:t>
            </a:r>
            <a:endParaRPr lang="en-US" sz="2800" dirty="0">
              <a:solidFill>
                <a:srgbClr val="0070C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381000" y="1586448"/>
          <a:ext cx="8458199" cy="4759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80184"/>
                <a:gridCol w="1198245"/>
                <a:gridCol w="1436371"/>
                <a:gridCol w="476793"/>
                <a:gridCol w="1117691"/>
                <a:gridCol w="729304"/>
                <a:gridCol w="854877"/>
                <a:gridCol w="116473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Accelerator</a:t>
                      </a:r>
                    </a:p>
                    <a:p>
                      <a:pPr algn="ctr"/>
                      <a:r>
                        <a:rPr lang="en-US" sz="1400" dirty="0" smtClean="0"/>
                        <a:t>Type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Dose Rate</a:t>
                      </a:r>
                    </a:p>
                    <a:p>
                      <a:pPr algn="ctr"/>
                      <a:r>
                        <a:rPr lang="en-US" sz="1400" dirty="0" smtClean="0"/>
                        <a:t>Per liter</a:t>
                      </a:r>
                      <a:endParaRPr lang="en-US" sz="14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Energy </a:t>
                      </a:r>
                      <a:r>
                        <a:rPr lang="en-US" sz="1400" baseline="0" dirty="0" smtClean="0"/>
                        <a:t>  Modulation</a:t>
                      </a:r>
                    </a:p>
                    <a:p>
                      <a:pPr algn="l"/>
                      <a:r>
                        <a:rPr lang="en-US" sz="1400" dirty="0" err="1" smtClean="0"/>
                        <a:t>Var</a:t>
                      </a:r>
                      <a:r>
                        <a:rPr lang="en-US" sz="1400" dirty="0" smtClean="0"/>
                        <a:t> /        </a:t>
                      </a:r>
                      <a:r>
                        <a:rPr lang="en-US" sz="1400" dirty="0" err="1" smtClean="0"/>
                        <a:t>Acc</a:t>
                      </a:r>
                      <a:r>
                        <a:rPr lang="en-US" sz="1400" dirty="0" smtClean="0"/>
                        <a:t>                   Beam</a:t>
                      </a:r>
                    </a:p>
                    <a:p>
                      <a:pPr algn="l"/>
                      <a:r>
                        <a:rPr lang="en-US" sz="1400" dirty="0" smtClean="0"/>
                        <a:t>Fixed</a:t>
                      </a:r>
                      <a:r>
                        <a:rPr lang="en-US" sz="1400" baseline="0" dirty="0" smtClean="0"/>
                        <a:t>                           </a:t>
                      </a:r>
                      <a:r>
                        <a:rPr lang="en-US" sz="1400" dirty="0" smtClean="0"/>
                        <a:t>    Delivery   </a:t>
                      </a:r>
                    </a:p>
                    <a:p>
                      <a:pPr algn="ctr"/>
                      <a:r>
                        <a:rPr lang="en-US" sz="1400" dirty="0" smtClean="0"/>
                        <a:t>                               NC   /     SC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Scan</a:t>
                      </a:r>
                    </a:p>
                    <a:p>
                      <a:pPr algn="ctr"/>
                      <a:r>
                        <a:rPr lang="en-US" sz="1400" dirty="0" smtClean="0"/>
                        <a:t>Trans</a:t>
                      </a:r>
                      <a:r>
                        <a:rPr lang="en-US" sz="1400" baseline="0" dirty="0" smtClean="0"/>
                        <a:t> /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Long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SC Synchrotron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 40 m (</a:t>
                      </a:r>
                      <a:r>
                        <a:rPr lang="en-US" sz="1400" dirty="0" err="1" smtClean="0"/>
                        <a:t>diam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 </a:t>
                      </a:r>
                      <a:r>
                        <a:rPr lang="en-US" sz="1400" dirty="0" err="1" smtClean="0"/>
                        <a:t>Gy</a:t>
                      </a:r>
                      <a:r>
                        <a:rPr lang="en-US" sz="1400" dirty="0" smtClean="0"/>
                        <a:t>/min</a:t>
                      </a:r>
                    </a:p>
                    <a:p>
                      <a:pPr algn="ctr"/>
                      <a:r>
                        <a:rPr lang="en-US" sz="1400" dirty="0" smtClean="0"/>
                        <a:t>0.2 </a:t>
                      </a:r>
                      <a:r>
                        <a:rPr lang="en-US" sz="1400" dirty="0" err="1" smtClean="0"/>
                        <a:t>Gy</a:t>
                      </a:r>
                      <a:r>
                        <a:rPr lang="en-US" sz="1400" dirty="0" smtClean="0"/>
                        <a:t>/sec</a:t>
                      </a:r>
                    </a:p>
                    <a:p>
                      <a:pPr algn="ctr"/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</a:t>
                      </a:r>
                      <a:r>
                        <a:rPr lang="en-US" sz="1400" dirty="0" err="1" smtClean="0"/>
                        <a:t>ms</a:t>
                      </a:r>
                      <a:r>
                        <a:rPr lang="en-US" sz="1400" dirty="0" smtClean="0"/>
                        <a:t> -2 sec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 </a:t>
                      </a:r>
                      <a:r>
                        <a:rPr lang="en-US" sz="1400" baseline="0" dirty="0" smtClean="0"/>
                        <a:t>+ </a:t>
                      </a:r>
                      <a:r>
                        <a:rPr lang="en-US" sz="1400" dirty="0" smtClean="0"/>
                        <a:t>L</a:t>
                      </a:r>
                    </a:p>
                    <a:p>
                      <a:pPr algn="ctr"/>
                      <a:r>
                        <a:rPr lang="en-US" sz="1400" dirty="0" smtClean="0"/>
                        <a:t>in cycle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RC Synchrotron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20</a:t>
                      </a:r>
                      <a:r>
                        <a:rPr lang="en-US" sz="1400" baseline="0" dirty="0" smtClean="0"/>
                        <a:t> m (</a:t>
                      </a:r>
                      <a:r>
                        <a:rPr lang="en-US" sz="1400" baseline="0" dirty="0" err="1" smtClean="0"/>
                        <a:t>diam</a:t>
                      </a:r>
                      <a:r>
                        <a:rPr lang="en-US" sz="1400" baseline="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 Cycle</a:t>
                      </a:r>
                      <a:r>
                        <a:rPr lang="en-US" sz="1400" baseline="0" dirty="0" smtClean="0"/>
                        <a:t> factor*</a:t>
                      </a:r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1.3-20 </a:t>
                      </a:r>
                      <a:r>
                        <a:rPr lang="en-US" sz="1400" dirty="0" err="1" smtClean="0"/>
                        <a:t>Gy</a:t>
                      </a:r>
                      <a:r>
                        <a:rPr lang="en-US" sz="1400" dirty="0" smtClean="0"/>
                        <a:t>/min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– 66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L</a:t>
                      </a:r>
                      <a:r>
                        <a:rPr lang="en-US" sz="1400" baseline="0" dirty="0" smtClean="0"/>
                        <a:t> in </a:t>
                      </a:r>
                      <a:r>
                        <a:rPr lang="en-US" sz="1400" dirty="0" smtClean="0"/>
                        <a:t>cycle</a:t>
                      </a:r>
                    </a:p>
                    <a:p>
                      <a:pPr algn="ctr"/>
                      <a:r>
                        <a:rPr lang="en-US" sz="1400" dirty="0" smtClean="0"/>
                        <a:t>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cyc</a:t>
                      </a:r>
                      <a:r>
                        <a:rPr lang="en-US" sz="1400" baseline="0" dirty="0" smtClean="0"/>
                        <a:t> to </a:t>
                      </a:r>
                      <a:r>
                        <a:rPr lang="en-US" sz="1400" baseline="0" dirty="0" err="1" smtClean="0"/>
                        <a:t>cyc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Compact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Proton Synchrotron</a:t>
                      </a:r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Hitachi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 m</a:t>
                      </a:r>
                    </a:p>
                    <a:p>
                      <a:pPr algn="ctr"/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diam</a:t>
                      </a:r>
                      <a:r>
                        <a:rPr lang="en-US" sz="1400" dirty="0" smtClean="0"/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mtClean="0"/>
                        <a:t>8 </a:t>
                      </a:r>
                      <a:r>
                        <a:rPr lang="en-US" sz="1400" dirty="0" smtClean="0"/>
                        <a:t>m</a:t>
                      </a:r>
                    </a:p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0.075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Gy</a:t>
                      </a:r>
                      <a:r>
                        <a:rPr lang="en-US" sz="1400" baseline="0" dirty="0" smtClean="0"/>
                        <a:t>/min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0.0025 </a:t>
                      </a:r>
                      <a:r>
                        <a:rPr lang="en-US" sz="1400" baseline="0" dirty="0" err="1" smtClean="0"/>
                        <a:t>Gy</a:t>
                      </a:r>
                      <a:r>
                        <a:rPr lang="en-US" sz="1400" baseline="0" dirty="0" smtClean="0"/>
                        <a:t>/sec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0.75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Gy</a:t>
                      </a:r>
                      <a:r>
                        <a:rPr lang="en-US" sz="1400" baseline="0" dirty="0" smtClean="0"/>
                        <a:t>/min</a:t>
                      </a:r>
                      <a:endParaRPr lang="en-US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0.025 </a:t>
                      </a:r>
                      <a:r>
                        <a:rPr lang="en-US" sz="1400" dirty="0" err="1" smtClean="0"/>
                        <a:t>Gy</a:t>
                      </a:r>
                      <a:r>
                        <a:rPr lang="en-US" sz="1400" dirty="0" smtClean="0"/>
                        <a:t>/sec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</a:t>
                      </a:r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</a:t>
                      </a:r>
                      <a:r>
                        <a:rPr lang="en-US" sz="1400" dirty="0" err="1" smtClean="0"/>
                        <a:t>ms</a:t>
                      </a:r>
                      <a:r>
                        <a:rPr lang="en-US" sz="1400" dirty="0" smtClean="0"/>
                        <a:t> -2 sec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</a:t>
                      </a:r>
                      <a:r>
                        <a:rPr lang="en-US" sz="1400" baseline="0" dirty="0" smtClean="0"/>
                        <a:t> + L</a:t>
                      </a:r>
                    </a:p>
                    <a:p>
                      <a:pPr algn="ctr"/>
                      <a:r>
                        <a:rPr lang="en-US" sz="1400" baseline="0" dirty="0" smtClean="0"/>
                        <a:t>in cycle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Linac</a:t>
                      </a:r>
                      <a:r>
                        <a:rPr lang="en-US" sz="1400" dirty="0" smtClean="0"/>
                        <a:t>/</a:t>
                      </a:r>
                      <a:r>
                        <a:rPr lang="en-US" sz="1400" dirty="0" err="1" smtClean="0"/>
                        <a:t>Cyclinac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40 -80m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Any rate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Any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Cyclotron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6.3 m</a:t>
                      </a:r>
                    </a:p>
                    <a:p>
                      <a:pPr algn="ctr"/>
                      <a:r>
                        <a:rPr lang="en-US" sz="1400" dirty="0" smtClean="0"/>
                        <a:t>(</a:t>
                      </a:r>
                      <a:r>
                        <a:rPr lang="en-US" sz="1400" dirty="0" err="1" smtClean="0"/>
                        <a:t>diam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 </a:t>
                      </a:r>
                      <a:r>
                        <a:rPr lang="en-US" sz="1400" dirty="0" err="1" smtClean="0"/>
                        <a:t>Gy</a:t>
                      </a:r>
                      <a:r>
                        <a:rPr lang="en-US" sz="1400" dirty="0" smtClean="0"/>
                        <a:t>/min</a:t>
                      </a:r>
                    </a:p>
                    <a:p>
                      <a:pPr algn="ctr"/>
                      <a:r>
                        <a:rPr lang="en-US" sz="1400" dirty="0" smtClean="0"/>
                        <a:t>0.08 </a:t>
                      </a:r>
                      <a:r>
                        <a:rPr lang="en-US" sz="1400" dirty="0" err="1" smtClean="0"/>
                        <a:t>Gy</a:t>
                      </a:r>
                      <a:r>
                        <a:rPr lang="en-US" sz="1400" dirty="0" smtClean="0"/>
                        <a:t>/sec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 then L</a:t>
                      </a:r>
                      <a:endParaRPr lang="en-US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FFAG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4m x 6m</a:t>
                      </a:r>
                    </a:p>
                    <a:p>
                      <a:pPr algn="ctr"/>
                      <a:r>
                        <a:rPr lang="en-US" sz="1400" dirty="0" smtClean="0"/>
                        <a:t>racetrack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Any rate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50 </a:t>
                      </a:r>
                      <a:r>
                        <a:rPr lang="en-US" sz="1400" dirty="0" smtClean="0">
                          <a:sym typeface="Symbol"/>
                        </a:rPr>
                        <a:t>sec</a:t>
                      </a:r>
                      <a:r>
                        <a:rPr lang="en-US" sz="140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100 </a:t>
                      </a:r>
                      <a:r>
                        <a:rPr lang="en-US" sz="1400" dirty="0" err="1" smtClean="0"/>
                        <a:t>ms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Any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9743" y="990600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- All ion accelerators can accommodate up to 430 MeV/nucleon carbon; fixed field use charge to mass of 1/2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381000" y="6553200"/>
            <a:ext cx="7772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In principle RCS = cycle time factor x circumference factor x </a:t>
            </a:r>
            <a:r>
              <a:rPr lang="en-US" sz="1400" smtClean="0"/>
              <a:t>SC Synchrotron dose rate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42998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Fig_Top_View_4m_050813a.jpg"/>
          <p:cNvPicPr>
            <a:picLocks noChangeAspect="1"/>
          </p:cNvPicPr>
          <p:nvPr/>
        </p:nvPicPr>
        <p:blipFill rotWithShape="1">
          <a:blip r:embed="rId2"/>
          <a:srcRect l="2444" t="-5216" r="13223" b="19694"/>
          <a:stretch/>
        </p:blipFill>
        <p:spPr>
          <a:xfrm>
            <a:off x="5415447" y="1752600"/>
            <a:ext cx="3472934" cy="198837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1771" y="239095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0070C0"/>
                </a:solidFill>
              </a:rPr>
              <a:t>Dual-stage ion FFAG </a:t>
            </a:r>
            <a:br>
              <a:rPr lang="en-US" sz="2800" dirty="0" smtClean="0">
                <a:solidFill>
                  <a:srgbClr val="0070C0"/>
                </a:solidFill>
              </a:rPr>
            </a:br>
            <a:r>
              <a:rPr lang="en-US" sz="2800" dirty="0" smtClean="0">
                <a:solidFill>
                  <a:srgbClr val="0070C0"/>
                </a:solidFill>
              </a:rPr>
              <a:t>proton FFAG with proton CT (</a:t>
            </a:r>
            <a:r>
              <a:rPr lang="en-US" sz="2800" dirty="0" err="1" smtClean="0">
                <a:solidFill>
                  <a:srgbClr val="0070C0"/>
                </a:solidFill>
              </a:rPr>
              <a:t>pCT</a:t>
            </a:r>
            <a:r>
              <a:rPr lang="en-US" sz="2800" dirty="0" smtClean="0">
                <a:solidFill>
                  <a:srgbClr val="0070C0"/>
                </a:solidFill>
              </a:rPr>
              <a:t>)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54162"/>
            <a:ext cx="6019800" cy="5151438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stage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18 – ~250-330 MeV H</a:t>
            </a:r>
            <a:r>
              <a:rPr lang="en-US" baseline="30000" dirty="0" smtClean="0"/>
              <a:t>- 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Fixed or swept-frequency RF, DC beam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Low intensity for </a:t>
            </a:r>
            <a:r>
              <a:rPr lang="en-US" dirty="0" err="1" smtClean="0"/>
              <a:t>pCT</a:t>
            </a:r>
            <a:endParaRPr lang="en-US" dirty="0" smtClean="0"/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Stripping controls extraction energy and </a:t>
            </a:r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dirty="0" smtClean="0"/>
              <a:t>   intensity in addition to source modulation</a:t>
            </a:r>
          </a:p>
          <a:p>
            <a:pPr marL="914400" lvl="2" indent="0">
              <a:buNone/>
            </a:pPr>
            <a:r>
              <a:rPr lang="en-US" dirty="0" smtClean="0"/>
              <a:t>OR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9-~70-90 MeV charge to mass ratio of ½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Fixed-frequency RF, DC beam for all ions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Variable energy extraction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Upstream injector for high-energy ring</a:t>
            </a:r>
          </a:p>
          <a:p>
            <a:pPr lvl="2"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stage (~4 m x 5-6 m long for SC)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70/90 MeV – 430 MeV/nucleon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Variable energy extraction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Adjustable, fast orbit bump magnets/extraction septum in long straight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DC extracted beam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Variable energy on scale of tens of microseconds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Investigating extracted energy range</a:t>
            </a:r>
          </a:p>
          <a:p>
            <a:pPr lvl="2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5638800" y="4702629"/>
            <a:ext cx="762000" cy="5334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6400800" y="5236030"/>
            <a:ext cx="1066800" cy="10884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887686" y="4702629"/>
            <a:ext cx="762000" cy="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7467600" y="4702630"/>
            <a:ext cx="914400" cy="533399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8365671" y="4724400"/>
            <a:ext cx="780357" cy="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5595257" y="4914900"/>
            <a:ext cx="762000" cy="533400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833257" y="4914900"/>
            <a:ext cx="762000" cy="1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6363714" y="5437414"/>
            <a:ext cx="1865886" cy="5442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8229600" y="5437414"/>
            <a:ext cx="916428" cy="353786"/>
          </a:xfrm>
          <a:prstGeom prst="line">
            <a:avLst/>
          </a:prstGeom>
          <a:ln w="317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43" name="Straight Connector 14342"/>
          <p:cNvCxnSpPr/>
          <p:nvPr/>
        </p:nvCxnSpPr>
        <p:spPr>
          <a:xfrm>
            <a:off x="6645729" y="5334000"/>
            <a:ext cx="1431471" cy="0"/>
          </a:xfrm>
          <a:prstGeom prst="line">
            <a:avLst/>
          </a:prstGeom>
          <a:ln w="508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9" name="Rectangle 14348"/>
          <p:cNvSpPr/>
          <p:nvPr/>
        </p:nvSpPr>
        <p:spPr>
          <a:xfrm>
            <a:off x="5486400" y="4419600"/>
            <a:ext cx="304800" cy="816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248400" y="4838700"/>
            <a:ext cx="304800" cy="816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7315200" y="4876800"/>
            <a:ext cx="304800" cy="40821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/>
          <p:cNvSpPr/>
          <p:nvPr/>
        </p:nvSpPr>
        <p:spPr>
          <a:xfrm>
            <a:off x="8229600" y="4316185"/>
            <a:ext cx="304800" cy="81642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 descr="Fig_Top_View_4m_050813a.jpg"/>
          <p:cNvPicPr>
            <a:picLocks noChangeAspect="1"/>
          </p:cNvPicPr>
          <p:nvPr/>
        </p:nvPicPr>
        <p:blipFill rotWithShape="1">
          <a:blip r:embed="rId2"/>
          <a:srcRect l="2444" t="-5216" r="13223" b="19694"/>
          <a:stretch/>
        </p:blipFill>
        <p:spPr>
          <a:xfrm>
            <a:off x="6457203" y="2438400"/>
            <a:ext cx="1451269" cy="8309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6457203" y="2133600"/>
            <a:ext cx="139139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456215" y="3370862"/>
            <a:ext cx="1391397" cy="228600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6885657" y="2590800"/>
            <a:ext cx="594360" cy="1143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905896" y="3124200"/>
            <a:ext cx="585216" cy="114300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mpd="sng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791200" y="1219200"/>
            <a:ext cx="316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stage: Cyclotron or FFAG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7010401" y="1752600"/>
            <a:ext cx="480711" cy="99418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833257" y="3791634"/>
            <a:ext cx="44631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stage: 70/90 – 430 MeV/nucleon ions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791200" y="4267200"/>
            <a:ext cx="29391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Variable energy selection:</a:t>
            </a:r>
          </a:p>
          <a:p>
            <a:r>
              <a:rPr lang="en-US" sz="1500" dirty="0" smtClean="0"/>
              <a:t>Injection/extraction straight</a:t>
            </a:r>
            <a:endParaRPr lang="en-US" sz="1500" dirty="0"/>
          </a:p>
        </p:txBody>
      </p:sp>
      <p:pic>
        <p:nvPicPr>
          <p:cNvPr id="34" name="Picture 12"/>
          <p:cNvPicPr>
            <a:picLocks noChangeAspect="1" noChangeArrowheads="1"/>
          </p:cNvPicPr>
          <p:nvPr/>
        </p:nvPicPr>
        <p:blipFill>
          <a:blip r:embed="rId3" cstate="print"/>
          <a:srcRect r="8350"/>
          <a:stretch>
            <a:fillRect/>
          </a:stretch>
        </p:blipFill>
        <p:spPr bwMode="auto">
          <a:xfrm>
            <a:off x="6735868" y="5826487"/>
            <a:ext cx="1684232" cy="98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12973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Preliminary Parameter Estimate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34400" cy="1143000"/>
          </a:xfrm>
        </p:spPr>
        <p:txBody>
          <a:bodyPr/>
          <a:lstStyle/>
          <a:p>
            <a:pPr marL="137160" indent="0">
              <a:buNone/>
            </a:pPr>
            <a:r>
              <a:rPr lang="en-US" dirty="0" smtClean="0"/>
              <a:t>Calculation of approximate aperture for isochronous condition for an ~ circular format</a:t>
            </a:r>
            <a:endParaRPr lang="en-US" dirty="0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5270941"/>
              </p:ext>
            </p:extLst>
          </p:nvPr>
        </p:nvGraphicFramePr>
        <p:xfrm>
          <a:off x="1905000" y="2325688"/>
          <a:ext cx="4343400" cy="3438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Equation" r:id="rId3" imgW="2006280" imgH="1879560" progId="Equation.3">
                  <p:embed/>
                </p:oleObj>
              </mc:Choice>
              <mc:Fallback>
                <p:oleObj name="Equation" r:id="rId3" imgW="2006280" imgH="1879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2325688"/>
                        <a:ext cx="4343400" cy="3438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6019800"/>
            <a:ext cx="75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 the relativistic velocity – so if a long straight increases the injection circumference significantly it shows up as aperture</a:t>
            </a:r>
            <a:endParaRPr lang="en-US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07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Apertures as a function of straight section length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8194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For charge to mass of 1/2</a:t>
            </a:r>
          </a:p>
          <a:p>
            <a:pPr lvl="1"/>
            <a:r>
              <a:rPr lang="en-US" sz="1600" dirty="0" smtClean="0"/>
              <a:t>70 MeV/nucleon: </a:t>
            </a:r>
            <a:r>
              <a:rPr lang="en-US" sz="1600" i="1" dirty="0" smtClean="0">
                <a:sym typeface="Symbol" panose="05050102010706020507" pitchFamily="18" charset="2"/>
              </a:rPr>
              <a:t></a:t>
            </a:r>
            <a:r>
              <a:rPr lang="en-US" sz="1600" dirty="0" smtClean="0">
                <a:sym typeface="Symbol" panose="05050102010706020507" pitchFamily="18" charset="2"/>
              </a:rPr>
              <a:t> = 0.366</a:t>
            </a:r>
          </a:p>
          <a:p>
            <a:pPr lvl="1"/>
            <a:r>
              <a:rPr lang="en-US" sz="1600" dirty="0" smtClean="0"/>
              <a:t>90 </a:t>
            </a:r>
            <a:r>
              <a:rPr lang="en-US" sz="1600" dirty="0"/>
              <a:t>MeV/nucleon: </a:t>
            </a:r>
            <a:r>
              <a:rPr lang="en-US" sz="1600" i="1" dirty="0">
                <a:sym typeface="Symbol" panose="05050102010706020507" pitchFamily="18" charset="2"/>
              </a:rPr>
              <a:t></a:t>
            </a:r>
            <a:r>
              <a:rPr lang="en-US" sz="1600" dirty="0">
                <a:sym typeface="Symbol" panose="05050102010706020507" pitchFamily="18" charset="2"/>
              </a:rPr>
              <a:t> = </a:t>
            </a:r>
            <a:r>
              <a:rPr lang="en-US" sz="1600" dirty="0" smtClean="0">
                <a:sym typeface="Symbol" panose="05050102010706020507" pitchFamily="18" charset="2"/>
              </a:rPr>
              <a:t>0.409</a:t>
            </a:r>
            <a:endParaRPr lang="en-US" sz="1600" dirty="0">
              <a:sym typeface="Symbol" panose="05050102010706020507" pitchFamily="18" charset="2"/>
            </a:endParaRPr>
          </a:p>
          <a:p>
            <a:pPr lvl="1"/>
            <a:r>
              <a:rPr lang="en-US" sz="1600" dirty="0" smtClean="0"/>
              <a:t>330 </a:t>
            </a:r>
            <a:r>
              <a:rPr lang="en-US" sz="1600" dirty="0"/>
              <a:t>MeV/nucleon: </a:t>
            </a:r>
            <a:r>
              <a:rPr lang="en-US" sz="1600" i="1" dirty="0">
                <a:sym typeface="Symbol" panose="05050102010706020507" pitchFamily="18" charset="2"/>
              </a:rPr>
              <a:t></a:t>
            </a:r>
            <a:r>
              <a:rPr lang="en-US" sz="1600" dirty="0">
                <a:sym typeface="Symbol" panose="05050102010706020507" pitchFamily="18" charset="2"/>
              </a:rPr>
              <a:t> = </a:t>
            </a:r>
            <a:r>
              <a:rPr lang="en-US" sz="1600" dirty="0" smtClean="0">
                <a:sym typeface="Symbol" panose="05050102010706020507" pitchFamily="18" charset="2"/>
              </a:rPr>
              <a:t>0.673</a:t>
            </a:r>
          </a:p>
          <a:p>
            <a:pPr lvl="1"/>
            <a:r>
              <a:rPr lang="en-US" sz="1600" dirty="0" smtClean="0"/>
              <a:t>430 </a:t>
            </a:r>
            <a:r>
              <a:rPr lang="en-US" sz="1600" dirty="0"/>
              <a:t>MeV/nucleon: </a:t>
            </a:r>
            <a:r>
              <a:rPr lang="en-US" sz="1600" i="1" dirty="0">
                <a:sym typeface="Symbol" panose="05050102010706020507" pitchFamily="18" charset="2"/>
              </a:rPr>
              <a:t></a:t>
            </a:r>
            <a:r>
              <a:rPr lang="en-US" sz="1600" dirty="0">
                <a:sym typeface="Symbol" panose="05050102010706020507" pitchFamily="18" charset="2"/>
              </a:rPr>
              <a:t> = </a:t>
            </a:r>
            <a:r>
              <a:rPr lang="en-US" sz="1600" dirty="0" smtClean="0">
                <a:sym typeface="Symbol" panose="05050102010706020507" pitchFamily="18" charset="2"/>
              </a:rPr>
              <a:t>0.728</a:t>
            </a:r>
          </a:p>
          <a:p>
            <a:pPr marL="137160" indent="0">
              <a:buNone/>
            </a:pPr>
            <a:r>
              <a:rPr lang="en-US" sz="2000" dirty="0" smtClean="0">
                <a:sym typeface="Symbol" panose="05050102010706020507" pitchFamily="18" charset="2"/>
              </a:rPr>
              <a:t>For MD Anderson the present machine radius is ~5 m; variable energy extraction will drive the length of the straight section - start with this extraction radius for the arc</a:t>
            </a:r>
            <a:endParaRPr lang="en-US" sz="2000" dirty="0">
              <a:sym typeface="Symbol" panose="05050102010706020507" pitchFamily="18" charset="2"/>
            </a:endParaRPr>
          </a:p>
          <a:p>
            <a:endParaRPr lang="en-US" sz="2000" dirty="0">
              <a:sym typeface="Symbol" panose="05050102010706020507" pitchFamily="18" charset="2"/>
            </a:endParaRPr>
          </a:p>
          <a:p>
            <a:endParaRPr lang="en-US" sz="20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7688196"/>
              </p:ext>
            </p:extLst>
          </p:nvPr>
        </p:nvGraphicFramePr>
        <p:xfrm>
          <a:off x="914400" y="4441190"/>
          <a:ext cx="6553200" cy="23977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638300"/>
                <a:gridCol w="1638300"/>
                <a:gridCol w="1638300"/>
                <a:gridCol w="16383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Energy Range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MeV/ nucleon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Straight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meters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Straight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Straight</a:t>
                      </a:r>
                    </a:p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meters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70-330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2.28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2.67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2.86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90-330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1.96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2.21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2.63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70-430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2.80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3.12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90-430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2.47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2.75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971800" y="4038600"/>
            <a:ext cx="358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Machine apertures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04295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Estimate of Peak Magnetic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886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Dipole packing fraction of 50% is realistic</a:t>
            </a:r>
          </a:p>
          <a:p>
            <a:pPr lvl="1"/>
            <a:r>
              <a:rPr lang="en-US" dirty="0" smtClean="0"/>
              <a:t>In the </a:t>
            </a:r>
            <a:r>
              <a:rPr lang="en-US" dirty="0" err="1"/>
              <a:t>n</a:t>
            </a:r>
            <a:r>
              <a:rPr lang="en-US" dirty="0" err="1" smtClean="0"/>
              <a:t>onscaling</a:t>
            </a:r>
            <a:r>
              <a:rPr lang="en-US" dirty="0" smtClean="0"/>
              <a:t> FFAG the reverse bend CF magnet is not the inverse of the normal/focusing CF magnet</a:t>
            </a:r>
          </a:p>
          <a:p>
            <a:pPr lvl="1"/>
            <a:r>
              <a:rPr lang="en-US" dirty="0" smtClean="0"/>
              <a:t>The magnitude of the reverse dipole component is about an order of magnitude less and is not significant unlike the scaling FFAGs</a:t>
            </a:r>
          </a:p>
          <a:p>
            <a:pPr lvl="1"/>
            <a:r>
              <a:rPr lang="en-US" dirty="0" smtClean="0"/>
              <a:t>At medium energies the CW </a:t>
            </a:r>
            <a:r>
              <a:rPr lang="en-US" dirty="0" err="1" smtClean="0"/>
              <a:t>nonscaling</a:t>
            </a:r>
            <a:r>
              <a:rPr lang="en-US" dirty="0" smtClean="0"/>
              <a:t> FFAG, particularly the racetrack is more compact than the separated sector </a:t>
            </a:r>
            <a:r>
              <a:rPr lang="en-US" dirty="0" err="1" smtClean="0"/>
              <a:t>iso</a:t>
            </a:r>
            <a:r>
              <a:rPr lang="en-US" dirty="0" smtClean="0"/>
              <a:t>-cyclotron</a:t>
            </a:r>
          </a:p>
          <a:p>
            <a:r>
              <a:rPr lang="en-US" dirty="0" smtClean="0"/>
              <a:t>For  5 m radius ring/arc</a:t>
            </a:r>
          </a:p>
          <a:p>
            <a:pPr lvl="1"/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59181" y="5486400"/>
                <a:ext cx="4460619" cy="122059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0.3 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𝑇𝑒𝑠𝑙𝑎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1.706 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𝐺𝑒𝑉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pPr algn="ctr"/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𝐵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1.14 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2.28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𝑓𝑜𝑟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50%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𝑝𝑎𝑐𝑘𝑖𝑛𝑔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59181" y="5486400"/>
                <a:ext cx="4460619" cy="122059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900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FFAG08_Johnston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xtured">
  <a:themeElements>
    <a:clrScheme name="Textured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e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Textured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ed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ed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FFAG08_Johnstone</Template>
  <TotalTime>78627</TotalTime>
  <Words>1944</Words>
  <Application>Microsoft Office PowerPoint</Application>
  <PresentationFormat>On-screen Show (4:3)</PresentationFormat>
  <Paragraphs>471</Paragraphs>
  <Slides>31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8" baseType="lpstr">
      <vt:lpstr>Arial</vt:lpstr>
      <vt:lpstr>Book Antiqua</vt:lpstr>
      <vt:lpstr>Calibri</vt:lpstr>
      <vt:lpstr>Cambria Math</vt:lpstr>
      <vt:lpstr>DejaVu Sans</vt:lpstr>
      <vt:lpstr>FermiLgo</vt:lpstr>
      <vt:lpstr>Lucida Sans</vt:lpstr>
      <vt:lpstr>Symbol</vt:lpstr>
      <vt:lpstr>Tahoma</vt:lpstr>
      <vt:lpstr>Times New Roman</vt:lpstr>
      <vt:lpstr>Wingdings</vt:lpstr>
      <vt:lpstr>Wingdings 2</vt:lpstr>
      <vt:lpstr>Wingdings 3</vt:lpstr>
      <vt:lpstr>FFAG08_Johnstone</vt:lpstr>
      <vt:lpstr>Textured</vt:lpstr>
      <vt:lpstr>Apex</vt:lpstr>
      <vt:lpstr>Equation</vt:lpstr>
      <vt:lpstr>Initial Racetrack design 5M straight sections He 70-330 MeV stage </vt:lpstr>
      <vt:lpstr>General Comments</vt:lpstr>
      <vt:lpstr>PowerPoint Presentation</vt:lpstr>
      <vt:lpstr>Translating into Accelerator Performance</vt:lpstr>
      <vt:lpstr>Comparison of Accelerator Technologies</vt:lpstr>
      <vt:lpstr>Dual-stage ion FFAG  proton FFAG with proton CT (pCT)</vt:lpstr>
      <vt:lpstr>Preliminary Parameter Estimate</vt:lpstr>
      <vt:lpstr>Apertures as a function of straight section length</vt:lpstr>
      <vt:lpstr>Estimate of Peak Magnetic Field</vt:lpstr>
      <vt:lpstr>Machine Design Concepts</vt:lpstr>
      <vt:lpstr>70-330 MeV Extraction Bipolar Extraction magnets 4 / 5m straight</vt:lpstr>
      <vt:lpstr>Energy Range extracted: 70-250 MeV Acceleration Range</vt:lpstr>
      <vt:lpstr>Alternative :70-330/250 MeV  Bipolar Extraction magnets 4.5/5.5 m total straight</vt:lpstr>
      <vt:lpstr>Energy Range extracted: 70-250/330 MeV Acceleration Range</vt:lpstr>
      <vt:lpstr>Summary</vt:lpstr>
      <vt:lpstr>Machine Design Concepts</vt:lpstr>
      <vt:lpstr>Racetrack Concepts</vt:lpstr>
      <vt:lpstr>Geometry and field</vt:lpstr>
      <vt:lpstr>Geometry and field</vt:lpstr>
      <vt:lpstr>Field Profile Racetrack</vt:lpstr>
      <vt:lpstr>Evolution of Machine Tune</vt:lpstr>
      <vt:lpstr>Closed Orbits – from field map</vt:lpstr>
      <vt:lpstr>Cosy Particle Tracking</vt:lpstr>
      <vt:lpstr>Difference in TOF from field map</vt:lpstr>
      <vt:lpstr>ZGOUBI Tracking and Cyclops</vt:lpstr>
      <vt:lpstr>Tracking by S. Machida</vt:lpstr>
      <vt:lpstr>TOF and Tunes</vt:lpstr>
      <vt:lpstr>Voltage Requirement</vt:lpstr>
      <vt:lpstr>Tracking 10 MV/turn – Baartman estimates 14 MV/turn for full range</vt:lpstr>
      <vt:lpstr>PowerPoint Presentation</vt:lpstr>
      <vt:lpstr>Summary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C. Johnstone</dc:creator>
  <cp:lastModifiedBy>Carol J. Johnstone x3794 06975N</cp:lastModifiedBy>
  <cp:revision>705</cp:revision>
  <dcterms:created xsi:type="dcterms:W3CDTF">2009-04-27T13:51:30Z</dcterms:created>
  <dcterms:modified xsi:type="dcterms:W3CDTF">2016-09-07T10:07:41Z</dcterms:modified>
</cp:coreProperties>
</file>