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90" r:id="rId2"/>
    <p:sldId id="256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8" r:id="rId12"/>
    <p:sldId id="289" r:id="rId13"/>
    <p:sldId id="286" r:id="rId14"/>
    <p:sldId id="29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6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DAC22-1726-D54A-AE41-730A6E352477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0360F-410A-2E4A-A773-9579B7AC3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232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77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thresholds: RQTD/F: &lt;100 A: 2 V, 190 </a:t>
            </a:r>
            <a:r>
              <a:rPr lang="en-US" dirty="0" err="1" smtClean="0"/>
              <a:t>ms</a:t>
            </a:r>
            <a:r>
              <a:rPr lang="en-US" dirty="0" smtClean="0"/>
              <a:t>, 100 &lt; I &lt; 350 A: 100 mV, 190 </a:t>
            </a:r>
            <a:r>
              <a:rPr lang="en-US" dirty="0" err="1" smtClean="0"/>
              <a:t>ms</a:t>
            </a:r>
            <a:r>
              <a:rPr lang="en-US" dirty="0" smtClean="0"/>
              <a:t>, above to be reassessed</a:t>
            </a:r>
          </a:p>
          <a:p>
            <a:r>
              <a:rPr lang="en-US" dirty="0" smtClean="0"/>
              <a:t>limit number of trips at 7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give Rainer all necessary freedom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67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7442" y="2092930"/>
            <a:ext cx="61691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55A0"/>
                </a:solidFill>
              </a:rPr>
              <a:t>MPE-EM Workshop</a:t>
            </a:r>
          </a:p>
          <a:p>
            <a:pPr algn="ctr"/>
            <a:r>
              <a:rPr lang="fr-CH" sz="4000" dirty="0" smtClean="0">
                <a:solidFill>
                  <a:srgbClr val="0055A0"/>
                </a:solidFill>
              </a:rPr>
              <a:t>Survey </a:t>
            </a:r>
            <a:r>
              <a:rPr lang="fr-CH" sz="4000" dirty="0" err="1" smtClean="0">
                <a:solidFill>
                  <a:srgbClr val="0055A0"/>
                </a:solidFill>
              </a:rPr>
              <a:t>results</a:t>
            </a:r>
            <a:endParaRPr lang="en-GB" sz="4000" dirty="0" smtClean="0">
              <a:solidFill>
                <a:srgbClr val="0055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444" y="5682663"/>
            <a:ext cx="8501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0488" algn="l"/>
                <a:tab pos="6192838" algn="l"/>
              </a:tabLst>
            </a:pPr>
            <a:r>
              <a:rPr lang="en-US" dirty="0" smtClean="0">
                <a:solidFill>
                  <a:srgbClr val="0055A0"/>
                </a:solidFill>
              </a:rPr>
              <a:t>Betty </a:t>
            </a:r>
            <a:r>
              <a:rPr lang="en-US" dirty="0" err="1" smtClean="0">
                <a:solidFill>
                  <a:srgbClr val="0055A0"/>
                </a:solidFill>
              </a:rPr>
              <a:t>Magnin</a:t>
            </a:r>
            <a:r>
              <a:rPr lang="en-US" dirty="0" smtClean="0">
                <a:solidFill>
                  <a:srgbClr val="0055A0"/>
                </a:solidFill>
              </a:rPr>
              <a:t>		16.06.2016</a:t>
            </a:r>
            <a:endParaRPr lang="en-US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552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Survey </a:t>
            </a:r>
            <a:r>
              <a:rPr lang="fr-CH" dirty="0" err="1" smtClean="0"/>
              <a:t>results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err="1" smtClean="0"/>
              <a:t>Same</a:t>
            </a:r>
            <a:r>
              <a:rPr lang="fr-CH" dirty="0" smtClean="0"/>
              <a:t> </a:t>
            </a:r>
            <a:r>
              <a:rPr lang="fr-CH" dirty="0" smtClean="0"/>
              <a:t>trend </a:t>
            </a:r>
            <a:r>
              <a:rPr lang="fr-CH" dirty="0" err="1" smtClean="0"/>
              <a:t>from</a:t>
            </a:r>
            <a:r>
              <a:rPr lang="fr-CH" dirty="0" smtClean="0"/>
              <a:t> GL-SL and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users</a:t>
            </a:r>
            <a:endParaRPr lang="fr-CH" dirty="0" smtClean="0"/>
          </a:p>
          <a:p>
            <a:pPr lvl="1"/>
            <a:r>
              <a:rPr lang="fr-CH" dirty="0" smtClean="0"/>
              <a:t>Positive</a:t>
            </a:r>
          </a:p>
          <a:p>
            <a:pPr lvl="2"/>
            <a:r>
              <a:rPr lang="fr-CH" sz="1900" dirty="0" smtClean="0"/>
              <a:t> Communication </a:t>
            </a:r>
            <a:r>
              <a:rPr lang="fr-CH" sz="1900" dirty="0" err="1" smtClean="0"/>
              <a:t>along</a:t>
            </a:r>
            <a:r>
              <a:rPr lang="fr-CH" sz="1900" dirty="0" smtClean="0"/>
              <a:t> </a:t>
            </a:r>
            <a:r>
              <a:rPr lang="fr-CH" sz="1900" dirty="0" err="1" smtClean="0"/>
              <a:t>project</a:t>
            </a:r>
            <a:r>
              <a:rPr lang="fr-CH" sz="1900" dirty="0" smtClean="0"/>
              <a:t> management</a:t>
            </a:r>
          </a:p>
          <a:p>
            <a:pPr lvl="2"/>
            <a:r>
              <a:rPr lang="fr-CH" sz="1900" dirty="0" smtClean="0"/>
              <a:t> </a:t>
            </a:r>
            <a:r>
              <a:rPr lang="fr-CH" sz="1900" dirty="0" err="1"/>
              <a:t>Q</a:t>
            </a:r>
            <a:r>
              <a:rPr lang="fr-CH" sz="1900" dirty="0" err="1" smtClean="0"/>
              <a:t>uality</a:t>
            </a:r>
            <a:r>
              <a:rPr lang="fr-CH" sz="1900" dirty="0" smtClean="0"/>
              <a:t> (</a:t>
            </a:r>
            <a:r>
              <a:rPr lang="fr-CH" sz="1900" dirty="0" err="1" smtClean="0"/>
              <a:t>layout</a:t>
            </a:r>
            <a:r>
              <a:rPr lang="fr-CH" sz="1900" dirty="0" smtClean="0"/>
              <a:t> and production)</a:t>
            </a:r>
          </a:p>
          <a:p>
            <a:pPr lvl="2"/>
            <a:r>
              <a:rPr lang="fr-CH" sz="1900" dirty="0" smtClean="0"/>
              <a:t> </a:t>
            </a:r>
            <a:r>
              <a:rPr lang="fr-CH" sz="1900" dirty="0"/>
              <a:t>S</a:t>
            </a:r>
            <a:r>
              <a:rPr lang="fr-CH" sz="1900" dirty="0" smtClean="0"/>
              <a:t>chedule</a:t>
            </a:r>
          </a:p>
          <a:p>
            <a:pPr lvl="1"/>
            <a:r>
              <a:rPr lang="fr-CH" dirty="0" err="1" smtClean="0"/>
              <a:t>Average</a:t>
            </a:r>
            <a:r>
              <a:rPr lang="fr-CH" dirty="0" smtClean="0"/>
              <a:t> or </a:t>
            </a:r>
            <a:r>
              <a:rPr lang="fr-CH" dirty="0" err="1" smtClean="0"/>
              <a:t>negative</a:t>
            </a:r>
            <a:endParaRPr lang="fr-CH" dirty="0" smtClean="0"/>
          </a:p>
          <a:p>
            <a:pPr lvl="2"/>
            <a:r>
              <a:rPr lang="fr-CH" dirty="0" smtClean="0"/>
              <a:t> </a:t>
            </a:r>
            <a:r>
              <a:rPr lang="fr-CH" sz="1900" dirty="0" err="1" smtClean="0"/>
              <a:t>Costs</a:t>
            </a:r>
            <a:endParaRPr lang="fr-CH" sz="1900" dirty="0" smtClean="0"/>
          </a:p>
          <a:p>
            <a:pPr lvl="1"/>
            <a:r>
              <a:rPr lang="fr-CH" sz="2400" dirty="0" smtClean="0"/>
              <a:t>No opinion</a:t>
            </a:r>
          </a:p>
          <a:p>
            <a:pPr lvl="2"/>
            <a:r>
              <a:rPr lang="fr-CH" sz="1900" dirty="0" smtClean="0"/>
              <a:t> Expertise on </a:t>
            </a:r>
            <a:r>
              <a:rPr lang="fr-CH" sz="1900" dirty="0" err="1" smtClean="0"/>
              <a:t>faults</a:t>
            </a:r>
            <a:endParaRPr lang="fr-CH" sz="1900" dirty="0"/>
          </a:p>
          <a:p>
            <a:pPr lvl="2"/>
            <a:r>
              <a:rPr lang="fr-CH" sz="1900" dirty="0" smtClean="0"/>
              <a:t> </a:t>
            </a:r>
            <a:r>
              <a:rPr lang="fr-CH" sz="1900" dirty="0" err="1" smtClean="0"/>
              <a:t>Assembly</a:t>
            </a:r>
            <a:r>
              <a:rPr lang="fr-CH" sz="1900" dirty="0" smtClean="0"/>
              <a:t> of detectors</a:t>
            </a:r>
          </a:p>
          <a:p>
            <a:pPr lvl="2"/>
            <a:r>
              <a:rPr lang="fr-CH" sz="1900" dirty="0" smtClean="0"/>
              <a:t> </a:t>
            </a:r>
            <a:r>
              <a:rPr lang="fr-CH" sz="1900" dirty="0" err="1" smtClean="0"/>
              <a:t>Repair</a:t>
            </a:r>
            <a:r>
              <a:rPr lang="fr-CH" sz="1900" dirty="0" smtClean="0"/>
              <a:t> in </a:t>
            </a:r>
            <a:r>
              <a:rPr lang="fr-CH" sz="1900" dirty="0" err="1" smtClean="0"/>
              <a:t>controlled</a:t>
            </a:r>
            <a:r>
              <a:rPr lang="fr-CH" sz="1900" dirty="0" smtClean="0"/>
              <a:t> area</a:t>
            </a:r>
          </a:p>
          <a:p>
            <a:pPr lvl="2"/>
            <a:r>
              <a:rPr lang="fr-CH" sz="1900" dirty="0" smtClean="0"/>
              <a:t> Part obsolescence</a:t>
            </a:r>
          </a:p>
          <a:p>
            <a:pPr lvl="2"/>
            <a:r>
              <a:rPr lang="fr-CH" sz="1900" dirty="0" smtClean="0"/>
              <a:t> Solution </a:t>
            </a:r>
            <a:r>
              <a:rPr lang="fr-CH" sz="1900" dirty="0" err="1" smtClean="0"/>
              <a:t>seeking</a:t>
            </a:r>
            <a:r>
              <a:rPr lang="fr-CH" sz="1900" dirty="0" smtClean="0"/>
              <a:t> for </a:t>
            </a:r>
            <a:r>
              <a:rPr lang="fr-CH" sz="1900" dirty="0" err="1" smtClean="0"/>
              <a:t>unusual</a:t>
            </a:r>
            <a:r>
              <a:rPr lang="fr-CH" sz="1900" dirty="0" smtClean="0"/>
              <a:t> </a:t>
            </a:r>
            <a:r>
              <a:rPr lang="fr-CH" sz="1900" dirty="0" err="1" smtClean="0"/>
              <a:t>assemblies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4267092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Survey </a:t>
            </a:r>
            <a:r>
              <a:rPr lang="fr-CH" dirty="0" err="1" smtClean="0"/>
              <a:t>results</a:t>
            </a:r>
            <a:r>
              <a:rPr lang="fr-CH" dirty="0" smtClean="0"/>
              <a:t> - </a:t>
            </a:r>
            <a:r>
              <a:rPr lang="fr-CH" dirty="0" err="1" smtClean="0"/>
              <a:t>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Costs</a:t>
            </a:r>
            <a:endParaRPr lang="fr-CH" dirty="0" smtClean="0"/>
          </a:p>
          <a:p>
            <a:pPr lvl="1"/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expensive</a:t>
            </a:r>
            <a:r>
              <a:rPr lang="fr-CH" dirty="0" smtClean="0"/>
              <a:t> for first prototypes («Kleenex PCB»)</a:t>
            </a:r>
          </a:p>
          <a:p>
            <a:pPr lvl="1"/>
            <a:r>
              <a:rPr lang="fr-CH" dirty="0" err="1" smtClean="0"/>
              <a:t>Lack</a:t>
            </a:r>
            <a:r>
              <a:rPr lang="fr-CH" dirty="0" smtClean="0"/>
              <a:t> of </a:t>
            </a:r>
            <a:r>
              <a:rPr lang="fr-CH" dirty="0" err="1" smtClean="0"/>
              <a:t>forcast</a:t>
            </a:r>
            <a:r>
              <a:rPr lang="fr-CH" dirty="0" smtClean="0"/>
              <a:t> at the </a:t>
            </a:r>
            <a:r>
              <a:rPr lang="fr-CH" dirty="0" err="1" smtClean="0"/>
              <a:t>beginning</a:t>
            </a:r>
            <a:r>
              <a:rPr lang="fr-CH" dirty="0" smtClean="0"/>
              <a:t> of the </a:t>
            </a:r>
            <a:r>
              <a:rPr lang="fr-CH" dirty="0" err="1" smtClean="0"/>
              <a:t>project</a:t>
            </a:r>
            <a:endParaRPr lang="fr-CH" dirty="0"/>
          </a:p>
          <a:p>
            <a:pPr lvl="1"/>
            <a:r>
              <a:rPr lang="fr-CH" dirty="0" smtClean="0"/>
              <a:t>No communication </a:t>
            </a:r>
            <a:r>
              <a:rPr lang="fr-CH" dirty="0"/>
              <a:t>about </a:t>
            </a:r>
            <a:r>
              <a:rPr lang="fr-CH" dirty="0" err="1"/>
              <a:t>costs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the job </a:t>
            </a:r>
            <a:endParaRPr lang="fr-CH" dirty="0" smtClean="0"/>
          </a:p>
          <a:p>
            <a:pPr lvl="1"/>
            <a:r>
              <a:rPr lang="fr-CH" dirty="0"/>
              <a:t>Bad surprise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invoice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/>
              <a:t>the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delivered</a:t>
            </a:r>
            <a:endParaRPr lang="fr-CH" dirty="0"/>
          </a:p>
          <a:p>
            <a:pPr lvl="1"/>
            <a:endParaRPr lang="fr-CH" dirty="0" smtClean="0"/>
          </a:p>
          <a:p>
            <a:pPr lvl="1"/>
            <a:r>
              <a:rPr lang="fr-CH" dirty="0" smtClean="0"/>
              <a:t>The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presentations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give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more </a:t>
            </a:r>
            <a:r>
              <a:rPr lang="fr-CH" dirty="0" err="1" smtClean="0"/>
              <a:t>explanations</a:t>
            </a:r>
            <a:r>
              <a:rPr lang="fr-CH" dirty="0" smtClean="0"/>
              <a:t> about </a:t>
            </a:r>
            <a:r>
              <a:rPr lang="fr-CH" dirty="0" err="1" smtClean="0"/>
              <a:t>pricing</a:t>
            </a:r>
            <a:r>
              <a:rPr lang="fr-CH" dirty="0" smtClean="0"/>
              <a:t> and </a:t>
            </a:r>
            <a:r>
              <a:rPr lang="fr-CH" dirty="0" err="1" smtClean="0"/>
              <a:t>invoicing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6570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Survey </a:t>
            </a:r>
            <a:r>
              <a:rPr lang="fr-CH" dirty="0" err="1" smtClean="0"/>
              <a:t>results</a:t>
            </a:r>
            <a:r>
              <a:rPr lang="fr-CH" dirty="0" smtClean="0"/>
              <a:t> - </a:t>
            </a:r>
            <a:r>
              <a:rPr lang="fr-CH" dirty="0" err="1" smtClean="0"/>
              <a:t>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3776" lvl="1">
              <a:buSzPct val="80000"/>
            </a:pPr>
            <a:r>
              <a:rPr lang="fr-CH" sz="2800" dirty="0" err="1" smtClean="0"/>
              <a:t>Scheduling</a:t>
            </a:r>
            <a:endParaRPr lang="fr-CH" dirty="0"/>
          </a:p>
          <a:p>
            <a:pPr lvl="1"/>
            <a:r>
              <a:rPr lang="fr-CH" dirty="0" err="1" smtClean="0"/>
              <a:t>Several</a:t>
            </a:r>
            <a:r>
              <a:rPr lang="fr-CH" dirty="0" smtClean="0"/>
              <a:t> points have an impact on the </a:t>
            </a:r>
            <a:r>
              <a:rPr lang="fr-CH" dirty="0" err="1" smtClean="0"/>
              <a:t>schedule</a:t>
            </a:r>
            <a:endParaRPr lang="fr-CH" dirty="0" smtClean="0"/>
          </a:p>
          <a:p>
            <a:pPr lvl="2"/>
            <a:r>
              <a:rPr lang="fr-CH" dirty="0" smtClean="0"/>
              <a:t>Inputs and </a:t>
            </a:r>
            <a:r>
              <a:rPr lang="fr-CH" dirty="0" err="1" smtClean="0"/>
              <a:t>visibility</a:t>
            </a:r>
            <a:endParaRPr lang="fr-CH" dirty="0" smtClean="0"/>
          </a:p>
          <a:p>
            <a:pPr lvl="2"/>
            <a:r>
              <a:rPr lang="fr-CH" dirty="0" err="1" smtClean="0"/>
              <a:t>Installed</a:t>
            </a:r>
            <a:r>
              <a:rPr lang="fr-CH" dirty="0" smtClean="0"/>
              <a:t> </a:t>
            </a:r>
            <a:r>
              <a:rPr lang="fr-CH" dirty="0" err="1" smtClean="0"/>
              <a:t>capacity</a:t>
            </a:r>
            <a:endParaRPr lang="fr-CH" dirty="0" smtClean="0"/>
          </a:p>
          <a:p>
            <a:pPr lvl="2"/>
            <a:r>
              <a:rPr lang="fr-CH" dirty="0" smtClean="0"/>
              <a:t>Planning </a:t>
            </a:r>
            <a:r>
              <a:rPr lang="fr-CH" dirty="0" err="1" smtClean="0"/>
              <a:t>tool</a:t>
            </a:r>
            <a:endParaRPr lang="fr-CH" dirty="0" smtClean="0"/>
          </a:p>
          <a:p>
            <a:pPr lvl="2"/>
            <a:endParaRPr lang="fr-CH" dirty="0" smtClean="0"/>
          </a:p>
          <a:p>
            <a:pPr marL="493776" lvl="1">
              <a:buSzPct val="80000"/>
            </a:pPr>
            <a:r>
              <a:rPr lang="fr-CH" dirty="0"/>
              <a:t>The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presentations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give</a:t>
            </a:r>
            <a:r>
              <a:rPr lang="fr-CH" dirty="0"/>
              <a:t> </a:t>
            </a:r>
            <a:r>
              <a:rPr lang="fr-CH" dirty="0" err="1"/>
              <a:t>some</a:t>
            </a:r>
            <a:r>
              <a:rPr lang="fr-CH" dirty="0"/>
              <a:t> more </a:t>
            </a:r>
            <a:r>
              <a:rPr lang="fr-CH" dirty="0" err="1" smtClean="0"/>
              <a:t>explanations</a:t>
            </a:r>
            <a:r>
              <a:rPr lang="fr-CH" dirty="0" smtClean="0"/>
              <a:t> about how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works</a:t>
            </a:r>
            <a:r>
              <a:rPr lang="fr-CH" dirty="0" smtClean="0"/>
              <a:t> and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improved</a:t>
            </a:r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8020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Survey </a:t>
            </a:r>
            <a:r>
              <a:rPr lang="fr-CH" dirty="0" err="1" smtClean="0"/>
              <a:t>results</a:t>
            </a:r>
            <a:r>
              <a:rPr lang="fr-CH" dirty="0" smtClean="0"/>
              <a:t> - </a:t>
            </a:r>
            <a:r>
              <a:rPr lang="fr-CH" dirty="0" err="1" smtClean="0"/>
              <a:t>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smtClean="0"/>
              <a:t>Communication about EM services</a:t>
            </a:r>
          </a:p>
          <a:p>
            <a:pPr lvl="1"/>
            <a:r>
              <a:rPr lang="fr-CH" dirty="0" err="1" smtClean="0"/>
              <a:t>Website</a:t>
            </a:r>
            <a:endParaRPr lang="fr-CH" dirty="0" smtClean="0"/>
          </a:p>
          <a:p>
            <a:pPr lvl="1"/>
            <a:r>
              <a:rPr lang="fr-CH" dirty="0" smtClean="0"/>
              <a:t>WIKI</a:t>
            </a:r>
          </a:p>
          <a:p>
            <a:pPr lvl="1"/>
            <a:r>
              <a:rPr lang="fr-CH" dirty="0" err="1" smtClean="0"/>
              <a:t>Knowledge</a:t>
            </a:r>
            <a:r>
              <a:rPr lang="fr-CH" dirty="0" smtClean="0"/>
              <a:t> </a:t>
            </a:r>
            <a:r>
              <a:rPr lang="fr-CH" dirty="0" err="1" smtClean="0"/>
              <a:t>transfer</a:t>
            </a:r>
            <a:r>
              <a:rPr lang="fr-CH" dirty="0" smtClean="0"/>
              <a:t> to </a:t>
            </a:r>
            <a:r>
              <a:rPr lang="fr-CH" dirty="0" err="1" smtClean="0"/>
              <a:t>users</a:t>
            </a:r>
            <a:endParaRPr lang="fr-CH" dirty="0" smtClean="0"/>
          </a:p>
          <a:p>
            <a:pPr lvl="1"/>
            <a:r>
              <a:rPr lang="fr-CH" dirty="0" smtClean="0"/>
              <a:t>Communication </a:t>
            </a:r>
            <a:r>
              <a:rPr lang="fr-CH" dirty="0" err="1" smtClean="0"/>
              <a:t>during</a:t>
            </a:r>
            <a:r>
              <a:rPr lang="fr-CH" dirty="0" smtClean="0"/>
              <a:t> the job</a:t>
            </a:r>
          </a:p>
          <a:p>
            <a:endParaRPr lang="fr-CH" dirty="0" smtClean="0"/>
          </a:p>
          <a:p>
            <a:r>
              <a:rPr lang="fr-CH" dirty="0" err="1" smtClean="0"/>
              <a:t>Visibility</a:t>
            </a:r>
            <a:r>
              <a:rPr lang="fr-CH" dirty="0" smtClean="0"/>
              <a:t> </a:t>
            </a:r>
            <a:r>
              <a:rPr lang="fr-CH" dirty="0" err="1"/>
              <a:t>outside</a:t>
            </a:r>
            <a:r>
              <a:rPr lang="fr-CH" dirty="0"/>
              <a:t> CERN</a:t>
            </a:r>
          </a:p>
          <a:p>
            <a:pPr lvl="1"/>
            <a:r>
              <a:rPr lang="fr-CH" dirty="0"/>
              <a:t>Open-hardware</a:t>
            </a:r>
          </a:p>
          <a:p>
            <a:pPr lvl="1"/>
            <a:r>
              <a:rPr lang="fr-CH" dirty="0"/>
              <a:t>KICAD</a:t>
            </a:r>
          </a:p>
          <a:p>
            <a:pPr lvl="1"/>
            <a:r>
              <a:rPr lang="fr-CH" dirty="0"/>
              <a:t>Librairies</a:t>
            </a:r>
          </a:p>
          <a:p>
            <a:pPr lvl="1"/>
            <a:endParaRPr lang="fr-CH" dirty="0" smtClean="0"/>
          </a:p>
          <a:p>
            <a:pPr marL="448056" lvl="1" indent="0">
              <a:buNone/>
            </a:pPr>
            <a:endParaRPr lang="fr-CH" dirty="0" smtClean="0"/>
          </a:p>
          <a:p>
            <a:pPr marL="448056" lvl="1" indent="0">
              <a:buNone/>
            </a:pPr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discussed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the round table at the end of the workshop</a:t>
            </a:r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7079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038" y="2987645"/>
            <a:ext cx="8226854" cy="675210"/>
          </a:xfrm>
        </p:spPr>
        <p:txBody>
          <a:bodyPr/>
          <a:lstStyle/>
          <a:p>
            <a:pPr algn="ctr"/>
            <a:r>
              <a:rPr lang="fr-CH" dirty="0" smtClean="0"/>
              <a:t>Questions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780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MPE-EM Mandate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buClr>
                <a:schemeClr val="hlink"/>
              </a:buClr>
              <a:buSzPct val="70000"/>
              <a:defRPr/>
            </a:pPr>
            <a:r>
              <a:rPr lang="en-US" sz="2400" dirty="0">
                <a:solidFill>
                  <a:schemeClr val="tx2"/>
                </a:solidFill>
              </a:rPr>
              <a:t>To provide a CERN-wide support for</a:t>
            </a:r>
          </a:p>
          <a:p>
            <a:pPr marL="800100" lvl="1" indent="-342900" algn="just">
              <a:buClr>
                <a:schemeClr val="accent2"/>
              </a:buClr>
              <a:buSzPct val="70000"/>
              <a:defRPr/>
            </a:pPr>
            <a:r>
              <a:rPr lang="en-US" sz="2400" dirty="0">
                <a:solidFill>
                  <a:schemeClr val="tx2"/>
                </a:solidFill>
              </a:rPr>
              <a:t>the layout</a:t>
            </a:r>
          </a:p>
          <a:p>
            <a:pPr marL="800100" lvl="1" indent="-342900" algn="just">
              <a:buClr>
                <a:schemeClr val="accent2"/>
              </a:buClr>
              <a:buSzPct val="70000"/>
              <a:defRPr/>
            </a:pPr>
            <a:r>
              <a:rPr lang="en-US" sz="2400" dirty="0">
                <a:solidFill>
                  <a:schemeClr val="tx2"/>
                </a:solidFill>
              </a:rPr>
              <a:t>the production</a:t>
            </a:r>
          </a:p>
          <a:p>
            <a:pPr marL="800100" lvl="1" indent="-342900" algn="just">
              <a:buClr>
                <a:schemeClr val="accent2"/>
              </a:buClr>
              <a:buSzPct val="70000"/>
              <a:defRPr/>
            </a:pPr>
            <a:r>
              <a:rPr lang="en-US" sz="2400" dirty="0">
                <a:solidFill>
                  <a:schemeClr val="tx2"/>
                </a:solidFill>
              </a:rPr>
              <a:t>the assembly</a:t>
            </a:r>
          </a:p>
          <a:p>
            <a:pPr marL="457200" algn="just">
              <a:buClr>
                <a:schemeClr val="hlink"/>
              </a:buClr>
              <a:buSzPct val="70000"/>
              <a:defRPr/>
            </a:pP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in the domain of </a:t>
            </a:r>
          </a:p>
          <a:p>
            <a:pPr marL="800100" lvl="1" indent="-342900" algn="just">
              <a:buClr>
                <a:schemeClr val="accent2"/>
              </a:buClr>
              <a:buSzPct val="70000"/>
              <a:defRPr/>
            </a:pPr>
            <a:r>
              <a:rPr lang="en-US" sz="2400" dirty="0">
                <a:solidFill>
                  <a:schemeClr val="tx2"/>
                </a:solidFill>
              </a:rPr>
              <a:t>printed circuit boards</a:t>
            </a:r>
          </a:p>
          <a:p>
            <a:pPr marL="800100" lvl="1" indent="-342900" algn="just">
              <a:buClr>
                <a:schemeClr val="accent2"/>
              </a:buClr>
              <a:buSzPct val="70000"/>
              <a:defRPr/>
            </a:pPr>
            <a:r>
              <a:rPr lang="en-US" sz="2400" dirty="0">
                <a:solidFill>
                  <a:schemeClr val="tx2"/>
                </a:solidFill>
              </a:rPr>
              <a:t> flexible circuits</a:t>
            </a:r>
          </a:p>
          <a:p>
            <a:pPr marL="800100" lvl="1" indent="-342900" algn="just">
              <a:buClr>
                <a:schemeClr val="accent2"/>
              </a:buClr>
              <a:buSzPct val="70000"/>
              <a:defRPr/>
            </a:pPr>
            <a:r>
              <a:rPr lang="en-US" sz="2400" dirty="0">
                <a:solidFill>
                  <a:schemeClr val="tx2"/>
                </a:solidFill>
              </a:rPr>
              <a:t> hybrids and fine pitch detectors (MPGD</a:t>
            </a:r>
            <a:r>
              <a:rPr lang="en-US" sz="2400" dirty="0" smtClean="0">
                <a:solidFill>
                  <a:schemeClr val="tx2"/>
                </a:solidFill>
              </a:rPr>
              <a:t>)</a:t>
            </a:r>
          </a:p>
          <a:p>
            <a:pPr marL="45720" indent="0" algn="just">
              <a:buClr>
                <a:schemeClr val="accent2"/>
              </a:buClr>
              <a:buSzPct val="70000"/>
              <a:buNone/>
              <a:defRPr/>
            </a:pP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7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MPE-EM Structure</a:t>
            </a:r>
            <a:endParaRPr lang="en-GB" dirty="0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1979613" y="3863975"/>
            <a:ext cx="0" cy="717550"/>
          </a:xfrm>
          <a:prstGeom prst="line">
            <a:avLst/>
          </a:prstGeom>
          <a:noFill/>
          <a:ln w="76200" cap="sq">
            <a:solidFill>
              <a:schemeClr val="accent2"/>
            </a:solidFill>
            <a:round/>
            <a:headEnd type="none" w="sm" len="sm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846052" y="4474456"/>
            <a:ext cx="2286000" cy="16686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>
              <a:spcBef>
                <a:spcPct val="5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GB" sz="2000" b="1" dirty="0">
                <a:solidFill>
                  <a:srgbClr val="000000"/>
                </a:solidFill>
              </a:rPr>
              <a:t>Fine-pitch </a:t>
            </a:r>
            <a:r>
              <a:rPr lang="en-GB" sz="2000" b="1" dirty="0" smtClean="0">
                <a:solidFill>
                  <a:srgbClr val="000000"/>
                </a:solidFill>
              </a:rPr>
              <a:t>photolithography </a:t>
            </a:r>
            <a:r>
              <a:rPr lang="en-GB" sz="2000" b="1" dirty="0">
                <a:solidFill>
                  <a:srgbClr val="000000"/>
                </a:solidFill>
              </a:rPr>
              <a:t>facility - PCB manufacturing</a:t>
            </a: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6600254" y="4478069"/>
            <a:ext cx="2359025" cy="1665037"/>
          </a:xfrm>
          <a:prstGeom prst="rect">
            <a:avLst/>
          </a:prstGeom>
          <a:solidFill>
            <a:srgbClr val="CC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dirty="0"/>
              <a:t>Industry</a:t>
            </a: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6531614" y="1993488"/>
            <a:ext cx="2380907" cy="18081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marL="342900" indent="-342900" algn="ctr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dirty="0">
                <a:solidFill>
                  <a:srgbClr val="000000"/>
                </a:solidFill>
              </a:rPr>
              <a:t>Design Office</a:t>
            </a:r>
          </a:p>
        </p:txBody>
      </p:sp>
      <p:sp>
        <p:nvSpPr>
          <p:cNvPr id="8" name="AutoShape 29"/>
          <p:cNvSpPr>
            <a:spLocks noChangeArrowheads="1"/>
          </p:cNvSpPr>
          <p:nvPr/>
        </p:nvSpPr>
        <p:spPr bwMode="auto">
          <a:xfrm>
            <a:off x="846052" y="1989138"/>
            <a:ext cx="4969973" cy="1800225"/>
          </a:xfrm>
          <a:prstGeom prst="flowChartProcess">
            <a:avLst/>
          </a:prstGeom>
          <a:solidFill>
            <a:srgbClr val="99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GB" sz="2000" b="1" dirty="0">
                <a:solidFill>
                  <a:srgbClr val="000000"/>
                </a:solidFill>
              </a:rPr>
              <a:t>Planning and subcontracting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GB" b="1" dirty="0">
                <a:solidFill>
                  <a:srgbClr val="000000"/>
                </a:solidFill>
              </a:rPr>
              <a:t>Technological and commercial choices</a:t>
            </a:r>
            <a:br>
              <a:rPr lang="en-GB" b="1" dirty="0">
                <a:solidFill>
                  <a:srgbClr val="000000"/>
                </a:solidFill>
              </a:rPr>
            </a:br>
            <a:r>
              <a:rPr lang="en-GB" b="1" dirty="0">
                <a:solidFill>
                  <a:srgbClr val="000000"/>
                </a:solidFill>
              </a:rPr>
              <a:t> Ordering, collecting components, tracking</a:t>
            </a:r>
            <a:r>
              <a:rPr lang="en-GB" dirty="0"/>
              <a:t> </a:t>
            </a:r>
            <a:r>
              <a:rPr lang="en-GB" b="1" dirty="0">
                <a:solidFill>
                  <a:srgbClr val="000000"/>
                </a:solidFill>
              </a:rPr>
              <a:t/>
            </a:r>
            <a:br>
              <a:rPr lang="en-GB" b="1" dirty="0">
                <a:solidFill>
                  <a:srgbClr val="000000"/>
                </a:solidFill>
              </a:rPr>
            </a:br>
            <a:r>
              <a:rPr lang="en-GB" b="1" dirty="0">
                <a:solidFill>
                  <a:srgbClr val="000000"/>
                </a:solidFill>
              </a:rPr>
              <a:t>Invoicing</a:t>
            </a:r>
            <a:r>
              <a:rPr lang="en-GB" sz="2000" b="1" dirty="0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4942288" y="3749506"/>
            <a:ext cx="288925" cy="792162"/>
            <a:chOff x="1247" y="2478"/>
            <a:chExt cx="182" cy="477"/>
          </a:xfrm>
        </p:grpSpPr>
        <p:sp>
          <p:nvSpPr>
            <p:cNvPr id="10" name="Line 33"/>
            <p:cNvSpPr>
              <a:spLocks noChangeShapeType="1"/>
            </p:cNvSpPr>
            <p:nvPr/>
          </p:nvSpPr>
          <p:spPr bwMode="auto">
            <a:xfrm flipH="1" flipV="1">
              <a:off x="1429" y="2478"/>
              <a:ext cx="0" cy="429"/>
            </a:xfrm>
            <a:prstGeom prst="line">
              <a:avLst/>
            </a:prstGeom>
            <a:noFill/>
            <a:ln w="76200" cap="sq">
              <a:solidFill>
                <a:schemeClr val="accent2"/>
              </a:solidFill>
              <a:round/>
              <a:headEnd type="none" w="sm" len="sm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auto">
            <a:xfrm>
              <a:off x="1247" y="2523"/>
              <a:ext cx="0" cy="432"/>
            </a:xfrm>
            <a:prstGeom prst="line">
              <a:avLst/>
            </a:prstGeom>
            <a:noFill/>
            <a:ln w="76200" cap="sq">
              <a:solidFill>
                <a:schemeClr val="accent2"/>
              </a:solidFill>
              <a:round/>
              <a:headEnd type="none" w="sm" len="sm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2" name="Group 35"/>
          <p:cNvGrpSpPr>
            <a:grpSpLocks/>
          </p:cNvGrpSpPr>
          <p:nvPr/>
        </p:nvGrpSpPr>
        <p:grpSpPr bwMode="auto">
          <a:xfrm rot="5400000">
            <a:off x="6050185" y="2466181"/>
            <a:ext cx="288925" cy="811213"/>
            <a:chOff x="1247" y="2478"/>
            <a:chExt cx="182" cy="477"/>
          </a:xfrm>
        </p:grpSpPr>
        <p:sp>
          <p:nvSpPr>
            <p:cNvPr id="13" name="Line 36"/>
            <p:cNvSpPr>
              <a:spLocks noChangeShapeType="1"/>
            </p:cNvSpPr>
            <p:nvPr/>
          </p:nvSpPr>
          <p:spPr bwMode="auto">
            <a:xfrm flipH="1" flipV="1">
              <a:off x="1429" y="2478"/>
              <a:ext cx="0" cy="429"/>
            </a:xfrm>
            <a:prstGeom prst="line">
              <a:avLst/>
            </a:prstGeom>
            <a:noFill/>
            <a:ln w="76200" cap="sq">
              <a:solidFill>
                <a:schemeClr val="accent2"/>
              </a:solidFill>
              <a:round/>
              <a:headEnd type="none" w="sm" len="sm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auto">
            <a:xfrm>
              <a:off x="1247" y="2523"/>
              <a:ext cx="0" cy="432"/>
            </a:xfrm>
            <a:prstGeom prst="line">
              <a:avLst/>
            </a:prstGeom>
            <a:noFill/>
            <a:ln w="76200" cap="sq">
              <a:solidFill>
                <a:schemeClr val="accent2"/>
              </a:solidFill>
              <a:round/>
              <a:headEnd type="none" w="sm" len="sm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5" name="Line 42"/>
          <p:cNvSpPr>
            <a:spLocks noChangeShapeType="1"/>
          </p:cNvSpPr>
          <p:nvPr/>
        </p:nvSpPr>
        <p:spPr bwMode="auto">
          <a:xfrm>
            <a:off x="3796227" y="4111236"/>
            <a:ext cx="719137" cy="358775"/>
          </a:xfrm>
          <a:prstGeom prst="line">
            <a:avLst/>
          </a:prstGeom>
          <a:noFill/>
          <a:ln w="76200" cap="sq">
            <a:solidFill>
              <a:schemeClr val="accent2"/>
            </a:solidFill>
            <a:round/>
            <a:headEnd type="none" w="sm" len="sm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2902871" y="3861768"/>
            <a:ext cx="836447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CH" b="1" dirty="0" err="1">
                <a:solidFill>
                  <a:schemeClr val="tx2"/>
                </a:solidFill>
              </a:rPr>
              <a:t>Repair</a:t>
            </a:r>
            <a:endParaRPr lang="fr-CH" b="1" dirty="0">
              <a:solidFill>
                <a:schemeClr val="tx2"/>
              </a:solidFill>
            </a:endParaRPr>
          </a:p>
        </p:txBody>
      </p:sp>
      <p:sp>
        <p:nvSpPr>
          <p:cNvPr id="17" name="TextBox 24"/>
          <p:cNvSpPr txBox="1">
            <a:spLocks noChangeArrowheads="1"/>
          </p:cNvSpPr>
          <p:nvPr/>
        </p:nvSpPr>
        <p:spPr bwMode="auto">
          <a:xfrm>
            <a:off x="443543" y="1102723"/>
            <a:ext cx="24593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b="1" dirty="0">
                <a:solidFill>
                  <a:schemeClr val="tx2"/>
                </a:solidFill>
                <a:cs typeface="Arial" charset="0"/>
              </a:rPr>
              <a:t>Design, </a:t>
            </a:r>
            <a:r>
              <a:rPr lang="fr-CH" b="1" dirty="0" err="1">
                <a:solidFill>
                  <a:schemeClr val="tx2"/>
                </a:solidFill>
                <a:cs typeface="Arial" charset="0"/>
              </a:rPr>
              <a:t>manufacturing</a:t>
            </a:r>
            <a:r>
              <a:rPr lang="fr-CH" b="1" dirty="0">
                <a:solidFill>
                  <a:schemeClr val="tx2"/>
                </a:solidFill>
                <a:cs typeface="Arial" charset="0"/>
              </a:rPr>
              <a:t/>
            </a:r>
            <a:br>
              <a:rPr lang="fr-CH" b="1" dirty="0">
                <a:solidFill>
                  <a:schemeClr val="tx2"/>
                </a:solidFill>
                <a:cs typeface="Arial" charset="0"/>
              </a:rPr>
            </a:br>
            <a:r>
              <a:rPr lang="fr-CH" b="1" dirty="0">
                <a:solidFill>
                  <a:schemeClr val="tx2"/>
                </a:solidFill>
                <a:cs typeface="Arial" charset="0"/>
              </a:rPr>
              <a:t> and </a:t>
            </a:r>
            <a:r>
              <a:rPr lang="fr-CH" b="1" dirty="0" err="1">
                <a:solidFill>
                  <a:schemeClr val="tx2"/>
                </a:solidFill>
                <a:cs typeface="Arial" charset="0"/>
              </a:rPr>
              <a:t>assembly</a:t>
            </a:r>
            <a:endParaRPr lang="en-US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8" name="Line 42"/>
          <p:cNvSpPr>
            <a:spLocks noChangeShapeType="1"/>
          </p:cNvSpPr>
          <p:nvPr/>
        </p:nvSpPr>
        <p:spPr bwMode="auto">
          <a:xfrm>
            <a:off x="5796136" y="3501008"/>
            <a:ext cx="936104" cy="1008112"/>
          </a:xfrm>
          <a:prstGeom prst="line">
            <a:avLst/>
          </a:prstGeom>
          <a:noFill/>
          <a:ln w="76200" cap="sq">
            <a:solidFill>
              <a:schemeClr val="accent2"/>
            </a:solidFill>
            <a:round/>
            <a:headEnd type="none" w="sm" len="sm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4545356" y="5694356"/>
            <a:ext cx="1371714" cy="334723"/>
          </a:xfrm>
          <a:prstGeom prst="rect">
            <a:avLst/>
          </a:prstGeom>
          <a:ln w="12700"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400" dirty="0">
                <a:solidFill>
                  <a:schemeClr val="tx2"/>
                </a:solidFill>
                <a:latin typeface="Garamond" pitchFamily="-65" charset="0"/>
              </a:rPr>
              <a:t>3</a:t>
            </a:r>
            <a:r>
              <a:rPr kumimoji="0" lang="fr-CH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Garamond" pitchFamily="-65" charset="0"/>
              </a:rPr>
              <a:t> Staff / 1TTE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Garamond" pitchFamily="-65" charset="0"/>
            </a:endParaRPr>
          </a:p>
        </p:txBody>
      </p:sp>
      <p:sp>
        <p:nvSpPr>
          <p:cNvPr id="36" name="Rectangle 26"/>
          <p:cNvSpPr>
            <a:spLocks noGrp="1" noChangeArrowheads="1"/>
          </p:cNvSpPr>
          <p:nvPr>
            <p:ph idx="1"/>
          </p:nvPr>
        </p:nvSpPr>
        <p:spPr bwMode="auto">
          <a:xfrm>
            <a:off x="3860253" y="4478069"/>
            <a:ext cx="2164070" cy="1665037"/>
          </a:xfrm>
          <a:prstGeom prst="rect">
            <a:avLst/>
          </a:prstGeom>
          <a:solidFill>
            <a:srgbClr val="99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>
              <a:spcBef>
                <a:spcPct val="5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GB" sz="2000" b="1" dirty="0">
                <a:solidFill>
                  <a:srgbClr val="000000"/>
                </a:solidFill>
              </a:rPr>
              <a:t>Assembly </a:t>
            </a:r>
            <a:r>
              <a:rPr lang="en-GB" sz="2000" b="1" dirty="0" smtClean="0">
                <a:solidFill>
                  <a:srgbClr val="000000"/>
                </a:solidFill>
              </a:rPr>
              <a:t>Workshop</a:t>
            </a:r>
          </a:p>
        </p:txBody>
      </p:sp>
      <p:sp>
        <p:nvSpPr>
          <p:cNvPr id="37" name="Line 42"/>
          <p:cNvSpPr>
            <a:spLocks noChangeShapeType="1"/>
          </p:cNvSpPr>
          <p:nvPr/>
        </p:nvSpPr>
        <p:spPr bwMode="auto">
          <a:xfrm>
            <a:off x="2961525" y="1634713"/>
            <a:ext cx="719137" cy="358775"/>
          </a:xfrm>
          <a:prstGeom prst="line">
            <a:avLst/>
          </a:prstGeom>
          <a:noFill/>
          <a:ln w="76200" cap="sq">
            <a:solidFill>
              <a:schemeClr val="accent2"/>
            </a:solidFill>
            <a:round/>
            <a:headEnd type="none" w="sm" len="sm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" name="Line 42"/>
          <p:cNvSpPr>
            <a:spLocks noChangeShapeType="1"/>
          </p:cNvSpPr>
          <p:nvPr/>
        </p:nvSpPr>
        <p:spPr bwMode="auto">
          <a:xfrm>
            <a:off x="3132053" y="5517492"/>
            <a:ext cx="799804" cy="0"/>
          </a:xfrm>
          <a:prstGeom prst="line">
            <a:avLst/>
          </a:prstGeom>
          <a:noFill/>
          <a:ln w="76200" cap="sq">
            <a:solidFill>
              <a:schemeClr val="accent2"/>
            </a:solidFill>
            <a:round/>
            <a:headEnd type="none" w="sm" len="sm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085767" y="3414989"/>
            <a:ext cx="1655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 staff, 2 FSU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256799" y="3380174"/>
            <a:ext cx="1655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</a:t>
            </a:r>
            <a:r>
              <a:rPr lang="fr-CH" dirty="0" smtClean="0"/>
              <a:t> staff, 8 FSU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368601" y="5725407"/>
            <a:ext cx="1655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3 staff, 1 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7128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638"/>
            <a:ext cx="8226854" cy="940443"/>
          </a:xfrm>
        </p:spPr>
        <p:txBody>
          <a:bodyPr/>
          <a:lstStyle/>
          <a:p>
            <a:pPr algn="ctr"/>
            <a:r>
              <a:rPr lang="fr-CH" dirty="0" smtClean="0"/>
              <a:t>MPE-EM Infrastructure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000" dirty="0" smtClean="0">
                <a:solidFill>
                  <a:schemeClr val="tx2"/>
                </a:solidFill>
                <a:effectLst/>
              </a:rPr>
              <a:t>Today : spread on 2 locations (B1, B622)</a:t>
            </a:r>
          </a:p>
          <a:p>
            <a:pPr>
              <a:buNone/>
            </a:pPr>
            <a:r>
              <a:rPr lang="en-GB" sz="2000" dirty="0" smtClean="0">
                <a:solidFill>
                  <a:schemeClr val="tx2"/>
                </a:solidFill>
                <a:effectLst/>
              </a:rPr>
              <a:t>By Early 2018, B107, new building for </a:t>
            </a:r>
            <a:r>
              <a:rPr lang="en-GB" sz="2000" dirty="0" smtClean="0">
                <a:solidFill>
                  <a:schemeClr val="tx2"/>
                </a:solidFill>
              </a:rPr>
              <a:t>TE-</a:t>
            </a:r>
            <a:r>
              <a:rPr lang="en-GB" sz="2000" dirty="0" smtClean="0">
                <a:solidFill>
                  <a:schemeClr val="tx2"/>
                </a:solidFill>
                <a:effectLst/>
              </a:rPr>
              <a:t>MPE-EM and TE-VSC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fr-CH" sz="1600" dirty="0" smtClean="0"/>
          </a:p>
          <a:p>
            <a:pPr>
              <a:buNone/>
            </a:pPr>
            <a:endParaRPr lang="fr-CH" sz="1600" dirty="0" smtClean="0"/>
          </a:p>
        </p:txBody>
      </p:sp>
      <p:pic>
        <p:nvPicPr>
          <p:cNvPr id="5" name="Picture 4" descr="\\cern.ch\dfs\Users\m\mmagnin\Desktop\eslm\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5404" y="2156472"/>
            <a:ext cx="5673336" cy="38365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0057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/>
              <a:t>MPE-EM Infrastructure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66690"/>
            <a:ext cx="8229600" cy="41338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B867 Electronic workshop for the repair of radiated parts</a:t>
            </a:r>
          </a:p>
          <a:p>
            <a:pPr>
              <a:buFont typeface="Arial"/>
              <a:buNone/>
            </a:pPr>
            <a:endParaRPr lang="fr-CH" sz="1600" dirty="0" smtClean="0"/>
          </a:p>
          <a:p>
            <a:pPr>
              <a:buFont typeface="Arial"/>
              <a:buNone/>
            </a:pPr>
            <a:endParaRPr lang="fr-CH" sz="1600" dirty="0" smtClean="0"/>
          </a:p>
        </p:txBody>
      </p:sp>
      <p:pic>
        <p:nvPicPr>
          <p:cNvPr id="5" name="Picture 6" descr="\\cern.ch\dfs\Users\m\mmagnin\Desktop\eslm\IMG_29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461" y="2240986"/>
            <a:ext cx="5514963" cy="3096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7561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The </a:t>
            </a:r>
            <a:r>
              <a:rPr lang="fr-CH" dirty="0" err="1" smtClean="0"/>
              <a:t>survey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8313" y="1319753"/>
            <a:ext cx="8229600" cy="4803235"/>
          </a:xfrm>
        </p:spPr>
        <p:txBody>
          <a:bodyPr/>
          <a:lstStyle/>
          <a:p>
            <a:r>
              <a:rPr lang="fr-CH" dirty="0" smtClean="0"/>
              <a:t>Sent to all groups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MPE-EM</a:t>
            </a:r>
          </a:p>
          <a:p>
            <a:pPr lvl="1"/>
            <a:r>
              <a:rPr lang="fr-CH" dirty="0" smtClean="0"/>
              <a:t>BE-RF, CO, BI</a:t>
            </a:r>
          </a:p>
          <a:p>
            <a:pPr lvl="1"/>
            <a:r>
              <a:rPr lang="fr-CH" dirty="0" smtClean="0"/>
              <a:t>TE-EPC, VSC, ABT, MSC</a:t>
            </a:r>
          </a:p>
          <a:p>
            <a:pPr lvl="1"/>
            <a:r>
              <a:rPr lang="fr-CH" dirty="0" smtClean="0"/>
              <a:t>EN-EL, STI</a:t>
            </a:r>
          </a:p>
          <a:p>
            <a:pPr lvl="1"/>
            <a:r>
              <a:rPr lang="fr-CH" dirty="0" smtClean="0"/>
              <a:t>EP-ESE, </a:t>
            </a:r>
            <a:r>
              <a:rPr lang="fr-CH" dirty="0" err="1" smtClean="0"/>
              <a:t>experiments</a:t>
            </a:r>
            <a:endParaRPr lang="fr-CH" dirty="0" smtClean="0"/>
          </a:p>
          <a:p>
            <a:pPr lvl="1"/>
            <a:r>
              <a:rPr lang="fr-CH" dirty="0" smtClean="0"/>
              <a:t>HSE-RP</a:t>
            </a:r>
          </a:p>
          <a:p>
            <a:r>
              <a:rPr lang="fr-CH" dirty="0" smtClean="0"/>
              <a:t>Global </a:t>
            </a:r>
            <a:r>
              <a:rPr lang="fr-CH" dirty="0" err="1" smtClean="0"/>
              <a:t>survey</a:t>
            </a:r>
            <a:r>
              <a:rPr lang="fr-CH" dirty="0" smtClean="0"/>
              <a:t> to GL and SL:15 replies</a:t>
            </a:r>
          </a:p>
          <a:p>
            <a:r>
              <a:rPr lang="fr-CH" dirty="0" err="1" smtClean="0"/>
              <a:t>Detailed</a:t>
            </a:r>
            <a:r>
              <a:rPr lang="fr-CH" dirty="0" smtClean="0"/>
              <a:t> </a:t>
            </a:r>
            <a:r>
              <a:rPr lang="fr-CH" dirty="0" err="1" smtClean="0"/>
              <a:t>survey</a:t>
            </a:r>
            <a:r>
              <a:rPr lang="fr-CH" dirty="0" smtClean="0"/>
              <a:t> to </a:t>
            </a:r>
            <a:r>
              <a:rPr lang="fr-CH" dirty="0" err="1" smtClean="0"/>
              <a:t>users</a:t>
            </a:r>
            <a:r>
              <a:rPr lang="fr-CH" dirty="0" smtClean="0"/>
              <a:t>: 53 replies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458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Survey </a:t>
            </a:r>
            <a:r>
              <a:rPr lang="fr-CH" dirty="0" err="1" smtClean="0"/>
              <a:t>results</a:t>
            </a:r>
            <a:r>
              <a:rPr lang="fr-CH" dirty="0" smtClean="0"/>
              <a:t> (GL-SL)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1400" y="1506538"/>
            <a:ext cx="7396430" cy="45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405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Survey </a:t>
            </a:r>
            <a:r>
              <a:rPr lang="fr-CH" dirty="0" err="1" smtClean="0"/>
              <a:t>results</a:t>
            </a:r>
            <a:r>
              <a:rPr lang="fr-CH" dirty="0" smtClean="0"/>
              <a:t> (GL-SL)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6770" y="1262189"/>
            <a:ext cx="6910459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219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/>
              <a:t>Survey </a:t>
            </a:r>
            <a:r>
              <a:rPr lang="fr-CH" dirty="0" err="1"/>
              <a:t>results</a:t>
            </a:r>
            <a:r>
              <a:rPr lang="fr-CH" dirty="0"/>
              <a:t> (GL-SL)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9651" y="1325563"/>
            <a:ext cx="6924697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15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é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CERNPrésentation1.thmx</Template>
  <TotalTime>1565</TotalTime>
  <Words>405</Words>
  <Application>Microsoft Office PowerPoint</Application>
  <PresentationFormat>On-screen Show (4:3)</PresentationFormat>
  <Paragraphs>97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Garamond</vt:lpstr>
      <vt:lpstr>Wingdings</vt:lpstr>
      <vt:lpstr>CERNPrésentation1</vt:lpstr>
      <vt:lpstr>PowerPoint Presentation</vt:lpstr>
      <vt:lpstr>MPE-EM Mandate</vt:lpstr>
      <vt:lpstr>MPE-EM Structure</vt:lpstr>
      <vt:lpstr>MPE-EM Infrastructure</vt:lpstr>
      <vt:lpstr>MPE-EM Infrastructure</vt:lpstr>
      <vt:lpstr>The survey</vt:lpstr>
      <vt:lpstr>Survey results (GL-SL)</vt:lpstr>
      <vt:lpstr>Survey results (GL-SL)</vt:lpstr>
      <vt:lpstr>Survey results (GL-SL)</vt:lpstr>
      <vt:lpstr>Survey results summary</vt:lpstr>
      <vt:lpstr>Survey results - improvements</vt:lpstr>
      <vt:lpstr>Survey results - improvements</vt:lpstr>
      <vt:lpstr>Survey results - improvements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Motivation</dc:title>
  <dc:creator>Bernhard Auchmann</dc:creator>
  <cp:lastModifiedBy>Betty Magnin</cp:lastModifiedBy>
  <cp:revision>83</cp:revision>
  <dcterms:created xsi:type="dcterms:W3CDTF">2013-01-23T14:04:36Z</dcterms:created>
  <dcterms:modified xsi:type="dcterms:W3CDTF">2016-06-15T13:36:05Z</dcterms:modified>
</cp:coreProperties>
</file>