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77" r:id="rId2"/>
    <p:sldId id="279" r:id="rId3"/>
    <p:sldId id="280" r:id="rId4"/>
    <p:sldId id="292" r:id="rId5"/>
    <p:sldId id="305" r:id="rId6"/>
    <p:sldId id="281" r:id="rId7"/>
    <p:sldId id="303" r:id="rId8"/>
    <p:sldId id="283" r:id="rId9"/>
    <p:sldId id="294" r:id="rId10"/>
    <p:sldId id="284" r:id="rId11"/>
    <p:sldId id="304" r:id="rId12"/>
    <p:sldId id="293" r:id="rId13"/>
    <p:sldId id="302" r:id="rId14"/>
    <p:sldId id="300" r:id="rId15"/>
    <p:sldId id="306" r:id="rId16"/>
    <p:sldId id="282" r:id="rId17"/>
    <p:sldId id="299" r:id="rId18"/>
    <p:sldId id="285" r:id="rId19"/>
    <p:sldId id="297" r:id="rId20"/>
    <p:sldId id="307" r:id="rId21"/>
    <p:sldId id="301" r:id="rId22"/>
    <p:sldId id="289" r:id="rId23"/>
    <p:sldId id="290" r:id="rId2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450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DAC22-1726-D54A-AE41-730A6E352477}" type="datetimeFigureOut">
              <a:rPr lang="en-US" smtClean="0"/>
              <a:t>6/15/2016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0360F-410A-2E4A-A773-9579B7AC37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232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998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632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411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2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8816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9854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5325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364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5109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4917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620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0059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3535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1969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8193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511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785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902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935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698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822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389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69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Services\Electronics\DEM\Public\Consultation_client\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6024" y="3248232"/>
            <a:ext cx="89979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Subcontracting and company selection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62511" y="5594342"/>
            <a:ext cx="2114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Raphaël Berberat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524040" y="1509032"/>
            <a:ext cx="6059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TE-MPE-EM WORKSHOP </a:t>
            </a:r>
          </a:p>
        </p:txBody>
      </p:sp>
      <p:sp>
        <p:nvSpPr>
          <p:cNvPr id="2" name="Rectangle 1"/>
          <p:cNvSpPr/>
          <p:nvPr/>
        </p:nvSpPr>
        <p:spPr>
          <a:xfrm>
            <a:off x="7095401" y="5594342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June 16, 2016</a:t>
            </a:r>
          </a:p>
        </p:txBody>
      </p:sp>
    </p:spTree>
    <p:extLst>
      <p:ext uri="{BB962C8B-B14F-4D97-AF65-F5344CB8AC3E}">
        <p14:creationId xmlns:p14="http://schemas.microsoft.com/office/powerpoint/2010/main" val="314799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5"/>
            <a:ext cx="8226854" cy="940443"/>
          </a:xfrm>
        </p:spPr>
        <p:txBody>
          <a:bodyPr>
            <a:normAutofit/>
          </a:bodyPr>
          <a:lstStyle/>
          <a:p>
            <a:r>
              <a:rPr lang="fr-CH" sz="4000" dirty="0"/>
              <a:t>How to select a PCB manufacturer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036" y="1496895"/>
            <a:ext cx="6217297" cy="4034944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Font typeface="+mj-lt"/>
              <a:buAutoNum type="arabicPeriod"/>
            </a:pPr>
            <a:r>
              <a:rPr lang="fr-CH" sz="2000" dirty="0" smtClean="0">
                <a:solidFill>
                  <a:schemeClr val="tx2"/>
                </a:solidFill>
              </a:rPr>
              <a:t>Copper plating</a:t>
            </a:r>
            <a:endParaRPr lang="fr-CH" sz="2000" dirty="0">
              <a:solidFill>
                <a:schemeClr val="tx2"/>
              </a:solidFill>
            </a:endParaRP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chemeClr val="tx2"/>
                </a:solidFill>
              </a:rPr>
              <a:t>Critical point due to thermal </a:t>
            </a:r>
            <a:r>
              <a:rPr lang="fr-CH" sz="2000" dirty="0" err="1" smtClean="0">
                <a:solidFill>
                  <a:schemeClr val="tx2"/>
                </a:solidFill>
              </a:rPr>
              <a:t>expension</a:t>
            </a:r>
            <a:r>
              <a:rPr lang="fr-CH" sz="2000" dirty="0" smtClean="0">
                <a:solidFill>
                  <a:schemeClr val="tx2"/>
                </a:solidFill>
              </a:rPr>
              <a:t> </a:t>
            </a:r>
            <a:r>
              <a:rPr lang="fr-CH" sz="2000" dirty="0" smtClean="0">
                <a:solidFill>
                  <a:schemeClr val="tx2"/>
                </a:solidFill>
              </a:rPr>
              <a:t>of base material during reflow process </a:t>
            </a: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err="1" smtClean="0">
                <a:solidFill>
                  <a:schemeClr val="tx2"/>
                </a:solidFill>
              </a:rPr>
              <a:t>Holes</a:t>
            </a:r>
            <a:r>
              <a:rPr lang="fr-CH" sz="2000" dirty="0" smtClean="0">
                <a:solidFill>
                  <a:schemeClr val="tx2"/>
                </a:solidFill>
              </a:rPr>
              <a:t> plating is critical during PCB </a:t>
            </a:r>
            <a:r>
              <a:rPr lang="fr-CH" sz="2000" dirty="0" err="1" smtClean="0">
                <a:solidFill>
                  <a:schemeClr val="tx2"/>
                </a:solidFill>
              </a:rPr>
              <a:t>manufacturing</a:t>
            </a:r>
            <a:r>
              <a:rPr lang="fr-CH" sz="2000" dirty="0" smtClean="0">
                <a:solidFill>
                  <a:schemeClr val="tx2"/>
                </a:solidFill>
              </a:rPr>
              <a:t>, max ratio </a:t>
            </a:r>
            <a:r>
              <a:rPr lang="fr-CH" sz="2000" dirty="0" err="1" smtClean="0">
                <a:solidFill>
                  <a:schemeClr val="tx2"/>
                </a:solidFill>
              </a:rPr>
              <a:t>recommended</a:t>
            </a:r>
            <a:r>
              <a:rPr lang="fr-CH" sz="2000" dirty="0" smtClean="0">
                <a:solidFill>
                  <a:schemeClr val="tx2"/>
                </a:solidFill>
              </a:rPr>
              <a:t> 8:1</a:t>
            </a: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>
                <a:solidFill>
                  <a:schemeClr val="tx2"/>
                </a:solidFill>
                <a:sym typeface="Wingdings" panose="05000000000000000000" pitchFamily="2" charset="2"/>
              </a:rPr>
              <a:t>	</a:t>
            </a:r>
            <a:r>
              <a:rPr lang="fr-CH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fr-CH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Fatal issue</a:t>
            </a: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endParaRPr lang="fr-CH" sz="800" dirty="0" smtClean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  <a:buFont typeface="+mj-lt"/>
              <a:buAutoNum type="arabicPeriod"/>
            </a:pPr>
            <a:r>
              <a:rPr lang="fr-CH" sz="2000" dirty="0" smtClean="0">
                <a:solidFill>
                  <a:schemeClr val="tx2"/>
                </a:solidFill>
              </a:rPr>
              <a:t>Surface finishing</a:t>
            </a: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chemeClr val="tx2"/>
                </a:solidFill>
              </a:rPr>
              <a:t>ENIG finition is our standard</a:t>
            </a: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chemeClr val="tx2"/>
                </a:solidFill>
              </a:rPr>
              <a:t>Critical point due to chemical process in humid chemistry.</a:t>
            </a:r>
            <a:endParaRPr lang="fr-CH" sz="2000" dirty="0">
              <a:solidFill>
                <a:schemeClr val="tx2"/>
              </a:solidFill>
            </a:endParaRP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	 </a:t>
            </a:r>
            <a:r>
              <a:rPr lang="fr-CH" sz="2000" b="1" dirty="0">
                <a:solidFill>
                  <a:schemeClr val="tx2"/>
                </a:solidFill>
                <a:sym typeface="Wingdings" panose="05000000000000000000" pitchFamily="2" charset="2"/>
              </a:rPr>
              <a:t>Fatal issue</a:t>
            </a:r>
            <a:endParaRPr lang="fr-CH" sz="2000" dirty="0">
              <a:solidFill>
                <a:schemeClr val="tx2"/>
              </a:solidFill>
            </a:endParaRP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endParaRPr lang="fr-CH" sz="1600" dirty="0">
              <a:solidFill>
                <a:schemeClr val="tx2"/>
              </a:solidFill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 rotWithShape="1">
          <a:blip r:embed="rId3"/>
          <a:srcRect t="24886" b="16442"/>
          <a:stretch/>
        </p:blipFill>
        <p:spPr bwMode="auto">
          <a:xfrm>
            <a:off x="6541160" y="1587269"/>
            <a:ext cx="2344035" cy="18288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</p:pic>
      <p:sp>
        <p:nvSpPr>
          <p:cNvPr id="5" name="TextBox 4"/>
          <p:cNvSpPr txBox="1"/>
          <p:nvPr/>
        </p:nvSpPr>
        <p:spPr>
          <a:xfrm>
            <a:off x="659920" y="936398"/>
            <a:ext cx="7511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r>
              <a:rPr lang="en-US" sz="2400" b="1" dirty="0" smtClean="0"/>
              <a:t>   </a:t>
            </a:r>
            <a:r>
              <a:rPr lang="fr-CH" sz="2400" dirty="0"/>
              <a:t>2 specific points </a:t>
            </a:r>
            <a:r>
              <a:rPr lang="fr-CH" sz="2400" dirty="0" smtClean="0"/>
              <a:t>to </a:t>
            </a:r>
            <a:r>
              <a:rPr lang="fr-CH" sz="2400" dirty="0"/>
              <a:t>make the </a:t>
            </a:r>
            <a:r>
              <a:rPr lang="fr-CH" sz="2400" dirty="0" smtClean="0"/>
              <a:t>difference</a:t>
            </a:r>
            <a:r>
              <a:rPr lang="en-US" sz="2400" b="1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9921" y="5670392"/>
            <a:ext cx="8315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CH" sz="2400" b="1" dirty="0" smtClean="0"/>
              <a:t>It is mandatory to check these 2 points during audit </a:t>
            </a:r>
            <a:endParaRPr lang="fr-CH" sz="2400" b="1" dirty="0"/>
          </a:p>
        </p:txBody>
      </p:sp>
      <p:sp>
        <p:nvSpPr>
          <p:cNvPr id="7" name="Right Arrow 6"/>
          <p:cNvSpPr/>
          <p:nvPr/>
        </p:nvSpPr>
        <p:spPr>
          <a:xfrm flipV="1">
            <a:off x="325246" y="5706888"/>
            <a:ext cx="669349" cy="407113"/>
          </a:xfrm>
          <a:prstGeom prst="rightArrow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798316" y="3439663"/>
            <a:ext cx="1840720" cy="23550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05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4109036"/>
          </a:xfrm>
        </p:spPr>
        <p:txBody>
          <a:bodyPr>
            <a:normAutofit/>
          </a:bodyPr>
          <a:lstStyle/>
          <a:p>
            <a:pPr marL="448056" lvl="1" indent="0">
              <a:buClr>
                <a:schemeClr val="tx1"/>
              </a:buClr>
              <a:buNone/>
            </a:pPr>
            <a:endParaRPr lang="en-US" sz="800" dirty="0" smtClean="0"/>
          </a:p>
          <a:p>
            <a:pPr lvl="1">
              <a:buClr>
                <a:schemeClr val="tx1"/>
              </a:buClr>
              <a:buFont typeface="Wingdings" charset="2"/>
              <a:buChar char="Ø"/>
            </a:pPr>
            <a:r>
              <a:rPr lang="en-US" sz="2400" dirty="0" smtClean="0"/>
              <a:t>The </a:t>
            </a:r>
            <a:r>
              <a:rPr lang="en-US" sz="2400" dirty="0"/>
              <a:t>first step to get quality at the end is to properly define the requirements in the </a:t>
            </a:r>
            <a:r>
              <a:rPr lang="en-US" sz="2400" dirty="0" smtClean="0"/>
              <a:t>beginning</a:t>
            </a:r>
          </a:p>
          <a:p>
            <a:pPr marL="448056" lvl="1" indent="0">
              <a:buClr>
                <a:schemeClr val="tx1"/>
              </a:buClr>
              <a:buNone/>
            </a:pPr>
            <a:endParaRPr lang="en-US" sz="800" dirty="0" smtClean="0"/>
          </a:p>
          <a:p>
            <a:pPr lvl="1">
              <a:buClr>
                <a:schemeClr val="tx1"/>
              </a:buClr>
              <a:buFont typeface="Wingdings" charset="2"/>
              <a:buChar char="Ø"/>
            </a:pPr>
            <a:r>
              <a:rPr lang="en-US" sz="2400" dirty="0"/>
              <a:t>Each PCB </a:t>
            </a:r>
            <a:r>
              <a:rPr lang="en-US" sz="2400" dirty="0" smtClean="0"/>
              <a:t>designed by MPE-EM </a:t>
            </a:r>
            <a:r>
              <a:rPr lang="en-US" sz="2400" dirty="0"/>
              <a:t>is specified according to IPC-2220 series standards </a:t>
            </a:r>
            <a:endParaRPr lang="en-GB" sz="2400" dirty="0"/>
          </a:p>
          <a:p>
            <a:pPr marL="448056" lvl="1" indent="0">
              <a:buClr>
                <a:schemeClr val="tx1"/>
              </a:buClr>
              <a:buNone/>
            </a:pPr>
            <a:endParaRPr lang="en-US" sz="800" dirty="0" smtClean="0"/>
          </a:p>
          <a:p>
            <a:pPr lvl="1">
              <a:buClr>
                <a:schemeClr val="tx1"/>
              </a:buClr>
              <a:buFont typeface="Wingdings" charset="2"/>
              <a:buChar char="Ø"/>
            </a:pPr>
            <a:r>
              <a:rPr lang="en-US" sz="2400" dirty="0" smtClean="0"/>
              <a:t>Each </a:t>
            </a:r>
            <a:r>
              <a:rPr lang="en-US" sz="2400" dirty="0"/>
              <a:t>PCB managed by MPE-EM design office is documented into </a:t>
            </a:r>
            <a:r>
              <a:rPr lang="en-US" sz="2400" dirty="0" smtClean="0"/>
              <a:t>EDMS</a:t>
            </a:r>
            <a:endParaRPr lang="en-US" sz="2400" dirty="0"/>
          </a:p>
          <a:p>
            <a:pPr lvl="1">
              <a:buClr>
                <a:schemeClr val="tx1"/>
              </a:buClr>
              <a:buFont typeface="Wingdings" charset="2"/>
              <a:buChar char="Ø"/>
            </a:pPr>
            <a:endParaRPr lang="en-US" sz="800" dirty="0"/>
          </a:p>
          <a:p>
            <a:pPr lvl="1">
              <a:buClr>
                <a:schemeClr val="tx1"/>
              </a:buClr>
              <a:buFont typeface="Wingdings" charset="2"/>
              <a:buChar char="Ø"/>
            </a:pPr>
            <a:r>
              <a:rPr lang="en-US" sz="2400" dirty="0"/>
              <a:t>Gerber files are not sufficient to define a PCB and the required </a:t>
            </a:r>
            <a:r>
              <a:rPr lang="en-US" sz="2400" dirty="0" smtClean="0"/>
              <a:t>quality</a:t>
            </a:r>
          </a:p>
          <a:p>
            <a:pPr lvl="1">
              <a:buClr>
                <a:schemeClr val="tx1"/>
              </a:buClr>
              <a:buFont typeface="Wingdings" charset="2"/>
              <a:buChar char="Ø"/>
            </a:pPr>
            <a:endParaRPr lang="en-US" sz="800" dirty="0"/>
          </a:p>
        </p:txBody>
      </p:sp>
      <p:sp>
        <p:nvSpPr>
          <p:cNvPr id="4" name="Rectangle 3"/>
          <p:cNvSpPr/>
          <p:nvPr/>
        </p:nvSpPr>
        <p:spPr>
          <a:xfrm>
            <a:off x="457200" y="1805182"/>
            <a:ext cx="82123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>
              <a:buFont typeface="Wingdings" charset="2"/>
              <a:buChar char="Ø"/>
            </a:pPr>
            <a:endParaRPr lang="en-US" sz="2000" dirty="0" smtClean="0"/>
          </a:p>
          <a:p>
            <a:pPr lvl="1">
              <a:buFont typeface="Wingdings" charset="2"/>
              <a:buChar char="Ø"/>
            </a:pPr>
            <a:endParaRPr lang="en-US" sz="2000" dirty="0"/>
          </a:p>
          <a:p>
            <a:pPr lvl="1">
              <a:buFont typeface="Wingdings" charset="2"/>
              <a:buChar char="Ø"/>
            </a:pP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442694" y="3662860"/>
            <a:ext cx="82123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>
              <a:buFont typeface="Wingdings" charset="2"/>
              <a:buChar char="Ø"/>
            </a:pPr>
            <a:endParaRPr lang="en-US" sz="2000" dirty="0" smtClean="0"/>
          </a:p>
          <a:p>
            <a:pPr lvl="1">
              <a:buFont typeface="Wingdings" charset="2"/>
              <a:buChar char="Ø"/>
            </a:pPr>
            <a:endParaRPr lang="en-US" sz="2000" dirty="0"/>
          </a:p>
          <a:p>
            <a:pPr lvl="1">
              <a:buFont typeface="Wingdings" charset="2"/>
              <a:buChar char="Ø"/>
            </a:pPr>
            <a:endParaRPr lang="en-US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PCB specification</a:t>
            </a:r>
            <a:endParaRPr lang="en-GB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63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6262" y="842527"/>
            <a:ext cx="84770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charset="2"/>
              <a:buChar char="Ø"/>
            </a:pPr>
            <a:r>
              <a:rPr lang="en-US" sz="2000" dirty="0" smtClean="0"/>
              <a:t> 	For </a:t>
            </a:r>
            <a:r>
              <a:rPr lang="en-US" sz="2000" dirty="0"/>
              <a:t>multilayer PCB, </a:t>
            </a:r>
            <a:r>
              <a:rPr lang="en-US" sz="2000" dirty="0" smtClean="0"/>
              <a:t>a micro </a:t>
            </a:r>
            <a:r>
              <a:rPr lang="en-US" sz="2000" dirty="0"/>
              <a:t>section report and test </a:t>
            </a:r>
            <a:r>
              <a:rPr lang="en-US" sz="2000" dirty="0" smtClean="0"/>
              <a:t>coupon is part 	of the deliverables for each order</a:t>
            </a:r>
          </a:p>
          <a:p>
            <a:pPr lvl="1"/>
            <a:endParaRPr lang="en-US" sz="20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4227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PCB procurement validation</a:t>
            </a:r>
            <a:endParaRPr lang="en-GB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215" y="1484370"/>
            <a:ext cx="6072996" cy="46700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7581" y="1782970"/>
            <a:ext cx="5082841" cy="43278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4479" y="1742219"/>
            <a:ext cx="6849190" cy="37088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8433" y="1722835"/>
            <a:ext cx="6788804" cy="43880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78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0278" y="1518249"/>
            <a:ext cx="7289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dirty="0" smtClean="0"/>
              <a:t>And for </a:t>
            </a:r>
            <a:r>
              <a:rPr lang="fr-CH" sz="4000" dirty="0" err="1" smtClean="0"/>
              <a:t>electronic</a:t>
            </a:r>
            <a:r>
              <a:rPr lang="fr-CH" sz="4000" dirty="0" smtClean="0"/>
              <a:t> </a:t>
            </a:r>
            <a:r>
              <a:rPr lang="fr-CH" sz="4000" dirty="0" err="1" smtClean="0"/>
              <a:t>assemblies</a:t>
            </a:r>
            <a:r>
              <a:rPr lang="fr-CH" sz="4000" dirty="0" smtClean="0"/>
              <a:t>?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0561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4227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Assembly procurement analysis</a:t>
            </a:r>
            <a:endParaRPr lang="en-GB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1149567"/>
            <a:ext cx="8123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err="1" smtClean="0"/>
              <a:t>From</a:t>
            </a:r>
            <a:r>
              <a:rPr lang="fr-CH" sz="2400" b="1" dirty="0" smtClean="0"/>
              <a:t> 1st of </a:t>
            </a:r>
            <a:r>
              <a:rPr lang="fr-CH" sz="2400" b="1" dirty="0" err="1" smtClean="0"/>
              <a:t>June</a:t>
            </a:r>
            <a:r>
              <a:rPr lang="fr-CH" sz="2400" b="1" dirty="0" smtClean="0"/>
              <a:t> 2015 to 31st of </a:t>
            </a:r>
            <a:r>
              <a:rPr lang="fr-CH" sz="2400" b="1" dirty="0"/>
              <a:t>Mai 2016</a:t>
            </a:r>
            <a:r>
              <a:rPr lang="fr-CH" sz="2400" b="1" dirty="0" smtClean="0"/>
              <a:t> </a:t>
            </a:r>
          </a:p>
          <a:p>
            <a:endParaRPr lang="fr-CH" sz="800" dirty="0"/>
          </a:p>
          <a:p>
            <a:endParaRPr lang="fr-CH" b="1" dirty="0" smtClean="0"/>
          </a:p>
          <a:p>
            <a:r>
              <a:rPr lang="fr-CH" sz="400" b="1" dirty="0"/>
              <a:t>	</a:t>
            </a:r>
            <a:r>
              <a:rPr lang="fr-CH" sz="400" b="1" dirty="0" smtClean="0"/>
              <a:t>	</a:t>
            </a:r>
            <a:endParaRPr lang="fr-CH" b="1" dirty="0"/>
          </a:p>
          <a:p>
            <a:endParaRPr lang="fr-CH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737211"/>
              </p:ext>
            </p:extLst>
          </p:nvPr>
        </p:nvGraphicFramePr>
        <p:xfrm>
          <a:off x="1590200" y="1862995"/>
          <a:ext cx="5857336" cy="2263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13358"/>
                <a:gridCol w="1343978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Number of DAI issued for electronic assembly: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242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Total cost: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786'114.- CHF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DAI &lt; </a:t>
                      </a:r>
                      <a:r>
                        <a:rPr lang="en-GB" sz="1600" u="none" strike="noStrike" dirty="0">
                          <a:effectLst/>
                        </a:rPr>
                        <a:t>5'000.-CHF: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216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DAI &gt; </a:t>
                      </a:r>
                      <a:r>
                        <a:rPr lang="en-GB" sz="1600" u="none" strike="noStrike" dirty="0">
                          <a:effectLst/>
                        </a:rPr>
                        <a:t>5'000.-&lt;10'000.-CHF: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DAI &gt; </a:t>
                      </a:r>
                      <a:r>
                        <a:rPr lang="en-GB" sz="1600" u="none" strike="noStrike" dirty="0">
                          <a:effectLst/>
                        </a:rPr>
                        <a:t>10'000.-CHF: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Most expensive DAI: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77'346.- CHF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Average cost per DAI: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3'248.- CHF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29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349" y="0"/>
            <a:ext cx="8670495" cy="940443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Electronic assembly procurement strategy</a:t>
            </a:r>
            <a:endParaRPr lang="en-GB" sz="4000" dirty="0"/>
          </a:p>
        </p:txBody>
      </p:sp>
      <p:sp>
        <p:nvSpPr>
          <p:cNvPr id="4" name="Rectangle 3"/>
          <p:cNvSpPr/>
          <p:nvPr/>
        </p:nvSpPr>
        <p:spPr>
          <a:xfrm>
            <a:off x="107504" y="980728"/>
            <a:ext cx="809621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charset="2"/>
              <a:buChar char="Ø"/>
            </a:pPr>
            <a:r>
              <a:rPr lang="en-US" sz="2000" dirty="0" smtClean="0"/>
              <a:t> 	The boards to be mounted can be split into several categories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000" dirty="0" smtClean="0"/>
              <a:t> Simple: through hole components, low density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000" dirty="0" smtClean="0"/>
              <a:t> Intermediate: Through hole and simple SMD components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000" dirty="0" smtClean="0"/>
              <a:t> Complex: BGA, QFN, LGA</a:t>
            </a:r>
          </a:p>
          <a:p>
            <a:pPr lvl="2"/>
            <a:endParaRPr lang="en-US" sz="800" dirty="0" smtClean="0"/>
          </a:p>
          <a:p>
            <a:pPr lvl="1">
              <a:buFont typeface="Wingdings" charset="2"/>
              <a:buChar char="Ø"/>
            </a:pPr>
            <a:r>
              <a:rPr lang="en-US" sz="2000" dirty="0" smtClean="0"/>
              <a:t> 	Each category has its assembly requirements, leading to 	different installed processes</a:t>
            </a:r>
          </a:p>
          <a:p>
            <a:pPr lvl="1"/>
            <a:endParaRPr lang="en-US" sz="800" dirty="0" smtClean="0"/>
          </a:p>
          <a:p>
            <a:pPr lvl="1">
              <a:buFont typeface="Wingdings" charset="2"/>
              <a:buChar char="Ø"/>
            </a:pPr>
            <a:r>
              <a:rPr lang="en-US" sz="2000" dirty="0" smtClean="0"/>
              <a:t> 	A firm equipped for complex boards will not be competitive for 	simple ones</a:t>
            </a:r>
          </a:p>
          <a:p>
            <a:pPr lvl="1"/>
            <a:endParaRPr lang="en-US" sz="800" dirty="0" smtClean="0"/>
          </a:p>
          <a:p>
            <a:pPr lvl="1">
              <a:buFont typeface="Wingdings" charset="2"/>
              <a:buChar char="Ø"/>
            </a:pPr>
            <a:r>
              <a:rPr lang="en-US" sz="2000" dirty="0" smtClean="0"/>
              <a:t> 	Urgent projects often require proximity with the firm</a:t>
            </a:r>
          </a:p>
          <a:p>
            <a:pPr lvl="1"/>
            <a:endParaRPr lang="en-US" sz="800" dirty="0" smtClean="0"/>
          </a:p>
          <a:p>
            <a:pPr lvl="1">
              <a:buFont typeface="Wingdings" charset="2"/>
              <a:buChar char="Ø"/>
            </a:pPr>
            <a:r>
              <a:rPr lang="en-US" sz="2000" dirty="0" smtClean="0"/>
              <a:t> 	An open contract requires a pricing model to guarantee the 	best cost at any time for any project. For assembly, a price 	model is not easy to establish</a:t>
            </a:r>
          </a:p>
          <a:p>
            <a:pPr lvl="1"/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8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349" y="0"/>
            <a:ext cx="8670495" cy="940443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Electronic assembly </a:t>
            </a:r>
            <a:r>
              <a:rPr lang="en-US" sz="4000" dirty="0"/>
              <a:t>procurement </a:t>
            </a:r>
            <a:r>
              <a:rPr lang="en-US" sz="4000" dirty="0" smtClean="0"/>
              <a:t>strategy</a:t>
            </a:r>
            <a:endParaRPr lang="en-GB" sz="4000" dirty="0"/>
          </a:p>
        </p:txBody>
      </p:sp>
      <p:sp>
        <p:nvSpPr>
          <p:cNvPr id="4" name="Rectangle 3"/>
          <p:cNvSpPr/>
          <p:nvPr/>
        </p:nvSpPr>
        <p:spPr>
          <a:xfrm>
            <a:off x="98878" y="1006597"/>
            <a:ext cx="824286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charset="2"/>
              <a:buChar char="Ø"/>
            </a:pPr>
            <a:r>
              <a:rPr lang="en-US" sz="2000" b="1" dirty="0" smtClean="0"/>
              <a:t> </a:t>
            </a:r>
            <a:r>
              <a:rPr lang="en-US" sz="2000" b="1" dirty="0"/>
              <a:t>No contract signed between CERN</a:t>
            </a:r>
            <a:r>
              <a:rPr lang="en-US" sz="2000" dirty="0"/>
              <a:t> </a:t>
            </a:r>
            <a:r>
              <a:rPr lang="en-US" sz="2000" b="1" dirty="0"/>
              <a:t>and </a:t>
            </a:r>
            <a:r>
              <a:rPr lang="en-US" sz="2000" b="1" dirty="0" smtClean="0"/>
              <a:t>Assembler</a:t>
            </a:r>
          </a:p>
          <a:p>
            <a:pPr lvl="1"/>
            <a:endParaRPr lang="en-US" sz="800" b="1" dirty="0" smtClean="0"/>
          </a:p>
          <a:p>
            <a:pPr lvl="1">
              <a:buFont typeface="Wingdings" charset="2"/>
              <a:buChar char="Ø"/>
            </a:pPr>
            <a:r>
              <a:rPr lang="en-US" sz="2000" b="1" dirty="0" smtClean="0"/>
              <a:t> 10 - 12 validated company and under control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fr-CH" sz="1600" dirty="0" smtClean="0"/>
              <a:t> </a:t>
            </a:r>
            <a:r>
              <a:rPr lang="fr-CH" sz="1600" dirty="0"/>
              <a:t>Validation of the </a:t>
            </a:r>
            <a:r>
              <a:rPr lang="fr-CH" sz="1600" dirty="0" err="1"/>
              <a:t>firm</a:t>
            </a:r>
            <a:r>
              <a:rPr lang="fr-CH" sz="1600" dirty="0"/>
              <a:t> </a:t>
            </a:r>
            <a:r>
              <a:rPr lang="fr-CH" sz="1600" dirty="0" err="1"/>
              <a:t>through</a:t>
            </a:r>
            <a:r>
              <a:rPr lang="fr-CH" sz="1600" dirty="0"/>
              <a:t> a </a:t>
            </a:r>
            <a:r>
              <a:rPr lang="fr-CH" sz="1600" dirty="0" err="1"/>
              <a:t>technical</a:t>
            </a:r>
            <a:r>
              <a:rPr lang="fr-CH" sz="1600" dirty="0"/>
              <a:t> audit on production </a:t>
            </a:r>
            <a:r>
              <a:rPr lang="fr-CH" sz="1600" dirty="0" smtClean="0"/>
              <a:t>site 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fr-CH" sz="1600" dirty="0"/>
              <a:t>On the basis of a </a:t>
            </a:r>
            <a:r>
              <a:rPr lang="fr-CH" sz="1600" dirty="0" err="1"/>
              <a:t>specification</a:t>
            </a:r>
            <a:r>
              <a:rPr lang="fr-CH" sz="1600" dirty="0"/>
              <a:t> </a:t>
            </a:r>
            <a:r>
              <a:rPr lang="fr-CH" sz="1600" dirty="0" err="1"/>
              <a:t>defining</a:t>
            </a:r>
            <a:r>
              <a:rPr lang="fr-CH" sz="1600" dirty="0"/>
              <a:t> CERN </a:t>
            </a:r>
            <a:r>
              <a:rPr lang="fr-CH" sz="1600" dirty="0" err="1"/>
              <a:t>general</a:t>
            </a:r>
            <a:r>
              <a:rPr lang="fr-CH" sz="1600" dirty="0"/>
              <a:t> </a:t>
            </a:r>
            <a:r>
              <a:rPr lang="fr-CH" sz="1600" dirty="0" err="1"/>
              <a:t>requirement</a:t>
            </a:r>
            <a:endParaRPr lang="fr-CH" sz="1600" dirty="0"/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fr-CH" sz="1600" dirty="0" err="1"/>
              <a:t>Periodic</a:t>
            </a:r>
            <a:r>
              <a:rPr lang="fr-CH" sz="1600" dirty="0"/>
              <a:t> </a:t>
            </a:r>
            <a:r>
              <a:rPr lang="fr-CH" sz="1600" dirty="0" err="1"/>
              <a:t>follow</a:t>
            </a:r>
            <a:r>
              <a:rPr lang="fr-CH" sz="1600" dirty="0"/>
              <a:t>-up audits to </a:t>
            </a:r>
            <a:r>
              <a:rPr lang="fr-CH" sz="1600" dirty="0" err="1"/>
              <a:t>prevent</a:t>
            </a:r>
            <a:r>
              <a:rPr lang="fr-CH" sz="1600" dirty="0"/>
              <a:t> </a:t>
            </a:r>
            <a:r>
              <a:rPr lang="fr-CH" sz="1600" dirty="0" err="1"/>
              <a:t>bad</a:t>
            </a:r>
            <a:r>
              <a:rPr lang="fr-CH" sz="1600" dirty="0"/>
              <a:t> </a:t>
            </a:r>
            <a:r>
              <a:rPr lang="fr-CH" sz="1600" dirty="0" smtClean="0"/>
              <a:t>surprises</a:t>
            </a:r>
          </a:p>
          <a:p>
            <a:pPr lvl="2"/>
            <a:endParaRPr lang="fr-CH" sz="8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b="1" dirty="0"/>
              <a:t>Constant survey to keep contact with the market and stay up-to-date with the necessary </a:t>
            </a:r>
            <a:r>
              <a:rPr lang="en-US" sz="2000" b="1" dirty="0" smtClean="0"/>
              <a:t>processes</a:t>
            </a:r>
          </a:p>
          <a:p>
            <a:pPr lvl="1"/>
            <a:endParaRPr lang="en-US" sz="800" b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93335" y="5243777"/>
            <a:ext cx="6364966" cy="884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423" y="4014363"/>
            <a:ext cx="2517922" cy="211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8878" y="3441017"/>
            <a:ext cx="63623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charset="2"/>
              <a:buChar char="Ø"/>
            </a:pPr>
            <a:r>
              <a:rPr lang="fr-CH" dirty="0"/>
              <a:t> </a:t>
            </a:r>
            <a:r>
              <a:rPr lang="fr-CH" sz="2000" b="1" dirty="0" err="1"/>
              <a:t>Technical</a:t>
            </a:r>
            <a:r>
              <a:rPr lang="fr-CH" sz="2000" b="1" dirty="0"/>
              <a:t> </a:t>
            </a:r>
            <a:r>
              <a:rPr lang="fr-CH" sz="2000" b="1" dirty="0" err="1"/>
              <a:t>specification</a:t>
            </a:r>
            <a:r>
              <a:rPr lang="fr-CH" sz="2000" b="1" dirty="0"/>
              <a:t> for </a:t>
            </a:r>
            <a:r>
              <a:rPr lang="fr-CH" sz="2000" b="1" dirty="0" err="1"/>
              <a:t>assembly</a:t>
            </a:r>
            <a:r>
              <a:rPr lang="fr-CH" sz="2000" b="1" dirty="0"/>
              <a:t> 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fr-CH" sz="1600" dirty="0"/>
              <a:t>MPE-EM </a:t>
            </a:r>
            <a:r>
              <a:rPr lang="fr-CH" sz="1600" dirty="0" err="1"/>
              <a:t>created</a:t>
            </a:r>
            <a:r>
              <a:rPr lang="fr-CH" sz="1600" dirty="0"/>
              <a:t> 2 documents to </a:t>
            </a:r>
            <a:r>
              <a:rPr lang="fr-CH" sz="1600" dirty="0" err="1"/>
              <a:t>specify</a:t>
            </a:r>
            <a:r>
              <a:rPr lang="fr-CH" sz="1600" dirty="0"/>
              <a:t> </a:t>
            </a:r>
            <a:r>
              <a:rPr lang="fr-CH" sz="1600" dirty="0" err="1"/>
              <a:t>its</a:t>
            </a:r>
            <a:r>
              <a:rPr lang="fr-CH" sz="1600" dirty="0"/>
              <a:t> </a:t>
            </a:r>
            <a:r>
              <a:rPr lang="fr-CH" sz="1600" dirty="0" err="1"/>
              <a:t>general</a:t>
            </a:r>
            <a:r>
              <a:rPr lang="fr-CH" sz="1600" dirty="0"/>
              <a:t> </a:t>
            </a:r>
            <a:r>
              <a:rPr lang="fr-CH" sz="1600" dirty="0" err="1"/>
              <a:t>requiments</a:t>
            </a:r>
            <a:endParaRPr lang="fr-CH" sz="1600" dirty="0"/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fr-CH" sz="1600" dirty="0" err="1"/>
              <a:t>Specification</a:t>
            </a:r>
            <a:r>
              <a:rPr lang="fr-CH" sz="1600" dirty="0"/>
              <a:t> for </a:t>
            </a:r>
            <a:r>
              <a:rPr lang="fr-CH" sz="1600" dirty="0" err="1"/>
              <a:t>reflow</a:t>
            </a:r>
            <a:r>
              <a:rPr lang="fr-CH" sz="1600" dirty="0"/>
              <a:t> thermal profile to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used</a:t>
            </a:r>
            <a:r>
              <a:rPr lang="fr-CH" sz="1600" dirty="0"/>
              <a:t> as a </a:t>
            </a:r>
            <a:r>
              <a:rPr lang="fr-CH" sz="1600" dirty="0" err="1"/>
              <a:t>function</a:t>
            </a:r>
            <a:r>
              <a:rPr lang="fr-CH" sz="1600" dirty="0"/>
              <a:t> of the components to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mounted</a:t>
            </a:r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292237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34" y="837505"/>
            <a:ext cx="8945590" cy="5080216"/>
          </a:xfrm>
        </p:spPr>
        <p:txBody>
          <a:bodyPr>
            <a:normAutofit fontScale="62500" lnSpcReduction="20000"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sz="3200" b="1" dirty="0" smtClean="0"/>
              <a:t>General </a:t>
            </a:r>
            <a:r>
              <a:rPr lang="fr-CH" sz="3200" b="1" dirty="0" err="1" smtClean="0"/>
              <a:t>requirements</a:t>
            </a:r>
            <a:r>
              <a:rPr lang="fr-CH" sz="3200" b="1" dirty="0" smtClean="0"/>
              <a:t>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fr-CH" sz="1300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900" dirty="0" smtClean="0"/>
              <a:t>ISO 9001:2008 certified company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900" dirty="0"/>
              <a:t>Production shall be done in CERN member </a:t>
            </a:r>
            <a:r>
              <a:rPr lang="fr-CH" sz="2900" dirty="0" smtClean="0"/>
              <a:t>states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900" dirty="0" smtClean="0"/>
              <a:t>All steps of process shall be </a:t>
            </a:r>
            <a:r>
              <a:rPr lang="fr-CH" sz="2900" dirty="0" err="1" smtClean="0"/>
              <a:t>done</a:t>
            </a:r>
            <a:r>
              <a:rPr lang="fr-CH" sz="2900" dirty="0" smtClean="0"/>
              <a:t> in-house, no subcontracting allowed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900" dirty="0" smtClean="0"/>
              <a:t>Acceptance of the electronic assemblies shall be compliant with IPC-A-610 standard, class 3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fr-CH" sz="600" dirty="0" smtClean="0"/>
          </a:p>
          <a:p>
            <a:pPr marL="448056" lvl="1" indent="0">
              <a:buClr>
                <a:schemeClr val="tx1"/>
              </a:buClr>
              <a:buNone/>
            </a:pPr>
            <a:r>
              <a:rPr lang="en-GB" sz="2200" b="1" dirty="0" smtClean="0"/>
              <a:t>	Class </a:t>
            </a:r>
            <a:r>
              <a:rPr lang="en-GB" sz="2200" b="1" dirty="0"/>
              <a:t>1 -- General Electronic Products</a:t>
            </a:r>
          </a:p>
          <a:p>
            <a:pPr marL="448056" lvl="1" indent="0">
              <a:buClr>
                <a:schemeClr val="tx1"/>
              </a:buClr>
              <a:buNone/>
            </a:pPr>
            <a:r>
              <a:rPr lang="en-GB" sz="2200" dirty="0" smtClean="0"/>
              <a:t>	Includes </a:t>
            </a:r>
            <a:r>
              <a:rPr lang="en-GB" sz="2200" dirty="0"/>
              <a:t>products suitable for applications where the major requirement is function of the completed </a:t>
            </a:r>
            <a:r>
              <a:rPr lang="en-GB" sz="2200" dirty="0" smtClean="0"/>
              <a:t>	assembly.</a:t>
            </a:r>
          </a:p>
          <a:p>
            <a:pPr marL="448056" lvl="1" indent="0">
              <a:buClr>
                <a:schemeClr val="tx1"/>
              </a:buClr>
              <a:buNone/>
            </a:pPr>
            <a:endParaRPr lang="en-GB" sz="600" dirty="0" smtClean="0"/>
          </a:p>
          <a:p>
            <a:pPr marL="448056" lvl="1" indent="0">
              <a:buClr>
                <a:schemeClr val="tx1"/>
              </a:buClr>
              <a:buNone/>
            </a:pPr>
            <a:r>
              <a:rPr lang="en-GB" sz="2200" b="1" dirty="0" smtClean="0"/>
              <a:t>	Class </a:t>
            </a:r>
            <a:r>
              <a:rPr lang="en-GB" sz="2200" b="1" dirty="0"/>
              <a:t>2 -- Dedicated Service Electronic Products</a:t>
            </a:r>
          </a:p>
          <a:p>
            <a:pPr marL="448056" lvl="1" indent="0">
              <a:buClr>
                <a:schemeClr val="tx1"/>
              </a:buClr>
              <a:buNone/>
            </a:pPr>
            <a:r>
              <a:rPr lang="en-GB" sz="2200" dirty="0" smtClean="0"/>
              <a:t>	Includes </a:t>
            </a:r>
            <a:r>
              <a:rPr lang="en-GB" sz="2200" dirty="0"/>
              <a:t>products where continued performance and extended life is required, and for which </a:t>
            </a:r>
            <a:r>
              <a:rPr lang="en-GB" sz="2200" dirty="0" smtClean="0"/>
              <a:t>	uninterrupted </a:t>
            </a:r>
            <a:r>
              <a:rPr lang="en-GB" sz="2200" dirty="0"/>
              <a:t>service is </a:t>
            </a:r>
            <a:r>
              <a:rPr lang="en-GB" sz="2200" dirty="0" smtClean="0"/>
              <a:t>desired but </a:t>
            </a:r>
            <a:r>
              <a:rPr lang="en-GB" sz="2200" dirty="0"/>
              <a:t>not critical. Typically the end-use environment would not cause </a:t>
            </a:r>
            <a:r>
              <a:rPr lang="en-GB" sz="2200" dirty="0" smtClean="0"/>
              <a:t>	failures.</a:t>
            </a:r>
          </a:p>
          <a:p>
            <a:pPr marL="448056" lvl="1" indent="0">
              <a:buClr>
                <a:schemeClr val="tx1"/>
              </a:buClr>
              <a:buNone/>
            </a:pPr>
            <a:endParaRPr lang="en-GB" sz="600" dirty="0" smtClean="0"/>
          </a:p>
          <a:p>
            <a:pPr marL="448056" lvl="1" indent="0">
              <a:buClr>
                <a:schemeClr val="tx1"/>
              </a:buClr>
              <a:buNone/>
            </a:pPr>
            <a:r>
              <a:rPr lang="en-GB" sz="2200" b="1" dirty="0" smtClean="0"/>
              <a:t>	Class </a:t>
            </a:r>
            <a:r>
              <a:rPr lang="en-GB" sz="2200" b="1" dirty="0"/>
              <a:t>3 -- High Performance Electronic Products</a:t>
            </a:r>
          </a:p>
          <a:p>
            <a:pPr marL="448056" lvl="1" indent="0">
              <a:buClr>
                <a:schemeClr val="tx1"/>
              </a:buClr>
              <a:buNone/>
            </a:pPr>
            <a:r>
              <a:rPr lang="en-GB" sz="2200" dirty="0" smtClean="0"/>
              <a:t>	Includes products </a:t>
            </a:r>
            <a:r>
              <a:rPr lang="en-GB" sz="2200" dirty="0"/>
              <a:t>where continued high performance or performance-on-demand is critical, </a:t>
            </a:r>
            <a:r>
              <a:rPr lang="en-GB" sz="2200" dirty="0" smtClean="0"/>
              <a:t>	equipment </a:t>
            </a:r>
            <a:r>
              <a:rPr lang="en-GB" sz="2200" dirty="0"/>
              <a:t>downtime cannot </a:t>
            </a:r>
            <a:r>
              <a:rPr lang="en-GB" sz="2200" dirty="0" smtClean="0"/>
              <a:t>be tolerated</a:t>
            </a:r>
            <a:r>
              <a:rPr lang="en-GB" sz="2200" dirty="0"/>
              <a:t>, end-use environment may be uncommonly harsh, and the </a:t>
            </a:r>
            <a:r>
              <a:rPr lang="en-GB" sz="2200" dirty="0" smtClean="0"/>
              <a:t>	equipment </a:t>
            </a:r>
            <a:r>
              <a:rPr lang="en-GB" sz="2200" dirty="0"/>
              <a:t>must function when required, such as </a:t>
            </a:r>
            <a:r>
              <a:rPr lang="en-GB" sz="2200" dirty="0" smtClean="0"/>
              <a:t>life support </a:t>
            </a:r>
            <a:r>
              <a:rPr lang="en-GB" sz="2200" dirty="0"/>
              <a:t>or other critical systems.</a:t>
            </a:r>
            <a:endParaRPr lang="fr-CH" sz="2200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fr-CH" sz="600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900" dirty="0" smtClean="0"/>
              <a:t>Industrial cleaning equipment in house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900" dirty="0" smtClean="0"/>
              <a:t>Vapor phase oven may be an </a:t>
            </a:r>
            <a:r>
              <a:rPr lang="fr-CH" sz="2900" dirty="0" err="1" smtClean="0"/>
              <a:t>advantage</a:t>
            </a:r>
            <a:endParaRPr lang="fr-CH" sz="29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17831"/>
            <a:ext cx="8488391" cy="940443"/>
          </a:xfrm>
        </p:spPr>
        <p:txBody>
          <a:bodyPr>
            <a:normAutofit fontScale="90000"/>
          </a:bodyPr>
          <a:lstStyle/>
          <a:p>
            <a:r>
              <a:rPr lang="fr-CH" sz="4000" dirty="0"/>
              <a:t>How to select </a:t>
            </a:r>
            <a:r>
              <a:rPr lang="fr-CH" sz="4000" dirty="0" smtClean="0"/>
              <a:t>an EMS </a:t>
            </a:r>
            <a:r>
              <a:rPr lang="fr-CH" sz="2000" dirty="0" smtClean="0"/>
              <a:t>(Electronics Manufacturing Services)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3819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17831"/>
            <a:ext cx="8488391" cy="940443"/>
          </a:xfrm>
        </p:spPr>
        <p:txBody>
          <a:bodyPr>
            <a:normAutofit fontScale="90000"/>
          </a:bodyPr>
          <a:lstStyle/>
          <a:p>
            <a:r>
              <a:rPr lang="fr-CH" sz="4000" dirty="0"/>
              <a:t>How to select </a:t>
            </a:r>
            <a:r>
              <a:rPr lang="fr-CH" sz="4000" dirty="0" smtClean="0"/>
              <a:t>an EMS </a:t>
            </a:r>
            <a:r>
              <a:rPr lang="fr-CH" sz="2000" dirty="0" smtClean="0"/>
              <a:t>(Electronics Manufacturing Services)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63106" y="798151"/>
            <a:ext cx="7511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r>
              <a:rPr lang="en-US" sz="2400" b="1" dirty="0" smtClean="0"/>
              <a:t>   </a:t>
            </a:r>
            <a:r>
              <a:rPr lang="fr-CH" sz="2400" dirty="0" smtClean="0"/>
              <a:t>3 </a:t>
            </a:r>
            <a:r>
              <a:rPr lang="fr-CH" sz="2400" dirty="0"/>
              <a:t>specific points </a:t>
            </a:r>
            <a:r>
              <a:rPr lang="fr-CH" sz="2400" dirty="0" smtClean="0"/>
              <a:t>to </a:t>
            </a:r>
            <a:r>
              <a:rPr lang="fr-CH" sz="2400" dirty="0"/>
              <a:t>make the </a:t>
            </a:r>
            <a:r>
              <a:rPr lang="fr-CH" sz="2400" dirty="0" smtClean="0"/>
              <a:t>difference</a:t>
            </a:r>
            <a:r>
              <a:rPr lang="en-US" sz="2400" b="1" dirty="0" smtClean="0"/>
              <a:t>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71948"/>
            <a:ext cx="8488391" cy="4524614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2"/>
              </a:buClr>
              <a:buFont typeface="+mj-lt"/>
              <a:buAutoNum type="arabicPeriod"/>
            </a:pPr>
            <a:r>
              <a:rPr lang="fr-CH" sz="2000" dirty="0" smtClean="0"/>
              <a:t>ESD equipment shall be deployed in the complete production area</a:t>
            </a: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ESD tester and records of each tests done per employee</a:t>
            </a: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ESD personnal equipment for </a:t>
            </a:r>
            <a:r>
              <a:rPr lang="fr-CH" sz="2000" dirty="0" err="1" smtClean="0"/>
              <a:t>each</a:t>
            </a:r>
            <a:r>
              <a:rPr lang="fr-CH" sz="2000" dirty="0" smtClean="0"/>
              <a:t> </a:t>
            </a:r>
            <a:r>
              <a:rPr lang="fr-CH" sz="2000" dirty="0" err="1" smtClean="0"/>
              <a:t>collaborator</a:t>
            </a:r>
            <a:endParaRPr lang="fr-CH" sz="2000" dirty="0"/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/>
              <a:t>ESD </a:t>
            </a:r>
            <a:r>
              <a:rPr lang="fr-CH" sz="2000" dirty="0" err="1"/>
              <a:t>personnal</a:t>
            </a:r>
            <a:r>
              <a:rPr lang="fr-CH" sz="2000" dirty="0"/>
              <a:t> </a:t>
            </a:r>
            <a:r>
              <a:rPr lang="fr-CH" sz="2000" dirty="0" err="1"/>
              <a:t>equipment</a:t>
            </a:r>
            <a:r>
              <a:rPr lang="fr-CH" sz="2000" dirty="0"/>
              <a:t> for </a:t>
            </a:r>
            <a:r>
              <a:rPr lang="fr-CH" sz="2000" dirty="0" err="1"/>
              <a:t>each</a:t>
            </a:r>
            <a:r>
              <a:rPr lang="fr-CH" sz="2000" dirty="0"/>
              <a:t> </a:t>
            </a:r>
            <a:r>
              <a:rPr lang="fr-CH" sz="2000" dirty="0" err="1" smtClean="0"/>
              <a:t>visitor</a:t>
            </a:r>
            <a:endParaRPr lang="fr-CH" sz="2000" b="1" dirty="0" smtClean="0"/>
          </a:p>
          <a:p>
            <a:pPr marL="448056" lvl="1" indent="0">
              <a:buClr>
                <a:schemeClr val="tx2"/>
              </a:buClr>
              <a:buNone/>
            </a:pPr>
            <a:endParaRPr lang="fr-CH" sz="900" dirty="0" smtClean="0"/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endParaRPr lang="fr-CH" sz="900" dirty="0" smtClean="0"/>
          </a:p>
          <a:p>
            <a:pPr>
              <a:buClr>
                <a:schemeClr val="tx2"/>
              </a:buClr>
              <a:buFont typeface="+mj-lt"/>
              <a:buAutoNum type="arabicPeriod"/>
            </a:pPr>
            <a:r>
              <a:rPr lang="fr-CH" sz="2000" dirty="0" smtClean="0"/>
              <a:t>Thermal profiling for BGA/LGA component</a:t>
            </a:r>
            <a:endParaRPr lang="fr-CH" sz="2000" dirty="0"/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A thermal profiler with minimum 4 </a:t>
            </a:r>
            <a:r>
              <a:rPr lang="fr-CH" sz="2000" dirty="0" smtClean="0"/>
              <a:t>thermal </a:t>
            </a:r>
            <a:r>
              <a:rPr lang="fr-CH" sz="2000" dirty="0" err="1" smtClean="0"/>
              <a:t>couplers</a:t>
            </a:r>
            <a:r>
              <a:rPr lang="fr-CH" sz="2000" dirty="0" smtClean="0"/>
              <a:t> </a:t>
            </a:r>
            <a:r>
              <a:rPr lang="fr-CH" sz="2000" dirty="0" smtClean="0"/>
              <a:t>shall be present in the firm</a:t>
            </a: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The thermal profiler shall be qualified on maximum annual basis</a:t>
            </a: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Thermal </a:t>
            </a:r>
            <a:r>
              <a:rPr lang="fr-CH" sz="2000" dirty="0" err="1" smtClean="0"/>
              <a:t>measurement</a:t>
            </a:r>
            <a:r>
              <a:rPr lang="fr-CH" sz="2000" dirty="0" smtClean="0"/>
              <a:t> </a:t>
            </a:r>
            <a:r>
              <a:rPr lang="fr-CH" sz="2000" dirty="0" smtClean="0"/>
              <a:t>before production</a:t>
            </a: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Vapour phase oven may be a real </a:t>
            </a:r>
            <a:r>
              <a:rPr lang="fr-CH" sz="2000" dirty="0" err="1" smtClean="0"/>
              <a:t>advantage</a:t>
            </a:r>
            <a:r>
              <a:rPr lang="fr-CH" sz="2000" dirty="0" smtClean="0"/>
              <a:t> for </a:t>
            </a:r>
            <a:r>
              <a:rPr lang="fr-CH" sz="2000" dirty="0" err="1" smtClean="0"/>
              <a:t>complex</a:t>
            </a:r>
            <a:r>
              <a:rPr lang="fr-CH" sz="2000" dirty="0" smtClean="0"/>
              <a:t> </a:t>
            </a:r>
            <a:r>
              <a:rPr lang="fr-CH" sz="2000" dirty="0" err="1" smtClean="0"/>
              <a:t>assemblies</a:t>
            </a:r>
            <a:endParaRPr lang="fr-CH" sz="800" dirty="0" smtClean="0"/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endParaRPr lang="fr-CH" sz="800" dirty="0" smtClean="0"/>
          </a:p>
          <a:p>
            <a:pPr>
              <a:buClr>
                <a:schemeClr val="tx2"/>
              </a:buClr>
              <a:buFont typeface="+mj-lt"/>
              <a:buAutoNum type="arabicPeriod"/>
            </a:pPr>
            <a:r>
              <a:rPr lang="fr-CH" sz="2000" dirty="0" smtClean="0"/>
              <a:t>Industrial cleaning equipment</a:t>
            </a: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err="1" smtClean="0"/>
              <a:t>Aqueouse</a:t>
            </a:r>
            <a:r>
              <a:rPr lang="fr-CH" sz="2000" dirty="0" smtClean="0"/>
              <a:t> </a:t>
            </a:r>
            <a:r>
              <a:rPr lang="fr-CH" sz="2000" dirty="0" smtClean="0"/>
              <a:t>or solvent basis</a:t>
            </a:r>
          </a:p>
          <a:p>
            <a:pPr lvl="1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Maintenance of this system shall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carefully</a:t>
            </a:r>
            <a:r>
              <a:rPr lang="fr-CH" sz="2000" dirty="0" smtClean="0"/>
              <a:t> </a:t>
            </a:r>
            <a:r>
              <a:rPr lang="fr-CH" sz="2000" dirty="0" smtClean="0"/>
              <a:t>defined and </a:t>
            </a:r>
            <a:r>
              <a:rPr lang="fr-CH" sz="2000" dirty="0" err="1" smtClean="0"/>
              <a:t>respected</a:t>
            </a:r>
            <a:endParaRPr lang="fr-CH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89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824" y="8790"/>
            <a:ext cx="8619162" cy="94044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Assembly </a:t>
            </a:r>
            <a:r>
              <a:rPr lang="en-US" sz="4000" dirty="0"/>
              <a:t>procurement specification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297" y="1135989"/>
            <a:ext cx="8564658" cy="4667421"/>
          </a:xfrm>
        </p:spPr>
        <p:txBody>
          <a:bodyPr>
            <a:normAutofit fontScale="92500" lnSpcReduction="20000"/>
          </a:bodyPr>
          <a:lstStyle/>
          <a:p>
            <a:pPr lvl="1">
              <a:buClr>
                <a:schemeClr val="tx1"/>
              </a:buClr>
            </a:pPr>
            <a:r>
              <a:rPr lang="en-US" sz="2300" b="1" dirty="0"/>
              <a:t>REFERENCE </a:t>
            </a:r>
            <a:r>
              <a:rPr lang="en-US" sz="2300" b="1" dirty="0" smtClean="0"/>
              <a:t>STANDARDS</a:t>
            </a:r>
          </a:p>
          <a:p>
            <a:pPr lvl="1">
              <a:buClr>
                <a:schemeClr val="tx1"/>
              </a:buClr>
            </a:pPr>
            <a:endParaRPr lang="en-GB" sz="2300" b="1" dirty="0"/>
          </a:p>
          <a:p>
            <a:pPr>
              <a:buClr>
                <a:schemeClr val="tx1"/>
              </a:buClr>
            </a:pPr>
            <a:r>
              <a:rPr lang="en-US" sz="2300" dirty="0"/>
              <a:t>- IPC/JEDEC J-STD-001	Requirements for soldered electrical </a:t>
            </a:r>
            <a:r>
              <a:rPr lang="en-US" sz="2300" dirty="0" smtClean="0"/>
              <a:t>					and </a:t>
            </a:r>
            <a:r>
              <a:rPr lang="en-US" sz="2300" dirty="0"/>
              <a:t>electronic assemblies</a:t>
            </a:r>
            <a:endParaRPr lang="en-GB" sz="2300" dirty="0"/>
          </a:p>
          <a:p>
            <a:pPr>
              <a:buClr>
                <a:schemeClr val="tx1"/>
              </a:buClr>
            </a:pPr>
            <a:r>
              <a:rPr lang="en-US" sz="2300" dirty="0"/>
              <a:t>- IPC-A-610	</a:t>
            </a:r>
            <a:r>
              <a:rPr lang="en-US" sz="2300" dirty="0" smtClean="0"/>
              <a:t>	Acceptability </a:t>
            </a:r>
            <a:r>
              <a:rPr lang="en-US" sz="2300" dirty="0"/>
              <a:t>of electronic assemblies</a:t>
            </a:r>
            <a:endParaRPr lang="en-GB" sz="2300" dirty="0"/>
          </a:p>
          <a:p>
            <a:pPr>
              <a:buClr>
                <a:schemeClr val="tx1"/>
              </a:buClr>
            </a:pPr>
            <a:r>
              <a:rPr lang="en-US" sz="2300" dirty="0"/>
              <a:t>- ANSI/ASQ Z1.4-2003	Sampling procedures and tables for </a:t>
            </a:r>
            <a:r>
              <a:rPr lang="en-US" sz="2300" dirty="0" smtClean="0"/>
              <a:t>					inspection </a:t>
            </a:r>
            <a:r>
              <a:rPr lang="en-US" sz="2300" dirty="0"/>
              <a:t>by attributes</a:t>
            </a:r>
            <a:endParaRPr lang="en-GB" sz="2300" dirty="0"/>
          </a:p>
          <a:p>
            <a:pPr>
              <a:buClr>
                <a:schemeClr val="tx1"/>
              </a:buClr>
            </a:pPr>
            <a:r>
              <a:rPr lang="en-US" sz="2300" dirty="0"/>
              <a:t>- IPC/JEDEC J-STD-609 	</a:t>
            </a:r>
            <a:r>
              <a:rPr lang="en-US" sz="2300" dirty="0" smtClean="0"/>
              <a:t>Marking </a:t>
            </a:r>
            <a:r>
              <a:rPr lang="en-US" sz="2300" dirty="0"/>
              <a:t>and labeling of components, </a:t>
            </a:r>
            <a:r>
              <a:rPr lang="en-US" sz="2300" dirty="0" smtClean="0"/>
              <a:t>					PCBs </a:t>
            </a:r>
            <a:r>
              <a:rPr lang="en-US" sz="2300" dirty="0"/>
              <a:t>and PCBAs, to identify lead (Pb), </a:t>
            </a:r>
            <a:r>
              <a:rPr lang="en-US" sz="2300" dirty="0" smtClean="0"/>
              <a:t>				lead </a:t>
            </a:r>
            <a:r>
              <a:rPr lang="en-US" sz="2300" dirty="0"/>
              <a:t>free and other attributes</a:t>
            </a:r>
            <a:endParaRPr lang="en-GB" sz="2300" dirty="0"/>
          </a:p>
          <a:p>
            <a:pPr>
              <a:buClr>
                <a:schemeClr val="tx1"/>
              </a:buClr>
            </a:pPr>
            <a:r>
              <a:rPr lang="en-US" sz="2300" dirty="0"/>
              <a:t>- ANSI/ESD-S-20.20	Protection of electrical and electronic </a:t>
            </a:r>
            <a:r>
              <a:rPr lang="en-US" sz="2300" dirty="0" smtClean="0"/>
              <a:t>					parts</a:t>
            </a:r>
            <a:r>
              <a:rPr lang="en-US" sz="2300" dirty="0"/>
              <a:t>, assemblies and equipments</a:t>
            </a:r>
            <a:endParaRPr lang="en-GB" sz="2300" dirty="0"/>
          </a:p>
          <a:p>
            <a:pPr>
              <a:buClr>
                <a:schemeClr val="tx1"/>
              </a:buClr>
            </a:pPr>
            <a:r>
              <a:rPr lang="en-US" sz="2300" dirty="0"/>
              <a:t>- IPC/JEDEC J-STD-033	Handling, packing, shipping and use of </a:t>
            </a:r>
            <a:r>
              <a:rPr lang="en-US" sz="2300" dirty="0" smtClean="0"/>
              <a:t>				moisture/reflow </a:t>
            </a:r>
            <a:r>
              <a:rPr lang="en-US" sz="2300" dirty="0"/>
              <a:t>sensitive surface mount </a:t>
            </a:r>
            <a:r>
              <a:rPr lang="en-US" sz="2300" dirty="0" smtClean="0"/>
              <a:t>				devices</a:t>
            </a:r>
            <a:endParaRPr lang="en-GB" sz="2300" dirty="0"/>
          </a:p>
          <a:p>
            <a:pPr>
              <a:buClr>
                <a:schemeClr val="tx1"/>
              </a:buClr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47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10" y="0"/>
            <a:ext cx="8226854" cy="940443"/>
          </a:xfrm>
        </p:spPr>
        <p:txBody>
          <a:bodyPr>
            <a:normAutofit/>
          </a:bodyPr>
          <a:lstStyle/>
          <a:p>
            <a:r>
              <a:rPr lang="fr-CH" sz="4000" dirty="0" smtClean="0"/>
              <a:t>Content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41438" y="1325734"/>
            <a:ext cx="7274095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 smtClean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  MPE-EM </a:t>
            </a:r>
            <a:r>
              <a:rPr lang="en-GB" sz="2400" dirty="0" smtClean="0"/>
              <a:t>Procurement structure</a:t>
            </a:r>
          </a:p>
          <a:p>
            <a:endParaRPr lang="en-US" sz="800" dirty="0" smtClean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  PCB procurement</a:t>
            </a:r>
          </a:p>
          <a:p>
            <a:pPr>
              <a:buFont typeface="Wingdings" charset="2"/>
              <a:buChar char="Ø"/>
            </a:pPr>
            <a:endParaRPr lang="en-US" sz="800" dirty="0" smtClean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  PCB manufacturer selection</a:t>
            </a:r>
          </a:p>
          <a:p>
            <a:pPr>
              <a:buFont typeface="Wingdings" charset="2"/>
              <a:buChar char="Ø"/>
            </a:pPr>
            <a:endParaRPr lang="en-US" sz="800" dirty="0" smtClean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  Electronic Assembly procurement</a:t>
            </a:r>
          </a:p>
          <a:p>
            <a:pPr>
              <a:buFont typeface="Wingdings" charset="2"/>
              <a:buChar char="Ø"/>
            </a:pPr>
            <a:endParaRPr lang="en-US" sz="800" dirty="0" smtClean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  Electronic Assembly subcontractor selection</a:t>
            </a:r>
            <a:endParaRPr lang="en-US" sz="2400" dirty="0"/>
          </a:p>
          <a:p>
            <a:pPr>
              <a:buFont typeface="Wingdings" charset="2"/>
              <a:buChar char="Ø"/>
            </a:pPr>
            <a:endParaRPr lang="fr-CH" sz="8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 smtClean="0"/>
              <a:t>We</a:t>
            </a:r>
            <a:r>
              <a:rPr lang="fr-CH" sz="2400" dirty="0" smtClean="0"/>
              <a:t> </a:t>
            </a:r>
            <a:r>
              <a:rPr lang="en-US" sz="2400" dirty="0" smtClean="0"/>
              <a:t>keep</a:t>
            </a:r>
            <a:r>
              <a:rPr lang="fr-CH" sz="2400" dirty="0" smtClean="0"/>
              <a:t> in </a:t>
            </a:r>
            <a:r>
              <a:rPr lang="en-GB" sz="2400" dirty="0" smtClean="0"/>
              <a:t>touch</a:t>
            </a:r>
          </a:p>
          <a:p>
            <a:pPr marL="342900" indent="-342900">
              <a:buFont typeface="Wingdings" pitchFamily="2" charset="2"/>
              <a:buChar char="Ø"/>
            </a:pPr>
            <a:endParaRPr lang="fr-CH" sz="800" dirty="0"/>
          </a:p>
          <a:p>
            <a:pPr marL="342900" indent="-342900">
              <a:buFont typeface="Wingdings" pitchFamily="2" charset="2"/>
              <a:buChar char="Ø"/>
            </a:pPr>
            <a:r>
              <a:rPr lang="fr-CH" sz="2400" dirty="0" smtClean="0"/>
              <a:t>Questions</a:t>
            </a:r>
            <a:endParaRPr lang="fr-CH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84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0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Assembly parameter validation</a:t>
            </a:r>
            <a:endParaRPr lang="en-GB" sz="4000" dirty="0"/>
          </a:p>
        </p:txBody>
      </p:sp>
      <p:sp>
        <p:nvSpPr>
          <p:cNvPr id="5" name="Rectangle 4"/>
          <p:cNvSpPr/>
          <p:nvPr/>
        </p:nvSpPr>
        <p:spPr>
          <a:xfrm>
            <a:off x="517584" y="868054"/>
            <a:ext cx="8166469" cy="495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Before 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production MPE-EM shall validate 2 documents to be provided by the firm: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 chart that will be used during the manufacturing of the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assemblies</a:t>
            </a:r>
          </a:p>
          <a:p>
            <a:pPr marL="742950" lvl="2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fr-CH" sz="1600" dirty="0" err="1">
                <a:sym typeface="Wingdings" panose="05000000000000000000" pitchFamily="2" charset="2"/>
              </a:rPr>
              <a:t>Even</a:t>
            </a:r>
            <a:r>
              <a:rPr lang="fr-CH" sz="1600" dirty="0">
                <a:sym typeface="Wingdings" panose="05000000000000000000" pitchFamily="2" charset="2"/>
              </a:rPr>
              <a:t> if </a:t>
            </a:r>
            <a:r>
              <a:rPr lang="fr-CH" sz="1600" dirty="0" err="1">
                <a:sym typeface="Wingdings" panose="05000000000000000000" pitchFamily="2" charset="2"/>
              </a:rPr>
              <a:t>NoCLEAN</a:t>
            </a:r>
            <a:r>
              <a:rPr lang="fr-CH" sz="1600" dirty="0">
                <a:sym typeface="Wingdings" panose="05000000000000000000" pitchFamily="2" charset="2"/>
              </a:rPr>
              <a:t> fluxes are </a:t>
            </a:r>
            <a:r>
              <a:rPr lang="fr-CH" sz="1600" dirty="0" err="1">
                <a:sym typeface="Wingdings" panose="05000000000000000000" pitchFamily="2" charset="2"/>
              </a:rPr>
              <a:t>used</a:t>
            </a:r>
            <a:r>
              <a:rPr lang="fr-CH" sz="1600" dirty="0">
                <a:sym typeface="Wingdings" panose="05000000000000000000" pitchFamily="2" charset="2"/>
              </a:rPr>
              <a:t>, an </a:t>
            </a:r>
            <a:r>
              <a:rPr lang="fr-CH" sz="1600" dirty="0" err="1">
                <a:sym typeface="Wingdings" panose="05000000000000000000" pitchFamily="2" charset="2"/>
              </a:rPr>
              <a:t>industrial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>
                <a:sym typeface="Wingdings" panose="05000000000000000000" pitchFamily="2" charset="2"/>
              </a:rPr>
              <a:t>cleaning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>
                <a:sym typeface="Wingdings" panose="05000000000000000000" pitchFamily="2" charset="2"/>
              </a:rPr>
              <a:t>process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>
                <a:sym typeface="Wingdings" panose="05000000000000000000" pitchFamily="2" charset="2"/>
              </a:rPr>
              <a:t>is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r>
              <a:rPr lang="fr-CH" sz="1600" dirty="0" err="1" smtClean="0">
                <a:sym typeface="Wingdings" panose="05000000000000000000" pitchFamily="2" charset="2"/>
              </a:rPr>
              <a:t>mandatory</a:t>
            </a:r>
            <a:endParaRPr lang="fr-CH" sz="1600" dirty="0" smtClean="0">
              <a:sym typeface="Wingdings" panose="05000000000000000000" pitchFamily="2" charset="2"/>
            </a:endParaRPr>
          </a:p>
          <a:p>
            <a:pPr marL="742950" lvl="2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fr-CH" sz="1600" dirty="0" smtClean="0">
                <a:sym typeface="Wingdings" panose="05000000000000000000" pitchFamily="2" charset="2"/>
              </a:rPr>
              <a:t>Attention </a:t>
            </a:r>
            <a:r>
              <a:rPr lang="fr-CH" sz="1600" dirty="0" err="1" smtClean="0">
                <a:sym typeface="Wingdings" panose="05000000000000000000" pitchFamily="2" charset="2"/>
              </a:rPr>
              <a:t>should</a:t>
            </a:r>
            <a:r>
              <a:rPr lang="fr-CH" sz="1600" dirty="0" smtClean="0">
                <a:sym typeface="Wingdings" panose="05000000000000000000" pitchFamily="2" charset="2"/>
              </a:rPr>
              <a:t> </a:t>
            </a:r>
            <a:r>
              <a:rPr lang="fr-CH" sz="1600" dirty="0" err="1" smtClean="0">
                <a:sym typeface="Wingdings" panose="05000000000000000000" pitchFamily="2" charset="2"/>
              </a:rPr>
              <a:t>be</a:t>
            </a:r>
            <a:r>
              <a:rPr lang="fr-CH" sz="1600" dirty="0" smtClean="0">
                <a:sym typeface="Wingdings" panose="05000000000000000000" pitchFamily="2" charset="2"/>
              </a:rPr>
              <a:t> </a:t>
            </a:r>
            <a:r>
              <a:rPr lang="fr-CH" sz="1600" dirty="0" err="1" smtClean="0">
                <a:sym typeface="Wingdings" panose="05000000000000000000" pitchFamily="2" charset="2"/>
              </a:rPr>
              <a:t>paid</a:t>
            </a:r>
            <a:r>
              <a:rPr lang="fr-CH" sz="1600" dirty="0" smtClean="0">
                <a:sym typeface="Wingdings" panose="05000000000000000000" pitchFamily="2" charset="2"/>
              </a:rPr>
              <a:t> to non-</a:t>
            </a:r>
            <a:r>
              <a:rPr lang="fr-CH" sz="1600" dirty="0" err="1" smtClean="0">
                <a:sym typeface="Wingdings" panose="05000000000000000000" pitchFamily="2" charset="2"/>
              </a:rPr>
              <a:t>cleanable</a:t>
            </a:r>
            <a:r>
              <a:rPr lang="fr-CH" sz="1600" dirty="0" smtClean="0">
                <a:sym typeface="Wingdings" panose="05000000000000000000" pitchFamily="2" charset="2"/>
              </a:rPr>
              <a:t> components</a:t>
            </a:r>
            <a:endParaRPr lang="fr-CH" sz="1600" dirty="0"/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temperature profile measured on 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representative board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production and with the parts, the firm shall provide a 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quality report including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Non-conformities found during the production setup (false or bad documents, missing components, design errors, etc)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Non-conformities found during the production quality controls and the related corrective actions </a:t>
            </a:r>
            <a:r>
              <a:rPr lang="en-US" sz="2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</a:t>
            </a:r>
            <a:r>
              <a:rPr lang="en-US" sz="20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been taken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58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44" y="579"/>
            <a:ext cx="8226854" cy="940443"/>
          </a:xfrm>
        </p:spPr>
        <p:txBody>
          <a:bodyPr>
            <a:normAutofit/>
          </a:bodyPr>
          <a:lstStyle/>
          <a:p>
            <a:r>
              <a:rPr lang="fr-CH" sz="4000" dirty="0" smtClean="0"/>
              <a:t>Our </a:t>
            </a:r>
            <a:r>
              <a:rPr lang="en-GB" sz="4000" dirty="0" smtClean="0"/>
              <a:t>tools ≠ GPAO</a:t>
            </a:r>
            <a:r>
              <a:rPr lang="fr-CH" sz="4000" dirty="0" smtClean="0"/>
              <a:t> </a:t>
            </a:r>
            <a:endParaRPr lang="en-GB" sz="4000" dirty="0"/>
          </a:p>
        </p:txBody>
      </p:sp>
      <p:pic>
        <p:nvPicPr>
          <p:cNvPr id="5" name="Picture 4"/>
          <p:cNvPicPr/>
          <p:nvPr/>
        </p:nvPicPr>
        <p:blipFill rotWithShape="1">
          <a:blip r:embed="rId3"/>
          <a:srcRect l="399" t="776" r="819"/>
          <a:stretch/>
        </p:blipFill>
        <p:spPr bwMode="auto">
          <a:xfrm>
            <a:off x="125547" y="910506"/>
            <a:ext cx="4029904" cy="37172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7049" y="1826463"/>
            <a:ext cx="4843227" cy="1885328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flipV="1">
            <a:off x="1084044" y="5197595"/>
            <a:ext cx="927240" cy="407113"/>
          </a:xfrm>
          <a:prstGeom prst="rightArrow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37360" y="4985652"/>
            <a:ext cx="65279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CH" sz="2400" b="1" dirty="0" err="1" smtClean="0"/>
              <a:t>We</a:t>
            </a:r>
            <a:r>
              <a:rPr lang="fr-CH" sz="2400" b="1" dirty="0" smtClean="0"/>
              <a:t> are </a:t>
            </a:r>
            <a:r>
              <a:rPr lang="fr-CH" sz="2400" b="1" dirty="0" err="1" smtClean="0"/>
              <a:t>near</a:t>
            </a:r>
            <a:r>
              <a:rPr lang="fr-CH" sz="2400" b="1" dirty="0" smtClean="0"/>
              <a:t> the </a:t>
            </a:r>
            <a:r>
              <a:rPr lang="fr-CH" sz="2400" b="1" dirty="0" err="1" smtClean="0"/>
              <a:t>limits</a:t>
            </a:r>
            <a:r>
              <a:rPr lang="fr-CH" sz="2400" b="1" dirty="0" smtClean="0"/>
              <a:t> of </a:t>
            </a:r>
            <a:r>
              <a:rPr lang="fr-CH" sz="2400" b="1" dirty="0" err="1" smtClean="0"/>
              <a:t>our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tools</a:t>
            </a:r>
            <a:r>
              <a:rPr lang="fr-CH" sz="2400" b="1" dirty="0" smtClean="0"/>
              <a:t> and a </a:t>
            </a:r>
          </a:p>
          <a:p>
            <a:pPr lvl="1"/>
            <a:r>
              <a:rPr lang="fr-CH" sz="2400" b="1" dirty="0" smtClean="0"/>
              <a:t>real GPAO </a:t>
            </a:r>
            <a:r>
              <a:rPr lang="fr-CH" sz="2400" b="1" dirty="0" err="1" smtClean="0"/>
              <a:t>may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be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needed</a:t>
            </a:r>
            <a:r>
              <a:rPr lang="fr-CH" sz="2400" b="1" dirty="0" smtClean="0"/>
              <a:t> in the futur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 rot="20406562">
            <a:off x="-249319" y="2271221"/>
            <a:ext cx="481411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Access database</a:t>
            </a:r>
            <a:endParaRPr lang="en-US" sz="4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 rot="20491441">
            <a:off x="5115803" y="2281122"/>
            <a:ext cx="29482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Excel files</a:t>
            </a:r>
            <a:endParaRPr lang="en-US" sz="4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63371" y="3744999"/>
            <a:ext cx="4113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1st of </a:t>
            </a:r>
            <a:r>
              <a:rPr lang="fr-CH" dirty="0" err="1" smtClean="0"/>
              <a:t>June</a:t>
            </a:r>
            <a:r>
              <a:rPr lang="fr-CH" dirty="0" smtClean="0"/>
              <a:t> 2016: </a:t>
            </a:r>
          </a:p>
          <a:p>
            <a:r>
              <a:rPr lang="fr-CH" dirty="0" smtClean="0"/>
              <a:t>85 jobs </a:t>
            </a:r>
            <a:r>
              <a:rPr lang="fr-CH" dirty="0" err="1" smtClean="0"/>
              <a:t>announced</a:t>
            </a:r>
            <a:r>
              <a:rPr lang="fr-CH" dirty="0" smtClean="0"/>
              <a:t> </a:t>
            </a:r>
          </a:p>
          <a:p>
            <a:r>
              <a:rPr lang="fr-CH" dirty="0" smtClean="0"/>
              <a:t>166 jobs running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25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757" y="0"/>
            <a:ext cx="8226854" cy="940443"/>
          </a:xfrm>
        </p:spPr>
        <p:txBody>
          <a:bodyPr>
            <a:normAutofit/>
          </a:bodyPr>
          <a:lstStyle/>
          <a:p>
            <a:r>
              <a:rPr lang="fr-CH" sz="4000" dirty="0"/>
              <a:t>Customer dedicated application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032301"/>
            <a:ext cx="7511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r>
              <a:rPr lang="en-US" sz="2400" b="1" dirty="0" smtClean="0">
                <a:solidFill>
                  <a:schemeClr val="tx2"/>
                </a:solidFill>
              </a:rPr>
              <a:t>   </a:t>
            </a:r>
            <a:r>
              <a:rPr lang="en-US" sz="2400" b="1" dirty="0">
                <a:solidFill>
                  <a:schemeClr val="tx2"/>
                </a:solidFill>
              </a:rPr>
              <a:t>W</a:t>
            </a:r>
            <a:r>
              <a:rPr lang="en-US" sz="2400" b="1" dirty="0" smtClean="0">
                <a:solidFill>
                  <a:schemeClr val="tx2"/>
                </a:solidFill>
              </a:rPr>
              <a:t>e keep in touch</a:t>
            </a:r>
          </a:p>
          <a:p>
            <a:pPr lvl="1">
              <a:buFont typeface="Wingdings" charset="2"/>
              <a:buChar char="Ø"/>
            </a:pP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With our “consultation client” application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1767995" y="5819048"/>
            <a:ext cx="54350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\\</a:t>
            </a:r>
            <a:r>
              <a:rPr lang="fr-FR" sz="1400" u="sng" dirty="0" smtClean="0">
                <a:solidFill>
                  <a:schemeClr val="tx1">
                    <a:lumMod val="60000"/>
                    <a:lumOff val="40000"/>
                  </a:schemeClr>
                </a:solidFill>
                <a:hlinkClick r:id="rId3" action="ppaction://hlinkfile"/>
              </a:rPr>
              <a:t>cern.ch\dfs\Services\Electronics\DEM\Public\Consultation_client</a:t>
            </a:r>
            <a:endParaRPr lang="en-US" sz="1400" u="sng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2640" y="1806596"/>
            <a:ext cx="6542286" cy="40713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6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84953" y="4619448"/>
            <a:ext cx="42471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0" kern="0" dirty="0">
                <a:ea typeface="ＭＳ Ｐゴシック" charset="-128"/>
                <a:cs typeface="ＭＳ Ｐゴシック" charset="-128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5583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05" y="577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MPE-EM Procurement</a:t>
            </a:r>
            <a:r>
              <a:rPr lang="fr-CH" sz="4000" dirty="0" smtClean="0"/>
              <a:t> </a:t>
            </a:r>
            <a:r>
              <a:rPr lang="en-GB" sz="4000" dirty="0" smtClean="0"/>
              <a:t>structure</a:t>
            </a:r>
            <a:endParaRPr lang="en-GB" sz="4000" dirty="0"/>
          </a:p>
        </p:txBody>
      </p:sp>
      <p:grpSp>
        <p:nvGrpSpPr>
          <p:cNvPr id="5" name="Group 4"/>
          <p:cNvGrpSpPr/>
          <p:nvPr/>
        </p:nvGrpSpPr>
        <p:grpSpPr>
          <a:xfrm>
            <a:off x="897906" y="1366474"/>
            <a:ext cx="7438845" cy="4300268"/>
            <a:chOff x="228600" y="1600200"/>
            <a:chExt cx="8686800" cy="4876800"/>
          </a:xfrm>
        </p:grpSpPr>
        <p:grpSp>
          <p:nvGrpSpPr>
            <p:cNvPr id="6" name="Group 5"/>
            <p:cNvGrpSpPr/>
            <p:nvPr/>
          </p:nvGrpSpPr>
          <p:grpSpPr>
            <a:xfrm>
              <a:off x="3657600" y="1611914"/>
              <a:ext cx="1981200" cy="626360"/>
              <a:chOff x="6934200" y="3084290"/>
              <a:chExt cx="1981200" cy="94736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6934200" y="3144222"/>
                <a:ext cx="1981200" cy="870174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934200" y="3084290"/>
                <a:ext cx="1981200" cy="9473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200" dirty="0" smtClean="0"/>
                  <a:t>Planning</a:t>
                </a:r>
              </a:p>
              <a:p>
                <a:pPr algn="ctr"/>
                <a:r>
                  <a:rPr lang="fr-CH" sz="1200" dirty="0" smtClean="0"/>
                  <a:t>Coordination</a:t>
                </a:r>
                <a:endParaRPr lang="en-US" sz="1200" dirty="0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28600" y="4267200"/>
              <a:ext cx="1981200" cy="1068465"/>
              <a:chOff x="304800" y="2895601"/>
              <a:chExt cx="1981200" cy="1243106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04800" y="2895601"/>
                <a:ext cx="1981200" cy="124310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33400" y="3257189"/>
                <a:ext cx="1524000" cy="358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8" name="Oval 7"/>
            <p:cNvSpPr/>
            <p:nvPr/>
          </p:nvSpPr>
          <p:spPr>
            <a:xfrm>
              <a:off x="3657600" y="3082823"/>
              <a:ext cx="1981200" cy="986276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657600" y="5408535"/>
              <a:ext cx="1981200" cy="1068465"/>
              <a:chOff x="6934200" y="2895601"/>
              <a:chExt cx="1981200" cy="1243106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6934200" y="2895601"/>
                <a:ext cx="1981200" cy="124310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934200" y="3093694"/>
                <a:ext cx="1981200" cy="913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300" dirty="0" smtClean="0"/>
                  <a:t>Outsourced </a:t>
                </a:r>
                <a:r>
                  <a:rPr lang="en-GB" sz="1300" dirty="0" smtClean="0"/>
                  <a:t>assembly</a:t>
                </a:r>
                <a:r>
                  <a:rPr lang="fr-CH" sz="1300" dirty="0" smtClean="0"/>
                  <a:t> for </a:t>
                </a:r>
                <a:r>
                  <a:rPr lang="fr-CH" sz="1300" dirty="0" err="1" smtClean="0"/>
                  <a:t>electronic</a:t>
                </a:r>
                <a:r>
                  <a:rPr lang="fr-CH" sz="1300" dirty="0" smtClean="0"/>
                  <a:t> </a:t>
                </a:r>
                <a:r>
                  <a:rPr lang="fr-CH" sz="1300" dirty="0" err="1" smtClean="0"/>
                  <a:t>boards</a:t>
                </a:r>
                <a:endParaRPr lang="en-US" sz="1300" dirty="0"/>
              </a:p>
            </p:txBody>
          </p:sp>
        </p:grpSp>
        <p:sp>
          <p:nvSpPr>
            <p:cNvPr id="10" name="Left-Right Arrow 9"/>
            <p:cNvSpPr/>
            <p:nvPr/>
          </p:nvSpPr>
          <p:spPr>
            <a:xfrm>
              <a:off x="2286001" y="3352800"/>
              <a:ext cx="1371599" cy="410948"/>
            </a:xfrm>
            <a:prstGeom prst="leftRightArrow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Left-Right Arrow 10"/>
            <p:cNvSpPr/>
            <p:nvPr/>
          </p:nvSpPr>
          <p:spPr>
            <a:xfrm rot="1466450">
              <a:off x="5169806" y="4224136"/>
              <a:ext cx="1822841" cy="410948"/>
            </a:xfrm>
            <a:prstGeom prst="leftRightArrow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6934200" y="2911903"/>
              <a:ext cx="1981200" cy="1126697"/>
              <a:chOff x="6934200" y="2895601"/>
              <a:chExt cx="1981200" cy="1243106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6934200" y="2895601"/>
                <a:ext cx="1981200" cy="124310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934200" y="3178957"/>
                <a:ext cx="1981200" cy="4655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400" dirty="0" smtClean="0"/>
                  <a:t>Components suppliers </a:t>
                </a:r>
                <a:endParaRPr lang="en-US" sz="1400" dirty="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228600" y="1600200"/>
              <a:ext cx="1981200" cy="821897"/>
              <a:chOff x="6934200" y="3234032"/>
              <a:chExt cx="1981200" cy="1243106"/>
            </a:xfrm>
            <a:solidFill>
              <a:schemeClr val="accent3">
                <a:lumMod val="85000"/>
              </a:schemeClr>
            </a:solidFill>
          </p:grpSpPr>
          <p:sp>
            <p:nvSpPr>
              <p:cNvPr id="27" name="Rectangle 26"/>
              <p:cNvSpPr/>
              <p:nvPr/>
            </p:nvSpPr>
            <p:spPr>
              <a:xfrm>
                <a:off x="6934200" y="3234032"/>
                <a:ext cx="1981200" cy="1243106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025510" y="3565235"/>
                <a:ext cx="1742527" cy="527918"/>
              </a:xfrm>
              <a:prstGeom prst="rect">
                <a:avLst/>
              </a:prstGeom>
              <a:solidFill>
                <a:schemeClr val="tx2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400" dirty="0" smtClean="0">
                    <a:solidFill>
                      <a:schemeClr val="bg1"/>
                    </a:solidFill>
                  </a:rPr>
                  <a:t>Clients</a:t>
                </a:r>
                <a:endParaRPr lang="en-US" sz="1400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" name="Left-Right Arrow 13"/>
            <p:cNvSpPr/>
            <p:nvPr/>
          </p:nvSpPr>
          <p:spPr>
            <a:xfrm rot="16200000">
              <a:off x="4182123" y="2464346"/>
              <a:ext cx="855955" cy="381000"/>
            </a:xfrm>
            <a:prstGeom prst="leftRightArrow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Left-Right Arrow 14"/>
            <p:cNvSpPr/>
            <p:nvPr/>
          </p:nvSpPr>
          <p:spPr>
            <a:xfrm>
              <a:off x="2286000" y="1752600"/>
              <a:ext cx="1285759" cy="410948"/>
            </a:xfrm>
            <a:prstGeom prst="leftRightArrow">
              <a:avLst/>
            </a:prstGeom>
            <a:solidFill>
              <a:schemeClr val="accent3">
                <a:lumMod val="85000"/>
              </a:schemeClr>
            </a:solidFill>
            <a:ln>
              <a:solidFill>
                <a:schemeClr val="accent4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28600" y="2971800"/>
              <a:ext cx="1981200" cy="1068465"/>
              <a:chOff x="4724400" y="2895601"/>
              <a:chExt cx="1981200" cy="1243106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4724400" y="2895601"/>
                <a:ext cx="1981200" cy="124310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724400" y="3266296"/>
                <a:ext cx="1981200" cy="406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400" dirty="0" smtClean="0"/>
                  <a:t>PCB </a:t>
                </a:r>
                <a:r>
                  <a:rPr lang="en-GB" sz="1400" dirty="0" smtClean="0"/>
                  <a:t>procurement</a:t>
                </a:r>
                <a:endParaRPr lang="en-GB" sz="1400" dirty="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228600" y="4485737"/>
              <a:ext cx="1981200" cy="593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Harness</a:t>
              </a:r>
              <a:r>
                <a:rPr lang="fr-CH" sz="1400" dirty="0" smtClean="0"/>
                <a:t> </a:t>
              </a:r>
              <a:r>
                <a:rPr lang="en-GB" sz="1400" dirty="0" smtClean="0"/>
                <a:t>subcontractors</a:t>
              </a:r>
              <a:endParaRPr lang="en-GB" sz="1400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934200" y="4267200"/>
              <a:ext cx="1981200" cy="1068465"/>
              <a:chOff x="4724400" y="2895601"/>
              <a:chExt cx="1981200" cy="1243106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724400" y="2895601"/>
                <a:ext cx="1981200" cy="124310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724400" y="3112951"/>
                <a:ext cx="1981200" cy="9746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Mechanical</a:t>
                </a:r>
                <a:r>
                  <a:rPr lang="fr-CH" sz="1400" dirty="0" smtClean="0"/>
                  <a:t> </a:t>
                </a:r>
                <a:r>
                  <a:rPr lang="en-GB" sz="1400" dirty="0" smtClean="0"/>
                  <a:t>subcontractors</a:t>
                </a:r>
                <a:r>
                  <a:rPr lang="fr-CH" sz="1400" dirty="0" smtClean="0"/>
                  <a:t> via EN-MME</a:t>
                </a:r>
                <a:endParaRPr lang="en-US" sz="1400" dirty="0"/>
              </a:p>
            </p:txBody>
          </p:sp>
        </p:grpSp>
        <p:sp>
          <p:nvSpPr>
            <p:cNvPr id="19" name="Left-Right Arrow 18"/>
            <p:cNvSpPr/>
            <p:nvPr/>
          </p:nvSpPr>
          <p:spPr>
            <a:xfrm>
              <a:off x="5638800" y="3352800"/>
              <a:ext cx="1270669" cy="410948"/>
            </a:xfrm>
            <a:prstGeom prst="leftRightArrow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Left-Right Arrow 19"/>
            <p:cNvSpPr/>
            <p:nvPr/>
          </p:nvSpPr>
          <p:spPr>
            <a:xfrm rot="19898432">
              <a:off x="2192702" y="4272166"/>
              <a:ext cx="1911411" cy="410948"/>
            </a:xfrm>
            <a:prstGeom prst="leftRightArrow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Left-Right Arrow 20"/>
            <p:cNvSpPr/>
            <p:nvPr/>
          </p:nvSpPr>
          <p:spPr>
            <a:xfrm rot="16200000">
              <a:off x="4038601" y="4419600"/>
              <a:ext cx="1219200" cy="609599"/>
            </a:xfrm>
            <a:prstGeom prst="leftRightArrow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57600" y="3272108"/>
              <a:ext cx="1981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 smtClean="0"/>
                <a:t>Subcontracting </a:t>
              </a:r>
            </a:p>
            <a:p>
              <a:pPr algn="ctr"/>
              <a:r>
                <a:rPr lang="fr-CH" sz="1400" dirty="0" smtClean="0"/>
                <a:t>team</a:t>
              </a:r>
              <a:endParaRPr lang="en-US" sz="1400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03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4227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PCB procurement analysis</a:t>
            </a:r>
            <a:endParaRPr lang="en-GB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08958" y="821763"/>
            <a:ext cx="812333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sz="2400" b="1" dirty="0" smtClean="0"/>
          </a:p>
          <a:p>
            <a:r>
              <a:rPr lang="fr-CH" sz="2400" b="1" dirty="0" err="1" smtClean="0"/>
              <a:t>From</a:t>
            </a:r>
            <a:r>
              <a:rPr lang="fr-CH" sz="2400" b="1" dirty="0" smtClean="0"/>
              <a:t> 01.06.2015 to 31.05.2016 </a:t>
            </a:r>
          </a:p>
          <a:p>
            <a:endParaRPr lang="fr-CH" sz="800" dirty="0"/>
          </a:p>
          <a:p>
            <a:endParaRPr lang="fr-CH" b="1" dirty="0" smtClean="0"/>
          </a:p>
          <a:p>
            <a:endParaRPr lang="fr-CH" b="1" dirty="0"/>
          </a:p>
          <a:p>
            <a:endParaRPr lang="fr-CH" b="1" dirty="0" smtClean="0"/>
          </a:p>
          <a:p>
            <a:endParaRPr lang="fr-CH" b="1" dirty="0"/>
          </a:p>
          <a:p>
            <a:endParaRPr lang="fr-CH" b="1" dirty="0" smtClean="0"/>
          </a:p>
          <a:p>
            <a:endParaRPr lang="fr-CH" b="1" dirty="0"/>
          </a:p>
          <a:p>
            <a:endParaRPr lang="fr-CH" b="1" dirty="0" smtClean="0"/>
          </a:p>
          <a:p>
            <a:endParaRPr lang="fr-CH" b="1" dirty="0"/>
          </a:p>
          <a:p>
            <a:endParaRPr lang="fr-CH" b="1" dirty="0" smtClean="0"/>
          </a:p>
          <a:p>
            <a:r>
              <a:rPr lang="fr-CH" sz="400" b="1" dirty="0"/>
              <a:t>	</a:t>
            </a:r>
            <a:r>
              <a:rPr lang="fr-CH" sz="400" b="1" dirty="0" smtClean="0"/>
              <a:t>	</a:t>
            </a:r>
          </a:p>
          <a:p>
            <a:endParaRPr lang="fr-CH" b="1" dirty="0"/>
          </a:p>
          <a:p>
            <a:endParaRPr lang="fr-CH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038256"/>
              </p:ext>
            </p:extLst>
          </p:nvPr>
        </p:nvGraphicFramePr>
        <p:xfrm>
          <a:off x="1184204" y="1849623"/>
          <a:ext cx="6583064" cy="23143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72567"/>
                <a:gridCol w="1510497"/>
              </a:tblGrid>
              <a:tr h="20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DAI issued: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247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Total cost: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624’835.- </a:t>
                      </a:r>
                      <a:r>
                        <a:rPr lang="en-GB" sz="1600" u="none" strike="noStrike" dirty="0">
                          <a:effectLst/>
                        </a:rPr>
                        <a:t>CHF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02654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DAI  </a:t>
                      </a:r>
                      <a:r>
                        <a:rPr lang="en-GB" sz="1600" u="none" strike="noStrike" dirty="0">
                          <a:effectLst/>
                        </a:rPr>
                        <a:t>&lt; 5'000.-CHF: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229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DAI  </a:t>
                      </a:r>
                      <a:r>
                        <a:rPr lang="en-GB" sz="1600" u="none" strike="noStrike" dirty="0">
                          <a:effectLst/>
                        </a:rPr>
                        <a:t>&gt; 5'000</a:t>
                      </a:r>
                      <a:r>
                        <a:rPr lang="en-GB" sz="1600" u="none" strike="noStrike" dirty="0" smtClean="0">
                          <a:effectLst/>
                        </a:rPr>
                        <a:t>.- and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600" u="none" strike="noStrike" dirty="0" smtClean="0">
                          <a:effectLst/>
                        </a:rPr>
                        <a:t>&lt;10'000</a:t>
                      </a:r>
                      <a:r>
                        <a:rPr lang="en-GB" sz="1600" u="none" strike="noStrike" dirty="0">
                          <a:effectLst/>
                        </a:rPr>
                        <a:t>.-CHF: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11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DAI  &gt; </a:t>
                      </a:r>
                      <a:r>
                        <a:rPr lang="en-GB" sz="1600" u="none" strike="noStrike" dirty="0">
                          <a:effectLst/>
                        </a:rPr>
                        <a:t>10'000.-CHF: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5905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Most expensive DAI: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33'000.- CHF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Average cost per DAI: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2'530.- CHF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67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fr-CH" sz="2400" dirty="0" smtClean="0"/>
              <a:t>The PCB </a:t>
            </a:r>
            <a:r>
              <a:rPr lang="fr-CH" sz="2400" dirty="0" err="1" smtClean="0"/>
              <a:t>is</a:t>
            </a:r>
            <a:r>
              <a:rPr lang="fr-CH" sz="2400" dirty="0" smtClean="0"/>
              <a:t> the </a:t>
            </a:r>
            <a:r>
              <a:rPr lang="fr-CH" sz="2400" dirty="0" err="1" smtClean="0"/>
              <a:t>most</a:t>
            </a:r>
            <a:r>
              <a:rPr lang="fr-CH" sz="2400" dirty="0" smtClean="0"/>
              <a:t> </a:t>
            </a:r>
            <a:r>
              <a:rPr lang="fr-CH" sz="2400" dirty="0" err="1" smtClean="0"/>
              <a:t>critical</a:t>
            </a:r>
            <a:r>
              <a:rPr lang="fr-CH" sz="2400" dirty="0" smtClean="0"/>
              <a:t> part of an </a:t>
            </a:r>
            <a:r>
              <a:rPr lang="fr-CH" sz="2400" dirty="0" err="1" smtClean="0"/>
              <a:t>assembly</a:t>
            </a:r>
            <a:r>
              <a:rPr lang="fr-CH" sz="2400" dirty="0" smtClean="0"/>
              <a:t> </a:t>
            </a:r>
            <a:r>
              <a:rPr lang="fr-CH" sz="2400" dirty="0"/>
              <a:t>i</a:t>
            </a:r>
            <a:r>
              <a:rPr lang="fr-CH" sz="2400" dirty="0" smtClean="0"/>
              <a:t>f </a:t>
            </a:r>
            <a:r>
              <a:rPr lang="fr-CH" sz="2400" dirty="0" err="1" smtClean="0"/>
              <a:t>it</a:t>
            </a:r>
            <a:r>
              <a:rPr lang="fr-CH" sz="2400" dirty="0" smtClean="0"/>
              <a:t> </a:t>
            </a:r>
            <a:r>
              <a:rPr lang="fr-CH" sz="2400" dirty="0" err="1" smtClean="0"/>
              <a:t>fails</a:t>
            </a:r>
            <a:r>
              <a:rPr lang="fr-CH" sz="2400" dirty="0" smtClean="0"/>
              <a:t>, the </a:t>
            </a:r>
            <a:r>
              <a:rPr lang="fr-CH" sz="2400" dirty="0" err="1" smtClean="0"/>
              <a:t>whole</a:t>
            </a:r>
            <a:r>
              <a:rPr lang="fr-CH" sz="2400" dirty="0" smtClean="0"/>
              <a:t> </a:t>
            </a:r>
            <a:r>
              <a:rPr lang="fr-CH" sz="2400" dirty="0" err="1" smtClean="0"/>
              <a:t>board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scrapped</a:t>
            </a:r>
            <a:endParaRPr lang="fr-CH" sz="2400" dirty="0" smtClean="0"/>
          </a:p>
          <a:p>
            <a:pPr>
              <a:buClr>
                <a:schemeClr val="tx1"/>
              </a:buClr>
            </a:pPr>
            <a:endParaRPr lang="fr-CH" sz="800" dirty="0" smtClean="0"/>
          </a:p>
          <a:p>
            <a:pPr>
              <a:buClr>
                <a:schemeClr val="tx1"/>
              </a:buClr>
            </a:pPr>
            <a:r>
              <a:rPr lang="fr-CH" sz="2400" dirty="0" smtClean="0"/>
              <a:t>An </a:t>
            </a:r>
            <a:r>
              <a:rPr lang="fr-CH" sz="2400" dirty="0" err="1" smtClean="0"/>
              <a:t>income</a:t>
            </a:r>
            <a:r>
              <a:rPr lang="fr-CH" sz="2400" dirty="0" smtClean="0"/>
              <a:t> inspection </a:t>
            </a:r>
            <a:r>
              <a:rPr lang="fr-CH" sz="2400" dirty="0" err="1" smtClean="0"/>
              <a:t>cannot</a:t>
            </a:r>
            <a:r>
              <a:rPr lang="fr-CH" sz="2400" dirty="0" smtClean="0"/>
              <a:t> </a:t>
            </a:r>
            <a:r>
              <a:rPr lang="fr-CH" sz="2400" dirty="0" err="1" smtClean="0"/>
              <a:t>detect</a:t>
            </a:r>
            <a:r>
              <a:rPr lang="fr-CH" sz="2400" dirty="0"/>
              <a:t> </a:t>
            </a:r>
            <a:r>
              <a:rPr lang="fr-CH" sz="2400" dirty="0" smtClean="0"/>
              <a:t>the </a:t>
            </a:r>
            <a:r>
              <a:rPr lang="fr-CH" sz="2400" dirty="0" err="1" smtClean="0"/>
              <a:t>defects</a:t>
            </a:r>
            <a:endParaRPr lang="fr-CH" sz="2400" dirty="0" smtClean="0"/>
          </a:p>
          <a:p>
            <a:pPr>
              <a:buClr>
                <a:schemeClr val="tx1"/>
              </a:buClr>
            </a:pPr>
            <a:endParaRPr lang="fr-CH" sz="800" dirty="0" smtClean="0"/>
          </a:p>
          <a:p>
            <a:pPr>
              <a:buClr>
                <a:schemeClr val="tx1"/>
              </a:buClr>
            </a:pPr>
            <a:r>
              <a:rPr lang="fr-CH" sz="2400" dirty="0" err="1" smtClean="0"/>
              <a:t>Several</a:t>
            </a:r>
            <a:r>
              <a:rPr lang="fr-CH" sz="2400" dirty="0" smtClean="0"/>
              <a:t> process </a:t>
            </a:r>
            <a:r>
              <a:rPr lang="fr-CH" sz="2400" dirty="0" err="1" smtClean="0"/>
              <a:t>steps</a:t>
            </a:r>
            <a:r>
              <a:rPr lang="fr-CH" sz="2400" dirty="0" smtClean="0"/>
              <a:t>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considered</a:t>
            </a:r>
            <a:r>
              <a:rPr lang="fr-CH" sz="2400" dirty="0" smtClean="0"/>
              <a:t> as </a:t>
            </a:r>
            <a:r>
              <a:rPr lang="fr-CH" sz="2400" dirty="0" err="1" smtClean="0"/>
              <a:t>special</a:t>
            </a:r>
            <a:r>
              <a:rPr lang="fr-CH" sz="2400" dirty="0" smtClean="0"/>
              <a:t> process in </a:t>
            </a:r>
            <a:r>
              <a:rPr lang="fr-CH" sz="2400" dirty="0" err="1" smtClean="0"/>
              <a:t>terms</a:t>
            </a:r>
            <a:r>
              <a:rPr lang="fr-CH" sz="2400" dirty="0"/>
              <a:t> </a:t>
            </a:r>
            <a:r>
              <a:rPr lang="fr-CH" sz="2400" dirty="0" smtClean="0"/>
              <a:t>of QA</a:t>
            </a:r>
          </a:p>
          <a:p>
            <a:pPr>
              <a:buClr>
                <a:schemeClr val="tx1"/>
              </a:buClr>
            </a:pPr>
            <a:endParaRPr lang="fr-CH" sz="800" dirty="0" smtClean="0"/>
          </a:p>
          <a:p>
            <a:pPr>
              <a:buClr>
                <a:schemeClr val="tx1"/>
              </a:buClr>
            </a:pPr>
            <a:r>
              <a:rPr lang="fr-CH" sz="2400" dirty="0" smtClean="0"/>
              <a:t>Most of the PCB </a:t>
            </a:r>
            <a:r>
              <a:rPr lang="fr-CH" sz="2400" dirty="0" err="1" smtClean="0"/>
              <a:t>ordered</a:t>
            </a:r>
            <a:r>
              <a:rPr lang="fr-CH" sz="2400" dirty="0" smtClean="0"/>
              <a:t> are </a:t>
            </a:r>
            <a:r>
              <a:rPr lang="fr-CH" sz="2400" dirty="0" err="1" smtClean="0"/>
              <a:t>similar</a:t>
            </a:r>
            <a:r>
              <a:rPr lang="fr-CH" sz="2400" dirty="0" smtClean="0"/>
              <a:t> in </a:t>
            </a:r>
            <a:r>
              <a:rPr lang="fr-CH" sz="2400" dirty="0" err="1" smtClean="0"/>
              <a:t>terms</a:t>
            </a:r>
            <a:r>
              <a:rPr lang="fr-CH" sz="2400" dirty="0" smtClean="0"/>
              <a:t> of </a:t>
            </a:r>
            <a:r>
              <a:rPr lang="fr-CH" sz="2400" dirty="0" err="1" smtClean="0"/>
              <a:t>technology</a:t>
            </a:r>
            <a:endParaRPr lang="fr-CH" sz="2400" dirty="0" smtClean="0"/>
          </a:p>
          <a:p>
            <a:pPr>
              <a:buClr>
                <a:schemeClr val="tx1"/>
              </a:buClr>
            </a:pPr>
            <a:endParaRPr lang="fr-CH" sz="800" dirty="0" smtClean="0"/>
          </a:p>
          <a:p>
            <a:pPr>
              <a:buClr>
                <a:schemeClr val="tx1"/>
              </a:buClr>
            </a:pPr>
            <a:r>
              <a:rPr lang="fr-CH" sz="2400" dirty="0" smtClean="0"/>
              <a:t>A </a:t>
            </a:r>
            <a:r>
              <a:rPr lang="fr-CH" sz="2400" dirty="0" err="1" smtClean="0"/>
              <a:t>pricing</a:t>
            </a:r>
            <a:r>
              <a:rPr lang="fr-CH" sz="2400" dirty="0" smtClean="0"/>
              <a:t> model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easy</a:t>
            </a:r>
            <a:r>
              <a:rPr lang="fr-CH" sz="2400" dirty="0" smtClean="0"/>
              <a:t> to </a:t>
            </a:r>
            <a:r>
              <a:rPr lang="fr-CH" sz="2400" dirty="0" err="1" smtClean="0"/>
              <a:t>establish</a:t>
            </a:r>
            <a:r>
              <a:rPr lang="fr-CH" sz="2400" dirty="0" smtClean="0"/>
              <a:t>, </a:t>
            </a:r>
            <a:r>
              <a:rPr lang="fr-CH" sz="2400" dirty="0" err="1" smtClean="0"/>
              <a:t>based</a:t>
            </a:r>
            <a:r>
              <a:rPr lang="fr-CH" sz="2400" dirty="0" smtClean="0"/>
              <a:t> on layer count, size, </a:t>
            </a:r>
            <a:r>
              <a:rPr lang="fr-CH" sz="2400" dirty="0" err="1" smtClean="0"/>
              <a:t>density</a:t>
            </a:r>
            <a:r>
              <a:rPr lang="fr-CH" sz="2400" dirty="0" smtClean="0"/>
              <a:t>, </a:t>
            </a:r>
            <a:r>
              <a:rPr lang="fr-CH" sz="2400" dirty="0" err="1" smtClean="0"/>
              <a:t>leadtime</a:t>
            </a:r>
            <a:r>
              <a:rPr lang="fr-CH" sz="2400" dirty="0" smtClean="0"/>
              <a:t>, </a:t>
            </a:r>
            <a:r>
              <a:rPr lang="fr-CH" sz="2400" dirty="0" err="1" smtClean="0"/>
              <a:t>material</a:t>
            </a:r>
            <a:r>
              <a:rPr lang="fr-CH" sz="2400" dirty="0" smtClean="0"/>
              <a:t>, batch size</a:t>
            </a:r>
          </a:p>
          <a:p>
            <a:pPr>
              <a:buClr>
                <a:schemeClr val="tx1"/>
              </a:buClr>
            </a:pPr>
            <a:endParaRPr lang="fr-CH" dirty="0" smtClean="0"/>
          </a:p>
          <a:p>
            <a:pPr>
              <a:buClr>
                <a:schemeClr val="tx1"/>
              </a:buClr>
            </a:pP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4227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smtClean="0"/>
              <a:t>PCB procurement strategy</a:t>
            </a:r>
            <a:endParaRPr lang="en-GB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2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27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PCB procurement strategy</a:t>
            </a:r>
            <a:endParaRPr lang="en-GB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17586" y="857068"/>
            <a:ext cx="8087262" cy="197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56" lvl="1" indent="0">
              <a:buClr>
                <a:schemeClr val="tx1"/>
              </a:buClr>
              <a:buNone/>
            </a:pPr>
            <a:r>
              <a:rPr lang="en-US" sz="1800" dirty="0" smtClean="0"/>
              <a:t>MS based on IPC-1710A standard and IT launched in 2013-2014</a:t>
            </a:r>
            <a:r>
              <a:rPr lang="en-US" sz="1800" dirty="0"/>
              <a:t>	</a:t>
            </a:r>
          </a:p>
          <a:p>
            <a:pPr lvl="3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800" dirty="0" smtClean="0"/>
              <a:t>89 </a:t>
            </a:r>
            <a:r>
              <a:rPr lang="en-US" sz="1800" dirty="0"/>
              <a:t>companies </a:t>
            </a:r>
            <a:r>
              <a:rPr lang="en-US" sz="1800" dirty="0" smtClean="0"/>
              <a:t>listed for the MS </a:t>
            </a:r>
          </a:p>
          <a:p>
            <a:pPr lvl="3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800" dirty="0" smtClean="0"/>
              <a:t>23 answers </a:t>
            </a:r>
            <a:r>
              <a:rPr lang="en-US" sz="1800" dirty="0"/>
              <a:t>received</a:t>
            </a:r>
          </a:p>
          <a:p>
            <a:pPr lvl="3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800" dirty="0" smtClean="0"/>
              <a:t>9 preselected on the basis of the technical questionnaire of the MS and visited for a technical audit</a:t>
            </a:r>
          </a:p>
          <a:p>
            <a:pPr lvl="3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800" dirty="0" smtClean="0"/>
              <a:t>7 qualified </a:t>
            </a:r>
            <a:r>
              <a:rPr lang="en-US" sz="1800" dirty="0"/>
              <a:t>for </a:t>
            </a:r>
            <a:r>
              <a:rPr lang="en-US" sz="1800" dirty="0" smtClean="0"/>
              <a:t>the IT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3679" y="2893289"/>
            <a:ext cx="7273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Final adjudication </a:t>
            </a:r>
            <a:r>
              <a:rPr lang="fr-CH" sz="2000" b="1" dirty="0" err="1" smtClean="0"/>
              <a:t>with</a:t>
            </a:r>
            <a:r>
              <a:rPr lang="fr-CH" sz="2000" b="1" dirty="0" smtClean="0"/>
              <a:t> 2 </a:t>
            </a:r>
            <a:r>
              <a:rPr lang="fr-CH" sz="2000" b="1" dirty="0" err="1" smtClean="0"/>
              <a:t>contracts</a:t>
            </a:r>
            <a:r>
              <a:rPr lang="fr-CH" sz="2000" b="1" dirty="0" smtClean="0"/>
              <a:t> to the 2 </a:t>
            </a:r>
            <a:r>
              <a:rPr lang="en-GB" sz="2000" b="1" dirty="0" smtClean="0"/>
              <a:t>lowest</a:t>
            </a:r>
            <a:r>
              <a:rPr lang="fr-CH" sz="2000" b="1" dirty="0" smtClean="0"/>
              <a:t> </a:t>
            </a:r>
            <a:r>
              <a:rPr lang="en-GB" sz="2000" b="1" dirty="0" smtClean="0"/>
              <a:t>bidders.</a:t>
            </a:r>
            <a:endParaRPr lang="en-GB" sz="2000" b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74216" y="3444232"/>
            <a:ext cx="8696995" cy="141397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chemeClr val="tx1"/>
              </a:buClr>
              <a:buNone/>
            </a:pPr>
            <a:r>
              <a:rPr lang="fr-CH" sz="1800" dirty="0" err="1" smtClean="0"/>
              <a:t>Advantage</a:t>
            </a:r>
            <a:r>
              <a:rPr lang="fr-CH" sz="1800" dirty="0" smtClean="0"/>
              <a:t> of the contact: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sz="1800" dirty="0" err="1" smtClean="0"/>
              <a:t>orders</a:t>
            </a:r>
            <a:r>
              <a:rPr lang="fr-CH" sz="1800" dirty="0" smtClean="0"/>
              <a:t> &lt;5k are </a:t>
            </a:r>
            <a:r>
              <a:rPr lang="fr-CH" sz="1800" dirty="0" err="1" smtClean="0"/>
              <a:t>managed</a:t>
            </a:r>
            <a:r>
              <a:rPr lang="fr-CH" sz="1800" dirty="0" smtClean="0"/>
              <a:t> as </a:t>
            </a:r>
            <a:r>
              <a:rPr lang="fr-CH" sz="1800" dirty="0" err="1" smtClean="0"/>
              <a:t>small</a:t>
            </a:r>
            <a:r>
              <a:rPr lang="fr-CH" sz="1800" dirty="0" smtClean="0"/>
              <a:t> </a:t>
            </a:r>
            <a:r>
              <a:rPr lang="fr-CH" sz="1800" dirty="0" err="1" smtClean="0"/>
              <a:t>orders</a:t>
            </a:r>
            <a:r>
              <a:rPr lang="fr-CH" sz="1800" dirty="0" smtClean="0"/>
              <a:t> by </a:t>
            </a:r>
            <a:r>
              <a:rPr lang="fr-CH" sz="1800" dirty="0" err="1" smtClean="0"/>
              <a:t>purchasing</a:t>
            </a:r>
            <a:r>
              <a:rPr lang="fr-CH" sz="1800" dirty="0" smtClean="0"/>
              <a:t> office (</a:t>
            </a:r>
            <a:r>
              <a:rPr lang="fr-CH" sz="1800" dirty="0" err="1" smtClean="0"/>
              <a:t>instead</a:t>
            </a:r>
            <a:r>
              <a:rPr lang="fr-CH" sz="1800" dirty="0" smtClean="0"/>
              <a:t> of &lt;1k)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sz="1800" dirty="0" err="1" smtClean="0"/>
              <a:t>With</a:t>
            </a:r>
            <a:r>
              <a:rPr lang="fr-CH" sz="1800" dirty="0" smtClean="0"/>
              <a:t> the </a:t>
            </a:r>
            <a:r>
              <a:rPr lang="fr-CH" sz="1800" dirty="0" err="1" smtClean="0"/>
              <a:t>pricing</a:t>
            </a:r>
            <a:r>
              <a:rPr lang="fr-CH" sz="1800" dirty="0" smtClean="0"/>
              <a:t> model, no </a:t>
            </a:r>
            <a:r>
              <a:rPr lang="fr-CH" sz="1800" dirty="0" err="1" smtClean="0"/>
              <a:t>bad</a:t>
            </a:r>
            <a:r>
              <a:rPr lang="fr-CH" sz="1800" dirty="0" smtClean="0"/>
              <a:t> surprise, the </a:t>
            </a:r>
            <a:r>
              <a:rPr lang="fr-CH" sz="1800" dirty="0" err="1" smtClean="0"/>
              <a:t>costs</a:t>
            </a:r>
            <a:r>
              <a:rPr lang="fr-CH" sz="1800" dirty="0" smtClean="0"/>
              <a:t> </a:t>
            </a:r>
            <a:r>
              <a:rPr lang="fr-CH" sz="1800" dirty="0" err="1" smtClean="0"/>
              <a:t>remain</a:t>
            </a:r>
            <a:r>
              <a:rPr lang="fr-CH" sz="1800" dirty="0" smtClean="0"/>
              <a:t> </a:t>
            </a:r>
            <a:r>
              <a:rPr lang="fr-CH" sz="1800" dirty="0" err="1" smtClean="0"/>
              <a:t>under</a:t>
            </a:r>
            <a:r>
              <a:rPr lang="fr-CH" sz="1800" dirty="0" smtClean="0"/>
              <a:t> control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sz="1800" dirty="0" err="1" smtClean="0"/>
              <a:t>We</a:t>
            </a:r>
            <a:r>
              <a:rPr lang="fr-CH" sz="1800" dirty="0" smtClean="0"/>
              <a:t> have the </a:t>
            </a:r>
            <a:r>
              <a:rPr lang="fr-CH" sz="1800" dirty="0" err="1" smtClean="0"/>
              <a:t>guarantee</a:t>
            </a:r>
            <a:r>
              <a:rPr lang="fr-CH" sz="1800" dirty="0" smtClean="0"/>
              <a:t> </a:t>
            </a:r>
            <a:r>
              <a:rPr lang="fr-CH" sz="1800" dirty="0"/>
              <a:t>for 3 </a:t>
            </a:r>
            <a:r>
              <a:rPr lang="en-GB" sz="1800" dirty="0" smtClean="0"/>
              <a:t>years </a:t>
            </a:r>
            <a:r>
              <a:rPr lang="fr-CH" sz="1800" dirty="0" smtClean="0"/>
              <a:t>of </a:t>
            </a:r>
            <a:r>
              <a:rPr lang="fr-CH" sz="1800" dirty="0"/>
              <a:t>the </a:t>
            </a:r>
            <a:r>
              <a:rPr lang="en-GB" sz="1800" dirty="0"/>
              <a:t>lowest</a:t>
            </a:r>
            <a:r>
              <a:rPr lang="fr-CH" sz="1800" dirty="0"/>
              <a:t> </a:t>
            </a:r>
            <a:r>
              <a:rPr lang="en-GB" sz="1800" dirty="0"/>
              <a:t>prices</a:t>
            </a:r>
            <a:r>
              <a:rPr lang="fr-CH" sz="1800" dirty="0"/>
              <a:t> for the </a:t>
            </a:r>
            <a:r>
              <a:rPr lang="en-GB" sz="1800" dirty="0"/>
              <a:t>quality</a:t>
            </a:r>
            <a:r>
              <a:rPr lang="fr-CH" sz="1800" dirty="0"/>
              <a:t> and </a:t>
            </a:r>
            <a:r>
              <a:rPr lang="fr-CH" sz="1800" dirty="0" err="1"/>
              <a:t>leadtime</a:t>
            </a:r>
            <a:r>
              <a:rPr lang="fr-CH" sz="1800" dirty="0"/>
              <a:t> </a:t>
            </a:r>
            <a:r>
              <a:rPr lang="en-GB" sz="1800" dirty="0" smtClean="0"/>
              <a:t>required</a:t>
            </a:r>
            <a:endParaRPr lang="fr-CH" sz="1800" dirty="0" smtClean="0"/>
          </a:p>
          <a:p>
            <a:pPr>
              <a:buClr>
                <a:schemeClr val="tx1"/>
              </a:buClr>
            </a:pPr>
            <a:endParaRPr lang="en-GB" sz="1800" dirty="0"/>
          </a:p>
        </p:txBody>
      </p:sp>
      <p:sp>
        <p:nvSpPr>
          <p:cNvPr id="3" name="Rectangle 2"/>
          <p:cNvSpPr/>
          <p:nvPr/>
        </p:nvSpPr>
        <p:spPr>
          <a:xfrm>
            <a:off x="1418547" y="5227556"/>
            <a:ext cx="68083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The </a:t>
            </a:r>
            <a:r>
              <a:rPr lang="fr-CH" dirty="0" err="1"/>
              <a:t>companies</a:t>
            </a:r>
            <a:r>
              <a:rPr lang="fr-CH" dirty="0"/>
              <a:t> </a:t>
            </a:r>
            <a:r>
              <a:rPr lang="fr-CH" dirty="0" err="1"/>
              <a:t>validated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the IT phase </a:t>
            </a:r>
            <a:r>
              <a:rPr lang="fr-CH" dirty="0" err="1"/>
              <a:t>represent</a:t>
            </a:r>
            <a:r>
              <a:rPr lang="fr-CH" dirty="0"/>
              <a:t> an alternative to </a:t>
            </a:r>
            <a:r>
              <a:rPr lang="fr-CH" dirty="0" err="1"/>
              <a:t>keep</a:t>
            </a:r>
            <a:r>
              <a:rPr lang="fr-CH" dirty="0"/>
              <a:t> the pressure on Price, Quality and </a:t>
            </a:r>
            <a:r>
              <a:rPr lang="fr-CH" dirty="0" err="1"/>
              <a:t>Leadtimes</a:t>
            </a:r>
            <a:endParaRPr lang="fr-CH" dirty="0"/>
          </a:p>
        </p:txBody>
      </p:sp>
      <p:sp>
        <p:nvSpPr>
          <p:cNvPr id="5" name="Rectangle 4"/>
          <p:cNvSpPr/>
          <p:nvPr/>
        </p:nvSpPr>
        <p:spPr>
          <a:xfrm>
            <a:off x="752980" y="5046968"/>
            <a:ext cx="646331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&amp;</a:t>
            </a:r>
            <a:endParaRPr lang="en-US" sz="5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635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2149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Clr>
                <a:schemeClr val="tx1"/>
              </a:buClr>
              <a:buNone/>
            </a:pPr>
            <a:r>
              <a:rPr lang="fr-CH" sz="2400" dirty="0" smtClean="0"/>
              <a:t>In </a:t>
            </a:r>
            <a:r>
              <a:rPr lang="fr-CH" sz="2400" dirty="0" err="1" smtClean="0"/>
              <a:t>parallel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the </a:t>
            </a:r>
            <a:r>
              <a:rPr lang="fr-CH" sz="2400" dirty="0" err="1" smtClean="0"/>
              <a:t>contracts</a:t>
            </a:r>
            <a:r>
              <a:rPr lang="fr-CH" sz="2400" dirty="0" smtClean="0"/>
              <a:t>, </a:t>
            </a:r>
            <a:r>
              <a:rPr lang="fr-CH" sz="2400" dirty="0" err="1" smtClean="0"/>
              <a:t>some</a:t>
            </a:r>
            <a:r>
              <a:rPr lang="fr-CH" sz="2400" dirty="0" smtClean="0"/>
              <a:t> production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given</a:t>
            </a:r>
            <a:r>
              <a:rPr lang="fr-CH" sz="2400" dirty="0" smtClean="0"/>
              <a:t> to EP-DT-EF:</a:t>
            </a:r>
          </a:p>
          <a:p>
            <a:pPr marL="36576" indent="0">
              <a:buClr>
                <a:schemeClr val="tx1"/>
              </a:buClr>
              <a:buNone/>
            </a:pPr>
            <a:endParaRPr lang="fr-CH" sz="800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sz="2400" dirty="0" err="1" smtClean="0"/>
              <a:t>Low</a:t>
            </a:r>
            <a:r>
              <a:rPr lang="fr-CH" sz="2400" dirty="0" smtClean="0"/>
              <a:t> volume or prototypes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sz="2400" dirty="0" err="1" smtClean="0"/>
              <a:t>Fast</a:t>
            </a:r>
            <a:r>
              <a:rPr lang="fr-CH" sz="2400" dirty="0" smtClean="0"/>
              <a:t> </a:t>
            </a:r>
            <a:r>
              <a:rPr lang="fr-CH" sz="2400" dirty="0" err="1" smtClean="0"/>
              <a:t>Track</a:t>
            </a:r>
            <a:r>
              <a:rPr lang="fr-CH" sz="2400" dirty="0" smtClean="0"/>
              <a:t> production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sz="2400" dirty="0" err="1" smtClean="0"/>
              <a:t>Specific</a:t>
            </a:r>
            <a:r>
              <a:rPr lang="fr-CH" sz="2400" dirty="0" smtClean="0"/>
              <a:t> design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sz="2400" dirty="0" smtClean="0"/>
              <a:t>Process validation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fr-CH" sz="800" dirty="0"/>
          </a:p>
          <a:p>
            <a:pPr marL="36576" indent="0">
              <a:buClr>
                <a:schemeClr val="tx1"/>
              </a:buClr>
              <a:buNone/>
            </a:pPr>
            <a:r>
              <a:rPr lang="fr-CH" sz="2400" dirty="0" smtClean="0"/>
              <a:t>In </a:t>
            </a:r>
            <a:r>
              <a:rPr lang="fr-CH" sz="2400" dirty="0" err="1" smtClean="0"/>
              <a:t>order</a:t>
            </a:r>
            <a:r>
              <a:rPr lang="fr-CH" sz="2400" dirty="0" smtClean="0"/>
              <a:t> to </a:t>
            </a:r>
            <a:r>
              <a:rPr lang="fr-CH" sz="2400" dirty="0" err="1" smtClean="0"/>
              <a:t>maintain</a:t>
            </a:r>
            <a:r>
              <a:rPr lang="fr-CH" sz="2400" dirty="0" smtClean="0"/>
              <a:t> in </a:t>
            </a:r>
            <a:r>
              <a:rPr lang="fr-CH" sz="2400" dirty="0" err="1" smtClean="0"/>
              <a:t>this</a:t>
            </a:r>
            <a:r>
              <a:rPr lang="fr-CH" sz="2400" dirty="0" smtClean="0"/>
              <a:t> section the minimum </a:t>
            </a:r>
            <a:r>
              <a:rPr lang="fr-CH" sz="2400" dirty="0" err="1" smtClean="0"/>
              <a:t>load</a:t>
            </a:r>
            <a:r>
              <a:rPr lang="fr-CH" sz="2400" dirty="0" smtClean="0"/>
              <a:t> to </a:t>
            </a:r>
            <a:r>
              <a:rPr lang="fr-CH" sz="2400" dirty="0" err="1" smtClean="0"/>
              <a:t>keep</a:t>
            </a:r>
            <a:r>
              <a:rPr lang="fr-CH" sz="2400" dirty="0" smtClean="0"/>
              <a:t> the basic </a:t>
            </a:r>
            <a:r>
              <a:rPr lang="fr-CH" sz="2400" dirty="0" err="1" smtClean="0"/>
              <a:t>process</a:t>
            </a:r>
            <a:r>
              <a:rPr lang="fr-CH" sz="2400" dirty="0" smtClean="0"/>
              <a:t> </a:t>
            </a:r>
            <a:r>
              <a:rPr lang="fr-CH" sz="2400" dirty="0" err="1" smtClean="0"/>
              <a:t>under</a:t>
            </a:r>
            <a:r>
              <a:rPr lang="fr-CH" sz="2400" dirty="0" smtClean="0"/>
              <a:t> control</a:t>
            </a:r>
            <a:endParaRPr lang="fr-CH" sz="2400" dirty="0"/>
          </a:p>
          <a:p>
            <a:pPr marL="36576" indent="0">
              <a:buClr>
                <a:schemeClr val="tx1"/>
              </a:buClr>
              <a:buNone/>
            </a:pP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227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PCB procurement strategy</a:t>
            </a:r>
            <a:endParaRPr lang="en-GB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29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2"/>
            <a:ext cx="8226854" cy="940443"/>
          </a:xfrm>
        </p:spPr>
        <p:txBody>
          <a:bodyPr>
            <a:normAutofit/>
          </a:bodyPr>
          <a:lstStyle/>
          <a:p>
            <a:r>
              <a:rPr lang="fr-CH" sz="4000" dirty="0" smtClean="0"/>
              <a:t>How to select a PCB manufacturer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4067"/>
            <a:ext cx="8522898" cy="4531729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dirty="0" smtClean="0"/>
              <a:t>General </a:t>
            </a:r>
            <a:r>
              <a:rPr lang="en-GB" dirty="0" smtClean="0"/>
              <a:t>requirements</a:t>
            </a:r>
            <a:r>
              <a:rPr lang="fr-CH" dirty="0" smtClean="0"/>
              <a:t>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ISO 9001:2008 certified company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000" dirty="0"/>
              <a:t>Production shall be done in CERN </a:t>
            </a:r>
            <a:r>
              <a:rPr lang="fr-CH" sz="2000" dirty="0" err="1" smtClean="0"/>
              <a:t>Member</a:t>
            </a:r>
            <a:r>
              <a:rPr lang="fr-CH" sz="2000" dirty="0" smtClean="0"/>
              <a:t> States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All </a:t>
            </a:r>
            <a:r>
              <a:rPr lang="fr-CH" sz="2000" dirty="0" err="1" smtClean="0"/>
              <a:t>process</a:t>
            </a:r>
            <a:r>
              <a:rPr lang="fr-CH" sz="2000" dirty="0" smtClean="0"/>
              <a:t> </a:t>
            </a:r>
            <a:r>
              <a:rPr lang="fr-CH" sz="2000" dirty="0" err="1" smtClean="0"/>
              <a:t>steps</a:t>
            </a:r>
            <a:r>
              <a:rPr lang="fr-CH" sz="2000" dirty="0" smtClean="0"/>
              <a:t> </a:t>
            </a:r>
            <a:r>
              <a:rPr lang="fr-CH" sz="2000" dirty="0" err="1" smtClean="0"/>
              <a:t>shall</a:t>
            </a:r>
            <a:r>
              <a:rPr lang="fr-CH" sz="2000" dirty="0" smtClean="0"/>
              <a:t> be </a:t>
            </a:r>
            <a:r>
              <a:rPr lang="fr-CH" sz="2000" dirty="0" err="1" smtClean="0"/>
              <a:t>done</a:t>
            </a:r>
            <a:r>
              <a:rPr lang="fr-CH" sz="2000" dirty="0" smtClean="0"/>
              <a:t> in-house, no subcontracting allowed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Halogen free base material shall be used </a:t>
            </a:r>
            <a:r>
              <a:rPr lang="fr-CH" sz="2000" dirty="0" smtClean="0">
                <a:sym typeface="Wingdings" panose="05000000000000000000" pitchFamily="2" charset="2"/>
              </a:rPr>
              <a:t> IS41, CERN standard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Acceptance of the PCB </a:t>
            </a:r>
            <a:r>
              <a:rPr lang="fr-CH" sz="2000" dirty="0" err="1" smtClean="0"/>
              <a:t>shall</a:t>
            </a:r>
            <a:r>
              <a:rPr lang="fr-CH" sz="2000" dirty="0" smtClean="0"/>
              <a:t> be compliant </a:t>
            </a:r>
            <a:r>
              <a:rPr lang="fr-CH" sz="2000" dirty="0" err="1" smtClean="0"/>
              <a:t>with</a:t>
            </a:r>
            <a:r>
              <a:rPr lang="fr-CH" sz="2000" dirty="0" smtClean="0"/>
              <a:t> IPC-A-600 standards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Controlled impedances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2000" dirty="0"/>
              <a:t>Finished </a:t>
            </a:r>
            <a:r>
              <a:rPr lang="en-GB" sz="2000" dirty="0" smtClean="0"/>
              <a:t>holes diameter: </a:t>
            </a:r>
            <a:r>
              <a:rPr lang="en-GB" sz="2000" dirty="0"/>
              <a:t>down to 0.2 mm, aspect ratio to </a:t>
            </a:r>
            <a:r>
              <a:rPr lang="en-GB" sz="2000" dirty="0" smtClean="0"/>
              <a:t>8:1</a:t>
            </a:r>
            <a:endParaRPr lang="fr-CH" sz="2000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GB" sz="2000" dirty="0"/>
              <a:t>Blind and buried via holes according to </a:t>
            </a:r>
            <a:r>
              <a:rPr lang="en-GB" sz="2000" dirty="0" smtClean="0"/>
              <a:t>IPC-DR-572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2000" dirty="0" smtClean="0"/>
              <a:t>Surface finishing: electroplated Au, Ni/Au electroless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fr-CH" sz="2000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31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82"/>
            <a:ext cx="8226854" cy="940443"/>
          </a:xfrm>
        </p:spPr>
        <p:txBody>
          <a:bodyPr>
            <a:normAutofit/>
          </a:bodyPr>
          <a:lstStyle/>
          <a:p>
            <a:r>
              <a:rPr lang="fr-CH" sz="4000" dirty="0" smtClean="0"/>
              <a:t>How to select a PCB manufacturer </a:t>
            </a:r>
            <a:endParaRPr lang="en-GB" sz="4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084067"/>
            <a:ext cx="8522898" cy="4531729"/>
          </a:xfrm>
        </p:spPr>
        <p:txBody>
          <a:bodyPr>
            <a:normAutofit/>
          </a:bodyPr>
          <a:lstStyle/>
          <a:p>
            <a:pPr marL="36576" indent="0">
              <a:buClr>
                <a:schemeClr val="tx1"/>
              </a:buClr>
              <a:buNone/>
            </a:pPr>
            <a:r>
              <a:rPr lang="fr-CH" dirty="0" smtClean="0"/>
              <a:t>Specific requirements </a:t>
            </a:r>
          </a:p>
          <a:p>
            <a:pPr marL="36576" indent="0">
              <a:buClr>
                <a:schemeClr val="tx1"/>
              </a:buClr>
              <a:buNone/>
            </a:pPr>
            <a:endParaRPr lang="fr-CH" sz="800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sz="2000" dirty="0" smtClean="0"/>
              <a:t>The firm shall have a cold room for the stock of base </a:t>
            </a:r>
            <a:r>
              <a:rPr lang="fr-CH" sz="2000" dirty="0" err="1" smtClean="0"/>
              <a:t>material</a:t>
            </a:r>
            <a:endParaRPr lang="fr-CH" sz="2000" dirty="0" smtClean="0"/>
          </a:p>
          <a:p>
            <a:pPr marL="36576" indent="0">
              <a:buClr>
                <a:schemeClr val="tx1"/>
              </a:buClr>
              <a:buNone/>
            </a:pPr>
            <a:endParaRPr lang="fr-CH" sz="800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sz="2000" dirty="0" smtClean="0"/>
              <a:t>The firm shall have a chemical laboratory</a:t>
            </a:r>
            <a:endParaRPr lang="fr-CH" sz="2000" dirty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1600" dirty="0" smtClean="0"/>
              <a:t>measurement (at least every day) of the concentration of all liquids used in the humid chemistry process. A database shall be updated each day with the measured values and the corrective parameter change.</a:t>
            </a:r>
          </a:p>
          <a:p>
            <a:pPr marL="448056" lvl="1" indent="0">
              <a:buClr>
                <a:schemeClr val="tx1"/>
              </a:buClr>
              <a:buNone/>
            </a:pPr>
            <a:endParaRPr lang="fr-CH" sz="800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sz="2000" dirty="0" smtClean="0"/>
              <a:t>The firm shall insert test coupon in the normal production 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fr-CH" sz="1600" dirty="0" smtClean="0"/>
              <a:t>to be able to make micro-section on these sample during the day.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fr-CH" sz="800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fr-CH" sz="2000" dirty="0" smtClean="0"/>
              <a:t>The firm shall perform an electrical test to the final product</a:t>
            </a:r>
            <a:r>
              <a:rPr lang="fr-CH" sz="2000" dirty="0"/>
              <a:t> </a:t>
            </a:r>
            <a:r>
              <a:rPr lang="fr-CH" sz="2000" dirty="0" smtClean="0"/>
              <a:t>with a test programm generated from customer file and not </a:t>
            </a:r>
            <a:r>
              <a:rPr lang="fr-CH" sz="2000" dirty="0" err="1" smtClean="0"/>
              <a:t>from</a:t>
            </a:r>
            <a:r>
              <a:rPr lang="fr-CH" sz="2000" dirty="0" smtClean="0"/>
              <a:t> </a:t>
            </a:r>
            <a:r>
              <a:rPr lang="fr-CH" sz="2000" dirty="0" err="1" smtClean="0"/>
              <a:t>their</a:t>
            </a:r>
            <a:r>
              <a:rPr lang="fr-CH" sz="2000" dirty="0" smtClean="0"/>
              <a:t> </a:t>
            </a:r>
            <a:r>
              <a:rPr lang="fr-CH" sz="2000" dirty="0" err="1" smtClean="0"/>
              <a:t>own</a:t>
            </a:r>
            <a:r>
              <a:rPr lang="fr-CH" sz="2000" dirty="0" smtClean="0"/>
              <a:t> files </a:t>
            </a:r>
            <a:r>
              <a:rPr lang="fr-CH" sz="2000" dirty="0" err="1" smtClean="0"/>
              <a:t>they</a:t>
            </a:r>
            <a:r>
              <a:rPr lang="fr-CH" sz="2000" dirty="0" smtClean="0"/>
              <a:t> </a:t>
            </a:r>
            <a:r>
              <a:rPr lang="fr-CH" sz="2000" dirty="0" err="1" smtClean="0"/>
              <a:t>generated</a:t>
            </a:r>
            <a:r>
              <a:rPr lang="fr-CH" sz="2000" dirty="0" smtClean="0"/>
              <a:t> and </a:t>
            </a:r>
            <a:r>
              <a:rPr lang="fr-CH" sz="2000" dirty="0" err="1" smtClean="0"/>
              <a:t>used</a:t>
            </a:r>
            <a:r>
              <a:rPr lang="fr-CH" sz="2000" dirty="0" smtClean="0"/>
              <a:t> for production </a:t>
            </a:r>
          </a:p>
          <a:p>
            <a:pPr marL="36576" indent="0">
              <a:buClr>
                <a:schemeClr val="tx1"/>
              </a:buClr>
              <a:buNone/>
            </a:pPr>
            <a:endParaRPr lang="fr-CH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17586" y="6611778"/>
            <a:ext cx="1242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solidFill>
                  <a:schemeClr val="bg1"/>
                </a:solidFill>
              </a:rPr>
              <a:t>Raphaël Berberat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20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é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CERNPrésentation1.thmx</Template>
  <TotalTime>2725</TotalTime>
  <Words>1221</Words>
  <Application>Microsoft Office PowerPoint</Application>
  <PresentationFormat>On-screen Show (4:3)</PresentationFormat>
  <Paragraphs>298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ＭＳ Ｐゴシック</vt:lpstr>
      <vt:lpstr>Arial</vt:lpstr>
      <vt:lpstr>Calibri</vt:lpstr>
      <vt:lpstr>Times New Roman</vt:lpstr>
      <vt:lpstr>Wingdings</vt:lpstr>
      <vt:lpstr>CERNPrésentation1</vt:lpstr>
      <vt:lpstr>PowerPoint Presentation</vt:lpstr>
      <vt:lpstr>Content</vt:lpstr>
      <vt:lpstr>MPE-EM Procurement structure</vt:lpstr>
      <vt:lpstr>PCB procurement analysis</vt:lpstr>
      <vt:lpstr>PowerPoint Presentation</vt:lpstr>
      <vt:lpstr>PCB procurement strategy</vt:lpstr>
      <vt:lpstr>PCB procurement strategy</vt:lpstr>
      <vt:lpstr>How to select a PCB manufacturer </vt:lpstr>
      <vt:lpstr>How to select a PCB manufacturer </vt:lpstr>
      <vt:lpstr>How to select a PCB manufacturer</vt:lpstr>
      <vt:lpstr>PCB specification</vt:lpstr>
      <vt:lpstr>PCB procurement validation</vt:lpstr>
      <vt:lpstr>PowerPoint Presentation</vt:lpstr>
      <vt:lpstr>Assembly procurement analysis</vt:lpstr>
      <vt:lpstr>Electronic assembly procurement strategy</vt:lpstr>
      <vt:lpstr>Electronic assembly procurement strategy</vt:lpstr>
      <vt:lpstr>How to select an EMS (Electronics Manufacturing Services)</vt:lpstr>
      <vt:lpstr>How to select an EMS (Electronics Manufacturing Services)</vt:lpstr>
      <vt:lpstr>Assembly procurement specification</vt:lpstr>
      <vt:lpstr>Assembly parameter validation</vt:lpstr>
      <vt:lpstr>Our tools ≠ GPAO </vt:lpstr>
      <vt:lpstr>Customer dedicated application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Motivation</dc:title>
  <dc:creator>Bernhard Auchmann</dc:creator>
  <cp:lastModifiedBy>Raphael Berberat</cp:lastModifiedBy>
  <cp:revision>236</cp:revision>
  <dcterms:created xsi:type="dcterms:W3CDTF">2013-01-23T14:04:36Z</dcterms:created>
  <dcterms:modified xsi:type="dcterms:W3CDTF">2016-06-15T13:37:16Z</dcterms:modified>
</cp:coreProperties>
</file>