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7" r:id="rId4"/>
    <p:sldId id="280" r:id="rId5"/>
    <p:sldId id="284" r:id="rId6"/>
    <p:sldId id="281" r:id="rId7"/>
    <p:sldId id="271" r:id="rId8"/>
    <p:sldId id="260" r:id="rId9"/>
    <p:sldId id="282" r:id="rId10"/>
    <p:sldId id="272" r:id="rId11"/>
    <p:sldId id="286" r:id="rId12"/>
    <p:sldId id="283" r:id="rId13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howGuides="1">
      <p:cViewPr varScale="1">
        <p:scale>
          <a:sx n="71" d="100"/>
          <a:sy n="71" d="100"/>
        </p:scale>
        <p:origin x="618" y="66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6/20/2016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6/20/2016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758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77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‹N°›</a:t>
            </a:fld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20 June 2016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494012" y="1745660"/>
            <a:ext cx="8856985" cy="697688"/>
          </a:xfrm>
        </p:spPr>
        <p:txBody>
          <a:bodyPr/>
          <a:lstStyle/>
          <a:p>
            <a:pPr algn="ctr"/>
            <a:r>
              <a:rPr lang="en-US" sz="4000" b="1" dirty="0"/>
              <a:t>Trigger Study for WZ resonance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3701285" y="2696151"/>
            <a:ext cx="6184788" cy="660841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/>
              <a:t>WZ</a:t>
            </a:r>
            <a:r>
              <a:rPr lang="fr-FR" dirty="0" smtClean="0"/>
              <a:t>   </a:t>
            </a:r>
            <a:r>
              <a:rPr lang="fr-FR" dirty="0" smtClean="0">
                <a:latin typeface="Freestyle Script" panose="030804020302050B0404" pitchFamily="66" charset="0"/>
              </a:rPr>
              <a:t>l </a:t>
            </a:r>
            <a:r>
              <a:rPr lang="el-GR" sz="2800" dirty="0" smtClean="0">
                <a:latin typeface="Calibri" panose="020F0502020204030204" pitchFamily="34" charset="0"/>
              </a:rPr>
              <a:t>ν</a:t>
            </a:r>
            <a:r>
              <a:rPr lang="fr-FR" dirty="0" smtClean="0">
                <a:latin typeface="Freestyle Script" panose="030804020302050B0404" pitchFamily="66" charset="0"/>
              </a:rPr>
              <a:t> l’l’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6454452" y="2996952"/>
            <a:ext cx="260671" cy="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701285" y="5973777"/>
            <a:ext cx="7416824" cy="414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it-IT" sz="1600" cap="all" dirty="0">
                <a:solidFill>
                  <a:schemeClr val="tx2"/>
                </a:solidFill>
                <a:latin typeface="Arial Rounded MT Bold" panose="020F0704030504030204" pitchFamily="34" charset="0"/>
              </a:rPr>
              <a:t>S. DAHBI ,  Y. TAYALATI ( Mohamed V </a:t>
            </a:r>
            <a:r>
              <a:rPr lang="it-IT" sz="1600" cap="all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University Rabat)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333" y="3066132"/>
            <a:ext cx="4772691" cy="233395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940" y="16760"/>
            <a:ext cx="3072000" cy="144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546771" y="116632"/>
            <a:ext cx="6092825" cy="10895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Mohamed V </a:t>
            </a:r>
            <a:r>
              <a:rPr lang="fr-FR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University</a:t>
            </a:r>
            <a:endParaRPr lang="fr-FR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fr-FR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Faculty</a:t>
            </a:r>
            <a:r>
              <a:rPr lang="fr-FR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of Sciences</a:t>
            </a:r>
          </a:p>
          <a:p>
            <a:pPr algn="ctr">
              <a:lnSpc>
                <a:spcPct val="90000"/>
              </a:lnSpc>
            </a:pPr>
            <a:r>
              <a:rPr lang="fr-FR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Rabat</a:t>
            </a:r>
            <a:endParaRPr lang="fr-FR" sz="3200" i="1" dirty="0">
              <a:solidFill>
                <a:srgbClr val="002060"/>
              </a:solidFill>
              <a:latin typeface="Consola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932" y="8792"/>
            <a:ext cx="1386271" cy="1548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5644938"/>
            <a:ext cx="1230310" cy="1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41884" y="116632"/>
            <a:ext cx="84249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for </a:t>
            </a:r>
            <a:r>
              <a:rPr lang="fr-FR" sz="2800" u="sng" dirty="0" err="1" smtClean="0">
                <a:solidFill>
                  <a:schemeClr val="accent5">
                    <a:lumMod val="50000"/>
                  </a:schemeClr>
                </a:solidFill>
              </a:rPr>
              <a:t>others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800" u="sng" dirty="0" err="1" smtClean="0">
                <a:solidFill>
                  <a:schemeClr val="accent5">
                    <a:lumMod val="50000"/>
                  </a:schemeClr>
                </a:solidFill>
              </a:rPr>
              <a:t>Channels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972" y="980728"/>
            <a:ext cx="8133526" cy="5184000"/>
          </a:xfrm>
          <a:prstGeom prst="rect">
            <a:avLst/>
          </a:prstGeo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70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69876" y="0"/>
            <a:ext cx="172675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Summary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13892" y="1772816"/>
            <a:ext cx="101697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By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looking at the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HVT signal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at the lepton </a:t>
            </a:r>
            <a:r>
              <a:rPr lang="en-US" dirty="0" err="1">
                <a:solidFill>
                  <a:srgbClr val="465562"/>
                </a:solidFill>
                <a:latin typeface="Helvetica" panose="020B0604020202020204" pitchFamily="34" charset="0"/>
              </a:rPr>
              <a:t>preselection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 level less 1% gain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by MET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,</a:t>
            </a:r>
            <a:r>
              <a:rPr lang="en-US" dirty="0" err="1">
                <a:solidFill>
                  <a:srgbClr val="465562"/>
                </a:solidFill>
                <a:latin typeface="Helvetica" panose="020B0604020202020204" pitchFamily="34" charset="0"/>
              </a:rPr>
              <a:t>dilepton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 or </a:t>
            </a:r>
            <a:r>
              <a:rPr lang="en-US" dirty="0" err="1">
                <a:solidFill>
                  <a:srgbClr val="465562"/>
                </a:solidFill>
                <a:latin typeface="Helvetica" panose="020B0604020202020204" pitchFamily="34" charset="0"/>
              </a:rPr>
              <a:t>Trilepton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 triggers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,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no effect at all if we look at final WZ selection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465562"/>
              </a:solidFill>
              <a:latin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Using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the single lepton triggers for HVT signals of (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m=600 </a:t>
            </a:r>
            <a:r>
              <a:rPr lang="en-US" dirty="0" err="1">
                <a:solidFill>
                  <a:srgbClr val="465562"/>
                </a:solidFill>
                <a:latin typeface="Helvetica" panose="020B0604020202020204" pitchFamily="34" charset="0"/>
              </a:rPr>
              <a:t>GeV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) we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have an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efficiency of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~99% </a:t>
            </a:r>
            <a:endParaRPr lang="en-US" dirty="0">
              <a:solidFill>
                <a:srgbClr val="465562"/>
              </a:solidFill>
              <a:latin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rgbClr val="465562"/>
              </a:solidFill>
              <a:latin typeface="Helvetica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Not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evident gain in signal by adding MET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,</a:t>
            </a:r>
            <a:r>
              <a:rPr lang="en-US" dirty="0" err="1" smtClean="0">
                <a:solidFill>
                  <a:srgbClr val="465562"/>
                </a:solidFill>
                <a:latin typeface="Helvetica" panose="020B0604020202020204" pitchFamily="34" charset="0"/>
              </a:rPr>
              <a:t>dilepton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 or </a:t>
            </a:r>
            <a:r>
              <a:rPr lang="en-US" dirty="0" err="1" smtClean="0">
                <a:solidFill>
                  <a:srgbClr val="465562"/>
                </a:solidFill>
                <a:latin typeface="Helvetica" panose="020B0604020202020204" pitchFamily="34" charset="0"/>
              </a:rPr>
              <a:t>Trilepton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 </a:t>
            </a:r>
            <a:r>
              <a:rPr lang="en-US" dirty="0">
                <a:solidFill>
                  <a:srgbClr val="465562"/>
                </a:solidFill>
                <a:latin typeface="Helvetica" panose="020B0604020202020204" pitchFamily="34" charset="0"/>
              </a:rPr>
              <a:t>triggers to our final </a:t>
            </a:r>
            <a:r>
              <a:rPr lang="en-US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HVT </a:t>
            </a:r>
            <a:r>
              <a:rPr lang="fr-FR" dirty="0" smtClean="0">
                <a:solidFill>
                  <a:srgbClr val="465562"/>
                </a:solidFill>
                <a:latin typeface="Helvetica" panose="020B0604020202020204" pitchFamily="34" charset="0"/>
              </a:rPr>
              <a:t>selection.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45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69876" y="116632"/>
            <a:ext cx="338437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Introduction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413892" y="980728"/>
            <a:ext cx="1032194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/>
                </a:solidFill>
              </a:rPr>
              <a:t>The aim of this study is to estimate the gain added by using other triggers than the single lepton trigger currently used in this analysis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 err="1" smtClean="0">
                <a:solidFill>
                  <a:schemeClr val="tx2"/>
                </a:solidFill>
              </a:rPr>
              <a:t>Samples</a:t>
            </a:r>
            <a:r>
              <a:rPr lang="fr-FR" dirty="0" smtClean="0">
                <a:solidFill>
                  <a:schemeClr val="tx2"/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endParaRPr lang="fr-FR" sz="400" dirty="0" smtClean="0"/>
          </a:p>
          <a:p>
            <a:pPr lvl="1"/>
            <a:endParaRPr lang="fr-FR" sz="1600" dirty="0" smtClean="0">
              <a:solidFill>
                <a:srgbClr val="FF0000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fr-FR" sz="1600" dirty="0">
                <a:solidFill>
                  <a:srgbClr val="FF0000"/>
                </a:solidFill>
              </a:rPr>
              <a:t>mc15_13TeV</a:t>
            </a:r>
            <a:r>
              <a:rPr lang="fr-FR" sz="1600" dirty="0" smtClean="0">
                <a:solidFill>
                  <a:srgbClr val="FF0000"/>
                </a:solidFill>
              </a:rPr>
              <a:t>. 302267.MadGraphPythia8EvtGen_A14NNPDF23LO_HVT_Agv1_VcWZ_lvll_m0600.merge.DAOD_HIGG2D1.e4148_s2608_r6869_r6282_p2425_tid08367894_00.root</a:t>
            </a:r>
            <a:endParaRPr lang="fr-FR" sz="1600" dirty="0">
              <a:solidFill>
                <a:srgbClr val="FF0000"/>
              </a:solidFill>
            </a:endParaRPr>
          </a:p>
          <a:p>
            <a:pPr lvl="1"/>
            <a:endParaRPr lang="fr-FR" sz="1600" dirty="0">
              <a:solidFill>
                <a:srgbClr val="FF0000"/>
              </a:solidFill>
            </a:endParaRPr>
          </a:p>
          <a:p>
            <a:pPr lvl="1"/>
            <a:endParaRPr lang="fr-FR" sz="1600" dirty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2"/>
                </a:solidFill>
              </a:rPr>
              <a:t>Triggers:</a:t>
            </a:r>
          </a:p>
          <a:p>
            <a:endParaRPr lang="fr-FR" sz="700" dirty="0" smtClean="0"/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fr-FR" sz="1600" dirty="0" smtClean="0">
                <a:solidFill>
                  <a:srgbClr val="FF0000"/>
                </a:solidFill>
              </a:rPr>
              <a:t>Single-Electron triggers, Di-Electrons </a:t>
            </a:r>
            <a:r>
              <a:rPr lang="fr-FR" sz="1600" dirty="0" err="1" smtClean="0">
                <a:solidFill>
                  <a:srgbClr val="FF0000"/>
                </a:solidFill>
              </a:rPr>
              <a:t>triggers,Tri-Electrons</a:t>
            </a:r>
            <a:r>
              <a:rPr lang="fr-FR" sz="1600" dirty="0" smtClean="0">
                <a:solidFill>
                  <a:srgbClr val="FF0000"/>
                </a:solidFill>
              </a:rPr>
              <a:t> triggers.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fr-FR" sz="1600" dirty="0" smtClean="0">
                <a:solidFill>
                  <a:srgbClr val="FF0000"/>
                </a:solidFill>
              </a:rPr>
              <a:t>Single-Muon triggers</a:t>
            </a:r>
            <a:r>
              <a:rPr lang="fr-FR" sz="1600" dirty="0">
                <a:solidFill>
                  <a:srgbClr val="FF0000"/>
                </a:solidFill>
              </a:rPr>
              <a:t>, </a:t>
            </a:r>
            <a:r>
              <a:rPr lang="fr-FR" sz="1600" dirty="0" smtClean="0">
                <a:solidFill>
                  <a:srgbClr val="FF0000"/>
                </a:solidFill>
              </a:rPr>
              <a:t>Di-Muon </a:t>
            </a:r>
            <a:r>
              <a:rPr lang="fr-FR" sz="1600" dirty="0" err="1" smtClean="0">
                <a:solidFill>
                  <a:srgbClr val="FF0000"/>
                </a:solidFill>
              </a:rPr>
              <a:t>triggers,Tri-Muon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>
                <a:solidFill>
                  <a:srgbClr val="FF0000"/>
                </a:solidFill>
              </a:rPr>
              <a:t>triggers</a:t>
            </a:r>
            <a:r>
              <a:rPr lang="fr-FR" sz="1600" dirty="0" smtClean="0">
                <a:solidFill>
                  <a:srgbClr val="FF0000"/>
                </a:solidFill>
              </a:rPr>
              <a:t>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fr-FR" sz="1600" dirty="0" smtClean="0">
                <a:solidFill>
                  <a:srgbClr val="FF0000"/>
                </a:solidFill>
              </a:rPr>
              <a:t>Combined Electron-Muon triggers.</a:t>
            </a:r>
          </a:p>
          <a:p>
            <a:pPr marL="914400" lvl="1" indent="-457200">
              <a:buFont typeface="Wingdings" panose="05000000000000000000" pitchFamily="2" charset="2"/>
              <a:buChar char="ü"/>
            </a:pPr>
            <a:r>
              <a:rPr lang="fr-FR" sz="1600" dirty="0" smtClean="0">
                <a:solidFill>
                  <a:srgbClr val="FF0000"/>
                </a:solidFill>
              </a:rPr>
              <a:t>MissingEt trigger.</a:t>
            </a:r>
            <a:endParaRPr lang="fr-FR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269876" y="44624"/>
            <a:ext cx="432048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riggers 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1524" y="2099750"/>
            <a:ext cx="383213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FF0000"/>
                </a:solidFill>
              </a:rPr>
              <a:t>Di-Electron 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HLT_2e12_lhloose_L12EM10VH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60530" y="549404"/>
            <a:ext cx="3430426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FF0000"/>
                </a:solidFill>
              </a:rPr>
              <a:t>Single-Muon 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HLT_mu20_iloose_L1MU15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HLT_mu50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7581" y="549404"/>
            <a:ext cx="384002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solidFill>
                  <a:srgbClr val="FF0000"/>
                </a:solidFill>
              </a:rPr>
              <a:t>Single-Electron </a:t>
            </a:r>
            <a:r>
              <a:rPr lang="fr-FR" dirty="0" smtClean="0">
                <a:solidFill>
                  <a:srgbClr val="FF0000"/>
                </a:solidFill>
              </a:rPr>
              <a:t>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HLT_e24_lhmedium_L1EM18VH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HLT_e60_lhmedium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HLT_e120_lhloose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60530" y="2099750"/>
            <a:ext cx="2876621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FF0000"/>
                </a:solidFill>
              </a:rPr>
              <a:t>Di-Muon 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HLT_2mu10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CC"/>
                </a:solidFill>
              </a:rPr>
              <a:t>HLT_mu18_mu8noL1</a:t>
            </a:r>
            <a:endParaRPr lang="fr-FR" sz="1600" dirty="0" smtClean="0">
              <a:solidFill>
                <a:srgbClr val="0000CC"/>
              </a:solidFill>
            </a:endParaRPr>
          </a:p>
          <a:p>
            <a:pPr lvl="1"/>
            <a:endParaRPr lang="fr-FR" sz="1600" dirty="0">
              <a:solidFill>
                <a:srgbClr val="0000C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1524" y="2922036"/>
            <a:ext cx="37340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FF0000"/>
                </a:solidFill>
              </a:rPr>
              <a:t>Tri-Electron 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HLT_e17_lhloose_2e9_lhloose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58688" y="3299845"/>
            <a:ext cx="299684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FF0000"/>
                </a:solidFill>
              </a:rPr>
              <a:t>Tri-Muon triggers :</a:t>
            </a: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HLT_3mu6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HLT_3mu6_msonly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HLT_mu18_2mu4noL1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77756" y="3837058"/>
            <a:ext cx="4715137" cy="19728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fr-FR" dirty="0">
                <a:solidFill>
                  <a:srgbClr val="FF0000"/>
                </a:solidFill>
              </a:rPr>
              <a:t>Combined Electron-Muon </a:t>
            </a:r>
            <a:r>
              <a:rPr lang="fr-FR" dirty="0" smtClean="0">
                <a:solidFill>
                  <a:srgbClr val="FF0000"/>
                </a:solidFill>
              </a:rPr>
              <a:t>triggers :</a:t>
            </a:r>
            <a:endParaRPr lang="fr-FR" u="sng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fr-FR" sz="10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HLT_2e12_lhloose_mu10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HLT_e12_lhloose_2mu10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00CC"/>
                </a:solidFill>
              </a:rPr>
              <a:t>HLT_e7_medium_mu24</a:t>
            </a:r>
            <a:endParaRPr lang="fr-FR" sz="1600" dirty="0" smtClean="0">
              <a:solidFill>
                <a:srgbClr val="0000CC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HLT_e17_lhloose_mu14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HLT_e24_medium_L1EM20VHI_mu8noL1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00CC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58688" y="4834352"/>
            <a:ext cx="2329805" cy="13942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1" indent="-28575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fr-FR" dirty="0">
                <a:solidFill>
                  <a:srgbClr val="FF0000"/>
                </a:solidFill>
              </a:rPr>
              <a:t>MissingEt </a:t>
            </a:r>
            <a:r>
              <a:rPr lang="fr-FR" dirty="0" smtClean="0">
                <a:solidFill>
                  <a:srgbClr val="FF0000"/>
                </a:solidFill>
              </a:rPr>
              <a:t>trigger :</a:t>
            </a:r>
          </a:p>
          <a:p>
            <a:pPr marL="0" lvl="1">
              <a:lnSpc>
                <a:spcPct val="90000"/>
              </a:lnSpc>
            </a:pPr>
            <a:endParaRPr lang="fr-FR" sz="1200" dirty="0">
              <a:solidFill>
                <a:srgbClr val="FF0000"/>
              </a:solidFill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HLT_xe60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HLT_xe70</a:t>
            </a:r>
            <a:endParaRPr lang="fr-FR" sz="1600" dirty="0">
              <a:solidFill>
                <a:srgbClr val="0000CC"/>
              </a:solidFill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HLT_xe80</a:t>
            </a:r>
            <a:endParaRPr lang="fr-FR" sz="1600" dirty="0">
              <a:solidFill>
                <a:srgbClr val="0000CC"/>
              </a:solidFill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CC"/>
                </a:solidFill>
              </a:rPr>
              <a:t>HLT_xe100</a:t>
            </a:r>
            <a:endParaRPr lang="fr-FR" sz="1600" dirty="0">
              <a:solidFill>
                <a:srgbClr val="0000CC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590356" y="964322"/>
            <a:ext cx="172819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dirty="0" smtClean="0">
                <a:solidFill>
                  <a:schemeClr val="tx2"/>
                </a:solidFill>
              </a:rPr>
              <a:t>Nominal Triggers</a:t>
            </a:r>
            <a:endParaRPr lang="fr-FR" sz="2800" dirty="0">
              <a:solidFill>
                <a:schemeClr val="tx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481813" y="855511"/>
            <a:ext cx="1690869" cy="108012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845940" y="958891"/>
            <a:ext cx="3395741" cy="873361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7812990" y="989887"/>
            <a:ext cx="3395741" cy="638914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34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050" y="4574387"/>
            <a:ext cx="4064891" cy="110517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952" y="1462344"/>
            <a:ext cx="1572098" cy="104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590356" y="980728"/>
                <a:ext cx="6278625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i="1" dirty="0" smtClean="0">
                    <a:solidFill>
                      <a:schemeClr val="tx2"/>
                    </a:solidFill>
                    <a:latin typeface="TimesNewRomanPS-ItalicMT"/>
                  </a:rPr>
                  <a:t>n  </a:t>
                </a:r>
                <a:r>
                  <a:rPr lang="en-US" b="1" i="1" dirty="0" smtClean="0">
                    <a:solidFill>
                      <a:schemeClr val="tx2"/>
                    </a:solidFill>
                    <a:latin typeface="TimesNewRomanPS-ItalicMT"/>
                  </a:rPr>
                  <a:t>: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number </a:t>
                </a:r>
                <a:r>
                  <a:rPr lang="en-US" dirty="0">
                    <a:solidFill>
                      <a:schemeClr val="tx2"/>
                    </a:solidFill>
                    <a:latin typeface="GillSans"/>
                  </a:rPr>
                  <a:t>of events passing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selection with </a:t>
                </a:r>
                <a:r>
                  <a:rPr lang="en-US" dirty="0">
                    <a:solidFill>
                      <a:schemeClr val="tx2"/>
                    </a:solidFill>
                    <a:latin typeface="GillSans"/>
                  </a:rPr>
                  <a:t>out any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trigger requirement.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2"/>
                            </a:solidFill>
                            <a:latin typeface="TimesNewRomanPS-ItalicMT"/>
                          </a:rPr>
                          <m:t>n</m:t>
                        </m:r>
                      </m:e>
                      <m:sub>
                        <m:r>
                          <a:rPr lang="fr-FR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b="1" i="1" dirty="0" smtClean="0">
                    <a:solidFill>
                      <a:schemeClr val="tx2"/>
                    </a:solidFill>
                    <a:latin typeface="TimesNewRomanPS-ItalicMT"/>
                  </a:rPr>
                  <a:t>:</a:t>
                </a:r>
                <a:r>
                  <a:rPr lang="en-US" sz="2800" i="1" dirty="0" smtClean="0">
                    <a:solidFill>
                      <a:schemeClr val="tx2"/>
                    </a:solidFill>
                    <a:latin typeface="TimesNewRomanPS-ItalicMT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latin typeface="GillSans"/>
                  </a:rPr>
                  <a:t>number of events passing the selection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800" i="1" dirty="0">
                            <a:solidFill>
                              <a:schemeClr val="tx2"/>
                            </a:solidFill>
                            <a:latin typeface="TimesNewRomanPS-ItalicMT"/>
                          </a:rPr>
                          <m:t>n</m:t>
                        </m:r>
                      </m:e>
                      <m:sub>
                        <m:r>
                          <a:rPr lang="fr-FR" sz="2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b="1" i="1" dirty="0">
                    <a:solidFill>
                      <a:schemeClr val="tx2"/>
                    </a:solidFill>
                    <a:latin typeface="TimesNewRomanPS-ItalicMT"/>
                  </a:rPr>
                  <a:t>:</a:t>
                </a:r>
                <a:r>
                  <a:rPr lang="en-US" sz="2800" i="1" dirty="0">
                    <a:solidFill>
                      <a:schemeClr val="tx2"/>
                    </a:solidFill>
                    <a:latin typeface="TimesNewRomanPS-ItalicMT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latin typeface="GillSans"/>
                  </a:rPr>
                  <a:t>number of events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failing  </a:t>
                </a:r>
                <a:r>
                  <a:rPr lang="en-US" dirty="0">
                    <a:solidFill>
                      <a:schemeClr val="tx2"/>
                    </a:solidFill>
                    <a:latin typeface="GillSans"/>
                  </a:rPr>
                  <a:t>the </a:t>
                </a:r>
                <a:r>
                  <a:rPr lang="en-US" dirty="0" smtClean="0">
                    <a:solidFill>
                      <a:schemeClr val="tx2"/>
                    </a:solidFill>
                    <a:latin typeface="GillSans"/>
                  </a:rPr>
                  <a:t>selection .</a:t>
                </a:r>
                <a:endParaRPr lang="fr-FR" dirty="0">
                  <a:solidFill>
                    <a:schemeClr val="tx2"/>
                  </a:solidFill>
                  <a:latin typeface="GillSans"/>
                </a:endParaRPr>
              </a:p>
              <a:p>
                <a:endParaRPr lang="fr-FR" dirty="0">
                  <a:solidFill>
                    <a:schemeClr val="tx2"/>
                  </a:solidFill>
                  <a:latin typeface="GillSans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356" y="980728"/>
                <a:ext cx="6278625" cy="1938992"/>
              </a:xfrm>
              <a:prstGeom prst="rect">
                <a:avLst/>
              </a:prstGeom>
              <a:blipFill rotWithShape="0">
                <a:blip r:embed="rId4"/>
                <a:stretch>
                  <a:fillRect l="-1942" t="-34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3862164" y="4660700"/>
            <a:ext cx="4608512" cy="107255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494012" y="1429983"/>
            <a:ext cx="1872208" cy="107255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1485900" y="24245"/>
            <a:ext cx="307642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629916" y="3449723"/>
            <a:ext cx="932598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2"/>
                </a:solidFill>
              </a:rPr>
              <a:t>The </a:t>
            </a:r>
            <a:r>
              <a:rPr lang="fr-FR" sz="2400" dirty="0" err="1" smtClean="0">
                <a:solidFill>
                  <a:schemeClr val="tx2"/>
                </a:solidFill>
              </a:rPr>
              <a:t>errors</a:t>
            </a:r>
            <a:r>
              <a:rPr lang="fr-FR" sz="2400" dirty="0" smtClean="0">
                <a:solidFill>
                  <a:schemeClr val="tx2"/>
                </a:solidFill>
              </a:rPr>
              <a:t> in the efficiency distribution , </a:t>
            </a:r>
            <a:r>
              <a:rPr lang="fr-FR" sz="2400" dirty="0" err="1" smtClean="0">
                <a:solidFill>
                  <a:schemeClr val="tx2"/>
                </a:solidFill>
              </a:rPr>
              <a:t>usin</a:t>
            </a:r>
            <a:r>
              <a:rPr lang="fr-FR" sz="2400" dirty="0" smtClean="0">
                <a:solidFill>
                  <a:schemeClr val="tx2"/>
                </a:solidFill>
              </a:rPr>
              <a:t> binomial </a:t>
            </a:r>
            <a:r>
              <a:rPr lang="fr-FR" sz="2400" dirty="0" err="1" smtClean="0">
                <a:solidFill>
                  <a:schemeClr val="tx2"/>
                </a:solidFill>
              </a:rPr>
              <a:t>errors</a:t>
            </a:r>
            <a:r>
              <a:rPr lang="fr-FR" sz="2400" dirty="0" smtClean="0">
                <a:solidFill>
                  <a:schemeClr val="tx2"/>
                </a:solidFill>
              </a:rPr>
              <a:t> :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39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69876" y="116632"/>
            <a:ext cx="7632848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at</a:t>
            </a: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preselection</a:t>
            </a: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level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9876" y="1036085"/>
            <a:ext cx="10153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CD"/>
                </a:solidFill>
                <a:latin typeface="LucidaGrande"/>
              </a:rPr>
              <a:t>▪  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Look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at the lepton </a:t>
            </a:r>
            <a:r>
              <a:rPr lang="en-US" dirty="0" err="1">
                <a:solidFill>
                  <a:srgbClr val="0000CD"/>
                </a:solidFill>
                <a:latin typeface="Helvetica" panose="020B0604020202020204" pitchFamily="34" charset="0"/>
              </a:rPr>
              <a:t>preselection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level.</a:t>
            </a:r>
            <a:endParaRPr lang="en-US" dirty="0">
              <a:solidFill>
                <a:srgbClr val="0000CD"/>
              </a:solidFill>
              <a:latin typeface="Helvetica" panose="020B0604020202020204" pitchFamily="34" charset="0"/>
            </a:endParaRPr>
          </a:p>
          <a:p>
            <a:r>
              <a:rPr lang="en-US" dirty="0" smtClean="0">
                <a:solidFill>
                  <a:srgbClr val="0000CD"/>
                </a:solidFill>
                <a:latin typeface="LucidaGrande"/>
              </a:rPr>
              <a:t>▪  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Calculate trigger efficiency w.r.t nominal trigger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selection.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185992" y="1907665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  <a:latin typeface="Helvetica" panose="020B0604020202020204" pitchFamily="34" charset="0"/>
              </a:rPr>
              <a:t>Preselected </a:t>
            </a:r>
            <a:r>
              <a:rPr lang="en-US" u="sng" dirty="0" err="1">
                <a:solidFill>
                  <a:srgbClr val="FF0000"/>
                </a:solidFill>
                <a:latin typeface="Helvetica" panose="020B0604020202020204" pitchFamily="34" charset="0"/>
              </a:rPr>
              <a:t>muons</a:t>
            </a:r>
            <a:r>
              <a:rPr lang="en-US" u="sng" dirty="0">
                <a:solidFill>
                  <a:srgbClr val="FF0000"/>
                </a:solidFill>
                <a:latin typeface="Helvetica" panose="020B0604020202020204" pitchFamily="34" charset="0"/>
              </a:rPr>
              <a:t> requirements</a:t>
            </a:r>
            <a:endParaRPr lang="fr-FR" u="sng" dirty="0">
              <a:solidFill>
                <a:srgbClr val="FF0000"/>
              </a:solidFill>
              <a:latin typeface="Helvetica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7360" y="1944544"/>
            <a:ext cx="38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  <a:latin typeface="Helvetica" panose="020B0604020202020204" pitchFamily="34" charset="0"/>
              </a:rPr>
              <a:t>Preselected electrons requirements </a:t>
            </a:r>
            <a:endParaRPr lang="fr-FR" u="sng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70611" y="5363924"/>
            <a:ext cx="9361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CD"/>
                </a:solidFill>
                <a:latin typeface="LucidaGrande"/>
              </a:rPr>
              <a:t>▪ </a:t>
            </a:r>
            <a:r>
              <a:rPr lang="en-US" dirty="0" smtClean="0">
                <a:solidFill>
                  <a:srgbClr val="0000CD"/>
                </a:solidFill>
                <a:latin typeface="LucidaGrande"/>
              </a:rPr>
              <a:t> 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No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Z lepton pairing, W tighter requirements or MET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cut applied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485900" y="2369008"/>
            <a:ext cx="388944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4444"/>
                </a:solidFill>
                <a:latin typeface="GillSans"/>
              </a:rPr>
              <a:t>Likelihood loose </a:t>
            </a:r>
            <a:r>
              <a:rPr lang="en-US" sz="1600" dirty="0" smtClean="0">
                <a:solidFill>
                  <a:srgbClr val="444444"/>
                </a:solidFill>
                <a:latin typeface="GillSans"/>
              </a:rPr>
              <a:t>electrons</a:t>
            </a:r>
          </a:p>
          <a:p>
            <a:r>
              <a:rPr lang="en-US" sz="1600" dirty="0">
                <a:solidFill>
                  <a:srgbClr val="444444"/>
                </a:solidFill>
                <a:latin typeface="GillSans"/>
              </a:rPr>
              <a:t> </a:t>
            </a:r>
            <a:r>
              <a:rPr lang="en-US" sz="1600" dirty="0" smtClean="0">
                <a:solidFill>
                  <a:srgbClr val="444444"/>
                </a:solidFill>
                <a:latin typeface="GillSans"/>
              </a:rPr>
              <a:t>    </a:t>
            </a:r>
            <a:r>
              <a:rPr lang="en-US" sz="1600" dirty="0">
                <a:solidFill>
                  <a:srgbClr val="444444"/>
                </a:solidFill>
                <a:latin typeface="GillSans"/>
              </a:rPr>
              <a:t>(</a:t>
            </a:r>
            <a:r>
              <a:rPr lang="en-US" sz="1600" dirty="0">
                <a:solidFill>
                  <a:srgbClr val="C92606"/>
                </a:solidFill>
                <a:latin typeface="GillSans"/>
              </a:rPr>
              <a:t>medium++ for </a:t>
            </a:r>
            <a:r>
              <a:rPr lang="en-US" sz="1600" dirty="0" smtClean="0">
                <a:solidFill>
                  <a:srgbClr val="C92606"/>
                </a:solidFill>
                <a:latin typeface="GillSans"/>
              </a:rPr>
              <a:t>Z</a:t>
            </a:r>
            <a:r>
              <a:rPr lang="fr-FR" sz="1600" dirty="0" smtClean="0">
                <a:solidFill>
                  <a:srgbClr val="C92606"/>
                </a:solidFill>
                <a:latin typeface="GillSans"/>
              </a:rPr>
              <a:t> and </a:t>
            </a:r>
            <a:r>
              <a:rPr lang="fr-FR" sz="1600" dirty="0" err="1">
                <a:solidFill>
                  <a:srgbClr val="C92606"/>
                </a:solidFill>
                <a:latin typeface="GillSans"/>
              </a:rPr>
              <a:t>tight</a:t>
            </a:r>
            <a:r>
              <a:rPr lang="fr-FR" sz="1600" dirty="0">
                <a:solidFill>
                  <a:srgbClr val="C92606"/>
                </a:solidFill>
                <a:latin typeface="GillSans"/>
              </a:rPr>
              <a:t>++ for W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444444"/>
                </a:solidFill>
                <a:latin typeface="GillSans"/>
              </a:rPr>
              <a:t>E</a:t>
            </a:r>
            <a:r>
              <a:rPr lang="fr-FR" sz="1100" dirty="0">
                <a:solidFill>
                  <a:srgbClr val="444444"/>
                </a:solidFill>
                <a:latin typeface="GillSans"/>
              </a:rPr>
              <a:t>T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&gt;25 </a:t>
            </a:r>
            <a:r>
              <a:rPr lang="fr-FR" sz="1600" dirty="0" err="1">
                <a:solidFill>
                  <a:srgbClr val="444444"/>
                </a:solidFill>
                <a:latin typeface="GillSans"/>
              </a:rPr>
              <a:t>GeV</a:t>
            </a:r>
            <a:endParaRPr lang="fr-FR" sz="1600" dirty="0">
              <a:solidFill>
                <a:srgbClr val="444444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444444"/>
                </a:solidFill>
                <a:latin typeface="GillSans"/>
              </a:rPr>
              <a:t>Object </a:t>
            </a:r>
            <a:r>
              <a:rPr lang="fr-FR" sz="1600" dirty="0" err="1">
                <a:solidFill>
                  <a:srgbClr val="444444"/>
                </a:solidFill>
                <a:latin typeface="GillSans"/>
              </a:rPr>
              <a:t>Quality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 </a:t>
            </a:r>
            <a:r>
              <a:rPr lang="fr-FR" sz="1600" dirty="0" err="1">
                <a:solidFill>
                  <a:srgbClr val="444444"/>
                </a:solidFill>
                <a:latin typeface="GillSans"/>
              </a:rPr>
              <a:t>requirements</a:t>
            </a:r>
            <a:endParaRPr lang="fr-FR" sz="1600" dirty="0">
              <a:solidFill>
                <a:srgbClr val="444444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444444"/>
                </a:solidFill>
                <a:latin typeface="GillSans"/>
              </a:rPr>
              <a:t>|z0 sin(</a:t>
            </a:r>
            <a:r>
              <a:rPr lang="fr-FR" sz="1600" dirty="0" err="1">
                <a:solidFill>
                  <a:srgbClr val="444444"/>
                </a:solidFill>
                <a:latin typeface="GillSans"/>
              </a:rPr>
              <a:t>theta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)| &lt; 0.5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444444"/>
                </a:solidFill>
                <a:latin typeface="GillSans"/>
              </a:rPr>
              <a:t>|d</a:t>
            </a:r>
            <a:r>
              <a:rPr lang="fr-FR" sz="1100" dirty="0">
                <a:solidFill>
                  <a:srgbClr val="444444"/>
                </a:solidFill>
                <a:latin typeface="GillSans"/>
              </a:rPr>
              <a:t>0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/</a:t>
            </a:r>
            <a:r>
              <a:rPr lang="el-GR" sz="1600" dirty="0">
                <a:solidFill>
                  <a:srgbClr val="444444"/>
                </a:solidFill>
                <a:latin typeface="LucidaGrande"/>
              </a:rPr>
              <a:t>σ</a:t>
            </a:r>
            <a:r>
              <a:rPr lang="fr-FR" sz="1100" dirty="0">
                <a:solidFill>
                  <a:srgbClr val="444444"/>
                </a:solidFill>
                <a:latin typeface="GillSans"/>
              </a:rPr>
              <a:t>d0</a:t>
            </a:r>
            <a:r>
              <a:rPr lang="fr-FR" sz="1600" dirty="0">
                <a:solidFill>
                  <a:srgbClr val="444444"/>
                </a:solidFill>
                <a:latin typeface="GillSans"/>
              </a:rPr>
              <a:t>| &lt; 3</a:t>
            </a:r>
            <a:r>
              <a:rPr lang="fr-FR" sz="1600" dirty="0" smtClean="0">
                <a:solidFill>
                  <a:srgbClr val="444444"/>
                </a:solidFill>
                <a:latin typeface="GillSans"/>
              </a:rPr>
              <a:t> </a:t>
            </a:r>
            <a:endParaRPr lang="fr-FR" sz="1600" dirty="0">
              <a:solidFill>
                <a:srgbClr val="444444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44444"/>
                </a:solidFill>
                <a:latin typeface="GillSans"/>
              </a:rPr>
              <a:t>Handled by the </a:t>
            </a:r>
            <a:r>
              <a:rPr lang="en-US" sz="1600" dirty="0" err="1">
                <a:solidFill>
                  <a:srgbClr val="444444"/>
                </a:solidFill>
                <a:latin typeface="GillSans"/>
              </a:rPr>
              <a:t>IsolationSelectionTool</a:t>
            </a:r>
            <a:r>
              <a:rPr lang="en-US" sz="1600" dirty="0">
                <a:solidFill>
                  <a:srgbClr val="444444"/>
                </a:solidFill>
                <a:latin typeface="GillSans"/>
              </a:rPr>
              <a:t> Working point is </a:t>
            </a:r>
            <a:r>
              <a:rPr lang="en-US" sz="1600" dirty="0" err="1">
                <a:solidFill>
                  <a:srgbClr val="444444"/>
                </a:solidFill>
                <a:latin typeface="GillSans"/>
              </a:rPr>
              <a:t>LooseTrackOnly</a:t>
            </a:r>
            <a:r>
              <a:rPr lang="en-US" sz="1600" dirty="0" smtClean="0">
                <a:solidFill>
                  <a:srgbClr val="444444"/>
                </a:solidFill>
                <a:latin typeface="GillSans"/>
              </a:rPr>
              <a:t>.</a:t>
            </a:r>
            <a:endParaRPr lang="fr-FR" sz="1600" dirty="0" smtClean="0">
              <a:solidFill>
                <a:srgbClr val="444444"/>
              </a:solidFill>
              <a:latin typeface="GillSan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13204" y="2313876"/>
            <a:ext cx="47253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444444"/>
                </a:solidFill>
                <a:latin typeface="GillSans"/>
              </a:rPr>
              <a:t>Combined</a:t>
            </a:r>
            <a:r>
              <a:rPr lang="fr-FR" dirty="0">
                <a:solidFill>
                  <a:srgbClr val="444444"/>
                </a:solidFill>
                <a:latin typeface="GillSans"/>
              </a:rPr>
              <a:t> muons |</a:t>
            </a:r>
            <a:r>
              <a:rPr lang="el-GR" dirty="0">
                <a:solidFill>
                  <a:srgbClr val="535860"/>
                </a:solidFill>
                <a:latin typeface="LucidaGrande"/>
              </a:rPr>
              <a:t>η</a:t>
            </a:r>
            <a:r>
              <a:rPr lang="el-GR" dirty="0">
                <a:solidFill>
                  <a:srgbClr val="535860"/>
                </a:solidFill>
                <a:latin typeface="GillSans"/>
              </a:rPr>
              <a:t>|&lt;2.5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444444"/>
                </a:solidFill>
                <a:latin typeface="GillSans"/>
              </a:rPr>
              <a:t>p</a:t>
            </a:r>
            <a:r>
              <a:rPr lang="fr-FR" sz="1200" dirty="0" err="1" smtClean="0">
                <a:solidFill>
                  <a:srgbClr val="444444"/>
                </a:solidFill>
                <a:latin typeface="GillSans"/>
              </a:rPr>
              <a:t>T</a:t>
            </a:r>
            <a:r>
              <a:rPr lang="fr-FR" dirty="0" smtClean="0">
                <a:solidFill>
                  <a:srgbClr val="444444"/>
                </a:solidFill>
                <a:latin typeface="GillSans"/>
              </a:rPr>
              <a:t>&gt;25 </a:t>
            </a:r>
            <a:r>
              <a:rPr lang="fr-FR" dirty="0" err="1">
                <a:solidFill>
                  <a:srgbClr val="444444"/>
                </a:solidFill>
                <a:latin typeface="GillSans"/>
              </a:rPr>
              <a:t>GeV</a:t>
            </a:r>
            <a:endParaRPr lang="fr-FR" dirty="0">
              <a:solidFill>
                <a:srgbClr val="444444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4444"/>
                </a:solidFill>
                <a:latin typeface="GillSans"/>
              </a:rPr>
              <a:t>d0&lt;1mm </a:t>
            </a:r>
            <a:r>
              <a:rPr lang="fr-FR" dirty="0" err="1">
                <a:solidFill>
                  <a:srgbClr val="444444"/>
                </a:solidFill>
                <a:latin typeface="GillSans"/>
              </a:rPr>
              <a:t>cosmic</a:t>
            </a:r>
            <a:r>
              <a:rPr lang="fr-FR" dirty="0">
                <a:solidFill>
                  <a:srgbClr val="444444"/>
                </a:solidFill>
                <a:latin typeface="GillSans"/>
              </a:rPr>
              <a:t> </a:t>
            </a:r>
            <a:r>
              <a:rPr lang="fr-FR" dirty="0" err="1">
                <a:solidFill>
                  <a:srgbClr val="444444"/>
                </a:solidFill>
                <a:latin typeface="GillSans"/>
              </a:rPr>
              <a:t>cut</a:t>
            </a:r>
            <a:endParaRPr lang="fr-FR" dirty="0">
              <a:solidFill>
                <a:srgbClr val="444444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4444"/>
                </a:solidFill>
                <a:latin typeface="GillSans"/>
              </a:rPr>
              <a:t>|z0 sin(</a:t>
            </a:r>
            <a:r>
              <a:rPr lang="fr-FR" dirty="0" err="1">
                <a:solidFill>
                  <a:srgbClr val="444444"/>
                </a:solidFill>
                <a:latin typeface="GillSans"/>
              </a:rPr>
              <a:t>theta</a:t>
            </a:r>
            <a:r>
              <a:rPr lang="fr-FR" dirty="0">
                <a:solidFill>
                  <a:srgbClr val="444444"/>
                </a:solidFill>
                <a:latin typeface="GillSans"/>
              </a:rPr>
              <a:t>)| &lt; 0.5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444444"/>
                </a:solidFill>
                <a:latin typeface="GillSans"/>
              </a:rPr>
              <a:t>|d</a:t>
            </a:r>
            <a:r>
              <a:rPr lang="fr-FR" sz="1200" dirty="0">
                <a:solidFill>
                  <a:srgbClr val="444444"/>
                </a:solidFill>
                <a:latin typeface="GillSans"/>
              </a:rPr>
              <a:t>0</a:t>
            </a:r>
            <a:r>
              <a:rPr lang="fr-FR" dirty="0">
                <a:solidFill>
                  <a:srgbClr val="444444"/>
                </a:solidFill>
                <a:latin typeface="GillSans"/>
              </a:rPr>
              <a:t>/</a:t>
            </a:r>
            <a:r>
              <a:rPr lang="el-GR" dirty="0">
                <a:solidFill>
                  <a:srgbClr val="444444"/>
                </a:solidFill>
                <a:latin typeface="LucidaGrande"/>
              </a:rPr>
              <a:t>σ</a:t>
            </a:r>
            <a:r>
              <a:rPr lang="fr-FR" sz="1200" dirty="0">
                <a:solidFill>
                  <a:srgbClr val="444444"/>
                </a:solidFill>
                <a:latin typeface="GillSans"/>
              </a:rPr>
              <a:t>d0</a:t>
            </a:r>
            <a:r>
              <a:rPr lang="fr-FR" dirty="0">
                <a:solidFill>
                  <a:srgbClr val="444444"/>
                </a:solidFill>
                <a:latin typeface="GillSans"/>
              </a:rPr>
              <a:t>| &lt; 3</a:t>
            </a:r>
            <a:r>
              <a:rPr lang="fr-FR" dirty="0" smtClean="0">
                <a:solidFill>
                  <a:srgbClr val="444444"/>
                </a:solidFill>
                <a:latin typeface="GillSans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444444"/>
                </a:solidFill>
                <a:latin typeface="GillSans"/>
              </a:rPr>
              <a:t>Handled by the </a:t>
            </a:r>
            <a:r>
              <a:rPr lang="en-US" dirty="0" err="1">
                <a:solidFill>
                  <a:srgbClr val="444444"/>
                </a:solidFill>
                <a:latin typeface="GillSans"/>
              </a:rPr>
              <a:t>IsolationSelectionTool</a:t>
            </a:r>
            <a:r>
              <a:rPr lang="en-US" dirty="0">
                <a:solidFill>
                  <a:srgbClr val="444444"/>
                </a:solidFill>
                <a:latin typeface="GillSans"/>
              </a:rPr>
              <a:t> Working point is </a:t>
            </a:r>
            <a:r>
              <a:rPr lang="en-US" dirty="0" err="1">
                <a:solidFill>
                  <a:srgbClr val="444444"/>
                </a:solidFill>
                <a:latin typeface="GillSans"/>
              </a:rPr>
              <a:t>LooseTrackOnly</a:t>
            </a:r>
            <a:r>
              <a:rPr lang="en-US" dirty="0">
                <a:solidFill>
                  <a:srgbClr val="444444"/>
                </a:solidFill>
                <a:latin typeface="GillSans"/>
              </a:rPr>
              <a:t>. To be optimized</a:t>
            </a:r>
            <a:r>
              <a:rPr lang="fr-FR" dirty="0" smtClean="0">
                <a:solidFill>
                  <a:srgbClr val="444444"/>
                </a:solidFill>
                <a:latin typeface="GillSans"/>
              </a:rPr>
              <a:t> </a:t>
            </a:r>
            <a:endParaRPr lang="fr-FR" sz="1600" dirty="0">
              <a:solidFill>
                <a:srgbClr val="C92606"/>
              </a:solidFill>
              <a:latin typeface="GillSan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444444"/>
              </a:solidFill>
              <a:latin typeface="GillSans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11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269876" y="-27384"/>
            <a:ext cx="583264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in muon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channel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24" y="692695"/>
            <a:ext cx="9171501" cy="5436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372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341884" y="44624"/>
            <a:ext cx="626469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in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electron</a:t>
            </a: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channel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7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24" y="894995"/>
            <a:ext cx="8432659" cy="5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197868" y="34697"/>
            <a:ext cx="772693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</a:t>
            </a:r>
            <a:r>
              <a:rPr lang="fr-FR" sz="2800" u="sng" dirty="0" err="1">
                <a:solidFill>
                  <a:schemeClr val="accent5">
                    <a:lumMod val="50000"/>
                  </a:schemeClr>
                </a:solidFill>
              </a:rPr>
              <a:t>using</a:t>
            </a: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final selection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73932" y="1412776"/>
            <a:ext cx="87129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CD"/>
                </a:solidFill>
                <a:latin typeface="LucidaGrande"/>
              </a:rPr>
              <a:t>Used HVT samples (m = </a:t>
            </a:r>
            <a:r>
              <a:rPr lang="en-US" dirty="0" smtClean="0">
                <a:solidFill>
                  <a:srgbClr val="0000CD"/>
                </a:solidFill>
                <a:latin typeface="LucidaGrande"/>
              </a:rPr>
              <a:t>600 </a:t>
            </a:r>
            <a:r>
              <a:rPr lang="en-US" dirty="0" err="1" smtClean="0">
                <a:solidFill>
                  <a:srgbClr val="0000CD"/>
                </a:solidFill>
                <a:latin typeface="LucidaGrande"/>
              </a:rPr>
              <a:t>GeV</a:t>
            </a:r>
            <a:r>
              <a:rPr lang="en-US" dirty="0" smtClean="0">
                <a:solidFill>
                  <a:srgbClr val="0000CD"/>
                </a:solidFill>
                <a:latin typeface="LucidaGrande"/>
              </a:rPr>
              <a:t>)</a:t>
            </a:r>
            <a:endParaRPr lang="en-US" dirty="0">
              <a:solidFill>
                <a:srgbClr val="0000CD"/>
              </a:solidFill>
              <a:latin typeface="LucidaGrande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Look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at the final selection (no optimized cuts for signal selection applied yet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      https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://twiki.cern.ch/twiki/bin/view/AtlasProtected/WZlvllSearchRun2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00CD"/>
                </a:solidFill>
                <a:latin typeface="Helvetica" panose="020B0604020202020204" pitchFamily="34" charset="0"/>
              </a:rPr>
              <a:t>Calculate</a:t>
            </a:r>
            <a:r>
              <a:rPr lang="fr-FR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 </a:t>
            </a:r>
            <a:r>
              <a:rPr lang="fr-FR" dirty="0">
                <a:solidFill>
                  <a:srgbClr val="0000CD"/>
                </a:solidFill>
                <a:latin typeface="Helvetica" panose="020B0604020202020204" pitchFamily="34" charset="0"/>
              </a:rPr>
              <a:t>trigger efficiency for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Nominal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trigger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Nominal triggers + adding </a:t>
            </a:r>
            <a:r>
              <a:rPr lang="en-US" dirty="0" err="1" smtClean="0">
                <a:solidFill>
                  <a:srgbClr val="0000CD"/>
                </a:solidFill>
                <a:latin typeface="Helvetica" panose="020B0604020202020204" pitchFamily="34" charset="0"/>
              </a:rPr>
              <a:t>dilepton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, </a:t>
            </a:r>
            <a:r>
              <a:rPr lang="en-US" dirty="0" err="1" smtClean="0">
                <a:solidFill>
                  <a:srgbClr val="0000CD"/>
                </a:solidFill>
                <a:latin typeface="Helvetica" panose="020B0604020202020204" pitchFamily="34" charset="0"/>
              </a:rPr>
              <a:t>trilepton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 or </a:t>
            </a:r>
            <a:r>
              <a:rPr lang="en-US" dirty="0">
                <a:solidFill>
                  <a:srgbClr val="0000CD"/>
                </a:solidFill>
                <a:latin typeface="Helvetica" panose="020B0604020202020204" pitchFamily="34" charset="0"/>
              </a:rPr>
              <a:t>MET </a:t>
            </a:r>
            <a:r>
              <a:rPr lang="en-US" dirty="0" smtClean="0">
                <a:solidFill>
                  <a:srgbClr val="0000CD"/>
                </a:solidFill>
                <a:latin typeface="Helvetica" panose="020B0604020202020204" pitchFamily="34" charset="0"/>
              </a:rPr>
              <a:t>triggers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25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41884" y="116632"/>
            <a:ext cx="842493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Trigger efficiency 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for </a:t>
            </a:r>
            <a:r>
              <a:rPr lang="fr-FR" sz="2800" u="sng" dirty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fr-FR" sz="2800" u="sng" dirty="0" smtClean="0">
                <a:solidFill>
                  <a:schemeClr val="accent5">
                    <a:lumMod val="50000"/>
                  </a:schemeClr>
                </a:solidFill>
              </a:rPr>
              <a:t>mu Channel.</a:t>
            </a:r>
            <a:endParaRPr lang="fr-FR" sz="2800" u="sng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964" y="1052736"/>
            <a:ext cx="8133526" cy="5184000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 June 2016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30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h_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Math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F2ACEAB-F294-4977-9469-F010605778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Présentation mathématique avec le symbole Pi (grand écran)</Template>
  <TotalTime>0</TotalTime>
  <Words>466</Words>
  <Application>Microsoft Office PowerPoint</Application>
  <PresentationFormat>Personnalisé</PresentationFormat>
  <Paragraphs>122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5" baseType="lpstr">
      <vt:lpstr>Arial</vt:lpstr>
      <vt:lpstr>Arial Rounded MT Bold</vt:lpstr>
      <vt:lpstr>Calibri</vt:lpstr>
      <vt:lpstr>Cambria Math</vt:lpstr>
      <vt:lpstr>Consolas</vt:lpstr>
      <vt:lpstr>Euphemia</vt:lpstr>
      <vt:lpstr>Freestyle Script</vt:lpstr>
      <vt:lpstr>GillSans</vt:lpstr>
      <vt:lpstr>Helvetica</vt:lpstr>
      <vt:lpstr>LucidaGrande</vt:lpstr>
      <vt:lpstr>Times New Roman</vt:lpstr>
      <vt:lpstr>TimesNewRomanPS-ItalicMT</vt:lpstr>
      <vt:lpstr>Wingdings</vt:lpstr>
      <vt:lpstr>Math_16x9</vt:lpstr>
      <vt:lpstr>Trigger Study for WZ resonance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2016-04-29T10:48:05Z</dcterms:created>
  <dcterms:modified xsi:type="dcterms:W3CDTF">2016-06-20T16:43:08Z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TC027879479991</vt:lpwstr>
  </property>
</Properties>
</file>