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305" r:id="rId3"/>
    <p:sldId id="291" r:id="rId4"/>
    <p:sldId id="298" r:id="rId5"/>
    <p:sldId id="289" r:id="rId6"/>
    <p:sldId id="294" r:id="rId7"/>
    <p:sldId id="299" r:id="rId8"/>
    <p:sldId id="301" r:id="rId9"/>
    <p:sldId id="302" r:id="rId10"/>
    <p:sldId id="300" r:id="rId11"/>
    <p:sldId id="303" r:id="rId12"/>
    <p:sldId id="30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2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06" autoAdjust="0"/>
    <p:restoredTop sz="94660"/>
  </p:normalViewPr>
  <p:slideViewPr>
    <p:cSldViewPr snapToGrid="0">
      <p:cViewPr>
        <p:scale>
          <a:sx n="90" d="100"/>
          <a:sy n="90" d="100"/>
        </p:scale>
        <p:origin x="-330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23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95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88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48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166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11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73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1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3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35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F3F3E-D8A4-4998-BCFB-CC7BCE34228C}" type="datetimeFigureOut">
              <a:rPr lang="fr-FR" smtClean="0"/>
              <a:t>20/06/2016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4.pn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3717" y="2551814"/>
            <a:ext cx="10523040" cy="18592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b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en-US" sz="4000" b="1" i="1" dirty="0" smtClean="0">
                <a:latin typeface="Bookman Old Style" pitchFamily="18" charset="0"/>
              </a:rPr>
              <a:t/>
            </a:r>
            <a:br>
              <a:rPr lang="en-US" sz="4000" b="1" i="1" dirty="0" smtClean="0">
                <a:latin typeface="Bookman Old Style" pitchFamily="18" charset="0"/>
              </a:rPr>
            </a:br>
            <a:r>
              <a:rPr lang="en-US" sz="4000" i="1" dirty="0" smtClean="0">
                <a:latin typeface="Bookman Old Style" pitchFamily="18" charset="0"/>
              </a:rPr>
              <a:t>          </a:t>
            </a:r>
            <a:r>
              <a:rPr lang="en-US" sz="40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40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fr-FR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ATLAS </a:t>
            </a:r>
            <a:r>
              <a:rPr lang="fr-FR" sz="4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Forward</a:t>
            </a:r>
            <a:r>
              <a:rPr lang="fr-FR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fr-FR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Calorimeter’s</a:t>
            </a:r>
            <a:r>
              <a:rPr lang="fr-FR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fr-FR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Analysis</a:t>
            </a:r>
            <a:endParaRPr lang="fr-FR" sz="4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620" y="0"/>
            <a:ext cx="1084401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logo u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796" y="0"/>
            <a:ext cx="857224" cy="84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logo-f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87912" y="63330"/>
            <a:ext cx="714348" cy="72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-71708" y="856095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University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  <a:p>
            <a:pPr algn="ctr">
              <a:defRPr/>
            </a:pP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   Mohammed  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109112" y="902758"/>
            <a:ext cx="1596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Faculty</a:t>
            </a: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of Sciences</a:t>
            </a:r>
          </a:p>
          <a:p>
            <a:pPr algn="ctr"/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Oujda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61598" y="942297"/>
            <a:ext cx="22860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Physics </a:t>
            </a:r>
            <a:r>
              <a:rPr lang="en-US" sz="1200" b="1" kern="0" dirty="0" smtClean="0">
                <a:solidFill>
                  <a:sysClr val="windowText" lastClr="000000"/>
                </a:solidFill>
                <a:latin typeface="Gill Sans MT" pitchFamily="34" charset="0"/>
              </a:rPr>
              <a:t>of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Matter and Radiation Laboratory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1016133" y="5665428"/>
            <a:ext cx="7755727" cy="73331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Malika TOUIL – Yahya TAYALATI – </a:t>
            </a:r>
            <a:r>
              <a:rPr lang="fr-FR" sz="3200" b="1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Bengt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Lund-Jensen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7642302" y="4293497"/>
            <a:ext cx="3466325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i="1" dirty="0" smtClean="0">
                <a:latin typeface="Garamond" pitchFamily="18" charset="0"/>
              </a:rPr>
              <a:t> KTH/FSO M</a:t>
            </a:r>
            <a:r>
              <a:rPr lang="fr-FR" sz="2800" b="1" dirty="0" smtClean="0">
                <a:latin typeface="Garamond" pitchFamily="18" charset="0"/>
              </a:rPr>
              <a:t>eeting</a:t>
            </a:r>
            <a:r>
              <a:rPr lang="fr-FR" sz="2800" b="1" i="1" dirty="0" smtClean="0">
                <a:latin typeface="Garamond" pitchFamily="18" charset="0"/>
              </a:rPr>
              <a:t> </a:t>
            </a:r>
          </a:p>
          <a:p>
            <a:pPr algn="ctr"/>
            <a:r>
              <a:rPr lang="fr-FR" sz="2800" b="1" i="1" dirty="0" smtClean="0">
                <a:latin typeface="Garamond" pitchFamily="18" charset="0"/>
              </a:rPr>
              <a:t>03/ 06/ 2016 </a:t>
            </a:r>
            <a:endParaRPr lang="fr-FR" sz="2800" b="1" i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0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33" y="1527322"/>
            <a:ext cx="6105525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536326" y="6398202"/>
            <a:ext cx="570609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10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Pions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sFCal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240" y="2105137"/>
            <a:ext cx="44577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9" y="983402"/>
            <a:ext cx="3987209" cy="262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9" y="3710763"/>
            <a:ext cx="398720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6"/>
          <p:cNvSpPr txBox="1">
            <a:spLocks/>
          </p:cNvSpPr>
          <p:nvPr/>
        </p:nvSpPr>
        <p:spPr>
          <a:xfrm>
            <a:off x="11536326" y="6398202"/>
            <a:ext cx="570609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11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Pions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sFCal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803" y="1252537"/>
            <a:ext cx="59055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481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Pions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sFCal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Phi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536326" y="6398202"/>
            <a:ext cx="570609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12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9" y="1330510"/>
            <a:ext cx="4121224" cy="258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404334" y="4249187"/>
                <a:ext cx="2627777" cy="3693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b="1" i="0" dirty="0" smtClean="0">
                        <a:effectLst/>
                        <a:latin typeface="Cambria Math"/>
                      </a:rPr>
                      <m:t>3.5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b="1" i="1" dirty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b="1" dirty="0">
                            <a:effectLst/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b="1" i="0" dirty="0" smtClean="0">
                            <a:effectLst/>
                            <a:latin typeface="Cambria Math"/>
                          </a:rPr>
                          <m:t> </m:t>
                        </m:r>
                        <m:r>
                          <a:rPr lang="fr-FR" b="1" i="0" dirty="0">
                            <a:effectLst/>
                            <a:latin typeface="Cambria Math"/>
                          </a:rPr>
                          <m:t>𝐭𝐫𝐮𝐭𝐡</m:t>
                        </m:r>
                      </m:sub>
                    </m:sSub>
                  </m:oMath>
                </a14:m>
                <a:r>
                  <a:rPr lang="fr-FR" b="1" dirty="0">
                    <a:effectLst/>
                    <a:latin typeface="Cambria Math"/>
                  </a:rPr>
                  <a:t>  </a:t>
                </a:r>
                <a:r>
                  <a:rPr lang="fr-FR" b="1" dirty="0" smtClean="0">
                    <a:solidFill>
                      <a:schemeClr val="tx1"/>
                    </a:solidFill>
                    <a:effectLst/>
                    <a:latin typeface="Cambria Math"/>
                  </a:rPr>
                  <a:t>&lt; 4.5</a:t>
                </a:r>
                <a:endParaRPr lang="fr-FR" b="1" dirty="0">
                  <a:solidFill>
                    <a:schemeClr val="tx1"/>
                  </a:solidFill>
                  <a:effectLst/>
                  <a:latin typeface="Cambria Math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334" y="4249187"/>
                <a:ext cx="2627777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9836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553196" y="4878961"/>
                <a:ext cx="2627777" cy="3693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b="1" i="0" dirty="0" smtClean="0">
                        <a:effectLst/>
                        <a:latin typeface="Cambria Math"/>
                      </a:rPr>
                      <m:t>0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&lt;</m:t>
                    </m:r>
                    <m:r>
                      <a:rPr lang="fr-FR" b="1" i="1" dirty="0" smtClean="0">
                        <a:effectLst/>
                        <a:latin typeface="Cambria Math"/>
                      </a:rPr>
                      <m:t> </m:t>
                    </m:r>
                    <m:r>
                      <a:rPr lang="el-GR" b="1" i="1" dirty="0">
                        <a:latin typeface="Cambria Math"/>
                      </a:rPr>
                      <m:t>𝝋</m:t>
                    </m:r>
                    <m:r>
                      <a:rPr lang="fr-FR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  <a:effectLst/>
                    <a:latin typeface="Cambria Math"/>
                  </a:rPr>
                  <a:t>&lt; </a:t>
                </a:r>
                <a14:m>
                  <m:oMath xmlns:m="http://schemas.openxmlformats.org/officeDocument/2006/math">
                    <m:r>
                      <a:rPr lang="fr-FR" b="1" i="0" dirty="0" smtClean="0">
                        <a:latin typeface="Cambria Math"/>
                      </a:rPr>
                      <m:t>𝟐</m:t>
                    </m:r>
                    <m:r>
                      <a:rPr lang="el-GR" b="1" i="1" dirty="0">
                        <a:latin typeface="Cambria Math"/>
                      </a:rPr>
                      <m:t>𝝅</m:t>
                    </m:r>
                  </m:oMath>
                </a14:m>
                <a:endParaRPr lang="fr-FR" b="1" dirty="0">
                  <a:solidFill>
                    <a:schemeClr val="tx1"/>
                  </a:solidFill>
                  <a:effectLst/>
                  <a:latin typeface="Cambria Math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196" y="4878961"/>
                <a:ext cx="2627777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624" t="-9836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981" y="1198770"/>
            <a:ext cx="5915025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60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2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0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Electrons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835" y="958319"/>
            <a:ext cx="2722735" cy="189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38" y="958319"/>
            <a:ext cx="2791097" cy="189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39" y="2903322"/>
            <a:ext cx="2791099" cy="182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203" y="2891628"/>
            <a:ext cx="2784385" cy="183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39" y="4768718"/>
            <a:ext cx="2791099" cy="196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410" y="4768717"/>
            <a:ext cx="2739178" cy="196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139" y="1393641"/>
            <a:ext cx="5943600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8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3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0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Electrons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664" y="4866872"/>
            <a:ext cx="2729924" cy="186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06" y="4866872"/>
            <a:ext cx="2805354" cy="186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838" y="2945853"/>
            <a:ext cx="2773750" cy="182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35" y="2945852"/>
            <a:ext cx="2710096" cy="182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99" y="924878"/>
            <a:ext cx="2727524" cy="1924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42" y="924878"/>
            <a:ext cx="2761389" cy="1924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449490"/>
              </p:ext>
            </p:extLst>
          </p:nvPr>
        </p:nvGraphicFramePr>
        <p:xfrm>
          <a:off x="6655980" y="4040371"/>
          <a:ext cx="4354274" cy="269081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177137"/>
                <a:gridCol w="2177137"/>
              </a:tblGrid>
              <a:tr h="4483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/>
                        <a:t>Energy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baseline="0" dirty="0" smtClean="0"/>
                        <a:t>[GeV]</a:t>
                      </a:r>
                      <a:endParaRPr lang="fr-FR" sz="1400" dirty="0" smtClean="0"/>
                    </a:p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 </a:t>
                      </a:r>
                      <a:r>
                        <a:rPr lang="fr-FR" sz="1400" dirty="0" err="1" smtClean="0"/>
                        <a:t>Energy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resolution</a:t>
                      </a:r>
                      <a:endParaRPr lang="fr-FR" sz="2000" b="0" i="1" dirty="0"/>
                    </a:p>
                  </a:txBody>
                  <a:tcPr/>
                </a:tc>
              </a:tr>
              <a:tr h="344367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/>
                        <a:t>10</a:t>
                      </a:r>
                      <a:endParaRPr lang="fr-FR" sz="1800" b="1" i="1" kern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0.1063±0.0067</a:t>
                      </a:r>
                      <a:endParaRPr lang="fr-FR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337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/>
                        <a:t>20</a:t>
                      </a:r>
                      <a:endParaRPr lang="fr-FR" sz="1800" b="1" i="1" kern="12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0.0892±0.0053</a:t>
                      </a:r>
                      <a:endParaRPr lang="fr-FR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44367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/>
                        <a:t>50</a:t>
                      </a:r>
                      <a:endParaRPr lang="fr-FR" sz="1800" b="1" i="1" kern="120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0.0762±0.0029</a:t>
                      </a:r>
                      <a:endParaRPr lang="fr-FR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44367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/>
                        <a:t>100</a:t>
                      </a:r>
                      <a:endParaRPr lang="fr-FR" sz="1800" b="1" i="1" kern="120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0.07±0.00103</a:t>
                      </a:r>
                      <a:endParaRPr lang="fr-FR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44367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/>
                        <a:t>200</a:t>
                      </a:r>
                      <a:endParaRPr lang="fr-FR" sz="1800" b="1" i="1" kern="120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0.0659±0.0007</a:t>
                      </a:r>
                      <a:endParaRPr lang="fr-FR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44367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/>
                        <a:t>500</a:t>
                      </a:r>
                      <a:endParaRPr lang="fr-FR" sz="1800" b="1" i="1" kern="120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0.06029±0.00032 </a:t>
                      </a:r>
                      <a:endParaRPr lang="fr-FR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167" y="924878"/>
            <a:ext cx="4827182" cy="293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8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4" y="3943027"/>
            <a:ext cx="2870168" cy="172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804" y="3982062"/>
            <a:ext cx="2927699" cy="1658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4" y="1521543"/>
            <a:ext cx="2701262" cy="165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359" y="1521543"/>
            <a:ext cx="3007527" cy="165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516806" y="5756856"/>
            <a:ext cx="202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190172" y="3258204"/>
            <a:ext cx="202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200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317" y="1320985"/>
            <a:ext cx="6358823" cy="431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>
                <a:solidFill>
                  <a:srgbClr val="000000"/>
                </a:solidFill>
              </a:rPr>
              <a:t>4</a:t>
            </a:r>
          </a:p>
        </p:txBody>
      </p:sp>
      <p:pic>
        <p:nvPicPr>
          <p:cNvPr id="12" name="Picture 105" descr="atlas_logo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Electrons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Phi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458571" y="6032144"/>
            <a:ext cx="73715" cy="45719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 flipV="1">
            <a:off x="6458571" y="6455384"/>
            <a:ext cx="73715" cy="45719"/>
          </a:xfrm>
          <a:prstGeom prst="ellipse">
            <a:avLst/>
          </a:prstGeom>
          <a:solidFill>
            <a:srgbClr val="C123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6646413" y="5847477"/>
            <a:ext cx="215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Before</a:t>
            </a:r>
            <a:r>
              <a:rPr lang="fr-FR" dirty="0" smtClean="0">
                <a:solidFill>
                  <a:srgbClr val="0070C0"/>
                </a:solidFill>
              </a:rPr>
              <a:t> Correction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81850" y="6276335"/>
            <a:ext cx="215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C1238C"/>
                </a:solidFill>
              </a:rPr>
              <a:t>After</a:t>
            </a:r>
            <a:r>
              <a:rPr lang="fr-FR" dirty="0" smtClean="0">
                <a:solidFill>
                  <a:srgbClr val="C1238C"/>
                </a:solidFill>
              </a:rPr>
              <a:t> Correction</a:t>
            </a:r>
            <a:endParaRPr lang="fr-FR" dirty="0">
              <a:solidFill>
                <a:srgbClr val="C123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9027880" y="409575"/>
                <a:ext cx="2627777" cy="307777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1400" b="1" i="0" dirty="0" smtClean="0">
                        <a:effectLst/>
                        <a:latin typeface="Cambria Math"/>
                      </a:rPr>
                      <m:t>3.5</m:t>
                    </m:r>
                    <m:r>
                      <m:rPr>
                        <m:nor/>
                      </m:rPr>
                      <a:rPr lang="fr-FR" sz="1400" b="1" dirty="0" smtClean="0">
                        <a:effectLst/>
                        <a:latin typeface="Cambria Math"/>
                      </a:rPr>
                      <m:t> &lt;  </m:t>
                    </m:r>
                    <m:sSub>
                      <m:sSubPr>
                        <m:ctrlPr>
                          <a:rPr lang="el-GR" sz="1400" b="1" i="1" dirty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1400" b="1" dirty="0">
                            <a:effectLst/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1400" b="1" i="0" dirty="0" smtClean="0">
                            <a:effectLst/>
                            <a:latin typeface="Cambria Math"/>
                          </a:rPr>
                          <m:t> </m:t>
                        </m:r>
                        <m:r>
                          <a:rPr lang="fr-FR" sz="1400" b="1" i="0" dirty="0">
                            <a:effectLst/>
                            <a:latin typeface="Cambria Math"/>
                          </a:rPr>
                          <m:t>𝐭𝐫𝐮𝐭𝐡</m:t>
                        </m:r>
                      </m:sub>
                    </m:sSub>
                  </m:oMath>
                </a14:m>
                <a:r>
                  <a:rPr lang="fr-FR" sz="1400" b="1" dirty="0">
                    <a:effectLst/>
                    <a:latin typeface="Cambria Math"/>
                  </a:rPr>
                  <a:t>  </a:t>
                </a:r>
                <a:r>
                  <a:rPr lang="fr-FR" sz="1400" b="1" dirty="0" smtClean="0">
                    <a:solidFill>
                      <a:schemeClr val="tx1"/>
                    </a:solidFill>
                    <a:effectLst/>
                    <a:latin typeface="Cambria Math"/>
                  </a:rPr>
                  <a:t>&lt; 4.5</a:t>
                </a:r>
                <a:endParaRPr lang="fr-FR" sz="1400" b="1" dirty="0">
                  <a:solidFill>
                    <a:schemeClr val="tx1"/>
                  </a:solidFill>
                  <a:effectLst/>
                  <a:latin typeface="Cambria Math"/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7880" y="409575"/>
                <a:ext cx="2627777" cy="307777"/>
              </a:xfrm>
              <a:prstGeom prst="rect">
                <a:avLst/>
              </a:prstGeom>
              <a:blipFill rotWithShape="1">
                <a:blip r:embed="rId8"/>
                <a:stretch>
                  <a:fillRect t="-1887" b="-13208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70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5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Electrons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sFcal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292" y="2740443"/>
            <a:ext cx="2452005" cy="166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762" y="4410307"/>
            <a:ext cx="2377918" cy="177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0" y="4410307"/>
            <a:ext cx="2529102" cy="172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0" y="2736741"/>
            <a:ext cx="2488615" cy="1673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239" y="1063174"/>
            <a:ext cx="2513058" cy="167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0" y="1063174"/>
            <a:ext cx="2460543" cy="161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410" y="1870126"/>
            <a:ext cx="5962650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89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7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11587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Electrons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sFCal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Phi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5" y="1539746"/>
            <a:ext cx="6251944" cy="42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87" y="1541056"/>
            <a:ext cx="46482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87" y="3829272"/>
            <a:ext cx="47720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19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33" y="1623015"/>
            <a:ext cx="615315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7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Pions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361" y="1991721"/>
            <a:ext cx="4755183" cy="312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6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05" y="4695633"/>
            <a:ext cx="2718477" cy="190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582" y="4695633"/>
            <a:ext cx="2818949" cy="193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8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Pions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Energy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15" y="2974627"/>
            <a:ext cx="2818949" cy="168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849" y="1180216"/>
            <a:ext cx="2808316" cy="169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06" y="1180216"/>
            <a:ext cx="2665076" cy="169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72" y="2974627"/>
            <a:ext cx="2739743" cy="157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492343" y="3402571"/>
            <a:ext cx="121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50 </a:t>
            </a:r>
            <a:r>
              <a:rPr lang="fr-FR" dirty="0" err="1" smtClean="0">
                <a:solidFill>
                  <a:srgbClr val="FF0000"/>
                </a:solidFill>
              </a:rPr>
              <a:t>GeV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618" y="1776693"/>
            <a:ext cx="5876925" cy="3969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469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70" y="1209565"/>
            <a:ext cx="4476307" cy="297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674544" y="6398202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9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18166" y="264809"/>
            <a:ext cx="10052582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Pions :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FCal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Phi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489394" y="4536266"/>
                <a:ext cx="2627777" cy="3693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b="1" i="0" dirty="0" smtClean="0">
                        <a:effectLst/>
                        <a:latin typeface="Cambria Math"/>
                      </a:rPr>
                      <m:t>3.5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b="1" i="1" dirty="0"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b="1" dirty="0">
                            <a:effectLst/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b="1" i="0" dirty="0" smtClean="0">
                            <a:effectLst/>
                            <a:latin typeface="Cambria Math"/>
                          </a:rPr>
                          <m:t> </m:t>
                        </m:r>
                        <m:r>
                          <a:rPr lang="fr-FR" b="1" i="0" dirty="0">
                            <a:effectLst/>
                            <a:latin typeface="Cambria Math"/>
                          </a:rPr>
                          <m:t>𝐭𝐫𝐮𝐭𝐡</m:t>
                        </m:r>
                      </m:sub>
                    </m:sSub>
                  </m:oMath>
                </a14:m>
                <a:r>
                  <a:rPr lang="fr-FR" b="1" dirty="0">
                    <a:effectLst/>
                    <a:latin typeface="Cambria Math"/>
                  </a:rPr>
                  <a:t>  </a:t>
                </a:r>
                <a:r>
                  <a:rPr lang="fr-FR" b="1" dirty="0" smtClean="0">
                    <a:solidFill>
                      <a:schemeClr val="tx1"/>
                    </a:solidFill>
                    <a:effectLst/>
                    <a:latin typeface="Cambria Math"/>
                  </a:rPr>
                  <a:t>&lt; 4.5</a:t>
                </a:r>
                <a:endParaRPr lang="fr-FR" b="1" dirty="0">
                  <a:solidFill>
                    <a:schemeClr val="tx1"/>
                  </a:solidFill>
                  <a:effectLst/>
                  <a:latin typeface="Cambria Math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9394" y="4536266"/>
                <a:ext cx="2627777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9836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680788" y="5041097"/>
                <a:ext cx="2627777" cy="3693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b="1" i="0" dirty="0" smtClean="0">
                        <a:effectLst/>
                        <a:latin typeface="Cambria Math"/>
                      </a:rPr>
                      <m:t>0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fr-FR" b="1" dirty="0" smtClean="0">
                        <a:effectLst/>
                        <a:latin typeface="Cambria Math"/>
                      </a:rPr>
                      <m:t>&lt;</m:t>
                    </m:r>
                    <m:r>
                      <a:rPr lang="fr-FR" b="1" i="1" dirty="0" smtClean="0">
                        <a:effectLst/>
                        <a:latin typeface="Cambria Math"/>
                      </a:rPr>
                      <m:t> </m:t>
                    </m:r>
                    <m:r>
                      <a:rPr lang="el-GR" b="1" i="1" dirty="0">
                        <a:latin typeface="Cambria Math"/>
                      </a:rPr>
                      <m:t>𝝋</m:t>
                    </m:r>
                    <m:r>
                      <a:rPr lang="fr-FR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  <a:effectLst/>
                    <a:latin typeface="Cambria Math"/>
                  </a:rPr>
                  <a:t>&lt; </a:t>
                </a:r>
                <a14:m>
                  <m:oMath xmlns:m="http://schemas.openxmlformats.org/officeDocument/2006/math">
                    <m:r>
                      <a:rPr lang="fr-FR" b="1" i="0" dirty="0" smtClean="0">
                        <a:latin typeface="Cambria Math"/>
                      </a:rPr>
                      <m:t>𝟐</m:t>
                    </m:r>
                    <m:r>
                      <a:rPr lang="el-GR" b="1" i="1" dirty="0">
                        <a:latin typeface="Cambria Math"/>
                      </a:rPr>
                      <m:t>𝝅</m:t>
                    </m:r>
                  </m:oMath>
                </a14:m>
                <a:endParaRPr lang="fr-FR" b="1" dirty="0">
                  <a:solidFill>
                    <a:schemeClr val="tx1"/>
                  </a:solidFill>
                  <a:effectLst/>
                  <a:latin typeface="Cambria Math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0788" y="5041097"/>
                <a:ext cx="2627777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624" t="-9836" b="-229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0" y="1323445"/>
            <a:ext cx="6318619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3977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7630</TotalTime>
  <Words>182</Words>
  <Application>Microsoft Office PowerPoint</Application>
  <PresentationFormat>Personnalisé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               ATLAS Forward Calorimeter’s Analysis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Minfo</dc:creator>
  <cp:lastModifiedBy>Toshiba</cp:lastModifiedBy>
  <cp:revision>206</cp:revision>
  <dcterms:created xsi:type="dcterms:W3CDTF">2015-09-09T07:09:01Z</dcterms:created>
  <dcterms:modified xsi:type="dcterms:W3CDTF">2016-06-20T15:25:00Z</dcterms:modified>
</cp:coreProperties>
</file>