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359" r:id="rId2"/>
    <p:sldId id="301" r:id="rId3"/>
    <p:sldId id="302" r:id="rId4"/>
    <p:sldId id="303" r:id="rId5"/>
    <p:sldId id="305" r:id="rId6"/>
    <p:sldId id="317" r:id="rId7"/>
    <p:sldId id="361" r:id="rId8"/>
    <p:sldId id="310" r:id="rId9"/>
    <p:sldId id="318" r:id="rId10"/>
    <p:sldId id="319" r:id="rId11"/>
    <p:sldId id="314" r:id="rId12"/>
    <p:sldId id="315" r:id="rId13"/>
    <p:sldId id="324" r:id="rId14"/>
    <p:sldId id="322" r:id="rId15"/>
    <p:sldId id="360" r:id="rId16"/>
    <p:sldId id="257" r:id="rId17"/>
    <p:sldId id="285" r:id="rId18"/>
    <p:sldId id="296" r:id="rId19"/>
    <p:sldId id="297" r:id="rId20"/>
    <p:sldId id="300" r:id="rId21"/>
    <p:sldId id="286" r:id="rId22"/>
    <p:sldId id="294" r:id="rId23"/>
    <p:sldId id="287" r:id="rId24"/>
    <p:sldId id="290" r:id="rId25"/>
    <p:sldId id="291" r:id="rId26"/>
    <p:sldId id="295" r:id="rId27"/>
    <p:sldId id="327" r:id="rId28"/>
    <p:sldId id="265" r:id="rId29"/>
    <p:sldId id="266" r:id="rId30"/>
    <p:sldId id="280" r:id="rId31"/>
    <p:sldId id="325" r:id="rId32"/>
    <p:sldId id="326" r:id="rId33"/>
    <p:sldId id="328" r:id="rId34"/>
    <p:sldId id="330" r:id="rId35"/>
    <p:sldId id="331" r:id="rId36"/>
    <p:sldId id="333" r:id="rId37"/>
    <p:sldId id="334" r:id="rId38"/>
    <p:sldId id="335" r:id="rId39"/>
    <p:sldId id="341" r:id="rId40"/>
    <p:sldId id="342" r:id="rId41"/>
    <p:sldId id="346" r:id="rId42"/>
    <p:sldId id="354" r:id="rId43"/>
    <p:sldId id="347" r:id="rId44"/>
    <p:sldId id="349" r:id="rId45"/>
    <p:sldId id="351" r:id="rId46"/>
    <p:sldId id="344" r:id="rId47"/>
    <p:sldId id="357" r:id="rId48"/>
    <p:sldId id="358" r:id="rId49"/>
  </p:sldIdLst>
  <p:sldSz cx="9144000" cy="6858000" type="screen4x3"/>
  <p:notesSz cx="9144000" cy="6858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60"/>
  </p:normalViewPr>
  <p:slideViewPr>
    <p:cSldViewPr>
      <p:cViewPr varScale="1">
        <p:scale>
          <a:sx n="70" d="100"/>
          <a:sy n="70" d="100"/>
        </p:scale>
        <p:origin x="1374" y="7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8.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180013" y="0"/>
            <a:ext cx="3962400" cy="342900"/>
          </a:xfrm>
          <a:prstGeom prst="rect">
            <a:avLst/>
          </a:prstGeom>
        </p:spPr>
        <p:txBody>
          <a:bodyPr vert="horz" lIns="91440" tIns="45720" rIns="91440" bIns="45720" rtlCol="0"/>
          <a:lstStyle>
            <a:lvl1pPr algn="r">
              <a:defRPr sz="1200"/>
            </a:lvl1pPr>
          </a:lstStyle>
          <a:p>
            <a:fld id="{28AC9276-0529-4EAF-A65F-6D90D1D41965}" type="datetimeFigureOut">
              <a:rPr lang="fr-FR" smtClean="0"/>
              <a:pPr/>
              <a:t>19/06/2016</a:t>
            </a:fld>
            <a:endParaRPr lang="fr-FR"/>
          </a:p>
        </p:txBody>
      </p:sp>
      <p:sp>
        <p:nvSpPr>
          <p:cNvPr id="4" name="Espace réservé de l'image des diapositives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180013" y="6513513"/>
            <a:ext cx="3962400" cy="342900"/>
          </a:xfrm>
          <a:prstGeom prst="rect">
            <a:avLst/>
          </a:prstGeom>
        </p:spPr>
        <p:txBody>
          <a:bodyPr vert="horz" lIns="91440" tIns="45720" rIns="91440" bIns="45720" rtlCol="0" anchor="b"/>
          <a:lstStyle>
            <a:lvl1pPr algn="r">
              <a:defRPr sz="1200"/>
            </a:lvl1pPr>
          </a:lstStyle>
          <a:p>
            <a:fld id="{B59126F5-48CF-4842-9F7D-2E8799F7AA0C}" type="slidenum">
              <a:rPr lang="fr-FR" smtClean="0"/>
              <a:pPr/>
              <a:t>‹N°›</a:t>
            </a:fld>
            <a:endParaRPr lang="fr-FR"/>
          </a:p>
        </p:txBody>
      </p:sp>
    </p:spTree>
    <p:extLst>
      <p:ext uri="{BB962C8B-B14F-4D97-AF65-F5344CB8AC3E}">
        <p14:creationId xmlns:p14="http://schemas.microsoft.com/office/powerpoint/2010/main" val="2019922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bwMode="auto">
          <a:xfrm>
            <a:off x="2857500" y="514350"/>
            <a:ext cx="3429000" cy="2571750"/>
          </a:xfrm>
          <a:noFill/>
          <a:ln>
            <a:solidFill>
              <a:srgbClr val="000000"/>
            </a:solidFill>
            <a:miter lim="800000"/>
            <a:headEnd/>
            <a:tailEnd/>
          </a:ln>
        </p:spPr>
      </p:sp>
      <p:sp>
        <p:nvSpPr>
          <p:cNvPr id="49155"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49156"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2381559-DB3E-4B12-BEC2-1095440A02E2}" type="slidenum">
              <a:rPr lang="en-US" smtClean="0"/>
              <a:pPr/>
              <a:t>2</a:t>
            </a:fld>
            <a:endParaRPr lang="en-US" smtClean="0"/>
          </a:p>
        </p:txBody>
      </p:sp>
      <p:sp>
        <p:nvSpPr>
          <p:cNvPr id="49157" name="Espace réservé du pied de page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Tree>
    <p:extLst>
      <p:ext uri="{BB962C8B-B14F-4D97-AF65-F5344CB8AC3E}">
        <p14:creationId xmlns:p14="http://schemas.microsoft.com/office/powerpoint/2010/main" val="1504112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e l'image des diapositives 1"/>
          <p:cNvSpPr>
            <a:spLocks noGrp="1" noRot="1" noChangeAspect="1" noTextEdit="1"/>
          </p:cNvSpPr>
          <p:nvPr>
            <p:ph type="sldImg"/>
          </p:nvPr>
        </p:nvSpPr>
        <p:spPr bwMode="auto">
          <a:xfrm>
            <a:off x="2857500" y="514350"/>
            <a:ext cx="3429000" cy="2571750"/>
          </a:xfrm>
          <a:noFill/>
          <a:ln>
            <a:solidFill>
              <a:srgbClr val="000000"/>
            </a:solidFill>
            <a:miter lim="800000"/>
            <a:headEnd/>
            <a:tailEnd/>
          </a:ln>
        </p:spPr>
      </p:sp>
      <p:sp>
        <p:nvSpPr>
          <p:cNvPr id="50179"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
        <p:nvSpPr>
          <p:cNvPr id="50180"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2F6E76E-E3C3-45DF-B2A4-62248E6A008E}" type="slidenum">
              <a:rPr lang="en-US" smtClean="0"/>
              <a:pPr/>
              <a:t>3</a:t>
            </a:fld>
            <a:endParaRPr lang="en-US" smtClean="0"/>
          </a:p>
        </p:txBody>
      </p:sp>
      <p:sp>
        <p:nvSpPr>
          <p:cNvPr id="50181" name="Espace réservé du pied de page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Tree>
    <p:extLst>
      <p:ext uri="{BB962C8B-B14F-4D97-AF65-F5344CB8AC3E}">
        <p14:creationId xmlns:p14="http://schemas.microsoft.com/office/powerpoint/2010/main" val="3479674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bwMode="auto">
          <a:xfrm>
            <a:off x="2857500" y="514350"/>
            <a:ext cx="3429000" cy="2571750"/>
          </a:xfrm>
          <a:noFill/>
          <a:ln>
            <a:solidFill>
              <a:srgbClr val="000000"/>
            </a:solidFill>
            <a:miter lim="800000"/>
            <a:headEnd/>
            <a:tailEnd/>
          </a:ln>
        </p:spPr>
      </p:sp>
      <p:sp>
        <p:nvSpPr>
          <p:cNvPr id="53251" name="Rectangle 3"/>
          <p:cNvSpPr>
            <a:spLocks noGrp="1" noChangeArrowheads="1"/>
          </p:cNvSpPr>
          <p:nvPr>
            <p:ph type="body" idx="1"/>
          </p:nvPr>
        </p:nvSpPr>
        <p:spPr bwMode="auto">
          <a:xfrm>
            <a:off x="1219200" y="3257550"/>
            <a:ext cx="6705600" cy="3086100"/>
          </a:xfrm>
          <a:noFill/>
        </p:spPr>
        <p:txBody>
          <a:bodyPr wrap="square" numCol="1" anchor="t" anchorCtr="0" compatLnSpc="1">
            <a:prstTxWarp prst="textNoShape">
              <a:avLst/>
            </a:prstTxWarp>
          </a:bodyPr>
          <a:lstStyle/>
          <a:p>
            <a:pPr eaLnBrk="1" hangingPunct="1">
              <a:spcBef>
                <a:spcPct val="0"/>
              </a:spcBef>
            </a:pPr>
            <a:endParaRPr lang="fr-FR" smtClean="0"/>
          </a:p>
        </p:txBody>
      </p:sp>
      <p:sp>
        <p:nvSpPr>
          <p:cNvPr id="53252" name="Espace réservé du numéro de diapositive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302C27-AF26-4F2E-97FC-A198ED8DFE06}" type="slidenum">
              <a:rPr lang="en-US" smtClean="0"/>
              <a:pPr/>
              <a:t>8</a:t>
            </a:fld>
            <a:endParaRPr lang="en-US" smtClean="0"/>
          </a:p>
        </p:txBody>
      </p:sp>
      <p:sp>
        <p:nvSpPr>
          <p:cNvPr id="53253" name="Espace réservé du pied de page 4"/>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endParaRPr lang="en-US" smtClean="0"/>
          </a:p>
        </p:txBody>
      </p:sp>
    </p:spTree>
    <p:extLst>
      <p:ext uri="{BB962C8B-B14F-4D97-AF65-F5344CB8AC3E}">
        <p14:creationId xmlns:p14="http://schemas.microsoft.com/office/powerpoint/2010/main" val="4132419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C032FC2-B67A-4823-8A78-871554597E6E}" type="slidenum">
              <a:rPr lang="en-US" smtClean="0"/>
              <a:pPr/>
              <a:t>22</a:t>
            </a:fld>
            <a:endParaRPr lang="en-US" smtClean="0"/>
          </a:p>
        </p:txBody>
      </p:sp>
      <p:sp>
        <p:nvSpPr>
          <p:cNvPr id="63491" name="Rectangle 2"/>
          <p:cNvSpPr>
            <a:spLocks noGrp="1" noRot="1" noChangeAspect="1" noChangeArrowheads="1" noTextEdit="1"/>
          </p:cNvSpPr>
          <p:nvPr>
            <p:ph type="sldImg"/>
          </p:nvPr>
        </p:nvSpPr>
        <p:spPr bwMode="auto">
          <a:xfrm>
            <a:off x="2857500" y="514350"/>
            <a:ext cx="3429000" cy="2571750"/>
          </a:xfrm>
          <a:noFill/>
          <a:ln>
            <a:solidFill>
              <a:srgbClr val="000000"/>
            </a:solidFill>
            <a:miter lim="800000"/>
            <a:headEnd/>
            <a:tailEnd/>
          </a:ln>
        </p:spPr>
      </p:sp>
      <p:sp>
        <p:nvSpPr>
          <p:cNvPr id="634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Tree>
    <p:extLst>
      <p:ext uri="{BB962C8B-B14F-4D97-AF65-F5344CB8AC3E}">
        <p14:creationId xmlns:p14="http://schemas.microsoft.com/office/powerpoint/2010/main" val="1888042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40479DD2-3845-4E26-9417-E5F72F804B2F}" type="slidenum">
              <a:rPr lang="en-US" smtClean="0"/>
              <a:pPr/>
              <a:t>24</a:t>
            </a:fld>
            <a:endParaRPr lang="en-US" smtClean="0"/>
          </a:p>
        </p:txBody>
      </p:sp>
      <p:sp>
        <p:nvSpPr>
          <p:cNvPr id="61443" name="Rectangle 2"/>
          <p:cNvSpPr>
            <a:spLocks noGrp="1" noRot="1" noChangeAspect="1" noChangeArrowheads="1" noTextEdit="1"/>
          </p:cNvSpPr>
          <p:nvPr>
            <p:ph type="sldImg"/>
          </p:nvPr>
        </p:nvSpPr>
        <p:spPr bwMode="auto">
          <a:xfrm>
            <a:off x="2857500" y="514350"/>
            <a:ext cx="3429000" cy="2571750"/>
          </a:xfrm>
          <a:noFill/>
          <a:ln>
            <a:solidFill>
              <a:srgbClr val="000000"/>
            </a:solidFill>
            <a:miter lim="800000"/>
            <a:headEnd/>
            <a:tailEnd/>
          </a:ln>
        </p:spPr>
      </p:sp>
      <p:sp>
        <p:nvSpPr>
          <p:cNvPr id="6144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Tree>
    <p:extLst>
      <p:ext uri="{BB962C8B-B14F-4D97-AF65-F5344CB8AC3E}">
        <p14:creationId xmlns:p14="http://schemas.microsoft.com/office/powerpoint/2010/main" val="21875811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33B959B-A789-4438-9B2B-9D88195F3B46}" type="slidenum">
              <a:rPr lang="en-US" smtClean="0"/>
              <a:pPr/>
              <a:t>25</a:t>
            </a:fld>
            <a:endParaRPr lang="en-US" smtClean="0"/>
          </a:p>
        </p:txBody>
      </p:sp>
      <p:sp>
        <p:nvSpPr>
          <p:cNvPr id="62467" name="Rectangle 2"/>
          <p:cNvSpPr>
            <a:spLocks noGrp="1" noRot="1" noChangeAspect="1" noChangeArrowheads="1" noTextEdit="1"/>
          </p:cNvSpPr>
          <p:nvPr>
            <p:ph type="sldImg"/>
          </p:nvPr>
        </p:nvSpPr>
        <p:spPr bwMode="auto">
          <a:xfrm>
            <a:off x="2857500" y="514350"/>
            <a:ext cx="3429000" cy="2571750"/>
          </a:xfrm>
          <a:noFill/>
          <a:ln>
            <a:solidFill>
              <a:srgbClr val="000000"/>
            </a:solidFill>
            <a:miter lim="800000"/>
            <a:headEnd/>
            <a:tailEnd/>
          </a:ln>
        </p:spPr>
      </p:sp>
      <p:sp>
        <p:nvSpPr>
          <p:cNvPr id="6246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Tree>
    <p:extLst>
      <p:ext uri="{BB962C8B-B14F-4D97-AF65-F5344CB8AC3E}">
        <p14:creationId xmlns:p14="http://schemas.microsoft.com/office/powerpoint/2010/main" val="20488235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10A43A7-174E-486E-A1D6-3871817ED639}" type="slidenum">
              <a:rPr lang="en-US" smtClean="0"/>
              <a:pPr/>
              <a:t>26</a:t>
            </a:fld>
            <a:endParaRPr lang="en-US" smtClean="0"/>
          </a:p>
        </p:txBody>
      </p:sp>
      <p:sp>
        <p:nvSpPr>
          <p:cNvPr id="64515" name="Rectangle 2"/>
          <p:cNvSpPr>
            <a:spLocks noGrp="1" noRot="1" noChangeAspect="1" noChangeArrowheads="1" noTextEdit="1"/>
          </p:cNvSpPr>
          <p:nvPr>
            <p:ph type="sldImg"/>
          </p:nvPr>
        </p:nvSpPr>
        <p:spPr bwMode="auto">
          <a:xfrm>
            <a:off x="2857500" y="514350"/>
            <a:ext cx="3429000" cy="2571750"/>
          </a:xfrm>
          <a:noFill/>
          <a:ln>
            <a:solidFill>
              <a:srgbClr val="000000"/>
            </a:solidFill>
            <a:miter lim="800000"/>
            <a:headEnd/>
            <a:tailEnd/>
          </a:ln>
        </p:spPr>
      </p:sp>
      <p:sp>
        <p:nvSpPr>
          <p:cNvPr id="645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fr-FR" smtClean="0"/>
          </a:p>
        </p:txBody>
      </p:sp>
    </p:spTree>
    <p:extLst>
      <p:ext uri="{BB962C8B-B14F-4D97-AF65-F5344CB8AC3E}">
        <p14:creationId xmlns:p14="http://schemas.microsoft.com/office/powerpoint/2010/main" val="13834653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egnaposto immagine diapositiva 1"/>
          <p:cNvSpPr>
            <a:spLocks noGrp="1" noRot="1" noChangeAspect="1" noTextEdit="1"/>
          </p:cNvSpPr>
          <p:nvPr>
            <p:ph type="sldImg"/>
          </p:nvPr>
        </p:nvSpPr>
        <p:spPr bwMode="auto">
          <a:xfrm>
            <a:off x="2857500" y="514350"/>
            <a:ext cx="3429000" cy="2571750"/>
          </a:xfrm>
          <a:noFill/>
          <a:ln>
            <a:solidFill>
              <a:srgbClr val="000000"/>
            </a:solidFill>
            <a:miter lim="800000"/>
            <a:headEnd/>
            <a:tailEnd/>
          </a:ln>
        </p:spPr>
      </p:sp>
      <p:sp>
        <p:nvSpPr>
          <p:cNvPr id="24579" name="Segnaposto note 2"/>
          <p:cNvSpPr>
            <a:spLocks noGrp="1"/>
          </p:cNvSpPr>
          <p:nvPr>
            <p:ph type="body" idx="1"/>
          </p:nvPr>
        </p:nvSpPr>
        <p:spPr bwMode="auto">
          <a:noFill/>
        </p:spPr>
        <p:txBody>
          <a:bodyPr/>
          <a:lstStyle/>
          <a:p>
            <a:r>
              <a:rPr lang="it-IT" smtClean="0"/>
              <a:t>Baikal first operating underwater neutrino telescope: NT200 8 strings of 24  pairs of PMT, NT200+ + 3 strings(12 OM each) volume of 5Mton (1 Mton = 10^6 ton= 10^6 1000 kg=10^9 kg= 10^9 10^-3 m^3=10^6 10^-9 km^3=10^-3 km^3) </a:t>
            </a:r>
          </a:p>
        </p:txBody>
      </p:sp>
      <p:sp>
        <p:nvSpPr>
          <p:cNvPr id="24580" name="Segnaposto numero diapositiva 3"/>
          <p:cNvSpPr>
            <a:spLocks noGrp="1"/>
          </p:cNvSpPr>
          <p:nvPr>
            <p:ph type="sldNum" sz="quarter" idx="5"/>
          </p:nvPr>
        </p:nvSpPr>
        <p:spPr bwMode="auto">
          <a:noFill/>
          <a:ln>
            <a:miter lim="800000"/>
            <a:headEnd/>
            <a:tailEnd/>
          </a:ln>
        </p:spPr>
        <p:txBody>
          <a:bodyPr/>
          <a:lstStyle/>
          <a:p>
            <a:fld id="{7D6F13B4-0AA3-41E4-9095-13C94E4D70C4}" type="slidenum">
              <a:rPr lang="en-US" smtClean="0"/>
              <a:pPr/>
              <a:t>32</a:t>
            </a:fld>
            <a:endParaRPr lang="en-US" smtClean="0"/>
          </a:p>
        </p:txBody>
      </p:sp>
    </p:spTree>
    <p:extLst>
      <p:ext uri="{BB962C8B-B14F-4D97-AF65-F5344CB8AC3E}">
        <p14:creationId xmlns:p14="http://schemas.microsoft.com/office/powerpoint/2010/main" val="3005905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369332"/>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307777"/>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6/19/2016</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685800" y="0"/>
            <a:ext cx="7772400" cy="369332"/>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685800" y="1295401"/>
            <a:ext cx="3810000" cy="170816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648200" y="1295401"/>
            <a:ext cx="3810000" cy="170816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4648200" y="4000501"/>
            <a:ext cx="3810000" cy="170816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1"/>
            <a:ext cx="4038600"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1"/>
            <a:ext cx="4038600" cy="209288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pPr>
              <a:defRPr/>
            </a:pPr>
            <a:endParaRPr lang="fr-FR"/>
          </a:p>
        </p:txBody>
      </p:sp>
      <p:sp>
        <p:nvSpPr>
          <p:cNvPr id="6" name="Espace réservé du pied de page 5"/>
          <p:cNvSpPr>
            <a:spLocks noGrp="1"/>
          </p:cNvSpPr>
          <p:nvPr>
            <p:ph type="ftr" sz="quarter" idx="11"/>
          </p:nvPr>
        </p:nvSpPr>
        <p:spPr/>
        <p:txBody>
          <a:bodyPr/>
          <a:lstStyle/>
          <a:p>
            <a:pPr>
              <a:defRPr/>
            </a:pPr>
            <a:endParaRPr lang="fr-FR"/>
          </a:p>
        </p:txBody>
      </p:sp>
      <p:sp>
        <p:nvSpPr>
          <p:cNvPr id="7" name="Espace réservé du numéro de diapositive 6"/>
          <p:cNvSpPr>
            <a:spLocks noGrp="1"/>
          </p:cNvSpPr>
          <p:nvPr>
            <p:ph type="sldNum" sz="quarter" idx="12"/>
          </p:nvPr>
        </p:nvSpPr>
        <p:spPr/>
        <p:txBody>
          <a:bodyPr/>
          <a:lstStyle/>
          <a:p>
            <a:pPr>
              <a:defRPr/>
            </a:pPr>
            <a:fld id="{BD20E314-E75E-4241-A9D3-C0A4CBBEA380}" type="slidenum">
              <a:rPr lang="fr-FR" smtClean="0"/>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3333CC"/>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sz="200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6/19/2016</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3333CC"/>
                </a:solidFill>
                <a:latin typeface="Times New Roman"/>
                <a:cs typeface="Times New Roman"/>
              </a:defRPr>
            </a:lvl1pPr>
          </a:lstStyle>
          <a:p>
            <a:endParaRPr/>
          </a:p>
        </p:txBody>
      </p:sp>
      <p:sp>
        <p:nvSpPr>
          <p:cNvPr id="3" name="Holder 3"/>
          <p:cNvSpPr>
            <a:spLocks noGrp="1"/>
          </p:cNvSpPr>
          <p:nvPr>
            <p:ph sz="half" idx="2"/>
          </p:nvPr>
        </p:nvSpPr>
        <p:spPr>
          <a:xfrm>
            <a:off x="457200" y="1577340"/>
            <a:ext cx="3977640" cy="307777"/>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307777"/>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6/19/2016</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3333CC"/>
                </a:solidFill>
                <a:latin typeface="Times New Roman"/>
                <a:cs typeface="Times New Roman"/>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6/19/2016</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16" name="bk object 16"/>
          <p:cNvSpPr/>
          <p:nvPr/>
        </p:nvSpPr>
        <p:spPr>
          <a:xfrm>
            <a:off x="660401" y="1228725"/>
            <a:ext cx="7737475" cy="3352800"/>
          </a:xfrm>
          <a:prstGeom prst="rect">
            <a:avLst/>
          </a:prstGeom>
          <a:blipFill>
            <a:blip r:embed="rId2" cstate="print"/>
            <a:stretch>
              <a:fillRect/>
            </a:stretch>
          </a:blip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6/19/2016</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defRPr/>
            </a:pPr>
            <a:endParaRPr lang="fr-FR"/>
          </a:p>
        </p:txBody>
      </p:sp>
      <p:sp>
        <p:nvSpPr>
          <p:cNvPr id="3" name="Espace réservé du pied de page 2"/>
          <p:cNvSpPr>
            <a:spLocks noGrp="1"/>
          </p:cNvSpPr>
          <p:nvPr>
            <p:ph type="ftr" sz="quarter" idx="11"/>
          </p:nvPr>
        </p:nvSpPr>
        <p:spPr/>
        <p:txBody>
          <a:bodyPr/>
          <a:lstStyle/>
          <a:p>
            <a:pPr>
              <a:defRPr/>
            </a:pPr>
            <a:endParaRPr lang="fr-FR"/>
          </a:p>
        </p:txBody>
      </p:sp>
      <p:sp>
        <p:nvSpPr>
          <p:cNvPr id="4" name="Espace réservé du numéro de diapositive 3"/>
          <p:cNvSpPr>
            <a:spLocks noGrp="1"/>
          </p:cNvSpPr>
          <p:nvPr>
            <p:ph type="sldNum" sz="quarter" idx="12"/>
          </p:nvPr>
        </p:nvSpPr>
        <p:spPr/>
        <p:txBody>
          <a:bodyPr/>
          <a:lstStyle/>
          <a:p>
            <a:pPr>
              <a:defRPr/>
            </a:pPr>
            <a:fld id="{C2113308-8F3C-47F6-81F8-9027F02B2359}" type="slidenum">
              <a:rPr lang="fr-FR" smtClean="0"/>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pPr>
              <a:defRPr/>
            </a:pPr>
            <a:endParaRPr lang="fr-FR"/>
          </a:p>
        </p:txBody>
      </p:sp>
      <p:sp>
        <p:nvSpPr>
          <p:cNvPr id="4" name="Espace réservé du pied de page 3"/>
          <p:cNvSpPr>
            <a:spLocks noGrp="1"/>
          </p:cNvSpPr>
          <p:nvPr>
            <p:ph type="ftr" sz="quarter" idx="11"/>
          </p:nvPr>
        </p:nvSpPr>
        <p:spPr/>
        <p:txBody>
          <a:bodyPr/>
          <a:lstStyle/>
          <a:p>
            <a:pPr>
              <a:defRPr/>
            </a:pPr>
            <a:endParaRPr lang="fr-FR"/>
          </a:p>
        </p:txBody>
      </p:sp>
      <p:sp>
        <p:nvSpPr>
          <p:cNvPr id="5" name="Espace réservé du numéro de diapositive 4"/>
          <p:cNvSpPr>
            <a:spLocks noGrp="1"/>
          </p:cNvSpPr>
          <p:nvPr>
            <p:ph type="sldNum" sz="quarter" idx="12"/>
          </p:nvPr>
        </p:nvSpPr>
        <p:spPr/>
        <p:txBody>
          <a:bodyPr/>
          <a:lstStyle/>
          <a:p>
            <a:pPr>
              <a:defRPr/>
            </a:pPr>
            <a:fld id="{38CB6EF7-9A0E-4DFD-8625-917EF72ED19F}" type="slidenum">
              <a:rPr lang="fr-FR" smtClean="0"/>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1829472" y="212162"/>
            <a:ext cx="5383765" cy="369332"/>
          </a:xfrm>
        </p:spPr>
        <p:txBody>
          <a:bodyPr/>
          <a:lstStyle/>
          <a:p>
            <a:r>
              <a:rPr lang="fr-FR" smtClean="0"/>
              <a:t>Cliquez pour modifier le style du titre</a:t>
            </a:r>
            <a:endParaRPr lang="fr-FR"/>
          </a:p>
        </p:txBody>
      </p:sp>
      <p:sp>
        <p:nvSpPr>
          <p:cNvPr id="3" name="Espace réservé du tableau 2"/>
          <p:cNvSpPr>
            <a:spLocks noGrp="1"/>
          </p:cNvSpPr>
          <p:nvPr>
            <p:ph type="tbl" idx="1"/>
          </p:nvPr>
        </p:nvSpPr>
        <p:spPr>
          <a:xfrm>
            <a:off x="456528" y="1600481"/>
            <a:ext cx="8230944" cy="4527535"/>
          </a:xfrm>
        </p:spPr>
        <p:txBody>
          <a:bodyPr>
            <a:normAutofit/>
          </a:bodyPr>
          <a:lstStyle/>
          <a:p>
            <a:pPr lvl="0"/>
            <a:endParaRPr lang="fr-FR" noProof="0" smtClean="0"/>
          </a:p>
        </p:txBody>
      </p:sp>
      <p:sp>
        <p:nvSpPr>
          <p:cNvPr id="4" name="Rectangle 4"/>
          <p:cNvSpPr>
            <a:spLocks noGrp="1" noChangeArrowheads="1"/>
          </p:cNvSpPr>
          <p:nvPr>
            <p:ph type="dt" sz="half" idx="10"/>
          </p:nvPr>
        </p:nvSpPr>
        <p:spPr/>
        <p:txBody>
          <a:bodyPr/>
          <a:lstStyle>
            <a:lvl1pPr>
              <a:defRPr/>
            </a:lvl1pPr>
          </a:lstStyle>
          <a:p>
            <a:pPr>
              <a:defRPr/>
            </a:pPr>
            <a:endParaRPr lang="fr-FR"/>
          </a:p>
        </p:txBody>
      </p:sp>
      <p:sp>
        <p:nvSpPr>
          <p:cNvPr id="5" name="Rectangle 5"/>
          <p:cNvSpPr>
            <a:spLocks noGrp="1" noChangeArrowheads="1"/>
          </p:cNvSpPr>
          <p:nvPr>
            <p:ph type="ftr" sz="quarter" idx="11"/>
          </p:nvPr>
        </p:nvSpPr>
        <p:spPr/>
        <p:txBody>
          <a:bodyPr/>
          <a:lstStyle>
            <a:lvl1pPr>
              <a:defRPr/>
            </a:lvl1pPr>
          </a:lstStyle>
          <a:p>
            <a:pPr>
              <a:defRPr/>
            </a:pPr>
            <a:endParaRPr lang="fr-FR"/>
          </a:p>
        </p:txBody>
      </p:sp>
      <p:sp>
        <p:nvSpPr>
          <p:cNvPr id="6" name="Rectangle 6"/>
          <p:cNvSpPr>
            <a:spLocks noGrp="1" noChangeArrowheads="1"/>
          </p:cNvSpPr>
          <p:nvPr>
            <p:ph type="sldNum" sz="quarter" idx="12"/>
          </p:nvPr>
        </p:nvSpPr>
        <p:spPr/>
        <p:txBody>
          <a:bodyPr/>
          <a:lstStyle>
            <a:lvl1pPr>
              <a:defRPr/>
            </a:lvl1pPr>
          </a:lstStyle>
          <a:p>
            <a:pPr>
              <a:defRPr/>
            </a:pPr>
            <a:fld id="{A22713BC-CED6-42D1-8B72-E543D6EE0665}" type="slidenum">
              <a:rPr lang="en-US"/>
              <a:pPr>
                <a:defRPr/>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6"/>
            <a:ext cx="7772400" cy="369332"/>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30777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pPr>
              <a:defRPr/>
            </a:pPr>
            <a:endParaRPr lang="fr-FR"/>
          </a:p>
        </p:txBody>
      </p:sp>
      <p:sp>
        <p:nvSpPr>
          <p:cNvPr id="5" name="Espace réservé du pied de page 4"/>
          <p:cNvSpPr>
            <a:spLocks noGrp="1"/>
          </p:cNvSpPr>
          <p:nvPr>
            <p:ph type="ftr" sz="quarter" idx="11"/>
          </p:nvPr>
        </p:nvSpPr>
        <p:spPr/>
        <p:txBody>
          <a:bodyPr/>
          <a:lstStyle/>
          <a:p>
            <a:pPr>
              <a:defRPr/>
            </a:pPr>
            <a:endParaRPr lang="fr-FR"/>
          </a:p>
        </p:txBody>
      </p:sp>
      <p:sp>
        <p:nvSpPr>
          <p:cNvPr id="6" name="Espace réservé du numéro de diapositive 5"/>
          <p:cNvSpPr>
            <a:spLocks noGrp="1"/>
          </p:cNvSpPr>
          <p:nvPr>
            <p:ph type="sldNum" sz="quarter" idx="12"/>
          </p:nvPr>
        </p:nvSpPr>
        <p:spPr/>
        <p:txBody>
          <a:bodyPr/>
          <a:lstStyle/>
          <a:p>
            <a:pPr>
              <a:defRPr/>
            </a:pPr>
            <a:fld id="{462A2C9B-B586-4E78-83E2-3DC8A96164CB}" type="slidenum">
              <a:rPr lang="fr-FR" smtClean="0"/>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5400000" scaled="0"/>
          <a:tileRect/>
        </a:gra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2227" y="928"/>
            <a:ext cx="9059544" cy="369332"/>
          </a:xfrm>
          <a:prstGeom prst="rect">
            <a:avLst/>
          </a:prstGeom>
        </p:spPr>
        <p:txBody>
          <a:bodyPr wrap="square" lIns="0" tIns="0" rIns="0" bIns="0">
            <a:spAutoFit/>
          </a:bodyPr>
          <a:lstStyle>
            <a:lvl1pPr>
              <a:defRPr sz="2400" b="0" i="0">
                <a:solidFill>
                  <a:srgbClr val="3333CC"/>
                </a:solidFill>
                <a:latin typeface="Times New Roman"/>
                <a:cs typeface="Times New Roman"/>
              </a:defRPr>
            </a:lvl1pPr>
          </a:lstStyle>
          <a:p>
            <a:endParaRPr/>
          </a:p>
        </p:txBody>
      </p:sp>
      <p:sp>
        <p:nvSpPr>
          <p:cNvPr id="3" name="Holder 3"/>
          <p:cNvSpPr>
            <a:spLocks noGrp="1"/>
          </p:cNvSpPr>
          <p:nvPr>
            <p:ph type="body" idx="1"/>
          </p:nvPr>
        </p:nvSpPr>
        <p:spPr>
          <a:xfrm>
            <a:off x="280354" y="2097660"/>
            <a:ext cx="8583295" cy="307777"/>
          </a:xfrm>
          <a:prstGeom prst="rect">
            <a:avLst/>
          </a:prstGeom>
        </p:spPr>
        <p:txBody>
          <a:bodyPr wrap="square" lIns="0" tIns="0" rIns="0" bIns="0">
            <a:spAutoFit/>
          </a:bodyPr>
          <a:lstStyle>
            <a:lvl1pPr>
              <a:defRPr sz="2000" b="0" i="0">
                <a:solidFill>
                  <a:schemeClr val="tx1"/>
                </a:solidFill>
                <a:latin typeface="Times New Roman"/>
                <a:cs typeface="Times New Roman"/>
              </a:defRPr>
            </a:lvl1pPr>
          </a:lstStyle>
          <a:p>
            <a:endParaRPr/>
          </a:p>
        </p:txBody>
      </p:sp>
      <p:sp>
        <p:nvSpPr>
          <p:cNvPr id="4" name="Holder 4"/>
          <p:cNvSpPr>
            <a:spLocks noGrp="1"/>
          </p:cNvSpPr>
          <p:nvPr>
            <p:ph type="ftr" sz="quarter" idx="5"/>
          </p:nvPr>
        </p:nvSpPr>
        <p:spPr>
          <a:xfrm>
            <a:off x="3108960" y="6377941"/>
            <a:ext cx="292608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1"/>
            <a:ext cx="210312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pPr/>
              <a:t>6/19/2016</a:t>
            </a:fld>
            <a:endParaRPr lang="en-US"/>
          </a:p>
        </p:txBody>
      </p:sp>
      <p:sp>
        <p:nvSpPr>
          <p:cNvPr id="6" name="Holder 6"/>
          <p:cNvSpPr>
            <a:spLocks noGrp="1"/>
          </p:cNvSpPr>
          <p:nvPr>
            <p:ph type="sldNum" sz="quarter" idx="7"/>
          </p:nvPr>
        </p:nvSpPr>
        <p:spPr>
          <a:xfrm>
            <a:off x="6583680" y="6377941"/>
            <a:ext cx="210312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rPr/>
              <a:pPr/>
              <a:t>‹N°›</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 id="2147483672" r:id="rId11"/>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1.xml"/><Relationship Id="rId1" Type="http://schemas.openxmlformats.org/officeDocument/2006/relationships/vmlDrawing" Target="../drawings/vmlDrawing1.vml"/><Relationship Id="rId4" Type="http://schemas.openxmlformats.org/officeDocument/2006/relationships/image" Target="../media/image6.w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Layout" Target="../slideLayouts/slideLayout10.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png"/><Relationship Id="rId1" Type="http://schemas.openxmlformats.org/officeDocument/2006/relationships/slideLayout" Target="../slideLayouts/slideLayout10.xml"/><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jpeg"/><Relationship Id="rId1" Type="http://schemas.openxmlformats.org/officeDocument/2006/relationships/slideLayout" Target="../slideLayouts/slideLayout6.xml"/><Relationship Id="rId5" Type="http://schemas.openxmlformats.org/officeDocument/2006/relationships/image" Target="../media/image29.png"/><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26.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0.wmf"/><Relationship Id="rId5" Type="http://schemas.openxmlformats.org/officeDocument/2006/relationships/image" Target="../media/image39.jpeg"/><Relationship Id="rId4" Type="http://schemas.openxmlformats.org/officeDocument/2006/relationships/image" Target="../media/image38.wmf"/></Relationships>
</file>

<file path=ppt/slides/_rels/slide2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8.jpeg"/><Relationship Id="rId5" Type="http://schemas.openxmlformats.org/officeDocument/2006/relationships/image" Target="../media/image47.png"/><Relationship Id="rId4" Type="http://schemas.openxmlformats.org/officeDocument/2006/relationships/image" Target="../media/image4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png"/><Relationship Id="rId1" Type="http://schemas.openxmlformats.org/officeDocument/2006/relationships/slideLayout" Target="../slideLayouts/slideLayout1.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2.wmf"/></Relationships>
</file>

<file path=ppt/slides/_rels/slide3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58.png"/><Relationship Id="rId4" Type="http://schemas.openxmlformats.org/officeDocument/2006/relationships/oleObject" Targ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9.xml"/><Relationship Id="rId5" Type="http://schemas.openxmlformats.org/officeDocument/2006/relationships/image" Target="../media/image64.png"/><Relationship Id="rId4" Type="http://schemas.openxmlformats.org/officeDocument/2006/relationships/image" Target="../media/image63.png"/></Relationships>
</file>

<file path=ppt/slides/_rels/slide42.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67.png"/></Relationships>
</file>

<file path=ppt/slides/_rels/slide4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227" y="152400"/>
            <a:ext cx="9059544" cy="587192"/>
          </a:xfrm>
        </p:spPr>
        <p:txBody>
          <a:bodyPr/>
          <a:lstStyle/>
          <a:p>
            <a:pPr algn="ctr"/>
            <a:r>
              <a:rPr lang="fr-FR"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Université Mohamed premier à Oujda</a:t>
            </a:r>
            <a:br>
              <a:rPr lang="fr-FR"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endParaRPr lang="fr-FR" dirty="0"/>
          </a:p>
        </p:txBody>
      </p:sp>
      <p:sp>
        <p:nvSpPr>
          <p:cNvPr id="4" name="Rectangle 3"/>
          <p:cNvSpPr/>
          <p:nvPr/>
        </p:nvSpPr>
        <p:spPr>
          <a:xfrm>
            <a:off x="1295401" y="1827074"/>
            <a:ext cx="6858000" cy="1754326"/>
          </a:xfrm>
          <a:prstGeom prst="rect">
            <a:avLst/>
          </a:prstGeom>
          <a:noFill/>
        </p:spPr>
        <p:txBody>
          <a:bodyPr wrap="square" lIns="91440" tIns="45720" rIns="91440" bIns="45720">
            <a:spAutoFit/>
          </a:bodyPr>
          <a:lstStyle/>
          <a:p>
            <a:pPr algn="ctr"/>
            <a:r>
              <a:rPr lang="fr-F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Hiérarchie </a:t>
            </a:r>
            <a:r>
              <a:rPr lang="fr-F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de la masse </a:t>
            </a:r>
            <a:br>
              <a:rPr lang="fr-F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fr-F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du neutrino avec </a:t>
            </a:r>
            <a:br>
              <a:rPr lang="fr-F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fr-FR"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le télescope KM3NeT</a:t>
            </a:r>
            <a:endParaRPr lang="fr-FR"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ZoneTexte 7"/>
          <p:cNvSpPr txBox="1"/>
          <p:nvPr/>
        </p:nvSpPr>
        <p:spPr>
          <a:xfrm>
            <a:off x="2438400" y="4306669"/>
            <a:ext cx="4724400" cy="1477328"/>
          </a:xfrm>
          <a:prstGeom prst="rect">
            <a:avLst/>
          </a:prstGeom>
          <a:noFill/>
        </p:spPr>
        <p:txBody>
          <a:bodyPr wrap="square" rtlCol="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fr-FR" b="1" dirty="0" err="1" smtClean="0">
                <a:ln/>
                <a:solidFill>
                  <a:schemeClr val="accent3"/>
                </a:solidFill>
              </a:rPr>
              <a:t>Toghrai</a:t>
            </a:r>
            <a:r>
              <a:rPr lang="fr-FR" b="1" dirty="0" smtClean="0">
                <a:ln/>
                <a:solidFill>
                  <a:schemeClr val="accent3"/>
                </a:solidFill>
              </a:rPr>
              <a:t> </a:t>
            </a:r>
            <a:r>
              <a:rPr lang="fr-FR" b="1" dirty="0" err="1" smtClean="0">
                <a:ln/>
                <a:solidFill>
                  <a:schemeClr val="accent3"/>
                </a:solidFill>
              </a:rPr>
              <a:t>Tahir</a:t>
            </a:r>
            <a:endParaRPr lang="fr-FR" b="1" dirty="0" smtClean="0">
              <a:ln/>
              <a:solidFill>
                <a:schemeClr val="accent3"/>
              </a:solidFill>
            </a:endParaRPr>
          </a:p>
          <a:p>
            <a:r>
              <a:rPr lang="fr-FR" b="1" dirty="0" smtClean="0">
                <a:ln/>
                <a:solidFill>
                  <a:schemeClr val="accent3"/>
                </a:solidFill>
              </a:rPr>
              <a:t>           </a:t>
            </a:r>
            <a:r>
              <a:rPr lang="fr-FR" b="1" dirty="0" smtClean="0">
                <a:ln/>
                <a:solidFill>
                  <a:schemeClr val="accent3"/>
                </a:solidFill>
              </a:rPr>
              <a:t>  </a:t>
            </a:r>
          </a:p>
          <a:p>
            <a:endParaRPr lang="fr-FR" b="1" dirty="0">
              <a:ln/>
              <a:solidFill>
                <a:schemeClr val="accent3"/>
              </a:solidFill>
            </a:endParaRPr>
          </a:p>
          <a:p>
            <a:endParaRPr lang="fr-FR" b="1" dirty="0" smtClean="0">
              <a:ln/>
              <a:solidFill>
                <a:schemeClr val="accent3"/>
              </a:solidFill>
            </a:endParaRPr>
          </a:p>
          <a:p>
            <a:pPr algn="ctr"/>
            <a:r>
              <a:rPr lang="fr-FR" b="1" dirty="0" smtClean="0">
                <a:ln/>
                <a:solidFill>
                  <a:schemeClr val="accent3"/>
                </a:solidFill>
              </a:rPr>
              <a:t>Réunion du groupe 20 Juin 2016</a:t>
            </a:r>
            <a:endParaRPr lang="fr-FR" b="1" dirty="0" smtClean="0">
              <a:ln/>
              <a:solidFill>
                <a:schemeClr val="accent3"/>
              </a:solidFill>
            </a:endParaRPr>
          </a:p>
        </p:txBody>
      </p:sp>
      <p:sp>
        <p:nvSpPr>
          <p:cNvPr id="9" name="Rectangle 8"/>
          <p:cNvSpPr/>
          <p:nvPr/>
        </p:nvSpPr>
        <p:spPr>
          <a:xfrm>
            <a:off x="-1184640" y="2551837"/>
            <a:ext cx="184730" cy="923330"/>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endParaRPr lang="fr-FR" sz="5400" b="1" cap="none" spc="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0" name="Rectangle 9"/>
          <p:cNvSpPr/>
          <p:nvPr/>
        </p:nvSpPr>
        <p:spPr>
          <a:xfrm>
            <a:off x="-854678" y="2551837"/>
            <a:ext cx="184730"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fr-FR"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4"/>
          <p:cNvSpPr>
            <a:spLocks noGrp="1" noChangeArrowheads="1"/>
          </p:cNvSpPr>
          <p:nvPr>
            <p:ph type="title"/>
          </p:nvPr>
        </p:nvSpPr>
        <p:spPr>
          <a:xfrm>
            <a:off x="42227" y="228600"/>
            <a:ext cx="9059544" cy="304800"/>
          </a:xfrm>
        </p:spPr>
        <p:txBody>
          <a:bodyPr/>
          <a:lstStyle/>
          <a:p>
            <a:pPr algn="ctr" eaLnBrk="1" fontAlgn="auto" hangingPunct="1">
              <a:spcAft>
                <a:spcPts val="0"/>
              </a:spcAft>
              <a:defRPr/>
            </a:pPr>
            <a:r>
              <a:rPr lang="fr-FR" dirty="0" smtClean="0"/>
              <a:t>Extension des cascades</a:t>
            </a:r>
            <a:endParaRPr lang="en-US" dirty="0" smtClean="0"/>
          </a:p>
        </p:txBody>
      </p:sp>
      <p:graphicFrame>
        <p:nvGraphicFramePr>
          <p:cNvPr id="104660" name="Group 212"/>
          <p:cNvGraphicFramePr>
            <a:graphicFrameLocks noGrp="1"/>
          </p:cNvGraphicFramePr>
          <p:nvPr>
            <p:ph sz="half" idx="1"/>
          </p:nvPr>
        </p:nvGraphicFramePr>
        <p:xfrm>
          <a:off x="152401" y="1752601"/>
          <a:ext cx="5545137" cy="4958409"/>
        </p:xfrm>
        <a:graphic>
          <a:graphicData uri="http://schemas.openxmlformats.org/drawingml/2006/table">
            <a:tbl>
              <a:tblPr/>
              <a:tblGrid>
                <a:gridCol w="1317625"/>
                <a:gridCol w="1068387"/>
                <a:gridCol w="1101725"/>
                <a:gridCol w="2057400"/>
              </a:tblGrid>
              <a:tr h="99059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dirty="0" smtClean="0">
                          <a:ln>
                            <a:noFill/>
                          </a:ln>
                          <a:solidFill>
                            <a:schemeClr val="bg1"/>
                          </a:solidFill>
                          <a:effectLst/>
                          <a:latin typeface="Technical" pitchFamily="66" charset="0"/>
                        </a:rPr>
                        <a:t>Particule</a:t>
                      </a:r>
                      <a:endParaRPr kumimoji="0" lang="en-US" sz="2400" b="1" i="0" u="none" strike="noStrike" cap="none" normalizeH="0" baseline="0" dirty="0" smtClean="0">
                        <a:ln>
                          <a:noFill/>
                        </a:ln>
                        <a:solidFill>
                          <a:schemeClr val="bg1"/>
                        </a:solidFill>
                        <a:effectLst/>
                        <a:latin typeface="Technical" pitchFamily="66" charset="0"/>
                      </a:endParaRPr>
                    </a:p>
                  </a:txBody>
                  <a:tcP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chemeClr val="bg1"/>
                          </a:solidFill>
                          <a:effectLst/>
                          <a:latin typeface="Technical" pitchFamily="66" charset="0"/>
                        </a:rPr>
                        <a:t>Masse</a:t>
                      </a:r>
                      <a:br>
                        <a:rPr kumimoji="0" lang="fr-FR" sz="2400" b="1" i="0" u="none" strike="noStrike" cap="none" normalizeH="0" baseline="0" smtClean="0">
                          <a:ln>
                            <a:noFill/>
                          </a:ln>
                          <a:solidFill>
                            <a:schemeClr val="bg1"/>
                          </a:solidFill>
                          <a:effectLst/>
                          <a:latin typeface="Technical" pitchFamily="66" charset="0"/>
                        </a:rPr>
                      </a:br>
                      <a:r>
                        <a:rPr kumimoji="0" lang="fr-FR" sz="2400" b="1" i="0" u="none" strike="noStrike" cap="none" normalizeH="0" baseline="0" smtClean="0">
                          <a:ln>
                            <a:noFill/>
                          </a:ln>
                          <a:solidFill>
                            <a:schemeClr val="bg1"/>
                          </a:solidFill>
                          <a:effectLst/>
                          <a:latin typeface="Technical" pitchFamily="66" charset="0"/>
                        </a:rPr>
                        <a:t>MeV</a:t>
                      </a:r>
                      <a:endParaRPr kumimoji="0" lang="en-US" sz="2400" b="1" i="0" u="none" strike="noStrike" cap="none" normalizeH="0" baseline="0" smtClean="0">
                        <a:ln>
                          <a:noFill/>
                        </a:ln>
                        <a:solidFill>
                          <a:schemeClr val="bg1"/>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dirty="0" smtClean="0">
                          <a:ln>
                            <a:noFill/>
                          </a:ln>
                          <a:solidFill>
                            <a:schemeClr val="bg1"/>
                          </a:solidFill>
                          <a:effectLst/>
                          <a:latin typeface="Technical" pitchFamily="66" charset="0"/>
                        </a:rPr>
                        <a:t>Durée de vie</a:t>
                      </a:r>
                      <a:endParaRPr kumimoji="0" lang="en-US" sz="2400" b="1" i="0" u="none" strike="noStrike" cap="none" normalizeH="0" baseline="0" dirty="0" smtClean="0">
                        <a:ln>
                          <a:noFill/>
                        </a:ln>
                        <a:solidFill>
                          <a:schemeClr val="bg1"/>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dirty="0" smtClean="0">
                          <a:ln>
                            <a:noFill/>
                          </a:ln>
                          <a:solidFill>
                            <a:schemeClr val="bg1"/>
                          </a:solidFill>
                          <a:effectLst/>
                          <a:latin typeface="Technical" pitchFamily="66" charset="0"/>
                        </a:rPr>
                        <a:t>Libre parcours g/cm</a:t>
                      </a:r>
                      <a:r>
                        <a:rPr kumimoji="0" lang="fr-FR" sz="2400" b="1" i="0" u="none" strike="noStrike" cap="none" normalizeH="0" baseline="30000" dirty="0" smtClean="0">
                          <a:ln>
                            <a:noFill/>
                          </a:ln>
                          <a:solidFill>
                            <a:schemeClr val="bg1"/>
                          </a:solidFill>
                          <a:effectLst/>
                          <a:latin typeface="Technical" pitchFamily="66" charset="0"/>
                        </a:rPr>
                        <a:t>2</a:t>
                      </a:r>
                      <a:endParaRPr kumimoji="0" lang="en-US" sz="2400" b="1" i="0" u="none" strike="noStrike" cap="none" normalizeH="0" baseline="30000" dirty="0" smtClean="0">
                        <a:ln>
                          <a:noFill/>
                        </a:ln>
                        <a:solidFill>
                          <a:schemeClr val="bg1"/>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70792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rgbClr val="00FFFF"/>
                          </a:solidFill>
                          <a:effectLst/>
                          <a:latin typeface="Technical" pitchFamily="66" charset="0"/>
                        </a:rPr>
                        <a:t>Electron</a:t>
                      </a:r>
                      <a:endParaRPr kumimoji="0" lang="en-US" sz="2400" b="1" i="0" u="none" strike="noStrike" cap="none" normalizeH="0" baseline="0" smtClean="0">
                        <a:ln>
                          <a:noFill/>
                        </a:ln>
                        <a:solidFill>
                          <a:srgbClr val="00FFFF"/>
                        </a:solidFill>
                        <a:effectLst/>
                        <a:latin typeface="Technical" pitchFamily="66" charset="0"/>
                      </a:endParaRPr>
                    </a:p>
                  </a:txBody>
                  <a:tcP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rgbClr val="00FFFF"/>
                          </a:solidFill>
                          <a:effectLst/>
                          <a:latin typeface="Technical" pitchFamily="66" charset="0"/>
                        </a:rPr>
                        <a:t>0.5</a:t>
                      </a:r>
                      <a:endParaRPr kumimoji="0" lang="en-US" sz="2400" b="1" i="0" u="none" strike="noStrike" cap="none" normalizeH="0" baseline="0" smtClean="0">
                        <a:ln>
                          <a:noFill/>
                        </a:ln>
                        <a:solidFill>
                          <a:srgbClr val="00FFFF"/>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dirty="0" smtClean="0">
                          <a:ln>
                            <a:noFill/>
                          </a:ln>
                          <a:solidFill>
                            <a:srgbClr val="00FFFF"/>
                          </a:solidFill>
                          <a:effectLst/>
                          <a:latin typeface="Technical" pitchFamily="66" charset="0"/>
                        </a:rPr>
                        <a:t>stable</a:t>
                      </a:r>
                      <a:endParaRPr kumimoji="0" lang="en-US" sz="2400" b="1" i="0" u="none" strike="noStrike" cap="none" normalizeH="0" baseline="0" dirty="0" smtClean="0">
                        <a:ln>
                          <a:noFill/>
                        </a:ln>
                        <a:solidFill>
                          <a:srgbClr val="00FFFF"/>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rgbClr val="00FFFF"/>
                          </a:solidFill>
                          <a:effectLst/>
                          <a:latin typeface="Technical" pitchFamily="66" charset="0"/>
                        </a:rPr>
                        <a:t>100</a:t>
                      </a:r>
                      <a:endParaRPr kumimoji="0" lang="en-US" sz="2400" b="1" i="0" u="none" strike="noStrike" cap="none" normalizeH="0" baseline="0" smtClean="0">
                        <a:ln>
                          <a:noFill/>
                        </a:ln>
                        <a:solidFill>
                          <a:srgbClr val="00FFFF"/>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r>
              <a:tr h="70792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rgbClr val="66FFCC"/>
                          </a:solidFill>
                          <a:effectLst/>
                          <a:latin typeface="Technical" pitchFamily="66" charset="0"/>
                        </a:rPr>
                        <a:t>Muon</a:t>
                      </a:r>
                      <a:endParaRPr kumimoji="0" lang="en-US" sz="2400" b="1" i="0" u="none" strike="noStrike" cap="none" normalizeH="0" baseline="0" smtClean="0">
                        <a:ln>
                          <a:noFill/>
                        </a:ln>
                        <a:solidFill>
                          <a:srgbClr val="66FFCC"/>
                        </a:solidFill>
                        <a:effectLst/>
                        <a:latin typeface="Technical" pitchFamily="66" charset="0"/>
                      </a:endParaRPr>
                    </a:p>
                  </a:txBody>
                  <a:tcP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rgbClr val="66FFCC"/>
                          </a:solidFill>
                          <a:effectLst/>
                          <a:latin typeface="Technical" pitchFamily="66" charset="0"/>
                        </a:rPr>
                        <a:t>105</a:t>
                      </a:r>
                      <a:endParaRPr kumimoji="0" lang="en-US" sz="2400" b="1" i="0" u="none" strike="noStrike" cap="none" normalizeH="0" baseline="0" smtClean="0">
                        <a:ln>
                          <a:noFill/>
                        </a:ln>
                        <a:solidFill>
                          <a:srgbClr val="66FFCC"/>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rgbClr val="66FFCC"/>
                          </a:solidFill>
                          <a:effectLst/>
                          <a:latin typeface="Technical" pitchFamily="66" charset="0"/>
                        </a:rPr>
                        <a:t>2 </a:t>
                      </a:r>
                      <a:r>
                        <a:rPr kumimoji="0" lang="fr-FR" sz="2400" b="1" i="0" u="none" strike="noStrike" cap="none" normalizeH="0" baseline="0" smtClean="0">
                          <a:ln>
                            <a:noFill/>
                          </a:ln>
                          <a:solidFill>
                            <a:srgbClr val="66FFCC"/>
                          </a:solidFill>
                          <a:effectLst/>
                          <a:latin typeface="Symbol" pitchFamily="18" charset="2"/>
                        </a:rPr>
                        <a:t>m</a:t>
                      </a:r>
                      <a:r>
                        <a:rPr kumimoji="0" lang="fr-FR" sz="2400" b="1" i="0" u="none" strike="noStrike" cap="none" normalizeH="0" baseline="0" smtClean="0">
                          <a:ln>
                            <a:noFill/>
                          </a:ln>
                          <a:solidFill>
                            <a:srgbClr val="66FFCC"/>
                          </a:solidFill>
                          <a:effectLst/>
                          <a:latin typeface="Technical" pitchFamily="66" charset="0"/>
                        </a:rPr>
                        <a:t>s</a:t>
                      </a:r>
                      <a:endParaRPr kumimoji="0" lang="en-US" sz="2400" b="1" i="0" u="none" strike="noStrike" cap="none" normalizeH="0" baseline="0" smtClean="0">
                        <a:ln>
                          <a:noFill/>
                        </a:ln>
                        <a:solidFill>
                          <a:srgbClr val="66FFCC"/>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rgbClr val="66FFCC"/>
                          </a:solidFill>
                          <a:effectLst/>
                          <a:latin typeface="Technical" pitchFamily="66" charset="0"/>
                        </a:rPr>
                        <a:t>261</a:t>
                      </a:r>
                      <a:endParaRPr kumimoji="0" lang="en-US" sz="2400" b="1" i="0" u="none" strike="noStrike" cap="none" normalizeH="0" baseline="0" smtClean="0">
                        <a:ln>
                          <a:noFill/>
                        </a:ln>
                        <a:solidFill>
                          <a:srgbClr val="66FFCC"/>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r>
              <a:tr h="70792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rgbClr val="99FF99"/>
                          </a:solidFill>
                          <a:effectLst/>
                          <a:latin typeface="Technical" pitchFamily="66" charset="0"/>
                        </a:rPr>
                        <a:t>Pion</a:t>
                      </a:r>
                      <a:endParaRPr kumimoji="0" lang="en-US" sz="2400" b="1" i="0" u="none" strike="noStrike" cap="none" normalizeH="0" baseline="0" smtClean="0">
                        <a:ln>
                          <a:noFill/>
                        </a:ln>
                        <a:solidFill>
                          <a:srgbClr val="99FF99"/>
                        </a:solidFill>
                        <a:effectLst/>
                        <a:latin typeface="Technical" pitchFamily="66" charset="0"/>
                      </a:endParaRPr>
                    </a:p>
                  </a:txBody>
                  <a:tcP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rgbClr val="99FF99"/>
                          </a:solidFill>
                          <a:effectLst/>
                          <a:latin typeface="Technical" pitchFamily="66" charset="0"/>
                        </a:rPr>
                        <a:t>139</a:t>
                      </a:r>
                      <a:endParaRPr kumimoji="0" lang="en-US" sz="2400" b="1" i="0" u="none" strike="noStrike" cap="none" normalizeH="0" baseline="0" smtClean="0">
                        <a:ln>
                          <a:noFill/>
                        </a:ln>
                        <a:solidFill>
                          <a:srgbClr val="99FF99"/>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rgbClr val="99FF99"/>
                          </a:solidFill>
                          <a:effectLst/>
                          <a:latin typeface="Technical" pitchFamily="66" charset="0"/>
                        </a:rPr>
                        <a:t>26 ns</a:t>
                      </a:r>
                      <a:endParaRPr kumimoji="0" lang="en-US" sz="2400" b="1" i="0" u="none" strike="noStrike" cap="none" normalizeH="0" baseline="0" smtClean="0">
                        <a:ln>
                          <a:noFill/>
                        </a:ln>
                        <a:solidFill>
                          <a:srgbClr val="99FF99"/>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rgbClr val="99FF99"/>
                          </a:solidFill>
                          <a:effectLst/>
                          <a:latin typeface="Technical" pitchFamily="66" charset="0"/>
                        </a:rPr>
                        <a:t>113</a:t>
                      </a:r>
                      <a:endParaRPr kumimoji="0" lang="en-US" sz="2400" b="1" i="0" u="none" strike="noStrike" cap="none" normalizeH="0" baseline="0" smtClean="0">
                        <a:ln>
                          <a:noFill/>
                        </a:ln>
                        <a:solidFill>
                          <a:srgbClr val="99FF99"/>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r>
              <a:tr h="70792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rgbClr val="CCFF99"/>
                          </a:solidFill>
                          <a:effectLst/>
                          <a:latin typeface="Technical" pitchFamily="66" charset="0"/>
                        </a:rPr>
                        <a:t>Proton</a:t>
                      </a:r>
                      <a:endParaRPr kumimoji="0" lang="en-US" sz="2400" b="1" i="0" u="none" strike="noStrike" cap="none" normalizeH="0" baseline="0" smtClean="0">
                        <a:ln>
                          <a:noFill/>
                        </a:ln>
                        <a:solidFill>
                          <a:srgbClr val="CCFF99"/>
                        </a:solidFill>
                        <a:effectLst/>
                        <a:latin typeface="Technical" pitchFamily="66" charset="0"/>
                      </a:endParaRPr>
                    </a:p>
                  </a:txBody>
                  <a:tcP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rgbClr val="CCFF99"/>
                          </a:solidFill>
                          <a:effectLst/>
                          <a:latin typeface="Technical" pitchFamily="66" charset="0"/>
                        </a:rPr>
                        <a:t>938</a:t>
                      </a:r>
                      <a:endParaRPr kumimoji="0" lang="en-US" sz="2400" b="1" i="0" u="none" strike="noStrike" cap="none" normalizeH="0" baseline="0" smtClean="0">
                        <a:ln>
                          <a:noFill/>
                        </a:ln>
                        <a:solidFill>
                          <a:srgbClr val="CCFF99"/>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rgbClr val="CCFF99"/>
                          </a:solidFill>
                          <a:effectLst/>
                          <a:latin typeface="Technical" pitchFamily="66" charset="0"/>
                        </a:rPr>
                        <a:t>stable</a:t>
                      </a:r>
                      <a:endParaRPr kumimoji="0" lang="en-US" sz="2400" b="1" i="0" u="none" strike="noStrike" cap="none" normalizeH="0" baseline="0" smtClean="0">
                        <a:ln>
                          <a:noFill/>
                        </a:ln>
                        <a:solidFill>
                          <a:srgbClr val="CCFF99"/>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dirty="0" smtClean="0">
                          <a:ln>
                            <a:noFill/>
                          </a:ln>
                          <a:solidFill>
                            <a:srgbClr val="CCFF99"/>
                          </a:solidFill>
                          <a:effectLst/>
                          <a:latin typeface="Technical" pitchFamily="66" charset="0"/>
                        </a:rPr>
                        <a:t>110</a:t>
                      </a:r>
                      <a:endParaRPr kumimoji="0" lang="en-US" sz="2400" b="1" i="0" u="none" strike="noStrike" cap="none" normalizeH="0" baseline="0" dirty="0" smtClean="0">
                        <a:ln>
                          <a:noFill/>
                        </a:ln>
                        <a:solidFill>
                          <a:srgbClr val="CCFF99"/>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ysDot"/>
                      <a:round/>
                      <a:headEnd type="none" w="med" len="med"/>
                      <a:tailEnd type="none" w="med" len="med"/>
                    </a:lnT>
                    <a:lnB w="12700" cap="flat" cmpd="sng" algn="ctr">
                      <a:solidFill>
                        <a:schemeClr val="bg1"/>
                      </a:solidFill>
                      <a:prstDash val="sysDot"/>
                      <a:round/>
                      <a:headEnd type="none" w="med" len="med"/>
                      <a:tailEnd type="none" w="med" len="med"/>
                    </a:lnB>
                    <a:lnTlToBr>
                      <a:noFill/>
                    </a:lnTlToBr>
                    <a:lnBlToTr>
                      <a:noFill/>
                    </a:lnBlToTr>
                    <a:noFill/>
                  </a:tcPr>
                </a:tc>
              </a:tr>
              <a:tr h="70792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rgbClr val="FFFF99"/>
                          </a:solidFill>
                          <a:effectLst/>
                          <a:latin typeface="Technical" pitchFamily="66" charset="0"/>
                        </a:rPr>
                        <a:t>Neutron</a:t>
                      </a:r>
                      <a:endParaRPr kumimoji="0" lang="en-US" sz="2400" b="1" i="0" u="none" strike="noStrike" cap="none" normalizeH="0" baseline="0" smtClean="0">
                        <a:ln>
                          <a:noFill/>
                        </a:ln>
                        <a:solidFill>
                          <a:srgbClr val="FFFF99"/>
                        </a:solidFill>
                        <a:effectLst/>
                        <a:latin typeface="Technical" pitchFamily="66" charset="0"/>
                      </a:endParaRPr>
                    </a:p>
                  </a:txBody>
                  <a:tcPr horzOverflow="overflow">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ysDot"/>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smtClean="0">
                          <a:ln>
                            <a:noFill/>
                          </a:ln>
                          <a:solidFill>
                            <a:srgbClr val="FFFF99"/>
                          </a:solidFill>
                          <a:effectLst/>
                          <a:latin typeface="Technical" pitchFamily="66" charset="0"/>
                        </a:rPr>
                        <a:t>939</a:t>
                      </a:r>
                      <a:endParaRPr kumimoji="0" lang="en-US" sz="2400" b="1" i="0" u="none" strike="noStrike" cap="none" normalizeH="0" baseline="0" smtClean="0">
                        <a:ln>
                          <a:noFill/>
                        </a:ln>
                        <a:solidFill>
                          <a:srgbClr val="FFFF99"/>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ysDot"/>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dirty="0" smtClean="0">
                          <a:ln>
                            <a:noFill/>
                          </a:ln>
                          <a:solidFill>
                            <a:srgbClr val="FFFF99"/>
                          </a:solidFill>
                          <a:effectLst/>
                          <a:latin typeface="Technical" pitchFamily="66" charset="0"/>
                        </a:rPr>
                        <a:t>12 min</a:t>
                      </a:r>
                      <a:endParaRPr kumimoji="0" lang="en-US" sz="2400" b="1" i="0" u="none" strike="noStrike" cap="none" normalizeH="0" baseline="0" dirty="0" smtClean="0">
                        <a:ln>
                          <a:noFill/>
                        </a:ln>
                        <a:solidFill>
                          <a:srgbClr val="FFFF99"/>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ysDot"/>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i="0" u="none" strike="noStrike" cap="none" normalizeH="0" baseline="0" dirty="0" smtClean="0">
                          <a:ln>
                            <a:noFill/>
                          </a:ln>
                          <a:solidFill>
                            <a:srgbClr val="FFFF99"/>
                          </a:solidFill>
                          <a:effectLst/>
                          <a:latin typeface="Technical" pitchFamily="66" charset="0"/>
                        </a:rPr>
                        <a:t>136</a:t>
                      </a:r>
                      <a:endParaRPr kumimoji="0" lang="en-US" sz="2400" b="1" i="0" u="none" strike="noStrike" cap="none" normalizeH="0" baseline="0" dirty="0" smtClean="0">
                        <a:ln>
                          <a:noFill/>
                        </a:ln>
                        <a:solidFill>
                          <a:srgbClr val="FFFF99"/>
                        </a:solidFill>
                        <a:effectLst/>
                        <a:latin typeface="Technical" pitchFamily="66" charset="0"/>
                      </a:endParaRPr>
                    </a:p>
                  </a:txBody>
                  <a:tcP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ysDot"/>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noFill/>
                  </a:tcPr>
                </a:tc>
              </a:tr>
            </a:tbl>
          </a:graphicData>
        </a:graphic>
      </p:graphicFrame>
      <p:graphicFrame>
        <p:nvGraphicFramePr>
          <p:cNvPr id="104662" name="Object 214"/>
          <p:cNvGraphicFramePr>
            <a:graphicFrameLocks noGrp="1" noChangeAspect="1"/>
          </p:cNvGraphicFramePr>
          <p:nvPr>
            <p:ph sz="half" idx="2"/>
          </p:nvPr>
        </p:nvGraphicFramePr>
        <p:xfrm>
          <a:off x="6443665" y="2565401"/>
          <a:ext cx="1901825" cy="1116013"/>
        </p:xfrm>
        <a:graphic>
          <a:graphicData uri="http://schemas.openxmlformats.org/presentationml/2006/ole">
            <mc:AlternateContent xmlns:mc="http://schemas.openxmlformats.org/markup-compatibility/2006">
              <mc:Choice xmlns:v="urn:schemas-microsoft-com:vml" Requires="v">
                <p:oleObj spid="_x0000_s2051" name="Equation" r:id="rId3" imgW="583920" imgH="342720" progId="">
                  <p:embed/>
                </p:oleObj>
              </mc:Choice>
              <mc:Fallback>
                <p:oleObj name="Equation" r:id="rId3" imgW="583920" imgH="342720" progId="">
                  <p:embed/>
                  <p:pic>
                    <p:nvPicPr>
                      <p:cNvPr id="0" name="Object 2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3665" y="2565401"/>
                        <a:ext cx="1901825" cy="1116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4453" name="Text Box 5"/>
          <p:cNvSpPr txBox="1">
            <a:spLocks noChangeArrowheads="1"/>
          </p:cNvSpPr>
          <p:nvPr/>
        </p:nvSpPr>
        <p:spPr bwMode="auto">
          <a:xfrm>
            <a:off x="808039" y="762001"/>
            <a:ext cx="7758112" cy="646331"/>
          </a:xfrm>
          <a:prstGeom prst="rect">
            <a:avLst/>
          </a:prstGeom>
          <a:noFill/>
          <a:ln w="38100">
            <a:noFill/>
            <a:miter lim="800000"/>
            <a:headEnd/>
            <a:tailEnd/>
          </a:ln>
        </p:spPr>
        <p:txBody>
          <a:bodyPr wrap="square">
            <a:spAutoFit/>
          </a:bodyPr>
          <a:lstStyle/>
          <a:p>
            <a:r>
              <a:rPr lang="fr-FR" dirty="0"/>
              <a:t>Les différentes composantes se distinguent par leur longueur</a:t>
            </a:r>
            <a:br>
              <a:rPr lang="fr-FR" dirty="0"/>
            </a:br>
            <a:r>
              <a:rPr lang="fr-FR" dirty="0"/>
              <a:t> d'absorption dans l'atmosphère :</a:t>
            </a:r>
            <a:endParaRPr lang="en-US" dirty="0"/>
          </a:p>
        </p:txBody>
      </p:sp>
      <p:sp>
        <p:nvSpPr>
          <p:cNvPr id="104664" name="Text Box 216"/>
          <p:cNvSpPr txBox="1">
            <a:spLocks noChangeArrowheads="1"/>
          </p:cNvSpPr>
          <p:nvPr/>
        </p:nvSpPr>
        <p:spPr bwMode="auto">
          <a:xfrm>
            <a:off x="6443663" y="4365626"/>
            <a:ext cx="1891223" cy="646331"/>
          </a:xfrm>
          <a:prstGeom prst="rect">
            <a:avLst/>
          </a:prstGeom>
          <a:noFill/>
          <a:ln w="38100">
            <a:noFill/>
            <a:miter lim="800000"/>
            <a:headEnd/>
            <a:tailEnd/>
          </a:ln>
        </p:spPr>
        <p:txBody>
          <a:bodyPr wrap="none">
            <a:spAutoFit/>
          </a:bodyPr>
          <a:lstStyle/>
          <a:p>
            <a:r>
              <a:rPr lang="fr-FR"/>
              <a:t>Niveau de la mer :</a:t>
            </a:r>
          </a:p>
          <a:p>
            <a:r>
              <a:rPr lang="fr-FR"/>
              <a:t>A = 1033 g/cm</a:t>
            </a:r>
            <a:r>
              <a:rPr lang="fr-FR" baseline="30000"/>
              <a:t>2</a:t>
            </a:r>
            <a:endParaRPr lang="en-US" baseline="30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4453"/>
                                        </p:tgtEl>
                                        <p:attrNameLst>
                                          <p:attrName>style.visibility</p:attrName>
                                        </p:attrNameLst>
                                      </p:cBhvr>
                                      <p:to>
                                        <p:strVal val="visible"/>
                                      </p:to>
                                    </p:set>
                                    <p:animEffect transition="in" filter="wipe(left)">
                                      <p:cBhvr>
                                        <p:cTn id="7" dur="500"/>
                                        <p:tgtEl>
                                          <p:spTgt spid="104453"/>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104662"/>
                                        </p:tgtEl>
                                        <p:attrNameLst>
                                          <p:attrName>style.visibility</p:attrName>
                                        </p:attrNameLst>
                                      </p:cBhvr>
                                      <p:to>
                                        <p:strVal val="visible"/>
                                      </p:to>
                                    </p:set>
                                    <p:anim calcmode="lin" valueType="num">
                                      <p:cBhvr>
                                        <p:cTn id="12" dur="1000" fill="hold"/>
                                        <p:tgtEl>
                                          <p:spTgt spid="104662"/>
                                        </p:tgtEl>
                                        <p:attrNameLst>
                                          <p:attrName>ppt_w</p:attrName>
                                        </p:attrNameLst>
                                      </p:cBhvr>
                                      <p:tavLst>
                                        <p:tav tm="0">
                                          <p:val>
                                            <p:strVal val="#ppt_w*0.70"/>
                                          </p:val>
                                        </p:tav>
                                        <p:tav tm="100000">
                                          <p:val>
                                            <p:strVal val="#ppt_w"/>
                                          </p:val>
                                        </p:tav>
                                      </p:tavLst>
                                    </p:anim>
                                    <p:anim calcmode="lin" valueType="num">
                                      <p:cBhvr>
                                        <p:cTn id="13" dur="1000" fill="hold"/>
                                        <p:tgtEl>
                                          <p:spTgt spid="104662"/>
                                        </p:tgtEl>
                                        <p:attrNameLst>
                                          <p:attrName>ppt_h</p:attrName>
                                        </p:attrNameLst>
                                      </p:cBhvr>
                                      <p:tavLst>
                                        <p:tav tm="0">
                                          <p:val>
                                            <p:strVal val="#ppt_h"/>
                                          </p:val>
                                        </p:tav>
                                        <p:tav tm="100000">
                                          <p:val>
                                            <p:strVal val="#ppt_h"/>
                                          </p:val>
                                        </p:tav>
                                      </p:tavLst>
                                    </p:anim>
                                    <p:animEffect transition="in" filter="fade">
                                      <p:cBhvr>
                                        <p:cTn id="14" dur="1000"/>
                                        <p:tgtEl>
                                          <p:spTgt spid="104662"/>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466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55" presetClass="entr" presetSubtype="0" fill="hold" nodeType="clickEffect">
                                  <p:stCondLst>
                                    <p:cond delay="0"/>
                                  </p:stCondLst>
                                  <p:childTnLst>
                                    <p:set>
                                      <p:cBhvr>
                                        <p:cTn id="22" dur="1" fill="hold">
                                          <p:stCondLst>
                                            <p:cond delay="0"/>
                                          </p:stCondLst>
                                        </p:cTn>
                                        <p:tgtEl>
                                          <p:spTgt spid="104660"/>
                                        </p:tgtEl>
                                        <p:attrNameLst>
                                          <p:attrName>style.visibility</p:attrName>
                                        </p:attrNameLst>
                                      </p:cBhvr>
                                      <p:to>
                                        <p:strVal val="visible"/>
                                      </p:to>
                                    </p:set>
                                    <p:anim calcmode="lin" valueType="num">
                                      <p:cBhvr>
                                        <p:cTn id="23" dur="1000" fill="hold"/>
                                        <p:tgtEl>
                                          <p:spTgt spid="104660"/>
                                        </p:tgtEl>
                                        <p:attrNameLst>
                                          <p:attrName>ppt_w</p:attrName>
                                        </p:attrNameLst>
                                      </p:cBhvr>
                                      <p:tavLst>
                                        <p:tav tm="0">
                                          <p:val>
                                            <p:strVal val="#ppt_w*0.70"/>
                                          </p:val>
                                        </p:tav>
                                        <p:tav tm="100000">
                                          <p:val>
                                            <p:strVal val="#ppt_w"/>
                                          </p:val>
                                        </p:tav>
                                      </p:tavLst>
                                    </p:anim>
                                    <p:anim calcmode="lin" valueType="num">
                                      <p:cBhvr>
                                        <p:cTn id="24" dur="1000" fill="hold"/>
                                        <p:tgtEl>
                                          <p:spTgt spid="104660"/>
                                        </p:tgtEl>
                                        <p:attrNameLst>
                                          <p:attrName>ppt_h</p:attrName>
                                        </p:attrNameLst>
                                      </p:cBhvr>
                                      <p:tavLst>
                                        <p:tav tm="0">
                                          <p:val>
                                            <p:strVal val="#ppt_h"/>
                                          </p:val>
                                        </p:tav>
                                        <p:tav tm="100000">
                                          <p:val>
                                            <p:strVal val="#ppt_h"/>
                                          </p:val>
                                        </p:tav>
                                      </p:tavLst>
                                    </p:anim>
                                    <p:animEffect transition="in" filter="fade">
                                      <p:cBhvr>
                                        <p:cTn id="25" dur="1000"/>
                                        <p:tgtEl>
                                          <p:spTgt spid="1046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3" grpId="0"/>
      <p:bldP spid="10466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152400"/>
            <a:ext cx="7772400" cy="369332"/>
          </a:xfrm>
        </p:spPr>
        <p:txBody>
          <a:bodyPr/>
          <a:lstStyle/>
          <a:p>
            <a:pPr algn="ctr" eaLnBrk="1" fontAlgn="auto" hangingPunct="1">
              <a:spcAft>
                <a:spcPts val="0"/>
              </a:spcAft>
              <a:defRPr/>
            </a:pPr>
            <a:r>
              <a:rPr lang="fr-FR" dirty="0" smtClean="0"/>
              <a:t>Les sources à haute énergie</a:t>
            </a:r>
            <a:endParaRPr lang="en-US" dirty="0" smtClean="0"/>
          </a:p>
        </p:txBody>
      </p:sp>
      <p:sp>
        <p:nvSpPr>
          <p:cNvPr id="69635" name="Text Box 3"/>
          <p:cNvSpPr txBox="1">
            <a:spLocks noChangeArrowheads="1"/>
          </p:cNvSpPr>
          <p:nvPr/>
        </p:nvSpPr>
        <p:spPr bwMode="auto">
          <a:xfrm>
            <a:off x="746125" y="1981201"/>
            <a:ext cx="2162772" cy="646331"/>
          </a:xfrm>
          <a:prstGeom prst="rect">
            <a:avLst/>
          </a:prstGeom>
          <a:noFill/>
          <a:ln w="9525">
            <a:noFill/>
            <a:miter lim="800000"/>
            <a:headEnd/>
            <a:tailEnd/>
          </a:ln>
        </p:spPr>
        <p:txBody>
          <a:bodyPr wrap="none">
            <a:spAutoFit/>
          </a:bodyPr>
          <a:lstStyle/>
          <a:p>
            <a:pPr eaLnBrk="0" hangingPunct="0"/>
            <a:r>
              <a:rPr lang="en-US" sz="3600">
                <a:solidFill>
                  <a:srgbClr val="66FFFF"/>
                </a:solidFill>
              </a:rPr>
              <a:t>E ~</a:t>
            </a:r>
            <a:r>
              <a:rPr lang="en-US" sz="3600">
                <a:solidFill>
                  <a:srgbClr val="66FFFF"/>
                </a:solidFill>
                <a:latin typeface="Tempus Sans ITC" pitchFamily="82" charset="0"/>
              </a:rPr>
              <a:t> </a:t>
            </a:r>
            <a:r>
              <a:rPr lang="en-US" sz="3600">
                <a:solidFill>
                  <a:srgbClr val="66FFFF"/>
                </a:solidFill>
                <a:latin typeface="Symbol" pitchFamily="18" charset="2"/>
              </a:rPr>
              <a:t>G</a:t>
            </a:r>
            <a:r>
              <a:rPr lang="en-US" sz="3600">
                <a:solidFill>
                  <a:srgbClr val="66FFFF"/>
                </a:solidFill>
                <a:latin typeface="Tempus Sans ITC" pitchFamily="82" charset="0"/>
              </a:rPr>
              <a:t> </a:t>
            </a:r>
            <a:r>
              <a:rPr lang="en-US" sz="3600">
                <a:solidFill>
                  <a:srgbClr val="66FFFF"/>
                </a:solidFill>
              </a:rPr>
              <a:t>c B R</a:t>
            </a:r>
          </a:p>
        </p:txBody>
      </p:sp>
      <p:grpSp>
        <p:nvGrpSpPr>
          <p:cNvPr id="2" name="Group 4"/>
          <p:cNvGrpSpPr>
            <a:grpSpLocks/>
          </p:cNvGrpSpPr>
          <p:nvPr/>
        </p:nvGrpSpPr>
        <p:grpSpPr bwMode="auto">
          <a:xfrm>
            <a:off x="152401" y="2519359"/>
            <a:ext cx="889001" cy="593724"/>
            <a:chOff x="134" y="2976"/>
            <a:chExt cx="560" cy="374"/>
          </a:xfrm>
        </p:grpSpPr>
        <p:sp>
          <p:nvSpPr>
            <p:cNvPr id="23571" name="Text Box 5"/>
            <p:cNvSpPr txBox="1">
              <a:spLocks noChangeArrowheads="1"/>
            </p:cNvSpPr>
            <p:nvPr/>
          </p:nvSpPr>
          <p:spPr bwMode="auto">
            <a:xfrm>
              <a:off x="134" y="3117"/>
              <a:ext cx="560" cy="233"/>
            </a:xfrm>
            <a:prstGeom prst="rect">
              <a:avLst/>
            </a:prstGeom>
            <a:noFill/>
            <a:ln w="9525">
              <a:noFill/>
              <a:miter lim="800000"/>
              <a:headEnd/>
              <a:tailEnd/>
            </a:ln>
          </p:spPr>
          <p:txBody>
            <a:bodyPr wrap="none">
              <a:spAutoFit/>
            </a:bodyPr>
            <a:lstStyle/>
            <a:p>
              <a:pPr eaLnBrk="0" hangingPunct="0"/>
              <a:r>
                <a:rPr lang="en-US">
                  <a:solidFill>
                    <a:srgbClr val="FF0000"/>
                  </a:solidFill>
                </a:rPr>
                <a:t>Energie</a:t>
              </a:r>
            </a:p>
          </p:txBody>
        </p:sp>
        <p:sp>
          <p:nvSpPr>
            <p:cNvPr id="23572" name="Line 6"/>
            <p:cNvSpPr>
              <a:spLocks noChangeShapeType="1"/>
            </p:cNvSpPr>
            <p:nvPr/>
          </p:nvSpPr>
          <p:spPr bwMode="auto">
            <a:xfrm flipV="1">
              <a:off x="374" y="2976"/>
              <a:ext cx="192" cy="192"/>
            </a:xfrm>
            <a:prstGeom prst="line">
              <a:avLst/>
            </a:prstGeom>
            <a:noFill/>
            <a:ln w="38100">
              <a:solidFill>
                <a:srgbClr val="FF5050"/>
              </a:solidFill>
              <a:round/>
              <a:headEnd/>
              <a:tailEnd type="triangle" w="med" len="med"/>
            </a:ln>
          </p:spPr>
          <p:txBody>
            <a:bodyPr wrap="none" anchor="ctr"/>
            <a:lstStyle/>
            <a:p>
              <a:endParaRPr lang="fr-FR"/>
            </a:p>
          </p:txBody>
        </p:sp>
      </p:grpSp>
      <p:grpSp>
        <p:nvGrpSpPr>
          <p:cNvPr id="3" name="Group 7"/>
          <p:cNvGrpSpPr>
            <a:grpSpLocks/>
          </p:cNvGrpSpPr>
          <p:nvPr/>
        </p:nvGrpSpPr>
        <p:grpSpPr bwMode="auto">
          <a:xfrm>
            <a:off x="1812926" y="2514604"/>
            <a:ext cx="2324101" cy="674688"/>
            <a:chOff x="1142" y="2976"/>
            <a:chExt cx="1464" cy="425"/>
          </a:xfrm>
        </p:grpSpPr>
        <p:sp>
          <p:nvSpPr>
            <p:cNvPr id="23569" name="Text Box 8"/>
            <p:cNvSpPr txBox="1">
              <a:spLocks noChangeArrowheads="1"/>
            </p:cNvSpPr>
            <p:nvPr/>
          </p:nvSpPr>
          <p:spPr bwMode="auto">
            <a:xfrm>
              <a:off x="1392" y="3168"/>
              <a:ext cx="1214" cy="233"/>
            </a:xfrm>
            <a:prstGeom prst="rect">
              <a:avLst/>
            </a:prstGeom>
            <a:noFill/>
            <a:ln w="9525">
              <a:noFill/>
              <a:miter lim="800000"/>
              <a:headEnd/>
              <a:tailEnd/>
            </a:ln>
          </p:spPr>
          <p:txBody>
            <a:bodyPr wrap="none">
              <a:spAutoFit/>
            </a:bodyPr>
            <a:lstStyle/>
            <a:p>
              <a:pPr eaLnBrk="0" hangingPunct="0"/>
              <a:r>
                <a:rPr lang="en-US">
                  <a:solidFill>
                    <a:srgbClr val="FF0000"/>
                  </a:solidFill>
                </a:rPr>
                <a:t>Facteur de Lorentz</a:t>
              </a:r>
            </a:p>
          </p:txBody>
        </p:sp>
        <p:sp>
          <p:nvSpPr>
            <p:cNvPr id="23570" name="Line 9"/>
            <p:cNvSpPr>
              <a:spLocks noChangeShapeType="1"/>
            </p:cNvSpPr>
            <p:nvPr/>
          </p:nvSpPr>
          <p:spPr bwMode="auto">
            <a:xfrm flipH="1" flipV="1">
              <a:off x="1142" y="2976"/>
              <a:ext cx="288" cy="240"/>
            </a:xfrm>
            <a:prstGeom prst="line">
              <a:avLst/>
            </a:prstGeom>
            <a:noFill/>
            <a:ln w="38100">
              <a:solidFill>
                <a:srgbClr val="FF5050"/>
              </a:solidFill>
              <a:round/>
              <a:headEnd/>
              <a:tailEnd type="triangle" w="med" len="med"/>
            </a:ln>
          </p:spPr>
          <p:txBody>
            <a:bodyPr wrap="none" anchor="ctr"/>
            <a:lstStyle/>
            <a:p>
              <a:endParaRPr lang="fr-FR"/>
            </a:p>
          </p:txBody>
        </p:sp>
      </p:grpSp>
      <p:grpSp>
        <p:nvGrpSpPr>
          <p:cNvPr id="4" name="Group 10"/>
          <p:cNvGrpSpPr>
            <a:grpSpLocks/>
          </p:cNvGrpSpPr>
          <p:nvPr/>
        </p:nvGrpSpPr>
        <p:grpSpPr bwMode="auto">
          <a:xfrm>
            <a:off x="2295525" y="3810006"/>
            <a:ext cx="1047750" cy="369888"/>
            <a:chOff x="1776" y="2829"/>
            <a:chExt cx="660" cy="233"/>
          </a:xfrm>
        </p:grpSpPr>
        <p:sp>
          <p:nvSpPr>
            <p:cNvPr id="23567" name="Text Box 11"/>
            <p:cNvSpPr txBox="1">
              <a:spLocks noChangeArrowheads="1"/>
            </p:cNvSpPr>
            <p:nvPr/>
          </p:nvSpPr>
          <p:spPr bwMode="auto">
            <a:xfrm>
              <a:off x="1948" y="2829"/>
              <a:ext cx="488" cy="233"/>
            </a:xfrm>
            <a:prstGeom prst="rect">
              <a:avLst/>
            </a:prstGeom>
            <a:noFill/>
            <a:ln w="9525">
              <a:noFill/>
              <a:miter lim="800000"/>
              <a:headEnd/>
              <a:tailEnd/>
            </a:ln>
          </p:spPr>
          <p:txBody>
            <a:bodyPr wrap="none">
              <a:spAutoFit/>
            </a:bodyPr>
            <a:lstStyle/>
            <a:p>
              <a:pPr eaLnBrk="0" hangingPunct="0"/>
              <a:r>
                <a:rPr lang="en-US">
                  <a:solidFill>
                    <a:srgbClr val="FF0000"/>
                  </a:solidFill>
                </a:rPr>
                <a:t>masse</a:t>
              </a:r>
            </a:p>
          </p:txBody>
        </p:sp>
        <p:sp>
          <p:nvSpPr>
            <p:cNvPr id="23568" name="Line 12"/>
            <p:cNvSpPr>
              <a:spLocks noChangeShapeType="1"/>
            </p:cNvSpPr>
            <p:nvPr/>
          </p:nvSpPr>
          <p:spPr bwMode="auto">
            <a:xfrm flipH="1" flipV="1">
              <a:off x="1776" y="2880"/>
              <a:ext cx="192" cy="96"/>
            </a:xfrm>
            <a:prstGeom prst="line">
              <a:avLst/>
            </a:prstGeom>
            <a:noFill/>
            <a:ln w="38100">
              <a:solidFill>
                <a:srgbClr val="FF5050"/>
              </a:solidFill>
              <a:round/>
              <a:headEnd/>
              <a:tailEnd type="triangle" w="med" len="med"/>
            </a:ln>
          </p:spPr>
          <p:txBody>
            <a:bodyPr wrap="none" anchor="ctr"/>
            <a:lstStyle/>
            <a:p>
              <a:endParaRPr lang="fr-FR"/>
            </a:p>
          </p:txBody>
        </p:sp>
      </p:grpSp>
      <p:grpSp>
        <p:nvGrpSpPr>
          <p:cNvPr id="5" name="Group 13"/>
          <p:cNvGrpSpPr>
            <a:grpSpLocks/>
          </p:cNvGrpSpPr>
          <p:nvPr/>
        </p:nvGrpSpPr>
        <p:grpSpPr bwMode="auto">
          <a:xfrm>
            <a:off x="2286001" y="1443038"/>
            <a:ext cx="2003425" cy="614362"/>
            <a:chOff x="1286" y="2301"/>
            <a:chExt cx="1262" cy="387"/>
          </a:xfrm>
        </p:grpSpPr>
        <p:sp>
          <p:nvSpPr>
            <p:cNvPr id="23565" name="Text Box 14"/>
            <p:cNvSpPr txBox="1">
              <a:spLocks noChangeArrowheads="1"/>
            </p:cNvSpPr>
            <p:nvPr/>
          </p:nvSpPr>
          <p:spPr bwMode="auto">
            <a:xfrm>
              <a:off x="1286" y="2301"/>
              <a:ext cx="1262" cy="233"/>
            </a:xfrm>
            <a:prstGeom prst="rect">
              <a:avLst/>
            </a:prstGeom>
            <a:noFill/>
            <a:ln w="9525">
              <a:noFill/>
              <a:miter lim="800000"/>
              <a:headEnd/>
              <a:tailEnd/>
            </a:ln>
          </p:spPr>
          <p:txBody>
            <a:bodyPr wrap="none">
              <a:spAutoFit/>
            </a:bodyPr>
            <a:lstStyle/>
            <a:p>
              <a:pPr eaLnBrk="0" hangingPunct="0"/>
              <a:r>
                <a:rPr lang="en-US">
                  <a:solidFill>
                    <a:srgbClr val="FF0000"/>
                  </a:solidFill>
                </a:rPr>
                <a:t>champ magnétique</a:t>
              </a:r>
            </a:p>
          </p:txBody>
        </p:sp>
        <p:sp>
          <p:nvSpPr>
            <p:cNvPr id="23566" name="Line 15"/>
            <p:cNvSpPr>
              <a:spLocks noChangeShapeType="1"/>
            </p:cNvSpPr>
            <p:nvPr/>
          </p:nvSpPr>
          <p:spPr bwMode="auto">
            <a:xfrm flipH="1">
              <a:off x="1430" y="2592"/>
              <a:ext cx="192" cy="96"/>
            </a:xfrm>
            <a:prstGeom prst="line">
              <a:avLst/>
            </a:prstGeom>
            <a:noFill/>
            <a:ln w="38100">
              <a:solidFill>
                <a:srgbClr val="FF5050"/>
              </a:solidFill>
              <a:round/>
              <a:headEnd/>
              <a:tailEnd type="triangle" w="med" len="med"/>
            </a:ln>
          </p:spPr>
          <p:txBody>
            <a:bodyPr wrap="none" anchor="ctr"/>
            <a:lstStyle/>
            <a:p>
              <a:endParaRPr lang="fr-FR"/>
            </a:p>
          </p:txBody>
        </p:sp>
      </p:grpSp>
      <p:sp>
        <p:nvSpPr>
          <p:cNvPr id="69648" name="Text Box 16"/>
          <p:cNvSpPr txBox="1">
            <a:spLocks noChangeArrowheads="1"/>
          </p:cNvSpPr>
          <p:nvPr/>
        </p:nvSpPr>
        <p:spPr bwMode="auto">
          <a:xfrm>
            <a:off x="4114802" y="3997326"/>
            <a:ext cx="4552849" cy="2882840"/>
          </a:xfrm>
          <a:prstGeom prst="rect">
            <a:avLst/>
          </a:prstGeom>
          <a:noFill/>
          <a:ln w="9525">
            <a:noFill/>
            <a:miter lim="800000"/>
            <a:headEnd/>
            <a:tailEnd/>
          </a:ln>
        </p:spPr>
        <p:txBody>
          <a:bodyPr wrap="none">
            <a:spAutoFit/>
          </a:bodyPr>
          <a:lstStyle/>
          <a:p>
            <a:pPr eaLnBrk="0" hangingPunct="0"/>
            <a:endParaRPr lang="en-US" sz="3200" baseline="-25000">
              <a:latin typeface="Tempus Sans ITC" pitchFamily="82" charset="0"/>
              <a:sym typeface="Wingdings" pitchFamily="2" charset="2"/>
            </a:endParaRPr>
          </a:p>
          <a:p>
            <a:pPr eaLnBrk="0" hangingPunct="0">
              <a:buFont typeface="CommonBullets" pitchFamily="34" charset="2"/>
              <a:buChar char="!"/>
            </a:pPr>
            <a:r>
              <a:rPr lang="en-US" sz="3200">
                <a:solidFill>
                  <a:srgbClr val="66FFFF"/>
                </a:solidFill>
                <a:latin typeface="Tempus Sans ITC" pitchFamily="82" charset="0"/>
              </a:rPr>
              <a:t>  Etoiles à </a:t>
            </a:r>
            <a:r>
              <a:rPr lang="en-US" sz="3200">
                <a:solidFill>
                  <a:srgbClr val="66FFFF"/>
                </a:solidFill>
              </a:rPr>
              <a:t>neutrons;</a:t>
            </a:r>
            <a:br>
              <a:rPr lang="en-US" sz="3200">
                <a:solidFill>
                  <a:srgbClr val="66FFFF"/>
                </a:solidFill>
              </a:rPr>
            </a:br>
            <a:r>
              <a:rPr lang="en-US" sz="3200">
                <a:solidFill>
                  <a:srgbClr val="66FFFF"/>
                </a:solidFill>
              </a:rPr>
              <a:t>   Trous noirs</a:t>
            </a:r>
          </a:p>
          <a:p>
            <a:pPr eaLnBrk="0" hangingPunct="0">
              <a:buFont typeface="CommonBullets" pitchFamily="34" charset="2"/>
              <a:buChar char="!"/>
            </a:pPr>
            <a:endParaRPr lang="en-US" sz="3200">
              <a:solidFill>
                <a:srgbClr val="66FFFF"/>
              </a:solidFill>
            </a:endParaRPr>
          </a:p>
          <a:p>
            <a:pPr eaLnBrk="0" hangingPunct="0">
              <a:buFont typeface="CommonBullets" pitchFamily="34" charset="2"/>
              <a:buNone/>
            </a:pPr>
            <a:r>
              <a:rPr lang="en-US" sz="3200">
                <a:solidFill>
                  <a:srgbClr val="66FFFF"/>
                </a:solidFill>
                <a:latin typeface="Tempus Sans ITC" pitchFamily="82" charset="0"/>
              </a:rPr>
              <a:t> </a:t>
            </a:r>
            <a:r>
              <a:rPr lang="en-US" sz="3200">
                <a:solidFill>
                  <a:srgbClr val="66FFFF"/>
                </a:solidFill>
                <a:latin typeface="Symbol" pitchFamily="18" charset="2"/>
              </a:rPr>
              <a:t>G</a:t>
            </a:r>
            <a:r>
              <a:rPr lang="en-US" sz="3200">
                <a:solidFill>
                  <a:srgbClr val="66FFFF"/>
                </a:solidFill>
              </a:rPr>
              <a:t>~ 1; B ~ 10</a:t>
            </a:r>
            <a:r>
              <a:rPr lang="en-US" sz="3200" baseline="30000">
                <a:solidFill>
                  <a:srgbClr val="66FFFF"/>
                </a:solidFill>
              </a:rPr>
              <a:t>12</a:t>
            </a:r>
            <a:r>
              <a:rPr lang="en-US" sz="3200">
                <a:solidFill>
                  <a:srgbClr val="66FFFF"/>
                </a:solidFill>
              </a:rPr>
              <a:t> G; M ~ M</a:t>
            </a:r>
            <a:r>
              <a:rPr lang="en-US" sz="3200" baseline="-25000">
                <a:solidFill>
                  <a:srgbClr val="66FFFF"/>
                </a:solidFill>
                <a:latin typeface="Tempus Sans ITC" pitchFamily="82" charset="0"/>
                <a:sym typeface="Wingdings" pitchFamily="2" charset="2"/>
              </a:rPr>
              <a:t></a:t>
            </a:r>
            <a:r>
              <a:rPr lang="en-US" sz="3200">
                <a:latin typeface="Tempus Sans ITC" pitchFamily="82" charset="0"/>
              </a:rPr>
              <a:t> </a:t>
            </a:r>
          </a:p>
          <a:p>
            <a:pPr eaLnBrk="0" hangingPunct="0">
              <a:buFont typeface="CommonBullets" pitchFamily="34" charset="2"/>
              <a:buNone/>
            </a:pPr>
            <a:endParaRPr lang="en-US" sz="3200">
              <a:latin typeface="Tempus Sans ITC" pitchFamily="82" charset="0"/>
            </a:endParaRPr>
          </a:p>
        </p:txBody>
      </p:sp>
      <p:sp>
        <p:nvSpPr>
          <p:cNvPr id="69649" name="Text Box 17"/>
          <p:cNvSpPr txBox="1">
            <a:spLocks noChangeArrowheads="1"/>
          </p:cNvSpPr>
          <p:nvPr/>
        </p:nvSpPr>
        <p:spPr bwMode="auto">
          <a:xfrm>
            <a:off x="5029201" y="1654175"/>
            <a:ext cx="2800767" cy="707886"/>
          </a:xfrm>
          <a:prstGeom prst="rect">
            <a:avLst/>
          </a:prstGeom>
          <a:noFill/>
          <a:ln w="9525">
            <a:noFill/>
            <a:miter lim="800000"/>
            <a:headEnd/>
            <a:tailEnd/>
          </a:ln>
        </p:spPr>
        <p:txBody>
          <a:bodyPr wrap="none">
            <a:spAutoFit/>
          </a:bodyPr>
          <a:lstStyle/>
          <a:p>
            <a:pPr eaLnBrk="0" hangingPunct="0"/>
            <a:r>
              <a:rPr lang="en-US" sz="4000">
                <a:solidFill>
                  <a:srgbClr val="FF0000"/>
                </a:solidFill>
              </a:rPr>
              <a:t>E &gt; 10</a:t>
            </a:r>
            <a:r>
              <a:rPr lang="en-US" sz="4000" baseline="30000">
                <a:solidFill>
                  <a:srgbClr val="FF0000"/>
                </a:solidFill>
              </a:rPr>
              <a:t>19</a:t>
            </a:r>
            <a:r>
              <a:rPr lang="en-US" sz="4000">
                <a:solidFill>
                  <a:srgbClr val="FF0000"/>
                </a:solidFill>
              </a:rPr>
              <a:t> eV ?</a:t>
            </a:r>
            <a:endParaRPr lang="en-US" sz="3200">
              <a:solidFill>
                <a:srgbClr val="FF0000"/>
              </a:solidFill>
            </a:endParaRPr>
          </a:p>
        </p:txBody>
      </p:sp>
      <p:sp>
        <p:nvSpPr>
          <p:cNvPr id="69650" name="Text Box 18"/>
          <p:cNvSpPr txBox="1">
            <a:spLocks noChangeArrowheads="1"/>
          </p:cNvSpPr>
          <p:nvPr/>
        </p:nvSpPr>
        <p:spPr bwMode="auto">
          <a:xfrm>
            <a:off x="3581400" y="2341563"/>
            <a:ext cx="6019800" cy="2062103"/>
          </a:xfrm>
          <a:prstGeom prst="rect">
            <a:avLst/>
          </a:prstGeom>
          <a:noFill/>
          <a:ln w="9525">
            <a:noFill/>
            <a:miter lim="800000"/>
            <a:headEnd/>
            <a:tailEnd/>
          </a:ln>
        </p:spPr>
        <p:txBody>
          <a:bodyPr>
            <a:spAutoFit/>
          </a:bodyPr>
          <a:lstStyle/>
          <a:p>
            <a:pPr lvl="1" eaLnBrk="0" hangingPunct="0">
              <a:buFont typeface="CommonBullets" pitchFamily="34" charset="2"/>
              <a:buChar char="!"/>
            </a:pPr>
            <a:r>
              <a:rPr lang="en-US" sz="3200">
                <a:solidFill>
                  <a:srgbClr val="66FFFF"/>
                </a:solidFill>
              </a:rPr>
              <a:t>   Quasars</a:t>
            </a:r>
          </a:p>
          <a:p>
            <a:pPr eaLnBrk="0" hangingPunct="0">
              <a:buFont typeface="CommonBullets" pitchFamily="34" charset="2"/>
              <a:buChar char="!"/>
            </a:pPr>
            <a:endParaRPr lang="en-US" sz="3200">
              <a:solidFill>
                <a:srgbClr val="66FFFF"/>
              </a:solidFill>
            </a:endParaRPr>
          </a:p>
          <a:p>
            <a:pPr eaLnBrk="0" hangingPunct="0">
              <a:buFont typeface="CommonBullets" pitchFamily="34" charset="2"/>
              <a:buNone/>
            </a:pPr>
            <a:r>
              <a:rPr lang="en-US" sz="3200">
                <a:solidFill>
                  <a:srgbClr val="000099"/>
                </a:solidFill>
                <a:latin typeface="Tempus Sans ITC" pitchFamily="82" charset="0"/>
              </a:rPr>
              <a:t>   </a:t>
            </a:r>
            <a:r>
              <a:rPr lang="en-US" sz="3200">
                <a:solidFill>
                  <a:srgbClr val="66FFFF"/>
                </a:solidFill>
                <a:latin typeface="Symbol" pitchFamily="18" charset="2"/>
              </a:rPr>
              <a:t>G</a:t>
            </a:r>
            <a:r>
              <a:rPr lang="en-US" sz="3200">
                <a:solidFill>
                  <a:srgbClr val="66FFFF"/>
                </a:solidFill>
              </a:rPr>
              <a:t>~ 1</a:t>
            </a:r>
            <a:r>
              <a:rPr lang="en-US" sz="3200">
                <a:solidFill>
                  <a:srgbClr val="66FFFF"/>
                </a:solidFill>
                <a:latin typeface="Tempus Sans ITC" pitchFamily="82" charset="0"/>
              </a:rPr>
              <a:t>; </a:t>
            </a:r>
            <a:r>
              <a:rPr lang="en-US" sz="3200">
                <a:solidFill>
                  <a:srgbClr val="66FFFF"/>
                </a:solidFill>
              </a:rPr>
              <a:t>B</a:t>
            </a:r>
            <a:r>
              <a:rPr lang="en-US" sz="3200">
                <a:solidFill>
                  <a:srgbClr val="66FFFF"/>
                </a:solidFill>
                <a:latin typeface="Tempus Sans ITC" pitchFamily="82" charset="0"/>
              </a:rPr>
              <a:t> </a:t>
            </a:r>
            <a:r>
              <a:rPr lang="en-US" sz="3200">
                <a:solidFill>
                  <a:srgbClr val="66FFFF"/>
                </a:solidFill>
              </a:rPr>
              <a:t>~ 10</a:t>
            </a:r>
            <a:r>
              <a:rPr lang="en-US" sz="3200" baseline="30000">
                <a:solidFill>
                  <a:srgbClr val="66FFFF"/>
                </a:solidFill>
              </a:rPr>
              <a:t>3</a:t>
            </a:r>
            <a:r>
              <a:rPr lang="en-US" sz="3200">
                <a:solidFill>
                  <a:srgbClr val="66FFFF"/>
                </a:solidFill>
              </a:rPr>
              <a:t> G</a:t>
            </a:r>
            <a:r>
              <a:rPr lang="en-US" sz="3200">
                <a:solidFill>
                  <a:srgbClr val="66FFFF"/>
                </a:solidFill>
                <a:latin typeface="Tempus Sans ITC" pitchFamily="82" charset="0"/>
              </a:rPr>
              <a:t>; </a:t>
            </a:r>
            <a:r>
              <a:rPr lang="en-US" sz="3200">
                <a:solidFill>
                  <a:srgbClr val="66FFFF"/>
                </a:solidFill>
              </a:rPr>
              <a:t>M ~ 10</a:t>
            </a:r>
            <a:r>
              <a:rPr lang="en-US" sz="3200" baseline="30000">
                <a:solidFill>
                  <a:srgbClr val="66FFFF"/>
                </a:solidFill>
              </a:rPr>
              <a:t>9</a:t>
            </a:r>
            <a:r>
              <a:rPr lang="en-US" sz="3200">
                <a:solidFill>
                  <a:srgbClr val="66FFFF"/>
                </a:solidFill>
                <a:latin typeface="Tempus Sans ITC" pitchFamily="82" charset="0"/>
              </a:rPr>
              <a:t> </a:t>
            </a:r>
            <a:r>
              <a:rPr lang="en-US" sz="3200">
                <a:solidFill>
                  <a:srgbClr val="66FFFF"/>
                </a:solidFill>
              </a:rPr>
              <a:t>M</a:t>
            </a:r>
            <a:r>
              <a:rPr lang="en-US" sz="3200" baseline="-25000">
                <a:solidFill>
                  <a:srgbClr val="66FFFF"/>
                </a:solidFill>
                <a:latin typeface="Tempus Sans ITC" pitchFamily="82" charset="0"/>
                <a:sym typeface="Wingdings" pitchFamily="2" charset="2"/>
              </a:rPr>
              <a:t></a:t>
            </a:r>
          </a:p>
          <a:p>
            <a:pPr eaLnBrk="0" hangingPunct="0"/>
            <a:endParaRPr lang="en-US" sz="3200">
              <a:solidFill>
                <a:srgbClr val="66FFFF"/>
              </a:solidFill>
              <a:latin typeface="Tempus Sans ITC" pitchFamily="82" charset="0"/>
            </a:endParaRPr>
          </a:p>
        </p:txBody>
      </p:sp>
      <p:sp>
        <p:nvSpPr>
          <p:cNvPr id="69651" name="Text Box 19"/>
          <p:cNvSpPr txBox="1">
            <a:spLocks noChangeArrowheads="1"/>
          </p:cNvSpPr>
          <p:nvPr/>
        </p:nvSpPr>
        <p:spPr bwMode="auto">
          <a:xfrm>
            <a:off x="762000" y="3321051"/>
            <a:ext cx="2400016" cy="646331"/>
          </a:xfrm>
          <a:prstGeom prst="rect">
            <a:avLst/>
          </a:prstGeom>
          <a:noFill/>
          <a:ln w="9525">
            <a:noFill/>
            <a:miter lim="800000"/>
            <a:headEnd/>
            <a:tailEnd/>
          </a:ln>
        </p:spPr>
        <p:txBody>
          <a:bodyPr wrap="none">
            <a:spAutoFit/>
          </a:bodyPr>
          <a:lstStyle/>
          <a:p>
            <a:pPr eaLnBrk="0" hangingPunct="0"/>
            <a:r>
              <a:rPr lang="en-US" sz="3600">
                <a:solidFill>
                  <a:srgbClr val="66FFFF"/>
                </a:solidFill>
              </a:rPr>
              <a:t>R ~ </a:t>
            </a:r>
            <a:r>
              <a:rPr lang="en-US" sz="3600">
                <a:solidFill>
                  <a:srgbClr val="66FFFF"/>
                </a:solidFill>
                <a:latin typeface="Symbol" pitchFamily="18" charset="2"/>
              </a:rPr>
              <a:t>G</a:t>
            </a:r>
            <a:r>
              <a:rPr lang="en-US" sz="3600">
                <a:solidFill>
                  <a:srgbClr val="66FFFF"/>
                </a:solidFill>
                <a:latin typeface="Tempus Sans ITC" pitchFamily="82" charset="0"/>
              </a:rPr>
              <a:t> </a:t>
            </a:r>
            <a:r>
              <a:rPr lang="en-US" sz="3600">
                <a:solidFill>
                  <a:srgbClr val="66FFFF"/>
                </a:solidFill>
              </a:rPr>
              <a:t>M / c</a:t>
            </a:r>
            <a:r>
              <a:rPr lang="en-US" sz="3600" baseline="30000">
                <a:solidFill>
                  <a:srgbClr val="66FFFF"/>
                </a:solidFill>
              </a:rPr>
              <a:t>2</a:t>
            </a:r>
            <a:endParaRPr lang="en-US"/>
          </a:p>
        </p:txBody>
      </p:sp>
      <p:sp>
        <p:nvSpPr>
          <p:cNvPr id="69652" name="Text Box 20"/>
          <p:cNvSpPr txBox="1">
            <a:spLocks noChangeArrowheads="1"/>
          </p:cNvSpPr>
          <p:nvPr/>
        </p:nvSpPr>
        <p:spPr bwMode="auto">
          <a:xfrm>
            <a:off x="836614" y="4616451"/>
            <a:ext cx="1994457" cy="646331"/>
          </a:xfrm>
          <a:prstGeom prst="rect">
            <a:avLst/>
          </a:prstGeom>
          <a:noFill/>
          <a:ln w="9525">
            <a:noFill/>
            <a:miter lim="800000"/>
            <a:headEnd/>
            <a:tailEnd/>
          </a:ln>
        </p:spPr>
        <p:txBody>
          <a:bodyPr wrap="none">
            <a:spAutoFit/>
          </a:bodyPr>
          <a:lstStyle/>
          <a:p>
            <a:r>
              <a:rPr lang="en-US" sz="3600">
                <a:solidFill>
                  <a:srgbClr val="66FFFF"/>
                </a:solidFill>
              </a:rPr>
              <a:t>E ~ </a:t>
            </a:r>
            <a:r>
              <a:rPr lang="en-US" sz="3600">
                <a:solidFill>
                  <a:srgbClr val="66FFFF"/>
                </a:solidFill>
                <a:latin typeface="Symbol" pitchFamily="18" charset="2"/>
              </a:rPr>
              <a:t>G</a:t>
            </a:r>
            <a:r>
              <a:rPr lang="en-US" sz="3600">
                <a:solidFill>
                  <a:srgbClr val="66FFFF"/>
                </a:solidFill>
                <a:latin typeface="Tempus Sans ITC" pitchFamily="82" charset="0"/>
              </a:rPr>
              <a:t> </a:t>
            </a:r>
            <a:r>
              <a:rPr lang="en-US" sz="3600">
                <a:solidFill>
                  <a:srgbClr val="66FFFF"/>
                </a:solidFill>
              </a:rPr>
              <a:t>B 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96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3"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1+#ppt_w/2"/>
                                          </p:val>
                                        </p:tav>
                                        <p:tav tm="100000">
                                          <p:val>
                                            <p:strVal val="#ppt_x"/>
                                          </p:val>
                                        </p:tav>
                                      </p:tavLst>
                                    </p:anim>
                                    <p:anim calcmode="lin" valueType="num">
                                      <p:cBhvr additive="base">
                                        <p:cTn id="1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69651"/>
                                        </p:tgtEl>
                                        <p:attrNameLst>
                                          <p:attrName>style.visibility</p:attrName>
                                        </p:attrNameLst>
                                      </p:cBhvr>
                                      <p:to>
                                        <p:strVal val="visible"/>
                                      </p:to>
                                    </p:set>
                                    <p:animEffect transition="in" filter="box(in)">
                                      <p:cBhvr>
                                        <p:cTn id="27" dur="500"/>
                                        <p:tgtEl>
                                          <p:spTgt spid="69651"/>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499"/>
                                          </p:stCondLst>
                                        </p:cTn>
                                        <p:tgtEl>
                                          <p:spTgt spid="4"/>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grpId="0" nodeType="clickEffect">
                                  <p:stCondLst>
                                    <p:cond delay="0"/>
                                  </p:stCondLst>
                                  <p:childTnLst>
                                    <p:set>
                                      <p:cBhvr>
                                        <p:cTn id="35" dur="1" fill="hold">
                                          <p:stCondLst>
                                            <p:cond delay="0"/>
                                          </p:stCondLst>
                                        </p:cTn>
                                        <p:tgtEl>
                                          <p:spTgt spid="69652"/>
                                        </p:tgtEl>
                                        <p:attrNameLst>
                                          <p:attrName>style.visibility</p:attrName>
                                        </p:attrNameLst>
                                      </p:cBhvr>
                                      <p:to>
                                        <p:strVal val="visible"/>
                                      </p:to>
                                    </p:set>
                                    <p:animEffect transition="in" filter="box(in)">
                                      <p:cBhvr>
                                        <p:cTn id="36" dur="500"/>
                                        <p:tgtEl>
                                          <p:spTgt spid="69652"/>
                                        </p:tgtEl>
                                      </p:cBhvr>
                                    </p:animEffect>
                                  </p:childTnLst>
                                </p:cTn>
                              </p:par>
                            </p:childTnLst>
                          </p:cTn>
                        </p:par>
                      </p:childTnLst>
                    </p:cTn>
                  </p:par>
                  <p:par>
                    <p:cTn id="37" fill="hold">
                      <p:stCondLst>
                        <p:cond delay="indefinite"/>
                      </p:stCondLst>
                      <p:childTnLst>
                        <p:par>
                          <p:cTn id="38" fill="hold">
                            <p:stCondLst>
                              <p:cond delay="0"/>
                            </p:stCondLst>
                            <p:childTnLst>
                              <p:par>
                                <p:cTn id="39" presetID="4" presetClass="entr" presetSubtype="16" fill="hold" grpId="0" nodeType="clickEffect">
                                  <p:stCondLst>
                                    <p:cond delay="0"/>
                                  </p:stCondLst>
                                  <p:childTnLst>
                                    <p:set>
                                      <p:cBhvr>
                                        <p:cTn id="40" dur="1" fill="hold">
                                          <p:stCondLst>
                                            <p:cond delay="0"/>
                                          </p:stCondLst>
                                        </p:cTn>
                                        <p:tgtEl>
                                          <p:spTgt spid="69649"/>
                                        </p:tgtEl>
                                        <p:attrNameLst>
                                          <p:attrName>style.visibility</p:attrName>
                                        </p:attrNameLst>
                                      </p:cBhvr>
                                      <p:to>
                                        <p:strVal val="visible"/>
                                      </p:to>
                                    </p:set>
                                    <p:animEffect transition="in" filter="box(in)">
                                      <p:cBhvr>
                                        <p:cTn id="41" dur="500"/>
                                        <p:tgtEl>
                                          <p:spTgt spid="69649"/>
                                        </p:tgtEl>
                                      </p:cBhvr>
                                    </p:animEffect>
                                  </p:childTnLst>
                                </p:cTn>
                              </p:par>
                            </p:childTnLst>
                          </p:cTn>
                        </p:par>
                      </p:childTnLst>
                    </p:cTn>
                  </p:par>
                  <p:par>
                    <p:cTn id="42" fill="hold">
                      <p:stCondLst>
                        <p:cond delay="indefinite"/>
                      </p:stCondLst>
                      <p:childTnLst>
                        <p:par>
                          <p:cTn id="43" fill="hold">
                            <p:stCondLst>
                              <p:cond delay="0"/>
                            </p:stCondLst>
                            <p:childTnLst>
                              <p:par>
                                <p:cTn id="44" presetID="4" presetClass="entr" presetSubtype="16" fill="hold" grpId="0" nodeType="clickEffect">
                                  <p:stCondLst>
                                    <p:cond delay="0"/>
                                  </p:stCondLst>
                                  <p:childTnLst>
                                    <p:set>
                                      <p:cBhvr>
                                        <p:cTn id="45" dur="1" fill="hold">
                                          <p:stCondLst>
                                            <p:cond delay="0"/>
                                          </p:stCondLst>
                                        </p:cTn>
                                        <p:tgtEl>
                                          <p:spTgt spid="69650"/>
                                        </p:tgtEl>
                                        <p:attrNameLst>
                                          <p:attrName>style.visibility</p:attrName>
                                        </p:attrNameLst>
                                      </p:cBhvr>
                                      <p:to>
                                        <p:strVal val="visible"/>
                                      </p:to>
                                    </p:set>
                                    <p:animEffect transition="in" filter="box(in)">
                                      <p:cBhvr>
                                        <p:cTn id="46" dur="500"/>
                                        <p:tgtEl>
                                          <p:spTgt spid="69650"/>
                                        </p:tgtEl>
                                      </p:cBhvr>
                                    </p:animEffect>
                                  </p:childTnLst>
                                </p:cTn>
                              </p:par>
                            </p:childTnLst>
                          </p:cTn>
                        </p:par>
                      </p:childTnLst>
                    </p:cTn>
                  </p:par>
                  <p:par>
                    <p:cTn id="47" fill="hold">
                      <p:stCondLst>
                        <p:cond delay="indefinite"/>
                      </p:stCondLst>
                      <p:childTnLst>
                        <p:par>
                          <p:cTn id="48" fill="hold">
                            <p:stCondLst>
                              <p:cond delay="0"/>
                            </p:stCondLst>
                            <p:childTnLst>
                              <p:par>
                                <p:cTn id="49" presetID="4" presetClass="entr" presetSubtype="16" fill="hold" grpId="0" nodeType="clickEffect">
                                  <p:stCondLst>
                                    <p:cond delay="0"/>
                                  </p:stCondLst>
                                  <p:childTnLst>
                                    <p:set>
                                      <p:cBhvr>
                                        <p:cTn id="50" dur="1" fill="hold">
                                          <p:stCondLst>
                                            <p:cond delay="0"/>
                                          </p:stCondLst>
                                        </p:cTn>
                                        <p:tgtEl>
                                          <p:spTgt spid="69648"/>
                                        </p:tgtEl>
                                        <p:attrNameLst>
                                          <p:attrName>style.visibility</p:attrName>
                                        </p:attrNameLst>
                                      </p:cBhvr>
                                      <p:to>
                                        <p:strVal val="visible"/>
                                      </p:to>
                                    </p:set>
                                    <p:animEffect transition="in" filter="box(in)">
                                      <p:cBhvr>
                                        <p:cTn id="51" dur="500"/>
                                        <p:tgtEl>
                                          <p:spTgt spid="696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5" grpId="0" autoUpdateAnimBg="0"/>
      <p:bldP spid="69648" grpId="0" autoUpdateAnimBg="0"/>
      <p:bldP spid="69649" grpId="0" autoUpdateAnimBg="0"/>
      <p:bldP spid="69650" grpId="0" autoUpdateAnimBg="0"/>
      <p:bldP spid="69651" grpId="0" autoUpdateAnimBg="0"/>
      <p:bldP spid="69652"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85800" y="304800"/>
            <a:ext cx="7772400" cy="381000"/>
          </a:xfrm>
        </p:spPr>
        <p:txBody>
          <a:bodyPr/>
          <a:lstStyle/>
          <a:p>
            <a:pPr algn="ctr" eaLnBrk="1" fontAlgn="auto" hangingPunct="1">
              <a:spcAft>
                <a:spcPts val="0"/>
              </a:spcAft>
              <a:defRPr/>
            </a:pPr>
            <a:r>
              <a:rPr lang="fr-FR" dirty="0" smtClean="0"/>
              <a:t>Le diagramme de Hillas</a:t>
            </a:r>
            <a:endParaRPr lang="en-US" dirty="0" smtClean="0"/>
          </a:p>
        </p:txBody>
      </p:sp>
      <p:sp>
        <p:nvSpPr>
          <p:cNvPr id="24579" name="Rectangle 3"/>
          <p:cNvSpPr>
            <a:spLocks noGrp="1" noChangeArrowheads="1"/>
          </p:cNvSpPr>
          <p:nvPr>
            <p:ph type="body" sz="half" idx="1"/>
          </p:nvPr>
        </p:nvSpPr>
        <p:spPr>
          <a:xfrm>
            <a:off x="685800" y="1295400"/>
            <a:ext cx="3810000" cy="615553"/>
          </a:xfrm>
        </p:spPr>
        <p:txBody>
          <a:bodyPr/>
          <a:lstStyle/>
          <a:p>
            <a:pPr eaLnBrk="1" hangingPunct="1"/>
            <a:endParaRPr lang="fr-FR" smtClean="0"/>
          </a:p>
          <a:p>
            <a:pPr eaLnBrk="1" hangingPunct="1"/>
            <a:endParaRPr lang="en-US" smtClean="0"/>
          </a:p>
        </p:txBody>
      </p:sp>
      <p:grpSp>
        <p:nvGrpSpPr>
          <p:cNvPr id="2" name="Group 34"/>
          <p:cNvGrpSpPr>
            <a:grpSpLocks/>
          </p:cNvGrpSpPr>
          <p:nvPr/>
        </p:nvGrpSpPr>
        <p:grpSpPr bwMode="auto">
          <a:xfrm>
            <a:off x="2051051" y="908051"/>
            <a:ext cx="5184775" cy="5392738"/>
            <a:chOff x="1292" y="572"/>
            <a:chExt cx="3266" cy="3397"/>
          </a:xfrm>
        </p:grpSpPr>
        <p:pic>
          <p:nvPicPr>
            <p:cNvPr id="24611" name="Picture 7"/>
            <p:cNvPicPr>
              <a:picLocks noChangeAspect="1" noChangeArrowheads="1"/>
            </p:cNvPicPr>
            <p:nvPr/>
          </p:nvPicPr>
          <p:blipFill>
            <a:blip r:embed="rId2"/>
            <a:srcRect l="27118" t="21010" r="32486" b="15958"/>
            <a:stretch>
              <a:fillRect/>
            </a:stretch>
          </p:blipFill>
          <p:spPr bwMode="auto">
            <a:xfrm>
              <a:off x="1315" y="572"/>
              <a:ext cx="3243" cy="3397"/>
            </a:xfrm>
            <a:prstGeom prst="rect">
              <a:avLst/>
            </a:prstGeom>
            <a:noFill/>
            <a:ln w="9525">
              <a:noFill/>
              <a:miter lim="800000"/>
              <a:headEnd/>
              <a:tailEnd/>
            </a:ln>
          </p:spPr>
        </p:pic>
        <p:sp>
          <p:nvSpPr>
            <p:cNvPr id="24612" name="Text Box 16"/>
            <p:cNvSpPr txBox="1">
              <a:spLocks noChangeArrowheads="1"/>
            </p:cNvSpPr>
            <p:nvPr/>
          </p:nvSpPr>
          <p:spPr bwMode="auto">
            <a:xfrm>
              <a:off x="1292" y="799"/>
              <a:ext cx="195" cy="233"/>
            </a:xfrm>
            <a:prstGeom prst="rect">
              <a:avLst/>
            </a:prstGeom>
            <a:noFill/>
            <a:ln w="38100">
              <a:noFill/>
              <a:miter lim="800000"/>
              <a:headEnd/>
              <a:tailEnd/>
            </a:ln>
          </p:spPr>
          <p:txBody>
            <a:bodyPr wrap="none">
              <a:spAutoFit/>
            </a:bodyPr>
            <a:lstStyle/>
            <a:p>
              <a:r>
                <a:rPr lang="fr-FR"/>
                <a:t>B</a:t>
              </a:r>
              <a:endParaRPr lang="en-US"/>
            </a:p>
          </p:txBody>
        </p:sp>
        <p:sp>
          <p:nvSpPr>
            <p:cNvPr id="24613" name="Text Box 17"/>
            <p:cNvSpPr txBox="1">
              <a:spLocks noChangeArrowheads="1"/>
            </p:cNvSpPr>
            <p:nvPr/>
          </p:nvSpPr>
          <p:spPr bwMode="auto">
            <a:xfrm>
              <a:off x="4195" y="3657"/>
              <a:ext cx="195" cy="233"/>
            </a:xfrm>
            <a:prstGeom prst="rect">
              <a:avLst/>
            </a:prstGeom>
            <a:noFill/>
            <a:ln w="38100">
              <a:noFill/>
              <a:miter lim="800000"/>
              <a:headEnd/>
              <a:tailEnd/>
            </a:ln>
          </p:spPr>
          <p:txBody>
            <a:bodyPr wrap="none">
              <a:spAutoFit/>
            </a:bodyPr>
            <a:lstStyle/>
            <a:p>
              <a:r>
                <a:rPr lang="fr-FR"/>
                <a:t>R</a:t>
              </a:r>
              <a:endParaRPr lang="en-US"/>
            </a:p>
          </p:txBody>
        </p:sp>
        <p:sp>
          <p:nvSpPr>
            <p:cNvPr id="24614" name="Line 18"/>
            <p:cNvSpPr>
              <a:spLocks noChangeShapeType="1"/>
            </p:cNvSpPr>
            <p:nvPr/>
          </p:nvSpPr>
          <p:spPr bwMode="auto">
            <a:xfrm flipV="1">
              <a:off x="1565" y="754"/>
              <a:ext cx="0" cy="317"/>
            </a:xfrm>
            <a:prstGeom prst="line">
              <a:avLst/>
            </a:prstGeom>
            <a:noFill/>
            <a:ln w="38100">
              <a:solidFill>
                <a:schemeClr val="tx1"/>
              </a:solidFill>
              <a:round/>
              <a:headEnd/>
              <a:tailEnd type="triangle" w="med" len="med"/>
            </a:ln>
          </p:spPr>
          <p:txBody>
            <a:bodyPr/>
            <a:lstStyle/>
            <a:p>
              <a:endParaRPr lang="fr-FR"/>
            </a:p>
          </p:txBody>
        </p:sp>
        <p:sp>
          <p:nvSpPr>
            <p:cNvPr id="24615" name="Line 19"/>
            <p:cNvSpPr>
              <a:spLocks noChangeShapeType="1"/>
            </p:cNvSpPr>
            <p:nvPr/>
          </p:nvSpPr>
          <p:spPr bwMode="auto">
            <a:xfrm>
              <a:off x="4105" y="3657"/>
              <a:ext cx="363" cy="0"/>
            </a:xfrm>
            <a:prstGeom prst="line">
              <a:avLst/>
            </a:prstGeom>
            <a:noFill/>
            <a:ln w="38100">
              <a:solidFill>
                <a:schemeClr val="tx1"/>
              </a:solidFill>
              <a:round/>
              <a:headEnd/>
              <a:tailEnd type="triangle" w="med" len="med"/>
            </a:ln>
          </p:spPr>
          <p:txBody>
            <a:bodyPr/>
            <a:lstStyle/>
            <a:p>
              <a:endParaRPr lang="fr-FR"/>
            </a:p>
          </p:txBody>
        </p:sp>
        <p:sp>
          <p:nvSpPr>
            <p:cNvPr id="24616" name="Rectangle 21"/>
            <p:cNvSpPr>
              <a:spLocks noChangeArrowheads="1"/>
            </p:cNvSpPr>
            <p:nvPr/>
          </p:nvSpPr>
          <p:spPr bwMode="auto">
            <a:xfrm>
              <a:off x="2562" y="751"/>
              <a:ext cx="733" cy="233"/>
            </a:xfrm>
            <a:prstGeom prst="rect">
              <a:avLst/>
            </a:prstGeom>
            <a:noFill/>
            <a:ln w="38100">
              <a:noFill/>
              <a:miter lim="800000"/>
              <a:headEnd/>
              <a:tailEnd/>
            </a:ln>
          </p:spPr>
          <p:txBody>
            <a:bodyPr wrap="none">
              <a:spAutoFit/>
            </a:bodyPr>
            <a:lstStyle/>
            <a:p>
              <a:r>
                <a:rPr lang="en-US">
                  <a:solidFill>
                    <a:srgbClr val="FF0000"/>
                  </a:solidFill>
                </a:rPr>
                <a:t>E ~ </a:t>
              </a:r>
              <a:r>
                <a:rPr lang="en-US">
                  <a:solidFill>
                    <a:srgbClr val="FF0000"/>
                  </a:solidFill>
                  <a:latin typeface="Symbol" pitchFamily="18" charset="2"/>
                </a:rPr>
                <a:t>G</a:t>
              </a:r>
              <a:r>
                <a:rPr lang="en-US">
                  <a:solidFill>
                    <a:srgbClr val="FF0000"/>
                  </a:solidFill>
                </a:rPr>
                <a:t> c B R</a:t>
              </a:r>
            </a:p>
          </p:txBody>
        </p:sp>
      </p:grpSp>
      <p:grpSp>
        <p:nvGrpSpPr>
          <p:cNvPr id="3" name="Group 42"/>
          <p:cNvGrpSpPr>
            <a:grpSpLocks/>
          </p:cNvGrpSpPr>
          <p:nvPr/>
        </p:nvGrpSpPr>
        <p:grpSpPr bwMode="auto">
          <a:xfrm>
            <a:off x="250826" y="908050"/>
            <a:ext cx="2449513" cy="1657350"/>
            <a:chOff x="158" y="572"/>
            <a:chExt cx="1543" cy="1044"/>
          </a:xfrm>
        </p:grpSpPr>
        <p:grpSp>
          <p:nvGrpSpPr>
            <p:cNvPr id="4" name="Group 28"/>
            <p:cNvGrpSpPr>
              <a:grpSpLocks/>
            </p:cNvGrpSpPr>
            <p:nvPr/>
          </p:nvGrpSpPr>
          <p:grpSpPr bwMode="auto">
            <a:xfrm>
              <a:off x="158" y="572"/>
              <a:ext cx="1543" cy="1044"/>
              <a:chOff x="158" y="572"/>
              <a:chExt cx="1543" cy="1044"/>
            </a:xfrm>
          </p:grpSpPr>
          <p:pic>
            <p:nvPicPr>
              <p:cNvPr id="24609" name="Picture 9" descr="crab"/>
              <p:cNvPicPr>
                <a:picLocks noChangeAspect="1" noChangeArrowheads="1"/>
              </p:cNvPicPr>
              <p:nvPr/>
            </p:nvPicPr>
            <p:blipFill>
              <a:blip r:embed="rId3"/>
              <a:srcRect/>
              <a:stretch>
                <a:fillRect/>
              </a:stretch>
            </p:blipFill>
            <p:spPr bwMode="auto">
              <a:xfrm>
                <a:off x="158" y="572"/>
                <a:ext cx="1134" cy="1044"/>
              </a:xfrm>
              <a:prstGeom prst="rect">
                <a:avLst/>
              </a:prstGeom>
              <a:noFill/>
              <a:ln w="9525">
                <a:noFill/>
                <a:miter lim="800000"/>
                <a:headEnd/>
                <a:tailEnd/>
              </a:ln>
            </p:spPr>
          </p:pic>
          <p:sp>
            <p:nvSpPr>
              <p:cNvPr id="24610" name="Line 22"/>
              <p:cNvSpPr>
                <a:spLocks noChangeShapeType="1"/>
              </p:cNvSpPr>
              <p:nvPr/>
            </p:nvSpPr>
            <p:spPr bwMode="auto">
              <a:xfrm flipV="1">
                <a:off x="1202" y="1071"/>
                <a:ext cx="499" cy="273"/>
              </a:xfrm>
              <a:prstGeom prst="line">
                <a:avLst/>
              </a:prstGeom>
              <a:noFill/>
              <a:ln w="38100">
                <a:solidFill>
                  <a:srgbClr val="FF0000"/>
                </a:solidFill>
                <a:round/>
                <a:headEnd/>
                <a:tailEnd type="triangle" w="med" len="med"/>
              </a:ln>
            </p:spPr>
            <p:txBody>
              <a:bodyPr/>
              <a:lstStyle/>
              <a:p>
                <a:endParaRPr lang="fr-FR"/>
              </a:p>
            </p:txBody>
          </p:sp>
        </p:grpSp>
        <p:sp>
          <p:nvSpPr>
            <p:cNvPr id="24608" name="Text Box 35"/>
            <p:cNvSpPr txBox="1">
              <a:spLocks noChangeArrowheads="1"/>
            </p:cNvSpPr>
            <p:nvPr/>
          </p:nvSpPr>
          <p:spPr bwMode="auto">
            <a:xfrm>
              <a:off x="204" y="572"/>
              <a:ext cx="842" cy="174"/>
            </a:xfrm>
            <a:prstGeom prst="rect">
              <a:avLst/>
            </a:prstGeom>
            <a:noFill/>
            <a:ln w="38100">
              <a:noFill/>
              <a:miter lim="800000"/>
              <a:headEnd/>
              <a:tailEnd/>
            </a:ln>
          </p:spPr>
          <p:txBody>
            <a:bodyPr wrap="none">
              <a:spAutoFit/>
            </a:bodyPr>
            <a:lstStyle/>
            <a:p>
              <a:r>
                <a:rPr lang="fr-FR" sz="1200" dirty="0"/>
                <a:t>Le </a:t>
              </a:r>
              <a:r>
                <a:rPr lang="fr-FR" sz="1200" dirty="0">
                  <a:solidFill>
                    <a:schemeClr val="bg1"/>
                  </a:solidFill>
                </a:rPr>
                <a:t>pulsar du Crabe</a:t>
              </a:r>
              <a:endParaRPr lang="en-US" sz="1200" dirty="0">
                <a:solidFill>
                  <a:schemeClr val="bg1"/>
                </a:solidFill>
              </a:endParaRPr>
            </a:p>
          </p:txBody>
        </p:sp>
      </p:grpSp>
      <p:grpSp>
        <p:nvGrpSpPr>
          <p:cNvPr id="5" name="Group 43"/>
          <p:cNvGrpSpPr>
            <a:grpSpLocks/>
          </p:cNvGrpSpPr>
          <p:nvPr/>
        </p:nvGrpSpPr>
        <p:grpSpPr bwMode="auto">
          <a:xfrm>
            <a:off x="250825" y="1989139"/>
            <a:ext cx="3241675" cy="2455862"/>
            <a:chOff x="158" y="1253"/>
            <a:chExt cx="2042" cy="1547"/>
          </a:xfrm>
        </p:grpSpPr>
        <p:grpSp>
          <p:nvGrpSpPr>
            <p:cNvPr id="6" name="Group 29"/>
            <p:cNvGrpSpPr>
              <a:grpSpLocks/>
            </p:cNvGrpSpPr>
            <p:nvPr/>
          </p:nvGrpSpPr>
          <p:grpSpPr bwMode="auto">
            <a:xfrm>
              <a:off x="158" y="1253"/>
              <a:ext cx="2042" cy="1547"/>
              <a:chOff x="158" y="1253"/>
              <a:chExt cx="2042" cy="1547"/>
            </a:xfrm>
          </p:grpSpPr>
          <p:pic>
            <p:nvPicPr>
              <p:cNvPr id="24605" name="Picture 11" descr="grb000301c_hst"/>
              <p:cNvPicPr>
                <a:picLocks noChangeAspect="1" noChangeArrowheads="1"/>
              </p:cNvPicPr>
              <p:nvPr/>
            </p:nvPicPr>
            <p:blipFill>
              <a:blip r:embed="rId4"/>
              <a:srcRect/>
              <a:stretch>
                <a:fillRect/>
              </a:stretch>
            </p:blipFill>
            <p:spPr bwMode="auto">
              <a:xfrm>
                <a:off x="158" y="1747"/>
                <a:ext cx="1134" cy="1053"/>
              </a:xfrm>
              <a:prstGeom prst="rect">
                <a:avLst/>
              </a:prstGeom>
              <a:noFill/>
              <a:ln w="9525">
                <a:noFill/>
                <a:miter lim="800000"/>
                <a:headEnd/>
                <a:tailEnd/>
              </a:ln>
            </p:spPr>
          </p:pic>
          <p:sp>
            <p:nvSpPr>
              <p:cNvPr id="24606" name="Line 23"/>
              <p:cNvSpPr>
                <a:spLocks noChangeShapeType="1"/>
              </p:cNvSpPr>
              <p:nvPr/>
            </p:nvSpPr>
            <p:spPr bwMode="auto">
              <a:xfrm flipV="1">
                <a:off x="1202" y="1253"/>
                <a:ext cx="998" cy="907"/>
              </a:xfrm>
              <a:prstGeom prst="line">
                <a:avLst/>
              </a:prstGeom>
              <a:noFill/>
              <a:ln w="38100">
                <a:solidFill>
                  <a:srgbClr val="FF0000"/>
                </a:solidFill>
                <a:round/>
                <a:headEnd/>
                <a:tailEnd type="triangle" w="med" len="med"/>
              </a:ln>
            </p:spPr>
            <p:txBody>
              <a:bodyPr/>
              <a:lstStyle/>
              <a:p>
                <a:endParaRPr lang="fr-FR"/>
              </a:p>
            </p:txBody>
          </p:sp>
        </p:grpSp>
        <p:sp>
          <p:nvSpPr>
            <p:cNvPr id="24604" name="Text Box 37"/>
            <p:cNvSpPr txBox="1">
              <a:spLocks noChangeArrowheads="1"/>
            </p:cNvSpPr>
            <p:nvPr/>
          </p:nvSpPr>
          <p:spPr bwMode="auto">
            <a:xfrm>
              <a:off x="158" y="1752"/>
              <a:ext cx="654" cy="174"/>
            </a:xfrm>
            <a:prstGeom prst="rect">
              <a:avLst/>
            </a:prstGeom>
            <a:noFill/>
            <a:ln w="38100">
              <a:noFill/>
              <a:miter lim="800000"/>
              <a:headEnd/>
              <a:tailEnd/>
            </a:ln>
          </p:spPr>
          <p:txBody>
            <a:bodyPr wrap="none">
              <a:spAutoFit/>
            </a:bodyPr>
            <a:lstStyle/>
            <a:p>
              <a:r>
                <a:rPr lang="fr-FR" sz="1200" dirty="0">
                  <a:solidFill>
                    <a:schemeClr val="bg1"/>
                  </a:solidFill>
                </a:rPr>
                <a:t>GRB 000301C</a:t>
              </a:r>
              <a:endParaRPr lang="en-US" sz="1200" dirty="0">
                <a:solidFill>
                  <a:schemeClr val="bg1"/>
                </a:solidFill>
              </a:endParaRPr>
            </a:p>
          </p:txBody>
        </p:sp>
      </p:grpSp>
      <p:grpSp>
        <p:nvGrpSpPr>
          <p:cNvPr id="7" name="Group 44"/>
          <p:cNvGrpSpPr>
            <a:grpSpLocks/>
          </p:cNvGrpSpPr>
          <p:nvPr/>
        </p:nvGrpSpPr>
        <p:grpSpPr bwMode="auto">
          <a:xfrm>
            <a:off x="250825" y="4508501"/>
            <a:ext cx="5113339" cy="1795463"/>
            <a:chOff x="158" y="2840"/>
            <a:chExt cx="3221" cy="1131"/>
          </a:xfrm>
        </p:grpSpPr>
        <p:grpSp>
          <p:nvGrpSpPr>
            <p:cNvPr id="8" name="Group 30"/>
            <p:cNvGrpSpPr>
              <a:grpSpLocks/>
            </p:cNvGrpSpPr>
            <p:nvPr/>
          </p:nvGrpSpPr>
          <p:grpSpPr bwMode="auto">
            <a:xfrm>
              <a:off x="158" y="2840"/>
              <a:ext cx="3221" cy="1131"/>
              <a:chOff x="158" y="2840"/>
              <a:chExt cx="3221" cy="1131"/>
            </a:xfrm>
          </p:grpSpPr>
          <p:pic>
            <p:nvPicPr>
              <p:cNvPr id="24601" name="Picture 12" descr="velaSNR"/>
              <p:cNvPicPr>
                <a:picLocks noChangeAspect="1" noChangeArrowheads="1"/>
              </p:cNvPicPr>
              <p:nvPr/>
            </p:nvPicPr>
            <p:blipFill>
              <a:blip r:embed="rId5"/>
              <a:srcRect/>
              <a:stretch>
                <a:fillRect/>
              </a:stretch>
            </p:blipFill>
            <p:spPr bwMode="auto">
              <a:xfrm>
                <a:off x="158" y="2931"/>
                <a:ext cx="1134" cy="1040"/>
              </a:xfrm>
              <a:prstGeom prst="rect">
                <a:avLst/>
              </a:prstGeom>
              <a:noFill/>
              <a:ln w="9525">
                <a:noFill/>
                <a:miter lim="800000"/>
                <a:headEnd/>
                <a:tailEnd/>
              </a:ln>
            </p:spPr>
          </p:pic>
          <p:sp>
            <p:nvSpPr>
              <p:cNvPr id="24602" name="Line 24"/>
              <p:cNvSpPr>
                <a:spLocks noChangeShapeType="1"/>
              </p:cNvSpPr>
              <p:nvPr/>
            </p:nvSpPr>
            <p:spPr bwMode="auto">
              <a:xfrm flipV="1">
                <a:off x="1247" y="2840"/>
                <a:ext cx="2132" cy="454"/>
              </a:xfrm>
              <a:prstGeom prst="line">
                <a:avLst/>
              </a:prstGeom>
              <a:noFill/>
              <a:ln w="38100">
                <a:solidFill>
                  <a:srgbClr val="FF0000"/>
                </a:solidFill>
                <a:round/>
                <a:headEnd/>
                <a:tailEnd type="triangle" w="med" len="med"/>
              </a:ln>
            </p:spPr>
            <p:txBody>
              <a:bodyPr/>
              <a:lstStyle/>
              <a:p>
                <a:endParaRPr lang="fr-FR"/>
              </a:p>
            </p:txBody>
          </p:sp>
        </p:grpSp>
        <p:sp>
          <p:nvSpPr>
            <p:cNvPr id="24600" name="Text Box 38"/>
            <p:cNvSpPr txBox="1">
              <a:spLocks noChangeArrowheads="1"/>
            </p:cNvSpPr>
            <p:nvPr/>
          </p:nvSpPr>
          <p:spPr bwMode="auto">
            <a:xfrm>
              <a:off x="158" y="2931"/>
              <a:ext cx="465" cy="174"/>
            </a:xfrm>
            <a:prstGeom prst="rect">
              <a:avLst/>
            </a:prstGeom>
            <a:noFill/>
            <a:ln w="38100">
              <a:noFill/>
              <a:miter lim="800000"/>
              <a:headEnd/>
              <a:tailEnd/>
            </a:ln>
          </p:spPr>
          <p:txBody>
            <a:bodyPr wrap="none">
              <a:spAutoFit/>
            </a:bodyPr>
            <a:lstStyle/>
            <a:p>
              <a:r>
                <a:rPr lang="fr-FR" sz="1200" dirty="0">
                  <a:solidFill>
                    <a:schemeClr val="bg1"/>
                  </a:solidFill>
                </a:rPr>
                <a:t>SNR Vela</a:t>
              </a:r>
              <a:endParaRPr lang="en-US" sz="1200" dirty="0">
                <a:solidFill>
                  <a:schemeClr val="bg1"/>
                </a:solidFill>
              </a:endParaRPr>
            </a:p>
          </p:txBody>
        </p:sp>
      </p:grpSp>
      <p:grpSp>
        <p:nvGrpSpPr>
          <p:cNvPr id="9" name="Group 45"/>
          <p:cNvGrpSpPr>
            <a:grpSpLocks/>
          </p:cNvGrpSpPr>
          <p:nvPr/>
        </p:nvGrpSpPr>
        <p:grpSpPr bwMode="auto">
          <a:xfrm>
            <a:off x="4572002" y="908051"/>
            <a:ext cx="4576763" cy="2089150"/>
            <a:chOff x="2880" y="572"/>
            <a:chExt cx="2883" cy="1316"/>
          </a:xfrm>
        </p:grpSpPr>
        <p:grpSp>
          <p:nvGrpSpPr>
            <p:cNvPr id="10" name="Group 31"/>
            <p:cNvGrpSpPr>
              <a:grpSpLocks/>
            </p:cNvGrpSpPr>
            <p:nvPr/>
          </p:nvGrpSpPr>
          <p:grpSpPr bwMode="auto">
            <a:xfrm>
              <a:off x="2880" y="572"/>
              <a:ext cx="2880" cy="1316"/>
              <a:chOff x="2880" y="572"/>
              <a:chExt cx="2880" cy="1316"/>
            </a:xfrm>
          </p:grpSpPr>
          <p:pic>
            <p:nvPicPr>
              <p:cNvPr id="24597" name="Picture 13" descr="M87"/>
              <p:cNvPicPr>
                <a:picLocks noChangeAspect="1" noChangeArrowheads="1"/>
              </p:cNvPicPr>
              <p:nvPr/>
            </p:nvPicPr>
            <p:blipFill>
              <a:blip r:embed="rId6"/>
              <a:srcRect/>
              <a:stretch>
                <a:fillRect/>
              </a:stretch>
            </p:blipFill>
            <p:spPr bwMode="auto">
              <a:xfrm>
                <a:off x="4626" y="572"/>
                <a:ext cx="1134" cy="1042"/>
              </a:xfrm>
              <a:prstGeom prst="rect">
                <a:avLst/>
              </a:prstGeom>
              <a:noFill/>
              <a:ln w="9525">
                <a:noFill/>
                <a:miter lim="800000"/>
                <a:headEnd/>
                <a:tailEnd/>
              </a:ln>
            </p:spPr>
          </p:pic>
          <p:sp>
            <p:nvSpPr>
              <p:cNvPr id="24598" name="Line 25"/>
              <p:cNvSpPr>
                <a:spLocks noChangeShapeType="1"/>
              </p:cNvSpPr>
              <p:nvPr/>
            </p:nvSpPr>
            <p:spPr bwMode="auto">
              <a:xfrm flipH="1">
                <a:off x="2880" y="1026"/>
                <a:ext cx="1950" cy="862"/>
              </a:xfrm>
              <a:prstGeom prst="line">
                <a:avLst/>
              </a:prstGeom>
              <a:noFill/>
              <a:ln w="38100">
                <a:solidFill>
                  <a:schemeClr val="accent2"/>
                </a:solidFill>
                <a:round/>
                <a:headEnd/>
                <a:tailEnd type="triangle" w="med" len="med"/>
              </a:ln>
            </p:spPr>
            <p:txBody>
              <a:bodyPr/>
              <a:lstStyle/>
              <a:p>
                <a:endParaRPr lang="fr-FR"/>
              </a:p>
            </p:txBody>
          </p:sp>
        </p:grpSp>
        <p:sp>
          <p:nvSpPr>
            <p:cNvPr id="24596" name="Text Box 39"/>
            <p:cNvSpPr txBox="1">
              <a:spLocks noChangeArrowheads="1"/>
            </p:cNvSpPr>
            <p:nvPr/>
          </p:nvSpPr>
          <p:spPr bwMode="auto">
            <a:xfrm>
              <a:off x="5465" y="572"/>
              <a:ext cx="298" cy="174"/>
            </a:xfrm>
            <a:prstGeom prst="rect">
              <a:avLst/>
            </a:prstGeom>
            <a:noFill/>
            <a:ln w="38100">
              <a:noFill/>
              <a:miter lim="800000"/>
              <a:headEnd/>
              <a:tailEnd/>
            </a:ln>
          </p:spPr>
          <p:txBody>
            <a:bodyPr wrap="none">
              <a:spAutoFit/>
            </a:bodyPr>
            <a:lstStyle/>
            <a:p>
              <a:r>
                <a:rPr lang="fr-FR" sz="1200" dirty="0">
                  <a:solidFill>
                    <a:schemeClr val="bg1"/>
                  </a:solidFill>
                </a:rPr>
                <a:t>M87</a:t>
              </a:r>
              <a:endParaRPr lang="en-US" sz="1200" dirty="0">
                <a:solidFill>
                  <a:schemeClr val="bg1"/>
                </a:solidFill>
              </a:endParaRPr>
            </a:p>
          </p:txBody>
        </p:sp>
      </p:grpSp>
      <p:grpSp>
        <p:nvGrpSpPr>
          <p:cNvPr id="11" name="Group 46"/>
          <p:cNvGrpSpPr>
            <a:grpSpLocks/>
          </p:cNvGrpSpPr>
          <p:nvPr/>
        </p:nvGrpSpPr>
        <p:grpSpPr bwMode="auto">
          <a:xfrm>
            <a:off x="6084891" y="2852738"/>
            <a:ext cx="3062288" cy="1571625"/>
            <a:chOff x="3833" y="1797"/>
            <a:chExt cx="1929" cy="990"/>
          </a:xfrm>
        </p:grpSpPr>
        <p:grpSp>
          <p:nvGrpSpPr>
            <p:cNvPr id="12" name="Group 32"/>
            <p:cNvGrpSpPr>
              <a:grpSpLocks/>
            </p:cNvGrpSpPr>
            <p:nvPr/>
          </p:nvGrpSpPr>
          <p:grpSpPr bwMode="auto">
            <a:xfrm>
              <a:off x="3833" y="1802"/>
              <a:ext cx="1927" cy="985"/>
              <a:chOff x="3833" y="1802"/>
              <a:chExt cx="1927" cy="985"/>
            </a:xfrm>
          </p:grpSpPr>
          <p:pic>
            <p:nvPicPr>
              <p:cNvPr id="24593" name="Picture 14" descr="centaurusA"/>
              <p:cNvPicPr>
                <a:picLocks noChangeAspect="1" noChangeArrowheads="1"/>
              </p:cNvPicPr>
              <p:nvPr/>
            </p:nvPicPr>
            <p:blipFill>
              <a:blip r:embed="rId7"/>
              <a:srcRect/>
              <a:stretch>
                <a:fillRect/>
              </a:stretch>
            </p:blipFill>
            <p:spPr bwMode="auto">
              <a:xfrm>
                <a:off x="4626" y="1802"/>
                <a:ext cx="1134" cy="985"/>
              </a:xfrm>
              <a:prstGeom prst="rect">
                <a:avLst/>
              </a:prstGeom>
              <a:noFill/>
              <a:ln w="9525">
                <a:noFill/>
                <a:miter lim="800000"/>
                <a:headEnd/>
                <a:tailEnd/>
              </a:ln>
            </p:spPr>
          </p:pic>
          <p:sp>
            <p:nvSpPr>
              <p:cNvPr id="24594" name="Line 26"/>
              <p:cNvSpPr>
                <a:spLocks noChangeShapeType="1"/>
              </p:cNvSpPr>
              <p:nvPr/>
            </p:nvSpPr>
            <p:spPr bwMode="auto">
              <a:xfrm flipH="1" flipV="1">
                <a:off x="3833" y="2296"/>
                <a:ext cx="907" cy="45"/>
              </a:xfrm>
              <a:prstGeom prst="line">
                <a:avLst/>
              </a:prstGeom>
              <a:noFill/>
              <a:ln w="38100">
                <a:solidFill>
                  <a:schemeClr val="accent2"/>
                </a:solidFill>
                <a:round/>
                <a:headEnd/>
                <a:tailEnd type="triangle" w="med" len="med"/>
              </a:ln>
            </p:spPr>
            <p:txBody>
              <a:bodyPr/>
              <a:lstStyle/>
              <a:p>
                <a:endParaRPr lang="fr-FR"/>
              </a:p>
            </p:txBody>
          </p:sp>
        </p:grpSp>
        <p:sp>
          <p:nvSpPr>
            <p:cNvPr id="24592" name="Text Box 40"/>
            <p:cNvSpPr txBox="1">
              <a:spLocks noChangeArrowheads="1"/>
            </p:cNvSpPr>
            <p:nvPr/>
          </p:nvSpPr>
          <p:spPr bwMode="auto">
            <a:xfrm>
              <a:off x="5288" y="1797"/>
              <a:ext cx="474" cy="174"/>
            </a:xfrm>
            <a:prstGeom prst="rect">
              <a:avLst/>
            </a:prstGeom>
            <a:noFill/>
            <a:ln w="38100">
              <a:noFill/>
              <a:miter lim="800000"/>
              <a:headEnd/>
              <a:tailEnd/>
            </a:ln>
          </p:spPr>
          <p:txBody>
            <a:bodyPr wrap="none">
              <a:spAutoFit/>
            </a:bodyPr>
            <a:lstStyle/>
            <a:p>
              <a:r>
                <a:rPr lang="fr-FR" sz="1200" dirty="0">
                  <a:solidFill>
                    <a:schemeClr val="bg1"/>
                  </a:solidFill>
                </a:rPr>
                <a:t>Centaure</a:t>
              </a:r>
              <a:endParaRPr lang="en-US" sz="1200" dirty="0">
                <a:solidFill>
                  <a:schemeClr val="bg1"/>
                </a:solidFill>
              </a:endParaRPr>
            </a:p>
          </p:txBody>
        </p:sp>
      </p:grpSp>
      <p:grpSp>
        <p:nvGrpSpPr>
          <p:cNvPr id="13" name="Group 47"/>
          <p:cNvGrpSpPr>
            <a:grpSpLocks/>
          </p:cNvGrpSpPr>
          <p:nvPr/>
        </p:nvGrpSpPr>
        <p:grpSpPr bwMode="auto">
          <a:xfrm>
            <a:off x="4648200" y="3657601"/>
            <a:ext cx="4495801" cy="2663825"/>
            <a:chOff x="2928" y="2304"/>
            <a:chExt cx="2832" cy="1678"/>
          </a:xfrm>
        </p:grpSpPr>
        <p:grpSp>
          <p:nvGrpSpPr>
            <p:cNvPr id="14" name="Group 33"/>
            <p:cNvGrpSpPr>
              <a:grpSpLocks/>
            </p:cNvGrpSpPr>
            <p:nvPr/>
          </p:nvGrpSpPr>
          <p:grpSpPr bwMode="auto">
            <a:xfrm>
              <a:off x="2928" y="2304"/>
              <a:ext cx="2832" cy="1678"/>
              <a:chOff x="2928" y="2304"/>
              <a:chExt cx="2832" cy="1678"/>
            </a:xfrm>
          </p:grpSpPr>
          <p:pic>
            <p:nvPicPr>
              <p:cNvPr id="24589" name="Picture 15" descr="antennae_hst"/>
              <p:cNvPicPr>
                <a:picLocks noChangeAspect="1" noChangeArrowheads="1"/>
              </p:cNvPicPr>
              <p:nvPr/>
            </p:nvPicPr>
            <p:blipFill>
              <a:blip r:embed="rId8"/>
              <a:srcRect/>
              <a:stretch>
                <a:fillRect/>
              </a:stretch>
            </p:blipFill>
            <p:spPr bwMode="auto">
              <a:xfrm>
                <a:off x="4626" y="2976"/>
                <a:ext cx="1134" cy="1006"/>
              </a:xfrm>
              <a:prstGeom prst="rect">
                <a:avLst/>
              </a:prstGeom>
              <a:noFill/>
              <a:ln w="9525">
                <a:noFill/>
                <a:miter lim="800000"/>
                <a:headEnd/>
                <a:tailEnd/>
              </a:ln>
            </p:spPr>
          </p:pic>
          <p:sp>
            <p:nvSpPr>
              <p:cNvPr id="24590" name="Line 27"/>
              <p:cNvSpPr>
                <a:spLocks noChangeShapeType="1"/>
              </p:cNvSpPr>
              <p:nvPr/>
            </p:nvSpPr>
            <p:spPr bwMode="auto">
              <a:xfrm flipH="1" flipV="1">
                <a:off x="2928" y="2304"/>
                <a:ext cx="998" cy="726"/>
              </a:xfrm>
              <a:prstGeom prst="line">
                <a:avLst/>
              </a:prstGeom>
              <a:noFill/>
              <a:ln w="38100">
                <a:solidFill>
                  <a:schemeClr val="accent2"/>
                </a:solidFill>
                <a:round/>
                <a:headEnd/>
                <a:tailEnd type="triangle" w="med" len="med"/>
              </a:ln>
            </p:spPr>
            <p:txBody>
              <a:bodyPr/>
              <a:lstStyle/>
              <a:p>
                <a:endParaRPr lang="fr-FR"/>
              </a:p>
            </p:txBody>
          </p:sp>
        </p:grpSp>
        <p:sp>
          <p:nvSpPr>
            <p:cNvPr id="24588" name="Text Box 41"/>
            <p:cNvSpPr txBox="1">
              <a:spLocks noChangeArrowheads="1"/>
            </p:cNvSpPr>
            <p:nvPr/>
          </p:nvSpPr>
          <p:spPr bwMode="auto">
            <a:xfrm>
              <a:off x="4717" y="3022"/>
              <a:ext cx="972" cy="174"/>
            </a:xfrm>
            <a:prstGeom prst="rect">
              <a:avLst/>
            </a:prstGeom>
            <a:noFill/>
            <a:ln w="38100">
              <a:noFill/>
              <a:miter lim="800000"/>
              <a:headEnd/>
              <a:tailEnd/>
            </a:ln>
          </p:spPr>
          <p:txBody>
            <a:bodyPr wrap="none">
              <a:spAutoFit/>
            </a:bodyPr>
            <a:lstStyle/>
            <a:p>
              <a:r>
                <a:rPr lang="fr-FR" sz="1200" dirty="0">
                  <a:solidFill>
                    <a:schemeClr val="bg1"/>
                  </a:solidFill>
                </a:rPr>
                <a:t>NGC4038</a:t>
              </a:r>
              <a:r>
                <a:rPr lang="fr-FR" sz="1200" dirty="0">
                  <a:solidFill>
                    <a:schemeClr val="bg1"/>
                  </a:solidFill>
                  <a:sym typeface="Wingdings" pitchFamily="2" charset="2"/>
                </a:rPr>
                <a:t> </a:t>
              </a:r>
              <a:r>
                <a:rPr lang="fr-FR" sz="900" dirty="0">
                  <a:latin typeface="Symbol" pitchFamily="18" charset="2"/>
                </a:rPr>
                <a:t>Û</a:t>
              </a:r>
              <a:r>
                <a:rPr lang="fr-FR" sz="500" dirty="0">
                  <a:latin typeface="Symbol" pitchFamily="18" charset="2"/>
                  <a:sym typeface="Wingdings" pitchFamily="2" charset="2"/>
                </a:rPr>
                <a:t> </a:t>
              </a:r>
              <a:r>
                <a:rPr lang="fr-FR" sz="1200" dirty="0">
                  <a:solidFill>
                    <a:schemeClr val="bg1"/>
                  </a:solidFill>
                  <a:sym typeface="Wingdings" pitchFamily="2" charset="2"/>
                </a:rPr>
                <a:t>NGC4039</a:t>
              </a:r>
              <a:endParaRPr lang="en-US" sz="1200" dirty="0">
                <a:solidFill>
                  <a:schemeClr val="bg1"/>
                </a:solidFill>
                <a:sym typeface="Wingdings" pitchFamily="2" charset="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2"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right)">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ipe(left)">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381000"/>
            <a:ext cx="8229600" cy="609600"/>
          </a:xfrm>
        </p:spPr>
        <p:txBody>
          <a:bodyPr>
            <a:normAutofit/>
          </a:bodyPr>
          <a:lstStyle/>
          <a:p>
            <a:pPr eaLnBrk="1" fontAlgn="auto" hangingPunct="1">
              <a:spcAft>
                <a:spcPts val="0"/>
              </a:spcAft>
              <a:defRPr/>
            </a:pPr>
            <a:r>
              <a:rPr lang="fr-FR" dirty="0" smtClean="0"/>
              <a:t>Nouvelles expériences</a:t>
            </a:r>
          </a:p>
        </p:txBody>
      </p:sp>
      <p:sp>
        <p:nvSpPr>
          <p:cNvPr id="31747" name="Rectangle 3"/>
          <p:cNvSpPr>
            <a:spLocks noGrp="1" noChangeArrowheads="1"/>
          </p:cNvSpPr>
          <p:nvPr>
            <p:ph idx="4294967295"/>
          </p:nvPr>
        </p:nvSpPr>
        <p:spPr>
          <a:xfrm>
            <a:off x="457200" y="1219200"/>
            <a:ext cx="8101012" cy="4495800"/>
          </a:xfrm>
          <a:prstGeom prst="rect">
            <a:avLst/>
          </a:prstGeom>
        </p:spPr>
        <p:txBody>
          <a:bodyPr/>
          <a:lstStyle/>
          <a:p>
            <a:pPr marL="457200" indent="-457200" eaLnBrk="1" hangingPunct="1"/>
            <a:r>
              <a:rPr lang="fr-FR" dirty="0" smtClean="0"/>
              <a:t>Observatoire Pierre Auger : statut</a:t>
            </a:r>
          </a:p>
          <a:p>
            <a:pPr marL="876300" lvl="1" indent="-419100" eaLnBrk="1" hangingPunct="1">
              <a:buFontTx/>
              <a:buNone/>
            </a:pPr>
            <a:r>
              <a:rPr lang="fr-FR" sz="2200" dirty="0" smtClean="0">
                <a:solidFill>
                  <a:srgbClr val="FF3300"/>
                </a:solidFill>
                <a:latin typeface="Wingdings 3" pitchFamily="18" charset="2"/>
              </a:rPr>
              <a:t>a</a:t>
            </a:r>
            <a:r>
              <a:rPr lang="fr-FR" sz="2200" dirty="0" smtClean="0">
                <a:solidFill>
                  <a:srgbClr val="FF3300"/>
                </a:solidFill>
              </a:rPr>
              <a:t> Détection en mode hybride fonctionnelle</a:t>
            </a:r>
          </a:p>
          <a:p>
            <a:pPr marL="1295400" lvl="2" indent="-381000" eaLnBrk="1" hangingPunct="1"/>
            <a:r>
              <a:rPr lang="fr-FR" sz="2000" dirty="0" smtClean="0"/>
              <a:t>l'Observatoire Pierre Auger est devenu depuis octobre 2003 le plus grand réseau de détecteurs de rayons cosmiques au monde</a:t>
            </a:r>
            <a:r>
              <a:rPr lang="fr-FR" sz="1800" dirty="0" smtClean="0"/>
              <a:t>. </a:t>
            </a:r>
          </a:p>
          <a:p>
            <a:pPr marL="876300" lvl="1" indent="-419100" eaLnBrk="1" hangingPunct="1"/>
            <a:r>
              <a:rPr lang="fr-FR" dirty="0" smtClean="0"/>
              <a:t>Déploiement et prise de données continuent</a:t>
            </a:r>
          </a:p>
          <a:p>
            <a:pPr marL="1295400" lvl="2" indent="-381000" eaLnBrk="1" hangingPunct="1"/>
            <a:r>
              <a:rPr lang="fr-FR" sz="2000" dirty="0" smtClean="0">
                <a:solidFill>
                  <a:srgbClr val="FFFF66"/>
                </a:solidFill>
              </a:rPr>
              <a:t>~1000 cuves</a:t>
            </a:r>
            <a:r>
              <a:rPr lang="fr-FR" sz="2000" dirty="0" smtClean="0"/>
              <a:t> qui enregistrent des données</a:t>
            </a:r>
          </a:p>
          <a:p>
            <a:pPr marL="1295400" lvl="2" indent="-381000" eaLnBrk="1" hangingPunct="1"/>
            <a:r>
              <a:rPr lang="fr-FR" sz="2000" dirty="0" smtClean="0">
                <a:solidFill>
                  <a:srgbClr val="FFFF66"/>
                </a:solidFill>
              </a:rPr>
              <a:t>18 télescopes (3 batiments)</a:t>
            </a:r>
            <a:endParaRPr lang="fr-FR" sz="1800" dirty="0" smtClean="0">
              <a:solidFill>
                <a:srgbClr val="FFFF66"/>
              </a:solidFill>
            </a:endParaRPr>
          </a:p>
          <a:p>
            <a:pPr marL="1295400" lvl="2" indent="-381000" eaLnBrk="1" hangingPunct="1"/>
            <a:endParaRPr lang="fr-FR" sz="2000" dirty="0" smtClean="0">
              <a:solidFill>
                <a:srgbClr val="FFFF66"/>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auger_logo"/>
          <p:cNvPicPr>
            <a:picLocks noChangeAspect="1" noChangeArrowheads="1"/>
          </p:cNvPicPr>
          <p:nvPr/>
        </p:nvPicPr>
        <p:blipFill>
          <a:blip r:embed="rId2"/>
          <a:srcRect/>
          <a:stretch>
            <a:fillRect/>
          </a:stretch>
        </p:blipFill>
        <p:spPr bwMode="auto">
          <a:xfrm>
            <a:off x="1511300" y="1844676"/>
            <a:ext cx="1092200" cy="1835150"/>
          </a:xfrm>
          <a:prstGeom prst="rect">
            <a:avLst/>
          </a:prstGeom>
          <a:noFill/>
          <a:ln w="9525">
            <a:noFill/>
            <a:miter lim="800000"/>
            <a:headEnd/>
            <a:tailEnd/>
          </a:ln>
        </p:spPr>
      </p:pic>
      <p:pic>
        <p:nvPicPr>
          <p:cNvPr id="337923" name="Picture 3" descr="Billoir-1"/>
          <p:cNvPicPr>
            <a:picLocks noChangeAspect="1" noChangeArrowheads="1" noCrop="1"/>
          </p:cNvPicPr>
          <p:nvPr/>
        </p:nvPicPr>
        <p:blipFill>
          <a:blip r:embed="rId3"/>
          <a:srcRect/>
          <a:stretch>
            <a:fillRect/>
          </a:stretch>
        </p:blipFill>
        <p:spPr bwMode="auto">
          <a:xfrm>
            <a:off x="857251" y="1214439"/>
            <a:ext cx="7710488" cy="5643562"/>
          </a:xfrm>
          <a:prstGeom prst="rect">
            <a:avLst/>
          </a:prstGeom>
          <a:noFill/>
          <a:ln w="9525">
            <a:noFill/>
            <a:miter lim="800000"/>
            <a:headEnd/>
            <a:tailEnd/>
          </a:ln>
        </p:spPr>
      </p:pic>
      <p:sp>
        <p:nvSpPr>
          <p:cNvPr id="29700" name="Rectangle 5"/>
          <p:cNvSpPr>
            <a:spLocks noGrp="1" noChangeArrowheads="1"/>
          </p:cNvSpPr>
          <p:nvPr>
            <p:ph type="title"/>
          </p:nvPr>
        </p:nvSpPr>
        <p:spPr>
          <a:xfrm>
            <a:off x="685800" y="0"/>
            <a:ext cx="7772400" cy="369332"/>
          </a:xfrm>
        </p:spPr>
        <p:txBody>
          <a:bodyPr/>
          <a:lstStyle/>
          <a:p>
            <a:pPr eaLnBrk="1" fontAlgn="auto" hangingPunct="1">
              <a:spcAft>
                <a:spcPts val="0"/>
              </a:spcAft>
              <a:defRPr/>
            </a:pPr>
            <a:r>
              <a:rPr lang="fr-FR" smtClean="0"/>
              <a:t>Nouvelles expériences</a:t>
            </a:r>
          </a:p>
        </p:txBody>
      </p:sp>
      <p:sp>
        <p:nvSpPr>
          <p:cNvPr id="29701" name="Rectangle 6"/>
          <p:cNvSpPr>
            <a:spLocks noGrp="1" noChangeArrowheads="1"/>
          </p:cNvSpPr>
          <p:nvPr>
            <p:ph type="body" sz="half" idx="1"/>
          </p:nvPr>
        </p:nvSpPr>
        <p:spPr>
          <a:xfrm>
            <a:off x="431801" y="584200"/>
            <a:ext cx="7732713" cy="1231106"/>
          </a:xfrm>
        </p:spPr>
        <p:txBody>
          <a:bodyPr/>
          <a:lstStyle/>
          <a:p>
            <a:pPr eaLnBrk="1" hangingPunct="1">
              <a:buFontTx/>
              <a:buNone/>
            </a:pPr>
            <a:r>
              <a:rPr lang="fr-FR" sz="2400" smtClean="0"/>
              <a:t>Observatoire Pierre AUGER</a:t>
            </a:r>
          </a:p>
          <a:p>
            <a:pPr eaLnBrk="1" hangingPunct="1">
              <a:buFontTx/>
              <a:buNone/>
            </a:pPr>
            <a:endParaRPr lang="fr-FR" smtClean="0"/>
          </a:p>
          <a:p>
            <a:pPr lvl="1" eaLnBrk="1" hangingPunct="1"/>
            <a:r>
              <a:rPr lang="fr-FR" smtClean="0"/>
              <a:t>« Détection</a:t>
            </a:r>
          </a:p>
          <a:p>
            <a:pPr lvl="1" eaLnBrk="1" hangingPunct="1">
              <a:buFont typeface="Wingdings 2" pitchFamily="18" charset="2"/>
              <a:buNone/>
            </a:pPr>
            <a:r>
              <a:rPr lang="fr-FR" smtClean="0"/>
              <a:t> hybride »</a:t>
            </a:r>
          </a:p>
        </p:txBody>
      </p:sp>
      <p:pic>
        <p:nvPicPr>
          <p:cNvPr id="337924" name="Picture 4" descr="auger"/>
          <p:cNvPicPr>
            <a:picLocks noGrp="1" noChangeAspect="1" noChangeArrowheads="1"/>
          </p:cNvPicPr>
          <p:nvPr>
            <p:ph sz="quarter" idx="2"/>
          </p:nvPr>
        </p:nvPicPr>
        <p:blipFill>
          <a:blip r:embed="rId4"/>
          <a:srcRect/>
          <a:stretch>
            <a:fillRect/>
          </a:stretch>
        </p:blipFill>
        <p:spPr>
          <a:xfrm>
            <a:off x="2951164" y="1341439"/>
            <a:ext cx="5024437" cy="5184775"/>
          </a:xfr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337924"/>
                                        </p:tgtEl>
                                      </p:cBhvr>
                                    </p:animEffect>
                                    <p:set>
                                      <p:cBhvr>
                                        <p:cTn id="7" dur="1" fill="hold">
                                          <p:stCondLst>
                                            <p:cond delay="499"/>
                                          </p:stCondLst>
                                        </p:cTn>
                                        <p:tgtEl>
                                          <p:spTgt spid="33792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37923"/>
                                        </p:tgtEl>
                                        <p:attrNameLst>
                                          <p:attrName>style.visibility</p:attrName>
                                        </p:attrNameLst>
                                      </p:cBhvr>
                                      <p:to>
                                        <p:strVal val="visible"/>
                                      </p:to>
                                    </p:set>
                                    <p:animEffect transition="in" filter="blinds(horizontal)">
                                      <p:cBhvr>
                                        <p:cTn id="12" dur="500"/>
                                        <p:tgtEl>
                                          <p:spTgt spid="3379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6"/>
          <p:cNvGrpSpPr>
            <a:grpSpLocks/>
          </p:cNvGrpSpPr>
          <p:nvPr/>
        </p:nvGrpSpPr>
        <p:grpSpPr bwMode="auto">
          <a:xfrm>
            <a:off x="990600" y="685800"/>
            <a:ext cx="7416800" cy="4800600"/>
            <a:chOff x="144" y="420"/>
            <a:chExt cx="5340" cy="3900"/>
          </a:xfrm>
        </p:grpSpPr>
        <p:pic>
          <p:nvPicPr>
            <p:cNvPr id="5" name="Picture 7" descr="a25haSpectrum"/>
            <p:cNvPicPr>
              <a:picLocks noChangeAspect="1" noChangeArrowheads="1"/>
            </p:cNvPicPr>
            <p:nvPr/>
          </p:nvPicPr>
          <p:blipFill>
            <a:blip r:embed="rId2"/>
            <a:srcRect/>
            <a:stretch>
              <a:fillRect/>
            </a:stretch>
          </p:blipFill>
          <p:spPr bwMode="auto">
            <a:xfrm>
              <a:off x="144" y="420"/>
              <a:ext cx="5340" cy="3900"/>
            </a:xfrm>
            <a:prstGeom prst="rect">
              <a:avLst/>
            </a:prstGeom>
            <a:noFill/>
            <a:ln w="9525">
              <a:noFill/>
              <a:miter lim="800000"/>
              <a:headEnd/>
              <a:tailEnd/>
            </a:ln>
          </p:spPr>
        </p:pic>
        <p:pic>
          <p:nvPicPr>
            <p:cNvPr id="6" name="Picture 8" descr="ahaSpectrum"/>
            <p:cNvPicPr>
              <a:picLocks noChangeAspect="1" noChangeArrowheads="1"/>
            </p:cNvPicPr>
            <p:nvPr/>
          </p:nvPicPr>
          <p:blipFill>
            <a:blip r:embed="rId3"/>
            <a:srcRect/>
            <a:stretch>
              <a:fillRect/>
            </a:stretch>
          </p:blipFill>
          <p:spPr bwMode="auto">
            <a:xfrm>
              <a:off x="192" y="420"/>
              <a:ext cx="5160" cy="3900"/>
            </a:xfrm>
            <a:prstGeom prst="rect">
              <a:avLst/>
            </a:prstGeom>
            <a:noFill/>
            <a:ln w="9525">
              <a:noFill/>
              <a:miter lim="800000"/>
              <a:headEnd/>
              <a:tailEnd/>
            </a:ln>
          </p:spPr>
        </p:pic>
      </p:grpSp>
      <p:sp>
        <p:nvSpPr>
          <p:cNvPr id="7" name="Rectangle 9"/>
          <p:cNvSpPr>
            <a:spLocks noChangeArrowheads="1"/>
          </p:cNvSpPr>
          <p:nvPr/>
        </p:nvSpPr>
        <p:spPr bwMode="auto">
          <a:xfrm>
            <a:off x="1676400" y="5791200"/>
            <a:ext cx="5715000" cy="646331"/>
          </a:xfrm>
          <a:prstGeom prst="rect">
            <a:avLst/>
          </a:prstGeom>
          <a:noFill/>
          <a:ln w="9525" algn="ctr">
            <a:noFill/>
            <a:miter lim="800000"/>
            <a:headEnd/>
            <a:tailEnd/>
          </a:ln>
        </p:spPr>
        <p:txBody>
          <a:bodyPr wrap="square">
            <a:spAutoFit/>
          </a:bodyPr>
          <a:lstStyle/>
          <a:p>
            <a:pPr algn="ctr">
              <a:lnSpc>
                <a:spcPct val="90000"/>
              </a:lnSpc>
              <a:spcBef>
                <a:spcPct val="20000"/>
              </a:spcBef>
              <a:buClr>
                <a:schemeClr val="accent1"/>
              </a:buClr>
              <a:buFont typeface="Wingdings" pitchFamily="2" charset="2"/>
              <a:buNone/>
            </a:pPr>
            <a:r>
              <a:rPr lang="fr-FR" dirty="0">
                <a:solidFill>
                  <a:srgbClr val="002672"/>
                </a:solidFill>
              </a:rPr>
              <a:t>Premiers résultats </a:t>
            </a:r>
          </a:p>
          <a:p>
            <a:pPr algn="ctr">
              <a:lnSpc>
                <a:spcPct val="90000"/>
              </a:lnSpc>
              <a:spcBef>
                <a:spcPct val="20000"/>
              </a:spcBef>
              <a:buClr>
                <a:schemeClr val="accent1"/>
              </a:buClr>
              <a:buFont typeface="Wingdings" pitchFamily="2" charset="2"/>
              <a:buNone/>
            </a:pPr>
            <a:r>
              <a:rPr lang="fr-FR" dirty="0">
                <a:solidFill>
                  <a:srgbClr val="002672"/>
                </a:solidFill>
              </a:rPr>
              <a:t>(préliminaires, </a:t>
            </a:r>
            <a:r>
              <a:rPr lang="fr-FR" dirty="0" err="1">
                <a:solidFill>
                  <a:srgbClr val="002672"/>
                </a:solidFill>
              </a:rPr>
              <a:t>conf</a:t>
            </a:r>
            <a:r>
              <a:rPr lang="fr-FR" dirty="0">
                <a:solidFill>
                  <a:srgbClr val="002672"/>
                </a:solidFill>
              </a:rPr>
              <a:t>. été 2005)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82663" y="4566580"/>
            <a:ext cx="7324725" cy="1143505"/>
          </a:xfrm>
          <a:prstGeom prst="rect">
            <a:avLst/>
          </a:prstGeom>
          <a:blipFill>
            <a:blip r:embed="rId2" cstate="print"/>
            <a:stretch>
              <a:fillRect/>
            </a:stretch>
          </a:blipFill>
        </p:spPr>
        <p:txBody>
          <a:bodyPr wrap="square" lIns="0" tIns="0" rIns="0" bIns="0" rtlCol="0"/>
          <a:lstStyle/>
          <a:p>
            <a:endParaRPr/>
          </a:p>
        </p:txBody>
      </p:sp>
      <p:sp>
        <p:nvSpPr>
          <p:cNvPr id="3" name="object 3"/>
          <p:cNvSpPr txBox="1"/>
          <p:nvPr/>
        </p:nvSpPr>
        <p:spPr>
          <a:xfrm>
            <a:off x="8948421" y="6440933"/>
            <a:ext cx="114935" cy="215444"/>
          </a:xfrm>
          <a:prstGeom prst="rect">
            <a:avLst/>
          </a:prstGeom>
        </p:spPr>
        <p:txBody>
          <a:bodyPr vert="horz" wrap="square" lIns="0" tIns="0" rIns="0" bIns="0" rtlCol="0">
            <a:spAutoFit/>
          </a:bodyPr>
          <a:lstStyle/>
          <a:p>
            <a:pPr marL="12700">
              <a:lnSpc>
                <a:spcPct val="100000"/>
              </a:lnSpc>
            </a:pPr>
            <a:r>
              <a:rPr sz="1400" dirty="0">
                <a:latin typeface="Times New Roman"/>
                <a:cs typeface="Times New Roman"/>
              </a:rPr>
              <a:t>2</a:t>
            </a:r>
            <a:endParaRPr sz="1400">
              <a:latin typeface="Times New Roman"/>
              <a:cs typeface="Times New Roman"/>
            </a:endParaRPr>
          </a:p>
        </p:txBody>
      </p:sp>
      <p:sp>
        <p:nvSpPr>
          <p:cNvPr id="5" name="object 5"/>
          <p:cNvSpPr txBox="1">
            <a:spLocks noGrp="1"/>
          </p:cNvSpPr>
          <p:nvPr>
            <p:ph type="title"/>
          </p:nvPr>
        </p:nvSpPr>
        <p:spPr>
          <a:xfrm>
            <a:off x="42227" y="152399"/>
            <a:ext cx="9059544" cy="369332"/>
          </a:xfrm>
          <a:prstGeom prst="rect">
            <a:avLst/>
          </a:prstGeom>
        </p:spPr>
        <p:txBody>
          <a:bodyPr vert="horz" wrap="square" lIns="0" tIns="0" rIns="0" bIns="0" rtlCol="0">
            <a:spAutoFit/>
          </a:bodyPr>
          <a:lstStyle/>
          <a:p>
            <a:pPr marL="79375">
              <a:lnSpc>
                <a:spcPct val="100000"/>
              </a:lnSpc>
            </a:pPr>
            <a:r>
              <a:rPr b="1" spc="-5" dirty="0">
                <a:solidFill>
                  <a:srgbClr val="009900"/>
                </a:solidFill>
                <a:latin typeface="Times New Roman"/>
                <a:cs typeface="Times New Roman"/>
              </a:rPr>
              <a:t>Les neutrinos: des </a:t>
            </a:r>
            <a:r>
              <a:rPr b="1" dirty="0">
                <a:solidFill>
                  <a:srgbClr val="009900"/>
                </a:solidFill>
                <a:latin typeface="Times New Roman"/>
                <a:cs typeface="Times New Roman"/>
              </a:rPr>
              <a:t>fermions</a:t>
            </a:r>
            <a:r>
              <a:rPr b="1" spc="-50" dirty="0">
                <a:solidFill>
                  <a:srgbClr val="009900"/>
                </a:solidFill>
                <a:latin typeface="Times New Roman"/>
                <a:cs typeface="Times New Roman"/>
              </a:rPr>
              <a:t> </a:t>
            </a:r>
            <a:r>
              <a:rPr b="1" dirty="0">
                <a:solidFill>
                  <a:srgbClr val="009900"/>
                </a:solidFill>
                <a:latin typeface="Times New Roman"/>
                <a:cs typeface="Times New Roman"/>
              </a:rPr>
              <a:t>particuliers</a:t>
            </a:r>
          </a:p>
        </p:txBody>
      </p:sp>
      <p:sp>
        <p:nvSpPr>
          <p:cNvPr id="7" name="object 7"/>
          <p:cNvSpPr txBox="1"/>
          <p:nvPr/>
        </p:nvSpPr>
        <p:spPr>
          <a:xfrm>
            <a:off x="248603" y="541910"/>
            <a:ext cx="5506085" cy="2975173"/>
          </a:xfrm>
          <a:prstGeom prst="rect">
            <a:avLst/>
          </a:prstGeom>
        </p:spPr>
        <p:txBody>
          <a:bodyPr vert="horz" wrap="square" lIns="0" tIns="0" rIns="0" bIns="0" rtlCol="0">
            <a:spAutoFit/>
          </a:bodyPr>
          <a:lstStyle/>
          <a:p>
            <a:pPr marL="355600" indent="-342900">
              <a:lnSpc>
                <a:spcPct val="100000"/>
              </a:lnSpc>
              <a:buFont typeface="Wingdings"/>
              <a:buChar char=""/>
              <a:tabLst>
                <a:tab pos="354965" algn="l"/>
                <a:tab pos="355600" algn="l"/>
              </a:tabLst>
            </a:pPr>
            <a:r>
              <a:rPr sz="2000" spc="-5" dirty="0">
                <a:solidFill>
                  <a:srgbClr val="3333CC"/>
                </a:solidFill>
                <a:latin typeface="Times New Roman"/>
                <a:cs typeface="Times New Roman"/>
              </a:rPr>
              <a:t>masse très faible, </a:t>
            </a:r>
            <a:r>
              <a:rPr sz="2000" dirty="0">
                <a:solidFill>
                  <a:srgbClr val="3333CC"/>
                </a:solidFill>
                <a:latin typeface="Times New Roman"/>
                <a:cs typeface="Times New Roman"/>
              </a:rPr>
              <a:t>&lt; 1</a:t>
            </a:r>
            <a:r>
              <a:rPr sz="2000" spc="-90" dirty="0">
                <a:solidFill>
                  <a:srgbClr val="3333CC"/>
                </a:solidFill>
                <a:latin typeface="Times New Roman"/>
                <a:cs typeface="Times New Roman"/>
              </a:rPr>
              <a:t> </a:t>
            </a:r>
            <a:r>
              <a:rPr sz="2000" dirty="0">
                <a:solidFill>
                  <a:srgbClr val="3333CC"/>
                </a:solidFill>
                <a:latin typeface="Times New Roman"/>
                <a:cs typeface="Times New Roman"/>
              </a:rPr>
              <a:t>eV/c</a:t>
            </a:r>
            <a:r>
              <a:rPr sz="1950" baseline="25641" dirty="0">
                <a:solidFill>
                  <a:srgbClr val="3333CC"/>
                </a:solidFill>
                <a:latin typeface="Times New Roman"/>
                <a:cs typeface="Times New Roman"/>
              </a:rPr>
              <a:t>2</a:t>
            </a:r>
            <a:endParaRPr sz="1950" baseline="25641">
              <a:latin typeface="Times New Roman"/>
              <a:cs typeface="Times New Roman"/>
            </a:endParaRPr>
          </a:p>
          <a:p>
            <a:pPr marL="355600" indent="-342900">
              <a:lnSpc>
                <a:spcPct val="100000"/>
              </a:lnSpc>
              <a:spcBef>
                <a:spcPts val="994"/>
              </a:spcBef>
              <a:buFont typeface="Wingdings"/>
              <a:buChar char=""/>
              <a:tabLst>
                <a:tab pos="354965" algn="l"/>
                <a:tab pos="355600" algn="l"/>
              </a:tabLst>
            </a:pPr>
            <a:r>
              <a:rPr sz="2000" spc="-5" dirty="0">
                <a:solidFill>
                  <a:srgbClr val="3333CC"/>
                </a:solidFill>
                <a:latin typeface="Times New Roman"/>
                <a:cs typeface="Times New Roman"/>
              </a:rPr>
              <a:t>sensibles  </a:t>
            </a:r>
            <a:r>
              <a:rPr sz="2000" dirty="0">
                <a:solidFill>
                  <a:srgbClr val="3333CC"/>
                </a:solidFill>
                <a:latin typeface="Times New Roman"/>
                <a:cs typeface="Times New Roman"/>
              </a:rPr>
              <a:t>à </a:t>
            </a:r>
            <a:r>
              <a:rPr sz="2000" spc="-5" dirty="0">
                <a:solidFill>
                  <a:srgbClr val="3333CC"/>
                </a:solidFill>
                <a:latin typeface="Times New Roman"/>
                <a:cs typeface="Times New Roman"/>
              </a:rPr>
              <a:t>l’interaction faible</a:t>
            </a:r>
            <a:r>
              <a:rPr sz="2000" spc="-100" dirty="0">
                <a:solidFill>
                  <a:srgbClr val="3333CC"/>
                </a:solidFill>
                <a:latin typeface="Times New Roman"/>
                <a:cs typeface="Times New Roman"/>
              </a:rPr>
              <a:t> </a:t>
            </a:r>
            <a:r>
              <a:rPr sz="2000" spc="-5" dirty="0">
                <a:solidFill>
                  <a:srgbClr val="3333CC"/>
                </a:solidFill>
                <a:latin typeface="Times New Roman"/>
                <a:cs typeface="Times New Roman"/>
              </a:rPr>
              <a:t>seulement</a:t>
            </a:r>
            <a:endParaRPr sz="2000">
              <a:latin typeface="Times New Roman"/>
              <a:cs typeface="Times New Roman"/>
            </a:endParaRPr>
          </a:p>
          <a:p>
            <a:pPr marL="355600" marR="602615" indent="-342900">
              <a:lnSpc>
                <a:spcPct val="100000"/>
              </a:lnSpc>
              <a:spcBef>
                <a:spcPts val="1005"/>
              </a:spcBef>
              <a:buFont typeface="Wingdings"/>
              <a:buChar char=""/>
              <a:tabLst>
                <a:tab pos="354965" algn="l"/>
                <a:tab pos="355600" algn="l"/>
              </a:tabLst>
            </a:pPr>
            <a:r>
              <a:rPr sz="2000" spc="-5" dirty="0">
                <a:solidFill>
                  <a:srgbClr val="3333CC"/>
                </a:solidFill>
                <a:latin typeface="Times New Roman"/>
                <a:cs typeface="Times New Roman"/>
              </a:rPr>
              <a:t>fermions </a:t>
            </a:r>
            <a:r>
              <a:rPr sz="2000" dirty="0">
                <a:solidFill>
                  <a:srgbClr val="3333CC"/>
                </a:solidFill>
                <a:latin typeface="Times New Roman"/>
                <a:cs typeface="Times New Roman"/>
              </a:rPr>
              <a:t>neutres </a:t>
            </a:r>
            <a:r>
              <a:rPr sz="2000" spc="-5" dirty="0">
                <a:solidFill>
                  <a:srgbClr val="3333CC"/>
                </a:solidFill>
                <a:latin typeface="Times New Roman"/>
                <a:cs typeface="Times New Roman"/>
              </a:rPr>
              <a:t>=&gt; </a:t>
            </a:r>
            <a:r>
              <a:rPr sz="2000" dirty="0">
                <a:solidFill>
                  <a:srgbClr val="3333CC"/>
                </a:solidFill>
                <a:latin typeface="Times New Roman"/>
                <a:cs typeface="Times New Roman"/>
              </a:rPr>
              <a:t>peuvent </a:t>
            </a:r>
            <a:r>
              <a:rPr sz="2000" spc="-5" dirty="0">
                <a:solidFill>
                  <a:srgbClr val="3333CC"/>
                </a:solidFill>
                <a:latin typeface="Times New Roman"/>
                <a:cs typeface="Times New Roman"/>
              </a:rPr>
              <a:t>être leur</a:t>
            </a:r>
            <a:r>
              <a:rPr sz="2000" spc="-145" dirty="0">
                <a:solidFill>
                  <a:srgbClr val="3333CC"/>
                </a:solidFill>
                <a:latin typeface="Times New Roman"/>
                <a:cs typeface="Times New Roman"/>
              </a:rPr>
              <a:t> </a:t>
            </a:r>
            <a:r>
              <a:rPr sz="2000" dirty="0">
                <a:solidFill>
                  <a:srgbClr val="3333CC"/>
                </a:solidFill>
                <a:latin typeface="Times New Roman"/>
                <a:cs typeface="Times New Roman"/>
              </a:rPr>
              <a:t>propre  </a:t>
            </a:r>
            <a:r>
              <a:rPr sz="2000" spc="-5" dirty="0">
                <a:solidFill>
                  <a:srgbClr val="3333CC"/>
                </a:solidFill>
                <a:latin typeface="Times New Roman"/>
                <a:cs typeface="Times New Roman"/>
              </a:rPr>
              <a:t>antiparticule </a:t>
            </a:r>
            <a:r>
              <a:rPr sz="2000" dirty="0">
                <a:solidFill>
                  <a:srgbClr val="3333CC"/>
                </a:solidFill>
                <a:latin typeface="Times New Roman"/>
                <a:cs typeface="Times New Roman"/>
              </a:rPr>
              <a:t>(Majorana vs</a:t>
            </a:r>
            <a:r>
              <a:rPr sz="2000" spc="-150" dirty="0">
                <a:solidFill>
                  <a:srgbClr val="3333CC"/>
                </a:solidFill>
                <a:latin typeface="Times New Roman"/>
                <a:cs typeface="Times New Roman"/>
              </a:rPr>
              <a:t> </a:t>
            </a:r>
            <a:r>
              <a:rPr sz="2000" spc="-5" dirty="0">
                <a:solidFill>
                  <a:srgbClr val="3333CC"/>
                </a:solidFill>
                <a:latin typeface="Times New Roman"/>
                <a:cs typeface="Times New Roman"/>
              </a:rPr>
              <a:t>Dirac)</a:t>
            </a:r>
            <a:endParaRPr sz="2000">
              <a:latin typeface="Times New Roman"/>
              <a:cs typeface="Times New Roman"/>
            </a:endParaRPr>
          </a:p>
          <a:p>
            <a:pPr marL="355600" marR="5080" indent="-342900">
              <a:lnSpc>
                <a:spcPct val="100000"/>
              </a:lnSpc>
              <a:spcBef>
                <a:spcPts val="994"/>
              </a:spcBef>
              <a:buFont typeface="Wingdings"/>
              <a:buChar char=""/>
              <a:tabLst>
                <a:tab pos="354965" algn="l"/>
                <a:tab pos="355600" algn="l"/>
              </a:tabLst>
            </a:pPr>
            <a:r>
              <a:rPr sz="2000" dirty="0">
                <a:solidFill>
                  <a:srgbClr val="3333CC"/>
                </a:solidFill>
                <a:latin typeface="Times New Roman"/>
                <a:cs typeface="Times New Roman"/>
              </a:rPr>
              <a:t>produits </a:t>
            </a:r>
            <a:r>
              <a:rPr sz="2000" spc="-10" dirty="0">
                <a:solidFill>
                  <a:srgbClr val="3333CC"/>
                </a:solidFill>
                <a:latin typeface="Times New Roman"/>
                <a:cs typeface="Times New Roman"/>
              </a:rPr>
              <a:t>comme </a:t>
            </a:r>
            <a:r>
              <a:rPr sz="2000" spc="-5" dirty="0">
                <a:solidFill>
                  <a:srgbClr val="3333CC"/>
                </a:solidFill>
                <a:latin typeface="Times New Roman"/>
                <a:cs typeface="Times New Roman"/>
              </a:rPr>
              <a:t>superposition </a:t>
            </a:r>
            <a:r>
              <a:rPr sz="2000" dirty="0">
                <a:solidFill>
                  <a:srgbClr val="3333CC"/>
                </a:solidFill>
                <a:latin typeface="Times New Roman"/>
                <a:cs typeface="Times New Roman"/>
              </a:rPr>
              <a:t>cohérente de 3</a:t>
            </a:r>
            <a:r>
              <a:rPr sz="2000" spc="-135" dirty="0">
                <a:solidFill>
                  <a:srgbClr val="3333CC"/>
                </a:solidFill>
                <a:latin typeface="Times New Roman"/>
                <a:cs typeface="Times New Roman"/>
              </a:rPr>
              <a:t> </a:t>
            </a:r>
            <a:r>
              <a:rPr sz="2000" spc="-5" dirty="0">
                <a:solidFill>
                  <a:srgbClr val="3333CC"/>
                </a:solidFill>
                <a:latin typeface="Times New Roman"/>
                <a:cs typeface="Times New Roman"/>
              </a:rPr>
              <a:t>états  </a:t>
            </a:r>
            <a:r>
              <a:rPr sz="2000" dirty="0">
                <a:solidFill>
                  <a:srgbClr val="3333CC"/>
                </a:solidFill>
                <a:latin typeface="Times New Roman"/>
                <a:cs typeface="Times New Roman"/>
              </a:rPr>
              <a:t>de </a:t>
            </a:r>
            <a:r>
              <a:rPr sz="2000" spc="-5" dirty="0">
                <a:solidFill>
                  <a:srgbClr val="3333CC"/>
                </a:solidFill>
                <a:latin typeface="Times New Roman"/>
                <a:cs typeface="Times New Roman"/>
              </a:rPr>
              <a:t>masse </a:t>
            </a:r>
            <a:r>
              <a:rPr sz="2000" dirty="0">
                <a:solidFill>
                  <a:srgbClr val="3333CC"/>
                </a:solidFill>
                <a:latin typeface="Times New Roman"/>
                <a:cs typeface="Times New Roman"/>
              </a:rPr>
              <a:t>dans </a:t>
            </a:r>
            <a:r>
              <a:rPr sz="2000" spc="-5" dirty="0">
                <a:solidFill>
                  <a:srgbClr val="3333CC"/>
                </a:solidFill>
                <a:latin typeface="Times New Roman"/>
                <a:cs typeface="Times New Roman"/>
              </a:rPr>
              <a:t>les désintégrations</a:t>
            </a:r>
            <a:r>
              <a:rPr sz="2000" spc="-105" dirty="0">
                <a:solidFill>
                  <a:srgbClr val="3333CC"/>
                </a:solidFill>
                <a:latin typeface="Times New Roman"/>
                <a:cs typeface="Times New Roman"/>
              </a:rPr>
              <a:t> </a:t>
            </a:r>
            <a:r>
              <a:rPr sz="2000" spc="-5" dirty="0">
                <a:solidFill>
                  <a:srgbClr val="3333CC"/>
                </a:solidFill>
                <a:latin typeface="Times New Roman"/>
                <a:cs typeface="Times New Roman"/>
              </a:rPr>
              <a:t>faibles</a:t>
            </a:r>
            <a:endParaRPr sz="2000">
              <a:latin typeface="Times New Roman"/>
              <a:cs typeface="Times New Roman"/>
            </a:endParaRPr>
          </a:p>
          <a:p>
            <a:pPr marL="355600" marR="172720" indent="-342900">
              <a:lnSpc>
                <a:spcPct val="100000"/>
              </a:lnSpc>
              <a:spcBef>
                <a:spcPts val="994"/>
              </a:spcBef>
              <a:buFont typeface="Wingdings"/>
              <a:buChar char=""/>
              <a:tabLst>
                <a:tab pos="354965" algn="l"/>
                <a:tab pos="355600" algn="l"/>
              </a:tabLst>
            </a:pPr>
            <a:r>
              <a:rPr sz="2000" dirty="0">
                <a:solidFill>
                  <a:srgbClr val="3333CC"/>
                </a:solidFill>
                <a:latin typeface="Times New Roman"/>
                <a:cs typeface="Times New Roman"/>
              </a:rPr>
              <a:t>grand </a:t>
            </a:r>
            <a:r>
              <a:rPr sz="2000" spc="-5" dirty="0">
                <a:solidFill>
                  <a:srgbClr val="3333CC"/>
                </a:solidFill>
                <a:latin typeface="Times New Roman"/>
                <a:cs typeface="Times New Roman"/>
              </a:rPr>
              <a:t>mélange </a:t>
            </a:r>
            <a:r>
              <a:rPr sz="2000" spc="-5">
                <a:solidFill>
                  <a:srgbClr val="3333CC"/>
                </a:solidFill>
                <a:latin typeface="Times New Roman"/>
                <a:cs typeface="Times New Roman"/>
              </a:rPr>
              <a:t>leptonique </a:t>
            </a:r>
            <a:r>
              <a:rPr lang="fr-FR" sz="2000" spc="-5" dirty="0" smtClean="0">
                <a:solidFill>
                  <a:srgbClr val="3333CC"/>
                </a:solidFill>
                <a:latin typeface="Times New Roman"/>
                <a:cs typeface="Times New Roman"/>
              </a:rPr>
              <a:t> par  rapport aux </a:t>
            </a:r>
            <a:r>
              <a:rPr sz="2000" smtClean="0">
                <a:solidFill>
                  <a:srgbClr val="3333CC"/>
                </a:solidFill>
                <a:latin typeface="Times New Roman"/>
                <a:cs typeface="Times New Roman"/>
              </a:rPr>
              <a:t> </a:t>
            </a:r>
            <a:r>
              <a:rPr sz="2000" spc="-5" dirty="0">
                <a:solidFill>
                  <a:srgbClr val="3333CC"/>
                </a:solidFill>
                <a:latin typeface="Times New Roman"/>
                <a:cs typeface="Times New Roman"/>
              </a:rPr>
              <a:t>petits </a:t>
            </a:r>
            <a:r>
              <a:rPr sz="2000" dirty="0">
                <a:solidFill>
                  <a:srgbClr val="3333CC"/>
                </a:solidFill>
                <a:latin typeface="Times New Roman"/>
                <a:cs typeface="Times New Roman"/>
              </a:rPr>
              <a:t>angles</a:t>
            </a:r>
            <a:r>
              <a:rPr sz="2000" spc="-160" dirty="0">
                <a:solidFill>
                  <a:srgbClr val="3333CC"/>
                </a:solidFill>
                <a:latin typeface="Times New Roman"/>
                <a:cs typeface="Times New Roman"/>
              </a:rPr>
              <a:t> </a:t>
            </a:r>
            <a:r>
              <a:rPr sz="2000" spc="5" dirty="0">
                <a:solidFill>
                  <a:srgbClr val="3333CC"/>
                </a:solidFill>
                <a:latin typeface="Times New Roman"/>
                <a:cs typeface="Times New Roman"/>
              </a:rPr>
              <a:t>de  </a:t>
            </a:r>
            <a:r>
              <a:rPr sz="2000" spc="-5">
                <a:solidFill>
                  <a:srgbClr val="3333CC"/>
                </a:solidFill>
                <a:latin typeface="Times New Roman"/>
                <a:cs typeface="Times New Roman"/>
              </a:rPr>
              <a:t>mélange </a:t>
            </a:r>
            <a:r>
              <a:rPr lang="fr-FR" sz="2000" spc="-5" dirty="0" smtClean="0">
                <a:solidFill>
                  <a:srgbClr val="3333CC"/>
                </a:solidFill>
                <a:latin typeface="Times New Roman"/>
                <a:cs typeface="Times New Roman"/>
              </a:rPr>
              <a:t> de </a:t>
            </a:r>
            <a:r>
              <a:rPr sz="2000" smtClean="0">
                <a:solidFill>
                  <a:srgbClr val="3333CC"/>
                </a:solidFill>
                <a:latin typeface="Times New Roman"/>
                <a:cs typeface="Times New Roman"/>
              </a:rPr>
              <a:t>quarks</a:t>
            </a:r>
            <a:r>
              <a:rPr sz="2000" spc="-110" smtClean="0">
                <a:solidFill>
                  <a:srgbClr val="3333CC"/>
                </a:solidFill>
                <a:latin typeface="Times New Roman"/>
                <a:cs typeface="Times New Roman"/>
              </a:rPr>
              <a:t> </a:t>
            </a:r>
            <a:r>
              <a:rPr sz="2000" dirty="0">
                <a:solidFill>
                  <a:srgbClr val="3333CC"/>
                </a:solidFill>
                <a:latin typeface="Times New Roman"/>
                <a:cs typeface="Times New Roman"/>
              </a:rPr>
              <a:t>(CKM)</a:t>
            </a:r>
            <a:endParaRPr sz="2000">
              <a:latin typeface="Times New Roman"/>
              <a:cs typeface="Times New Roman"/>
            </a:endParaRPr>
          </a:p>
        </p:txBody>
      </p:sp>
      <p:sp>
        <p:nvSpPr>
          <p:cNvPr id="8" name="object 8"/>
          <p:cNvSpPr txBox="1"/>
          <p:nvPr/>
        </p:nvSpPr>
        <p:spPr>
          <a:xfrm>
            <a:off x="753370" y="3962400"/>
            <a:ext cx="7179945" cy="1369606"/>
          </a:xfrm>
          <a:prstGeom prst="rect">
            <a:avLst/>
          </a:prstGeom>
        </p:spPr>
        <p:txBody>
          <a:bodyPr vert="horz" wrap="square" lIns="0" tIns="0" rIns="0" bIns="0" rtlCol="0">
            <a:spAutoFit/>
          </a:bodyPr>
          <a:lstStyle/>
          <a:p>
            <a:pPr marL="12700">
              <a:lnSpc>
                <a:spcPct val="100000"/>
              </a:lnSpc>
            </a:pPr>
            <a:r>
              <a:rPr sz="2000" dirty="0">
                <a:solidFill>
                  <a:srgbClr val="C00000"/>
                </a:solidFill>
                <a:latin typeface="Symbol"/>
                <a:cs typeface="Symbol"/>
              </a:rPr>
              <a:t></a:t>
            </a:r>
            <a:r>
              <a:rPr sz="2000" dirty="0">
                <a:solidFill>
                  <a:srgbClr val="C00000"/>
                </a:solidFill>
                <a:latin typeface="Times New Roman"/>
                <a:cs typeface="Times New Roman"/>
              </a:rPr>
              <a:t> sont </a:t>
            </a:r>
            <a:r>
              <a:rPr sz="2000" spc="-5" dirty="0">
                <a:solidFill>
                  <a:srgbClr val="C00000"/>
                </a:solidFill>
                <a:latin typeface="Times New Roman"/>
                <a:cs typeface="Times New Roman"/>
              </a:rPr>
              <a:t>massifs =&gt; indication </a:t>
            </a:r>
            <a:r>
              <a:rPr sz="2000">
                <a:solidFill>
                  <a:srgbClr val="C00000"/>
                </a:solidFill>
                <a:latin typeface="Times New Roman"/>
                <a:cs typeface="Times New Roman"/>
              </a:rPr>
              <a:t>de </a:t>
            </a:r>
            <a:r>
              <a:rPr lang="fr-FR" sz="2000" dirty="0" smtClean="0">
                <a:solidFill>
                  <a:srgbClr val="C00000"/>
                </a:solidFill>
                <a:latin typeface="Times New Roman"/>
                <a:cs typeface="Times New Roman"/>
              </a:rPr>
              <a:t>la </a:t>
            </a:r>
            <a:r>
              <a:rPr sz="2000" smtClean="0">
                <a:solidFill>
                  <a:srgbClr val="C00000"/>
                </a:solidFill>
                <a:latin typeface="Times New Roman"/>
                <a:cs typeface="Times New Roman"/>
              </a:rPr>
              <a:t>physique </a:t>
            </a:r>
            <a:r>
              <a:rPr lang="fr-FR" sz="2000" dirty="0" smtClean="0">
                <a:solidFill>
                  <a:srgbClr val="C00000"/>
                </a:solidFill>
                <a:latin typeface="Times New Roman"/>
                <a:cs typeface="Times New Roman"/>
              </a:rPr>
              <a:t>"</a:t>
            </a:r>
            <a:r>
              <a:rPr sz="2000" smtClean="0">
                <a:solidFill>
                  <a:srgbClr val="C00000"/>
                </a:solidFill>
                <a:latin typeface="Times New Roman"/>
                <a:cs typeface="Times New Roman"/>
              </a:rPr>
              <a:t>au-delà </a:t>
            </a:r>
            <a:r>
              <a:rPr sz="2000" dirty="0">
                <a:solidFill>
                  <a:srgbClr val="C00000"/>
                </a:solidFill>
                <a:latin typeface="Times New Roman"/>
                <a:cs typeface="Times New Roman"/>
              </a:rPr>
              <a:t>du </a:t>
            </a:r>
            <a:r>
              <a:rPr sz="2000" spc="-5" dirty="0">
                <a:solidFill>
                  <a:srgbClr val="C00000"/>
                </a:solidFill>
                <a:latin typeface="Times New Roman"/>
                <a:cs typeface="Times New Roman"/>
              </a:rPr>
              <a:t>Modèle</a:t>
            </a:r>
            <a:r>
              <a:rPr sz="2000" spc="-155" dirty="0">
                <a:solidFill>
                  <a:srgbClr val="C00000"/>
                </a:solidFill>
                <a:latin typeface="Times New Roman"/>
                <a:cs typeface="Times New Roman"/>
              </a:rPr>
              <a:t> </a:t>
            </a:r>
            <a:r>
              <a:rPr sz="2000">
                <a:solidFill>
                  <a:srgbClr val="C00000"/>
                </a:solidFill>
                <a:latin typeface="Times New Roman"/>
                <a:cs typeface="Times New Roman"/>
              </a:rPr>
              <a:t>Standard</a:t>
            </a:r>
            <a:r>
              <a:rPr sz="2000" smtClean="0">
                <a:solidFill>
                  <a:srgbClr val="C00000"/>
                </a:solidFill>
                <a:latin typeface="Times New Roman"/>
                <a:cs typeface="Times New Roman"/>
              </a:rPr>
              <a:t>;</a:t>
            </a:r>
            <a:r>
              <a:rPr lang="fr-FR" sz="2000" dirty="0" smtClean="0">
                <a:solidFill>
                  <a:srgbClr val="C00000"/>
                </a:solidFill>
                <a:latin typeface="Times New Roman"/>
                <a:cs typeface="Times New Roman"/>
              </a:rPr>
              <a:t>"</a:t>
            </a:r>
            <a:endParaRPr sz="2000">
              <a:solidFill>
                <a:srgbClr val="C00000"/>
              </a:solidFill>
              <a:latin typeface="Times New Roman"/>
              <a:cs typeface="Times New Roman"/>
            </a:endParaRPr>
          </a:p>
          <a:p>
            <a:pPr>
              <a:lnSpc>
                <a:spcPct val="100000"/>
              </a:lnSpc>
              <a:spcBef>
                <a:spcPts val="15"/>
              </a:spcBef>
            </a:pPr>
            <a:endParaRPr sz="2100">
              <a:latin typeface="Times New Roman"/>
              <a:cs typeface="Times New Roman"/>
            </a:endParaRPr>
          </a:p>
          <a:p>
            <a:pPr marL="2118995">
              <a:lnSpc>
                <a:spcPct val="100000"/>
              </a:lnSpc>
            </a:pPr>
            <a:endParaRPr sz="2800">
              <a:latin typeface="Times New Roman"/>
              <a:cs typeface="Times New Roman"/>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8"/>
          <p:cNvSpPr txBox="1">
            <a:spLocks noChangeArrowheads="1"/>
          </p:cNvSpPr>
          <p:nvPr/>
        </p:nvSpPr>
        <p:spPr bwMode="auto">
          <a:xfrm>
            <a:off x="0" y="0"/>
            <a:ext cx="6400800" cy="795320"/>
          </a:xfrm>
          <a:prstGeom prst="rect">
            <a:avLst/>
          </a:prstGeom>
          <a:solidFill>
            <a:srgbClr val="FFCC00"/>
          </a:solidFill>
          <a:ln w="9525">
            <a:noFill/>
            <a:miter lim="800000"/>
            <a:headEnd/>
            <a:tailEnd/>
          </a:ln>
        </p:spPr>
        <p:txBody>
          <a:bodyPr lIns="421868" tIns="210934" rIns="421868" bIns="210934">
            <a:spAutoFit/>
          </a:bodyPr>
          <a:lstStyle/>
          <a:p>
            <a:pPr defTabSz="4217988" eaLnBrk="0" hangingPunct="0">
              <a:spcBef>
                <a:spcPct val="50000"/>
              </a:spcBef>
            </a:pPr>
            <a:r>
              <a:rPr lang="fr-FR" sz="2400" b="1"/>
              <a:t>Les oscillations des neutrinos</a:t>
            </a:r>
          </a:p>
        </p:txBody>
      </p:sp>
      <p:sp>
        <p:nvSpPr>
          <p:cNvPr id="36867" name="Text Box 9"/>
          <p:cNvSpPr txBox="1">
            <a:spLocks noChangeArrowheads="1"/>
          </p:cNvSpPr>
          <p:nvPr/>
        </p:nvSpPr>
        <p:spPr bwMode="auto">
          <a:xfrm>
            <a:off x="0" y="685801"/>
            <a:ext cx="5029200" cy="1704485"/>
          </a:xfrm>
          <a:prstGeom prst="rect">
            <a:avLst/>
          </a:prstGeom>
          <a:noFill/>
          <a:ln w="28575">
            <a:noFill/>
            <a:miter lim="800000"/>
            <a:headEnd/>
            <a:tailEnd/>
          </a:ln>
        </p:spPr>
        <p:txBody>
          <a:bodyPr lIns="421868" tIns="210934" rIns="421868" bIns="210934">
            <a:spAutoFit/>
          </a:bodyPr>
          <a:lstStyle/>
          <a:p>
            <a:pPr defTabSz="4217988" eaLnBrk="0" hangingPunct="0">
              <a:buClr>
                <a:srgbClr val="9966FF"/>
              </a:buClr>
            </a:pPr>
            <a:r>
              <a:rPr lang="fr-FR" sz="2000">
                <a:solidFill>
                  <a:srgbClr val="0033CC"/>
                </a:solidFill>
              </a:rPr>
              <a:t> La </a:t>
            </a:r>
            <a:r>
              <a:rPr lang="fr-FR" sz="2000" b="1">
                <a:solidFill>
                  <a:srgbClr val="0033CC"/>
                </a:solidFill>
              </a:rPr>
              <a:t>transformation spontanée</a:t>
            </a:r>
            <a:r>
              <a:rPr lang="fr-FR" sz="2000">
                <a:solidFill>
                  <a:srgbClr val="0033CC"/>
                </a:solidFill>
              </a:rPr>
              <a:t> de neutrinos d’une famille en neutrinos d’une autre famille est connue sous le nom d</a:t>
            </a:r>
            <a:r>
              <a:rPr lang="fr-FR" sz="2000" b="1">
                <a:solidFill>
                  <a:srgbClr val="0033CC"/>
                </a:solidFill>
              </a:rPr>
              <a:t>’oscillation de neutrinos</a:t>
            </a:r>
            <a:r>
              <a:rPr lang="fr-FR" sz="2000">
                <a:solidFill>
                  <a:srgbClr val="0033CC"/>
                </a:solidFill>
              </a:rPr>
              <a:t>. </a:t>
            </a:r>
            <a:endParaRPr lang="fr-FR" sz="2000">
              <a:solidFill>
                <a:srgbClr val="0000FF"/>
              </a:solidFill>
            </a:endParaRPr>
          </a:p>
        </p:txBody>
      </p:sp>
      <p:sp>
        <p:nvSpPr>
          <p:cNvPr id="36868" name="Text Box 10"/>
          <p:cNvSpPr txBox="1">
            <a:spLocks noChangeArrowheads="1"/>
          </p:cNvSpPr>
          <p:nvPr/>
        </p:nvSpPr>
        <p:spPr bwMode="auto">
          <a:xfrm>
            <a:off x="5334000" y="981076"/>
            <a:ext cx="2346325" cy="1164652"/>
          </a:xfrm>
          <a:prstGeom prst="rect">
            <a:avLst/>
          </a:prstGeom>
          <a:solidFill>
            <a:srgbClr val="CCFFFF"/>
          </a:solidFill>
          <a:ln w="28575">
            <a:noFill/>
            <a:miter lim="800000"/>
            <a:headEnd/>
            <a:tailEnd/>
          </a:ln>
        </p:spPr>
        <p:txBody>
          <a:bodyPr lIns="421868" tIns="210934" rIns="421868" bIns="210934">
            <a:spAutoFit/>
          </a:bodyPr>
          <a:lstStyle/>
          <a:p>
            <a:pPr algn="ctr" defTabSz="4217988" eaLnBrk="0" hangingPunct="0"/>
            <a:r>
              <a:rPr lang="fr-FR" sz="2400">
                <a:solidFill>
                  <a:srgbClr val="1822CD"/>
                </a:solidFill>
                <a:latin typeface="Times New Roman" pitchFamily="18" charset="0"/>
                <a:sym typeface="Symbol" pitchFamily="18" charset="2"/>
              </a:rPr>
              <a:t></a:t>
            </a:r>
            <a:r>
              <a:rPr lang="fr-FR" sz="2400" baseline="-18000">
                <a:solidFill>
                  <a:srgbClr val="1822CD"/>
                </a:solidFill>
                <a:latin typeface="Times New Roman" pitchFamily="18" charset="0"/>
                <a:sym typeface="Symbol" pitchFamily="18" charset="2"/>
              </a:rPr>
              <a:t> </a:t>
            </a:r>
            <a:r>
              <a:rPr lang="fr-FR" sz="2400">
                <a:solidFill>
                  <a:srgbClr val="1822CD"/>
                </a:solidFill>
                <a:latin typeface="Times New Roman" pitchFamily="18" charset="0"/>
                <a:sym typeface="Symbol" pitchFamily="18" charset="2"/>
              </a:rPr>
              <a:t> </a:t>
            </a:r>
            <a:r>
              <a:rPr lang="fr-FR" sz="2400" baseline="-18000">
                <a:solidFill>
                  <a:srgbClr val="1822CD"/>
                </a:solidFill>
                <a:latin typeface="Times New Roman" pitchFamily="18" charset="0"/>
                <a:sym typeface="Symbol" pitchFamily="18" charset="2"/>
              </a:rPr>
              <a:t></a:t>
            </a:r>
          </a:p>
          <a:p>
            <a:pPr algn="ctr" defTabSz="4217988" eaLnBrk="0" hangingPunct="0"/>
            <a:r>
              <a:rPr lang="fr-FR" sz="2400">
                <a:solidFill>
                  <a:srgbClr val="1822CD"/>
                </a:solidFill>
                <a:latin typeface="Times New Roman" pitchFamily="18" charset="0"/>
                <a:sym typeface="Symbol" pitchFamily="18" charset="2"/>
              </a:rPr>
              <a:t></a:t>
            </a:r>
            <a:r>
              <a:rPr lang="fr-FR" sz="2400" baseline="-18000">
                <a:solidFill>
                  <a:srgbClr val="1822CD"/>
                </a:solidFill>
                <a:latin typeface="Times New Roman" pitchFamily="18" charset="0"/>
                <a:sym typeface="Symbol" pitchFamily="18" charset="2"/>
              </a:rPr>
              <a:t>e </a:t>
            </a:r>
            <a:r>
              <a:rPr lang="fr-FR" sz="2400">
                <a:solidFill>
                  <a:srgbClr val="1822CD"/>
                </a:solidFill>
                <a:latin typeface="Times New Roman" pitchFamily="18" charset="0"/>
                <a:sym typeface="Symbol" pitchFamily="18" charset="2"/>
              </a:rPr>
              <a:t> </a:t>
            </a:r>
            <a:r>
              <a:rPr lang="fr-FR" sz="2400" baseline="-18000">
                <a:solidFill>
                  <a:srgbClr val="1822CD"/>
                </a:solidFill>
                <a:latin typeface="Symbol" pitchFamily="18" charset="2"/>
                <a:sym typeface="Symbol" pitchFamily="18" charset="2"/>
              </a:rPr>
              <a:t>m</a:t>
            </a:r>
          </a:p>
        </p:txBody>
      </p:sp>
      <p:sp>
        <p:nvSpPr>
          <p:cNvPr id="36869" name="Text Box 11"/>
          <p:cNvSpPr txBox="1">
            <a:spLocks noChangeArrowheads="1"/>
          </p:cNvSpPr>
          <p:nvPr/>
        </p:nvSpPr>
        <p:spPr bwMode="auto">
          <a:xfrm>
            <a:off x="76202" y="2514601"/>
            <a:ext cx="3863975" cy="1964871"/>
          </a:xfrm>
          <a:prstGeom prst="rect">
            <a:avLst/>
          </a:prstGeom>
          <a:noFill/>
          <a:ln w="28575">
            <a:noFill/>
            <a:miter lim="800000"/>
            <a:headEnd/>
            <a:tailEnd/>
          </a:ln>
        </p:spPr>
        <p:txBody>
          <a:bodyPr lIns="421868" tIns="210934" rIns="421868" bIns="210934">
            <a:spAutoFit/>
          </a:bodyPr>
          <a:lstStyle/>
          <a:p>
            <a:pPr defTabSz="4217988" eaLnBrk="0" hangingPunct="0">
              <a:spcBef>
                <a:spcPct val="50000"/>
              </a:spcBef>
            </a:pPr>
            <a:r>
              <a:rPr lang="fr-FR" sz="2000">
                <a:solidFill>
                  <a:srgbClr val="1822CD"/>
                </a:solidFill>
              </a:rPr>
              <a:t>Cette oscillation de neutrinos s ’explique en mécanique quantique par le fait que les </a:t>
            </a:r>
            <a:r>
              <a:rPr lang="fr-FR" sz="2000" b="1">
                <a:solidFill>
                  <a:srgbClr val="1822CD"/>
                </a:solidFill>
              </a:rPr>
              <a:t>neutrinos ont une masse. </a:t>
            </a:r>
            <a:endParaRPr lang="fr-FR" sz="2000">
              <a:solidFill>
                <a:srgbClr val="1822CD"/>
              </a:solidFill>
            </a:endParaRPr>
          </a:p>
        </p:txBody>
      </p:sp>
      <p:sp>
        <p:nvSpPr>
          <p:cNvPr id="36870" name="Rectangle 12"/>
          <p:cNvSpPr>
            <a:spLocks noChangeArrowheads="1"/>
          </p:cNvSpPr>
          <p:nvPr/>
        </p:nvSpPr>
        <p:spPr bwMode="auto">
          <a:xfrm>
            <a:off x="4343400" y="2743200"/>
            <a:ext cx="4632325" cy="646331"/>
          </a:xfrm>
          <a:prstGeom prst="rect">
            <a:avLst/>
          </a:prstGeom>
          <a:noFill/>
          <a:ln w="9525">
            <a:noFill/>
            <a:miter lim="800000"/>
            <a:headEnd/>
            <a:tailEnd/>
          </a:ln>
        </p:spPr>
        <p:txBody>
          <a:bodyPr>
            <a:spAutoFit/>
          </a:bodyPr>
          <a:lstStyle/>
          <a:p>
            <a:pPr eaLnBrk="0" hangingPunct="0">
              <a:spcBef>
                <a:spcPct val="50000"/>
              </a:spcBef>
            </a:pPr>
            <a:r>
              <a:rPr lang="fr-FR">
                <a:solidFill>
                  <a:srgbClr val="1822CD"/>
                </a:solidFill>
              </a:rPr>
              <a:t>Conséquence, si on voit un neutrino changer de type, on montre qu’il a une masse !</a:t>
            </a:r>
          </a:p>
        </p:txBody>
      </p:sp>
      <p:pic>
        <p:nvPicPr>
          <p:cNvPr id="36871" name="Picture 13" descr="fig02_p"/>
          <p:cNvPicPr>
            <a:picLocks noChangeAspect="1" noChangeArrowheads="1"/>
          </p:cNvPicPr>
          <p:nvPr/>
        </p:nvPicPr>
        <p:blipFill>
          <a:blip r:embed="rId2"/>
          <a:srcRect/>
          <a:stretch>
            <a:fillRect/>
          </a:stretch>
        </p:blipFill>
        <p:spPr bwMode="auto">
          <a:xfrm>
            <a:off x="76200" y="4419601"/>
            <a:ext cx="4495800" cy="2265363"/>
          </a:xfrm>
          <a:prstGeom prst="rect">
            <a:avLst/>
          </a:prstGeom>
          <a:noFill/>
          <a:ln w="9525">
            <a:noFill/>
            <a:miter lim="800000"/>
            <a:headEnd/>
            <a:tailEnd/>
          </a:ln>
        </p:spPr>
      </p:pic>
      <p:sp>
        <p:nvSpPr>
          <p:cNvPr id="36872" name="AutoShape 14"/>
          <p:cNvSpPr>
            <a:spLocks noChangeArrowheads="1"/>
          </p:cNvSpPr>
          <p:nvPr/>
        </p:nvSpPr>
        <p:spPr bwMode="auto">
          <a:xfrm>
            <a:off x="3505200" y="2971800"/>
            <a:ext cx="685800" cy="381000"/>
          </a:xfrm>
          <a:prstGeom prst="rightArrow">
            <a:avLst>
              <a:gd name="adj1" fmla="val 50000"/>
              <a:gd name="adj2" fmla="val 45000"/>
            </a:avLst>
          </a:prstGeom>
          <a:solidFill>
            <a:schemeClr val="accent1"/>
          </a:solidFill>
          <a:ln w="9525">
            <a:solidFill>
              <a:schemeClr val="tx1"/>
            </a:solidFill>
            <a:miter lim="800000"/>
            <a:headEnd/>
            <a:tailEnd/>
          </a:ln>
        </p:spPr>
        <p:txBody>
          <a:bodyPr wrap="none" anchor="ctr"/>
          <a:lstStyle/>
          <a:p>
            <a:endParaRPr lang="fr-FR"/>
          </a:p>
        </p:txBody>
      </p:sp>
      <p:sp>
        <p:nvSpPr>
          <p:cNvPr id="36873" name="Text Box 15"/>
          <p:cNvSpPr txBox="1">
            <a:spLocks noChangeArrowheads="1"/>
          </p:cNvSpPr>
          <p:nvPr/>
        </p:nvSpPr>
        <p:spPr bwMode="auto">
          <a:xfrm>
            <a:off x="4876800" y="3886201"/>
            <a:ext cx="3429000" cy="1031875"/>
          </a:xfrm>
          <a:prstGeom prst="rect">
            <a:avLst/>
          </a:prstGeom>
          <a:solidFill>
            <a:srgbClr val="FFCC00"/>
          </a:solidFill>
          <a:ln w="28575">
            <a:noFill/>
            <a:miter lim="800000"/>
            <a:headEnd/>
            <a:tailEnd/>
          </a:ln>
        </p:spPr>
        <p:txBody>
          <a:bodyPr lIns="421868" tIns="210934" rIns="421868" bIns="210934">
            <a:spAutoFit/>
          </a:bodyPr>
          <a:lstStyle/>
          <a:p>
            <a:pPr algn="ctr" defTabSz="4217988" eaLnBrk="0" hangingPunct="0">
              <a:spcBef>
                <a:spcPct val="50000"/>
              </a:spcBef>
            </a:pPr>
            <a:r>
              <a:rPr lang="fr-FR" sz="2000" b="1">
                <a:solidFill>
                  <a:srgbClr val="1822CD"/>
                </a:solidFill>
                <a:latin typeface="Times New Roman" pitchFamily="18" charset="0"/>
              </a:rPr>
              <a:t>Illustration des oscillations </a:t>
            </a:r>
            <a:r>
              <a:rPr lang="fr-FR" sz="2000" b="1">
                <a:solidFill>
                  <a:srgbClr val="1822CD"/>
                </a:solidFill>
                <a:latin typeface="Times New Roman" pitchFamily="18" charset="0"/>
                <a:sym typeface="Symbol" pitchFamily="18" charset="2"/>
              </a:rPr>
              <a:t></a:t>
            </a:r>
            <a:r>
              <a:rPr lang="fr-FR" sz="2000" b="1" baseline="-18000">
                <a:solidFill>
                  <a:srgbClr val="1822CD"/>
                </a:solidFill>
                <a:latin typeface="Times New Roman" pitchFamily="18" charset="0"/>
                <a:sym typeface="Symbol" pitchFamily="18" charset="2"/>
              </a:rPr>
              <a:t> </a:t>
            </a:r>
            <a:r>
              <a:rPr lang="fr-FR" sz="2000" b="1">
                <a:solidFill>
                  <a:srgbClr val="1822CD"/>
                </a:solidFill>
                <a:latin typeface="Times New Roman" pitchFamily="18" charset="0"/>
                <a:sym typeface="Symbol" pitchFamily="18" charset="2"/>
              </a:rPr>
              <a:t> </a:t>
            </a:r>
            <a:r>
              <a:rPr lang="fr-FR" sz="2000" b="1" baseline="-18000">
                <a:solidFill>
                  <a:srgbClr val="1822CD"/>
                </a:solidFill>
                <a:latin typeface="Times New Roman" pitchFamily="18" charset="0"/>
                <a:sym typeface="Symbol" pitchFamily="18" charset="2"/>
              </a:rPr>
              <a:t> </a:t>
            </a:r>
          </a:p>
        </p:txBody>
      </p:sp>
      <p:sp>
        <p:nvSpPr>
          <p:cNvPr id="36874" name="Text Box 16"/>
          <p:cNvSpPr txBox="1">
            <a:spLocks noChangeArrowheads="1"/>
          </p:cNvSpPr>
          <p:nvPr/>
        </p:nvSpPr>
        <p:spPr bwMode="auto">
          <a:xfrm>
            <a:off x="4724400" y="5137150"/>
            <a:ext cx="4419600" cy="1427486"/>
          </a:xfrm>
          <a:prstGeom prst="rect">
            <a:avLst/>
          </a:prstGeom>
          <a:noFill/>
          <a:ln w="28575">
            <a:noFill/>
            <a:miter lim="800000"/>
            <a:headEnd/>
            <a:tailEnd/>
          </a:ln>
        </p:spPr>
        <p:txBody>
          <a:bodyPr lIns="421868" tIns="210934" rIns="421868" bIns="210934">
            <a:spAutoFit/>
          </a:bodyPr>
          <a:lstStyle/>
          <a:p>
            <a:pPr defTabSz="4217988" eaLnBrk="0" hangingPunct="0">
              <a:spcBef>
                <a:spcPct val="50000"/>
              </a:spcBef>
            </a:pPr>
            <a:r>
              <a:rPr lang="fr-FR" sz="1600" b="1">
                <a:solidFill>
                  <a:srgbClr val="1822CD"/>
                </a:solidFill>
              </a:rPr>
              <a:t>Le parcours des neutrinos  permet de « voir »  l’oscillation de ces derniers : un neutrino est d’abord de type </a:t>
            </a:r>
            <a:r>
              <a:rPr lang="fr-FR" sz="1600" b="1">
                <a:solidFill>
                  <a:srgbClr val="1822CD"/>
                </a:solidFill>
                <a:sym typeface="Symbol" pitchFamily="18" charset="2"/>
              </a:rPr>
              <a:t></a:t>
            </a:r>
            <a:r>
              <a:rPr lang="fr-FR" sz="1600" b="1" baseline="-18000">
                <a:solidFill>
                  <a:srgbClr val="1822CD"/>
                </a:solidFill>
                <a:sym typeface="Symbol" pitchFamily="18" charset="2"/>
              </a:rPr>
              <a:t>  </a:t>
            </a:r>
            <a:r>
              <a:rPr lang="fr-FR" sz="1600" b="1">
                <a:solidFill>
                  <a:srgbClr val="1822CD"/>
                </a:solidFill>
                <a:sym typeface="Symbol" pitchFamily="18" charset="2"/>
              </a:rPr>
              <a:t>puis </a:t>
            </a:r>
            <a:r>
              <a:rPr lang="fr-FR" sz="1600" b="1" baseline="-18000">
                <a:solidFill>
                  <a:srgbClr val="1822CD"/>
                </a:solidFill>
                <a:sym typeface="Symbol" pitchFamily="18" charset="2"/>
              </a:rPr>
              <a:t></a:t>
            </a:r>
            <a:r>
              <a:rPr lang="fr-FR" sz="1600" b="1">
                <a:solidFill>
                  <a:srgbClr val="1822CD"/>
                </a:solidFill>
                <a:sym typeface="Symbol" pitchFamily="18" charset="2"/>
              </a:rPr>
              <a:t>  puis à nouveau </a:t>
            </a:r>
            <a:r>
              <a:rPr lang="fr-FR" sz="1600" b="1" baseline="-18000">
                <a:solidFill>
                  <a:srgbClr val="1822CD"/>
                </a:solidFill>
                <a:sym typeface="Symbol" pitchFamily="18" charset="2"/>
              </a:rPr>
              <a:t></a:t>
            </a:r>
            <a:r>
              <a:rPr lang="fr-FR" sz="1600" b="1">
                <a:solidFill>
                  <a:srgbClr val="1822CD"/>
                </a:solidFill>
                <a:sym typeface="Symbol" pitchFamily="18" charset="2"/>
              </a:rPr>
              <a:t> etc...</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533402" y="914401"/>
            <a:ext cx="2819399" cy="384721"/>
          </a:xfrm>
          <a:prstGeom prst="rect">
            <a:avLst/>
          </a:prstGeom>
        </p:spPr>
        <p:txBody>
          <a:bodyPr vert="horz" wrap="square" lIns="0" tIns="0" rIns="0" bIns="0" rtlCol="0">
            <a:spAutoFit/>
          </a:bodyPr>
          <a:lstStyle/>
          <a:p>
            <a:pPr marL="12700">
              <a:lnSpc>
                <a:spcPct val="100000"/>
              </a:lnSpc>
            </a:pPr>
            <a:r>
              <a:rPr sz="2500" b="1" spc="-5" dirty="0">
                <a:latin typeface="Times New Roman"/>
                <a:cs typeface="Times New Roman"/>
              </a:rPr>
              <a:t>Formalisme </a:t>
            </a:r>
            <a:r>
              <a:rPr sz="2500" b="1" dirty="0">
                <a:latin typeface="Times New Roman"/>
                <a:cs typeface="Times New Roman"/>
              </a:rPr>
              <a:t>de</a:t>
            </a:r>
            <a:r>
              <a:rPr sz="2500" b="1" spc="-25" dirty="0">
                <a:latin typeface="Times New Roman"/>
                <a:cs typeface="Times New Roman"/>
              </a:rPr>
              <a:t> </a:t>
            </a:r>
            <a:r>
              <a:rPr sz="2500" b="1" spc="-5" dirty="0">
                <a:latin typeface="Times New Roman"/>
                <a:cs typeface="Times New Roman"/>
              </a:rPr>
              <a:t>base</a:t>
            </a:r>
            <a:endParaRPr sz="2500">
              <a:latin typeface="Times New Roman"/>
              <a:cs typeface="Times New Roman"/>
            </a:endParaRPr>
          </a:p>
        </p:txBody>
      </p:sp>
      <p:sp>
        <p:nvSpPr>
          <p:cNvPr id="4" name="object 4"/>
          <p:cNvSpPr txBox="1"/>
          <p:nvPr/>
        </p:nvSpPr>
        <p:spPr>
          <a:xfrm>
            <a:off x="307341" y="110744"/>
            <a:ext cx="5194300" cy="430887"/>
          </a:xfrm>
          <a:prstGeom prst="rect">
            <a:avLst/>
          </a:prstGeom>
        </p:spPr>
        <p:txBody>
          <a:bodyPr vert="horz" wrap="square" lIns="0" tIns="0" rIns="0" bIns="0" rtlCol="0">
            <a:spAutoFit/>
          </a:bodyPr>
          <a:lstStyle/>
          <a:p>
            <a:pPr marL="12700">
              <a:lnSpc>
                <a:spcPct val="100000"/>
              </a:lnSpc>
              <a:tabLst>
                <a:tab pos="4995545" algn="l"/>
              </a:tabLst>
            </a:pPr>
            <a:r>
              <a:rPr sz="2800" b="1" spc="-5" dirty="0">
                <a:solidFill>
                  <a:srgbClr val="3333CC"/>
                </a:solidFill>
                <a:latin typeface="Times New Roman"/>
                <a:cs typeface="Times New Roman"/>
              </a:rPr>
              <a:t>M</a:t>
            </a:r>
            <a:r>
              <a:rPr sz="2800" b="1" dirty="0">
                <a:solidFill>
                  <a:srgbClr val="3333CC"/>
                </a:solidFill>
                <a:latin typeface="Times New Roman"/>
                <a:cs typeface="Times New Roman"/>
              </a:rPr>
              <a:t>at</a:t>
            </a:r>
            <a:r>
              <a:rPr sz="2800" b="1" spc="-15" dirty="0">
                <a:solidFill>
                  <a:srgbClr val="3333CC"/>
                </a:solidFill>
                <a:latin typeface="Times New Roman"/>
                <a:cs typeface="Times New Roman"/>
              </a:rPr>
              <a:t>r</a:t>
            </a:r>
            <a:r>
              <a:rPr sz="2800" b="1" spc="-5" dirty="0">
                <a:solidFill>
                  <a:srgbClr val="3333CC"/>
                </a:solidFill>
                <a:latin typeface="Times New Roman"/>
                <a:cs typeface="Times New Roman"/>
              </a:rPr>
              <a:t>i</a:t>
            </a:r>
            <a:r>
              <a:rPr sz="2800" b="1" spc="-15" dirty="0">
                <a:solidFill>
                  <a:srgbClr val="3333CC"/>
                </a:solidFill>
                <a:latin typeface="Times New Roman"/>
                <a:cs typeface="Times New Roman"/>
              </a:rPr>
              <a:t>c</a:t>
            </a:r>
            <a:r>
              <a:rPr sz="2800" b="1" spc="-5" dirty="0">
                <a:solidFill>
                  <a:srgbClr val="3333CC"/>
                </a:solidFill>
                <a:latin typeface="Times New Roman"/>
                <a:cs typeface="Times New Roman"/>
              </a:rPr>
              <a:t>e</a:t>
            </a:r>
            <a:r>
              <a:rPr sz="2800" b="1" spc="-10" dirty="0">
                <a:solidFill>
                  <a:srgbClr val="3333CC"/>
                </a:solidFill>
                <a:latin typeface="Times New Roman"/>
                <a:cs typeface="Times New Roman"/>
              </a:rPr>
              <a:t> </a:t>
            </a:r>
            <a:r>
              <a:rPr sz="2800" b="1" spc="-5" dirty="0">
                <a:solidFill>
                  <a:srgbClr val="3333CC"/>
                </a:solidFill>
                <a:latin typeface="Times New Roman"/>
                <a:cs typeface="Times New Roman"/>
              </a:rPr>
              <a:t>M</a:t>
            </a:r>
            <a:r>
              <a:rPr sz="2800" b="1" spc="-10" dirty="0">
                <a:solidFill>
                  <a:srgbClr val="3333CC"/>
                </a:solidFill>
                <a:latin typeface="Times New Roman"/>
                <a:cs typeface="Times New Roman"/>
              </a:rPr>
              <a:t>N</a:t>
            </a:r>
            <a:r>
              <a:rPr sz="2800" b="1" dirty="0">
                <a:solidFill>
                  <a:srgbClr val="3333CC"/>
                </a:solidFill>
                <a:latin typeface="Times New Roman"/>
                <a:cs typeface="Times New Roman"/>
              </a:rPr>
              <a:t>S</a:t>
            </a:r>
            <a:r>
              <a:rPr sz="2800" b="1" spc="-5" dirty="0">
                <a:solidFill>
                  <a:srgbClr val="3333CC"/>
                </a:solidFill>
                <a:latin typeface="Times New Roman"/>
                <a:cs typeface="Times New Roman"/>
              </a:rPr>
              <a:t>P</a:t>
            </a:r>
            <a:r>
              <a:rPr sz="2800" b="1" spc="-140" dirty="0">
                <a:solidFill>
                  <a:srgbClr val="3333CC"/>
                </a:solidFill>
                <a:latin typeface="Times New Roman"/>
                <a:cs typeface="Times New Roman"/>
              </a:rPr>
              <a:t> </a:t>
            </a:r>
            <a:r>
              <a:rPr sz="2800" b="1" spc="-15" dirty="0">
                <a:solidFill>
                  <a:srgbClr val="3333CC"/>
                </a:solidFill>
                <a:latin typeface="Times New Roman"/>
                <a:cs typeface="Times New Roman"/>
              </a:rPr>
              <a:t>e</a:t>
            </a:r>
            <a:r>
              <a:rPr sz="2800" b="1" spc="-5" dirty="0">
                <a:solidFill>
                  <a:srgbClr val="3333CC"/>
                </a:solidFill>
                <a:latin typeface="Times New Roman"/>
                <a:cs typeface="Times New Roman"/>
              </a:rPr>
              <a:t>t</a:t>
            </a:r>
            <a:r>
              <a:rPr sz="2800" b="1" dirty="0">
                <a:solidFill>
                  <a:srgbClr val="3333CC"/>
                </a:solidFill>
                <a:latin typeface="Times New Roman"/>
                <a:cs typeface="Times New Roman"/>
              </a:rPr>
              <a:t> os</a:t>
            </a:r>
            <a:r>
              <a:rPr sz="2800" b="1" spc="-15" dirty="0">
                <a:solidFill>
                  <a:srgbClr val="3333CC"/>
                </a:solidFill>
                <a:latin typeface="Times New Roman"/>
                <a:cs typeface="Times New Roman"/>
              </a:rPr>
              <a:t>c</a:t>
            </a:r>
            <a:r>
              <a:rPr sz="2800" b="1" spc="-5" dirty="0">
                <a:solidFill>
                  <a:srgbClr val="3333CC"/>
                </a:solidFill>
                <a:latin typeface="Times New Roman"/>
                <a:cs typeface="Times New Roman"/>
              </a:rPr>
              <a:t>ill</a:t>
            </a:r>
            <a:r>
              <a:rPr sz="2800" b="1" dirty="0">
                <a:solidFill>
                  <a:srgbClr val="3333CC"/>
                </a:solidFill>
                <a:latin typeface="Times New Roman"/>
                <a:cs typeface="Times New Roman"/>
              </a:rPr>
              <a:t>at</a:t>
            </a:r>
            <a:r>
              <a:rPr sz="2800" b="1" spc="-5" dirty="0">
                <a:solidFill>
                  <a:srgbClr val="3333CC"/>
                </a:solidFill>
                <a:latin typeface="Times New Roman"/>
                <a:cs typeface="Times New Roman"/>
              </a:rPr>
              <a:t>i</a:t>
            </a:r>
            <a:r>
              <a:rPr sz="2800" b="1" dirty="0">
                <a:solidFill>
                  <a:srgbClr val="3333CC"/>
                </a:solidFill>
                <a:latin typeface="Times New Roman"/>
                <a:cs typeface="Times New Roman"/>
              </a:rPr>
              <a:t>o</a:t>
            </a:r>
            <a:r>
              <a:rPr sz="2800" b="1" spc="-5" dirty="0">
                <a:solidFill>
                  <a:srgbClr val="3333CC"/>
                </a:solidFill>
                <a:latin typeface="Times New Roman"/>
                <a:cs typeface="Times New Roman"/>
              </a:rPr>
              <a:t>n</a:t>
            </a:r>
            <a:r>
              <a:rPr sz="2800" b="1" spc="-25" dirty="0">
                <a:solidFill>
                  <a:srgbClr val="3333CC"/>
                </a:solidFill>
                <a:latin typeface="Times New Roman"/>
                <a:cs typeface="Times New Roman"/>
              </a:rPr>
              <a:t> </a:t>
            </a:r>
            <a:r>
              <a:rPr sz="2800" b="1" spc="-5">
                <a:solidFill>
                  <a:srgbClr val="3333CC"/>
                </a:solidFill>
                <a:latin typeface="Times New Roman"/>
                <a:cs typeface="Times New Roman"/>
              </a:rPr>
              <a:t>à</a:t>
            </a:r>
            <a:r>
              <a:rPr sz="2800" b="1">
                <a:solidFill>
                  <a:srgbClr val="3333CC"/>
                </a:solidFill>
                <a:latin typeface="Times New Roman"/>
                <a:cs typeface="Times New Roman"/>
              </a:rPr>
              <a:t> </a:t>
            </a:r>
            <a:r>
              <a:rPr sz="2800" b="1" spc="-5" smtClean="0">
                <a:solidFill>
                  <a:srgbClr val="3333CC"/>
                </a:solidFill>
                <a:latin typeface="Times New Roman"/>
                <a:cs typeface="Times New Roman"/>
              </a:rPr>
              <a:t>3</a:t>
            </a:r>
            <a:r>
              <a:rPr lang="fr-FR" sz="2800" b="1" spc="-5" dirty="0" smtClean="0">
                <a:solidFill>
                  <a:srgbClr val="3333CC"/>
                </a:solidFill>
                <a:latin typeface="Times New Roman"/>
                <a:cs typeface="Times New Roman"/>
              </a:rPr>
              <a:t> </a:t>
            </a:r>
            <a:r>
              <a:rPr sz="2800" b="1" spc="-5" smtClean="0">
                <a:solidFill>
                  <a:srgbClr val="3333CC"/>
                </a:solidFill>
                <a:latin typeface="Symbol"/>
                <a:cs typeface="Symbol"/>
              </a:rPr>
              <a:t></a:t>
            </a:r>
            <a:endParaRPr sz="2800">
              <a:latin typeface="Symbol"/>
              <a:cs typeface="Symbol"/>
            </a:endParaRPr>
          </a:p>
        </p:txBody>
      </p:sp>
      <p:sp>
        <p:nvSpPr>
          <p:cNvPr id="5" name="object 5"/>
          <p:cNvSpPr txBox="1"/>
          <p:nvPr/>
        </p:nvSpPr>
        <p:spPr>
          <a:xfrm>
            <a:off x="748666" y="644652"/>
            <a:ext cx="5876925" cy="369332"/>
          </a:xfrm>
          <a:prstGeom prst="rect">
            <a:avLst/>
          </a:prstGeom>
        </p:spPr>
        <p:txBody>
          <a:bodyPr vert="horz" wrap="square" lIns="0" tIns="0" rIns="0" bIns="0" rtlCol="0">
            <a:spAutoFit/>
          </a:bodyPr>
          <a:lstStyle/>
          <a:p>
            <a:pPr marL="12700">
              <a:lnSpc>
                <a:spcPct val="100000"/>
              </a:lnSpc>
            </a:pPr>
            <a:r>
              <a:rPr sz="2400" spc="-5" dirty="0">
                <a:latin typeface="Times New Roman"/>
                <a:cs typeface="Times New Roman"/>
              </a:rPr>
              <a:t>(MNSP: Maki-Nakagawa-Sakata-Pontecorvo)</a:t>
            </a:r>
            <a:r>
              <a:rPr sz="2400" spc="5" dirty="0">
                <a:latin typeface="Times New Roman"/>
                <a:cs typeface="Times New Roman"/>
              </a:rPr>
              <a:t> </a:t>
            </a:r>
            <a:r>
              <a:rPr sz="2925" i="1" spc="-97" baseline="41310" dirty="0">
                <a:solidFill>
                  <a:srgbClr val="3333CC"/>
                </a:solidFill>
                <a:latin typeface="Symbol"/>
                <a:cs typeface="Symbol"/>
              </a:rPr>
              <a:t></a:t>
            </a:r>
            <a:endParaRPr sz="2925" baseline="41310">
              <a:latin typeface="Symbol"/>
              <a:cs typeface="Symbol"/>
            </a:endParaRPr>
          </a:p>
        </p:txBody>
      </p:sp>
      <p:sp>
        <p:nvSpPr>
          <p:cNvPr id="6" name="object 6"/>
          <p:cNvSpPr txBox="1"/>
          <p:nvPr/>
        </p:nvSpPr>
        <p:spPr>
          <a:xfrm>
            <a:off x="7111251" y="132371"/>
            <a:ext cx="123189" cy="230832"/>
          </a:xfrm>
          <a:prstGeom prst="rect">
            <a:avLst/>
          </a:prstGeom>
        </p:spPr>
        <p:txBody>
          <a:bodyPr vert="horz" wrap="square" lIns="0" tIns="0" rIns="0" bIns="0" rtlCol="0">
            <a:spAutoFit/>
          </a:bodyPr>
          <a:lstStyle/>
          <a:p>
            <a:pPr marL="12700">
              <a:lnSpc>
                <a:spcPct val="100000"/>
              </a:lnSpc>
            </a:pPr>
            <a:r>
              <a:rPr sz="1500" spc="15" dirty="0">
                <a:latin typeface="Times New Roman"/>
                <a:cs typeface="Times New Roman"/>
              </a:rPr>
              <a:t>3</a:t>
            </a:r>
            <a:endParaRPr sz="1500">
              <a:latin typeface="Times New Roman"/>
              <a:cs typeface="Times New Roman"/>
            </a:endParaRPr>
          </a:p>
        </p:txBody>
      </p:sp>
      <p:sp>
        <p:nvSpPr>
          <p:cNvPr id="7" name="object 7"/>
          <p:cNvSpPr txBox="1"/>
          <p:nvPr/>
        </p:nvSpPr>
        <p:spPr>
          <a:xfrm>
            <a:off x="7632829" y="540562"/>
            <a:ext cx="201295" cy="246221"/>
          </a:xfrm>
          <a:prstGeom prst="rect">
            <a:avLst/>
          </a:prstGeom>
        </p:spPr>
        <p:txBody>
          <a:bodyPr vert="horz" wrap="square" lIns="0" tIns="0" rIns="0" bIns="0" rtlCol="0">
            <a:spAutoFit/>
          </a:bodyPr>
          <a:lstStyle/>
          <a:p>
            <a:pPr marL="12700">
              <a:lnSpc>
                <a:spcPct val="100000"/>
              </a:lnSpc>
            </a:pPr>
            <a:r>
              <a:rPr sz="1600" i="1" spc="-55" dirty="0">
                <a:latin typeface="Symbol"/>
                <a:cs typeface="Symbol"/>
              </a:rPr>
              <a:t></a:t>
            </a:r>
            <a:r>
              <a:rPr sz="1500" spc="5" dirty="0">
                <a:latin typeface="Times New Roman"/>
                <a:cs typeface="Times New Roman"/>
              </a:rPr>
              <a:t>j</a:t>
            </a:r>
            <a:endParaRPr sz="1500">
              <a:latin typeface="Times New Roman"/>
              <a:cs typeface="Times New Roman"/>
            </a:endParaRPr>
          </a:p>
        </p:txBody>
      </p:sp>
      <p:sp>
        <p:nvSpPr>
          <p:cNvPr id="8" name="object 8"/>
          <p:cNvSpPr txBox="1"/>
          <p:nvPr/>
        </p:nvSpPr>
        <p:spPr>
          <a:xfrm>
            <a:off x="8080058" y="514019"/>
            <a:ext cx="87631" cy="269304"/>
          </a:xfrm>
          <a:prstGeom prst="rect">
            <a:avLst/>
          </a:prstGeom>
        </p:spPr>
        <p:txBody>
          <a:bodyPr vert="horz" wrap="square" lIns="0" tIns="0" rIns="0" bIns="0" rtlCol="0">
            <a:spAutoFit/>
          </a:bodyPr>
          <a:lstStyle/>
          <a:p>
            <a:pPr marL="12700">
              <a:lnSpc>
                <a:spcPct val="100000"/>
              </a:lnSpc>
            </a:pPr>
            <a:r>
              <a:rPr sz="1750" spc="-5" dirty="0">
                <a:solidFill>
                  <a:srgbClr val="CC0099"/>
                </a:solidFill>
                <a:latin typeface="Times New Roman"/>
                <a:cs typeface="Times New Roman"/>
              </a:rPr>
              <a:t>j</a:t>
            </a:r>
            <a:endParaRPr sz="1750">
              <a:latin typeface="Times New Roman"/>
              <a:cs typeface="Times New Roman"/>
            </a:endParaRPr>
          </a:p>
        </p:txBody>
      </p:sp>
      <p:sp>
        <p:nvSpPr>
          <p:cNvPr id="9" name="object 9"/>
          <p:cNvSpPr txBox="1"/>
          <p:nvPr/>
        </p:nvSpPr>
        <p:spPr>
          <a:xfrm>
            <a:off x="6219253" y="168109"/>
            <a:ext cx="2467547" cy="600164"/>
          </a:xfrm>
          <a:prstGeom prst="rect">
            <a:avLst/>
          </a:prstGeom>
        </p:spPr>
        <p:txBody>
          <a:bodyPr vert="horz" wrap="square" lIns="0" tIns="0" rIns="0" bIns="0" rtlCol="0">
            <a:spAutoFit/>
          </a:bodyPr>
          <a:lstStyle/>
          <a:p>
            <a:pPr marL="12700">
              <a:lnSpc>
                <a:spcPct val="100000"/>
              </a:lnSpc>
              <a:tabLst>
                <a:tab pos="515620" algn="l"/>
                <a:tab pos="1612265" algn="l"/>
              </a:tabLst>
            </a:pPr>
            <a:r>
              <a:rPr sz="3350" i="1" spc="-95" dirty="0">
                <a:solidFill>
                  <a:srgbClr val="3333CC"/>
                </a:solidFill>
                <a:latin typeface="Symbol"/>
                <a:cs typeface="Symbol"/>
              </a:rPr>
              <a:t></a:t>
            </a:r>
            <a:r>
              <a:rPr sz="3350" spc="-95" dirty="0">
                <a:solidFill>
                  <a:srgbClr val="3333CC"/>
                </a:solidFill>
                <a:latin typeface="Times New Roman"/>
                <a:cs typeface="Times New Roman"/>
              </a:rPr>
              <a:t>	</a:t>
            </a:r>
            <a:r>
              <a:rPr sz="2600" spc="15" dirty="0">
                <a:latin typeface="Symbol"/>
                <a:cs typeface="Symbol"/>
              </a:rPr>
              <a:t></a:t>
            </a:r>
            <a:r>
              <a:rPr sz="2600" spc="-260" dirty="0">
                <a:latin typeface="Times New Roman"/>
                <a:cs typeface="Times New Roman"/>
              </a:rPr>
              <a:t> </a:t>
            </a:r>
            <a:r>
              <a:rPr sz="5850" spc="630" baseline="-8547" dirty="0">
                <a:latin typeface="Symbol"/>
                <a:cs typeface="Symbol"/>
              </a:rPr>
              <a:t></a:t>
            </a:r>
            <a:r>
              <a:rPr sz="2600" spc="20" dirty="0">
                <a:latin typeface="Times New Roman"/>
                <a:cs typeface="Times New Roman"/>
              </a:rPr>
              <a:t>U</a:t>
            </a:r>
            <a:r>
              <a:rPr sz="2600" dirty="0">
                <a:latin typeface="Times New Roman"/>
                <a:cs typeface="Times New Roman"/>
              </a:rPr>
              <a:t>	</a:t>
            </a:r>
            <a:r>
              <a:rPr sz="4725" i="1" spc="-120" baseline="3527" dirty="0">
                <a:solidFill>
                  <a:srgbClr val="CC0099"/>
                </a:solidFill>
                <a:latin typeface="Symbol"/>
                <a:cs typeface="Symbol"/>
              </a:rPr>
              <a:t></a:t>
            </a:r>
            <a:endParaRPr sz="4725" baseline="3527">
              <a:latin typeface="Symbol"/>
              <a:cs typeface="Symbol"/>
            </a:endParaRPr>
          </a:p>
        </p:txBody>
      </p:sp>
      <p:sp>
        <p:nvSpPr>
          <p:cNvPr id="10" name="object 10"/>
          <p:cNvSpPr txBox="1"/>
          <p:nvPr/>
        </p:nvSpPr>
        <p:spPr>
          <a:xfrm>
            <a:off x="6687501" y="787870"/>
            <a:ext cx="2456499" cy="795089"/>
          </a:xfrm>
          <a:prstGeom prst="rect">
            <a:avLst/>
          </a:prstGeom>
        </p:spPr>
        <p:txBody>
          <a:bodyPr vert="horz" wrap="square" lIns="0" tIns="0" rIns="0" bIns="0" rtlCol="0">
            <a:spAutoFit/>
          </a:bodyPr>
          <a:lstStyle/>
          <a:p>
            <a:pPr marL="377190">
              <a:lnSpc>
                <a:spcPts val="1600"/>
              </a:lnSpc>
            </a:pPr>
            <a:r>
              <a:rPr sz="1500" spc="-15" dirty="0">
                <a:latin typeface="Times New Roman"/>
                <a:cs typeface="Times New Roman"/>
              </a:rPr>
              <a:t>j</a:t>
            </a:r>
            <a:r>
              <a:rPr sz="1500" spc="-15" dirty="0">
                <a:latin typeface="Symbol"/>
                <a:cs typeface="Symbol"/>
              </a:rPr>
              <a:t></a:t>
            </a:r>
            <a:r>
              <a:rPr sz="1500" spc="-15" dirty="0">
                <a:latin typeface="Times New Roman"/>
                <a:cs typeface="Times New Roman"/>
              </a:rPr>
              <a:t>1</a:t>
            </a:r>
            <a:endParaRPr sz="1500">
              <a:latin typeface="Times New Roman"/>
              <a:cs typeface="Times New Roman"/>
            </a:endParaRPr>
          </a:p>
          <a:p>
            <a:pPr marL="12700">
              <a:lnSpc>
                <a:spcPts val="2200"/>
              </a:lnSpc>
            </a:pPr>
            <a:r>
              <a:rPr sz="2000" spc="15" dirty="0">
                <a:latin typeface="Times New Roman"/>
                <a:cs typeface="Times New Roman"/>
              </a:rPr>
              <a:t>U</a:t>
            </a:r>
            <a:r>
              <a:rPr sz="1950" spc="22" baseline="-14957" dirty="0">
                <a:latin typeface="Symbol"/>
                <a:cs typeface="Symbol"/>
              </a:rPr>
              <a:t></a:t>
            </a:r>
            <a:r>
              <a:rPr sz="1950" spc="22" baseline="-14957" dirty="0">
                <a:latin typeface="Times New Roman"/>
                <a:cs typeface="Times New Roman"/>
              </a:rPr>
              <a:t>j </a:t>
            </a:r>
            <a:r>
              <a:rPr sz="2000" spc="-5" dirty="0">
                <a:latin typeface="Times New Roman"/>
                <a:cs typeface="Times New Roman"/>
              </a:rPr>
              <a:t>est la</a:t>
            </a:r>
            <a:r>
              <a:rPr sz="2000" spc="-210" dirty="0">
                <a:latin typeface="Times New Roman"/>
                <a:cs typeface="Times New Roman"/>
              </a:rPr>
              <a:t> </a:t>
            </a:r>
            <a:r>
              <a:rPr sz="2000" spc="-10" dirty="0">
                <a:latin typeface="Times New Roman"/>
                <a:cs typeface="Times New Roman"/>
              </a:rPr>
              <a:t>matrice</a:t>
            </a:r>
            <a:endParaRPr sz="2000">
              <a:latin typeface="Times New Roman"/>
              <a:cs typeface="Times New Roman"/>
            </a:endParaRPr>
          </a:p>
          <a:p>
            <a:pPr marL="12700">
              <a:lnSpc>
                <a:spcPct val="100000"/>
              </a:lnSpc>
            </a:pPr>
            <a:r>
              <a:rPr sz="2000" dirty="0">
                <a:latin typeface="Times New Roman"/>
                <a:cs typeface="Times New Roman"/>
              </a:rPr>
              <a:t>de</a:t>
            </a:r>
            <a:r>
              <a:rPr sz="2000" spc="-95" dirty="0">
                <a:latin typeface="Times New Roman"/>
                <a:cs typeface="Times New Roman"/>
              </a:rPr>
              <a:t> </a:t>
            </a:r>
            <a:r>
              <a:rPr sz="2000" spc="-5" dirty="0">
                <a:latin typeface="Times New Roman"/>
                <a:cs typeface="Times New Roman"/>
              </a:rPr>
              <a:t>mélange</a:t>
            </a:r>
            <a:endParaRPr sz="2000">
              <a:latin typeface="Times New Roman"/>
              <a:cs typeface="Times New Roman"/>
            </a:endParaRPr>
          </a:p>
        </p:txBody>
      </p:sp>
      <p:sp>
        <p:nvSpPr>
          <p:cNvPr id="11" name="object 11"/>
          <p:cNvSpPr txBox="1"/>
          <p:nvPr/>
        </p:nvSpPr>
        <p:spPr>
          <a:xfrm>
            <a:off x="3383993" y="1103973"/>
            <a:ext cx="2559609" cy="307777"/>
          </a:xfrm>
          <a:prstGeom prst="rect">
            <a:avLst/>
          </a:prstGeom>
        </p:spPr>
        <p:txBody>
          <a:bodyPr vert="horz" wrap="square" lIns="0" tIns="0" rIns="0" bIns="0" rtlCol="0">
            <a:spAutoFit/>
          </a:bodyPr>
          <a:lstStyle/>
          <a:p>
            <a:pPr marL="12700">
              <a:lnSpc>
                <a:spcPct val="100000"/>
              </a:lnSpc>
            </a:pPr>
            <a:r>
              <a:rPr sz="2000" b="1" spc="-5" smtClean="0">
                <a:solidFill>
                  <a:srgbClr val="FF3300"/>
                </a:solidFill>
                <a:latin typeface="Times New Roman"/>
                <a:cs typeface="Times New Roman"/>
              </a:rPr>
              <a:t>Matr</a:t>
            </a:r>
            <a:r>
              <a:rPr lang="fr-FR" sz="2000" b="1" spc="-5" dirty="0" err="1" smtClean="0">
                <a:solidFill>
                  <a:srgbClr val="FF3300"/>
                </a:solidFill>
                <a:latin typeface="Times New Roman"/>
                <a:cs typeface="Times New Roman"/>
              </a:rPr>
              <a:t>ice</a:t>
            </a:r>
            <a:r>
              <a:rPr lang="fr-FR" sz="2000" b="1" spc="-5" dirty="0" smtClean="0">
                <a:solidFill>
                  <a:srgbClr val="FF3300"/>
                </a:solidFill>
                <a:latin typeface="Times New Roman"/>
                <a:cs typeface="Times New Roman"/>
              </a:rPr>
              <a:t> de</a:t>
            </a:r>
            <a:r>
              <a:rPr sz="2000" b="1" spc="-60" smtClean="0">
                <a:solidFill>
                  <a:srgbClr val="FF3300"/>
                </a:solidFill>
                <a:latin typeface="Times New Roman"/>
                <a:cs typeface="Times New Roman"/>
              </a:rPr>
              <a:t> </a:t>
            </a:r>
            <a:r>
              <a:rPr sz="2000" b="1" spc="-5" dirty="0">
                <a:solidFill>
                  <a:srgbClr val="FF3300"/>
                </a:solidFill>
                <a:latin typeface="Times New Roman"/>
                <a:cs typeface="Times New Roman"/>
              </a:rPr>
              <a:t>mélange:</a:t>
            </a:r>
            <a:endParaRPr sz="2000">
              <a:latin typeface="Times New Roman"/>
              <a:cs typeface="Times New Roman"/>
            </a:endParaRPr>
          </a:p>
        </p:txBody>
      </p:sp>
      <p:sp>
        <p:nvSpPr>
          <p:cNvPr id="12" name="object 12"/>
          <p:cNvSpPr txBox="1"/>
          <p:nvPr/>
        </p:nvSpPr>
        <p:spPr>
          <a:xfrm>
            <a:off x="459694" y="5707765"/>
            <a:ext cx="5330191" cy="923330"/>
          </a:xfrm>
          <a:prstGeom prst="rect">
            <a:avLst/>
          </a:prstGeom>
        </p:spPr>
        <p:txBody>
          <a:bodyPr vert="horz" wrap="square" lIns="0" tIns="0" rIns="0" bIns="0" rtlCol="0">
            <a:spAutoFit/>
          </a:bodyPr>
          <a:lstStyle/>
          <a:p>
            <a:pPr marL="12700">
              <a:lnSpc>
                <a:spcPts val="2400"/>
              </a:lnSpc>
            </a:pPr>
            <a:r>
              <a:rPr sz="2000" dirty="0">
                <a:solidFill>
                  <a:srgbClr val="C00000"/>
                </a:solidFill>
                <a:latin typeface="Times New Roman"/>
                <a:cs typeface="Times New Roman"/>
              </a:rPr>
              <a:t>6 </a:t>
            </a:r>
            <a:r>
              <a:rPr sz="2000" spc="-5" dirty="0">
                <a:solidFill>
                  <a:srgbClr val="C00000"/>
                </a:solidFill>
                <a:latin typeface="Times New Roman"/>
                <a:cs typeface="Times New Roman"/>
              </a:rPr>
              <a:t>paramètres</a:t>
            </a:r>
            <a:r>
              <a:rPr sz="2000" spc="-70" dirty="0">
                <a:solidFill>
                  <a:srgbClr val="C00000"/>
                </a:solidFill>
                <a:latin typeface="Times New Roman"/>
                <a:cs typeface="Times New Roman"/>
              </a:rPr>
              <a:t> </a:t>
            </a:r>
            <a:r>
              <a:rPr sz="2000" spc="-5" dirty="0">
                <a:solidFill>
                  <a:srgbClr val="C00000"/>
                </a:solidFill>
                <a:latin typeface="Times New Roman"/>
                <a:cs typeface="Times New Roman"/>
              </a:rPr>
              <a:t>accessibles:</a:t>
            </a:r>
            <a:endParaRPr sz="2000">
              <a:latin typeface="Times New Roman"/>
              <a:cs typeface="Times New Roman"/>
            </a:endParaRPr>
          </a:p>
          <a:p>
            <a:pPr marL="1993900" indent="-152400">
              <a:lnSpc>
                <a:spcPct val="100000"/>
              </a:lnSpc>
              <a:buChar char="•"/>
              <a:tabLst>
                <a:tab pos="1994535" algn="l"/>
              </a:tabLst>
            </a:pPr>
            <a:r>
              <a:rPr sz="2000" dirty="0">
                <a:solidFill>
                  <a:srgbClr val="C00000"/>
                </a:solidFill>
                <a:latin typeface="Times New Roman"/>
                <a:cs typeface="Times New Roman"/>
              </a:rPr>
              <a:t>3 angles, 2 </a:t>
            </a:r>
            <a:r>
              <a:rPr sz="2000" spc="-5" dirty="0">
                <a:solidFill>
                  <a:srgbClr val="C00000"/>
                </a:solidFill>
                <a:latin typeface="Times New Roman"/>
                <a:cs typeface="Times New Roman"/>
              </a:rPr>
              <a:t>différences </a:t>
            </a:r>
            <a:r>
              <a:rPr sz="2000" dirty="0">
                <a:solidFill>
                  <a:srgbClr val="C00000"/>
                </a:solidFill>
                <a:latin typeface="Times New Roman"/>
                <a:cs typeface="Times New Roman"/>
              </a:rPr>
              <a:t>de</a:t>
            </a:r>
            <a:r>
              <a:rPr sz="2000" spc="-185" dirty="0">
                <a:solidFill>
                  <a:srgbClr val="C00000"/>
                </a:solidFill>
                <a:latin typeface="Times New Roman"/>
                <a:cs typeface="Times New Roman"/>
              </a:rPr>
              <a:t> </a:t>
            </a:r>
            <a:r>
              <a:rPr sz="2000" spc="-5" dirty="0">
                <a:solidFill>
                  <a:srgbClr val="C00000"/>
                </a:solidFill>
                <a:latin typeface="Times New Roman"/>
                <a:cs typeface="Times New Roman"/>
              </a:rPr>
              <a:t>masse,</a:t>
            </a:r>
            <a:endParaRPr sz="2000">
              <a:latin typeface="Times New Roman"/>
              <a:cs typeface="Times New Roman"/>
            </a:endParaRPr>
          </a:p>
          <a:p>
            <a:pPr marL="1993900" indent="-152400">
              <a:lnSpc>
                <a:spcPct val="100000"/>
              </a:lnSpc>
              <a:buChar char="•"/>
              <a:tabLst>
                <a:tab pos="1994535" algn="l"/>
              </a:tabLst>
            </a:pPr>
            <a:r>
              <a:rPr sz="2000" dirty="0">
                <a:solidFill>
                  <a:srgbClr val="C00000"/>
                </a:solidFill>
                <a:latin typeface="Times New Roman"/>
                <a:cs typeface="Times New Roman"/>
              </a:rPr>
              <a:t>1 phase de  </a:t>
            </a:r>
            <a:r>
              <a:rPr sz="2000" spc="-5" dirty="0">
                <a:solidFill>
                  <a:srgbClr val="C00000"/>
                </a:solidFill>
                <a:latin typeface="Times New Roman"/>
                <a:cs typeface="Times New Roman"/>
              </a:rPr>
              <a:t>violation</a:t>
            </a:r>
            <a:r>
              <a:rPr sz="2000" spc="-130" dirty="0">
                <a:solidFill>
                  <a:srgbClr val="C00000"/>
                </a:solidFill>
                <a:latin typeface="Times New Roman"/>
                <a:cs typeface="Times New Roman"/>
              </a:rPr>
              <a:t> </a:t>
            </a:r>
            <a:r>
              <a:rPr sz="2000" spc="-5" dirty="0">
                <a:solidFill>
                  <a:srgbClr val="C00000"/>
                </a:solidFill>
                <a:latin typeface="Times New Roman"/>
                <a:cs typeface="Times New Roman"/>
              </a:rPr>
              <a:t>CP</a:t>
            </a:r>
            <a:endParaRPr sz="2000">
              <a:latin typeface="Times New Roman"/>
              <a:cs typeface="Times New Roman"/>
            </a:endParaRPr>
          </a:p>
        </p:txBody>
      </p:sp>
      <p:sp>
        <p:nvSpPr>
          <p:cNvPr id="13" name="object 13"/>
          <p:cNvSpPr txBox="1"/>
          <p:nvPr/>
        </p:nvSpPr>
        <p:spPr>
          <a:xfrm>
            <a:off x="804799" y="4832477"/>
            <a:ext cx="1696085" cy="738664"/>
          </a:xfrm>
          <a:prstGeom prst="rect">
            <a:avLst/>
          </a:prstGeom>
        </p:spPr>
        <p:txBody>
          <a:bodyPr vert="horz" wrap="square" lIns="0" tIns="0" rIns="0" bIns="0" rtlCol="0">
            <a:spAutoFit/>
          </a:bodyPr>
          <a:lstStyle/>
          <a:p>
            <a:pPr marL="12700" marR="5080" indent="116839">
              <a:lnSpc>
                <a:spcPct val="100000"/>
              </a:lnSpc>
            </a:pPr>
            <a:r>
              <a:rPr sz="2400" b="1" spc="-5" dirty="0">
                <a:solidFill>
                  <a:srgbClr val="FF6600"/>
                </a:solidFill>
                <a:latin typeface="Times New Roman"/>
                <a:cs typeface="Times New Roman"/>
              </a:rPr>
              <a:t>probabilité  d</a:t>
            </a:r>
            <a:r>
              <a:rPr sz="2400" b="1" spc="-100" dirty="0">
                <a:solidFill>
                  <a:srgbClr val="FF6600"/>
                </a:solidFill>
                <a:latin typeface="Times New Roman"/>
                <a:cs typeface="Times New Roman"/>
              </a:rPr>
              <a:t> </a:t>
            </a:r>
            <a:r>
              <a:rPr sz="2400" b="1" dirty="0">
                <a:solidFill>
                  <a:srgbClr val="FF6600"/>
                </a:solidFill>
                <a:latin typeface="Times New Roman"/>
                <a:cs typeface="Times New Roman"/>
              </a:rPr>
              <a:t>’oscillation</a:t>
            </a:r>
            <a:endParaRPr sz="2400">
              <a:latin typeface="Times New Roman"/>
              <a:cs typeface="Times New Roman"/>
            </a:endParaRPr>
          </a:p>
        </p:txBody>
      </p:sp>
      <p:sp>
        <p:nvSpPr>
          <p:cNvPr id="14" name="object 14"/>
          <p:cNvSpPr/>
          <p:nvPr/>
        </p:nvSpPr>
        <p:spPr>
          <a:xfrm>
            <a:off x="5968142" y="5016889"/>
            <a:ext cx="385445" cy="0"/>
          </a:xfrm>
          <a:custGeom>
            <a:avLst/>
            <a:gdLst/>
            <a:ahLst/>
            <a:cxnLst/>
            <a:rect l="l" t="t" r="r" b="b"/>
            <a:pathLst>
              <a:path w="385445">
                <a:moveTo>
                  <a:pt x="0" y="0"/>
                </a:moveTo>
                <a:lnTo>
                  <a:pt x="385281" y="0"/>
                </a:lnTo>
              </a:path>
            </a:pathLst>
          </a:custGeom>
          <a:ln w="5446">
            <a:solidFill>
              <a:srgbClr val="000000"/>
            </a:solidFill>
          </a:ln>
        </p:spPr>
        <p:txBody>
          <a:bodyPr wrap="square" lIns="0" tIns="0" rIns="0" bIns="0" rtlCol="0"/>
          <a:lstStyle/>
          <a:p>
            <a:endParaRPr/>
          </a:p>
        </p:txBody>
      </p:sp>
      <p:sp>
        <p:nvSpPr>
          <p:cNvPr id="15" name="object 15"/>
          <p:cNvSpPr/>
          <p:nvPr/>
        </p:nvSpPr>
        <p:spPr>
          <a:xfrm>
            <a:off x="8133618" y="5189800"/>
            <a:ext cx="652145" cy="0"/>
          </a:xfrm>
          <a:custGeom>
            <a:avLst/>
            <a:gdLst/>
            <a:ahLst/>
            <a:cxnLst/>
            <a:rect l="l" t="t" r="r" b="b"/>
            <a:pathLst>
              <a:path w="652145">
                <a:moveTo>
                  <a:pt x="0" y="0"/>
                </a:moveTo>
                <a:lnTo>
                  <a:pt x="651700" y="0"/>
                </a:lnTo>
              </a:path>
            </a:pathLst>
          </a:custGeom>
          <a:ln w="10892">
            <a:solidFill>
              <a:srgbClr val="000000"/>
            </a:solidFill>
          </a:ln>
        </p:spPr>
        <p:txBody>
          <a:bodyPr wrap="square" lIns="0" tIns="0" rIns="0" bIns="0" rtlCol="0"/>
          <a:lstStyle/>
          <a:p>
            <a:endParaRPr/>
          </a:p>
        </p:txBody>
      </p:sp>
      <p:sp>
        <p:nvSpPr>
          <p:cNvPr id="16" name="object 16"/>
          <p:cNvSpPr txBox="1"/>
          <p:nvPr/>
        </p:nvSpPr>
        <p:spPr>
          <a:xfrm>
            <a:off x="8854630" y="4994809"/>
            <a:ext cx="113031" cy="315471"/>
          </a:xfrm>
          <a:prstGeom prst="rect">
            <a:avLst/>
          </a:prstGeom>
        </p:spPr>
        <p:txBody>
          <a:bodyPr vert="horz" wrap="square" lIns="0" tIns="0" rIns="0" bIns="0" rtlCol="0">
            <a:spAutoFit/>
          </a:bodyPr>
          <a:lstStyle/>
          <a:p>
            <a:pPr marL="12700">
              <a:lnSpc>
                <a:spcPct val="100000"/>
              </a:lnSpc>
            </a:pPr>
            <a:r>
              <a:rPr sz="2050" i="1" spc="5" dirty="0">
                <a:latin typeface="Times New Roman"/>
                <a:cs typeface="Times New Roman"/>
              </a:rPr>
              <a:t>)</a:t>
            </a:r>
            <a:endParaRPr sz="2050">
              <a:latin typeface="Times New Roman"/>
              <a:cs typeface="Times New Roman"/>
            </a:endParaRPr>
          </a:p>
        </p:txBody>
      </p:sp>
      <p:sp>
        <p:nvSpPr>
          <p:cNvPr id="17" name="object 17"/>
          <p:cNvSpPr txBox="1"/>
          <p:nvPr/>
        </p:nvSpPr>
        <p:spPr>
          <a:xfrm>
            <a:off x="8154759" y="4797958"/>
            <a:ext cx="628015" cy="315471"/>
          </a:xfrm>
          <a:prstGeom prst="rect">
            <a:avLst/>
          </a:prstGeom>
        </p:spPr>
        <p:txBody>
          <a:bodyPr vert="horz" wrap="square" lIns="0" tIns="0" rIns="0" bIns="0" rtlCol="0">
            <a:spAutoFit/>
          </a:bodyPr>
          <a:lstStyle/>
          <a:p>
            <a:pPr marL="12700">
              <a:lnSpc>
                <a:spcPct val="100000"/>
              </a:lnSpc>
            </a:pPr>
            <a:r>
              <a:rPr sz="2050" i="1" spc="5" dirty="0">
                <a:latin typeface="Times New Roman"/>
                <a:cs typeface="Times New Roman"/>
              </a:rPr>
              <a:t>Δm</a:t>
            </a:r>
            <a:r>
              <a:rPr sz="2050" i="1" spc="285" dirty="0">
                <a:latin typeface="Times New Roman"/>
                <a:cs typeface="Times New Roman"/>
              </a:rPr>
              <a:t> </a:t>
            </a:r>
            <a:r>
              <a:rPr sz="2050" i="1" spc="5" dirty="0">
                <a:latin typeface="Times New Roman"/>
                <a:cs typeface="Times New Roman"/>
              </a:rPr>
              <a:t>L</a:t>
            </a:r>
            <a:endParaRPr sz="2050">
              <a:latin typeface="Times New Roman"/>
              <a:cs typeface="Times New Roman"/>
            </a:endParaRPr>
          </a:p>
        </p:txBody>
      </p:sp>
      <p:sp>
        <p:nvSpPr>
          <p:cNvPr id="18" name="object 18"/>
          <p:cNvSpPr txBox="1"/>
          <p:nvPr/>
        </p:nvSpPr>
        <p:spPr>
          <a:xfrm>
            <a:off x="8493940" y="4971364"/>
            <a:ext cx="110489" cy="184666"/>
          </a:xfrm>
          <a:prstGeom prst="rect">
            <a:avLst/>
          </a:prstGeom>
        </p:spPr>
        <p:txBody>
          <a:bodyPr vert="horz" wrap="square" lIns="0" tIns="0" rIns="0" bIns="0" rtlCol="0">
            <a:spAutoFit/>
          </a:bodyPr>
          <a:lstStyle/>
          <a:p>
            <a:pPr marL="12700">
              <a:lnSpc>
                <a:spcPct val="100000"/>
              </a:lnSpc>
            </a:pPr>
            <a:r>
              <a:rPr sz="1200" i="1" spc="-5" dirty="0">
                <a:latin typeface="Times New Roman"/>
                <a:cs typeface="Times New Roman"/>
              </a:rPr>
              <a:t>ij</a:t>
            </a:r>
            <a:endParaRPr sz="1200">
              <a:latin typeface="Times New Roman"/>
              <a:cs typeface="Times New Roman"/>
            </a:endParaRPr>
          </a:p>
        </p:txBody>
      </p:sp>
      <p:sp>
        <p:nvSpPr>
          <p:cNvPr id="19" name="object 19"/>
          <p:cNvSpPr txBox="1"/>
          <p:nvPr/>
        </p:nvSpPr>
        <p:spPr>
          <a:xfrm>
            <a:off x="7357149" y="5168075"/>
            <a:ext cx="110489" cy="184666"/>
          </a:xfrm>
          <a:prstGeom prst="rect">
            <a:avLst/>
          </a:prstGeom>
        </p:spPr>
        <p:txBody>
          <a:bodyPr vert="horz" wrap="square" lIns="0" tIns="0" rIns="0" bIns="0" rtlCol="0">
            <a:spAutoFit/>
          </a:bodyPr>
          <a:lstStyle/>
          <a:p>
            <a:pPr marL="12700">
              <a:lnSpc>
                <a:spcPct val="100000"/>
              </a:lnSpc>
            </a:pPr>
            <a:r>
              <a:rPr sz="1200" i="1" spc="-5" dirty="0">
                <a:latin typeface="Times New Roman"/>
                <a:cs typeface="Times New Roman"/>
              </a:rPr>
              <a:t>ij</a:t>
            </a:r>
            <a:endParaRPr sz="1200">
              <a:latin typeface="Times New Roman"/>
              <a:cs typeface="Times New Roman"/>
            </a:endParaRPr>
          </a:p>
        </p:txBody>
      </p:sp>
      <p:sp>
        <p:nvSpPr>
          <p:cNvPr id="20" name="object 20"/>
          <p:cNvSpPr txBox="1"/>
          <p:nvPr/>
        </p:nvSpPr>
        <p:spPr>
          <a:xfrm>
            <a:off x="6167208" y="4864696"/>
            <a:ext cx="85725" cy="130805"/>
          </a:xfrm>
          <a:prstGeom prst="rect">
            <a:avLst/>
          </a:prstGeom>
        </p:spPr>
        <p:txBody>
          <a:bodyPr vert="horz" wrap="square" lIns="0" tIns="0" rIns="0" bIns="0" rtlCol="0">
            <a:spAutoFit/>
          </a:bodyPr>
          <a:lstStyle/>
          <a:p>
            <a:pPr marL="12700">
              <a:lnSpc>
                <a:spcPct val="100000"/>
              </a:lnSpc>
            </a:pPr>
            <a:r>
              <a:rPr sz="850" i="1" spc="-5" dirty="0">
                <a:latin typeface="Times New Roman"/>
                <a:cs typeface="Times New Roman"/>
              </a:rPr>
              <a:t>ij</a:t>
            </a:r>
            <a:endParaRPr sz="850">
              <a:latin typeface="Times New Roman"/>
              <a:cs typeface="Times New Roman"/>
            </a:endParaRPr>
          </a:p>
        </p:txBody>
      </p:sp>
      <p:sp>
        <p:nvSpPr>
          <p:cNvPr id="21" name="object 21"/>
          <p:cNvSpPr txBox="1"/>
          <p:nvPr/>
        </p:nvSpPr>
        <p:spPr>
          <a:xfrm>
            <a:off x="8291043" y="5199025"/>
            <a:ext cx="329565" cy="315471"/>
          </a:xfrm>
          <a:prstGeom prst="rect">
            <a:avLst/>
          </a:prstGeom>
        </p:spPr>
        <p:txBody>
          <a:bodyPr vert="horz" wrap="square" lIns="0" tIns="0" rIns="0" bIns="0" rtlCol="0">
            <a:spAutoFit/>
          </a:bodyPr>
          <a:lstStyle/>
          <a:p>
            <a:pPr marL="12700">
              <a:lnSpc>
                <a:spcPct val="100000"/>
              </a:lnSpc>
            </a:pPr>
            <a:r>
              <a:rPr sz="2050" spc="100" dirty="0">
                <a:latin typeface="Times New Roman"/>
                <a:cs typeface="Times New Roman"/>
              </a:rPr>
              <a:t>4</a:t>
            </a:r>
            <a:r>
              <a:rPr sz="2050" i="1" spc="5" dirty="0">
                <a:latin typeface="Times New Roman"/>
                <a:cs typeface="Times New Roman"/>
              </a:rPr>
              <a:t>E</a:t>
            </a:r>
            <a:endParaRPr sz="2050">
              <a:latin typeface="Times New Roman"/>
              <a:cs typeface="Times New Roman"/>
            </a:endParaRPr>
          </a:p>
        </p:txBody>
      </p:sp>
      <p:sp>
        <p:nvSpPr>
          <p:cNvPr id="22" name="object 22"/>
          <p:cNvSpPr txBox="1"/>
          <p:nvPr/>
        </p:nvSpPr>
        <p:spPr>
          <a:xfrm>
            <a:off x="8513737" y="4788928"/>
            <a:ext cx="102235" cy="184666"/>
          </a:xfrm>
          <a:prstGeom prst="rect">
            <a:avLst/>
          </a:prstGeom>
        </p:spPr>
        <p:txBody>
          <a:bodyPr vert="horz" wrap="square" lIns="0" tIns="0" rIns="0" bIns="0" rtlCol="0">
            <a:spAutoFit/>
          </a:bodyPr>
          <a:lstStyle/>
          <a:p>
            <a:pPr marL="12700">
              <a:lnSpc>
                <a:spcPct val="100000"/>
              </a:lnSpc>
            </a:pPr>
            <a:r>
              <a:rPr sz="1200" dirty="0">
                <a:latin typeface="Times New Roman"/>
                <a:cs typeface="Times New Roman"/>
              </a:rPr>
              <a:t>2</a:t>
            </a:r>
            <a:endParaRPr sz="1200">
              <a:latin typeface="Times New Roman"/>
              <a:cs typeface="Times New Roman"/>
            </a:endParaRPr>
          </a:p>
        </p:txBody>
      </p:sp>
      <p:sp>
        <p:nvSpPr>
          <p:cNvPr id="23" name="object 23"/>
          <p:cNvSpPr txBox="1"/>
          <p:nvPr/>
        </p:nvSpPr>
        <p:spPr>
          <a:xfrm>
            <a:off x="6961657" y="4985639"/>
            <a:ext cx="975360" cy="184666"/>
          </a:xfrm>
          <a:prstGeom prst="rect">
            <a:avLst/>
          </a:prstGeom>
        </p:spPr>
        <p:txBody>
          <a:bodyPr vert="horz" wrap="square" lIns="0" tIns="0" rIns="0" bIns="0" rtlCol="0">
            <a:spAutoFit/>
          </a:bodyPr>
          <a:lstStyle/>
          <a:p>
            <a:pPr marL="12700">
              <a:lnSpc>
                <a:spcPct val="100000"/>
              </a:lnSpc>
              <a:tabLst>
                <a:tab pos="885190" algn="l"/>
              </a:tabLst>
            </a:pPr>
            <a:r>
              <a:rPr sz="1200" dirty="0">
                <a:latin typeface="Times New Roman"/>
                <a:cs typeface="Times New Roman"/>
              </a:rPr>
              <a:t>2	2</a:t>
            </a:r>
            <a:endParaRPr sz="1200">
              <a:latin typeface="Times New Roman"/>
              <a:cs typeface="Times New Roman"/>
            </a:endParaRPr>
          </a:p>
        </p:txBody>
      </p:sp>
      <p:sp>
        <p:nvSpPr>
          <p:cNvPr id="24" name="object 24"/>
          <p:cNvSpPr txBox="1"/>
          <p:nvPr/>
        </p:nvSpPr>
        <p:spPr>
          <a:xfrm>
            <a:off x="6053786" y="5021021"/>
            <a:ext cx="210820" cy="184666"/>
          </a:xfrm>
          <a:prstGeom prst="rect">
            <a:avLst/>
          </a:prstGeom>
        </p:spPr>
        <p:txBody>
          <a:bodyPr vert="horz" wrap="square" lIns="0" tIns="0" rIns="0" bIns="0" rtlCol="0">
            <a:spAutoFit/>
          </a:bodyPr>
          <a:lstStyle/>
          <a:p>
            <a:pPr marL="12700">
              <a:lnSpc>
                <a:spcPct val="100000"/>
              </a:lnSpc>
            </a:pPr>
            <a:r>
              <a:rPr sz="1200" dirty="0">
                <a:latin typeface="Times New Roman"/>
                <a:cs typeface="Times New Roman"/>
              </a:rPr>
              <a:t>2</a:t>
            </a:r>
            <a:r>
              <a:rPr sz="1200" spc="-185" dirty="0">
                <a:latin typeface="Times New Roman"/>
                <a:cs typeface="Times New Roman"/>
              </a:rPr>
              <a:t> </a:t>
            </a:r>
            <a:r>
              <a:rPr sz="1200" i="1" dirty="0">
                <a:latin typeface="Times New Roman"/>
                <a:cs typeface="Times New Roman"/>
              </a:rPr>
              <a:t>E</a:t>
            </a:r>
            <a:endParaRPr sz="1200">
              <a:latin typeface="Times New Roman"/>
              <a:cs typeface="Times New Roman"/>
            </a:endParaRPr>
          </a:p>
        </p:txBody>
      </p:sp>
      <p:sp>
        <p:nvSpPr>
          <p:cNvPr id="25" name="object 25"/>
          <p:cNvSpPr txBox="1"/>
          <p:nvPr/>
        </p:nvSpPr>
        <p:spPr>
          <a:xfrm>
            <a:off x="4307053" y="4994809"/>
            <a:ext cx="1516380" cy="315471"/>
          </a:xfrm>
          <a:prstGeom prst="rect">
            <a:avLst/>
          </a:prstGeom>
        </p:spPr>
        <p:txBody>
          <a:bodyPr vert="horz" wrap="square" lIns="0" tIns="0" rIns="0" bIns="0" rtlCol="0">
            <a:spAutoFit/>
          </a:bodyPr>
          <a:lstStyle/>
          <a:p>
            <a:pPr marL="12700">
              <a:lnSpc>
                <a:spcPct val="100000"/>
              </a:lnSpc>
              <a:tabLst>
                <a:tab pos="349885" algn="l"/>
                <a:tab pos="1386840" algn="l"/>
              </a:tabLst>
            </a:pPr>
            <a:r>
              <a:rPr sz="2050" i="1" spc="10" dirty="0">
                <a:latin typeface="Times New Roman"/>
                <a:cs typeface="Times New Roman"/>
              </a:rPr>
              <a:t>U	U</a:t>
            </a:r>
            <a:r>
              <a:rPr sz="2050" i="1" spc="-225" dirty="0">
                <a:latin typeface="Times New Roman"/>
                <a:cs typeface="Times New Roman"/>
              </a:rPr>
              <a:t> </a:t>
            </a:r>
            <a:r>
              <a:rPr sz="1800" baseline="41666" dirty="0">
                <a:latin typeface="Times New Roman"/>
                <a:cs typeface="Times New Roman"/>
              </a:rPr>
              <a:t>*</a:t>
            </a:r>
            <a:r>
              <a:rPr sz="1800" spc="-179" baseline="41666" dirty="0">
                <a:latin typeface="Times New Roman"/>
                <a:cs typeface="Times New Roman"/>
              </a:rPr>
              <a:t> </a:t>
            </a:r>
            <a:r>
              <a:rPr sz="2050" i="1" spc="10" dirty="0">
                <a:latin typeface="Times New Roman"/>
                <a:cs typeface="Times New Roman"/>
              </a:rPr>
              <a:t>U</a:t>
            </a:r>
            <a:r>
              <a:rPr sz="2050" i="1" spc="-225" dirty="0">
                <a:latin typeface="Times New Roman"/>
                <a:cs typeface="Times New Roman"/>
              </a:rPr>
              <a:t> </a:t>
            </a:r>
            <a:r>
              <a:rPr sz="1800" baseline="41666" dirty="0">
                <a:latin typeface="Times New Roman"/>
                <a:cs typeface="Times New Roman"/>
              </a:rPr>
              <a:t>*</a:t>
            </a:r>
            <a:r>
              <a:rPr sz="1800" spc="-232" baseline="41666" dirty="0">
                <a:latin typeface="Times New Roman"/>
                <a:cs typeface="Times New Roman"/>
              </a:rPr>
              <a:t> </a:t>
            </a:r>
            <a:r>
              <a:rPr sz="2050" i="1" spc="10" dirty="0">
                <a:latin typeface="Times New Roman"/>
                <a:cs typeface="Times New Roman"/>
              </a:rPr>
              <a:t>U</a:t>
            </a:r>
            <a:r>
              <a:rPr sz="2050" i="1" dirty="0">
                <a:latin typeface="Times New Roman"/>
                <a:cs typeface="Times New Roman"/>
              </a:rPr>
              <a:t>	</a:t>
            </a:r>
            <a:r>
              <a:rPr sz="2050" i="1" spc="5" dirty="0">
                <a:latin typeface="Times New Roman"/>
                <a:cs typeface="Times New Roman"/>
              </a:rPr>
              <a:t>e</a:t>
            </a:r>
            <a:endParaRPr sz="2050">
              <a:latin typeface="Times New Roman"/>
              <a:cs typeface="Times New Roman"/>
            </a:endParaRPr>
          </a:p>
        </p:txBody>
      </p:sp>
      <p:sp>
        <p:nvSpPr>
          <p:cNvPr id="26" name="object 26"/>
          <p:cNvSpPr txBox="1"/>
          <p:nvPr/>
        </p:nvSpPr>
        <p:spPr>
          <a:xfrm>
            <a:off x="6178804" y="4758500"/>
            <a:ext cx="80645" cy="130805"/>
          </a:xfrm>
          <a:prstGeom prst="rect">
            <a:avLst/>
          </a:prstGeom>
        </p:spPr>
        <p:txBody>
          <a:bodyPr vert="horz" wrap="square" lIns="0" tIns="0" rIns="0" bIns="0" rtlCol="0">
            <a:spAutoFit/>
          </a:bodyPr>
          <a:lstStyle/>
          <a:p>
            <a:pPr marL="12700">
              <a:lnSpc>
                <a:spcPct val="100000"/>
              </a:lnSpc>
            </a:pPr>
            <a:r>
              <a:rPr sz="850" spc="5" dirty="0">
                <a:latin typeface="Times New Roman"/>
                <a:cs typeface="Times New Roman"/>
              </a:rPr>
              <a:t>2</a:t>
            </a:r>
            <a:endParaRPr sz="850">
              <a:latin typeface="Times New Roman"/>
              <a:cs typeface="Times New Roman"/>
            </a:endParaRPr>
          </a:p>
        </p:txBody>
      </p:sp>
      <p:sp>
        <p:nvSpPr>
          <p:cNvPr id="27" name="object 27"/>
          <p:cNvSpPr txBox="1"/>
          <p:nvPr/>
        </p:nvSpPr>
        <p:spPr>
          <a:xfrm>
            <a:off x="6434977" y="4994809"/>
            <a:ext cx="1634489" cy="315471"/>
          </a:xfrm>
          <a:prstGeom prst="rect">
            <a:avLst/>
          </a:prstGeom>
        </p:spPr>
        <p:txBody>
          <a:bodyPr vert="horz" wrap="square" lIns="0" tIns="0" rIns="0" bIns="0" rtlCol="0">
            <a:spAutoFit/>
          </a:bodyPr>
          <a:lstStyle/>
          <a:p>
            <a:pPr marL="12700">
              <a:lnSpc>
                <a:spcPct val="100000"/>
              </a:lnSpc>
              <a:tabLst>
                <a:tab pos="677545" algn="l"/>
                <a:tab pos="1082040" algn="l"/>
                <a:tab pos="1534160" algn="l"/>
              </a:tabLst>
            </a:pPr>
            <a:r>
              <a:rPr sz="2050" spc="5" dirty="0">
                <a:latin typeface="Symbol"/>
                <a:cs typeface="Symbol"/>
              </a:rPr>
              <a:t></a:t>
            </a:r>
            <a:r>
              <a:rPr sz="2050" spc="-100" dirty="0">
                <a:latin typeface="Times New Roman"/>
                <a:cs typeface="Times New Roman"/>
              </a:rPr>
              <a:t> </a:t>
            </a:r>
            <a:r>
              <a:rPr sz="2050" dirty="0">
                <a:latin typeface="Times New Roman"/>
                <a:cs typeface="Times New Roman"/>
              </a:rPr>
              <a:t>s</a:t>
            </a:r>
            <a:r>
              <a:rPr sz="2050" spc="-5" dirty="0">
                <a:latin typeface="Times New Roman"/>
                <a:cs typeface="Times New Roman"/>
              </a:rPr>
              <a:t>i</a:t>
            </a:r>
            <a:r>
              <a:rPr sz="2050" spc="5" dirty="0">
                <a:latin typeface="Times New Roman"/>
                <a:cs typeface="Times New Roman"/>
              </a:rPr>
              <a:t>n</a:t>
            </a:r>
            <a:r>
              <a:rPr sz="2050" dirty="0">
                <a:latin typeface="Times New Roman"/>
                <a:cs typeface="Times New Roman"/>
              </a:rPr>
              <a:t>	</a:t>
            </a:r>
            <a:r>
              <a:rPr sz="2050" spc="-30" dirty="0">
                <a:latin typeface="Times New Roman"/>
                <a:cs typeface="Times New Roman"/>
              </a:rPr>
              <a:t>2</a:t>
            </a:r>
            <a:r>
              <a:rPr sz="2050" i="1" spc="5" dirty="0">
                <a:latin typeface="Times New Roman"/>
                <a:cs typeface="Times New Roman"/>
              </a:rPr>
              <a:t>θ</a:t>
            </a:r>
            <a:r>
              <a:rPr sz="2050" i="1" dirty="0">
                <a:latin typeface="Times New Roman"/>
                <a:cs typeface="Times New Roman"/>
              </a:rPr>
              <a:t>	</a:t>
            </a:r>
            <a:r>
              <a:rPr sz="2050" dirty="0">
                <a:latin typeface="Times New Roman"/>
                <a:cs typeface="Times New Roman"/>
              </a:rPr>
              <a:t>s</a:t>
            </a:r>
            <a:r>
              <a:rPr sz="2050" spc="-5" dirty="0">
                <a:latin typeface="Times New Roman"/>
                <a:cs typeface="Times New Roman"/>
              </a:rPr>
              <a:t>i</a:t>
            </a:r>
            <a:r>
              <a:rPr sz="2050" spc="5" dirty="0">
                <a:latin typeface="Times New Roman"/>
                <a:cs typeface="Times New Roman"/>
              </a:rPr>
              <a:t>n</a:t>
            </a:r>
            <a:r>
              <a:rPr sz="2050" dirty="0">
                <a:latin typeface="Times New Roman"/>
                <a:cs typeface="Times New Roman"/>
              </a:rPr>
              <a:t>	</a:t>
            </a:r>
            <a:r>
              <a:rPr sz="2050" i="1" spc="5" dirty="0">
                <a:latin typeface="Times New Roman"/>
                <a:cs typeface="Times New Roman"/>
              </a:rPr>
              <a:t>(</a:t>
            </a:r>
            <a:endParaRPr sz="2050">
              <a:latin typeface="Times New Roman"/>
              <a:cs typeface="Times New Roman"/>
            </a:endParaRPr>
          </a:p>
        </p:txBody>
      </p:sp>
      <p:sp>
        <p:nvSpPr>
          <p:cNvPr id="28" name="object 28"/>
          <p:cNvSpPr txBox="1"/>
          <p:nvPr/>
        </p:nvSpPr>
        <p:spPr>
          <a:xfrm>
            <a:off x="3022740" y="4994809"/>
            <a:ext cx="864869" cy="315471"/>
          </a:xfrm>
          <a:prstGeom prst="rect">
            <a:avLst/>
          </a:prstGeom>
        </p:spPr>
        <p:txBody>
          <a:bodyPr vert="horz" wrap="square" lIns="0" tIns="0" rIns="0" bIns="0" rtlCol="0">
            <a:spAutoFit/>
          </a:bodyPr>
          <a:lstStyle/>
          <a:p>
            <a:pPr marL="12700">
              <a:lnSpc>
                <a:spcPct val="100000"/>
              </a:lnSpc>
              <a:tabLst>
                <a:tab pos="707390" algn="l"/>
              </a:tabLst>
            </a:pPr>
            <a:r>
              <a:rPr sz="2050" b="1" i="1" spc="5" dirty="0">
                <a:latin typeface="Times New Roman"/>
                <a:cs typeface="Times New Roman"/>
              </a:rPr>
              <a:t>P	</a:t>
            </a:r>
            <a:r>
              <a:rPr sz="2050" b="1" spc="5" dirty="0">
                <a:latin typeface="Symbol"/>
                <a:cs typeface="Symbol"/>
              </a:rPr>
              <a:t></a:t>
            </a:r>
            <a:endParaRPr sz="2050" b="1">
              <a:latin typeface="Symbol"/>
              <a:cs typeface="Symbol"/>
            </a:endParaRPr>
          </a:p>
        </p:txBody>
      </p:sp>
      <p:sp>
        <p:nvSpPr>
          <p:cNvPr id="29" name="object 29"/>
          <p:cNvSpPr txBox="1"/>
          <p:nvPr/>
        </p:nvSpPr>
        <p:spPr>
          <a:xfrm>
            <a:off x="5965673" y="4782122"/>
            <a:ext cx="391795" cy="184666"/>
          </a:xfrm>
          <a:prstGeom prst="rect">
            <a:avLst/>
          </a:prstGeom>
        </p:spPr>
        <p:txBody>
          <a:bodyPr vert="horz" wrap="square" lIns="0" tIns="0" rIns="0" bIns="0" rtlCol="0">
            <a:spAutoFit/>
          </a:bodyPr>
          <a:lstStyle/>
          <a:p>
            <a:pPr marL="12700">
              <a:lnSpc>
                <a:spcPct val="100000"/>
              </a:lnSpc>
            </a:pPr>
            <a:r>
              <a:rPr sz="1200" spc="-5" dirty="0">
                <a:latin typeface="Symbol"/>
                <a:cs typeface="Symbol"/>
              </a:rPr>
              <a:t></a:t>
            </a:r>
            <a:r>
              <a:rPr sz="1200" i="1" spc="-5" dirty="0">
                <a:latin typeface="Times New Roman"/>
                <a:cs typeface="Times New Roman"/>
              </a:rPr>
              <a:t>m</a:t>
            </a:r>
            <a:r>
              <a:rPr sz="1200" i="1" spc="215" dirty="0">
                <a:latin typeface="Times New Roman"/>
                <a:cs typeface="Times New Roman"/>
              </a:rPr>
              <a:t> </a:t>
            </a:r>
            <a:r>
              <a:rPr sz="1200" i="1" dirty="0">
                <a:latin typeface="Times New Roman"/>
                <a:cs typeface="Times New Roman"/>
              </a:rPr>
              <a:t>L</a:t>
            </a:r>
            <a:endParaRPr sz="1200">
              <a:latin typeface="Times New Roman"/>
              <a:cs typeface="Times New Roman"/>
            </a:endParaRPr>
          </a:p>
        </p:txBody>
      </p:sp>
      <p:sp>
        <p:nvSpPr>
          <p:cNvPr id="30" name="object 30"/>
          <p:cNvSpPr txBox="1"/>
          <p:nvPr/>
        </p:nvSpPr>
        <p:spPr>
          <a:xfrm>
            <a:off x="5810668" y="4902581"/>
            <a:ext cx="156211" cy="184666"/>
          </a:xfrm>
          <a:prstGeom prst="rect">
            <a:avLst/>
          </a:prstGeom>
        </p:spPr>
        <p:txBody>
          <a:bodyPr vert="horz" wrap="square" lIns="0" tIns="0" rIns="0" bIns="0" rtlCol="0">
            <a:spAutoFit/>
          </a:bodyPr>
          <a:lstStyle/>
          <a:p>
            <a:pPr marL="12700">
              <a:lnSpc>
                <a:spcPct val="100000"/>
              </a:lnSpc>
            </a:pPr>
            <a:r>
              <a:rPr sz="1200" spc="30" dirty="0">
                <a:latin typeface="Symbol"/>
                <a:cs typeface="Symbol"/>
              </a:rPr>
              <a:t></a:t>
            </a:r>
            <a:r>
              <a:rPr sz="1200" i="1" dirty="0">
                <a:latin typeface="Times New Roman"/>
                <a:cs typeface="Times New Roman"/>
              </a:rPr>
              <a:t>i</a:t>
            </a:r>
            <a:endParaRPr sz="1200">
              <a:latin typeface="Times New Roman"/>
              <a:cs typeface="Times New Roman"/>
            </a:endParaRPr>
          </a:p>
        </p:txBody>
      </p:sp>
      <p:sp>
        <p:nvSpPr>
          <p:cNvPr id="31" name="object 31"/>
          <p:cNvSpPr txBox="1"/>
          <p:nvPr/>
        </p:nvSpPr>
        <p:spPr>
          <a:xfrm>
            <a:off x="3920402" y="4977346"/>
            <a:ext cx="390525" cy="436017"/>
          </a:xfrm>
          <a:prstGeom prst="rect">
            <a:avLst/>
          </a:prstGeom>
        </p:spPr>
        <p:txBody>
          <a:bodyPr vert="horz" wrap="square" lIns="0" tIns="0" rIns="0" bIns="0" rtlCol="0">
            <a:spAutoFit/>
          </a:bodyPr>
          <a:lstStyle/>
          <a:p>
            <a:pPr marL="12700">
              <a:lnSpc>
                <a:spcPts val="3385"/>
              </a:lnSpc>
            </a:pPr>
            <a:r>
              <a:rPr sz="4575" spc="37" baseline="7285" dirty="0">
                <a:latin typeface="Symbol"/>
                <a:cs typeface="Symbol"/>
              </a:rPr>
              <a:t></a:t>
            </a:r>
            <a:r>
              <a:rPr sz="1200" i="1" spc="-5" dirty="0">
                <a:latin typeface="Times New Roman"/>
                <a:cs typeface="Times New Roman"/>
              </a:rPr>
              <a:t>ij</a:t>
            </a:r>
            <a:endParaRPr sz="1200">
              <a:latin typeface="Times New Roman"/>
              <a:cs typeface="Times New Roman"/>
            </a:endParaRPr>
          </a:p>
        </p:txBody>
      </p:sp>
      <p:sp>
        <p:nvSpPr>
          <p:cNvPr id="32" name="object 32"/>
          <p:cNvSpPr txBox="1"/>
          <p:nvPr/>
        </p:nvSpPr>
        <p:spPr>
          <a:xfrm>
            <a:off x="4507915" y="5161751"/>
            <a:ext cx="1184911" cy="192360"/>
          </a:xfrm>
          <a:prstGeom prst="rect">
            <a:avLst/>
          </a:prstGeom>
        </p:spPr>
        <p:txBody>
          <a:bodyPr vert="horz" wrap="square" lIns="0" tIns="0" rIns="0" bIns="0" rtlCol="0">
            <a:spAutoFit/>
          </a:bodyPr>
          <a:lstStyle/>
          <a:p>
            <a:pPr marL="12700">
              <a:lnSpc>
                <a:spcPct val="100000"/>
              </a:lnSpc>
              <a:tabLst>
                <a:tab pos="363855" algn="l"/>
                <a:tab pos="692150" algn="l"/>
                <a:tab pos="1040765" algn="l"/>
              </a:tabLst>
            </a:pPr>
            <a:r>
              <a:rPr sz="1250" i="1" spc="-25" dirty="0">
                <a:latin typeface="Symbol"/>
                <a:cs typeface="Symbol"/>
              </a:rPr>
              <a:t></a:t>
            </a:r>
            <a:r>
              <a:rPr sz="1200" i="1" dirty="0">
                <a:latin typeface="Times New Roman"/>
                <a:cs typeface="Times New Roman"/>
              </a:rPr>
              <a:t>j	</a:t>
            </a:r>
            <a:r>
              <a:rPr sz="1250" i="1" spc="5" dirty="0">
                <a:latin typeface="Symbol"/>
                <a:cs typeface="Symbol"/>
              </a:rPr>
              <a:t></a:t>
            </a:r>
            <a:r>
              <a:rPr sz="1200" i="1" dirty="0">
                <a:latin typeface="Times New Roman"/>
                <a:cs typeface="Times New Roman"/>
              </a:rPr>
              <a:t>j	</a:t>
            </a:r>
            <a:r>
              <a:rPr sz="1250" i="1" spc="-25" dirty="0">
                <a:latin typeface="Symbol"/>
                <a:cs typeface="Symbol"/>
              </a:rPr>
              <a:t></a:t>
            </a:r>
            <a:r>
              <a:rPr sz="1200" i="1" dirty="0">
                <a:latin typeface="Times New Roman"/>
                <a:cs typeface="Times New Roman"/>
              </a:rPr>
              <a:t>i	</a:t>
            </a:r>
            <a:r>
              <a:rPr sz="1250" i="1" spc="5" dirty="0">
                <a:latin typeface="Symbol"/>
                <a:cs typeface="Symbol"/>
              </a:rPr>
              <a:t></a:t>
            </a:r>
            <a:r>
              <a:rPr sz="1200" i="1" dirty="0">
                <a:latin typeface="Times New Roman"/>
                <a:cs typeface="Times New Roman"/>
              </a:rPr>
              <a:t>i</a:t>
            </a:r>
            <a:endParaRPr sz="1200">
              <a:latin typeface="Times New Roman"/>
              <a:cs typeface="Times New Roman"/>
            </a:endParaRPr>
          </a:p>
        </p:txBody>
      </p:sp>
      <p:sp>
        <p:nvSpPr>
          <p:cNvPr id="33" name="object 33"/>
          <p:cNvSpPr txBox="1"/>
          <p:nvPr/>
        </p:nvSpPr>
        <p:spPr>
          <a:xfrm>
            <a:off x="3142831" y="5168074"/>
            <a:ext cx="480059" cy="184666"/>
          </a:xfrm>
          <a:prstGeom prst="rect">
            <a:avLst/>
          </a:prstGeom>
        </p:spPr>
        <p:txBody>
          <a:bodyPr vert="horz" wrap="square" lIns="0" tIns="0" rIns="0" bIns="0" rtlCol="0">
            <a:spAutoFit/>
          </a:bodyPr>
          <a:lstStyle/>
          <a:p>
            <a:pPr marL="12700">
              <a:lnSpc>
                <a:spcPct val="100000"/>
              </a:lnSpc>
            </a:pPr>
            <a:r>
              <a:rPr sz="1200" i="1" spc="-35" dirty="0">
                <a:latin typeface="Times New Roman"/>
                <a:cs typeface="Times New Roman"/>
              </a:rPr>
              <a:t>ν</a:t>
            </a:r>
            <a:r>
              <a:rPr sz="1350" i="1" spc="-52" baseline="-18518" dirty="0">
                <a:latin typeface="Symbol"/>
                <a:cs typeface="Symbol"/>
              </a:rPr>
              <a:t></a:t>
            </a:r>
            <a:r>
              <a:rPr sz="1350" i="1" spc="-179" baseline="-18518" dirty="0">
                <a:latin typeface="Times New Roman"/>
                <a:cs typeface="Times New Roman"/>
              </a:rPr>
              <a:t> </a:t>
            </a:r>
            <a:r>
              <a:rPr sz="1200" spc="15" dirty="0">
                <a:latin typeface="Symbol"/>
                <a:cs typeface="Symbol"/>
              </a:rPr>
              <a:t></a:t>
            </a:r>
            <a:r>
              <a:rPr sz="1200" i="1" spc="15" dirty="0">
                <a:latin typeface="Times New Roman"/>
                <a:cs typeface="Times New Roman"/>
              </a:rPr>
              <a:t>ν</a:t>
            </a:r>
            <a:r>
              <a:rPr sz="1350" i="1" spc="22" baseline="-18518" dirty="0">
                <a:latin typeface="Symbol"/>
                <a:cs typeface="Symbol"/>
              </a:rPr>
              <a:t></a:t>
            </a:r>
            <a:endParaRPr sz="1350" baseline="-18518">
              <a:latin typeface="Symbol"/>
              <a:cs typeface="Symbol"/>
            </a:endParaRPr>
          </a:p>
        </p:txBody>
      </p:sp>
      <p:sp>
        <p:nvSpPr>
          <p:cNvPr id="34" name="object 34"/>
          <p:cNvSpPr/>
          <p:nvPr/>
        </p:nvSpPr>
        <p:spPr>
          <a:xfrm>
            <a:off x="2982912" y="4727576"/>
            <a:ext cx="5999480" cy="793750"/>
          </a:xfrm>
          <a:custGeom>
            <a:avLst/>
            <a:gdLst/>
            <a:ahLst/>
            <a:cxnLst/>
            <a:rect l="l" t="t" r="r" b="b"/>
            <a:pathLst>
              <a:path w="5999480" h="793750">
                <a:moveTo>
                  <a:pt x="0" y="0"/>
                </a:moveTo>
                <a:lnTo>
                  <a:pt x="5999162" y="0"/>
                </a:lnTo>
                <a:lnTo>
                  <a:pt x="5999162" y="793750"/>
                </a:lnTo>
                <a:lnTo>
                  <a:pt x="0" y="793750"/>
                </a:lnTo>
                <a:lnTo>
                  <a:pt x="0" y="0"/>
                </a:lnTo>
                <a:close/>
              </a:path>
            </a:pathLst>
          </a:custGeom>
          <a:ln w="9525">
            <a:solidFill>
              <a:srgbClr val="0033CC"/>
            </a:solidFill>
          </a:ln>
        </p:spPr>
        <p:txBody>
          <a:bodyPr wrap="square" lIns="0" tIns="0" rIns="0" bIns="0" rtlCol="0"/>
          <a:lstStyle/>
          <a:p>
            <a:endParaRPr b="1"/>
          </a:p>
        </p:txBody>
      </p:sp>
      <p:sp>
        <p:nvSpPr>
          <p:cNvPr id="37" name="object 37"/>
          <p:cNvSpPr/>
          <p:nvPr/>
        </p:nvSpPr>
        <p:spPr>
          <a:xfrm>
            <a:off x="3817938" y="3968750"/>
            <a:ext cx="2193925" cy="400050"/>
          </a:xfrm>
          <a:custGeom>
            <a:avLst/>
            <a:gdLst/>
            <a:ahLst/>
            <a:cxnLst/>
            <a:rect l="l" t="t" r="r" b="b"/>
            <a:pathLst>
              <a:path w="2193925" h="400050">
                <a:moveTo>
                  <a:pt x="0" y="0"/>
                </a:moveTo>
                <a:lnTo>
                  <a:pt x="2193925" y="0"/>
                </a:lnTo>
                <a:lnTo>
                  <a:pt x="2193925" y="400050"/>
                </a:lnTo>
                <a:lnTo>
                  <a:pt x="0" y="400050"/>
                </a:lnTo>
                <a:lnTo>
                  <a:pt x="0" y="0"/>
                </a:lnTo>
                <a:close/>
              </a:path>
            </a:pathLst>
          </a:custGeom>
          <a:solidFill>
            <a:srgbClr val="FFFFFF"/>
          </a:solidFill>
        </p:spPr>
        <p:txBody>
          <a:bodyPr wrap="square" lIns="0" tIns="0" rIns="0" bIns="0" rtlCol="0"/>
          <a:lstStyle/>
          <a:p>
            <a:endParaRPr/>
          </a:p>
        </p:txBody>
      </p:sp>
      <p:sp>
        <p:nvSpPr>
          <p:cNvPr id="38" name="object 38"/>
          <p:cNvSpPr txBox="1"/>
          <p:nvPr/>
        </p:nvSpPr>
        <p:spPr>
          <a:xfrm>
            <a:off x="3896678" y="3998215"/>
            <a:ext cx="2016125" cy="307777"/>
          </a:xfrm>
          <a:prstGeom prst="rect">
            <a:avLst/>
          </a:prstGeom>
        </p:spPr>
        <p:txBody>
          <a:bodyPr vert="horz" wrap="square" lIns="0" tIns="0" rIns="0" bIns="0" rtlCol="0">
            <a:spAutoFit/>
          </a:bodyPr>
          <a:lstStyle/>
          <a:p>
            <a:pPr marL="12700">
              <a:lnSpc>
                <a:spcPct val="100000"/>
              </a:lnSpc>
            </a:pPr>
            <a:r>
              <a:rPr sz="2000" spc="-10" dirty="0">
                <a:solidFill>
                  <a:srgbClr val="C00000"/>
                </a:solidFill>
                <a:latin typeface="Calibri"/>
                <a:cs typeface="Calibri"/>
              </a:rPr>
              <a:t>Reactor </a:t>
            </a:r>
            <a:r>
              <a:rPr sz="2000" dirty="0">
                <a:solidFill>
                  <a:srgbClr val="C00000"/>
                </a:solidFill>
                <a:latin typeface="Calibri"/>
                <a:cs typeface="Calibri"/>
              </a:rPr>
              <a:t>+ LBL</a:t>
            </a:r>
            <a:r>
              <a:rPr sz="2000" spc="-90" dirty="0">
                <a:solidFill>
                  <a:srgbClr val="C00000"/>
                </a:solidFill>
                <a:latin typeface="Calibri"/>
                <a:cs typeface="Calibri"/>
              </a:rPr>
              <a:t> </a:t>
            </a:r>
            <a:r>
              <a:rPr sz="2000" dirty="0">
                <a:solidFill>
                  <a:srgbClr val="C00000"/>
                </a:solidFill>
                <a:latin typeface="Calibri"/>
                <a:cs typeface="Calibri"/>
              </a:rPr>
              <a:t>(app)</a:t>
            </a:r>
            <a:endParaRPr sz="2000">
              <a:latin typeface="Calibri"/>
              <a:cs typeface="Calibri"/>
            </a:endParaRPr>
          </a:p>
        </p:txBody>
      </p:sp>
      <p:sp>
        <p:nvSpPr>
          <p:cNvPr id="39" name="object 39"/>
          <p:cNvSpPr txBox="1"/>
          <p:nvPr/>
        </p:nvSpPr>
        <p:spPr>
          <a:xfrm>
            <a:off x="6444551" y="4337723"/>
            <a:ext cx="2440940" cy="307777"/>
          </a:xfrm>
          <a:prstGeom prst="rect">
            <a:avLst/>
          </a:prstGeom>
        </p:spPr>
        <p:txBody>
          <a:bodyPr vert="horz" wrap="square" lIns="0" tIns="0" rIns="0" bIns="0" rtlCol="0">
            <a:spAutoFit/>
          </a:bodyPr>
          <a:lstStyle/>
          <a:p>
            <a:pPr marL="12700">
              <a:lnSpc>
                <a:spcPct val="100000"/>
              </a:lnSpc>
            </a:pPr>
            <a:r>
              <a:rPr sz="2000" dirty="0">
                <a:solidFill>
                  <a:srgbClr val="3333CC"/>
                </a:solidFill>
                <a:latin typeface="Times New Roman"/>
                <a:cs typeface="Times New Roman"/>
              </a:rPr>
              <a:t>+ 2 phases de</a:t>
            </a:r>
            <a:r>
              <a:rPr sz="2000" spc="-100" dirty="0">
                <a:solidFill>
                  <a:srgbClr val="3333CC"/>
                </a:solidFill>
                <a:latin typeface="Times New Roman"/>
                <a:cs typeface="Times New Roman"/>
              </a:rPr>
              <a:t> </a:t>
            </a:r>
            <a:r>
              <a:rPr sz="2000" spc="-5" dirty="0">
                <a:solidFill>
                  <a:srgbClr val="3333CC"/>
                </a:solidFill>
                <a:latin typeface="Times New Roman"/>
                <a:cs typeface="Times New Roman"/>
              </a:rPr>
              <a:t>Majorana</a:t>
            </a:r>
            <a:endParaRPr sz="2000">
              <a:latin typeface="Times New Roman"/>
              <a:cs typeface="Times New Roman"/>
            </a:endParaRPr>
          </a:p>
        </p:txBody>
      </p:sp>
      <p:sp>
        <p:nvSpPr>
          <p:cNvPr id="40" name="object 40"/>
          <p:cNvSpPr txBox="1"/>
          <p:nvPr/>
        </p:nvSpPr>
        <p:spPr>
          <a:xfrm>
            <a:off x="228602" y="4495801"/>
            <a:ext cx="2790695" cy="307777"/>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c</a:t>
            </a:r>
            <a:r>
              <a:rPr sz="1950" b="1" baseline="-21367" dirty="0">
                <a:latin typeface="Times New Roman"/>
                <a:cs typeface="Times New Roman"/>
              </a:rPr>
              <a:t>ij</a:t>
            </a:r>
            <a:r>
              <a:rPr sz="2000" b="1" dirty="0">
                <a:latin typeface="Times New Roman"/>
                <a:cs typeface="Times New Roman"/>
              </a:rPr>
              <a:t>= cos(</a:t>
            </a:r>
            <a:r>
              <a:rPr sz="2000" b="1" dirty="0">
                <a:latin typeface="Symbol"/>
                <a:cs typeface="Symbol"/>
              </a:rPr>
              <a:t></a:t>
            </a:r>
            <a:r>
              <a:rPr sz="1950" b="1" baseline="-21367" dirty="0">
                <a:latin typeface="Times New Roman"/>
                <a:cs typeface="Times New Roman"/>
              </a:rPr>
              <a:t>ij</a:t>
            </a:r>
            <a:r>
              <a:rPr sz="2000" b="1" dirty="0">
                <a:latin typeface="Times New Roman"/>
                <a:cs typeface="Times New Roman"/>
              </a:rPr>
              <a:t>); </a:t>
            </a:r>
            <a:r>
              <a:rPr sz="2000" b="1" spc="5" dirty="0">
                <a:latin typeface="Times New Roman"/>
                <a:cs typeface="Times New Roman"/>
              </a:rPr>
              <a:t>s</a:t>
            </a:r>
            <a:r>
              <a:rPr sz="1950" b="1" spc="7" baseline="-21367" dirty="0">
                <a:latin typeface="Times New Roman"/>
                <a:cs typeface="Times New Roman"/>
              </a:rPr>
              <a:t>ij</a:t>
            </a:r>
            <a:r>
              <a:rPr sz="2000" b="1" spc="5" dirty="0">
                <a:latin typeface="Times New Roman"/>
                <a:cs typeface="Times New Roman"/>
              </a:rPr>
              <a:t>=</a:t>
            </a:r>
            <a:r>
              <a:rPr sz="2000" b="1" spc="-80" dirty="0">
                <a:latin typeface="Times New Roman"/>
                <a:cs typeface="Times New Roman"/>
              </a:rPr>
              <a:t> </a:t>
            </a:r>
            <a:r>
              <a:rPr sz="2000" b="1" dirty="0">
                <a:latin typeface="Times New Roman"/>
                <a:cs typeface="Times New Roman"/>
              </a:rPr>
              <a:t>sin(</a:t>
            </a:r>
            <a:r>
              <a:rPr sz="2000" b="1" dirty="0">
                <a:latin typeface="Symbol"/>
                <a:cs typeface="Symbol"/>
              </a:rPr>
              <a:t></a:t>
            </a:r>
            <a:r>
              <a:rPr sz="1950" b="1" baseline="-21367" dirty="0">
                <a:latin typeface="Times New Roman"/>
                <a:cs typeface="Times New Roman"/>
              </a:rPr>
              <a:t>ij</a:t>
            </a:r>
            <a:r>
              <a:rPr sz="2000" b="1" dirty="0">
                <a:latin typeface="Times New Roman"/>
                <a:cs typeface="Times New Roman"/>
              </a:rPr>
              <a:t>)</a:t>
            </a:r>
            <a:endParaRPr sz="2000" b="1">
              <a:latin typeface="Times New Roman"/>
              <a:cs typeface="Times New Roman"/>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468313" y="938213"/>
            <a:ext cx="3278175" cy="2854325"/>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4572002" y="4005263"/>
            <a:ext cx="4129087" cy="2549525"/>
          </a:xfrm>
          <a:prstGeom prst="rect">
            <a:avLst/>
          </a:prstGeom>
          <a:blipFill>
            <a:blip r:embed="rId3" cstate="print"/>
            <a:stretch>
              <a:fillRect/>
            </a:stretch>
          </a:blipFill>
        </p:spPr>
        <p:txBody>
          <a:bodyPr wrap="square" lIns="0" tIns="0" rIns="0" bIns="0" rtlCol="0"/>
          <a:lstStyle/>
          <a:p>
            <a:endParaRPr/>
          </a:p>
        </p:txBody>
      </p:sp>
      <p:sp>
        <p:nvSpPr>
          <p:cNvPr id="5" name="object 5"/>
          <p:cNvSpPr txBox="1"/>
          <p:nvPr/>
        </p:nvSpPr>
        <p:spPr>
          <a:xfrm>
            <a:off x="1083628" y="2802383"/>
            <a:ext cx="1626235" cy="430887"/>
          </a:xfrm>
          <a:prstGeom prst="rect">
            <a:avLst/>
          </a:prstGeom>
        </p:spPr>
        <p:txBody>
          <a:bodyPr vert="horz" wrap="square" lIns="0" tIns="0" rIns="0" bIns="0" rtlCol="0">
            <a:spAutoFit/>
          </a:bodyPr>
          <a:lstStyle/>
          <a:p>
            <a:pPr marL="12700" marR="5080">
              <a:lnSpc>
                <a:spcPct val="100000"/>
              </a:lnSpc>
            </a:pPr>
            <a:r>
              <a:rPr sz="1400" b="1" dirty="0">
                <a:solidFill>
                  <a:srgbClr val="C00000"/>
                </a:solidFill>
                <a:latin typeface="Times New Roman"/>
                <a:cs typeface="Times New Roman"/>
              </a:rPr>
              <a:t>atmospheric</a:t>
            </a:r>
            <a:r>
              <a:rPr sz="1400" b="1" spc="-105" dirty="0">
                <a:solidFill>
                  <a:srgbClr val="C00000"/>
                </a:solidFill>
                <a:latin typeface="Times New Roman"/>
                <a:cs typeface="Times New Roman"/>
              </a:rPr>
              <a:t> </a:t>
            </a:r>
            <a:r>
              <a:rPr sz="1400" b="1" spc="5" dirty="0">
                <a:solidFill>
                  <a:srgbClr val="C00000"/>
                </a:solidFill>
                <a:latin typeface="Times New Roman"/>
                <a:cs typeface="Times New Roman"/>
              </a:rPr>
              <a:t>showers  </a:t>
            </a:r>
            <a:r>
              <a:rPr sz="1400" b="1" dirty="0">
                <a:solidFill>
                  <a:srgbClr val="C00000"/>
                </a:solidFill>
                <a:latin typeface="Times New Roman"/>
                <a:cs typeface="Times New Roman"/>
              </a:rPr>
              <a:t>(L ~20 et 12 </a:t>
            </a:r>
            <a:r>
              <a:rPr sz="1400" b="1" spc="5" dirty="0">
                <a:solidFill>
                  <a:srgbClr val="C00000"/>
                </a:solidFill>
                <a:latin typeface="Times New Roman"/>
                <a:cs typeface="Times New Roman"/>
              </a:rPr>
              <a:t>000</a:t>
            </a:r>
            <a:r>
              <a:rPr sz="1400" b="1" spc="-215" dirty="0">
                <a:solidFill>
                  <a:srgbClr val="C00000"/>
                </a:solidFill>
                <a:latin typeface="Times New Roman"/>
                <a:cs typeface="Times New Roman"/>
              </a:rPr>
              <a:t> </a:t>
            </a:r>
            <a:r>
              <a:rPr sz="1400" b="1" spc="-15" dirty="0">
                <a:solidFill>
                  <a:srgbClr val="C00000"/>
                </a:solidFill>
                <a:latin typeface="Times New Roman"/>
                <a:cs typeface="Times New Roman"/>
              </a:rPr>
              <a:t>km)</a:t>
            </a:r>
            <a:endParaRPr sz="1400">
              <a:latin typeface="Times New Roman"/>
              <a:cs typeface="Times New Roman"/>
            </a:endParaRPr>
          </a:p>
        </p:txBody>
      </p:sp>
      <p:sp>
        <p:nvSpPr>
          <p:cNvPr id="6" name="object 6"/>
          <p:cNvSpPr txBox="1"/>
          <p:nvPr/>
        </p:nvSpPr>
        <p:spPr>
          <a:xfrm>
            <a:off x="1280478" y="1092327"/>
            <a:ext cx="2292985" cy="702756"/>
          </a:xfrm>
          <a:prstGeom prst="rect">
            <a:avLst/>
          </a:prstGeom>
        </p:spPr>
        <p:txBody>
          <a:bodyPr vert="horz" wrap="square" lIns="0" tIns="0" rIns="0" bIns="0" rtlCol="0">
            <a:spAutoFit/>
          </a:bodyPr>
          <a:lstStyle/>
          <a:p>
            <a:pPr marL="12700">
              <a:lnSpc>
                <a:spcPct val="100000"/>
              </a:lnSpc>
            </a:pPr>
            <a:r>
              <a:rPr sz="2400" spc="-5" dirty="0">
                <a:solidFill>
                  <a:srgbClr val="3333CC"/>
                </a:solidFill>
                <a:latin typeface="Times New Roman"/>
                <a:cs typeface="Times New Roman"/>
              </a:rPr>
              <a:t>SuperKamiokande</a:t>
            </a:r>
            <a:endParaRPr sz="2400">
              <a:latin typeface="Times New Roman"/>
              <a:cs typeface="Times New Roman"/>
            </a:endParaRPr>
          </a:p>
          <a:p>
            <a:pPr marL="1342390">
              <a:lnSpc>
                <a:spcPct val="100000"/>
              </a:lnSpc>
              <a:spcBef>
                <a:spcPts val="195"/>
              </a:spcBef>
            </a:pPr>
            <a:r>
              <a:rPr sz="2000" spc="10" dirty="0">
                <a:solidFill>
                  <a:srgbClr val="C00000"/>
                </a:solidFill>
                <a:latin typeface="Symbol"/>
                <a:cs typeface="Symbol"/>
              </a:rPr>
              <a:t></a:t>
            </a:r>
            <a:r>
              <a:rPr sz="1950" spc="15" baseline="-21367" dirty="0">
                <a:solidFill>
                  <a:srgbClr val="C00000"/>
                </a:solidFill>
                <a:latin typeface="Symbol"/>
                <a:cs typeface="Symbol"/>
              </a:rPr>
              <a:t></a:t>
            </a:r>
            <a:r>
              <a:rPr sz="1950" spc="15" baseline="-21367" dirty="0">
                <a:solidFill>
                  <a:srgbClr val="C00000"/>
                </a:solidFill>
                <a:latin typeface="Times New Roman"/>
                <a:cs typeface="Times New Roman"/>
              </a:rPr>
              <a:t> </a:t>
            </a:r>
            <a:r>
              <a:rPr sz="2000" dirty="0">
                <a:solidFill>
                  <a:srgbClr val="C00000"/>
                </a:solidFill>
                <a:latin typeface="Wingdings 3"/>
                <a:cs typeface="Wingdings 3"/>
              </a:rPr>
              <a:t></a:t>
            </a:r>
            <a:r>
              <a:rPr sz="2000" spc="-110" dirty="0">
                <a:solidFill>
                  <a:srgbClr val="C00000"/>
                </a:solidFill>
                <a:latin typeface="Times New Roman"/>
                <a:cs typeface="Times New Roman"/>
              </a:rPr>
              <a:t> </a:t>
            </a:r>
            <a:r>
              <a:rPr sz="2000" spc="5" dirty="0">
                <a:solidFill>
                  <a:srgbClr val="C00000"/>
                </a:solidFill>
                <a:latin typeface="Symbol"/>
                <a:cs typeface="Symbol"/>
              </a:rPr>
              <a:t></a:t>
            </a:r>
            <a:r>
              <a:rPr sz="1950" spc="7" baseline="-21367" dirty="0">
                <a:solidFill>
                  <a:srgbClr val="C00000"/>
                </a:solidFill>
                <a:latin typeface="Symbol"/>
                <a:cs typeface="Symbol"/>
              </a:rPr>
              <a:t></a:t>
            </a:r>
            <a:endParaRPr sz="1950" baseline="-21367">
              <a:latin typeface="Symbol"/>
              <a:cs typeface="Symbol"/>
            </a:endParaRPr>
          </a:p>
        </p:txBody>
      </p:sp>
      <p:sp>
        <p:nvSpPr>
          <p:cNvPr id="7" name="object 7"/>
          <p:cNvSpPr/>
          <p:nvPr/>
        </p:nvSpPr>
        <p:spPr>
          <a:xfrm>
            <a:off x="5487987" y="5661026"/>
            <a:ext cx="2297112" cy="466725"/>
          </a:xfrm>
          <a:prstGeom prst="rect">
            <a:avLst/>
          </a:prstGeom>
          <a:blipFill>
            <a:blip r:embed="rId4" cstate="print"/>
            <a:stretch>
              <a:fillRect/>
            </a:stretch>
          </a:blipFill>
        </p:spPr>
        <p:txBody>
          <a:bodyPr wrap="square" lIns="0" tIns="0" rIns="0" bIns="0" rtlCol="0"/>
          <a:lstStyle/>
          <a:p>
            <a:endParaRPr/>
          </a:p>
        </p:txBody>
      </p:sp>
      <p:sp>
        <p:nvSpPr>
          <p:cNvPr id="8" name="object 8"/>
          <p:cNvSpPr txBox="1"/>
          <p:nvPr/>
        </p:nvSpPr>
        <p:spPr>
          <a:xfrm>
            <a:off x="6806566" y="5476304"/>
            <a:ext cx="1734820" cy="246221"/>
          </a:xfrm>
          <a:prstGeom prst="rect">
            <a:avLst/>
          </a:prstGeom>
        </p:spPr>
        <p:txBody>
          <a:bodyPr vert="horz" wrap="square" lIns="0" tIns="0" rIns="0" bIns="0" rtlCol="0">
            <a:spAutoFit/>
          </a:bodyPr>
          <a:lstStyle/>
          <a:p>
            <a:pPr marL="12700">
              <a:lnSpc>
                <a:spcPct val="100000"/>
              </a:lnSpc>
            </a:pPr>
            <a:r>
              <a:rPr sz="1600" spc="-5" dirty="0">
                <a:solidFill>
                  <a:srgbClr val="C00000"/>
                </a:solidFill>
                <a:latin typeface="Times New Roman"/>
                <a:cs typeface="Times New Roman"/>
              </a:rPr>
              <a:t>Reactor (L </a:t>
            </a:r>
            <a:r>
              <a:rPr sz="1600" dirty="0">
                <a:solidFill>
                  <a:srgbClr val="C00000"/>
                </a:solidFill>
                <a:latin typeface="Times New Roman"/>
                <a:cs typeface="Times New Roman"/>
              </a:rPr>
              <a:t>~180</a:t>
            </a:r>
            <a:r>
              <a:rPr sz="1600" spc="-90" dirty="0">
                <a:solidFill>
                  <a:srgbClr val="C00000"/>
                </a:solidFill>
                <a:latin typeface="Times New Roman"/>
                <a:cs typeface="Times New Roman"/>
              </a:rPr>
              <a:t> </a:t>
            </a:r>
            <a:r>
              <a:rPr sz="1600" spc="-15" dirty="0">
                <a:solidFill>
                  <a:srgbClr val="C00000"/>
                </a:solidFill>
                <a:latin typeface="Times New Roman"/>
                <a:cs typeface="Times New Roman"/>
              </a:rPr>
              <a:t>km)</a:t>
            </a:r>
            <a:endParaRPr sz="1600">
              <a:latin typeface="Times New Roman"/>
              <a:cs typeface="Times New Roman"/>
            </a:endParaRPr>
          </a:p>
        </p:txBody>
      </p:sp>
      <p:sp>
        <p:nvSpPr>
          <p:cNvPr id="9" name="object 9"/>
          <p:cNvSpPr/>
          <p:nvPr/>
        </p:nvSpPr>
        <p:spPr>
          <a:xfrm>
            <a:off x="4713287" y="765176"/>
            <a:ext cx="4057651" cy="2884487"/>
          </a:xfrm>
          <a:prstGeom prst="rect">
            <a:avLst/>
          </a:prstGeom>
          <a:blipFill>
            <a:blip r:embed="rId5" cstate="print"/>
            <a:stretch>
              <a:fillRect/>
            </a:stretch>
          </a:blipFill>
        </p:spPr>
        <p:txBody>
          <a:bodyPr wrap="square" lIns="0" tIns="0" rIns="0" bIns="0" rtlCol="0"/>
          <a:lstStyle/>
          <a:p>
            <a:endParaRPr/>
          </a:p>
        </p:txBody>
      </p:sp>
      <p:sp>
        <p:nvSpPr>
          <p:cNvPr id="10" name="object 10"/>
          <p:cNvSpPr txBox="1"/>
          <p:nvPr/>
        </p:nvSpPr>
        <p:spPr>
          <a:xfrm>
            <a:off x="7277291" y="1779079"/>
            <a:ext cx="100965" cy="200055"/>
          </a:xfrm>
          <a:prstGeom prst="rect">
            <a:avLst/>
          </a:prstGeom>
        </p:spPr>
        <p:txBody>
          <a:bodyPr vert="horz" wrap="square" lIns="0" tIns="0" rIns="0" bIns="0" rtlCol="0">
            <a:spAutoFit/>
          </a:bodyPr>
          <a:lstStyle/>
          <a:p>
            <a:pPr marL="12700">
              <a:lnSpc>
                <a:spcPct val="100000"/>
              </a:lnSpc>
            </a:pPr>
            <a:r>
              <a:rPr sz="1300" spc="10" dirty="0">
                <a:solidFill>
                  <a:srgbClr val="C00000"/>
                </a:solidFill>
                <a:latin typeface="Times New Roman"/>
                <a:cs typeface="Times New Roman"/>
              </a:rPr>
              <a:t>e</a:t>
            </a:r>
            <a:endParaRPr sz="1300">
              <a:latin typeface="Times New Roman"/>
              <a:cs typeface="Times New Roman"/>
            </a:endParaRPr>
          </a:p>
        </p:txBody>
      </p:sp>
      <p:sp>
        <p:nvSpPr>
          <p:cNvPr id="11" name="object 11"/>
          <p:cNvSpPr txBox="1"/>
          <p:nvPr/>
        </p:nvSpPr>
        <p:spPr>
          <a:xfrm>
            <a:off x="7144703" y="1627696"/>
            <a:ext cx="719455" cy="307777"/>
          </a:xfrm>
          <a:prstGeom prst="rect">
            <a:avLst/>
          </a:prstGeom>
        </p:spPr>
        <p:txBody>
          <a:bodyPr vert="horz" wrap="square" lIns="0" tIns="0" rIns="0" bIns="0" rtlCol="0">
            <a:spAutoFit/>
          </a:bodyPr>
          <a:lstStyle/>
          <a:p>
            <a:pPr marL="12700">
              <a:lnSpc>
                <a:spcPct val="100000"/>
              </a:lnSpc>
              <a:tabLst>
                <a:tab pos="281940" algn="l"/>
              </a:tabLst>
            </a:pPr>
            <a:r>
              <a:rPr sz="2000" dirty="0">
                <a:solidFill>
                  <a:srgbClr val="C00000"/>
                </a:solidFill>
                <a:latin typeface="Symbol"/>
                <a:cs typeface="Symbol"/>
              </a:rPr>
              <a:t></a:t>
            </a:r>
            <a:r>
              <a:rPr sz="2000" dirty="0">
                <a:solidFill>
                  <a:srgbClr val="C00000"/>
                </a:solidFill>
                <a:latin typeface="Times New Roman"/>
                <a:cs typeface="Times New Roman"/>
              </a:rPr>
              <a:t>	</a:t>
            </a:r>
            <a:r>
              <a:rPr sz="2000" dirty="0">
                <a:solidFill>
                  <a:srgbClr val="C00000"/>
                </a:solidFill>
                <a:latin typeface="Wingdings 3"/>
                <a:cs typeface="Wingdings 3"/>
              </a:rPr>
              <a:t></a:t>
            </a:r>
            <a:r>
              <a:rPr sz="2000" spc="-90" dirty="0">
                <a:solidFill>
                  <a:srgbClr val="C00000"/>
                </a:solidFill>
                <a:latin typeface="Times New Roman"/>
                <a:cs typeface="Times New Roman"/>
              </a:rPr>
              <a:t> </a:t>
            </a:r>
            <a:r>
              <a:rPr sz="2000" dirty="0">
                <a:solidFill>
                  <a:srgbClr val="C00000"/>
                </a:solidFill>
                <a:latin typeface="Symbol"/>
                <a:cs typeface="Symbol"/>
              </a:rPr>
              <a:t></a:t>
            </a:r>
            <a:endParaRPr sz="2000">
              <a:latin typeface="Symbol"/>
              <a:cs typeface="Symbol"/>
            </a:endParaRPr>
          </a:p>
        </p:txBody>
      </p:sp>
      <p:sp>
        <p:nvSpPr>
          <p:cNvPr id="12" name="object 12"/>
          <p:cNvSpPr txBox="1"/>
          <p:nvPr/>
        </p:nvSpPr>
        <p:spPr>
          <a:xfrm>
            <a:off x="7838123" y="1779079"/>
            <a:ext cx="360680" cy="200055"/>
          </a:xfrm>
          <a:prstGeom prst="rect">
            <a:avLst/>
          </a:prstGeom>
        </p:spPr>
        <p:txBody>
          <a:bodyPr vert="horz" wrap="square" lIns="0" tIns="0" rIns="0" bIns="0" rtlCol="0">
            <a:spAutoFit/>
          </a:bodyPr>
          <a:lstStyle/>
          <a:p>
            <a:pPr marL="12700">
              <a:lnSpc>
                <a:spcPct val="100000"/>
              </a:lnSpc>
            </a:pPr>
            <a:r>
              <a:rPr sz="1300" spc="5" dirty="0">
                <a:solidFill>
                  <a:srgbClr val="C00000"/>
                </a:solidFill>
                <a:latin typeface="Times New Roman"/>
                <a:cs typeface="Times New Roman"/>
              </a:rPr>
              <a:t>e</a:t>
            </a:r>
            <a:r>
              <a:rPr sz="1300" spc="30" dirty="0">
                <a:solidFill>
                  <a:srgbClr val="C00000"/>
                </a:solidFill>
                <a:latin typeface="Symbol"/>
                <a:cs typeface="Symbol"/>
              </a:rPr>
              <a:t></a:t>
            </a:r>
            <a:r>
              <a:rPr sz="1300" dirty="0">
                <a:solidFill>
                  <a:srgbClr val="C00000"/>
                </a:solidFill>
                <a:latin typeface="Symbol"/>
                <a:cs typeface="Symbol"/>
              </a:rPr>
              <a:t></a:t>
            </a:r>
            <a:r>
              <a:rPr sz="1300" spc="15" dirty="0">
                <a:solidFill>
                  <a:srgbClr val="C00000"/>
                </a:solidFill>
                <a:latin typeface="Symbol"/>
                <a:cs typeface="Symbol"/>
              </a:rPr>
              <a:t></a:t>
            </a:r>
            <a:r>
              <a:rPr sz="1300" spc="10" dirty="0">
                <a:solidFill>
                  <a:srgbClr val="C00000"/>
                </a:solidFill>
                <a:latin typeface="Symbol"/>
                <a:cs typeface="Symbol"/>
              </a:rPr>
              <a:t></a:t>
            </a:r>
            <a:endParaRPr sz="1300">
              <a:latin typeface="Symbol"/>
              <a:cs typeface="Symbol"/>
            </a:endParaRPr>
          </a:p>
        </p:txBody>
      </p:sp>
      <p:sp>
        <p:nvSpPr>
          <p:cNvPr id="13" name="object 13"/>
          <p:cNvSpPr txBox="1"/>
          <p:nvPr/>
        </p:nvSpPr>
        <p:spPr>
          <a:xfrm>
            <a:off x="5296852" y="1087564"/>
            <a:ext cx="633731" cy="564257"/>
          </a:xfrm>
          <a:prstGeom prst="rect">
            <a:avLst/>
          </a:prstGeom>
        </p:spPr>
        <p:txBody>
          <a:bodyPr vert="horz" wrap="square" lIns="0" tIns="0" rIns="0" bIns="0" rtlCol="0">
            <a:spAutoFit/>
          </a:bodyPr>
          <a:lstStyle/>
          <a:p>
            <a:pPr marL="12700">
              <a:lnSpc>
                <a:spcPts val="2670"/>
              </a:lnSpc>
            </a:pPr>
            <a:r>
              <a:rPr sz="2400" spc="-10" dirty="0">
                <a:solidFill>
                  <a:srgbClr val="3333CC"/>
                </a:solidFill>
                <a:latin typeface="Times New Roman"/>
                <a:cs typeface="Times New Roman"/>
              </a:rPr>
              <a:t>SNO</a:t>
            </a:r>
            <a:endParaRPr sz="2400">
              <a:latin typeface="Times New Roman"/>
              <a:cs typeface="Times New Roman"/>
            </a:endParaRPr>
          </a:p>
          <a:p>
            <a:pPr marL="299720">
              <a:lnSpc>
                <a:spcPts val="1710"/>
              </a:lnSpc>
            </a:pPr>
            <a:r>
              <a:rPr sz="1600" spc="-5" dirty="0">
                <a:solidFill>
                  <a:srgbClr val="C00000"/>
                </a:solidFill>
                <a:latin typeface="Times New Roman"/>
                <a:cs typeface="Times New Roman"/>
              </a:rPr>
              <a:t>sun</a:t>
            </a:r>
            <a:endParaRPr sz="1600">
              <a:latin typeface="Times New Roman"/>
              <a:cs typeface="Times New Roman"/>
            </a:endParaRPr>
          </a:p>
        </p:txBody>
      </p:sp>
      <p:sp>
        <p:nvSpPr>
          <p:cNvPr id="14" name="object 14"/>
          <p:cNvSpPr/>
          <p:nvPr/>
        </p:nvSpPr>
        <p:spPr>
          <a:xfrm>
            <a:off x="7597775" y="2997201"/>
            <a:ext cx="800100" cy="462280"/>
          </a:xfrm>
          <a:custGeom>
            <a:avLst/>
            <a:gdLst/>
            <a:ahLst/>
            <a:cxnLst/>
            <a:rect l="l" t="t" r="r" b="b"/>
            <a:pathLst>
              <a:path w="800100" h="462279">
                <a:moveTo>
                  <a:pt x="0" y="0"/>
                </a:moveTo>
                <a:lnTo>
                  <a:pt x="800100" y="0"/>
                </a:lnTo>
                <a:lnTo>
                  <a:pt x="800100" y="461962"/>
                </a:lnTo>
                <a:lnTo>
                  <a:pt x="0" y="461962"/>
                </a:lnTo>
                <a:lnTo>
                  <a:pt x="0" y="0"/>
                </a:lnTo>
                <a:close/>
              </a:path>
            </a:pathLst>
          </a:custGeom>
          <a:solidFill>
            <a:srgbClr val="FFFFFF"/>
          </a:solidFill>
        </p:spPr>
        <p:txBody>
          <a:bodyPr wrap="square" lIns="0" tIns="0" rIns="0" bIns="0" rtlCol="0"/>
          <a:lstStyle/>
          <a:p>
            <a:endParaRPr/>
          </a:p>
        </p:txBody>
      </p:sp>
      <p:sp>
        <p:nvSpPr>
          <p:cNvPr id="15" name="object 15"/>
          <p:cNvSpPr txBox="1"/>
          <p:nvPr/>
        </p:nvSpPr>
        <p:spPr>
          <a:xfrm>
            <a:off x="7676515" y="3032252"/>
            <a:ext cx="635000" cy="369332"/>
          </a:xfrm>
          <a:prstGeom prst="rect">
            <a:avLst/>
          </a:prstGeom>
        </p:spPr>
        <p:txBody>
          <a:bodyPr vert="horz" wrap="square" lIns="0" tIns="0" rIns="0" bIns="0" rtlCol="0">
            <a:spAutoFit/>
          </a:bodyPr>
          <a:lstStyle/>
          <a:p>
            <a:pPr marL="12700">
              <a:lnSpc>
                <a:spcPct val="100000"/>
              </a:lnSpc>
            </a:pPr>
            <a:r>
              <a:rPr sz="2400" dirty="0">
                <a:solidFill>
                  <a:srgbClr val="009900"/>
                </a:solidFill>
                <a:latin typeface="Times New Roman"/>
                <a:cs typeface="Times New Roman"/>
              </a:rPr>
              <a:t>2000</a:t>
            </a:r>
            <a:endParaRPr sz="2400">
              <a:latin typeface="Times New Roman"/>
              <a:cs typeface="Times New Roman"/>
            </a:endParaRPr>
          </a:p>
        </p:txBody>
      </p:sp>
      <p:sp>
        <p:nvSpPr>
          <p:cNvPr id="16" name="object 16"/>
          <p:cNvSpPr/>
          <p:nvPr/>
        </p:nvSpPr>
        <p:spPr>
          <a:xfrm>
            <a:off x="2919413" y="2852738"/>
            <a:ext cx="800100" cy="462280"/>
          </a:xfrm>
          <a:custGeom>
            <a:avLst/>
            <a:gdLst/>
            <a:ahLst/>
            <a:cxnLst/>
            <a:rect l="l" t="t" r="r" b="b"/>
            <a:pathLst>
              <a:path w="800100" h="462279">
                <a:moveTo>
                  <a:pt x="0" y="0"/>
                </a:moveTo>
                <a:lnTo>
                  <a:pt x="800100" y="0"/>
                </a:lnTo>
                <a:lnTo>
                  <a:pt x="800100" y="461962"/>
                </a:lnTo>
                <a:lnTo>
                  <a:pt x="0" y="461962"/>
                </a:lnTo>
                <a:lnTo>
                  <a:pt x="0" y="0"/>
                </a:lnTo>
                <a:close/>
              </a:path>
            </a:pathLst>
          </a:custGeom>
          <a:solidFill>
            <a:srgbClr val="FFFFFF"/>
          </a:solidFill>
        </p:spPr>
        <p:txBody>
          <a:bodyPr wrap="square" lIns="0" tIns="0" rIns="0" bIns="0" rtlCol="0"/>
          <a:lstStyle/>
          <a:p>
            <a:endParaRPr/>
          </a:p>
        </p:txBody>
      </p:sp>
      <p:sp>
        <p:nvSpPr>
          <p:cNvPr id="17" name="object 17"/>
          <p:cNvSpPr txBox="1"/>
          <p:nvPr/>
        </p:nvSpPr>
        <p:spPr>
          <a:xfrm>
            <a:off x="2998152" y="2887789"/>
            <a:ext cx="635000" cy="369332"/>
          </a:xfrm>
          <a:prstGeom prst="rect">
            <a:avLst/>
          </a:prstGeom>
        </p:spPr>
        <p:txBody>
          <a:bodyPr vert="horz" wrap="square" lIns="0" tIns="0" rIns="0" bIns="0" rtlCol="0">
            <a:spAutoFit/>
          </a:bodyPr>
          <a:lstStyle/>
          <a:p>
            <a:pPr marL="12700">
              <a:lnSpc>
                <a:spcPct val="100000"/>
              </a:lnSpc>
            </a:pPr>
            <a:r>
              <a:rPr sz="2400" dirty="0">
                <a:solidFill>
                  <a:srgbClr val="009900"/>
                </a:solidFill>
                <a:latin typeface="Times New Roman"/>
                <a:cs typeface="Times New Roman"/>
              </a:rPr>
              <a:t>1998</a:t>
            </a:r>
            <a:endParaRPr sz="2400">
              <a:latin typeface="Times New Roman"/>
              <a:cs typeface="Times New Roman"/>
            </a:endParaRPr>
          </a:p>
        </p:txBody>
      </p:sp>
      <p:sp>
        <p:nvSpPr>
          <p:cNvPr id="18" name="object 18"/>
          <p:cNvSpPr/>
          <p:nvPr/>
        </p:nvSpPr>
        <p:spPr>
          <a:xfrm>
            <a:off x="419101" y="3789362"/>
            <a:ext cx="3562351" cy="2878137"/>
          </a:xfrm>
          <a:prstGeom prst="rect">
            <a:avLst/>
          </a:prstGeom>
          <a:blipFill>
            <a:blip r:embed="rId6" cstate="print"/>
            <a:stretch>
              <a:fillRect/>
            </a:stretch>
          </a:blipFill>
        </p:spPr>
        <p:txBody>
          <a:bodyPr wrap="square" lIns="0" tIns="0" rIns="0" bIns="0" rtlCol="0"/>
          <a:lstStyle/>
          <a:p>
            <a:endParaRPr/>
          </a:p>
        </p:txBody>
      </p:sp>
      <p:sp>
        <p:nvSpPr>
          <p:cNvPr id="19" name="object 19"/>
          <p:cNvSpPr txBox="1"/>
          <p:nvPr/>
        </p:nvSpPr>
        <p:spPr>
          <a:xfrm>
            <a:off x="1097915" y="3899028"/>
            <a:ext cx="2223135" cy="1049005"/>
          </a:xfrm>
          <a:prstGeom prst="rect">
            <a:avLst/>
          </a:prstGeom>
        </p:spPr>
        <p:txBody>
          <a:bodyPr vert="horz" wrap="square" lIns="0" tIns="0" rIns="0" bIns="0" rtlCol="0">
            <a:spAutoFit/>
          </a:bodyPr>
          <a:lstStyle/>
          <a:p>
            <a:pPr marL="12700">
              <a:lnSpc>
                <a:spcPts val="2425"/>
              </a:lnSpc>
            </a:pPr>
            <a:r>
              <a:rPr sz="2400" dirty="0">
                <a:solidFill>
                  <a:srgbClr val="3333CC"/>
                </a:solidFill>
                <a:latin typeface="Times New Roman"/>
                <a:cs typeface="Times New Roman"/>
              </a:rPr>
              <a:t>Minos</a:t>
            </a:r>
            <a:endParaRPr sz="2400">
              <a:latin typeface="Times New Roman"/>
              <a:cs typeface="Times New Roman"/>
            </a:endParaRPr>
          </a:p>
          <a:p>
            <a:pPr marL="347345">
              <a:lnSpc>
                <a:spcPts val="1945"/>
              </a:lnSpc>
            </a:pPr>
            <a:r>
              <a:rPr sz="2000" spc="10" dirty="0">
                <a:solidFill>
                  <a:srgbClr val="C00000"/>
                </a:solidFill>
                <a:latin typeface="Symbol"/>
                <a:cs typeface="Symbol"/>
              </a:rPr>
              <a:t></a:t>
            </a:r>
            <a:r>
              <a:rPr sz="1950" spc="15" baseline="-21367" dirty="0">
                <a:solidFill>
                  <a:srgbClr val="C00000"/>
                </a:solidFill>
                <a:latin typeface="Symbol"/>
                <a:cs typeface="Symbol"/>
              </a:rPr>
              <a:t></a:t>
            </a:r>
            <a:r>
              <a:rPr sz="1950" spc="15" baseline="-21367" dirty="0">
                <a:solidFill>
                  <a:srgbClr val="C00000"/>
                </a:solidFill>
                <a:latin typeface="Times New Roman"/>
                <a:cs typeface="Times New Roman"/>
              </a:rPr>
              <a:t> </a:t>
            </a:r>
            <a:r>
              <a:rPr sz="2000" dirty="0">
                <a:solidFill>
                  <a:srgbClr val="C00000"/>
                </a:solidFill>
                <a:latin typeface="Wingdings 3"/>
                <a:cs typeface="Wingdings 3"/>
              </a:rPr>
              <a:t></a:t>
            </a:r>
            <a:r>
              <a:rPr sz="2000" spc="-110" dirty="0">
                <a:solidFill>
                  <a:srgbClr val="C00000"/>
                </a:solidFill>
                <a:latin typeface="Times New Roman"/>
                <a:cs typeface="Times New Roman"/>
              </a:rPr>
              <a:t> </a:t>
            </a:r>
            <a:r>
              <a:rPr sz="2000" spc="5" dirty="0">
                <a:solidFill>
                  <a:srgbClr val="C00000"/>
                </a:solidFill>
                <a:latin typeface="Symbol"/>
                <a:cs typeface="Symbol"/>
              </a:rPr>
              <a:t></a:t>
            </a:r>
            <a:r>
              <a:rPr sz="1950" spc="7" baseline="-21367" dirty="0">
                <a:solidFill>
                  <a:srgbClr val="C00000"/>
                </a:solidFill>
                <a:latin typeface="Symbol"/>
                <a:cs typeface="Symbol"/>
              </a:rPr>
              <a:t></a:t>
            </a:r>
            <a:endParaRPr sz="1950" baseline="-21367">
              <a:latin typeface="Symbol"/>
              <a:cs typeface="Symbol"/>
            </a:endParaRPr>
          </a:p>
          <a:p>
            <a:pPr marL="109220">
              <a:lnSpc>
                <a:spcPct val="100000"/>
              </a:lnSpc>
              <a:spcBef>
                <a:spcPts val="2150"/>
              </a:spcBef>
            </a:pPr>
            <a:r>
              <a:rPr sz="1400" b="1" dirty="0">
                <a:solidFill>
                  <a:srgbClr val="C00000"/>
                </a:solidFill>
                <a:latin typeface="Times New Roman"/>
                <a:cs typeface="Times New Roman"/>
              </a:rPr>
              <a:t>Neutrino beam (L ~730</a:t>
            </a:r>
            <a:r>
              <a:rPr sz="1400" b="1" spc="-210" dirty="0">
                <a:solidFill>
                  <a:srgbClr val="C00000"/>
                </a:solidFill>
                <a:latin typeface="Times New Roman"/>
                <a:cs typeface="Times New Roman"/>
              </a:rPr>
              <a:t> </a:t>
            </a:r>
            <a:r>
              <a:rPr sz="1400" b="1" spc="-15" dirty="0">
                <a:solidFill>
                  <a:srgbClr val="C00000"/>
                </a:solidFill>
                <a:latin typeface="Times New Roman"/>
                <a:cs typeface="Times New Roman"/>
              </a:rPr>
              <a:t>km)</a:t>
            </a:r>
            <a:endParaRPr sz="1400">
              <a:latin typeface="Times New Roman"/>
              <a:cs typeface="Times New Roman"/>
            </a:endParaRPr>
          </a:p>
        </p:txBody>
      </p:sp>
      <p:sp>
        <p:nvSpPr>
          <p:cNvPr id="20" name="object 20"/>
          <p:cNvSpPr/>
          <p:nvPr/>
        </p:nvSpPr>
        <p:spPr>
          <a:xfrm>
            <a:off x="2925763" y="5376863"/>
            <a:ext cx="800100" cy="460375"/>
          </a:xfrm>
          <a:custGeom>
            <a:avLst/>
            <a:gdLst/>
            <a:ahLst/>
            <a:cxnLst/>
            <a:rect l="l" t="t" r="r" b="b"/>
            <a:pathLst>
              <a:path w="800100" h="460375">
                <a:moveTo>
                  <a:pt x="0" y="0"/>
                </a:moveTo>
                <a:lnTo>
                  <a:pt x="800100" y="0"/>
                </a:lnTo>
                <a:lnTo>
                  <a:pt x="800100" y="460375"/>
                </a:lnTo>
                <a:lnTo>
                  <a:pt x="0" y="460375"/>
                </a:lnTo>
                <a:lnTo>
                  <a:pt x="0" y="0"/>
                </a:lnTo>
                <a:close/>
              </a:path>
            </a:pathLst>
          </a:custGeom>
          <a:solidFill>
            <a:srgbClr val="FFFFFF"/>
          </a:solidFill>
        </p:spPr>
        <p:txBody>
          <a:bodyPr wrap="square" lIns="0" tIns="0" rIns="0" bIns="0" rtlCol="0"/>
          <a:lstStyle/>
          <a:p>
            <a:endParaRPr/>
          </a:p>
        </p:txBody>
      </p:sp>
      <p:sp>
        <p:nvSpPr>
          <p:cNvPr id="21" name="object 21"/>
          <p:cNvSpPr txBox="1"/>
          <p:nvPr/>
        </p:nvSpPr>
        <p:spPr>
          <a:xfrm>
            <a:off x="3004503" y="5411913"/>
            <a:ext cx="635000" cy="369332"/>
          </a:xfrm>
          <a:prstGeom prst="rect">
            <a:avLst/>
          </a:prstGeom>
        </p:spPr>
        <p:txBody>
          <a:bodyPr vert="horz" wrap="square" lIns="0" tIns="0" rIns="0" bIns="0" rtlCol="0">
            <a:spAutoFit/>
          </a:bodyPr>
          <a:lstStyle/>
          <a:p>
            <a:pPr marL="12700">
              <a:lnSpc>
                <a:spcPct val="100000"/>
              </a:lnSpc>
            </a:pPr>
            <a:r>
              <a:rPr sz="2400" dirty="0">
                <a:solidFill>
                  <a:srgbClr val="009900"/>
                </a:solidFill>
                <a:latin typeface="Times New Roman"/>
                <a:cs typeface="Times New Roman"/>
              </a:rPr>
              <a:t>2005</a:t>
            </a:r>
            <a:endParaRPr sz="2400">
              <a:latin typeface="Times New Roman"/>
              <a:cs typeface="Times New Roman"/>
            </a:endParaRPr>
          </a:p>
        </p:txBody>
      </p:sp>
      <p:sp>
        <p:nvSpPr>
          <p:cNvPr id="22" name="object 22"/>
          <p:cNvSpPr/>
          <p:nvPr/>
        </p:nvSpPr>
        <p:spPr>
          <a:xfrm>
            <a:off x="7845426" y="5694362"/>
            <a:ext cx="697231" cy="400050"/>
          </a:xfrm>
          <a:custGeom>
            <a:avLst/>
            <a:gdLst/>
            <a:ahLst/>
            <a:cxnLst/>
            <a:rect l="l" t="t" r="r" b="b"/>
            <a:pathLst>
              <a:path w="697229" h="400050">
                <a:moveTo>
                  <a:pt x="0" y="0"/>
                </a:moveTo>
                <a:lnTo>
                  <a:pt x="696912" y="0"/>
                </a:lnTo>
                <a:lnTo>
                  <a:pt x="696912" y="400050"/>
                </a:lnTo>
                <a:lnTo>
                  <a:pt x="0" y="400050"/>
                </a:lnTo>
                <a:lnTo>
                  <a:pt x="0" y="0"/>
                </a:lnTo>
                <a:close/>
              </a:path>
            </a:pathLst>
          </a:custGeom>
          <a:solidFill>
            <a:srgbClr val="FFFFFF"/>
          </a:solidFill>
        </p:spPr>
        <p:txBody>
          <a:bodyPr wrap="square" lIns="0" tIns="0" rIns="0" bIns="0" rtlCol="0"/>
          <a:lstStyle/>
          <a:p>
            <a:endParaRPr/>
          </a:p>
        </p:txBody>
      </p:sp>
      <p:sp>
        <p:nvSpPr>
          <p:cNvPr id="23" name="object 23"/>
          <p:cNvSpPr txBox="1"/>
          <p:nvPr/>
        </p:nvSpPr>
        <p:spPr>
          <a:xfrm>
            <a:off x="7924166" y="5731447"/>
            <a:ext cx="537845" cy="307777"/>
          </a:xfrm>
          <a:prstGeom prst="rect">
            <a:avLst/>
          </a:prstGeom>
        </p:spPr>
        <p:txBody>
          <a:bodyPr vert="horz" wrap="square" lIns="0" tIns="0" rIns="0" bIns="0" rtlCol="0">
            <a:spAutoFit/>
          </a:bodyPr>
          <a:lstStyle/>
          <a:p>
            <a:pPr marL="12700">
              <a:lnSpc>
                <a:spcPct val="100000"/>
              </a:lnSpc>
            </a:pPr>
            <a:r>
              <a:rPr sz="2000" spc="5" dirty="0">
                <a:solidFill>
                  <a:srgbClr val="009900"/>
                </a:solidFill>
                <a:latin typeface="Times New Roman"/>
                <a:cs typeface="Times New Roman"/>
              </a:rPr>
              <a:t>2008</a:t>
            </a:r>
            <a:endParaRPr sz="2000">
              <a:latin typeface="Times New Roman"/>
              <a:cs typeface="Times New Roman"/>
            </a:endParaRPr>
          </a:p>
        </p:txBody>
      </p:sp>
      <p:sp>
        <p:nvSpPr>
          <p:cNvPr id="24" name="object 24"/>
          <p:cNvSpPr txBox="1">
            <a:spLocks noGrp="1"/>
          </p:cNvSpPr>
          <p:nvPr>
            <p:ph type="title"/>
          </p:nvPr>
        </p:nvSpPr>
        <p:spPr>
          <a:xfrm>
            <a:off x="42227" y="928"/>
            <a:ext cx="9059544" cy="827278"/>
          </a:xfrm>
          <a:prstGeom prst="rect">
            <a:avLst/>
          </a:prstGeom>
        </p:spPr>
        <p:txBody>
          <a:bodyPr vert="horz" wrap="square" lIns="0" tIns="0" rIns="0" bIns="0" rtlCol="0">
            <a:spAutoFit/>
          </a:bodyPr>
          <a:lstStyle/>
          <a:p>
            <a:pPr marL="228600" marR="5080" indent="-215900">
              <a:lnSpc>
                <a:spcPct val="111500"/>
              </a:lnSpc>
            </a:pPr>
            <a:r>
              <a:rPr spc="-5" dirty="0"/>
              <a:t>Une </a:t>
            </a:r>
            <a:r>
              <a:rPr dirty="0"/>
              <a:t>période riche en </a:t>
            </a:r>
            <a:r>
              <a:rPr spc="-5" dirty="0"/>
              <a:t>succès expérimentaux </a:t>
            </a:r>
            <a:r>
              <a:rPr dirty="0"/>
              <a:t>(15 dernières</a:t>
            </a:r>
            <a:r>
              <a:rPr spc="-95" dirty="0"/>
              <a:t> </a:t>
            </a:r>
            <a:r>
              <a:rPr dirty="0"/>
              <a:t>années)  </a:t>
            </a:r>
            <a:r>
              <a:rPr dirty="0">
                <a:solidFill>
                  <a:srgbClr val="C00000"/>
                </a:solidFill>
              </a:rPr>
              <a:t>Observation de </a:t>
            </a:r>
            <a:r>
              <a:rPr spc="-5" dirty="0">
                <a:solidFill>
                  <a:srgbClr val="C00000"/>
                </a:solidFill>
              </a:rPr>
              <a:t>l’oscillation </a:t>
            </a:r>
            <a:r>
              <a:rPr dirty="0">
                <a:solidFill>
                  <a:srgbClr val="C00000"/>
                </a:solidFill>
              </a:rPr>
              <a:t>de </a:t>
            </a:r>
            <a:r>
              <a:rPr dirty="0">
                <a:solidFill>
                  <a:srgbClr val="C00000"/>
                </a:solidFill>
                <a:latin typeface="Symbol"/>
                <a:cs typeface="Symbol"/>
              </a:rPr>
              <a:t></a:t>
            </a:r>
            <a:r>
              <a:rPr dirty="0">
                <a:solidFill>
                  <a:srgbClr val="C00000"/>
                </a:solidFill>
              </a:rPr>
              <a:t> </a:t>
            </a:r>
            <a:r>
              <a:rPr b="1" spc="-5" dirty="0">
                <a:solidFill>
                  <a:srgbClr val="C00000"/>
                </a:solidFill>
                <a:latin typeface="Times New Roman"/>
                <a:cs typeface="Times New Roman"/>
              </a:rPr>
              <a:t>par</a:t>
            </a:r>
            <a:r>
              <a:rPr b="1" spc="-135" dirty="0">
                <a:solidFill>
                  <a:srgbClr val="C00000"/>
                </a:solidFill>
                <a:latin typeface="Times New Roman"/>
                <a:cs typeface="Times New Roman"/>
              </a:rPr>
              <a:t> </a:t>
            </a:r>
            <a:r>
              <a:rPr b="1" dirty="0">
                <a:solidFill>
                  <a:srgbClr val="C00000"/>
                </a:solidFill>
                <a:latin typeface="Times New Roman"/>
                <a:cs typeface="Times New Roman"/>
              </a:rPr>
              <a:t>disparition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DEBCF"/>
            </a:gs>
            <a:gs pos="50000">
              <a:srgbClr val="9CB86E"/>
            </a:gs>
            <a:gs pos="100000">
              <a:srgbClr val="156B13"/>
            </a:gs>
          </a:gsLst>
          <a:lin ang="13500000" scaled="1"/>
          <a:tileRect/>
        </a:gradFill>
        <a:effectLst/>
      </p:bgPr>
    </p:bg>
    <p:spTree>
      <p:nvGrpSpPr>
        <p:cNvPr id="1" name=""/>
        <p:cNvGrpSpPr/>
        <p:nvPr/>
      </p:nvGrpSpPr>
      <p:grpSpPr>
        <a:xfrm>
          <a:off x="0" y="0"/>
          <a:ext cx="0" cy="0"/>
          <a:chOff x="0" y="0"/>
          <a:chExt cx="0" cy="0"/>
        </a:xfrm>
      </p:grpSpPr>
      <p:sp>
        <p:nvSpPr>
          <p:cNvPr id="5" name="Titre 4"/>
          <p:cNvSpPr>
            <a:spLocks noGrp="1"/>
          </p:cNvSpPr>
          <p:nvPr>
            <p:ph type="ctrTitle"/>
          </p:nvPr>
        </p:nvSpPr>
        <p:spPr>
          <a:xfrm>
            <a:off x="685800" y="0"/>
            <a:ext cx="8305800" cy="1107996"/>
          </a:xfrm>
        </p:spPr>
        <p:txBody>
          <a:bodyPr/>
          <a:lstStyle/>
          <a:p>
            <a:pPr algn="ctr"/>
            <a:r>
              <a:rPr lang="fr-FR" sz="7200" dirty="0" smtClean="0"/>
              <a:t>Plan</a:t>
            </a:r>
            <a:endParaRPr lang="fr-FR" sz="7200" dirty="0"/>
          </a:p>
        </p:txBody>
      </p:sp>
      <p:sp>
        <p:nvSpPr>
          <p:cNvPr id="6" name="ZoneTexte 5"/>
          <p:cNvSpPr txBox="1"/>
          <p:nvPr/>
        </p:nvSpPr>
        <p:spPr>
          <a:xfrm>
            <a:off x="914400" y="1143000"/>
            <a:ext cx="7924800" cy="4832092"/>
          </a:xfrm>
          <a:prstGeom prst="rect">
            <a:avLst/>
          </a:prstGeom>
          <a:noFill/>
        </p:spPr>
        <p:txBody>
          <a:bodyPr wrap="square" rtlCol="0">
            <a:spAutoFit/>
          </a:bodyPr>
          <a:lstStyle/>
          <a:p>
            <a:pPr>
              <a:buFont typeface="Wingdings" pitchFamily="2" charset="2"/>
              <a:buChar char="Ø"/>
            </a:pPr>
            <a:r>
              <a:rPr lang="fr-FR" sz="4400" b="1" dirty="0" smtClean="0"/>
              <a:t>Introduction générale</a:t>
            </a:r>
          </a:p>
          <a:p>
            <a:pPr>
              <a:buFont typeface="Wingdings" pitchFamily="2" charset="2"/>
              <a:buChar char="Ø"/>
            </a:pPr>
            <a:endParaRPr lang="fr-FR" sz="4400" b="1" dirty="0"/>
          </a:p>
          <a:p>
            <a:pPr>
              <a:buFont typeface="Wingdings" pitchFamily="2" charset="2"/>
              <a:buChar char="Ø"/>
            </a:pPr>
            <a:r>
              <a:rPr lang="fr-FR" sz="4400" b="1" dirty="0" smtClean="0"/>
              <a:t>Partie I : Les rayons cosmiques</a:t>
            </a:r>
          </a:p>
          <a:p>
            <a:pPr>
              <a:buFont typeface="Wingdings" pitchFamily="2" charset="2"/>
              <a:buChar char="Ø"/>
            </a:pPr>
            <a:r>
              <a:rPr lang="fr-FR" sz="4400" b="1" dirty="0" smtClean="0"/>
              <a:t>Partie II : Les neutrinos</a:t>
            </a:r>
          </a:p>
          <a:p>
            <a:pPr>
              <a:buFont typeface="Wingdings" pitchFamily="2" charset="2"/>
              <a:buChar char="Ø"/>
            </a:pPr>
            <a:r>
              <a:rPr lang="fr-FR" sz="4400" b="1" dirty="0" smtClean="0"/>
              <a:t>Partie III: KM3NeT/ORCA</a:t>
            </a:r>
          </a:p>
          <a:p>
            <a:pPr>
              <a:buFont typeface="Wingdings" pitchFamily="2" charset="2"/>
              <a:buChar char="Ø"/>
            </a:pPr>
            <a:endParaRPr lang="fr-FR" sz="4400" b="1" dirty="0"/>
          </a:p>
          <a:p>
            <a:pPr>
              <a:buFont typeface="Wingdings" pitchFamily="2" charset="2"/>
              <a:buChar char="Ø"/>
            </a:pPr>
            <a:r>
              <a:rPr lang="fr-FR" sz="4400" b="1" dirty="0" smtClean="0"/>
              <a:t>Conclusion générale</a:t>
            </a:r>
            <a:endParaRPr lang="fr-FR" sz="44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86689" y="5501576"/>
            <a:ext cx="8594091" cy="1138773"/>
          </a:xfrm>
          <a:prstGeom prst="rect">
            <a:avLst/>
          </a:prstGeom>
        </p:spPr>
        <p:txBody>
          <a:bodyPr vert="horz" wrap="square" lIns="0" tIns="0" rIns="0" bIns="0" rtlCol="0">
            <a:spAutoFit/>
          </a:bodyPr>
          <a:lstStyle/>
          <a:p>
            <a:pPr marL="293370" indent="-280670">
              <a:lnSpc>
                <a:spcPct val="100000"/>
              </a:lnSpc>
              <a:buClr>
                <a:srgbClr val="CC0000"/>
              </a:buClr>
              <a:buFont typeface="Arial"/>
              <a:buChar char="●"/>
              <a:tabLst>
                <a:tab pos="294005" algn="l"/>
              </a:tabLst>
            </a:pPr>
            <a:r>
              <a:rPr sz="2000" spc="-5" dirty="0">
                <a:solidFill>
                  <a:srgbClr val="C00000"/>
                </a:solidFill>
                <a:latin typeface="Times New Roman"/>
                <a:cs typeface="Times New Roman"/>
              </a:rPr>
              <a:t>Existe-t-il </a:t>
            </a:r>
            <a:r>
              <a:rPr sz="2000" dirty="0">
                <a:solidFill>
                  <a:srgbClr val="C00000"/>
                </a:solidFill>
                <a:latin typeface="Times New Roman"/>
                <a:cs typeface="Times New Roman"/>
              </a:rPr>
              <a:t>plus de 3 </a:t>
            </a:r>
            <a:r>
              <a:rPr sz="2000" spc="-5" dirty="0">
                <a:solidFill>
                  <a:srgbClr val="C00000"/>
                </a:solidFill>
                <a:latin typeface="Times New Roman"/>
                <a:cs typeface="Times New Roman"/>
              </a:rPr>
              <a:t>neutrinos, quelle est l’origine </a:t>
            </a:r>
            <a:r>
              <a:rPr sz="2000" dirty="0">
                <a:solidFill>
                  <a:srgbClr val="C00000"/>
                </a:solidFill>
                <a:latin typeface="Times New Roman"/>
                <a:cs typeface="Times New Roman"/>
              </a:rPr>
              <a:t>des </a:t>
            </a:r>
            <a:r>
              <a:rPr sz="2000" spc="-5" dirty="0">
                <a:solidFill>
                  <a:srgbClr val="C00000"/>
                </a:solidFill>
                <a:latin typeface="Times New Roman"/>
                <a:cs typeface="Times New Roman"/>
              </a:rPr>
              <a:t>anomalies</a:t>
            </a:r>
            <a:r>
              <a:rPr sz="2000" spc="-105" dirty="0">
                <a:solidFill>
                  <a:srgbClr val="C00000"/>
                </a:solidFill>
                <a:latin typeface="Times New Roman"/>
                <a:cs typeface="Times New Roman"/>
              </a:rPr>
              <a:t> </a:t>
            </a:r>
            <a:r>
              <a:rPr sz="2000" spc="-5" dirty="0">
                <a:solidFill>
                  <a:srgbClr val="C00000"/>
                </a:solidFill>
                <a:latin typeface="Times New Roman"/>
                <a:cs typeface="Times New Roman"/>
              </a:rPr>
              <a:t>observées?</a:t>
            </a:r>
            <a:endParaRPr sz="2000">
              <a:latin typeface="Times New Roman"/>
              <a:cs typeface="Times New Roman"/>
            </a:endParaRPr>
          </a:p>
          <a:p>
            <a:pPr marL="469900" marR="5080" indent="-457200">
              <a:lnSpc>
                <a:spcPct val="100000"/>
              </a:lnSpc>
              <a:spcBef>
                <a:spcPts val="5"/>
              </a:spcBef>
            </a:pPr>
            <a:r>
              <a:rPr sz="1800" dirty="0">
                <a:solidFill>
                  <a:srgbClr val="3333CC"/>
                </a:solidFill>
                <a:latin typeface="Times New Roman"/>
                <a:cs typeface="Times New Roman"/>
              </a:rPr>
              <a:t>- certaines données expérimentales suggèrent neutrino(s) stérile(s) de </a:t>
            </a:r>
            <a:r>
              <a:rPr sz="1800" spc="-5" dirty="0">
                <a:solidFill>
                  <a:srgbClr val="3333CC"/>
                </a:solidFill>
                <a:latin typeface="Times New Roman"/>
                <a:cs typeface="Times New Roman"/>
              </a:rPr>
              <a:t>masse </a:t>
            </a:r>
            <a:r>
              <a:rPr sz="1800" dirty="0">
                <a:solidFill>
                  <a:srgbClr val="3333CC"/>
                </a:solidFill>
                <a:latin typeface="Times New Roman"/>
                <a:cs typeface="Times New Roman"/>
              </a:rPr>
              <a:t>de l’ordre d’</a:t>
            </a:r>
            <a:r>
              <a:rPr sz="1800" spc="-275" dirty="0">
                <a:solidFill>
                  <a:srgbClr val="3333CC"/>
                </a:solidFill>
                <a:latin typeface="Times New Roman"/>
                <a:cs typeface="Times New Roman"/>
              </a:rPr>
              <a:t> </a:t>
            </a:r>
            <a:r>
              <a:rPr sz="1800" dirty="0">
                <a:solidFill>
                  <a:srgbClr val="3333CC"/>
                </a:solidFill>
                <a:latin typeface="Times New Roman"/>
                <a:cs typeface="Times New Roman"/>
              </a:rPr>
              <a:t>1eV  </a:t>
            </a:r>
            <a:r>
              <a:rPr sz="1800" dirty="0">
                <a:latin typeface="Times New Roman"/>
                <a:cs typeface="Times New Roman"/>
              </a:rPr>
              <a:t>Expériences d’oscillation courte distance </a:t>
            </a:r>
            <a:r>
              <a:rPr sz="1800" spc="-5" dirty="0">
                <a:latin typeface="Times New Roman"/>
                <a:cs typeface="Times New Roman"/>
              </a:rPr>
              <a:t>sur </a:t>
            </a:r>
            <a:r>
              <a:rPr sz="1800" dirty="0">
                <a:latin typeface="Times New Roman"/>
                <a:cs typeface="Times New Roman"/>
              </a:rPr>
              <a:t>réacteurs, avec sources intenses ou </a:t>
            </a:r>
            <a:r>
              <a:rPr sz="1800" spc="-5" dirty="0">
                <a:latin typeface="Times New Roman"/>
                <a:cs typeface="Times New Roman"/>
              </a:rPr>
              <a:t>sur  </a:t>
            </a:r>
            <a:r>
              <a:rPr sz="1800" dirty="0">
                <a:latin typeface="Times New Roman"/>
                <a:cs typeface="Times New Roman"/>
              </a:rPr>
              <a:t>accélérateurs</a:t>
            </a:r>
            <a:endParaRPr sz="1800">
              <a:latin typeface="Times New Roman"/>
              <a:cs typeface="Times New Roman"/>
            </a:endParaRPr>
          </a:p>
        </p:txBody>
      </p:sp>
      <p:sp>
        <p:nvSpPr>
          <p:cNvPr id="4" name="object 4"/>
          <p:cNvSpPr txBox="1">
            <a:spLocks noGrp="1"/>
          </p:cNvSpPr>
          <p:nvPr>
            <p:ph type="title"/>
          </p:nvPr>
        </p:nvSpPr>
        <p:spPr>
          <a:xfrm>
            <a:off x="42227" y="928"/>
            <a:ext cx="9059544" cy="371897"/>
          </a:xfrm>
          <a:prstGeom prst="rect">
            <a:avLst/>
          </a:prstGeom>
        </p:spPr>
        <p:txBody>
          <a:bodyPr vert="horz" wrap="square" lIns="0" tIns="0" rIns="0" bIns="0" rtlCol="0">
            <a:spAutoFit/>
          </a:bodyPr>
          <a:lstStyle/>
          <a:p>
            <a:pPr marL="15875">
              <a:lnSpc>
                <a:spcPts val="2865"/>
              </a:lnSpc>
            </a:pPr>
            <a:r>
              <a:rPr lang="fr-FR" dirty="0" smtClean="0"/>
              <a:t>       E</a:t>
            </a:r>
            <a:r>
              <a:rPr smtClean="0"/>
              <a:t>ncore </a:t>
            </a:r>
            <a:r>
              <a:rPr dirty="0"/>
              <a:t>de </a:t>
            </a:r>
            <a:r>
              <a:rPr spc="-5" dirty="0"/>
              <a:t>nombreuses </a:t>
            </a:r>
            <a:r>
              <a:rPr dirty="0"/>
              <a:t>questions</a:t>
            </a:r>
            <a:r>
              <a:rPr spc="-50" dirty="0"/>
              <a:t> </a:t>
            </a:r>
            <a:r>
              <a:rPr spc="-5" dirty="0"/>
              <a:t>fondamentales:</a:t>
            </a:r>
          </a:p>
        </p:txBody>
      </p:sp>
      <p:sp>
        <p:nvSpPr>
          <p:cNvPr id="5" name="object 5"/>
          <p:cNvSpPr txBox="1"/>
          <p:nvPr/>
        </p:nvSpPr>
        <p:spPr>
          <a:xfrm>
            <a:off x="186385" y="394017"/>
            <a:ext cx="8641715" cy="4901342"/>
          </a:xfrm>
          <a:prstGeom prst="rect">
            <a:avLst/>
          </a:prstGeom>
        </p:spPr>
        <p:txBody>
          <a:bodyPr vert="horz" wrap="square" lIns="0" tIns="0" rIns="0" bIns="0" rtlCol="0">
            <a:spAutoFit/>
          </a:bodyPr>
          <a:lstStyle/>
          <a:p>
            <a:pPr marL="328295">
              <a:lnSpc>
                <a:spcPts val="2385"/>
              </a:lnSpc>
            </a:pPr>
            <a:r>
              <a:rPr sz="2000" dirty="0">
                <a:solidFill>
                  <a:srgbClr val="3333CC"/>
                </a:solidFill>
                <a:latin typeface="Times New Roman"/>
                <a:cs typeface="Times New Roman"/>
              </a:rPr>
              <a:t>Quelques </a:t>
            </a:r>
            <a:r>
              <a:rPr sz="2000" spc="-5" dirty="0">
                <a:solidFill>
                  <a:srgbClr val="3333CC"/>
                </a:solidFill>
                <a:latin typeface="Times New Roman"/>
                <a:cs typeface="Times New Roman"/>
              </a:rPr>
              <a:t>exemples  </a:t>
            </a:r>
            <a:r>
              <a:rPr sz="2000" spc="-5" dirty="0">
                <a:latin typeface="Times New Roman"/>
                <a:cs typeface="Times New Roman"/>
              </a:rPr>
              <a:t>et comment </a:t>
            </a:r>
            <a:r>
              <a:rPr sz="2000" dirty="0">
                <a:latin typeface="Times New Roman"/>
                <a:cs typeface="Times New Roman"/>
              </a:rPr>
              <a:t>y répondre</a:t>
            </a:r>
            <a:r>
              <a:rPr sz="2000" spc="-80" dirty="0">
                <a:latin typeface="Times New Roman"/>
                <a:cs typeface="Times New Roman"/>
              </a:rPr>
              <a:t> </a:t>
            </a:r>
            <a:r>
              <a:rPr sz="2000" spc="-5" dirty="0">
                <a:latin typeface="Times New Roman"/>
                <a:cs typeface="Times New Roman"/>
              </a:rPr>
              <a:t>expérimentalement</a:t>
            </a:r>
            <a:r>
              <a:rPr sz="2000" spc="-5" dirty="0">
                <a:solidFill>
                  <a:srgbClr val="3333CC"/>
                </a:solidFill>
                <a:latin typeface="Times New Roman"/>
                <a:cs typeface="Times New Roman"/>
              </a:rPr>
              <a:t>:</a:t>
            </a:r>
            <a:endParaRPr sz="2000">
              <a:latin typeface="Times New Roman"/>
              <a:cs typeface="Times New Roman"/>
            </a:endParaRPr>
          </a:p>
          <a:p>
            <a:pPr marL="207645" indent="-194945">
              <a:lnSpc>
                <a:spcPct val="100000"/>
              </a:lnSpc>
              <a:spcBef>
                <a:spcPts val="390"/>
              </a:spcBef>
              <a:buSzPct val="90000"/>
              <a:buFont typeface="Arial"/>
              <a:buChar char="●"/>
              <a:tabLst>
                <a:tab pos="208279" algn="l"/>
              </a:tabLst>
            </a:pPr>
            <a:r>
              <a:rPr sz="2000" spc="-5" dirty="0">
                <a:solidFill>
                  <a:srgbClr val="CC0000"/>
                </a:solidFill>
                <a:latin typeface="Times New Roman"/>
                <a:cs typeface="Times New Roman"/>
              </a:rPr>
              <a:t>quelle est l’échelle </a:t>
            </a:r>
            <a:r>
              <a:rPr sz="2000" dirty="0">
                <a:solidFill>
                  <a:srgbClr val="CC0000"/>
                </a:solidFill>
                <a:latin typeface="Times New Roman"/>
                <a:cs typeface="Times New Roman"/>
              </a:rPr>
              <a:t>de </a:t>
            </a:r>
            <a:r>
              <a:rPr sz="2000" spc="-5" dirty="0">
                <a:solidFill>
                  <a:srgbClr val="CC0000"/>
                </a:solidFill>
                <a:latin typeface="Times New Roman"/>
                <a:cs typeface="Times New Roman"/>
              </a:rPr>
              <a:t>masse</a:t>
            </a:r>
            <a:r>
              <a:rPr sz="2000" spc="-80" dirty="0">
                <a:solidFill>
                  <a:srgbClr val="CC0000"/>
                </a:solidFill>
                <a:latin typeface="Times New Roman"/>
                <a:cs typeface="Times New Roman"/>
              </a:rPr>
              <a:t> </a:t>
            </a:r>
            <a:r>
              <a:rPr sz="2000" dirty="0">
                <a:solidFill>
                  <a:srgbClr val="CC0000"/>
                </a:solidFill>
                <a:latin typeface="Times New Roman"/>
                <a:cs typeface="Times New Roman"/>
              </a:rPr>
              <a:t>absolue?</a:t>
            </a:r>
            <a:endParaRPr sz="2000">
              <a:latin typeface="Times New Roman"/>
              <a:cs typeface="Times New Roman"/>
            </a:endParaRPr>
          </a:p>
          <a:p>
            <a:pPr marL="145415" indent="-132715">
              <a:lnSpc>
                <a:spcPct val="100000"/>
              </a:lnSpc>
              <a:spcBef>
                <a:spcPts val="5"/>
              </a:spcBef>
              <a:buChar char="-"/>
              <a:tabLst>
                <a:tab pos="146050" algn="l"/>
              </a:tabLst>
            </a:pPr>
            <a:r>
              <a:rPr sz="1800" dirty="0">
                <a:solidFill>
                  <a:srgbClr val="3333CC"/>
                </a:solidFill>
                <a:latin typeface="Times New Roman"/>
                <a:cs typeface="Times New Roman"/>
              </a:rPr>
              <a:t>fondamental pour </a:t>
            </a:r>
            <a:r>
              <a:rPr sz="1800" spc="-5" dirty="0">
                <a:solidFill>
                  <a:srgbClr val="3333CC"/>
                </a:solidFill>
                <a:latin typeface="Times New Roman"/>
                <a:cs typeface="Times New Roman"/>
              </a:rPr>
              <a:t>cosmologie </a:t>
            </a:r>
            <a:r>
              <a:rPr sz="1800" dirty="0">
                <a:solidFill>
                  <a:srgbClr val="3333CC"/>
                </a:solidFill>
                <a:latin typeface="Times New Roman"/>
                <a:cs typeface="Times New Roman"/>
              </a:rPr>
              <a:t>et le </a:t>
            </a:r>
            <a:r>
              <a:rPr sz="1800" spc="-5" dirty="0">
                <a:solidFill>
                  <a:srgbClr val="3333CC"/>
                </a:solidFill>
                <a:latin typeface="Times New Roman"/>
                <a:cs typeface="Times New Roman"/>
              </a:rPr>
              <a:t>schéma </a:t>
            </a:r>
            <a:r>
              <a:rPr sz="1800" dirty="0">
                <a:solidFill>
                  <a:srgbClr val="3333CC"/>
                </a:solidFill>
                <a:latin typeface="Times New Roman"/>
                <a:cs typeface="Times New Roman"/>
              </a:rPr>
              <a:t>d’unification des</a:t>
            </a:r>
            <a:r>
              <a:rPr sz="1800" spc="-35" dirty="0">
                <a:solidFill>
                  <a:srgbClr val="3333CC"/>
                </a:solidFill>
                <a:latin typeface="Times New Roman"/>
                <a:cs typeface="Times New Roman"/>
              </a:rPr>
              <a:t> </a:t>
            </a:r>
            <a:r>
              <a:rPr sz="1800" dirty="0">
                <a:solidFill>
                  <a:srgbClr val="3333CC"/>
                </a:solidFill>
                <a:latin typeface="Times New Roman"/>
                <a:cs typeface="Times New Roman"/>
              </a:rPr>
              <a:t>interactions</a:t>
            </a:r>
            <a:endParaRPr sz="1800">
              <a:latin typeface="Times New Roman"/>
              <a:cs typeface="Times New Roman"/>
            </a:endParaRPr>
          </a:p>
          <a:p>
            <a:pPr marL="602615" lvl="1" indent="-132715">
              <a:lnSpc>
                <a:spcPct val="100000"/>
              </a:lnSpc>
              <a:buChar char="-"/>
              <a:tabLst>
                <a:tab pos="603250" algn="l"/>
                <a:tab pos="3766185" algn="l"/>
              </a:tabLst>
            </a:pPr>
            <a:r>
              <a:rPr sz="1800" spc="-5" dirty="0">
                <a:latin typeface="Times New Roman"/>
                <a:cs typeface="Times New Roman"/>
              </a:rPr>
              <a:t>temps </a:t>
            </a:r>
            <a:r>
              <a:rPr sz="1800" dirty="0">
                <a:latin typeface="Times New Roman"/>
                <a:cs typeface="Times New Roman"/>
              </a:rPr>
              <a:t>de vol:</a:t>
            </a:r>
            <a:r>
              <a:rPr sz="1800" spc="25" dirty="0">
                <a:latin typeface="Times New Roman"/>
                <a:cs typeface="Times New Roman"/>
              </a:rPr>
              <a:t> </a:t>
            </a:r>
            <a:r>
              <a:rPr sz="1800" spc="-5" dirty="0">
                <a:latin typeface="Times New Roman"/>
                <a:cs typeface="Times New Roman"/>
              </a:rPr>
              <a:t>Supernova</a:t>
            </a:r>
            <a:r>
              <a:rPr sz="1800" spc="15" dirty="0">
                <a:latin typeface="Times New Roman"/>
                <a:cs typeface="Times New Roman"/>
              </a:rPr>
              <a:t> </a:t>
            </a:r>
            <a:r>
              <a:rPr sz="1800" dirty="0">
                <a:latin typeface="Times New Roman"/>
                <a:cs typeface="Times New Roman"/>
              </a:rPr>
              <a:t>1987A	</a:t>
            </a:r>
            <a:r>
              <a:rPr sz="1800" spc="-5" dirty="0">
                <a:latin typeface="Times New Roman"/>
                <a:cs typeface="Times New Roman"/>
              </a:rPr>
              <a:t>m&lt; </a:t>
            </a:r>
            <a:r>
              <a:rPr sz="1800" dirty="0">
                <a:latin typeface="Times New Roman"/>
                <a:cs typeface="Times New Roman"/>
              </a:rPr>
              <a:t>20 </a:t>
            </a:r>
            <a:r>
              <a:rPr sz="1800" spc="-5" dirty="0">
                <a:latin typeface="Times New Roman"/>
                <a:cs typeface="Times New Roman"/>
              </a:rPr>
              <a:t>eV; </a:t>
            </a:r>
            <a:r>
              <a:rPr sz="1800" dirty="0">
                <a:latin typeface="Times New Roman"/>
                <a:cs typeface="Times New Roman"/>
              </a:rPr>
              <a:t>-</a:t>
            </a:r>
            <a:r>
              <a:rPr sz="1800">
                <a:latin typeface="Times New Roman"/>
                <a:cs typeface="Times New Roman"/>
              </a:rPr>
              <a:t>désintégration </a:t>
            </a:r>
            <a:r>
              <a:rPr sz="1800" smtClean="0">
                <a:latin typeface="Times New Roman"/>
                <a:cs typeface="Times New Roman"/>
              </a:rPr>
              <a:t>b</a:t>
            </a:r>
            <a:r>
              <a:rPr lang="fr-FR" sz="1800" dirty="0" smtClean="0">
                <a:latin typeface="Times New Roman"/>
                <a:cs typeface="Times New Roman"/>
              </a:rPr>
              <a:t>ê</a:t>
            </a:r>
            <a:r>
              <a:rPr sz="1800" smtClean="0">
                <a:latin typeface="Times New Roman"/>
                <a:cs typeface="Times New Roman"/>
              </a:rPr>
              <a:t>ta </a:t>
            </a:r>
            <a:r>
              <a:rPr sz="1800" dirty="0">
                <a:latin typeface="Times New Roman"/>
                <a:cs typeface="Times New Roman"/>
              </a:rPr>
              <a:t>: </a:t>
            </a:r>
            <a:r>
              <a:rPr sz="1800" spc="-10" dirty="0">
                <a:latin typeface="Times New Roman"/>
                <a:cs typeface="Times New Roman"/>
              </a:rPr>
              <a:t>Tritium  </a:t>
            </a:r>
            <a:r>
              <a:rPr sz="1800" spc="-5" dirty="0">
                <a:latin typeface="Times New Roman"/>
                <a:cs typeface="Times New Roman"/>
              </a:rPr>
              <a:t>m&lt; </a:t>
            </a:r>
            <a:r>
              <a:rPr sz="1800" dirty="0">
                <a:latin typeface="Times New Roman"/>
                <a:cs typeface="Times New Roman"/>
              </a:rPr>
              <a:t>2.5</a:t>
            </a:r>
            <a:r>
              <a:rPr sz="1800" spc="-105" dirty="0">
                <a:latin typeface="Times New Roman"/>
                <a:cs typeface="Times New Roman"/>
              </a:rPr>
              <a:t> </a:t>
            </a:r>
            <a:r>
              <a:rPr sz="1800" spc="-5" dirty="0">
                <a:latin typeface="Times New Roman"/>
                <a:cs typeface="Times New Roman"/>
              </a:rPr>
              <a:t>eV;</a:t>
            </a:r>
            <a:endParaRPr sz="1800">
              <a:latin typeface="Times New Roman"/>
              <a:cs typeface="Times New Roman"/>
            </a:endParaRPr>
          </a:p>
          <a:p>
            <a:pPr marL="602615" lvl="1" indent="-132715">
              <a:lnSpc>
                <a:spcPct val="100000"/>
              </a:lnSpc>
              <a:buChar char="-"/>
              <a:tabLst>
                <a:tab pos="603250" algn="l"/>
              </a:tabLst>
            </a:pPr>
            <a:r>
              <a:rPr sz="1800" dirty="0">
                <a:latin typeface="Times New Roman"/>
                <a:cs typeface="Times New Roman"/>
              </a:rPr>
              <a:t>fluctuations fond </a:t>
            </a:r>
            <a:r>
              <a:rPr sz="1800" spc="-5" dirty="0">
                <a:latin typeface="Times New Roman"/>
                <a:cs typeface="Times New Roman"/>
              </a:rPr>
              <a:t>cosmologique </a:t>
            </a:r>
            <a:r>
              <a:rPr sz="1800" spc="-10">
                <a:latin typeface="Times New Roman"/>
                <a:cs typeface="Times New Roman"/>
              </a:rPr>
              <a:t>diffus</a:t>
            </a:r>
            <a:r>
              <a:rPr sz="1800" spc="-10" dirty="0">
                <a:latin typeface="Times New Roman"/>
                <a:cs typeface="Times New Roman"/>
              </a:rPr>
              <a:t>:  </a:t>
            </a:r>
            <a:r>
              <a:rPr sz="1800" dirty="0">
                <a:latin typeface="Times New Roman"/>
                <a:cs typeface="Times New Roman"/>
              </a:rPr>
              <a:t>Planck  </a:t>
            </a:r>
            <a:r>
              <a:rPr sz="1800" spc="-5" dirty="0">
                <a:latin typeface="Symbol"/>
                <a:cs typeface="Symbol"/>
              </a:rPr>
              <a:t></a:t>
            </a:r>
            <a:r>
              <a:rPr sz="1800" spc="-5" dirty="0">
                <a:latin typeface="Times New Roman"/>
                <a:cs typeface="Times New Roman"/>
              </a:rPr>
              <a:t>m</a:t>
            </a:r>
            <a:r>
              <a:rPr sz="1800" spc="-7" baseline="-20833" dirty="0">
                <a:latin typeface="Symbol"/>
                <a:cs typeface="Symbol"/>
              </a:rPr>
              <a:t></a:t>
            </a:r>
            <a:r>
              <a:rPr sz="1800" spc="-5" dirty="0">
                <a:latin typeface="Times New Roman"/>
                <a:cs typeface="Times New Roman"/>
              </a:rPr>
              <a:t>&lt; </a:t>
            </a:r>
            <a:r>
              <a:rPr sz="1800" dirty="0">
                <a:latin typeface="Times New Roman"/>
                <a:cs typeface="Times New Roman"/>
              </a:rPr>
              <a:t>0.23</a:t>
            </a:r>
            <a:r>
              <a:rPr sz="1800" spc="-30" dirty="0">
                <a:latin typeface="Times New Roman"/>
                <a:cs typeface="Times New Roman"/>
              </a:rPr>
              <a:t> </a:t>
            </a:r>
            <a:r>
              <a:rPr sz="1800" dirty="0">
                <a:latin typeface="Times New Roman"/>
                <a:cs typeface="Times New Roman"/>
              </a:rPr>
              <a:t>eV</a:t>
            </a:r>
            <a:endParaRPr sz="1800">
              <a:latin typeface="Times New Roman"/>
              <a:cs typeface="Times New Roman"/>
            </a:endParaRPr>
          </a:p>
          <a:p>
            <a:pPr marL="207645" indent="-194945">
              <a:lnSpc>
                <a:spcPct val="100000"/>
              </a:lnSpc>
              <a:spcBef>
                <a:spcPts val="1670"/>
              </a:spcBef>
              <a:buSzPct val="90000"/>
              <a:buFont typeface="Arial"/>
              <a:buChar char="●"/>
              <a:tabLst>
                <a:tab pos="208279" algn="l"/>
              </a:tabLst>
            </a:pPr>
            <a:r>
              <a:rPr sz="2000" spc="-5" dirty="0">
                <a:solidFill>
                  <a:srgbClr val="CC0000"/>
                </a:solidFill>
                <a:latin typeface="Times New Roman"/>
                <a:cs typeface="Times New Roman"/>
              </a:rPr>
              <a:t>les neutrinos </a:t>
            </a:r>
            <a:r>
              <a:rPr sz="2000" dirty="0">
                <a:solidFill>
                  <a:srgbClr val="CC0000"/>
                </a:solidFill>
                <a:latin typeface="Times New Roman"/>
                <a:cs typeface="Times New Roman"/>
              </a:rPr>
              <a:t>sont-ils </a:t>
            </a:r>
            <a:r>
              <a:rPr sz="2000" spc="-5" dirty="0">
                <a:solidFill>
                  <a:srgbClr val="CC0000"/>
                </a:solidFill>
                <a:latin typeface="Times New Roman"/>
                <a:cs typeface="Times New Roman"/>
              </a:rPr>
              <a:t>leur </a:t>
            </a:r>
            <a:r>
              <a:rPr sz="2000" dirty="0">
                <a:solidFill>
                  <a:srgbClr val="CC0000"/>
                </a:solidFill>
                <a:latin typeface="Times New Roman"/>
                <a:cs typeface="Times New Roman"/>
              </a:rPr>
              <a:t>propre </a:t>
            </a:r>
            <a:r>
              <a:rPr sz="2000" spc="-5" dirty="0">
                <a:solidFill>
                  <a:srgbClr val="CC0000"/>
                </a:solidFill>
                <a:latin typeface="Times New Roman"/>
                <a:cs typeface="Times New Roman"/>
              </a:rPr>
              <a:t>antiparticule </a:t>
            </a:r>
            <a:r>
              <a:rPr sz="1800" dirty="0">
                <a:solidFill>
                  <a:srgbClr val="3333CC"/>
                </a:solidFill>
                <a:latin typeface="Times New Roman"/>
                <a:cs typeface="Times New Roman"/>
              </a:rPr>
              <a:t>(Majorana) </a:t>
            </a:r>
            <a:r>
              <a:rPr sz="1800" dirty="0">
                <a:solidFill>
                  <a:srgbClr val="CC0000"/>
                </a:solidFill>
                <a:latin typeface="Times New Roman"/>
                <a:cs typeface="Times New Roman"/>
              </a:rPr>
              <a:t>ou pas </a:t>
            </a:r>
            <a:r>
              <a:rPr sz="1800" dirty="0">
                <a:solidFill>
                  <a:srgbClr val="3333CC"/>
                </a:solidFill>
                <a:latin typeface="Times New Roman"/>
                <a:cs typeface="Times New Roman"/>
              </a:rPr>
              <a:t>(Dirac)</a:t>
            </a:r>
            <a:r>
              <a:rPr sz="1800" spc="-175" dirty="0">
                <a:solidFill>
                  <a:srgbClr val="3333CC"/>
                </a:solidFill>
                <a:latin typeface="Times New Roman"/>
                <a:cs typeface="Times New Roman"/>
              </a:rPr>
              <a:t> </a:t>
            </a:r>
            <a:r>
              <a:rPr sz="1800" dirty="0">
                <a:solidFill>
                  <a:srgbClr val="3333CC"/>
                </a:solidFill>
                <a:latin typeface="Times New Roman"/>
                <a:cs typeface="Times New Roman"/>
              </a:rPr>
              <a:t>?</a:t>
            </a:r>
            <a:endParaRPr sz="1800">
              <a:latin typeface="Times New Roman"/>
              <a:cs typeface="Times New Roman"/>
            </a:endParaRPr>
          </a:p>
          <a:p>
            <a:pPr marL="469900" marR="77470" indent="-457200">
              <a:lnSpc>
                <a:spcPct val="100000"/>
              </a:lnSpc>
              <a:spcBef>
                <a:spcPts val="5"/>
              </a:spcBef>
            </a:pPr>
            <a:r>
              <a:rPr sz="1800" dirty="0">
                <a:solidFill>
                  <a:srgbClr val="3333CC"/>
                </a:solidFill>
                <a:latin typeface="Times New Roman"/>
                <a:cs typeface="Times New Roman"/>
              </a:rPr>
              <a:t>- </a:t>
            </a:r>
            <a:r>
              <a:rPr sz="1800" spc="-5" dirty="0">
                <a:solidFill>
                  <a:srgbClr val="3333CC"/>
                </a:solidFill>
                <a:latin typeface="Times New Roman"/>
                <a:cs typeface="Times New Roman"/>
              </a:rPr>
              <a:t>si </a:t>
            </a:r>
            <a:r>
              <a:rPr sz="1800" dirty="0">
                <a:solidFill>
                  <a:srgbClr val="3333CC"/>
                </a:solidFill>
                <a:latin typeface="Times New Roman"/>
                <a:cs typeface="Times New Roman"/>
              </a:rPr>
              <a:t>Majorana =&gt; violation du </a:t>
            </a:r>
            <a:r>
              <a:rPr sz="1800" spc="-5" dirty="0">
                <a:solidFill>
                  <a:srgbClr val="3333CC"/>
                </a:solidFill>
                <a:latin typeface="Times New Roman"/>
                <a:cs typeface="Times New Roman"/>
              </a:rPr>
              <a:t>nombre </a:t>
            </a:r>
            <a:r>
              <a:rPr sz="1800" dirty="0">
                <a:solidFill>
                  <a:srgbClr val="3333CC"/>
                </a:solidFill>
                <a:latin typeface="Times New Roman"/>
                <a:cs typeface="Times New Roman"/>
              </a:rPr>
              <a:t>leptonique, conséquence théorique (leptogénèse,</a:t>
            </a:r>
            <a:r>
              <a:rPr sz="1800" spc="-130" dirty="0">
                <a:solidFill>
                  <a:srgbClr val="3333CC"/>
                </a:solidFill>
                <a:latin typeface="Times New Roman"/>
                <a:cs typeface="Times New Roman"/>
              </a:rPr>
              <a:t> </a:t>
            </a:r>
            <a:r>
              <a:rPr sz="1800" spc="-5" dirty="0">
                <a:solidFill>
                  <a:srgbClr val="3333CC"/>
                </a:solidFill>
                <a:latin typeface="Times New Roman"/>
                <a:cs typeface="Times New Roman"/>
              </a:rPr>
              <a:t>GUT)  </a:t>
            </a:r>
            <a:r>
              <a:rPr sz="1800" dirty="0">
                <a:latin typeface="Times New Roman"/>
                <a:cs typeface="Times New Roman"/>
              </a:rPr>
              <a:t>double désintégration beta </a:t>
            </a:r>
            <a:r>
              <a:rPr sz="1800" spc="-5" dirty="0">
                <a:latin typeface="Times New Roman"/>
                <a:cs typeface="Times New Roman"/>
              </a:rPr>
              <a:t>sans émission </a:t>
            </a:r>
            <a:r>
              <a:rPr sz="1800" dirty="0">
                <a:latin typeface="Times New Roman"/>
                <a:cs typeface="Times New Roman"/>
              </a:rPr>
              <a:t>de </a:t>
            </a:r>
            <a:r>
              <a:rPr sz="1800" dirty="0">
                <a:latin typeface="Symbol"/>
                <a:cs typeface="Symbol"/>
              </a:rPr>
              <a:t></a:t>
            </a:r>
            <a:r>
              <a:rPr sz="1800" dirty="0">
                <a:latin typeface="Times New Roman"/>
                <a:cs typeface="Times New Roman"/>
              </a:rPr>
              <a:t> </a:t>
            </a:r>
            <a:r>
              <a:rPr sz="1800" spc="-5" dirty="0">
                <a:solidFill>
                  <a:srgbClr val="3333CC"/>
                </a:solidFill>
                <a:latin typeface="Times New Roman"/>
                <a:cs typeface="Times New Roman"/>
              </a:rPr>
              <a:t>(possible </a:t>
            </a:r>
            <a:r>
              <a:rPr sz="1800" dirty="0">
                <a:solidFill>
                  <a:srgbClr val="3333CC"/>
                </a:solidFill>
                <a:latin typeface="Times New Roman"/>
                <a:cs typeface="Times New Roman"/>
              </a:rPr>
              <a:t>indice </a:t>
            </a:r>
            <a:r>
              <a:rPr sz="1800" spc="-5" dirty="0">
                <a:solidFill>
                  <a:srgbClr val="3333CC"/>
                </a:solidFill>
                <a:latin typeface="Times New Roman"/>
                <a:cs typeface="Times New Roman"/>
              </a:rPr>
              <a:t>sur masse </a:t>
            </a:r>
            <a:r>
              <a:rPr sz="1800" dirty="0">
                <a:solidFill>
                  <a:srgbClr val="3333CC"/>
                </a:solidFill>
                <a:latin typeface="Times New Roman"/>
                <a:cs typeface="Times New Roman"/>
              </a:rPr>
              <a:t>et hiérarchie</a:t>
            </a:r>
            <a:r>
              <a:rPr sz="1800" dirty="0">
                <a:latin typeface="Times New Roman"/>
                <a:cs typeface="Times New Roman"/>
              </a:rPr>
              <a:t>)</a:t>
            </a:r>
            <a:endParaRPr sz="1800">
              <a:latin typeface="Times New Roman"/>
              <a:cs typeface="Times New Roman"/>
            </a:endParaRPr>
          </a:p>
          <a:p>
            <a:pPr>
              <a:lnSpc>
                <a:spcPct val="100000"/>
              </a:lnSpc>
              <a:spcBef>
                <a:spcPts val="20"/>
              </a:spcBef>
            </a:pPr>
            <a:endParaRPr sz="1850">
              <a:latin typeface="Times New Roman"/>
              <a:cs typeface="Times New Roman"/>
            </a:endParaRPr>
          </a:p>
          <a:p>
            <a:pPr marL="230504" indent="-217804">
              <a:lnSpc>
                <a:spcPct val="100000"/>
              </a:lnSpc>
              <a:spcBef>
                <a:spcPts val="5"/>
              </a:spcBef>
              <a:buClr>
                <a:srgbClr val="CC0000"/>
              </a:buClr>
              <a:buFont typeface="Arial"/>
              <a:buChar char="●"/>
              <a:tabLst>
                <a:tab pos="231140" algn="l"/>
              </a:tabLst>
            </a:pPr>
            <a:r>
              <a:rPr sz="2000" dirty="0">
                <a:solidFill>
                  <a:srgbClr val="C00000"/>
                </a:solidFill>
                <a:latin typeface="Times New Roman"/>
                <a:cs typeface="Times New Roman"/>
              </a:rPr>
              <a:t>La </a:t>
            </a:r>
            <a:r>
              <a:rPr sz="2000" spc="-10" dirty="0">
                <a:solidFill>
                  <a:srgbClr val="C00000"/>
                </a:solidFill>
                <a:latin typeface="Times New Roman"/>
                <a:cs typeface="Times New Roman"/>
              </a:rPr>
              <a:t>symétrie </a:t>
            </a:r>
            <a:r>
              <a:rPr sz="2000" spc="-5" dirty="0">
                <a:solidFill>
                  <a:srgbClr val="C00000"/>
                </a:solidFill>
                <a:latin typeface="Times New Roman"/>
                <a:cs typeface="Times New Roman"/>
              </a:rPr>
              <a:t>CP est-elle violée </a:t>
            </a:r>
            <a:r>
              <a:rPr sz="2000" dirty="0">
                <a:solidFill>
                  <a:srgbClr val="C00000"/>
                </a:solidFill>
                <a:latin typeface="Times New Roman"/>
                <a:cs typeface="Times New Roman"/>
              </a:rPr>
              <a:t>dans </a:t>
            </a:r>
            <a:r>
              <a:rPr sz="2000" spc="-5" dirty="0">
                <a:solidFill>
                  <a:srgbClr val="C00000"/>
                </a:solidFill>
                <a:latin typeface="Times New Roman"/>
                <a:cs typeface="Times New Roman"/>
              </a:rPr>
              <a:t>le secteur </a:t>
            </a:r>
            <a:r>
              <a:rPr sz="2000" dirty="0">
                <a:solidFill>
                  <a:srgbClr val="C00000"/>
                </a:solidFill>
                <a:latin typeface="Times New Roman"/>
                <a:cs typeface="Times New Roman"/>
              </a:rPr>
              <a:t>des</a:t>
            </a:r>
            <a:r>
              <a:rPr sz="2000" spc="-130" dirty="0">
                <a:solidFill>
                  <a:srgbClr val="C00000"/>
                </a:solidFill>
                <a:latin typeface="Times New Roman"/>
                <a:cs typeface="Times New Roman"/>
              </a:rPr>
              <a:t> </a:t>
            </a:r>
            <a:r>
              <a:rPr sz="2000" dirty="0">
                <a:solidFill>
                  <a:srgbClr val="C00000"/>
                </a:solidFill>
                <a:latin typeface="Times New Roman"/>
                <a:cs typeface="Times New Roman"/>
              </a:rPr>
              <a:t>leptons?</a:t>
            </a:r>
            <a:endParaRPr sz="2000">
              <a:latin typeface="Times New Roman"/>
              <a:cs typeface="Times New Roman"/>
            </a:endParaRPr>
          </a:p>
          <a:p>
            <a:pPr marL="469900" marR="53975" indent="-457834">
              <a:lnSpc>
                <a:spcPct val="100000"/>
              </a:lnSpc>
              <a:spcBef>
                <a:spcPts val="5"/>
              </a:spcBef>
            </a:pPr>
            <a:r>
              <a:rPr sz="1800" dirty="0">
                <a:solidFill>
                  <a:srgbClr val="3333CC"/>
                </a:solidFill>
                <a:latin typeface="Times New Roman"/>
                <a:cs typeface="Times New Roman"/>
              </a:rPr>
              <a:t>- i.e. a-t-on P(</a:t>
            </a:r>
            <a:r>
              <a:rPr sz="1800" dirty="0">
                <a:solidFill>
                  <a:srgbClr val="3333CC"/>
                </a:solidFill>
                <a:latin typeface="Symbol"/>
                <a:cs typeface="Symbol"/>
              </a:rPr>
              <a:t></a:t>
            </a:r>
            <a:r>
              <a:rPr sz="1800" baseline="-20833" dirty="0">
                <a:solidFill>
                  <a:srgbClr val="3333CC"/>
                </a:solidFill>
                <a:latin typeface="Symbol"/>
                <a:cs typeface="Symbol"/>
              </a:rPr>
              <a:t></a:t>
            </a:r>
            <a:r>
              <a:rPr sz="1800" baseline="-20833" dirty="0">
                <a:solidFill>
                  <a:srgbClr val="3333CC"/>
                </a:solidFill>
                <a:latin typeface="Times New Roman"/>
                <a:cs typeface="Times New Roman"/>
              </a:rPr>
              <a:t> </a:t>
            </a:r>
            <a:r>
              <a:rPr sz="1800" dirty="0">
                <a:solidFill>
                  <a:srgbClr val="3333CC"/>
                </a:solidFill>
                <a:latin typeface="Symbol"/>
                <a:cs typeface="Symbol"/>
              </a:rPr>
              <a:t></a:t>
            </a:r>
            <a:r>
              <a:rPr sz="1800" dirty="0">
                <a:solidFill>
                  <a:srgbClr val="3333CC"/>
                </a:solidFill>
                <a:latin typeface="Times New Roman"/>
                <a:cs typeface="Times New Roman"/>
              </a:rPr>
              <a:t> </a:t>
            </a:r>
            <a:r>
              <a:rPr sz="1800" spc="5" dirty="0">
                <a:solidFill>
                  <a:srgbClr val="3333CC"/>
                </a:solidFill>
                <a:latin typeface="Symbol"/>
                <a:cs typeface="Symbol"/>
              </a:rPr>
              <a:t></a:t>
            </a:r>
            <a:r>
              <a:rPr sz="1800" spc="7" baseline="-20833" dirty="0">
                <a:solidFill>
                  <a:srgbClr val="3333CC"/>
                </a:solidFill>
                <a:latin typeface="Symbol"/>
                <a:cs typeface="Symbol"/>
              </a:rPr>
              <a:t></a:t>
            </a:r>
            <a:r>
              <a:rPr sz="1800" spc="5" dirty="0">
                <a:solidFill>
                  <a:srgbClr val="3333CC"/>
                </a:solidFill>
                <a:latin typeface="Times New Roman"/>
                <a:cs typeface="Times New Roman"/>
              </a:rPr>
              <a:t>) </a:t>
            </a:r>
            <a:r>
              <a:rPr sz="1800" dirty="0">
                <a:solidFill>
                  <a:srgbClr val="3333CC"/>
                </a:solidFill>
                <a:latin typeface="Times New Roman"/>
                <a:cs typeface="Times New Roman"/>
              </a:rPr>
              <a:t>≠ </a:t>
            </a:r>
            <a:r>
              <a:rPr sz="1800" spc="-5" dirty="0">
                <a:solidFill>
                  <a:srgbClr val="3333CC"/>
                </a:solidFill>
                <a:latin typeface="Times New Roman"/>
                <a:cs typeface="Times New Roman"/>
              </a:rPr>
              <a:t>P(</a:t>
            </a:r>
            <a:r>
              <a:rPr sz="1800" spc="-5" dirty="0">
                <a:solidFill>
                  <a:srgbClr val="3333CC"/>
                </a:solidFill>
                <a:latin typeface="Symbol"/>
                <a:cs typeface="Symbol"/>
              </a:rPr>
              <a:t></a:t>
            </a:r>
            <a:r>
              <a:rPr sz="1800" spc="-7" baseline="-20833" dirty="0">
                <a:solidFill>
                  <a:srgbClr val="3333CC"/>
                </a:solidFill>
                <a:latin typeface="Symbol"/>
                <a:cs typeface="Symbol"/>
              </a:rPr>
              <a:t></a:t>
            </a:r>
            <a:r>
              <a:rPr sz="1800" spc="-5" dirty="0">
                <a:solidFill>
                  <a:srgbClr val="3333CC"/>
                </a:solidFill>
                <a:latin typeface="Symbol"/>
                <a:cs typeface="Symbol"/>
              </a:rPr>
              <a:t></a:t>
            </a:r>
            <a:r>
              <a:rPr sz="1800" spc="-7" baseline="-20833" dirty="0">
                <a:solidFill>
                  <a:srgbClr val="3333CC"/>
                </a:solidFill>
                <a:latin typeface="Symbol"/>
                <a:cs typeface="Symbol"/>
              </a:rPr>
              <a:t></a:t>
            </a:r>
            <a:r>
              <a:rPr sz="1800" spc="-5" dirty="0">
                <a:solidFill>
                  <a:srgbClr val="3333CC"/>
                </a:solidFill>
                <a:latin typeface="Times New Roman"/>
                <a:cs typeface="Times New Roman"/>
              </a:rPr>
              <a:t>) </a:t>
            </a:r>
            <a:r>
              <a:rPr sz="1800" dirty="0">
                <a:solidFill>
                  <a:srgbClr val="3333CC"/>
                </a:solidFill>
                <a:latin typeface="Times New Roman"/>
                <a:cs typeface="Times New Roman"/>
              </a:rPr>
              <a:t>dans le vide? condition nécessaire pour la leptogénèse  </a:t>
            </a:r>
            <a:r>
              <a:rPr sz="1800" dirty="0">
                <a:latin typeface="Times New Roman"/>
                <a:cs typeface="Times New Roman"/>
              </a:rPr>
              <a:t>expériences faisceau long baseline car </a:t>
            </a:r>
            <a:r>
              <a:rPr sz="1800" spc="-5" dirty="0">
                <a:latin typeface="Times New Roman"/>
                <a:cs typeface="Times New Roman"/>
              </a:rPr>
              <a:t>CP </a:t>
            </a:r>
            <a:r>
              <a:rPr sz="1800" dirty="0">
                <a:latin typeface="Times New Roman"/>
                <a:cs typeface="Times New Roman"/>
              </a:rPr>
              <a:t>due à termes d’oscillation</a:t>
            </a:r>
            <a:r>
              <a:rPr sz="1800" spc="-165" dirty="0">
                <a:latin typeface="Times New Roman"/>
                <a:cs typeface="Times New Roman"/>
              </a:rPr>
              <a:t> </a:t>
            </a:r>
            <a:r>
              <a:rPr sz="1800" spc="-5" dirty="0">
                <a:latin typeface="Times New Roman"/>
                <a:cs typeface="Times New Roman"/>
              </a:rPr>
              <a:t>sous-dominants</a:t>
            </a:r>
            <a:endParaRPr sz="1800">
              <a:latin typeface="Times New Roman"/>
              <a:cs typeface="Times New Roman"/>
            </a:endParaRPr>
          </a:p>
          <a:p>
            <a:pPr>
              <a:lnSpc>
                <a:spcPct val="100000"/>
              </a:lnSpc>
              <a:spcBef>
                <a:spcPts val="35"/>
              </a:spcBef>
            </a:pPr>
            <a:endParaRPr sz="2050">
              <a:latin typeface="Times New Roman"/>
              <a:cs typeface="Times New Roman"/>
            </a:endParaRPr>
          </a:p>
          <a:p>
            <a:pPr marL="231140" indent="-218440">
              <a:lnSpc>
                <a:spcPct val="100000"/>
              </a:lnSpc>
              <a:buClr>
                <a:srgbClr val="CC0000"/>
              </a:buClr>
              <a:buFont typeface="Arial"/>
              <a:buChar char="●"/>
              <a:tabLst>
                <a:tab pos="231775" algn="l"/>
              </a:tabLst>
            </a:pPr>
            <a:r>
              <a:rPr sz="2000" spc="-5" dirty="0">
                <a:solidFill>
                  <a:srgbClr val="C00000"/>
                </a:solidFill>
                <a:latin typeface="Times New Roman"/>
                <a:cs typeface="Times New Roman"/>
              </a:rPr>
              <a:t>Quelle est la hiérarchie </a:t>
            </a:r>
            <a:r>
              <a:rPr sz="2000" dirty="0">
                <a:solidFill>
                  <a:srgbClr val="C00000"/>
                </a:solidFill>
                <a:latin typeface="Times New Roman"/>
                <a:cs typeface="Times New Roman"/>
              </a:rPr>
              <a:t>de</a:t>
            </a:r>
            <a:r>
              <a:rPr sz="2000" spc="-90" dirty="0">
                <a:solidFill>
                  <a:srgbClr val="C00000"/>
                </a:solidFill>
                <a:latin typeface="Times New Roman"/>
                <a:cs typeface="Times New Roman"/>
              </a:rPr>
              <a:t> </a:t>
            </a:r>
            <a:r>
              <a:rPr sz="2000" spc="-5" dirty="0">
                <a:solidFill>
                  <a:srgbClr val="C00000"/>
                </a:solidFill>
                <a:latin typeface="Times New Roman"/>
                <a:cs typeface="Times New Roman"/>
              </a:rPr>
              <a:t>masse?</a:t>
            </a:r>
            <a:endParaRPr sz="2000">
              <a:latin typeface="Times New Roman"/>
              <a:cs typeface="Times New Roman"/>
            </a:endParaRPr>
          </a:p>
          <a:p>
            <a:pPr marL="12700">
              <a:lnSpc>
                <a:spcPct val="100000"/>
              </a:lnSpc>
              <a:spcBef>
                <a:spcPts val="5"/>
              </a:spcBef>
            </a:pPr>
            <a:r>
              <a:rPr sz="1800" dirty="0">
                <a:solidFill>
                  <a:srgbClr val="3333CC"/>
                </a:solidFill>
                <a:latin typeface="Times New Roman"/>
                <a:cs typeface="Times New Roman"/>
              </a:rPr>
              <a:t>- essentiel pour la quête de la violation</a:t>
            </a:r>
            <a:r>
              <a:rPr sz="1800" spc="-140" dirty="0">
                <a:solidFill>
                  <a:srgbClr val="3333CC"/>
                </a:solidFill>
                <a:latin typeface="Times New Roman"/>
                <a:cs typeface="Times New Roman"/>
              </a:rPr>
              <a:t> </a:t>
            </a:r>
            <a:r>
              <a:rPr sz="1800" spc="-5" dirty="0">
                <a:solidFill>
                  <a:srgbClr val="3333CC"/>
                </a:solidFill>
                <a:latin typeface="Times New Roman"/>
                <a:cs typeface="Times New Roman"/>
              </a:rPr>
              <a:t>CP</a:t>
            </a:r>
            <a:endParaRPr sz="1800">
              <a:latin typeface="Times New Roman"/>
              <a:cs typeface="Times New Roman"/>
            </a:endParaRPr>
          </a:p>
          <a:p>
            <a:pPr marL="469900">
              <a:lnSpc>
                <a:spcPct val="100000"/>
              </a:lnSpc>
            </a:pPr>
            <a:r>
              <a:rPr sz="1800" spc="-5" dirty="0">
                <a:latin typeface="Times New Roman"/>
                <a:cs typeface="Times New Roman"/>
              </a:rPr>
              <a:t>Distinguée </a:t>
            </a:r>
            <a:r>
              <a:rPr sz="1800" dirty="0">
                <a:latin typeface="Times New Roman"/>
                <a:cs typeface="Times New Roman"/>
              </a:rPr>
              <a:t>par </a:t>
            </a:r>
            <a:r>
              <a:rPr sz="1800" spc="-10" dirty="0">
                <a:latin typeface="Times New Roman"/>
                <a:cs typeface="Times New Roman"/>
              </a:rPr>
              <a:t>effet </a:t>
            </a:r>
            <a:r>
              <a:rPr sz="1800" dirty="0">
                <a:latin typeface="Times New Roman"/>
                <a:cs typeface="Times New Roman"/>
              </a:rPr>
              <a:t>de matière </a:t>
            </a:r>
            <a:r>
              <a:rPr sz="1800" spc="-5" dirty="0">
                <a:latin typeface="Times New Roman"/>
                <a:cs typeface="Times New Roman"/>
              </a:rPr>
              <a:t>sur </a:t>
            </a:r>
            <a:r>
              <a:rPr sz="1800" dirty="0">
                <a:latin typeface="Times New Roman"/>
                <a:cs typeface="Times New Roman"/>
              </a:rPr>
              <a:t>oscillations (long baseline,</a:t>
            </a:r>
            <a:r>
              <a:rPr sz="1800" spc="-70" dirty="0">
                <a:latin typeface="Times New Roman"/>
                <a:cs typeface="Times New Roman"/>
              </a:rPr>
              <a:t> </a:t>
            </a:r>
            <a:r>
              <a:rPr sz="1800" dirty="0">
                <a:latin typeface="Times New Roman"/>
                <a:cs typeface="Times New Roman"/>
              </a:rPr>
              <a:t>atmosphérique…)</a:t>
            </a:r>
            <a:endParaRPr sz="1800">
              <a:latin typeface="Times New Roman"/>
              <a:cs typeface="Times New Roman"/>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4"/>
          <p:cNvSpPr txBox="1">
            <a:spLocks noChangeArrowheads="1"/>
          </p:cNvSpPr>
          <p:nvPr/>
        </p:nvSpPr>
        <p:spPr bwMode="auto">
          <a:xfrm>
            <a:off x="61913" y="6351"/>
            <a:ext cx="6501332" cy="584775"/>
          </a:xfrm>
          <a:prstGeom prst="rect">
            <a:avLst/>
          </a:prstGeom>
          <a:solidFill>
            <a:srgbClr val="FFCC00"/>
          </a:solidFill>
          <a:ln w="9525">
            <a:noFill/>
            <a:miter lim="800000"/>
            <a:headEnd/>
            <a:tailEnd/>
          </a:ln>
        </p:spPr>
        <p:txBody>
          <a:bodyPr wrap="none">
            <a:spAutoFit/>
          </a:bodyPr>
          <a:lstStyle/>
          <a:p>
            <a:pPr algn="ctr"/>
            <a:r>
              <a:rPr lang="fr-FR" sz="3200">
                <a:solidFill>
                  <a:srgbClr val="000099"/>
                </a:solidFill>
              </a:rPr>
              <a:t>Le mystère des neutrinos évanescents</a:t>
            </a:r>
          </a:p>
        </p:txBody>
      </p:sp>
      <p:pic>
        <p:nvPicPr>
          <p:cNvPr id="37891" name="Picture 5" descr="sundiag"/>
          <p:cNvPicPr>
            <a:picLocks noChangeAspect="1" noChangeArrowheads="1"/>
          </p:cNvPicPr>
          <p:nvPr/>
        </p:nvPicPr>
        <p:blipFill>
          <a:blip r:embed="rId2">
            <a:lum bright="18000"/>
          </a:blip>
          <a:srcRect/>
          <a:stretch>
            <a:fillRect/>
          </a:stretch>
        </p:blipFill>
        <p:spPr bwMode="auto">
          <a:xfrm>
            <a:off x="0" y="1371600"/>
            <a:ext cx="3124200" cy="2228850"/>
          </a:xfrm>
          <a:prstGeom prst="rect">
            <a:avLst/>
          </a:prstGeom>
          <a:noFill/>
          <a:ln w="9525">
            <a:noFill/>
            <a:miter lim="800000"/>
            <a:headEnd/>
            <a:tailEnd/>
          </a:ln>
        </p:spPr>
      </p:pic>
      <p:sp>
        <p:nvSpPr>
          <p:cNvPr id="37892" name="Text Box 6"/>
          <p:cNvSpPr txBox="1">
            <a:spLocks noChangeArrowheads="1"/>
          </p:cNvSpPr>
          <p:nvPr/>
        </p:nvSpPr>
        <p:spPr bwMode="auto">
          <a:xfrm>
            <a:off x="3192465" y="2133600"/>
            <a:ext cx="3360737" cy="1292662"/>
          </a:xfrm>
          <a:prstGeom prst="rect">
            <a:avLst/>
          </a:prstGeom>
          <a:noFill/>
          <a:ln w="9525">
            <a:solidFill>
              <a:srgbClr val="009900"/>
            </a:solidFill>
            <a:miter lim="800000"/>
            <a:headEnd/>
            <a:tailEnd/>
          </a:ln>
        </p:spPr>
        <p:txBody>
          <a:bodyPr>
            <a:spAutoFit/>
          </a:bodyPr>
          <a:lstStyle/>
          <a:p>
            <a:pPr algn="ctr"/>
            <a:r>
              <a:rPr lang="fr-FR" b="1">
                <a:solidFill>
                  <a:srgbClr val="009900"/>
                </a:solidFill>
              </a:rPr>
              <a:t>Soleil : source pure de</a:t>
            </a:r>
            <a:r>
              <a:rPr lang="fr-FR" b="1">
                <a:solidFill>
                  <a:srgbClr val="009900"/>
                </a:solidFill>
                <a:latin typeface="Times New Roman" pitchFamily="18" charset="0"/>
              </a:rPr>
              <a:t> </a:t>
            </a:r>
            <a:r>
              <a:rPr lang="fr-FR" sz="2400" b="1">
                <a:solidFill>
                  <a:srgbClr val="009900"/>
                </a:solidFill>
                <a:latin typeface="Symbol" pitchFamily="18" charset="2"/>
                <a:cs typeface="Times New Roman" pitchFamily="18" charset="0"/>
              </a:rPr>
              <a:t>n</a:t>
            </a:r>
            <a:r>
              <a:rPr lang="fr-FR" sz="2400" b="1" baseline="-25000">
                <a:solidFill>
                  <a:srgbClr val="009900"/>
                </a:solidFill>
                <a:latin typeface="Times New Roman" pitchFamily="18" charset="0"/>
                <a:cs typeface="Times New Roman" pitchFamily="18" charset="0"/>
              </a:rPr>
              <a:t>e</a:t>
            </a:r>
          </a:p>
          <a:p>
            <a:pPr algn="ctr"/>
            <a:r>
              <a:rPr lang="fr-FR" b="1">
                <a:solidFill>
                  <a:srgbClr val="FF0000"/>
                </a:solidFill>
                <a:cs typeface="Times New Roman" pitchFamily="18" charset="0"/>
              </a:rPr>
              <a:t>50% du flux attendu est mesuré sur terre</a:t>
            </a:r>
          </a:p>
          <a:p>
            <a:pPr algn="ctr"/>
            <a:endParaRPr lang="fr-FR" b="1">
              <a:solidFill>
                <a:srgbClr val="009900"/>
              </a:solidFill>
              <a:latin typeface="Times New Roman" pitchFamily="18" charset="0"/>
            </a:endParaRPr>
          </a:p>
        </p:txBody>
      </p:sp>
      <p:pic>
        <p:nvPicPr>
          <p:cNvPr id="37893" name="Picture 7"/>
          <p:cNvPicPr>
            <a:picLocks noChangeAspect="1" noChangeArrowheads="1"/>
          </p:cNvPicPr>
          <p:nvPr/>
        </p:nvPicPr>
        <p:blipFill>
          <a:blip r:embed="rId3"/>
          <a:srcRect/>
          <a:stretch>
            <a:fillRect/>
          </a:stretch>
        </p:blipFill>
        <p:spPr bwMode="auto">
          <a:xfrm>
            <a:off x="4419600" y="685801"/>
            <a:ext cx="4191000" cy="1514475"/>
          </a:xfrm>
          <a:prstGeom prst="rect">
            <a:avLst/>
          </a:prstGeom>
          <a:noFill/>
          <a:ln w="9525">
            <a:noFill/>
            <a:miter lim="800000"/>
            <a:headEnd/>
            <a:tailEnd/>
          </a:ln>
        </p:spPr>
      </p:pic>
      <p:sp>
        <p:nvSpPr>
          <p:cNvPr id="37896" name="Rectangle 10"/>
          <p:cNvSpPr>
            <a:spLocks noChangeArrowheads="1"/>
          </p:cNvSpPr>
          <p:nvPr/>
        </p:nvSpPr>
        <p:spPr bwMode="auto">
          <a:xfrm>
            <a:off x="228600" y="714375"/>
            <a:ext cx="3499420" cy="461665"/>
          </a:xfrm>
          <a:prstGeom prst="rect">
            <a:avLst/>
          </a:prstGeom>
          <a:noFill/>
          <a:ln w="9525">
            <a:noFill/>
            <a:miter lim="800000"/>
            <a:headEnd/>
            <a:tailEnd/>
          </a:ln>
        </p:spPr>
        <p:txBody>
          <a:bodyPr wrap="none">
            <a:spAutoFit/>
          </a:bodyPr>
          <a:lstStyle/>
          <a:p>
            <a:r>
              <a:rPr lang="fr-FR" sz="2400" b="1">
                <a:solidFill>
                  <a:srgbClr val="009900"/>
                </a:solidFill>
              </a:rPr>
              <a:t>Les</a:t>
            </a:r>
            <a:r>
              <a:rPr lang="fr-FR" sz="2400" b="1">
                <a:solidFill>
                  <a:srgbClr val="009900"/>
                </a:solidFill>
                <a:latin typeface="Arial" charset="0"/>
              </a:rPr>
              <a:t> </a:t>
            </a:r>
            <a:r>
              <a:rPr lang="fr-FR" sz="2400" b="1">
                <a:solidFill>
                  <a:srgbClr val="009900"/>
                </a:solidFill>
                <a:latin typeface="Symbol" pitchFamily="18" charset="2"/>
              </a:rPr>
              <a:t>n</a:t>
            </a:r>
            <a:r>
              <a:rPr lang="fr-FR" sz="2400" b="1">
                <a:solidFill>
                  <a:srgbClr val="009900"/>
                </a:solidFill>
                <a:latin typeface="Arial" charset="0"/>
              </a:rPr>
              <a:t> </a:t>
            </a:r>
            <a:r>
              <a:rPr lang="fr-FR" sz="2400" b="1">
                <a:solidFill>
                  <a:srgbClr val="009900"/>
                </a:solidFill>
              </a:rPr>
              <a:t>solaires (1968-2002)</a:t>
            </a:r>
          </a:p>
        </p:txBody>
      </p:sp>
      <p:sp>
        <p:nvSpPr>
          <p:cNvPr id="37897" name="Text Box 11"/>
          <p:cNvSpPr txBox="1">
            <a:spLocks noChangeArrowheads="1"/>
          </p:cNvSpPr>
          <p:nvPr/>
        </p:nvSpPr>
        <p:spPr bwMode="auto">
          <a:xfrm>
            <a:off x="920750" y="3779838"/>
            <a:ext cx="1062022" cy="461665"/>
          </a:xfrm>
          <a:prstGeom prst="rect">
            <a:avLst/>
          </a:prstGeom>
          <a:solidFill>
            <a:srgbClr val="FFCC00"/>
          </a:solidFill>
          <a:ln w="9525">
            <a:noFill/>
            <a:miter lim="800000"/>
            <a:headEnd/>
            <a:tailEnd/>
          </a:ln>
        </p:spPr>
        <p:txBody>
          <a:bodyPr wrap="none">
            <a:spAutoFit/>
          </a:bodyPr>
          <a:lstStyle/>
          <a:p>
            <a:r>
              <a:rPr lang="fr-FR" sz="2400"/>
              <a:t>Déficit </a:t>
            </a:r>
          </a:p>
        </p:txBody>
      </p:sp>
      <p:sp>
        <p:nvSpPr>
          <p:cNvPr id="37898" name="Text Box 12"/>
          <p:cNvSpPr txBox="1">
            <a:spLocks noChangeArrowheads="1"/>
          </p:cNvSpPr>
          <p:nvPr/>
        </p:nvSpPr>
        <p:spPr bwMode="auto">
          <a:xfrm>
            <a:off x="4216401" y="3810000"/>
            <a:ext cx="1892185" cy="461665"/>
          </a:xfrm>
          <a:prstGeom prst="rect">
            <a:avLst/>
          </a:prstGeom>
          <a:solidFill>
            <a:srgbClr val="FFCC00"/>
          </a:solidFill>
          <a:ln w="9525">
            <a:noFill/>
            <a:miter lim="800000"/>
            <a:headEnd/>
            <a:tailEnd/>
          </a:ln>
        </p:spPr>
        <p:txBody>
          <a:bodyPr wrap="none">
            <a:spAutoFit/>
          </a:bodyPr>
          <a:lstStyle/>
          <a:p>
            <a:r>
              <a:rPr lang="fr-FR" sz="2400"/>
              <a:t>Oscillations ? </a:t>
            </a:r>
          </a:p>
        </p:txBody>
      </p:sp>
      <p:sp>
        <p:nvSpPr>
          <p:cNvPr id="37899" name="AutoShape 13"/>
          <p:cNvSpPr>
            <a:spLocks noChangeArrowheads="1"/>
          </p:cNvSpPr>
          <p:nvPr/>
        </p:nvSpPr>
        <p:spPr bwMode="auto">
          <a:xfrm>
            <a:off x="2514600" y="3886200"/>
            <a:ext cx="1295400" cy="304800"/>
          </a:xfrm>
          <a:prstGeom prst="rightArrow">
            <a:avLst>
              <a:gd name="adj1" fmla="val 50000"/>
              <a:gd name="adj2" fmla="val 106250"/>
            </a:avLst>
          </a:prstGeom>
          <a:solidFill>
            <a:schemeClr val="accent1"/>
          </a:solidFill>
          <a:ln w="9525">
            <a:solidFill>
              <a:schemeClr val="tx1"/>
            </a:solidFill>
            <a:miter lim="800000"/>
            <a:headEnd/>
            <a:tailEnd/>
          </a:ln>
        </p:spPr>
        <p:txBody>
          <a:bodyPr wrap="none" anchor="ctr"/>
          <a:lstStyle/>
          <a:p>
            <a:endParaRPr lang="fr-FR"/>
          </a:p>
        </p:txBody>
      </p:sp>
      <p:sp>
        <p:nvSpPr>
          <p:cNvPr id="37900" name="Rectangle 14"/>
          <p:cNvSpPr>
            <a:spLocks noChangeArrowheads="1"/>
          </p:cNvSpPr>
          <p:nvPr/>
        </p:nvSpPr>
        <p:spPr bwMode="auto">
          <a:xfrm>
            <a:off x="0" y="4343401"/>
            <a:ext cx="4572000" cy="2123658"/>
          </a:xfrm>
          <a:prstGeom prst="rect">
            <a:avLst/>
          </a:prstGeom>
          <a:solidFill>
            <a:srgbClr val="FFCC00"/>
          </a:solidFill>
          <a:ln w="9525">
            <a:noFill/>
            <a:miter lim="800000"/>
            <a:headEnd/>
            <a:tailEnd/>
          </a:ln>
        </p:spPr>
        <p:txBody>
          <a:bodyPr>
            <a:spAutoFit/>
          </a:bodyPr>
          <a:lstStyle/>
          <a:p>
            <a:r>
              <a:rPr lang="fr-FR">
                <a:solidFill>
                  <a:srgbClr val="000099"/>
                </a:solidFill>
              </a:rPr>
              <a:t>2001-2002: la </a:t>
            </a:r>
            <a:r>
              <a:rPr lang="fr-FR">
                <a:solidFill>
                  <a:srgbClr val="FF0000"/>
                </a:solidFill>
              </a:rPr>
              <a:t>preuve</a:t>
            </a:r>
            <a:r>
              <a:rPr lang="fr-FR">
                <a:solidFill>
                  <a:srgbClr val="000099"/>
                </a:solidFill>
              </a:rPr>
              <a:t> des oscillations:</a:t>
            </a:r>
          </a:p>
          <a:p>
            <a:r>
              <a:rPr lang="fr-FR">
                <a:solidFill>
                  <a:srgbClr val="FF0000"/>
                </a:solidFill>
              </a:rPr>
              <a:t>SNO</a:t>
            </a:r>
            <a:r>
              <a:rPr lang="fr-FR">
                <a:solidFill>
                  <a:srgbClr val="000099"/>
                </a:solidFill>
              </a:rPr>
              <a:t>: le flux total (</a:t>
            </a:r>
            <a:r>
              <a:rPr lang="fr-FR" sz="2400">
                <a:solidFill>
                  <a:srgbClr val="FF0000"/>
                </a:solidFill>
                <a:latin typeface="Symbol" pitchFamily="18" charset="2"/>
              </a:rPr>
              <a:t>n</a:t>
            </a:r>
            <a:r>
              <a:rPr lang="fr-FR" sz="2400" baseline="-25000">
                <a:solidFill>
                  <a:srgbClr val="FF0000"/>
                </a:solidFill>
              </a:rPr>
              <a:t>e</a:t>
            </a:r>
            <a:r>
              <a:rPr lang="fr-FR" sz="2400">
                <a:solidFill>
                  <a:srgbClr val="000099"/>
                </a:solidFill>
                <a:latin typeface="Symbol" pitchFamily="18" charset="2"/>
              </a:rPr>
              <a:t>+</a:t>
            </a:r>
            <a:r>
              <a:rPr lang="fr-FR" sz="2400">
                <a:solidFill>
                  <a:srgbClr val="006600"/>
                </a:solidFill>
                <a:latin typeface="Symbol" pitchFamily="18" charset="2"/>
              </a:rPr>
              <a:t>n</a:t>
            </a:r>
            <a:r>
              <a:rPr lang="fr-FR" sz="2400" baseline="-25000">
                <a:solidFill>
                  <a:srgbClr val="006600"/>
                </a:solidFill>
                <a:latin typeface="Symbol" pitchFamily="18" charset="2"/>
              </a:rPr>
              <a:t>m</a:t>
            </a:r>
            <a:r>
              <a:rPr lang="fr-FR" sz="2400">
                <a:solidFill>
                  <a:srgbClr val="000099"/>
                </a:solidFill>
                <a:latin typeface="Symbol" pitchFamily="18" charset="2"/>
              </a:rPr>
              <a:t>+n</a:t>
            </a:r>
            <a:r>
              <a:rPr lang="fr-FR" sz="2400" baseline="-25000">
                <a:solidFill>
                  <a:srgbClr val="000099"/>
                </a:solidFill>
                <a:latin typeface="Symbol" pitchFamily="18" charset="2"/>
              </a:rPr>
              <a:t>t</a:t>
            </a:r>
            <a:r>
              <a:rPr lang="fr-FR">
                <a:solidFill>
                  <a:srgbClr val="000099"/>
                </a:solidFill>
              </a:rPr>
              <a:t>) de neutrinos solaires est correspondant au flux attendu</a:t>
            </a:r>
          </a:p>
          <a:p>
            <a:r>
              <a:rPr lang="fr-FR">
                <a:solidFill>
                  <a:srgbClr val="000099"/>
                </a:solidFill>
              </a:rPr>
              <a:t> </a:t>
            </a:r>
          </a:p>
          <a:p>
            <a:r>
              <a:rPr lang="fr-FR">
                <a:solidFill>
                  <a:srgbClr val="FF0000"/>
                </a:solidFill>
              </a:rPr>
              <a:t>KAMLAND</a:t>
            </a:r>
            <a:r>
              <a:rPr lang="fr-FR">
                <a:solidFill>
                  <a:srgbClr val="000099"/>
                </a:solidFill>
              </a:rPr>
              <a:t>: les oscillations des neutrinos solaires sont reproduites sur la terre avec les neutrinos des réacteurs nucléaires</a:t>
            </a:r>
          </a:p>
        </p:txBody>
      </p:sp>
      <p:pic>
        <p:nvPicPr>
          <p:cNvPr id="37901" name="Picture 15" descr="sno"/>
          <p:cNvPicPr>
            <a:picLocks noChangeAspect="1" noChangeArrowheads="1"/>
          </p:cNvPicPr>
          <p:nvPr/>
        </p:nvPicPr>
        <p:blipFill>
          <a:blip r:embed="rId4"/>
          <a:srcRect/>
          <a:stretch>
            <a:fillRect/>
          </a:stretch>
        </p:blipFill>
        <p:spPr bwMode="auto">
          <a:xfrm>
            <a:off x="4572000" y="4419600"/>
            <a:ext cx="1928813" cy="2495550"/>
          </a:xfrm>
          <a:prstGeom prst="rect">
            <a:avLst/>
          </a:prstGeom>
          <a:noFill/>
          <a:ln w="9525">
            <a:solidFill>
              <a:srgbClr val="FF0000"/>
            </a:solidFill>
            <a:miter lim="800000"/>
            <a:headEnd/>
            <a:tailEnd/>
          </a:ln>
        </p:spPr>
      </p:pic>
      <p:pic>
        <p:nvPicPr>
          <p:cNvPr id="37902" name="Picture 16" descr="KamLand3"/>
          <p:cNvPicPr>
            <a:picLocks noChangeAspect="1" noChangeArrowheads="1"/>
          </p:cNvPicPr>
          <p:nvPr/>
        </p:nvPicPr>
        <p:blipFill>
          <a:blip r:embed="rId5"/>
          <a:srcRect/>
          <a:stretch>
            <a:fillRect/>
          </a:stretch>
        </p:blipFill>
        <p:spPr bwMode="auto">
          <a:xfrm>
            <a:off x="6705601" y="4572000"/>
            <a:ext cx="2139951" cy="2286000"/>
          </a:xfrm>
          <a:prstGeom prst="rect">
            <a:avLst/>
          </a:prstGeom>
          <a:noFill/>
          <a:ln w="9525">
            <a:noFill/>
            <a:miter lim="800000"/>
            <a:headEnd/>
            <a:tailEnd/>
          </a:ln>
        </p:spPr>
      </p:pic>
      <p:sp>
        <p:nvSpPr>
          <p:cNvPr id="37903" name="Rectangle 17"/>
          <p:cNvSpPr>
            <a:spLocks noChangeArrowheads="1"/>
          </p:cNvSpPr>
          <p:nvPr/>
        </p:nvSpPr>
        <p:spPr bwMode="auto">
          <a:xfrm>
            <a:off x="4502150" y="4433888"/>
            <a:ext cx="684803" cy="369332"/>
          </a:xfrm>
          <a:prstGeom prst="rect">
            <a:avLst/>
          </a:prstGeom>
          <a:noFill/>
          <a:ln w="9525">
            <a:noFill/>
            <a:miter lim="800000"/>
            <a:headEnd/>
            <a:tailEnd/>
          </a:ln>
        </p:spPr>
        <p:txBody>
          <a:bodyPr wrap="none">
            <a:spAutoFit/>
          </a:bodyPr>
          <a:lstStyle/>
          <a:p>
            <a:r>
              <a:rPr lang="fr-FR">
                <a:solidFill>
                  <a:srgbClr val="000099"/>
                </a:solidFill>
                <a:latin typeface="Arial" charset="0"/>
              </a:rPr>
              <a:t>SNO</a:t>
            </a:r>
          </a:p>
        </p:txBody>
      </p:sp>
      <p:sp>
        <p:nvSpPr>
          <p:cNvPr id="37904" name="Rectangle 18"/>
          <p:cNvSpPr>
            <a:spLocks noChangeArrowheads="1"/>
          </p:cNvSpPr>
          <p:nvPr/>
        </p:nvSpPr>
        <p:spPr bwMode="auto">
          <a:xfrm>
            <a:off x="6635749" y="4357688"/>
            <a:ext cx="1300356" cy="369332"/>
          </a:xfrm>
          <a:prstGeom prst="rect">
            <a:avLst/>
          </a:prstGeom>
          <a:noFill/>
          <a:ln w="9525">
            <a:noFill/>
            <a:miter lim="800000"/>
            <a:headEnd/>
            <a:tailEnd/>
          </a:ln>
        </p:spPr>
        <p:txBody>
          <a:bodyPr wrap="none">
            <a:spAutoFit/>
          </a:bodyPr>
          <a:lstStyle/>
          <a:p>
            <a:r>
              <a:rPr lang="fr-FR">
                <a:solidFill>
                  <a:srgbClr val="000099"/>
                </a:solidFill>
                <a:latin typeface="Arial" charset="0"/>
              </a:rPr>
              <a:t>KAMLAND</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13"/>
          <p:cNvSpPr txBox="1">
            <a:spLocks noChangeArrowheads="1"/>
          </p:cNvSpPr>
          <p:nvPr/>
        </p:nvSpPr>
        <p:spPr bwMode="auto">
          <a:xfrm>
            <a:off x="112714" y="1109664"/>
            <a:ext cx="8904287" cy="5560186"/>
          </a:xfrm>
          <a:prstGeom prst="rect">
            <a:avLst/>
          </a:prstGeom>
          <a:noFill/>
          <a:ln w="9525">
            <a:noFill/>
            <a:miter lim="800000"/>
            <a:headEnd/>
            <a:tailEnd/>
          </a:ln>
        </p:spPr>
        <p:txBody>
          <a:bodyPr lIns="20012" tIns="10006" rIns="20012" bIns="10006">
            <a:spAutoFit/>
          </a:bodyPr>
          <a:lstStyle/>
          <a:p>
            <a:pPr algn="ctr" defTabSz="279400"/>
            <a:r>
              <a:rPr lang="en-US" sz="2400" b="1" dirty="0">
                <a:solidFill>
                  <a:srgbClr val="FF0066"/>
                </a:solidFill>
                <a:latin typeface="Times New Roman" pitchFamily="18" charset="0"/>
              </a:rPr>
              <a:t>400000000000000 neutrinos/</a:t>
            </a:r>
            <a:r>
              <a:rPr lang="en-US" sz="2400" b="1" dirty="0" err="1">
                <a:solidFill>
                  <a:srgbClr val="FF0066"/>
                </a:solidFill>
                <a:latin typeface="Times New Roman" pitchFamily="18" charset="0"/>
              </a:rPr>
              <a:t>seconde</a:t>
            </a:r>
            <a:r>
              <a:rPr lang="en-US" sz="2400" b="1" dirty="0">
                <a:solidFill>
                  <a:srgbClr val="FF0066"/>
                </a:solidFill>
                <a:latin typeface="Times New Roman" pitchFamily="18" charset="0"/>
              </a:rPr>
              <a:t> = 4·10</a:t>
            </a:r>
            <a:r>
              <a:rPr lang="en-US" sz="2400" b="1" baseline="30000" dirty="0">
                <a:solidFill>
                  <a:srgbClr val="FF0066"/>
                </a:solidFill>
                <a:latin typeface="Times New Roman" pitchFamily="18" charset="0"/>
              </a:rPr>
              <a:t>14 </a:t>
            </a:r>
            <a:r>
              <a:rPr lang="en-US" sz="2400" b="1" dirty="0">
                <a:solidFill>
                  <a:srgbClr val="FF0066"/>
                </a:solidFill>
                <a:latin typeface="Symbol" pitchFamily="18" charset="2"/>
              </a:rPr>
              <a:t>n</a:t>
            </a:r>
            <a:r>
              <a:rPr lang="en-US" sz="2400" b="1" dirty="0">
                <a:solidFill>
                  <a:srgbClr val="FF0066"/>
                </a:solidFill>
                <a:latin typeface="Times New Roman" pitchFamily="18" charset="0"/>
              </a:rPr>
              <a:t>/s</a:t>
            </a:r>
            <a:r>
              <a:rPr lang="en-US" sz="2400" b="1" dirty="0">
                <a:solidFill>
                  <a:srgbClr val="3333FF"/>
                </a:solidFill>
                <a:latin typeface="Times New Roman" pitchFamily="18" charset="0"/>
              </a:rPr>
              <a:t> </a:t>
            </a:r>
            <a:r>
              <a:rPr lang="fr-FR" sz="2400" b="1" dirty="0">
                <a:solidFill>
                  <a:srgbClr val="3333FF"/>
                </a:solidFill>
                <a:latin typeface="Times New Roman" pitchFamily="18" charset="0"/>
              </a:rPr>
              <a:t>provenant du </a:t>
            </a:r>
            <a:r>
              <a:rPr lang="fr-FR" sz="2400" b="1" dirty="0">
                <a:solidFill>
                  <a:srgbClr val="FF0066"/>
                </a:solidFill>
                <a:latin typeface="Times New Roman" pitchFamily="18" charset="0"/>
              </a:rPr>
              <a:t>soleil</a:t>
            </a:r>
            <a:r>
              <a:rPr lang="en-US" sz="2400" dirty="0"/>
              <a:t> </a:t>
            </a:r>
            <a:r>
              <a:rPr lang="fr-FR" sz="2400" b="1" dirty="0">
                <a:solidFill>
                  <a:srgbClr val="3333FF"/>
                </a:solidFill>
                <a:latin typeface="Times New Roman" pitchFamily="18" charset="0"/>
              </a:rPr>
              <a:t>traversent notre corps.</a:t>
            </a:r>
          </a:p>
          <a:p>
            <a:pPr algn="ctr" defTabSz="279400"/>
            <a:endParaRPr lang="fr-FR" sz="2400" b="1" dirty="0">
              <a:solidFill>
                <a:srgbClr val="3333FF"/>
              </a:solidFill>
              <a:latin typeface="Times New Roman" pitchFamily="18" charset="0"/>
            </a:endParaRPr>
          </a:p>
          <a:p>
            <a:pPr algn="ctr" defTabSz="279400"/>
            <a:endParaRPr lang="en-US" sz="2400" b="1" dirty="0">
              <a:solidFill>
                <a:srgbClr val="3333FF"/>
              </a:solidFill>
              <a:latin typeface="Times New Roman" pitchFamily="18" charset="0"/>
            </a:endParaRPr>
          </a:p>
          <a:p>
            <a:pPr algn="ctr" defTabSz="279400"/>
            <a:endParaRPr lang="en-US" sz="2400" b="1" dirty="0">
              <a:solidFill>
                <a:srgbClr val="3333FF"/>
              </a:solidFill>
              <a:latin typeface="Times New Roman" pitchFamily="18" charset="0"/>
            </a:endParaRPr>
          </a:p>
          <a:p>
            <a:pPr algn="ctr" defTabSz="279400"/>
            <a:endParaRPr lang="en-US" sz="2400" b="1" dirty="0">
              <a:solidFill>
                <a:srgbClr val="3333FF"/>
              </a:solidFill>
              <a:latin typeface="Times New Roman" pitchFamily="18" charset="0"/>
            </a:endParaRPr>
          </a:p>
          <a:p>
            <a:pPr algn="ctr" defTabSz="279400"/>
            <a:r>
              <a:rPr lang="en-US" sz="2400" b="1" dirty="0">
                <a:solidFill>
                  <a:srgbClr val="002060"/>
                </a:solidFill>
                <a:latin typeface="Times New Roman" pitchFamily="18" charset="0"/>
              </a:rPr>
              <a:t>En 100 </a:t>
            </a:r>
            <a:r>
              <a:rPr lang="en-US" sz="2400" b="1" dirty="0" err="1">
                <a:solidFill>
                  <a:srgbClr val="002060"/>
                </a:solidFill>
                <a:latin typeface="Times New Roman" pitchFamily="18" charset="0"/>
              </a:rPr>
              <a:t>ans</a:t>
            </a:r>
            <a:r>
              <a:rPr lang="en-US" sz="2400" b="1" dirty="0">
                <a:solidFill>
                  <a:srgbClr val="002060"/>
                </a:solidFill>
                <a:latin typeface="Times New Roman" pitchFamily="18" charset="0"/>
              </a:rPr>
              <a:t>, </a:t>
            </a:r>
            <a:r>
              <a:rPr lang="en-US" sz="2400" b="1" dirty="0" err="1">
                <a:solidFill>
                  <a:srgbClr val="002060"/>
                </a:solidFill>
                <a:latin typeface="Times New Roman" pitchFamily="18" charset="0"/>
              </a:rPr>
              <a:t>seulement</a:t>
            </a:r>
            <a:r>
              <a:rPr lang="en-US" sz="2400" b="1" dirty="0">
                <a:solidFill>
                  <a:srgbClr val="002060"/>
                </a:solidFill>
                <a:latin typeface="Times New Roman" pitchFamily="18" charset="0"/>
              </a:rPr>
              <a:t> </a:t>
            </a:r>
            <a:r>
              <a:rPr lang="en-US" sz="2400" b="1" dirty="0">
                <a:solidFill>
                  <a:srgbClr val="FF0066"/>
                </a:solidFill>
                <a:latin typeface="Times New Roman" pitchFamily="18" charset="0"/>
              </a:rPr>
              <a:t>1 neutrino</a:t>
            </a:r>
          </a:p>
          <a:p>
            <a:pPr algn="ctr" defTabSz="279400"/>
            <a:r>
              <a:rPr lang="en-US" sz="2400" b="1" dirty="0" err="1">
                <a:solidFill>
                  <a:srgbClr val="3333FF"/>
                </a:solidFill>
                <a:latin typeface="Times New Roman" pitchFamily="18" charset="0"/>
              </a:rPr>
              <a:t>interagit</a:t>
            </a:r>
            <a:r>
              <a:rPr lang="en-US" sz="2400" b="1" dirty="0">
                <a:solidFill>
                  <a:srgbClr val="3333FF"/>
                </a:solidFill>
                <a:latin typeface="Times New Roman" pitchFamily="18" charset="0"/>
              </a:rPr>
              <a:t> </a:t>
            </a:r>
            <a:r>
              <a:rPr lang="en-US" sz="2400" b="1" dirty="0" err="1">
                <a:solidFill>
                  <a:srgbClr val="3333FF"/>
                </a:solidFill>
                <a:latin typeface="Times New Roman" pitchFamily="18" charset="0"/>
              </a:rPr>
              <a:t>dans</a:t>
            </a:r>
            <a:r>
              <a:rPr lang="en-US" sz="2400" b="1" dirty="0">
                <a:solidFill>
                  <a:srgbClr val="3333FF"/>
                </a:solidFill>
                <a:latin typeface="Times New Roman" pitchFamily="18" charset="0"/>
              </a:rPr>
              <a:t> </a:t>
            </a:r>
            <a:r>
              <a:rPr lang="en-US" sz="2400" b="1" dirty="0" err="1">
                <a:solidFill>
                  <a:srgbClr val="3333FF"/>
                </a:solidFill>
                <a:latin typeface="Times New Roman" pitchFamily="18" charset="0"/>
              </a:rPr>
              <a:t>notre</a:t>
            </a:r>
            <a:r>
              <a:rPr lang="en-US" sz="2400" b="1" dirty="0">
                <a:solidFill>
                  <a:srgbClr val="3333FF"/>
                </a:solidFill>
                <a:latin typeface="Times New Roman" pitchFamily="18" charset="0"/>
              </a:rPr>
              <a:t> corps !</a:t>
            </a:r>
          </a:p>
          <a:p>
            <a:pPr algn="ctr" defTabSz="279400"/>
            <a:endParaRPr lang="en-US" sz="2400" b="1" dirty="0">
              <a:solidFill>
                <a:srgbClr val="3333FF"/>
              </a:solidFill>
              <a:latin typeface="Times New Roman" pitchFamily="18" charset="0"/>
            </a:endParaRPr>
          </a:p>
          <a:p>
            <a:pPr algn="ctr" defTabSz="279400"/>
            <a:endParaRPr lang="en-US" sz="2400" b="1" dirty="0">
              <a:solidFill>
                <a:srgbClr val="3333FF"/>
              </a:solidFill>
              <a:latin typeface="Times New Roman" pitchFamily="18" charset="0"/>
            </a:endParaRPr>
          </a:p>
          <a:p>
            <a:pPr algn="ctr" defTabSz="279400"/>
            <a:endParaRPr lang="en-US" sz="2400" b="1" dirty="0">
              <a:solidFill>
                <a:srgbClr val="3333FF"/>
              </a:solidFill>
              <a:latin typeface="Times New Roman" pitchFamily="18" charset="0"/>
            </a:endParaRPr>
          </a:p>
          <a:p>
            <a:pPr algn="ctr" defTabSz="279400"/>
            <a:r>
              <a:rPr lang="en-US" sz="2400" b="1" dirty="0">
                <a:solidFill>
                  <a:srgbClr val="3333FF"/>
                </a:solidFill>
                <a:latin typeface="Times New Roman" pitchFamily="18" charset="0"/>
              </a:rPr>
              <a:t>On </a:t>
            </a:r>
            <a:r>
              <a:rPr lang="en-US" sz="2400" b="1" dirty="0" err="1">
                <a:solidFill>
                  <a:srgbClr val="3333FF"/>
                </a:solidFill>
                <a:latin typeface="Times New Roman" pitchFamily="18" charset="0"/>
              </a:rPr>
              <a:t>aurait</a:t>
            </a:r>
            <a:r>
              <a:rPr lang="en-US" sz="2400" b="1" dirty="0">
                <a:solidFill>
                  <a:srgbClr val="3333FF"/>
                </a:solidFill>
                <a:latin typeface="Times New Roman" pitchFamily="18" charset="0"/>
              </a:rPr>
              <a:t> </a:t>
            </a:r>
            <a:r>
              <a:rPr lang="en-US" sz="2400" b="1" dirty="0" err="1">
                <a:solidFill>
                  <a:srgbClr val="3333FF"/>
                </a:solidFill>
                <a:latin typeface="Times New Roman" pitchFamily="18" charset="0"/>
              </a:rPr>
              <a:t>besoin</a:t>
            </a:r>
            <a:r>
              <a:rPr lang="en-US" sz="2400" b="1" dirty="0">
                <a:solidFill>
                  <a:srgbClr val="3333FF"/>
                </a:solidFill>
                <a:latin typeface="Times New Roman" pitchFamily="18" charset="0"/>
              </a:rPr>
              <a:t> d’un bloc de </a:t>
            </a:r>
            <a:r>
              <a:rPr lang="en-US" sz="2400" b="1" dirty="0" err="1">
                <a:solidFill>
                  <a:srgbClr val="3333FF"/>
                </a:solidFill>
                <a:latin typeface="Times New Roman" pitchFamily="18" charset="0"/>
              </a:rPr>
              <a:t>plomb</a:t>
            </a:r>
            <a:r>
              <a:rPr lang="en-US" sz="2400" b="1" dirty="0">
                <a:solidFill>
                  <a:srgbClr val="3333FF"/>
                </a:solidFill>
                <a:latin typeface="Times New Roman" pitchFamily="18" charset="0"/>
              </a:rPr>
              <a:t> </a:t>
            </a:r>
            <a:r>
              <a:rPr lang="en-US" sz="2400" b="1" dirty="0" err="1">
                <a:solidFill>
                  <a:srgbClr val="3333FF"/>
                </a:solidFill>
                <a:latin typeface="Times New Roman" pitchFamily="18" charset="0"/>
              </a:rPr>
              <a:t>d’une</a:t>
            </a:r>
            <a:r>
              <a:rPr lang="en-US" sz="2400" b="1" dirty="0">
                <a:solidFill>
                  <a:srgbClr val="3333FF"/>
                </a:solidFill>
                <a:latin typeface="Times New Roman" pitchFamily="18" charset="0"/>
              </a:rPr>
              <a:t> </a:t>
            </a:r>
            <a:r>
              <a:rPr lang="en-US" sz="2400" b="1" dirty="0" err="1">
                <a:solidFill>
                  <a:srgbClr val="3333FF"/>
                </a:solidFill>
                <a:latin typeface="Times New Roman" pitchFamily="18" charset="0"/>
                <a:cs typeface="Times New Roman" pitchFamily="18" charset="0"/>
              </a:rPr>
              <a:t>é</a:t>
            </a:r>
            <a:r>
              <a:rPr lang="en-US" sz="2400" b="1" dirty="0" err="1">
                <a:solidFill>
                  <a:srgbClr val="3333FF"/>
                </a:solidFill>
                <a:latin typeface="Times New Roman" pitchFamily="18" charset="0"/>
              </a:rPr>
              <a:t>paisseur</a:t>
            </a:r>
            <a:r>
              <a:rPr lang="en-US" sz="2400" b="1" dirty="0">
                <a:solidFill>
                  <a:srgbClr val="3333FF"/>
                </a:solidFill>
                <a:latin typeface="Times New Roman" pitchFamily="18" charset="0"/>
              </a:rPr>
              <a:t> de </a:t>
            </a:r>
            <a:r>
              <a:rPr lang="en-US" sz="2400" b="1" dirty="0">
                <a:solidFill>
                  <a:srgbClr val="FF0066"/>
                </a:solidFill>
                <a:latin typeface="Times New Roman" pitchFamily="18" charset="0"/>
              </a:rPr>
              <a:t>10000000000000000 = 10</a:t>
            </a:r>
            <a:r>
              <a:rPr lang="en-US" sz="2400" b="1" baseline="30000" dirty="0">
                <a:solidFill>
                  <a:srgbClr val="FF0066"/>
                </a:solidFill>
                <a:latin typeface="Times New Roman" pitchFamily="18" charset="0"/>
              </a:rPr>
              <a:t>16</a:t>
            </a:r>
            <a:r>
              <a:rPr lang="en-US" sz="2400" b="1" dirty="0">
                <a:solidFill>
                  <a:srgbClr val="FF0066"/>
                </a:solidFill>
                <a:latin typeface="Times New Roman" pitchFamily="18" charset="0"/>
              </a:rPr>
              <a:t> </a:t>
            </a:r>
            <a:r>
              <a:rPr lang="en-US" sz="2400" b="1" dirty="0" err="1">
                <a:solidFill>
                  <a:srgbClr val="FF0066"/>
                </a:solidFill>
                <a:latin typeface="Times New Roman" pitchFamily="18" charset="0"/>
              </a:rPr>
              <a:t>m</a:t>
            </a:r>
            <a:r>
              <a:rPr lang="en-US" sz="2400" b="1" dirty="0" err="1">
                <a:solidFill>
                  <a:srgbClr val="FF0066"/>
                </a:solidFill>
                <a:latin typeface="Times New Roman" pitchFamily="18" charset="0"/>
                <a:cs typeface="Times New Roman" pitchFamily="18" charset="0"/>
              </a:rPr>
              <a:t>è</a:t>
            </a:r>
            <a:r>
              <a:rPr lang="en-US" sz="2400" b="1" dirty="0" err="1">
                <a:solidFill>
                  <a:srgbClr val="FF0066"/>
                </a:solidFill>
                <a:latin typeface="Times New Roman" pitchFamily="18" charset="0"/>
              </a:rPr>
              <a:t>tres</a:t>
            </a:r>
            <a:r>
              <a:rPr lang="en-US" sz="2400" b="1" dirty="0">
                <a:solidFill>
                  <a:srgbClr val="3333FF"/>
                </a:solidFill>
                <a:latin typeface="Times New Roman" pitchFamily="18" charset="0"/>
              </a:rPr>
              <a:t>   pour </a:t>
            </a:r>
            <a:r>
              <a:rPr lang="en-US" sz="2400" b="1" dirty="0" err="1">
                <a:solidFill>
                  <a:srgbClr val="3333FF"/>
                </a:solidFill>
                <a:latin typeface="Times New Roman" pitchFamily="18" charset="0"/>
              </a:rPr>
              <a:t>arr</a:t>
            </a:r>
            <a:r>
              <a:rPr lang="en-US" sz="2400" b="1" dirty="0" err="1">
                <a:solidFill>
                  <a:srgbClr val="3333FF"/>
                </a:solidFill>
                <a:latin typeface="Times New Roman" pitchFamily="18" charset="0"/>
                <a:cs typeface="Times New Roman" pitchFamily="18" charset="0"/>
              </a:rPr>
              <a:t>ê</a:t>
            </a:r>
            <a:r>
              <a:rPr lang="en-US" sz="2400" b="1" dirty="0" err="1">
                <a:solidFill>
                  <a:srgbClr val="3333FF"/>
                </a:solidFill>
                <a:latin typeface="Times New Roman" pitchFamily="18" charset="0"/>
              </a:rPr>
              <a:t>ter</a:t>
            </a:r>
            <a:r>
              <a:rPr lang="en-US" sz="2400" b="1" dirty="0">
                <a:solidFill>
                  <a:srgbClr val="3333FF"/>
                </a:solidFill>
                <a:latin typeface="Times New Roman" pitchFamily="18" charset="0"/>
              </a:rPr>
              <a:t> la </a:t>
            </a:r>
            <a:r>
              <a:rPr lang="en-US" sz="2400" b="1" dirty="0" err="1">
                <a:solidFill>
                  <a:srgbClr val="3333FF"/>
                </a:solidFill>
                <a:latin typeface="Times New Roman" pitchFamily="18" charset="0"/>
              </a:rPr>
              <a:t>moiti</a:t>
            </a:r>
            <a:r>
              <a:rPr lang="en-US" sz="2400" b="1" dirty="0" err="1">
                <a:solidFill>
                  <a:srgbClr val="3333FF"/>
                </a:solidFill>
                <a:latin typeface="Times New Roman" pitchFamily="18" charset="0"/>
                <a:cs typeface="Times New Roman" pitchFamily="18" charset="0"/>
              </a:rPr>
              <a:t>é</a:t>
            </a:r>
            <a:r>
              <a:rPr lang="en-US" sz="2400" b="1" dirty="0">
                <a:solidFill>
                  <a:srgbClr val="3333FF"/>
                </a:solidFill>
                <a:latin typeface="Times New Roman" pitchFamily="18" charset="0"/>
              </a:rPr>
              <a:t> des neutrinos </a:t>
            </a:r>
            <a:r>
              <a:rPr lang="en-US" sz="2400" b="1" dirty="0" err="1">
                <a:solidFill>
                  <a:srgbClr val="3333FF"/>
                </a:solidFill>
                <a:latin typeface="Times New Roman" pitchFamily="18" charset="0"/>
              </a:rPr>
              <a:t>provenant</a:t>
            </a:r>
            <a:r>
              <a:rPr lang="en-US" sz="2400" b="1" dirty="0">
                <a:solidFill>
                  <a:srgbClr val="3333FF"/>
                </a:solidFill>
                <a:latin typeface="Times New Roman" pitchFamily="18" charset="0"/>
              </a:rPr>
              <a:t> du </a:t>
            </a:r>
            <a:r>
              <a:rPr lang="en-US" sz="2400" b="1" dirty="0" err="1">
                <a:solidFill>
                  <a:srgbClr val="3333FF"/>
                </a:solidFill>
                <a:latin typeface="Times New Roman" pitchFamily="18" charset="0"/>
              </a:rPr>
              <a:t>soleil</a:t>
            </a:r>
            <a:r>
              <a:rPr lang="en-US" sz="2400" b="1" dirty="0">
                <a:solidFill>
                  <a:srgbClr val="3333FF"/>
                </a:solidFill>
                <a:latin typeface="Times New Roman" pitchFamily="18" charset="0"/>
              </a:rPr>
              <a:t>.</a:t>
            </a:r>
            <a:r>
              <a:rPr lang="en-US" sz="2400" dirty="0">
                <a:solidFill>
                  <a:srgbClr val="3333FF"/>
                </a:solidFill>
                <a:latin typeface="Times New Roman" pitchFamily="18" charset="0"/>
              </a:rPr>
              <a:t> </a:t>
            </a:r>
          </a:p>
          <a:p>
            <a:pPr defTabSz="279400">
              <a:lnSpc>
                <a:spcPct val="80000"/>
              </a:lnSpc>
              <a:spcBef>
                <a:spcPct val="20000"/>
              </a:spcBef>
            </a:pPr>
            <a:endParaRPr lang="en-US" sz="2400" dirty="0">
              <a:latin typeface="Times New Roman" pitchFamily="18" charset="0"/>
            </a:endParaRPr>
          </a:p>
        </p:txBody>
      </p:sp>
      <p:sp>
        <p:nvSpPr>
          <p:cNvPr id="46083" name="Rectangle 3"/>
          <p:cNvSpPr>
            <a:spLocks noChangeArrowheads="1"/>
          </p:cNvSpPr>
          <p:nvPr/>
        </p:nvSpPr>
        <p:spPr bwMode="auto">
          <a:xfrm>
            <a:off x="1739901" y="166688"/>
            <a:ext cx="5575300" cy="592137"/>
          </a:xfrm>
          <a:prstGeom prst="rect">
            <a:avLst/>
          </a:prstGeom>
          <a:solidFill>
            <a:srgbClr val="3333FF"/>
          </a:solidFill>
          <a:ln w="28575">
            <a:solidFill>
              <a:srgbClr val="66FF66"/>
            </a:solidFill>
            <a:miter lim="800000"/>
            <a:headEnd/>
            <a:tailEnd/>
          </a:ln>
        </p:spPr>
        <p:txBody>
          <a:bodyPr lIns="28002" tIns="14001" rIns="28002" bIns="14001" anchor="ctr"/>
          <a:lstStyle/>
          <a:p>
            <a:pPr algn="ctr" defTabSz="279400">
              <a:lnSpc>
                <a:spcPct val="75000"/>
              </a:lnSpc>
            </a:pPr>
            <a:r>
              <a:rPr lang="fr-FR" sz="2400" b="1" dirty="0">
                <a:solidFill>
                  <a:srgbClr val="C3FB9D"/>
                </a:solidFill>
                <a:latin typeface="Times New Roman" pitchFamily="18" charset="0"/>
              </a:rPr>
              <a:t>Neutrinos </a:t>
            </a:r>
            <a:r>
              <a:rPr lang="fr-FR" sz="2400" b="1" dirty="0" smtClean="0">
                <a:solidFill>
                  <a:srgbClr val="C3FB9D"/>
                </a:solidFill>
                <a:latin typeface="Times New Roman" pitchFamily="18" charset="0"/>
              </a:rPr>
              <a:t>solaires</a:t>
            </a:r>
            <a:endParaRPr lang="fr-FR" sz="2400" b="1" dirty="0">
              <a:solidFill>
                <a:srgbClr val="C3FB9D"/>
              </a:solidFill>
              <a:latin typeface="Times New Roman" pitchFamily="18" charset="0"/>
            </a:endParaRPr>
          </a:p>
        </p:txBody>
      </p:sp>
      <p:pic>
        <p:nvPicPr>
          <p:cNvPr id="46084" name="Picture 4" descr="MCj02335100000[1]"/>
          <p:cNvPicPr>
            <a:picLocks noChangeAspect="1" noChangeArrowheads="1"/>
          </p:cNvPicPr>
          <p:nvPr/>
        </p:nvPicPr>
        <p:blipFill>
          <a:blip r:embed="rId3"/>
          <a:srcRect/>
          <a:stretch>
            <a:fillRect/>
          </a:stretch>
        </p:blipFill>
        <p:spPr bwMode="auto">
          <a:xfrm>
            <a:off x="3657602" y="2209800"/>
            <a:ext cx="1795463" cy="1017588"/>
          </a:xfrm>
          <a:prstGeom prst="rect">
            <a:avLst/>
          </a:prstGeom>
          <a:noFill/>
          <a:ln w="9525">
            <a:noFill/>
            <a:miter lim="800000"/>
            <a:headEnd/>
            <a:tailEnd/>
          </a:ln>
        </p:spPr>
      </p:pic>
      <p:pic>
        <p:nvPicPr>
          <p:cNvPr id="46085" name="Picture 15" descr="MCj02335100000[1]"/>
          <p:cNvPicPr>
            <a:picLocks noChangeAspect="1" noChangeArrowheads="1"/>
          </p:cNvPicPr>
          <p:nvPr/>
        </p:nvPicPr>
        <p:blipFill>
          <a:blip r:embed="rId3"/>
          <a:srcRect/>
          <a:stretch>
            <a:fillRect/>
          </a:stretch>
        </p:blipFill>
        <p:spPr bwMode="auto">
          <a:xfrm>
            <a:off x="3657600" y="4038601"/>
            <a:ext cx="1797051" cy="1019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5" name="Picture 6" descr="cosmicrayshower"/>
          <p:cNvPicPr>
            <a:picLocks noChangeAspect="1" noChangeArrowheads="1"/>
          </p:cNvPicPr>
          <p:nvPr/>
        </p:nvPicPr>
        <p:blipFill>
          <a:blip r:embed="rId2"/>
          <a:srcRect/>
          <a:stretch>
            <a:fillRect/>
          </a:stretch>
        </p:blipFill>
        <p:spPr bwMode="auto">
          <a:xfrm>
            <a:off x="685800" y="0"/>
            <a:ext cx="3276600" cy="3962400"/>
          </a:xfrm>
          <a:prstGeom prst="rect">
            <a:avLst/>
          </a:prstGeom>
          <a:noFill/>
          <a:ln w="9525">
            <a:noFill/>
            <a:miter lim="800000"/>
            <a:headEnd/>
            <a:tailEnd/>
          </a:ln>
        </p:spPr>
      </p:pic>
      <p:sp>
        <p:nvSpPr>
          <p:cNvPr id="38916" name="Text Box 7"/>
          <p:cNvSpPr txBox="1">
            <a:spLocks noChangeArrowheads="1"/>
          </p:cNvSpPr>
          <p:nvPr/>
        </p:nvSpPr>
        <p:spPr bwMode="auto">
          <a:xfrm>
            <a:off x="4648200" y="30163"/>
            <a:ext cx="4191000" cy="584775"/>
          </a:xfrm>
          <a:prstGeom prst="rect">
            <a:avLst/>
          </a:prstGeom>
          <a:solidFill>
            <a:srgbClr val="FFCC00"/>
          </a:solidFill>
          <a:ln w="9525">
            <a:noFill/>
            <a:miter lim="800000"/>
            <a:headEnd/>
            <a:tailEnd/>
          </a:ln>
        </p:spPr>
        <p:txBody>
          <a:bodyPr>
            <a:spAutoFit/>
          </a:bodyPr>
          <a:lstStyle/>
          <a:p>
            <a:r>
              <a:rPr lang="fr-FR" sz="3200" b="1">
                <a:solidFill>
                  <a:srgbClr val="009900"/>
                </a:solidFill>
                <a:latin typeface="Times New Roman" pitchFamily="18" charset="0"/>
              </a:rPr>
              <a:t>Les </a:t>
            </a:r>
            <a:r>
              <a:rPr lang="fr-FR" sz="3200" b="1">
                <a:solidFill>
                  <a:srgbClr val="009900"/>
                </a:solidFill>
                <a:latin typeface="Times New Roman" pitchFamily="18" charset="0"/>
                <a:cs typeface="Times New Roman" pitchFamily="18" charset="0"/>
              </a:rPr>
              <a:t>ν atmosphériques</a:t>
            </a:r>
            <a:endParaRPr lang="fr-FR" sz="3200" b="1">
              <a:solidFill>
                <a:srgbClr val="009900"/>
              </a:solidFill>
              <a:latin typeface="Times New Roman" pitchFamily="18" charset="0"/>
            </a:endParaRPr>
          </a:p>
        </p:txBody>
      </p:sp>
      <p:sp>
        <p:nvSpPr>
          <p:cNvPr id="38917" name="Text Box 8"/>
          <p:cNvSpPr txBox="1">
            <a:spLocks noChangeArrowheads="1"/>
          </p:cNvSpPr>
          <p:nvPr/>
        </p:nvSpPr>
        <p:spPr bwMode="auto">
          <a:xfrm>
            <a:off x="4572001" y="1524000"/>
            <a:ext cx="3258713" cy="2308324"/>
          </a:xfrm>
          <a:prstGeom prst="rect">
            <a:avLst/>
          </a:prstGeom>
          <a:noFill/>
          <a:ln w="28575">
            <a:solidFill>
              <a:schemeClr val="tx1"/>
            </a:solidFill>
            <a:miter lim="800000"/>
            <a:headEnd/>
            <a:tailEnd/>
          </a:ln>
        </p:spPr>
        <p:txBody>
          <a:bodyPr wrap="none">
            <a:spAutoFit/>
          </a:bodyPr>
          <a:lstStyle/>
          <a:p>
            <a:pPr algn="ctr"/>
            <a:r>
              <a:rPr lang="fr-FR" sz="2400" b="1" dirty="0">
                <a:latin typeface="Times New Roman" pitchFamily="18" charset="0"/>
              </a:rPr>
              <a:t>R</a:t>
            </a:r>
            <a:r>
              <a:rPr lang="fr-FR" sz="2400" baseline="-25000" dirty="0">
                <a:latin typeface="Times New Roman" pitchFamily="18" charset="0"/>
              </a:rPr>
              <a:t> </a:t>
            </a:r>
            <a:r>
              <a:rPr lang="fr-FR" sz="2400" b="1" dirty="0">
                <a:latin typeface="Times New Roman" pitchFamily="18" charset="0"/>
              </a:rPr>
              <a:t>= N(</a:t>
            </a:r>
            <a:r>
              <a:rPr lang="fr-FR" sz="2400" b="1" dirty="0" err="1">
                <a:solidFill>
                  <a:schemeClr val="folHlink"/>
                </a:solidFill>
                <a:latin typeface="Times New Roman" pitchFamily="18" charset="0"/>
                <a:cs typeface="Times New Roman" pitchFamily="18" charset="0"/>
              </a:rPr>
              <a:t>ν</a:t>
            </a:r>
            <a:r>
              <a:rPr lang="fr-FR" sz="2400" b="1" baseline="-25000" dirty="0" err="1">
                <a:solidFill>
                  <a:schemeClr val="folHlink"/>
                </a:solidFill>
                <a:latin typeface="Times New Roman" pitchFamily="18" charset="0"/>
                <a:cs typeface="Times New Roman" pitchFamily="18" charset="0"/>
              </a:rPr>
              <a:t>μ</a:t>
            </a:r>
            <a:r>
              <a:rPr lang="fr-FR" sz="2400" b="1" dirty="0">
                <a:latin typeface="Times New Roman" pitchFamily="18" charset="0"/>
                <a:cs typeface="Times New Roman" pitchFamily="18" charset="0"/>
              </a:rPr>
              <a:t>) / N(</a:t>
            </a:r>
            <a:r>
              <a:rPr lang="fr-FR" sz="2400" b="1" dirty="0" err="1">
                <a:solidFill>
                  <a:srgbClr val="FF0000"/>
                </a:solidFill>
                <a:latin typeface="Times New Roman" pitchFamily="18" charset="0"/>
                <a:cs typeface="Times New Roman" pitchFamily="18" charset="0"/>
              </a:rPr>
              <a:t>ν</a:t>
            </a:r>
            <a:r>
              <a:rPr lang="fr-FR" sz="2400" b="1" baseline="-25000" dirty="0" err="1">
                <a:solidFill>
                  <a:srgbClr val="FF0000"/>
                </a:solidFill>
                <a:latin typeface="Times New Roman" pitchFamily="18" charset="0"/>
                <a:cs typeface="Times New Roman" pitchFamily="18" charset="0"/>
              </a:rPr>
              <a:t>e</a:t>
            </a:r>
            <a:r>
              <a:rPr lang="fr-FR" sz="2400" b="1" dirty="0">
                <a:latin typeface="Times New Roman" pitchFamily="18" charset="0"/>
                <a:cs typeface="Times New Roman" pitchFamily="18" charset="0"/>
              </a:rPr>
              <a:t>)</a:t>
            </a:r>
          </a:p>
          <a:p>
            <a:pPr algn="ctr"/>
            <a:endParaRPr lang="fr-FR" sz="2400" b="1" dirty="0">
              <a:latin typeface="Times New Roman" pitchFamily="18" charset="0"/>
              <a:cs typeface="Times New Roman" pitchFamily="18" charset="0"/>
            </a:endParaRPr>
          </a:p>
          <a:p>
            <a:pPr algn="ctr"/>
            <a:r>
              <a:rPr lang="fr-FR" sz="2400" b="1" dirty="0" err="1">
                <a:latin typeface="Times New Roman" pitchFamily="18" charset="0"/>
                <a:cs typeface="Times New Roman" pitchFamily="18" charset="0"/>
              </a:rPr>
              <a:t>R</a:t>
            </a:r>
            <a:r>
              <a:rPr lang="fr-FR" sz="2400" b="1" baseline="-25000" dirty="0" err="1">
                <a:latin typeface="Times New Roman" pitchFamily="18" charset="0"/>
                <a:cs typeface="Times New Roman" pitchFamily="18" charset="0"/>
              </a:rPr>
              <a:t>production</a:t>
            </a:r>
            <a:r>
              <a:rPr lang="fr-FR" sz="2400" b="1" dirty="0">
                <a:latin typeface="Times New Roman" pitchFamily="18" charset="0"/>
                <a:cs typeface="Times New Roman" pitchFamily="18" charset="0"/>
              </a:rPr>
              <a:t> </a:t>
            </a:r>
            <a:r>
              <a:rPr lang="fr-FR" sz="2400" b="1" dirty="0">
                <a:latin typeface="Times New Roman" pitchFamily="18" charset="0"/>
                <a:cs typeface="Times New Roman" pitchFamily="18" charset="0"/>
                <a:sym typeface="Symbol" pitchFamily="18" charset="2"/>
              </a:rPr>
              <a:t> 2</a:t>
            </a:r>
          </a:p>
          <a:p>
            <a:pPr algn="ctr"/>
            <a:endParaRPr lang="fr-FR" sz="2400" b="1" dirty="0">
              <a:latin typeface="Times New Roman" pitchFamily="18" charset="0"/>
              <a:cs typeface="Times New Roman" pitchFamily="18" charset="0"/>
              <a:sym typeface="Symbol" pitchFamily="18" charset="2"/>
            </a:endParaRPr>
          </a:p>
          <a:p>
            <a:pPr algn="ctr"/>
            <a:r>
              <a:rPr lang="fr-FR" sz="2400" b="1" dirty="0" err="1">
                <a:latin typeface="Times New Roman" pitchFamily="18" charset="0"/>
                <a:cs typeface="Times New Roman" pitchFamily="18" charset="0"/>
                <a:sym typeface="Symbol" pitchFamily="18" charset="2"/>
              </a:rPr>
              <a:t>R</a:t>
            </a:r>
            <a:r>
              <a:rPr lang="fr-FR" sz="2400" b="1" baseline="-25000" dirty="0" err="1">
                <a:latin typeface="Times New Roman" pitchFamily="18" charset="0"/>
                <a:cs typeface="Times New Roman" pitchFamily="18" charset="0"/>
                <a:sym typeface="Symbol" pitchFamily="18" charset="2"/>
              </a:rPr>
              <a:t>mesuré</a:t>
            </a:r>
            <a:r>
              <a:rPr lang="fr-FR" sz="2400" b="1" dirty="0">
                <a:latin typeface="Times New Roman" pitchFamily="18" charset="0"/>
                <a:cs typeface="Times New Roman" pitchFamily="18" charset="0"/>
                <a:sym typeface="Symbol" pitchFamily="18" charset="2"/>
              </a:rPr>
              <a:t> / </a:t>
            </a:r>
            <a:r>
              <a:rPr lang="fr-FR" sz="2400" b="1" dirty="0" err="1">
                <a:latin typeface="Times New Roman" pitchFamily="18" charset="0"/>
                <a:cs typeface="Times New Roman" pitchFamily="18" charset="0"/>
                <a:sym typeface="Symbol" pitchFamily="18" charset="2"/>
              </a:rPr>
              <a:t>R</a:t>
            </a:r>
            <a:r>
              <a:rPr lang="fr-FR" sz="2400" b="1" baseline="-25000" dirty="0" err="1">
                <a:latin typeface="Times New Roman" pitchFamily="18" charset="0"/>
                <a:cs typeface="Times New Roman" pitchFamily="18" charset="0"/>
                <a:sym typeface="Symbol" pitchFamily="18" charset="2"/>
              </a:rPr>
              <a:t>production</a:t>
            </a:r>
            <a:r>
              <a:rPr lang="fr-FR" sz="2400" b="1" dirty="0">
                <a:latin typeface="Times New Roman" pitchFamily="18" charset="0"/>
                <a:cs typeface="Times New Roman" pitchFamily="18" charset="0"/>
                <a:sym typeface="Symbol" pitchFamily="18" charset="2"/>
              </a:rPr>
              <a:t>  0.6</a:t>
            </a:r>
          </a:p>
          <a:p>
            <a:pPr algn="ctr"/>
            <a:endParaRPr lang="fr-FR" sz="2400" b="1" dirty="0">
              <a:latin typeface="Times New Roman" pitchFamily="18" charset="0"/>
            </a:endParaRPr>
          </a:p>
        </p:txBody>
      </p:sp>
      <p:sp>
        <p:nvSpPr>
          <p:cNvPr id="38918" name="Text Box 9"/>
          <p:cNvSpPr txBox="1">
            <a:spLocks noChangeArrowheads="1"/>
          </p:cNvSpPr>
          <p:nvPr/>
        </p:nvSpPr>
        <p:spPr bwMode="auto">
          <a:xfrm>
            <a:off x="5105401" y="4254501"/>
            <a:ext cx="2747868" cy="830997"/>
          </a:xfrm>
          <a:prstGeom prst="rect">
            <a:avLst/>
          </a:prstGeom>
          <a:solidFill>
            <a:srgbClr val="FFCC00"/>
          </a:solidFill>
          <a:ln w="28575">
            <a:noFill/>
            <a:miter lim="800000"/>
            <a:headEnd/>
            <a:tailEnd/>
          </a:ln>
        </p:spPr>
        <p:txBody>
          <a:bodyPr wrap="none">
            <a:spAutoFit/>
          </a:bodyPr>
          <a:lstStyle/>
          <a:p>
            <a:pPr>
              <a:buFontTx/>
              <a:buChar char="-"/>
            </a:pPr>
            <a:r>
              <a:rPr lang="fr-FR" b="1">
                <a:latin typeface="Times New Roman" pitchFamily="18" charset="0"/>
              </a:rPr>
              <a:t> </a:t>
            </a:r>
            <a:r>
              <a:rPr lang="fr-FR" sz="2400" b="1">
                <a:latin typeface="Times New Roman" pitchFamily="18" charset="0"/>
              </a:rPr>
              <a:t>excès de</a:t>
            </a:r>
            <a:r>
              <a:rPr lang="fr-FR" sz="2400" b="1">
                <a:solidFill>
                  <a:srgbClr val="009900"/>
                </a:solidFill>
                <a:latin typeface="Times New Roman" pitchFamily="18" charset="0"/>
              </a:rPr>
              <a:t> </a:t>
            </a:r>
            <a:r>
              <a:rPr lang="fr-FR" sz="2400" b="1">
                <a:solidFill>
                  <a:srgbClr val="FF0000"/>
                </a:solidFill>
                <a:latin typeface="Times New Roman" pitchFamily="18" charset="0"/>
                <a:cs typeface="Times New Roman" pitchFamily="18" charset="0"/>
              </a:rPr>
              <a:t>ν</a:t>
            </a:r>
            <a:r>
              <a:rPr lang="fr-FR" sz="2400" b="1" baseline="-25000">
                <a:solidFill>
                  <a:srgbClr val="FF0000"/>
                </a:solidFill>
                <a:latin typeface="Times New Roman" pitchFamily="18" charset="0"/>
                <a:cs typeface="Times New Roman" pitchFamily="18" charset="0"/>
              </a:rPr>
              <a:t>e</a:t>
            </a:r>
            <a:r>
              <a:rPr lang="fr-FR" sz="2400" b="1">
                <a:solidFill>
                  <a:srgbClr val="009900"/>
                </a:solidFill>
                <a:latin typeface="Times New Roman" pitchFamily="18" charset="0"/>
                <a:cs typeface="Times New Roman" pitchFamily="18" charset="0"/>
              </a:rPr>
              <a:t> </a:t>
            </a:r>
            <a:r>
              <a:rPr lang="fr-FR" sz="2400" b="1">
                <a:latin typeface="Times New Roman" pitchFamily="18" charset="0"/>
                <a:cs typeface="Times New Roman" pitchFamily="18" charset="0"/>
              </a:rPr>
              <a:t>?</a:t>
            </a:r>
          </a:p>
          <a:p>
            <a:pPr>
              <a:buFontTx/>
              <a:buChar char="-"/>
            </a:pPr>
            <a:r>
              <a:rPr lang="fr-FR" sz="2400" b="1">
                <a:latin typeface="Times New Roman" pitchFamily="18" charset="0"/>
              </a:rPr>
              <a:t> disparition de</a:t>
            </a:r>
            <a:r>
              <a:rPr lang="fr-FR" sz="2400" b="1">
                <a:solidFill>
                  <a:srgbClr val="009900"/>
                </a:solidFill>
                <a:latin typeface="Times New Roman" pitchFamily="18" charset="0"/>
              </a:rPr>
              <a:t> </a:t>
            </a:r>
            <a:r>
              <a:rPr lang="fr-FR" sz="2400" b="1">
                <a:solidFill>
                  <a:srgbClr val="009900"/>
                </a:solidFill>
                <a:latin typeface="Times New Roman" pitchFamily="18" charset="0"/>
                <a:cs typeface="Times New Roman" pitchFamily="18" charset="0"/>
              </a:rPr>
              <a:t>ν</a:t>
            </a:r>
            <a:r>
              <a:rPr lang="fr-FR" sz="2400" b="1" baseline="-25000">
                <a:solidFill>
                  <a:srgbClr val="009900"/>
                </a:solidFill>
                <a:latin typeface="Times New Roman" pitchFamily="18" charset="0"/>
                <a:cs typeface="Times New Roman" pitchFamily="18" charset="0"/>
              </a:rPr>
              <a:t>μ</a:t>
            </a:r>
            <a:r>
              <a:rPr lang="fr-FR" sz="2400" b="1">
                <a:solidFill>
                  <a:srgbClr val="009900"/>
                </a:solidFill>
                <a:latin typeface="Times New Roman" pitchFamily="18" charset="0"/>
                <a:cs typeface="Times New Roman" pitchFamily="18" charset="0"/>
              </a:rPr>
              <a:t> </a:t>
            </a:r>
            <a:r>
              <a:rPr lang="fr-FR" sz="2400" b="1">
                <a:latin typeface="Times New Roman" pitchFamily="18" charset="0"/>
                <a:cs typeface="Times New Roman" pitchFamily="18" charset="0"/>
              </a:rPr>
              <a:t>?</a:t>
            </a:r>
            <a:endParaRPr lang="fr-FR" sz="2400" b="1">
              <a:latin typeface="Times New Roman" pitchFamily="18" charset="0"/>
            </a:endParaRPr>
          </a:p>
        </p:txBody>
      </p:sp>
      <p:pic>
        <p:nvPicPr>
          <p:cNvPr id="38919" name="Picture 10" descr="cherenkov"/>
          <p:cNvPicPr>
            <a:picLocks noChangeAspect="1" noChangeArrowheads="1"/>
          </p:cNvPicPr>
          <p:nvPr/>
        </p:nvPicPr>
        <p:blipFill>
          <a:blip r:embed="rId3"/>
          <a:srcRect/>
          <a:stretch>
            <a:fillRect/>
          </a:stretch>
        </p:blipFill>
        <p:spPr bwMode="auto">
          <a:xfrm>
            <a:off x="381000" y="4038600"/>
            <a:ext cx="4343400" cy="2819400"/>
          </a:xfrm>
          <a:prstGeom prst="rect">
            <a:avLst/>
          </a:prstGeom>
          <a:noFill/>
          <a:ln w="9525">
            <a:noFill/>
            <a:miter lim="800000"/>
            <a:headEnd/>
            <a:tailEnd/>
          </a:ln>
        </p:spPr>
      </p:pic>
      <p:sp>
        <p:nvSpPr>
          <p:cNvPr id="38920" name="Text Box 11"/>
          <p:cNvSpPr txBox="1">
            <a:spLocks noChangeArrowheads="1"/>
          </p:cNvSpPr>
          <p:nvPr/>
        </p:nvSpPr>
        <p:spPr bwMode="auto">
          <a:xfrm>
            <a:off x="4267202" y="1143000"/>
            <a:ext cx="3711575" cy="400110"/>
          </a:xfrm>
          <a:prstGeom prst="rect">
            <a:avLst/>
          </a:prstGeom>
          <a:noFill/>
          <a:ln w="9525">
            <a:noFill/>
            <a:miter lim="800000"/>
            <a:headEnd/>
            <a:tailEnd/>
          </a:ln>
        </p:spPr>
        <p:txBody>
          <a:bodyPr wrap="square">
            <a:spAutoFit/>
          </a:bodyPr>
          <a:lstStyle/>
          <a:p>
            <a:r>
              <a:rPr lang="fr-FR" sz="2000" b="1" dirty="0">
                <a:solidFill>
                  <a:srgbClr val="FF0000"/>
                </a:solidFill>
                <a:latin typeface="Times New Roman" pitchFamily="18" charset="0"/>
              </a:rPr>
              <a:t>Détecteur KAMIOKANDE 1988</a:t>
            </a:r>
          </a:p>
        </p:txBody>
      </p:sp>
      <p:sp>
        <p:nvSpPr>
          <p:cNvPr id="38921" name="Rectangle 12"/>
          <p:cNvSpPr>
            <a:spLocks noChangeArrowheads="1"/>
          </p:cNvSpPr>
          <p:nvPr/>
        </p:nvSpPr>
        <p:spPr bwMode="auto">
          <a:xfrm>
            <a:off x="685800" y="3505200"/>
            <a:ext cx="1295400" cy="457200"/>
          </a:xfrm>
          <a:prstGeom prst="rect">
            <a:avLst/>
          </a:prstGeom>
          <a:solidFill>
            <a:srgbClr val="66FF33"/>
          </a:solidFill>
          <a:ln w="9525">
            <a:noFill/>
            <a:miter lim="800000"/>
            <a:headEnd/>
            <a:tailEnd/>
          </a:ln>
        </p:spPr>
        <p:txBody>
          <a:bodyPr wrap="none" anchor="ctr"/>
          <a:lstStyle/>
          <a:p>
            <a:pPr algn="ctr"/>
            <a:r>
              <a:rPr lang="fr-FR"/>
              <a:t>Kamiokande</a:t>
            </a:r>
          </a:p>
        </p:txBody>
      </p:sp>
      <p:sp>
        <p:nvSpPr>
          <p:cNvPr id="38922" name="Text Box 15"/>
          <p:cNvSpPr txBox="1">
            <a:spLocks noChangeArrowheads="1"/>
          </p:cNvSpPr>
          <p:nvPr/>
        </p:nvSpPr>
        <p:spPr bwMode="auto">
          <a:xfrm>
            <a:off x="4860925" y="5484814"/>
            <a:ext cx="3825875" cy="1006475"/>
          </a:xfrm>
          <a:prstGeom prst="rect">
            <a:avLst/>
          </a:prstGeom>
          <a:solidFill>
            <a:srgbClr val="FFCC00"/>
          </a:solidFill>
          <a:ln w="9525">
            <a:noFill/>
            <a:miter lim="800000"/>
            <a:headEnd/>
            <a:tailEnd/>
          </a:ln>
        </p:spPr>
        <p:txBody>
          <a:bodyPr>
            <a:spAutoFit/>
          </a:bodyPr>
          <a:lstStyle/>
          <a:p>
            <a:r>
              <a:rPr lang="fr-FR"/>
              <a:t>Détection de</a:t>
            </a:r>
            <a:r>
              <a:rPr lang="fr-FR" sz="2400"/>
              <a:t> </a:t>
            </a:r>
            <a:r>
              <a:rPr lang="fr-FR" sz="2400">
                <a:solidFill>
                  <a:srgbClr val="006600"/>
                </a:solidFill>
                <a:latin typeface="Symbol" pitchFamily="18" charset="2"/>
              </a:rPr>
              <a:t>n</a:t>
            </a:r>
            <a:r>
              <a:rPr lang="fr-FR" sz="2400" baseline="-25000">
                <a:solidFill>
                  <a:srgbClr val="006600"/>
                </a:solidFill>
                <a:latin typeface="Symbol" pitchFamily="18" charset="2"/>
              </a:rPr>
              <a:t>m</a:t>
            </a:r>
            <a:r>
              <a:rPr lang="fr-FR" sz="2400"/>
              <a:t>/</a:t>
            </a:r>
            <a:r>
              <a:rPr lang="fr-FR" sz="2400">
                <a:solidFill>
                  <a:srgbClr val="FF0000"/>
                </a:solidFill>
                <a:latin typeface="Symbol" pitchFamily="18" charset="2"/>
              </a:rPr>
              <a:t>n</a:t>
            </a:r>
            <a:r>
              <a:rPr lang="fr-FR" sz="2400" baseline="-25000">
                <a:solidFill>
                  <a:srgbClr val="FF0000"/>
                </a:solidFill>
              </a:rPr>
              <a:t>e</a:t>
            </a:r>
            <a:r>
              <a:rPr lang="fr-FR"/>
              <a:t> par la lumière Tcherenkov produit par les </a:t>
            </a:r>
            <a:r>
              <a:rPr lang="fr-FR">
                <a:solidFill>
                  <a:srgbClr val="006600"/>
                </a:solidFill>
              </a:rPr>
              <a:t>muons</a:t>
            </a:r>
            <a:r>
              <a:rPr lang="fr-FR"/>
              <a:t>/</a:t>
            </a:r>
            <a:r>
              <a:rPr lang="fr-FR">
                <a:solidFill>
                  <a:srgbClr val="FF0000"/>
                </a:solidFill>
              </a:rPr>
              <a:t>électrons</a:t>
            </a:r>
            <a:r>
              <a:rPr lang="fr-FR"/>
              <a:t> dans l’eau</a:t>
            </a:r>
          </a:p>
        </p:txBody>
      </p:sp>
      <p:sp>
        <p:nvSpPr>
          <p:cNvPr id="38923" name="AutoShape 16"/>
          <p:cNvSpPr>
            <a:spLocks noChangeArrowheads="1"/>
          </p:cNvSpPr>
          <p:nvPr/>
        </p:nvSpPr>
        <p:spPr bwMode="auto">
          <a:xfrm>
            <a:off x="4038600" y="5715000"/>
            <a:ext cx="838200" cy="457200"/>
          </a:xfrm>
          <a:prstGeom prst="leftArrow">
            <a:avLst>
              <a:gd name="adj1" fmla="val 50000"/>
              <a:gd name="adj2" fmla="val 45833"/>
            </a:avLst>
          </a:prstGeom>
          <a:solidFill>
            <a:schemeClr val="accent1"/>
          </a:solidFill>
          <a:ln w="9525">
            <a:solidFill>
              <a:schemeClr val="tx1"/>
            </a:solidFill>
            <a:miter lim="800000"/>
            <a:headEnd/>
            <a:tailEnd/>
          </a:ln>
        </p:spPr>
        <p:txBody>
          <a:bodyPr wrap="none" anchor="ctr"/>
          <a:lstStyle/>
          <a:p>
            <a:endParaRPr lang="fr-FR"/>
          </a:p>
        </p:txBody>
      </p:sp>
      <p:sp>
        <p:nvSpPr>
          <p:cNvPr id="38924" name="Rectangle 17"/>
          <p:cNvSpPr>
            <a:spLocks noChangeArrowheads="1"/>
          </p:cNvSpPr>
          <p:nvPr/>
        </p:nvSpPr>
        <p:spPr bwMode="auto">
          <a:xfrm>
            <a:off x="457201" y="6415088"/>
            <a:ext cx="2141997" cy="369332"/>
          </a:xfrm>
          <a:prstGeom prst="rect">
            <a:avLst/>
          </a:prstGeom>
          <a:noFill/>
          <a:ln w="9525">
            <a:noFill/>
            <a:miter lim="800000"/>
            <a:headEnd/>
            <a:tailEnd/>
          </a:ln>
        </p:spPr>
        <p:txBody>
          <a:bodyPr wrap="none">
            <a:spAutoFit/>
          </a:bodyPr>
          <a:lstStyle/>
          <a:p>
            <a:r>
              <a:rPr lang="fr-FR">
                <a:solidFill>
                  <a:srgbClr val="FFCC00"/>
                </a:solidFill>
              </a:rPr>
              <a:t>Photomultiplicateurs</a:t>
            </a:r>
          </a:p>
        </p:txBody>
      </p:sp>
      <p:sp>
        <p:nvSpPr>
          <p:cNvPr id="38925" name="Line 18"/>
          <p:cNvSpPr>
            <a:spLocks noChangeShapeType="1"/>
          </p:cNvSpPr>
          <p:nvPr/>
        </p:nvSpPr>
        <p:spPr bwMode="auto">
          <a:xfrm flipV="1">
            <a:off x="1524000" y="6019800"/>
            <a:ext cx="914400" cy="381000"/>
          </a:xfrm>
          <a:prstGeom prst="line">
            <a:avLst/>
          </a:prstGeom>
          <a:noFill/>
          <a:ln w="38100">
            <a:solidFill>
              <a:srgbClr val="FFCC00"/>
            </a:solidFill>
            <a:round/>
            <a:headEnd/>
            <a:tailEnd type="triangle" w="med" len="med"/>
          </a:ln>
        </p:spPr>
        <p:txBody>
          <a:bodyPr/>
          <a:lstStyle/>
          <a:p>
            <a:endParaRPr lang="fr-F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829472" y="212161"/>
            <a:ext cx="5383765" cy="369332"/>
          </a:xfrm>
        </p:spPr>
        <p:txBody>
          <a:bodyPr/>
          <a:lstStyle/>
          <a:p>
            <a:pPr algn="ctr" eaLnBrk="1" fontAlgn="auto" hangingPunct="1">
              <a:spcAft>
                <a:spcPts val="0"/>
              </a:spcAft>
              <a:defRPr/>
            </a:pPr>
            <a:r>
              <a:rPr lang="fr-FR" sz="2400" b="1" dirty="0" smtClean="0"/>
              <a:t>Production de Neutrinos</a:t>
            </a:r>
          </a:p>
        </p:txBody>
      </p:sp>
      <p:graphicFrame>
        <p:nvGraphicFramePr>
          <p:cNvPr id="17733" name="Group 325"/>
          <p:cNvGraphicFramePr>
            <a:graphicFrameLocks noGrp="1"/>
          </p:cNvGraphicFramePr>
          <p:nvPr>
            <p:ph type="tbl" idx="1"/>
          </p:nvPr>
        </p:nvGraphicFramePr>
        <p:xfrm>
          <a:off x="136525" y="4632325"/>
          <a:ext cx="8868931" cy="2307038"/>
        </p:xfrm>
        <a:graphic>
          <a:graphicData uri="http://schemas.openxmlformats.org/drawingml/2006/table">
            <a:tbl>
              <a:tblPr/>
              <a:tblGrid>
                <a:gridCol w="3577816"/>
                <a:gridCol w="5291115"/>
              </a:tblGrid>
              <a:tr h="511037">
                <a:tc gridSpan="2">
                  <a:txBody>
                    <a:bodyPr/>
                    <a:lstStyle/>
                    <a:p>
                      <a:pPr marL="0" marR="0" lvl="0" indent="0" algn="l" defTabSz="1279525" rtl="0" eaLnBrk="1" fontAlgn="base" latinLnBrk="0" hangingPunct="1">
                        <a:lnSpc>
                          <a:spcPct val="100000"/>
                        </a:lnSpc>
                        <a:spcBef>
                          <a:spcPct val="20000"/>
                        </a:spcBef>
                        <a:spcAft>
                          <a:spcPct val="0"/>
                        </a:spcAft>
                        <a:buClrTx/>
                        <a:buSzTx/>
                        <a:buFontTx/>
                        <a:buNone/>
                        <a:tabLst/>
                      </a:pPr>
                      <a:r>
                        <a:rPr kumimoji="0" lang="fr-FR" sz="1800" b="1" i="0" u="none" strike="noStrike" cap="none" normalizeH="0" baseline="0" dirty="0" smtClean="0">
                          <a:ln>
                            <a:noFill/>
                          </a:ln>
                          <a:solidFill>
                            <a:srgbClr val="FF0066"/>
                          </a:solidFill>
                          <a:effectLst/>
                          <a:latin typeface="Times New Roman" pitchFamily="18" charset="0"/>
                        </a:rPr>
                        <a:t>100000000000000000 = 10</a:t>
                      </a:r>
                      <a:r>
                        <a:rPr kumimoji="0" lang="fr-FR" sz="1800" b="1" i="0" u="none" strike="noStrike" cap="none" normalizeH="0" baseline="30000" dirty="0" smtClean="0">
                          <a:ln>
                            <a:noFill/>
                          </a:ln>
                          <a:solidFill>
                            <a:srgbClr val="FF0066"/>
                          </a:solidFill>
                          <a:effectLst/>
                          <a:latin typeface="Times New Roman" pitchFamily="18" charset="0"/>
                        </a:rPr>
                        <a:t>17</a:t>
                      </a:r>
                      <a:r>
                        <a:rPr kumimoji="0" lang="fr-FR" sz="1500" b="1" i="0" u="none" strike="noStrike" cap="none" normalizeH="0" baseline="30000" dirty="0" smtClean="0">
                          <a:ln>
                            <a:noFill/>
                          </a:ln>
                          <a:solidFill>
                            <a:srgbClr val="FF0066"/>
                          </a:solidFill>
                          <a:effectLst/>
                          <a:latin typeface="Times New Roman" pitchFamily="18" charset="0"/>
                        </a:rPr>
                        <a:t>    </a:t>
                      </a:r>
                      <a:r>
                        <a:rPr kumimoji="0" lang="fr-FR" sz="1400" b="1" i="0" u="none" strike="noStrike" cap="none" normalizeH="0" baseline="0" dirty="0" smtClean="0">
                          <a:ln>
                            <a:noFill/>
                          </a:ln>
                          <a:solidFill>
                            <a:srgbClr val="FF0066"/>
                          </a:solidFill>
                          <a:effectLst/>
                          <a:latin typeface="Times New Roman" pitchFamily="18" charset="0"/>
                        </a:rPr>
                        <a:t>neutrinos sont envoyés par jour </a:t>
                      </a:r>
                    </a:p>
                  </a:txBody>
                  <a:tcPr marL="36931" marR="36931" marT="9773" marB="9773" horzOverflow="overflow">
                    <a:lnL cap="flat">
                      <a:noFill/>
                    </a:lnL>
                    <a:lnR cap="flat">
                      <a:noFill/>
                    </a:lnR>
                    <a:lnT cap="flat">
                      <a:noFill/>
                    </a:lnT>
                    <a:lnB>
                      <a:noFill/>
                    </a:lnB>
                    <a:lnTlToBr>
                      <a:noFill/>
                    </a:lnTlToBr>
                    <a:lnBlToTr>
                      <a:noFill/>
                    </a:lnBlToTr>
                    <a:noFill/>
                  </a:tcPr>
                </a:tc>
                <a:tc hMerge="1">
                  <a:txBody>
                    <a:bodyPr/>
                    <a:lstStyle/>
                    <a:p>
                      <a:endParaRPr lang="fr-FR"/>
                    </a:p>
                  </a:txBody>
                  <a:tcPr/>
                </a:tc>
              </a:tr>
              <a:tr h="453887">
                <a:tc>
                  <a:txBody>
                    <a:bodyPr/>
                    <a:lstStyle/>
                    <a:p>
                      <a:pPr marL="0" marR="0" lvl="0" indent="0" algn="ctr" defTabSz="1279525"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dirty="0" smtClean="0">
                          <a:ln>
                            <a:noFill/>
                          </a:ln>
                          <a:solidFill>
                            <a:srgbClr val="00CC00"/>
                          </a:solidFill>
                          <a:effectLst/>
                          <a:latin typeface="Times New Roman" pitchFamily="18" charset="0"/>
                        </a:rPr>
                        <a:t>100000000000 = 10</a:t>
                      </a:r>
                      <a:r>
                        <a:rPr kumimoji="0" lang="fr-FR" sz="1400" b="1" i="0" u="none" strike="noStrike" cap="none" normalizeH="0" baseline="30000" dirty="0" smtClean="0">
                          <a:ln>
                            <a:noFill/>
                          </a:ln>
                          <a:solidFill>
                            <a:srgbClr val="00CC00"/>
                          </a:solidFill>
                          <a:effectLst/>
                          <a:latin typeface="Times New Roman" pitchFamily="18" charset="0"/>
                        </a:rPr>
                        <a:t>11</a:t>
                      </a:r>
                    </a:p>
                  </a:txBody>
                  <a:tcPr marL="36931" marR="36931" marT="9773" marB="9773" horzOverflow="overflow">
                    <a:lnL cap="flat">
                      <a:noFill/>
                    </a:lnL>
                    <a:lnR>
                      <a:noFill/>
                    </a:lnR>
                    <a:lnT>
                      <a:noFill/>
                    </a:lnT>
                    <a:lnB>
                      <a:noFill/>
                    </a:lnB>
                    <a:lnTlToBr>
                      <a:noFill/>
                    </a:lnTlToBr>
                    <a:lnBlToTr>
                      <a:noFill/>
                    </a:lnBlToTr>
                    <a:noFill/>
                  </a:tcPr>
                </a:tc>
                <a:tc>
                  <a:txBody>
                    <a:bodyPr/>
                    <a:lstStyle/>
                    <a:p>
                      <a:pPr marL="0" marR="0" lvl="0" indent="0" algn="l" defTabSz="1279525" rtl="0" eaLnBrk="1" fontAlgn="base" latinLnBrk="0" hangingPunct="1">
                        <a:lnSpc>
                          <a:spcPct val="100000"/>
                        </a:lnSpc>
                        <a:spcBef>
                          <a:spcPct val="20000"/>
                        </a:spcBef>
                        <a:spcAft>
                          <a:spcPct val="0"/>
                        </a:spcAft>
                        <a:buClrTx/>
                        <a:buSzTx/>
                        <a:buFontTx/>
                        <a:buNone/>
                        <a:tabLst/>
                      </a:pPr>
                      <a:r>
                        <a:rPr kumimoji="0" lang="fr-FR" sz="1400" b="1" i="0" u="none" strike="noStrike" cap="none" normalizeH="0" baseline="0" dirty="0" smtClean="0">
                          <a:ln>
                            <a:noFill/>
                          </a:ln>
                          <a:solidFill>
                            <a:srgbClr val="00CC00"/>
                          </a:solidFill>
                          <a:effectLst/>
                          <a:latin typeface="Times New Roman" pitchFamily="18" charset="0"/>
                        </a:rPr>
                        <a:t>neutrinos arrivent au Gran Sasso              par jour</a:t>
                      </a:r>
                    </a:p>
                  </a:txBody>
                  <a:tcPr marL="36931" marR="36931" marT="9773" marB="9773" anchor="ctr" horzOverflow="overflow">
                    <a:lnL>
                      <a:noFill/>
                    </a:lnL>
                    <a:lnR cap="flat">
                      <a:noFill/>
                    </a:lnR>
                    <a:lnT>
                      <a:noFill/>
                    </a:lnT>
                    <a:lnB>
                      <a:noFill/>
                    </a:lnB>
                    <a:lnTlToBr>
                      <a:noFill/>
                    </a:lnTlToBr>
                    <a:lnBlToTr>
                      <a:noFill/>
                    </a:lnBlToTr>
                    <a:noFill/>
                  </a:tcPr>
                </a:tc>
              </a:tr>
              <a:tr h="671057">
                <a:tc>
                  <a:txBody>
                    <a:bodyPr/>
                    <a:lstStyle/>
                    <a:p>
                      <a:pPr marL="0" marR="0" lvl="0" indent="0" algn="ctr" defTabSz="1279525" rtl="0" eaLnBrk="1" fontAlgn="base" latinLnBrk="0" hangingPunct="1">
                        <a:lnSpc>
                          <a:spcPct val="100000"/>
                        </a:lnSpc>
                        <a:spcBef>
                          <a:spcPct val="20000"/>
                        </a:spcBef>
                        <a:spcAft>
                          <a:spcPct val="0"/>
                        </a:spcAft>
                        <a:buClrTx/>
                        <a:buSzTx/>
                        <a:buFontTx/>
                        <a:buNone/>
                        <a:tabLst/>
                      </a:pPr>
                      <a:r>
                        <a:rPr kumimoji="0" lang="fr-FR" sz="1800" b="1" i="0" u="none" strike="noStrike" cap="none" normalizeH="0" baseline="0" smtClean="0">
                          <a:ln>
                            <a:noFill/>
                          </a:ln>
                          <a:solidFill>
                            <a:srgbClr val="3333FF"/>
                          </a:solidFill>
                          <a:effectLst/>
                          <a:latin typeface="Times New Roman" pitchFamily="18" charset="0"/>
                        </a:rPr>
                        <a:t>25</a:t>
                      </a:r>
                    </a:p>
                  </a:txBody>
                  <a:tcPr marL="36931" marR="36931" marT="9773" marB="9773" anchor="ctr" horzOverflow="overflow">
                    <a:lnL cap="flat">
                      <a:noFill/>
                    </a:lnL>
                    <a:lnR>
                      <a:noFill/>
                    </a:lnR>
                    <a:lnT>
                      <a:noFill/>
                    </a:lnT>
                    <a:lnB>
                      <a:noFill/>
                    </a:lnB>
                    <a:lnTlToBr>
                      <a:noFill/>
                    </a:lnTlToBr>
                    <a:lnBlToTr>
                      <a:noFill/>
                    </a:lnBlToTr>
                    <a:noFill/>
                  </a:tcPr>
                </a:tc>
                <a:tc>
                  <a:txBody>
                    <a:bodyPr/>
                    <a:lstStyle/>
                    <a:p>
                      <a:pPr marL="0" marR="0" lvl="0" indent="0" algn="l" defTabSz="1279525" rtl="0" eaLnBrk="1" fontAlgn="base" latinLnBrk="0" hangingPunct="1">
                        <a:lnSpc>
                          <a:spcPct val="100000"/>
                        </a:lnSpc>
                        <a:spcBef>
                          <a:spcPct val="20000"/>
                        </a:spcBef>
                        <a:spcAft>
                          <a:spcPct val="0"/>
                        </a:spcAft>
                        <a:buClrTx/>
                        <a:buSzTx/>
                        <a:buFontTx/>
                        <a:buNone/>
                        <a:tabLst/>
                      </a:pPr>
                      <a:r>
                        <a:rPr kumimoji="0" lang="fr-FR" sz="1400" b="1" i="0" u="sng" strike="noStrike" cap="none" normalizeH="0" baseline="0" dirty="0" smtClean="0">
                          <a:ln>
                            <a:noFill/>
                          </a:ln>
                          <a:solidFill>
                            <a:srgbClr val="3333FF"/>
                          </a:solidFill>
                          <a:effectLst/>
                          <a:latin typeface="Times New Roman" pitchFamily="18" charset="0"/>
                        </a:rPr>
                        <a:t>Neutrinos muon</a:t>
                      </a:r>
                      <a:r>
                        <a:rPr kumimoji="0" lang="fr-FR" sz="1400" b="1" i="0" u="none" strike="noStrike" cap="none" normalizeH="0" baseline="0" dirty="0" smtClean="0">
                          <a:ln>
                            <a:noFill/>
                          </a:ln>
                          <a:solidFill>
                            <a:srgbClr val="3333FF"/>
                          </a:solidFill>
                          <a:effectLst/>
                          <a:latin typeface="Times New Roman" pitchFamily="18" charset="0"/>
                        </a:rPr>
                        <a:t> sont détectés par jour au Gran Sasso à l’aide d’un détecteur de 1800 tonnes</a:t>
                      </a:r>
                    </a:p>
                  </a:txBody>
                  <a:tcPr marL="36931" marR="36931" marT="9773" marB="9773" anchor="ctr" horzOverflow="overflow">
                    <a:lnL>
                      <a:noFill/>
                    </a:lnL>
                    <a:lnR cap="flat">
                      <a:noFill/>
                    </a:lnR>
                    <a:lnT>
                      <a:noFill/>
                    </a:lnT>
                    <a:lnB>
                      <a:noFill/>
                    </a:lnB>
                    <a:lnTlToBr>
                      <a:noFill/>
                    </a:lnTlToBr>
                    <a:lnBlToTr>
                      <a:noFill/>
                    </a:lnBlToTr>
                    <a:noFill/>
                  </a:tcPr>
                </a:tc>
              </a:tr>
              <a:tr h="671057">
                <a:tc>
                  <a:txBody>
                    <a:bodyPr/>
                    <a:lstStyle/>
                    <a:p>
                      <a:pPr marL="0" marR="0" lvl="0" indent="0" algn="ctr" defTabSz="1279525" rtl="0" eaLnBrk="1" fontAlgn="base" latinLnBrk="0" hangingPunct="1">
                        <a:lnSpc>
                          <a:spcPct val="100000"/>
                        </a:lnSpc>
                        <a:spcBef>
                          <a:spcPct val="20000"/>
                        </a:spcBef>
                        <a:spcAft>
                          <a:spcPct val="0"/>
                        </a:spcAft>
                        <a:buClrTx/>
                        <a:buSzTx/>
                        <a:buFontTx/>
                        <a:buNone/>
                        <a:tabLst/>
                      </a:pPr>
                      <a:r>
                        <a:rPr kumimoji="0" lang="fr-FR" sz="1800" b="1" i="0" u="none" strike="noStrike" cap="none" normalizeH="0" baseline="0" dirty="0" smtClean="0">
                          <a:ln>
                            <a:noFill/>
                          </a:ln>
                          <a:solidFill>
                            <a:srgbClr val="FF0066"/>
                          </a:solidFill>
                          <a:effectLst/>
                          <a:latin typeface="Times New Roman" pitchFamily="18" charset="0"/>
                        </a:rPr>
                        <a:t>2</a:t>
                      </a:r>
                    </a:p>
                  </a:txBody>
                  <a:tcPr marL="36931" marR="36931" marT="9773" marB="9773" anchor="ctr" horzOverflow="overflow">
                    <a:lnL cap="flat">
                      <a:noFill/>
                    </a:lnL>
                    <a:lnR>
                      <a:noFill/>
                    </a:lnR>
                    <a:lnT>
                      <a:noFill/>
                    </a:lnT>
                    <a:lnB cap="flat">
                      <a:noFill/>
                    </a:lnB>
                    <a:lnTlToBr>
                      <a:noFill/>
                    </a:lnTlToBr>
                    <a:lnBlToTr>
                      <a:noFill/>
                    </a:lnBlToTr>
                    <a:noFill/>
                  </a:tcPr>
                </a:tc>
                <a:tc>
                  <a:txBody>
                    <a:bodyPr/>
                    <a:lstStyle/>
                    <a:p>
                      <a:pPr marL="0" marR="0" lvl="0" indent="0" algn="l" defTabSz="1279525" rtl="0" eaLnBrk="1" fontAlgn="base" latinLnBrk="0" hangingPunct="1">
                        <a:lnSpc>
                          <a:spcPct val="100000"/>
                        </a:lnSpc>
                        <a:spcBef>
                          <a:spcPct val="20000"/>
                        </a:spcBef>
                        <a:spcAft>
                          <a:spcPct val="0"/>
                        </a:spcAft>
                        <a:buClrTx/>
                        <a:buSzTx/>
                        <a:buFontTx/>
                        <a:buNone/>
                        <a:tabLst/>
                      </a:pPr>
                      <a:r>
                        <a:rPr kumimoji="0" lang="fr-FR" sz="1400" b="1" i="0" u="sng" strike="noStrike" cap="none" normalizeH="0" baseline="0" dirty="0" smtClean="0">
                          <a:ln>
                            <a:noFill/>
                          </a:ln>
                          <a:solidFill>
                            <a:srgbClr val="FF0066"/>
                          </a:solidFill>
                          <a:effectLst/>
                          <a:latin typeface="Times New Roman" pitchFamily="18" charset="0"/>
                        </a:rPr>
                        <a:t>Neutrinos tau</a:t>
                      </a:r>
                      <a:r>
                        <a:rPr kumimoji="0" lang="fr-FR" sz="1400" b="1" i="0" u="none" strike="noStrike" cap="none" normalizeH="0" baseline="0" dirty="0" smtClean="0">
                          <a:ln>
                            <a:noFill/>
                          </a:ln>
                          <a:solidFill>
                            <a:srgbClr val="FF0066"/>
                          </a:solidFill>
                          <a:effectLst/>
                          <a:latin typeface="Times New Roman" pitchFamily="18" charset="0"/>
                        </a:rPr>
                        <a:t> sont détectés </a:t>
                      </a:r>
                      <a:r>
                        <a:rPr kumimoji="0" lang="fr-FR" sz="1400" b="1" i="0" u="sng" strike="noStrike" cap="none" normalizeH="0" baseline="0" dirty="0" smtClean="0">
                          <a:ln>
                            <a:noFill/>
                          </a:ln>
                          <a:solidFill>
                            <a:srgbClr val="FF0066"/>
                          </a:solidFill>
                          <a:effectLst/>
                          <a:latin typeface="Times New Roman" pitchFamily="18" charset="0"/>
                        </a:rPr>
                        <a:t>par année</a:t>
                      </a:r>
                      <a:r>
                        <a:rPr kumimoji="0" lang="fr-FR" sz="1400" b="1" i="0" u="none" strike="noStrike" cap="none" normalizeH="0" baseline="0" dirty="0" smtClean="0">
                          <a:ln>
                            <a:noFill/>
                          </a:ln>
                          <a:solidFill>
                            <a:srgbClr val="FF0066"/>
                          </a:solidFill>
                          <a:effectLst/>
                          <a:latin typeface="Times New Roman" pitchFamily="18" charset="0"/>
                        </a:rPr>
                        <a:t> au Gran Sasso à l’aide d’un détecteur de  1800 tonnes  </a:t>
                      </a:r>
                    </a:p>
                  </a:txBody>
                  <a:tcPr marL="36931" marR="36931" marT="9773" marB="9773" anchor="ctr" horzOverflow="overflow">
                    <a:lnL>
                      <a:noFill/>
                    </a:lnL>
                    <a:lnR cap="flat">
                      <a:noFill/>
                    </a:lnR>
                    <a:lnT>
                      <a:noFill/>
                    </a:lnT>
                    <a:lnB cap="flat">
                      <a:noFill/>
                    </a:lnB>
                    <a:lnTlToBr>
                      <a:noFill/>
                    </a:lnTlToBr>
                    <a:lnBlToTr>
                      <a:noFill/>
                    </a:lnBlToTr>
                    <a:noFill/>
                  </a:tcPr>
                </a:tc>
              </a:tr>
            </a:tbl>
          </a:graphicData>
        </a:graphic>
      </p:graphicFrame>
      <p:sp>
        <p:nvSpPr>
          <p:cNvPr id="41995" name="Rectangle 4"/>
          <p:cNvSpPr>
            <a:spLocks noChangeArrowheads="1"/>
          </p:cNvSpPr>
          <p:nvPr/>
        </p:nvSpPr>
        <p:spPr bwMode="auto">
          <a:xfrm>
            <a:off x="373063" y="987426"/>
            <a:ext cx="8356600" cy="1603375"/>
          </a:xfrm>
          <a:prstGeom prst="rect">
            <a:avLst/>
          </a:prstGeom>
          <a:noFill/>
          <a:ln w="9525">
            <a:solidFill>
              <a:srgbClr val="00CC00"/>
            </a:solidFill>
            <a:miter lim="800000"/>
            <a:headEnd/>
            <a:tailEnd/>
          </a:ln>
        </p:spPr>
        <p:txBody>
          <a:bodyPr lIns="28002" tIns="14001" rIns="28002" bIns="14001"/>
          <a:lstStyle/>
          <a:p>
            <a:pPr marL="104775" indent="-104775" defTabSz="279400">
              <a:spcBef>
                <a:spcPct val="20000"/>
              </a:spcBef>
              <a:buFontTx/>
              <a:buChar char="•"/>
            </a:pPr>
            <a:r>
              <a:rPr lang="fr-FR" b="1" dirty="0">
                <a:solidFill>
                  <a:srgbClr val="3333FF"/>
                </a:solidFill>
                <a:latin typeface="Times New Roman" pitchFamily="18" charset="0"/>
              </a:rPr>
              <a:t> Produire des protons de haute énergie</a:t>
            </a:r>
          </a:p>
          <a:p>
            <a:pPr marL="104775" indent="-104775" defTabSz="279400">
              <a:spcBef>
                <a:spcPct val="20000"/>
              </a:spcBef>
              <a:buFontTx/>
              <a:buChar char="•"/>
            </a:pPr>
            <a:r>
              <a:rPr lang="fr-FR" b="1" dirty="0">
                <a:solidFill>
                  <a:srgbClr val="3333FF"/>
                </a:solidFill>
                <a:latin typeface="Times New Roman" pitchFamily="18" charset="0"/>
              </a:rPr>
              <a:t> Les envoyer contre une cible</a:t>
            </a:r>
          </a:p>
          <a:p>
            <a:pPr marL="104775" indent="-104775" defTabSz="279400">
              <a:spcBef>
                <a:spcPct val="20000"/>
              </a:spcBef>
              <a:buFontTx/>
              <a:buChar char="•"/>
            </a:pPr>
            <a:r>
              <a:rPr lang="fr-FR" b="1" dirty="0">
                <a:solidFill>
                  <a:srgbClr val="3333FF"/>
                </a:solidFill>
                <a:latin typeface="Times New Roman" pitchFamily="18" charset="0"/>
              </a:rPr>
              <a:t> Produire ainsi des pions</a:t>
            </a:r>
          </a:p>
          <a:p>
            <a:pPr marL="104775" indent="-104775" defTabSz="279400">
              <a:spcBef>
                <a:spcPct val="20000"/>
              </a:spcBef>
              <a:buFontTx/>
              <a:buChar char="•"/>
            </a:pPr>
            <a:r>
              <a:rPr lang="fr-FR" b="1" dirty="0">
                <a:solidFill>
                  <a:srgbClr val="3333FF"/>
                </a:solidFill>
                <a:latin typeface="Times New Roman" pitchFamily="18" charset="0"/>
              </a:rPr>
              <a:t> Guider ces pions à l’aide de corne </a:t>
            </a:r>
            <a:r>
              <a:rPr lang="fr-FR" b="1" dirty="0" err="1">
                <a:solidFill>
                  <a:srgbClr val="3333FF"/>
                </a:solidFill>
                <a:latin typeface="Times New Roman" pitchFamily="18" charset="0"/>
              </a:rPr>
              <a:t>magn</a:t>
            </a:r>
            <a:r>
              <a:rPr lang="en-US" b="1" dirty="0">
                <a:solidFill>
                  <a:srgbClr val="3333FF"/>
                </a:solidFill>
                <a:latin typeface="Times New Roman" pitchFamily="18" charset="0"/>
                <a:cs typeface="Times New Roman" pitchFamily="18" charset="0"/>
              </a:rPr>
              <a:t>é</a:t>
            </a:r>
            <a:r>
              <a:rPr lang="fr-FR" b="1" dirty="0">
                <a:solidFill>
                  <a:srgbClr val="3333FF"/>
                </a:solidFill>
                <a:latin typeface="Times New Roman" pitchFamily="18" charset="0"/>
              </a:rPr>
              <a:t>tique</a:t>
            </a:r>
          </a:p>
          <a:p>
            <a:pPr marL="104775" indent="-104775" defTabSz="279400">
              <a:spcBef>
                <a:spcPct val="20000"/>
              </a:spcBef>
              <a:buFontTx/>
              <a:buChar char="•"/>
            </a:pPr>
            <a:r>
              <a:rPr lang="fr-FR" b="1" dirty="0">
                <a:solidFill>
                  <a:srgbClr val="3333FF"/>
                </a:solidFill>
                <a:latin typeface="Times New Roman" pitchFamily="18" charset="0"/>
              </a:rPr>
              <a:t> Laisser ces pions se d</a:t>
            </a:r>
            <a:r>
              <a:rPr lang="en-US" b="1" dirty="0">
                <a:solidFill>
                  <a:srgbClr val="3333FF"/>
                </a:solidFill>
                <a:latin typeface="Times New Roman" pitchFamily="18" charset="0"/>
                <a:cs typeface="Times New Roman" pitchFamily="18" charset="0"/>
              </a:rPr>
              <a:t>é</a:t>
            </a:r>
            <a:r>
              <a:rPr lang="fr-FR" b="1" dirty="0" err="1">
                <a:solidFill>
                  <a:srgbClr val="3333FF"/>
                </a:solidFill>
                <a:latin typeface="Times New Roman" pitchFamily="18" charset="0"/>
              </a:rPr>
              <a:t>sint</a:t>
            </a:r>
            <a:r>
              <a:rPr lang="en-US" b="1" dirty="0">
                <a:solidFill>
                  <a:srgbClr val="3333FF"/>
                </a:solidFill>
                <a:latin typeface="Times New Roman" pitchFamily="18" charset="0"/>
                <a:cs typeface="Times New Roman" pitchFamily="18" charset="0"/>
              </a:rPr>
              <a:t>é</a:t>
            </a:r>
            <a:r>
              <a:rPr lang="fr-FR" b="1" dirty="0" err="1">
                <a:solidFill>
                  <a:srgbClr val="3333FF"/>
                </a:solidFill>
                <a:latin typeface="Times New Roman" pitchFamily="18" charset="0"/>
              </a:rPr>
              <a:t>grer</a:t>
            </a:r>
            <a:r>
              <a:rPr lang="fr-FR" b="1" dirty="0">
                <a:solidFill>
                  <a:srgbClr val="3333FF"/>
                </a:solidFill>
                <a:latin typeface="Times New Roman" pitchFamily="18" charset="0"/>
              </a:rPr>
              <a:t> en </a:t>
            </a:r>
            <a:r>
              <a:rPr lang="fr-FR" b="1" dirty="0">
                <a:solidFill>
                  <a:srgbClr val="00CC00"/>
                </a:solidFill>
                <a:latin typeface="Times New Roman" pitchFamily="18" charset="0"/>
              </a:rPr>
              <a:t>neutrinos muon</a:t>
            </a:r>
            <a:r>
              <a:rPr lang="fr-FR" b="1" dirty="0">
                <a:solidFill>
                  <a:srgbClr val="008000"/>
                </a:solidFill>
                <a:latin typeface="Times New Roman" pitchFamily="18" charset="0"/>
              </a:rPr>
              <a:t> </a:t>
            </a:r>
            <a:r>
              <a:rPr lang="fr-FR" b="1" dirty="0">
                <a:solidFill>
                  <a:srgbClr val="3333FF"/>
                </a:solidFill>
                <a:latin typeface="Times New Roman" pitchFamily="18" charset="0"/>
              </a:rPr>
              <a:t>et muons</a:t>
            </a:r>
          </a:p>
          <a:p>
            <a:pPr marL="104775" indent="-104775" defTabSz="279400">
              <a:spcBef>
                <a:spcPct val="20000"/>
              </a:spcBef>
              <a:buFontTx/>
              <a:buChar char="•"/>
            </a:pPr>
            <a:r>
              <a:rPr lang="fr-FR" b="1" dirty="0">
                <a:solidFill>
                  <a:srgbClr val="3333FF"/>
                </a:solidFill>
                <a:latin typeface="Times New Roman" pitchFamily="18" charset="0"/>
              </a:rPr>
              <a:t> D</a:t>
            </a:r>
            <a:r>
              <a:rPr lang="en-US" b="1" dirty="0">
                <a:solidFill>
                  <a:srgbClr val="3333FF"/>
                </a:solidFill>
                <a:latin typeface="Times New Roman" pitchFamily="18" charset="0"/>
                <a:cs typeface="Times New Roman" pitchFamily="18" charset="0"/>
              </a:rPr>
              <a:t>é</a:t>
            </a:r>
            <a:r>
              <a:rPr lang="fr-FR" b="1" dirty="0" err="1">
                <a:solidFill>
                  <a:srgbClr val="3333FF"/>
                </a:solidFill>
                <a:latin typeface="Times New Roman" pitchFamily="18" charset="0"/>
              </a:rPr>
              <a:t>tecter</a:t>
            </a:r>
            <a:r>
              <a:rPr lang="fr-FR" b="1" dirty="0">
                <a:solidFill>
                  <a:srgbClr val="3333FF"/>
                </a:solidFill>
                <a:latin typeface="Times New Roman" pitchFamily="18" charset="0"/>
              </a:rPr>
              <a:t> les neutrinos au Gran Sasso</a:t>
            </a:r>
          </a:p>
        </p:txBody>
      </p:sp>
      <p:grpSp>
        <p:nvGrpSpPr>
          <p:cNvPr id="2" name="Group 324"/>
          <p:cNvGrpSpPr>
            <a:grpSpLocks/>
          </p:cNvGrpSpPr>
          <p:nvPr/>
        </p:nvGrpSpPr>
        <p:grpSpPr bwMode="auto">
          <a:xfrm>
            <a:off x="152400" y="2590800"/>
            <a:ext cx="8716963" cy="1527175"/>
            <a:chOff x="0" y="10387"/>
            <a:chExt cx="18160" cy="6014"/>
          </a:xfrm>
        </p:grpSpPr>
        <p:sp>
          <p:nvSpPr>
            <p:cNvPr id="41998" name="Rectangle 212"/>
            <p:cNvSpPr>
              <a:spLocks noChangeArrowheads="1"/>
            </p:cNvSpPr>
            <p:nvPr/>
          </p:nvSpPr>
          <p:spPr bwMode="auto">
            <a:xfrm>
              <a:off x="0" y="10590"/>
              <a:ext cx="18160" cy="5811"/>
            </a:xfrm>
            <a:prstGeom prst="rect">
              <a:avLst/>
            </a:prstGeom>
            <a:solidFill>
              <a:srgbClr val="FFFFFF"/>
            </a:solidFill>
            <a:ln w="19050">
              <a:noFill/>
              <a:miter lim="800000"/>
              <a:headEnd/>
              <a:tailEnd/>
            </a:ln>
          </p:spPr>
          <p:txBody>
            <a:bodyPr wrap="none" anchor="ctr"/>
            <a:lstStyle/>
            <a:p>
              <a:endParaRPr lang="fr-FR"/>
            </a:p>
          </p:txBody>
        </p:sp>
        <p:sp>
          <p:nvSpPr>
            <p:cNvPr id="41999" name="Rectangle 103"/>
            <p:cNvSpPr>
              <a:spLocks noChangeArrowheads="1"/>
            </p:cNvSpPr>
            <p:nvPr/>
          </p:nvSpPr>
          <p:spPr bwMode="auto">
            <a:xfrm>
              <a:off x="12360" y="12822"/>
              <a:ext cx="1467" cy="987"/>
            </a:xfrm>
            <a:prstGeom prst="rect">
              <a:avLst/>
            </a:prstGeom>
            <a:noFill/>
            <a:ln w="76200">
              <a:solidFill>
                <a:srgbClr val="66FF66"/>
              </a:solidFill>
              <a:miter lim="800000"/>
              <a:headEnd/>
              <a:tailEnd/>
            </a:ln>
          </p:spPr>
          <p:txBody>
            <a:bodyPr wrap="none" anchor="ctr"/>
            <a:lstStyle/>
            <a:p>
              <a:endParaRPr lang="fr-FR"/>
            </a:p>
          </p:txBody>
        </p:sp>
        <p:sp>
          <p:nvSpPr>
            <p:cNvPr id="42000" name="Rectangle 104"/>
            <p:cNvSpPr>
              <a:spLocks noChangeArrowheads="1"/>
            </p:cNvSpPr>
            <p:nvPr/>
          </p:nvSpPr>
          <p:spPr bwMode="auto">
            <a:xfrm>
              <a:off x="12384" y="12822"/>
              <a:ext cx="1467" cy="987"/>
            </a:xfrm>
            <a:prstGeom prst="rect">
              <a:avLst/>
            </a:prstGeom>
            <a:noFill/>
            <a:ln w="25400">
              <a:solidFill>
                <a:schemeClr val="tx1"/>
              </a:solidFill>
              <a:miter lim="800000"/>
              <a:headEnd/>
              <a:tailEnd/>
            </a:ln>
          </p:spPr>
          <p:txBody>
            <a:bodyPr wrap="none" anchor="ctr"/>
            <a:lstStyle/>
            <a:p>
              <a:endParaRPr lang="fr-FR"/>
            </a:p>
          </p:txBody>
        </p:sp>
        <p:grpSp>
          <p:nvGrpSpPr>
            <p:cNvPr id="3" name="Group 105"/>
            <p:cNvGrpSpPr>
              <a:grpSpLocks/>
            </p:cNvGrpSpPr>
            <p:nvPr/>
          </p:nvGrpSpPr>
          <p:grpSpPr bwMode="auto">
            <a:xfrm>
              <a:off x="8410" y="12627"/>
              <a:ext cx="3668" cy="1463"/>
              <a:chOff x="2928" y="3024"/>
              <a:chExt cx="1449" cy="480"/>
            </a:xfrm>
          </p:grpSpPr>
          <p:grpSp>
            <p:nvGrpSpPr>
              <p:cNvPr id="4" name="Group 106"/>
              <p:cNvGrpSpPr>
                <a:grpSpLocks/>
              </p:cNvGrpSpPr>
              <p:nvPr/>
            </p:nvGrpSpPr>
            <p:grpSpPr bwMode="auto">
              <a:xfrm>
                <a:off x="2928" y="3072"/>
                <a:ext cx="487" cy="364"/>
                <a:chOff x="569" y="3743"/>
                <a:chExt cx="487" cy="412"/>
              </a:xfrm>
            </p:grpSpPr>
            <p:grpSp>
              <p:nvGrpSpPr>
                <p:cNvPr id="5" name="Group 107"/>
                <p:cNvGrpSpPr>
                  <a:grpSpLocks/>
                </p:cNvGrpSpPr>
                <p:nvPr/>
              </p:nvGrpSpPr>
              <p:grpSpPr bwMode="auto">
                <a:xfrm>
                  <a:off x="569" y="3991"/>
                  <a:ext cx="487" cy="164"/>
                  <a:chOff x="1152" y="2976"/>
                  <a:chExt cx="2112" cy="480"/>
                </a:xfrm>
              </p:grpSpPr>
              <p:sp>
                <p:nvSpPr>
                  <p:cNvPr id="42104" name="Freeform 108"/>
                  <p:cNvSpPr>
                    <a:spLocks/>
                  </p:cNvSpPr>
                  <p:nvPr/>
                </p:nvSpPr>
                <p:spPr bwMode="auto">
                  <a:xfrm flipV="1">
                    <a:off x="1152" y="2976"/>
                    <a:ext cx="2112" cy="288"/>
                  </a:xfrm>
                  <a:custGeom>
                    <a:avLst/>
                    <a:gdLst>
                      <a:gd name="T0" fmla="*/ 6039 w 1488"/>
                      <a:gd name="T1" fmla="*/ 0 h 288"/>
                      <a:gd name="T2" fmla="*/ 3898 w 1488"/>
                      <a:gd name="T3" fmla="*/ 48 h 288"/>
                      <a:gd name="T4" fmla="*/ 0 w 1488"/>
                      <a:gd name="T5" fmla="*/ 288 h 288"/>
                      <a:gd name="T6" fmla="*/ 0 60000 65536"/>
                      <a:gd name="T7" fmla="*/ 0 60000 65536"/>
                      <a:gd name="T8" fmla="*/ 0 60000 65536"/>
                      <a:gd name="T9" fmla="*/ 0 w 1488"/>
                      <a:gd name="T10" fmla="*/ 0 h 288"/>
                      <a:gd name="T11" fmla="*/ 1488 w 1488"/>
                      <a:gd name="T12" fmla="*/ 288 h 288"/>
                    </a:gdLst>
                    <a:ahLst/>
                    <a:cxnLst>
                      <a:cxn ang="T6">
                        <a:pos x="T0" y="T1"/>
                      </a:cxn>
                      <a:cxn ang="T7">
                        <a:pos x="T2" y="T3"/>
                      </a:cxn>
                      <a:cxn ang="T8">
                        <a:pos x="T4" y="T5"/>
                      </a:cxn>
                    </a:cxnLst>
                    <a:rect l="T9" t="T10" r="T11" b="T12"/>
                    <a:pathLst>
                      <a:path w="1488" h="288">
                        <a:moveTo>
                          <a:pt x="1488" y="0"/>
                        </a:moveTo>
                        <a:cubicBezTo>
                          <a:pt x="1348" y="0"/>
                          <a:pt x="1208" y="0"/>
                          <a:pt x="960" y="48"/>
                        </a:cubicBezTo>
                        <a:cubicBezTo>
                          <a:pt x="712" y="96"/>
                          <a:pt x="356" y="192"/>
                          <a:pt x="0" y="288"/>
                        </a:cubicBezTo>
                      </a:path>
                    </a:pathLst>
                  </a:custGeom>
                  <a:solidFill>
                    <a:schemeClr val="accent1"/>
                  </a:solidFill>
                  <a:ln w="101600">
                    <a:solidFill>
                      <a:srgbClr val="66FF66"/>
                    </a:solidFill>
                    <a:round/>
                    <a:headEnd/>
                    <a:tailEnd/>
                  </a:ln>
                </p:spPr>
                <p:txBody>
                  <a:bodyPr/>
                  <a:lstStyle/>
                  <a:p>
                    <a:endParaRPr lang="fr-FR"/>
                  </a:p>
                </p:txBody>
              </p:sp>
              <p:sp>
                <p:nvSpPr>
                  <p:cNvPr id="42105" name="Line 109"/>
                  <p:cNvSpPr>
                    <a:spLocks noChangeShapeType="1"/>
                  </p:cNvSpPr>
                  <p:nvPr/>
                </p:nvSpPr>
                <p:spPr bwMode="auto">
                  <a:xfrm>
                    <a:off x="3264" y="3264"/>
                    <a:ext cx="0" cy="192"/>
                  </a:xfrm>
                  <a:prstGeom prst="line">
                    <a:avLst/>
                  </a:prstGeom>
                  <a:noFill/>
                  <a:ln w="101600">
                    <a:solidFill>
                      <a:srgbClr val="66FF66"/>
                    </a:solidFill>
                    <a:round/>
                    <a:headEnd/>
                    <a:tailEnd/>
                  </a:ln>
                </p:spPr>
                <p:txBody>
                  <a:bodyPr/>
                  <a:lstStyle/>
                  <a:p>
                    <a:endParaRPr lang="fr-FR"/>
                  </a:p>
                </p:txBody>
              </p:sp>
              <p:sp>
                <p:nvSpPr>
                  <p:cNvPr id="42106" name="Line 110"/>
                  <p:cNvSpPr>
                    <a:spLocks noChangeShapeType="1"/>
                  </p:cNvSpPr>
                  <p:nvPr/>
                </p:nvSpPr>
                <p:spPr bwMode="auto">
                  <a:xfrm flipH="1">
                    <a:off x="1152" y="3456"/>
                    <a:ext cx="2112" cy="0"/>
                  </a:xfrm>
                  <a:prstGeom prst="line">
                    <a:avLst/>
                  </a:prstGeom>
                  <a:noFill/>
                  <a:ln w="101600">
                    <a:solidFill>
                      <a:srgbClr val="66FF66"/>
                    </a:solidFill>
                    <a:round/>
                    <a:headEnd/>
                    <a:tailEnd/>
                  </a:ln>
                </p:spPr>
                <p:txBody>
                  <a:bodyPr/>
                  <a:lstStyle/>
                  <a:p>
                    <a:endParaRPr lang="fr-FR"/>
                  </a:p>
                </p:txBody>
              </p:sp>
              <p:sp>
                <p:nvSpPr>
                  <p:cNvPr id="42107" name="Line 111"/>
                  <p:cNvSpPr>
                    <a:spLocks noChangeShapeType="1"/>
                  </p:cNvSpPr>
                  <p:nvPr/>
                </p:nvSpPr>
                <p:spPr bwMode="auto">
                  <a:xfrm>
                    <a:off x="1152" y="2976"/>
                    <a:ext cx="0" cy="480"/>
                  </a:xfrm>
                  <a:prstGeom prst="line">
                    <a:avLst/>
                  </a:prstGeom>
                  <a:noFill/>
                  <a:ln w="101600">
                    <a:solidFill>
                      <a:srgbClr val="66FF66"/>
                    </a:solidFill>
                    <a:round/>
                    <a:headEnd/>
                    <a:tailEnd/>
                  </a:ln>
                </p:spPr>
                <p:txBody>
                  <a:bodyPr/>
                  <a:lstStyle/>
                  <a:p>
                    <a:endParaRPr lang="fr-FR"/>
                  </a:p>
                </p:txBody>
              </p:sp>
            </p:grpSp>
            <p:grpSp>
              <p:nvGrpSpPr>
                <p:cNvPr id="6" name="Group 112"/>
                <p:cNvGrpSpPr>
                  <a:grpSpLocks/>
                </p:cNvGrpSpPr>
                <p:nvPr/>
              </p:nvGrpSpPr>
              <p:grpSpPr bwMode="auto">
                <a:xfrm rot="10805974" flipH="1">
                  <a:off x="575" y="3743"/>
                  <a:ext cx="480" cy="163"/>
                  <a:chOff x="1152" y="2976"/>
                  <a:chExt cx="2112" cy="480"/>
                </a:xfrm>
              </p:grpSpPr>
              <p:sp>
                <p:nvSpPr>
                  <p:cNvPr id="42100" name="Freeform 113"/>
                  <p:cNvSpPr>
                    <a:spLocks/>
                  </p:cNvSpPr>
                  <p:nvPr/>
                </p:nvSpPr>
                <p:spPr bwMode="auto">
                  <a:xfrm flipV="1">
                    <a:off x="1152" y="2976"/>
                    <a:ext cx="2112" cy="288"/>
                  </a:xfrm>
                  <a:custGeom>
                    <a:avLst/>
                    <a:gdLst>
                      <a:gd name="T0" fmla="*/ 6039 w 1488"/>
                      <a:gd name="T1" fmla="*/ 0 h 288"/>
                      <a:gd name="T2" fmla="*/ 3898 w 1488"/>
                      <a:gd name="T3" fmla="*/ 48 h 288"/>
                      <a:gd name="T4" fmla="*/ 0 w 1488"/>
                      <a:gd name="T5" fmla="*/ 288 h 288"/>
                      <a:gd name="T6" fmla="*/ 0 60000 65536"/>
                      <a:gd name="T7" fmla="*/ 0 60000 65536"/>
                      <a:gd name="T8" fmla="*/ 0 60000 65536"/>
                      <a:gd name="T9" fmla="*/ 0 w 1488"/>
                      <a:gd name="T10" fmla="*/ 0 h 288"/>
                      <a:gd name="T11" fmla="*/ 1488 w 1488"/>
                      <a:gd name="T12" fmla="*/ 288 h 288"/>
                    </a:gdLst>
                    <a:ahLst/>
                    <a:cxnLst>
                      <a:cxn ang="T6">
                        <a:pos x="T0" y="T1"/>
                      </a:cxn>
                      <a:cxn ang="T7">
                        <a:pos x="T2" y="T3"/>
                      </a:cxn>
                      <a:cxn ang="T8">
                        <a:pos x="T4" y="T5"/>
                      </a:cxn>
                    </a:cxnLst>
                    <a:rect l="T9" t="T10" r="T11" b="T12"/>
                    <a:pathLst>
                      <a:path w="1488" h="288">
                        <a:moveTo>
                          <a:pt x="1488" y="0"/>
                        </a:moveTo>
                        <a:cubicBezTo>
                          <a:pt x="1348" y="0"/>
                          <a:pt x="1208" y="0"/>
                          <a:pt x="960" y="48"/>
                        </a:cubicBezTo>
                        <a:cubicBezTo>
                          <a:pt x="712" y="96"/>
                          <a:pt x="356" y="192"/>
                          <a:pt x="0" y="288"/>
                        </a:cubicBezTo>
                      </a:path>
                    </a:pathLst>
                  </a:custGeom>
                  <a:solidFill>
                    <a:schemeClr val="accent1"/>
                  </a:solidFill>
                  <a:ln w="101600">
                    <a:solidFill>
                      <a:srgbClr val="66FF66"/>
                    </a:solidFill>
                    <a:round/>
                    <a:headEnd/>
                    <a:tailEnd/>
                  </a:ln>
                </p:spPr>
                <p:txBody>
                  <a:bodyPr/>
                  <a:lstStyle/>
                  <a:p>
                    <a:endParaRPr lang="fr-FR"/>
                  </a:p>
                </p:txBody>
              </p:sp>
              <p:sp>
                <p:nvSpPr>
                  <p:cNvPr id="42101" name="Line 114"/>
                  <p:cNvSpPr>
                    <a:spLocks noChangeShapeType="1"/>
                  </p:cNvSpPr>
                  <p:nvPr/>
                </p:nvSpPr>
                <p:spPr bwMode="auto">
                  <a:xfrm>
                    <a:off x="3264" y="3264"/>
                    <a:ext cx="0" cy="192"/>
                  </a:xfrm>
                  <a:prstGeom prst="line">
                    <a:avLst/>
                  </a:prstGeom>
                  <a:noFill/>
                  <a:ln w="101600">
                    <a:solidFill>
                      <a:srgbClr val="66FF66"/>
                    </a:solidFill>
                    <a:round/>
                    <a:headEnd/>
                    <a:tailEnd/>
                  </a:ln>
                </p:spPr>
                <p:txBody>
                  <a:bodyPr/>
                  <a:lstStyle/>
                  <a:p>
                    <a:endParaRPr lang="fr-FR"/>
                  </a:p>
                </p:txBody>
              </p:sp>
              <p:sp>
                <p:nvSpPr>
                  <p:cNvPr id="42102" name="Line 115"/>
                  <p:cNvSpPr>
                    <a:spLocks noChangeShapeType="1"/>
                  </p:cNvSpPr>
                  <p:nvPr/>
                </p:nvSpPr>
                <p:spPr bwMode="auto">
                  <a:xfrm flipH="1">
                    <a:off x="1152" y="3456"/>
                    <a:ext cx="2112" cy="0"/>
                  </a:xfrm>
                  <a:prstGeom prst="line">
                    <a:avLst/>
                  </a:prstGeom>
                  <a:noFill/>
                  <a:ln w="101600">
                    <a:solidFill>
                      <a:srgbClr val="66FF66"/>
                    </a:solidFill>
                    <a:round/>
                    <a:headEnd/>
                    <a:tailEnd/>
                  </a:ln>
                </p:spPr>
                <p:txBody>
                  <a:bodyPr/>
                  <a:lstStyle/>
                  <a:p>
                    <a:endParaRPr lang="fr-FR"/>
                  </a:p>
                </p:txBody>
              </p:sp>
              <p:sp>
                <p:nvSpPr>
                  <p:cNvPr id="42103" name="Line 116"/>
                  <p:cNvSpPr>
                    <a:spLocks noChangeShapeType="1"/>
                  </p:cNvSpPr>
                  <p:nvPr/>
                </p:nvSpPr>
                <p:spPr bwMode="auto">
                  <a:xfrm>
                    <a:off x="1152" y="2976"/>
                    <a:ext cx="0" cy="480"/>
                  </a:xfrm>
                  <a:prstGeom prst="line">
                    <a:avLst/>
                  </a:prstGeom>
                  <a:noFill/>
                  <a:ln w="101600">
                    <a:solidFill>
                      <a:srgbClr val="66FF66"/>
                    </a:solidFill>
                    <a:round/>
                    <a:headEnd/>
                    <a:tailEnd/>
                  </a:ln>
                </p:spPr>
                <p:txBody>
                  <a:bodyPr/>
                  <a:lstStyle/>
                  <a:p>
                    <a:endParaRPr lang="fr-FR"/>
                  </a:p>
                </p:txBody>
              </p:sp>
            </p:grpSp>
          </p:grpSp>
          <p:grpSp>
            <p:nvGrpSpPr>
              <p:cNvPr id="7" name="Group 117"/>
              <p:cNvGrpSpPr>
                <a:grpSpLocks/>
              </p:cNvGrpSpPr>
              <p:nvPr/>
            </p:nvGrpSpPr>
            <p:grpSpPr bwMode="auto">
              <a:xfrm rot="21584008" flipH="1">
                <a:off x="3552" y="3024"/>
                <a:ext cx="825" cy="480"/>
                <a:chOff x="1152" y="2112"/>
                <a:chExt cx="2112" cy="1104"/>
              </a:xfrm>
            </p:grpSpPr>
            <p:grpSp>
              <p:nvGrpSpPr>
                <p:cNvPr id="8" name="Group 118"/>
                <p:cNvGrpSpPr>
                  <a:grpSpLocks/>
                </p:cNvGrpSpPr>
                <p:nvPr/>
              </p:nvGrpSpPr>
              <p:grpSpPr bwMode="auto">
                <a:xfrm>
                  <a:off x="1152" y="2736"/>
                  <a:ext cx="2112" cy="480"/>
                  <a:chOff x="1152" y="2976"/>
                  <a:chExt cx="2112" cy="480"/>
                </a:xfrm>
              </p:grpSpPr>
              <p:sp>
                <p:nvSpPr>
                  <p:cNvPr id="42094" name="Freeform 119"/>
                  <p:cNvSpPr>
                    <a:spLocks/>
                  </p:cNvSpPr>
                  <p:nvPr/>
                </p:nvSpPr>
                <p:spPr bwMode="auto">
                  <a:xfrm flipV="1">
                    <a:off x="1152" y="2976"/>
                    <a:ext cx="2112" cy="288"/>
                  </a:xfrm>
                  <a:custGeom>
                    <a:avLst/>
                    <a:gdLst>
                      <a:gd name="T0" fmla="*/ 6039 w 1488"/>
                      <a:gd name="T1" fmla="*/ 0 h 288"/>
                      <a:gd name="T2" fmla="*/ 3898 w 1488"/>
                      <a:gd name="T3" fmla="*/ 48 h 288"/>
                      <a:gd name="T4" fmla="*/ 0 w 1488"/>
                      <a:gd name="T5" fmla="*/ 288 h 288"/>
                      <a:gd name="T6" fmla="*/ 0 60000 65536"/>
                      <a:gd name="T7" fmla="*/ 0 60000 65536"/>
                      <a:gd name="T8" fmla="*/ 0 60000 65536"/>
                      <a:gd name="T9" fmla="*/ 0 w 1488"/>
                      <a:gd name="T10" fmla="*/ 0 h 288"/>
                      <a:gd name="T11" fmla="*/ 1488 w 1488"/>
                      <a:gd name="T12" fmla="*/ 288 h 288"/>
                    </a:gdLst>
                    <a:ahLst/>
                    <a:cxnLst>
                      <a:cxn ang="T6">
                        <a:pos x="T0" y="T1"/>
                      </a:cxn>
                      <a:cxn ang="T7">
                        <a:pos x="T2" y="T3"/>
                      </a:cxn>
                      <a:cxn ang="T8">
                        <a:pos x="T4" y="T5"/>
                      </a:cxn>
                    </a:cxnLst>
                    <a:rect l="T9" t="T10" r="T11" b="T12"/>
                    <a:pathLst>
                      <a:path w="1488" h="288">
                        <a:moveTo>
                          <a:pt x="1488" y="0"/>
                        </a:moveTo>
                        <a:cubicBezTo>
                          <a:pt x="1348" y="0"/>
                          <a:pt x="1208" y="0"/>
                          <a:pt x="960" y="48"/>
                        </a:cubicBezTo>
                        <a:cubicBezTo>
                          <a:pt x="712" y="96"/>
                          <a:pt x="356" y="192"/>
                          <a:pt x="0" y="288"/>
                        </a:cubicBezTo>
                      </a:path>
                    </a:pathLst>
                  </a:custGeom>
                  <a:noFill/>
                  <a:ln w="101600">
                    <a:solidFill>
                      <a:srgbClr val="66FF66"/>
                    </a:solidFill>
                    <a:round/>
                    <a:headEnd/>
                    <a:tailEnd/>
                  </a:ln>
                </p:spPr>
                <p:txBody>
                  <a:bodyPr/>
                  <a:lstStyle/>
                  <a:p>
                    <a:endParaRPr lang="fr-FR"/>
                  </a:p>
                </p:txBody>
              </p:sp>
              <p:sp>
                <p:nvSpPr>
                  <p:cNvPr id="42095" name="Line 120"/>
                  <p:cNvSpPr>
                    <a:spLocks noChangeShapeType="1"/>
                  </p:cNvSpPr>
                  <p:nvPr/>
                </p:nvSpPr>
                <p:spPr bwMode="auto">
                  <a:xfrm>
                    <a:off x="3264" y="3264"/>
                    <a:ext cx="0" cy="192"/>
                  </a:xfrm>
                  <a:prstGeom prst="line">
                    <a:avLst/>
                  </a:prstGeom>
                  <a:noFill/>
                  <a:ln w="101600">
                    <a:solidFill>
                      <a:srgbClr val="66FF66"/>
                    </a:solidFill>
                    <a:round/>
                    <a:headEnd/>
                    <a:tailEnd/>
                  </a:ln>
                </p:spPr>
                <p:txBody>
                  <a:bodyPr/>
                  <a:lstStyle/>
                  <a:p>
                    <a:endParaRPr lang="fr-FR"/>
                  </a:p>
                </p:txBody>
              </p:sp>
              <p:sp>
                <p:nvSpPr>
                  <p:cNvPr id="42096" name="Line 121"/>
                  <p:cNvSpPr>
                    <a:spLocks noChangeShapeType="1"/>
                  </p:cNvSpPr>
                  <p:nvPr/>
                </p:nvSpPr>
                <p:spPr bwMode="auto">
                  <a:xfrm>
                    <a:off x="1152" y="3456"/>
                    <a:ext cx="2112" cy="0"/>
                  </a:xfrm>
                  <a:prstGeom prst="line">
                    <a:avLst/>
                  </a:prstGeom>
                  <a:noFill/>
                  <a:ln w="101600">
                    <a:solidFill>
                      <a:srgbClr val="66FF66"/>
                    </a:solidFill>
                    <a:round/>
                    <a:headEnd/>
                    <a:tailEnd/>
                  </a:ln>
                </p:spPr>
                <p:txBody>
                  <a:bodyPr/>
                  <a:lstStyle/>
                  <a:p>
                    <a:endParaRPr lang="fr-FR"/>
                  </a:p>
                </p:txBody>
              </p:sp>
              <p:sp>
                <p:nvSpPr>
                  <p:cNvPr id="42097" name="Line 122"/>
                  <p:cNvSpPr>
                    <a:spLocks noChangeShapeType="1"/>
                  </p:cNvSpPr>
                  <p:nvPr/>
                </p:nvSpPr>
                <p:spPr bwMode="auto">
                  <a:xfrm>
                    <a:off x="1152" y="2976"/>
                    <a:ext cx="0" cy="480"/>
                  </a:xfrm>
                  <a:prstGeom prst="line">
                    <a:avLst/>
                  </a:prstGeom>
                  <a:noFill/>
                  <a:ln w="101600">
                    <a:solidFill>
                      <a:srgbClr val="66FF66"/>
                    </a:solidFill>
                    <a:round/>
                    <a:headEnd/>
                    <a:tailEnd/>
                  </a:ln>
                </p:spPr>
                <p:txBody>
                  <a:bodyPr/>
                  <a:lstStyle/>
                  <a:p>
                    <a:endParaRPr lang="fr-FR"/>
                  </a:p>
                </p:txBody>
              </p:sp>
            </p:grpSp>
            <p:grpSp>
              <p:nvGrpSpPr>
                <p:cNvPr id="9" name="Group 123"/>
                <p:cNvGrpSpPr>
                  <a:grpSpLocks/>
                </p:cNvGrpSpPr>
                <p:nvPr/>
              </p:nvGrpSpPr>
              <p:grpSpPr bwMode="auto">
                <a:xfrm flipV="1">
                  <a:off x="1152" y="2112"/>
                  <a:ext cx="2112" cy="480"/>
                  <a:chOff x="1152" y="2976"/>
                  <a:chExt cx="2112" cy="480"/>
                </a:xfrm>
              </p:grpSpPr>
              <p:sp>
                <p:nvSpPr>
                  <p:cNvPr id="42090" name="Freeform 124"/>
                  <p:cNvSpPr>
                    <a:spLocks/>
                  </p:cNvSpPr>
                  <p:nvPr/>
                </p:nvSpPr>
                <p:spPr bwMode="auto">
                  <a:xfrm flipV="1">
                    <a:off x="1152" y="2976"/>
                    <a:ext cx="2112" cy="288"/>
                  </a:xfrm>
                  <a:custGeom>
                    <a:avLst/>
                    <a:gdLst>
                      <a:gd name="T0" fmla="*/ 6039 w 1488"/>
                      <a:gd name="T1" fmla="*/ 0 h 288"/>
                      <a:gd name="T2" fmla="*/ 3898 w 1488"/>
                      <a:gd name="T3" fmla="*/ 48 h 288"/>
                      <a:gd name="T4" fmla="*/ 0 w 1488"/>
                      <a:gd name="T5" fmla="*/ 288 h 288"/>
                      <a:gd name="T6" fmla="*/ 0 60000 65536"/>
                      <a:gd name="T7" fmla="*/ 0 60000 65536"/>
                      <a:gd name="T8" fmla="*/ 0 60000 65536"/>
                      <a:gd name="T9" fmla="*/ 0 w 1488"/>
                      <a:gd name="T10" fmla="*/ 0 h 288"/>
                      <a:gd name="T11" fmla="*/ 1488 w 1488"/>
                      <a:gd name="T12" fmla="*/ 288 h 288"/>
                    </a:gdLst>
                    <a:ahLst/>
                    <a:cxnLst>
                      <a:cxn ang="T6">
                        <a:pos x="T0" y="T1"/>
                      </a:cxn>
                      <a:cxn ang="T7">
                        <a:pos x="T2" y="T3"/>
                      </a:cxn>
                      <a:cxn ang="T8">
                        <a:pos x="T4" y="T5"/>
                      </a:cxn>
                    </a:cxnLst>
                    <a:rect l="T9" t="T10" r="T11" b="T12"/>
                    <a:pathLst>
                      <a:path w="1488" h="288">
                        <a:moveTo>
                          <a:pt x="1488" y="0"/>
                        </a:moveTo>
                        <a:cubicBezTo>
                          <a:pt x="1348" y="0"/>
                          <a:pt x="1208" y="0"/>
                          <a:pt x="960" y="48"/>
                        </a:cubicBezTo>
                        <a:cubicBezTo>
                          <a:pt x="712" y="96"/>
                          <a:pt x="356" y="192"/>
                          <a:pt x="0" y="288"/>
                        </a:cubicBezTo>
                      </a:path>
                    </a:pathLst>
                  </a:custGeom>
                  <a:noFill/>
                  <a:ln w="101600">
                    <a:solidFill>
                      <a:srgbClr val="66FF66"/>
                    </a:solidFill>
                    <a:round/>
                    <a:headEnd/>
                    <a:tailEnd/>
                  </a:ln>
                </p:spPr>
                <p:txBody>
                  <a:bodyPr/>
                  <a:lstStyle/>
                  <a:p>
                    <a:endParaRPr lang="fr-FR"/>
                  </a:p>
                </p:txBody>
              </p:sp>
              <p:sp>
                <p:nvSpPr>
                  <p:cNvPr id="42091" name="Line 125"/>
                  <p:cNvSpPr>
                    <a:spLocks noChangeShapeType="1"/>
                  </p:cNvSpPr>
                  <p:nvPr/>
                </p:nvSpPr>
                <p:spPr bwMode="auto">
                  <a:xfrm>
                    <a:off x="3264" y="3264"/>
                    <a:ext cx="0" cy="192"/>
                  </a:xfrm>
                  <a:prstGeom prst="line">
                    <a:avLst/>
                  </a:prstGeom>
                  <a:noFill/>
                  <a:ln w="101600">
                    <a:solidFill>
                      <a:srgbClr val="66FF66"/>
                    </a:solidFill>
                    <a:round/>
                    <a:headEnd/>
                    <a:tailEnd/>
                  </a:ln>
                </p:spPr>
                <p:txBody>
                  <a:bodyPr/>
                  <a:lstStyle/>
                  <a:p>
                    <a:endParaRPr lang="fr-FR"/>
                  </a:p>
                </p:txBody>
              </p:sp>
              <p:sp>
                <p:nvSpPr>
                  <p:cNvPr id="42092" name="Line 126"/>
                  <p:cNvSpPr>
                    <a:spLocks noChangeShapeType="1"/>
                  </p:cNvSpPr>
                  <p:nvPr/>
                </p:nvSpPr>
                <p:spPr bwMode="auto">
                  <a:xfrm flipH="1">
                    <a:off x="1152" y="3456"/>
                    <a:ext cx="2112" cy="0"/>
                  </a:xfrm>
                  <a:prstGeom prst="line">
                    <a:avLst/>
                  </a:prstGeom>
                  <a:noFill/>
                  <a:ln w="101600">
                    <a:solidFill>
                      <a:srgbClr val="66FF66"/>
                    </a:solidFill>
                    <a:round/>
                    <a:headEnd/>
                    <a:tailEnd/>
                  </a:ln>
                </p:spPr>
                <p:txBody>
                  <a:bodyPr/>
                  <a:lstStyle/>
                  <a:p>
                    <a:endParaRPr lang="fr-FR"/>
                  </a:p>
                </p:txBody>
              </p:sp>
              <p:sp>
                <p:nvSpPr>
                  <p:cNvPr id="42093" name="Line 127"/>
                  <p:cNvSpPr>
                    <a:spLocks noChangeShapeType="1"/>
                  </p:cNvSpPr>
                  <p:nvPr/>
                </p:nvSpPr>
                <p:spPr bwMode="auto">
                  <a:xfrm>
                    <a:off x="1152" y="2976"/>
                    <a:ext cx="0" cy="480"/>
                  </a:xfrm>
                  <a:prstGeom prst="line">
                    <a:avLst/>
                  </a:prstGeom>
                  <a:noFill/>
                  <a:ln w="101600">
                    <a:solidFill>
                      <a:srgbClr val="66FF66"/>
                    </a:solidFill>
                    <a:round/>
                    <a:headEnd/>
                    <a:tailEnd/>
                  </a:ln>
                </p:spPr>
                <p:txBody>
                  <a:bodyPr/>
                  <a:lstStyle/>
                  <a:p>
                    <a:endParaRPr lang="fr-FR"/>
                  </a:p>
                </p:txBody>
              </p:sp>
            </p:grpSp>
          </p:grpSp>
        </p:grpSp>
        <p:grpSp>
          <p:nvGrpSpPr>
            <p:cNvPr id="10" name="Group 128"/>
            <p:cNvGrpSpPr>
              <a:grpSpLocks/>
            </p:cNvGrpSpPr>
            <p:nvPr/>
          </p:nvGrpSpPr>
          <p:grpSpPr bwMode="auto">
            <a:xfrm rot="-3254357">
              <a:off x="6896" y="12380"/>
              <a:ext cx="624" cy="1703"/>
              <a:chOff x="1152" y="3168"/>
              <a:chExt cx="912" cy="1917"/>
            </a:xfrm>
          </p:grpSpPr>
          <p:sp>
            <p:nvSpPr>
              <p:cNvPr id="42081" name="AutoShape 129"/>
              <p:cNvSpPr>
                <a:spLocks noChangeArrowheads="1"/>
              </p:cNvSpPr>
              <p:nvPr/>
            </p:nvSpPr>
            <p:spPr bwMode="auto">
              <a:xfrm rot="8614785">
                <a:off x="1488" y="3696"/>
                <a:ext cx="336" cy="1389"/>
              </a:xfrm>
              <a:prstGeom prst="can">
                <a:avLst>
                  <a:gd name="adj" fmla="val 103348"/>
                </a:avLst>
              </a:prstGeom>
              <a:solidFill>
                <a:srgbClr val="66FF66"/>
              </a:solidFill>
              <a:ln w="28575">
                <a:solidFill>
                  <a:schemeClr val="tx1"/>
                </a:solidFill>
                <a:round/>
                <a:headEnd/>
                <a:tailEnd/>
              </a:ln>
            </p:spPr>
            <p:txBody>
              <a:bodyPr wrap="none" anchor="ctr"/>
              <a:lstStyle/>
              <a:p>
                <a:endParaRPr lang="fr-FR"/>
              </a:p>
            </p:txBody>
          </p:sp>
          <p:sp>
            <p:nvSpPr>
              <p:cNvPr id="42082" name="AutoShape 130"/>
              <p:cNvSpPr>
                <a:spLocks noChangeArrowheads="1"/>
              </p:cNvSpPr>
              <p:nvPr/>
            </p:nvSpPr>
            <p:spPr bwMode="auto">
              <a:xfrm rot="8614785">
                <a:off x="1728" y="3456"/>
                <a:ext cx="336" cy="1389"/>
              </a:xfrm>
              <a:prstGeom prst="can">
                <a:avLst>
                  <a:gd name="adj" fmla="val 103348"/>
                </a:avLst>
              </a:prstGeom>
              <a:solidFill>
                <a:srgbClr val="66FF66"/>
              </a:solidFill>
              <a:ln w="28575">
                <a:solidFill>
                  <a:schemeClr val="tx1"/>
                </a:solidFill>
                <a:round/>
                <a:headEnd/>
                <a:tailEnd/>
              </a:ln>
            </p:spPr>
            <p:txBody>
              <a:bodyPr wrap="none" anchor="ctr"/>
              <a:lstStyle/>
              <a:p>
                <a:endParaRPr lang="fr-FR"/>
              </a:p>
            </p:txBody>
          </p:sp>
          <p:sp>
            <p:nvSpPr>
              <p:cNvPr id="42083" name="AutoShape 131"/>
              <p:cNvSpPr>
                <a:spLocks noChangeArrowheads="1"/>
              </p:cNvSpPr>
              <p:nvPr/>
            </p:nvSpPr>
            <p:spPr bwMode="auto">
              <a:xfrm rot="8614785">
                <a:off x="1152" y="3552"/>
                <a:ext cx="336" cy="1389"/>
              </a:xfrm>
              <a:prstGeom prst="can">
                <a:avLst>
                  <a:gd name="adj" fmla="val 103348"/>
                </a:avLst>
              </a:prstGeom>
              <a:solidFill>
                <a:srgbClr val="66FF66"/>
              </a:solidFill>
              <a:ln w="28575">
                <a:solidFill>
                  <a:schemeClr val="tx1"/>
                </a:solidFill>
                <a:round/>
                <a:headEnd/>
                <a:tailEnd/>
              </a:ln>
            </p:spPr>
            <p:txBody>
              <a:bodyPr wrap="none" anchor="ctr"/>
              <a:lstStyle/>
              <a:p>
                <a:endParaRPr lang="fr-FR"/>
              </a:p>
            </p:txBody>
          </p:sp>
          <p:sp>
            <p:nvSpPr>
              <p:cNvPr id="42084" name="AutoShape 132"/>
              <p:cNvSpPr>
                <a:spLocks noChangeArrowheads="1"/>
              </p:cNvSpPr>
              <p:nvPr/>
            </p:nvSpPr>
            <p:spPr bwMode="auto">
              <a:xfrm rot="8614785">
                <a:off x="1536" y="3168"/>
                <a:ext cx="336" cy="1389"/>
              </a:xfrm>
              <a:prstGeom prst="can">
                <a:avLst>
                  <a:gd name="adj" fmla="val 103348"/>
                </a:avLst>
              </a:prstGeom>
              <a:solidFill>
                <a:srgbClr val="66FF66"/>
              </a:solidFill>
              <a:ln w="28575">
                <a:solidFill>
                  <a:schemeClr val="tx1"/>
                </a:solidFill>
                <a:round/>
                <a:headEnd/>
                <a:tailEnd/>
              </a:ln>
            </p:spPr>
            <p:txBody>
              <a:bodyPr wrap="none" anchor="ctr"/>
              <a:lstStyle/>
              <a:p>
                <a:endParaRPr lang="fr-FR"/>
              </a:p>
            </p:txBody>
          </p:sp>
          <p:sp>
            <p:nvSpPr>
              <p:cNvPr id="42085" name="AutoShape 133"/>
              <p:cNvSpPr>
                <a:spLocks noChangeArrowheads="1"/>
              </p:cNvSpPr>
              <p:nvPr/>
            </p:nvSpPr>
            <p:spPr bwMode="auto">
              <a:xfrm rot="8614785">
                <a:off x="1200" y="3216"/>
                <a:ext cx="336" cy="1389"/>
              </a:xfrm>
              <a:prstGeom prst="can">
                <a:avLst>
                  <a:gd name="adj" fmla="val 103348"/>
                </a:avLst>
              </a:prstGeom>
              <a:solidFill>
                <a:srgbClr val="66FF66"/>
              </a:solidFill>
              <a:ln w="28575">
                <a:solidFill>
                  <a:schemeClr val="tx1"/>
                </a:solidFill>
                <a:round/>
                <a:headEnd/>
                <a:tailEnd/>
              </a:ln>
            </p:spPr>
            <p:txBody>
              <a:bodyPr wrap="none" anchor="ctr"/>
              <a:lstStyle/>
              <a:p>
                <a:endParaRPr lang="fr-FR"/>
              </a:p>
            </p:txBody>
          </p:sp>
        </p:grpSp>
        <p:grpSp>
          <p:nvGrpSpPr>
            <p:cNvPr id="11" name="Group 134"/>
            <p:cNvGrpSpPr>
              <a:grpSpLocks/>
            </p:cNvGrpSpPr>
            <p:nvPr/>
          </p:nvGrpSpPr>
          <p:grpSpPr bwMode="auto">
            <a:xfrm>
              <a:off x="8410" y="12627"/>
              <a:ext cx="3668" cy="1463"/>
              <a:chOff x="2928" y="3024"/>
              <a:chExt cx="1449" cy="480"/>
            </a:xfrm>
          </p:grpSpPr>
          <p:grpSp>
            <p:nvGrpSpPr>
              <p:cNvPr id="12" name="Group 135"/>
              <p:cNvGrpSpPr>
                <a:grpSpLocks/>
              </p:cNvGrpSpPr>
              <p:nvPr/>
            </p:nvGrpSpPr>
            <p:grpSpPr bwMode="auto">
              <a:xfrm>
                <a:off x="2928" y="3072"/>
                <a:ext cx="487" cy="364"/>
                <a:chOff x="569" y="3743"/>
                <a:chExt cx="487" cy="412"/>
              </a:xfrm>
            </p:grpSpPr>
            <p:grpSp>
              <p:nvGrpSpPr>
                <p:cNvPr id="13" name="Group 136"/>
                <p:cNvGrpSpPr>
                  <a:grpSpLocks/>
                </p:cNvGrpSpPr>
                <p:nvPr/>
              </p:nvGrpSpPr>
              <p:grpSpPr bwMode="auto">
                <a:xfrm>
                  <a:off x="569" y="3991"/>
                  <a:ext cx="487" cy="164"/>
                  <a:chOff x="1152" y="2976"/>
                  <a:chExt cx="2112" cy="480"/>
                </a:xfrm>
              </p:grpSpPr>
              <p:sp>
                <p:nvSpPr>
                  <p:cNvPr id="42077" name="Freeform 137"/>
                  <p:cNvSpPr>
                    <a:spLocks/>
                  </p:cNvSpPr>
                  <p:nvPr/>
                </p:nvSpPr>
                <p:spPr bwMode="auto">
                  <a:xfrm flipV="1">
                    <a:off x="1152" y="2976"/>
                    <a:ext cx="2112" cy="288"/>
                  </a:xfrm>
                  <a:custGeom>
                    <a:avLst/>
                    <a:gdLst>
                      <a:gd name="T0" fmla="*/ 6039 w 1488"/>
                      <a:gd name="T1" fmla="*/ 0 h 288"/>
                      <a:gd name="T2" fmla="*/ 3898 w 1488"/>
                      <a:gd name="T3" fmla="*/ 48 h 288"/>
                      <a:gd name="T4" fmla="*/ 0 w 1488"/>
                      <a:gd name="T5" fmla="*/ 288 h 288"/>
                      <a:gd name="T6" fmla="*/ 0 60000 65536"/>
                      <a:gd name="T7" fmla="*/ 0 60000 65536"/>
                      <a:gd name="T8" fmla="*/ 0 60000 65536"/>
                      <a:gd name="T9" fmla="*/ 0 w 1488"/>
                      <a:gd name="T10" fmla="*/ 0 h 288"/>
                      <a:gd name="T11" fmla="*/ 1488 w 1488"/>
                      <a:gd name="T12" fmla="*/ 288 h 288"/>
                    </a:gdLst>
                    <a:ahLst/>
                    <a:cxnLst>
                      <a:cxn ang="T6">
                        <a:pos x="T0" y="T1"/>
                      </a:cxn>
                      <a:cxn ang="T7">
                        <a:pos x="T2" y="T3"/>
                      </a:cxn>
                      <a:cxn ang="T8">
                        <a:pos x="T4" y="T5"/>
                      </a:cxn>
                    </a:cxnLst>
                    <a:rect l="T9" t="T10" r="T11" b="T12"/>
                    <a:pathLst>
                      <a:path w="1488" h="288">
                        <a:moveTo>
                          <a:pt x="1488" y="0"/>
                        </a:moveTo>
                        <a:cubicBezTo>
                          <a:pt x="1348" y="0"/>
                          <a:pt x="1208" y="0"/>
                          <a:pt x="960" y="48"/>
                        </a:cubicBezTo>
                        <a:cubicBezTo>
                          <a:pt x="712" y="96"/>
                          <a:pt x="356" y="192"/>
                          <a:pt x="0" y="288"/>
                        </a:cubicBezTo>
                      </a:path>
                    </a:pathLst>
                  </a:custGeom>
                  <a:solidFill>
                    <a:schemeClr val="accent1"/>
                  </a:solidFill>
                  <a:ln w="28575">
                    <a:solidFill>
                      <a:schemeClr val="tx1"/>
                    </a:solidFill>
                    <a:round/>
                    <a:headEnd/>
                    <a:tailEnd/>
                  </a:ln>
                </p:spPr>
                <p:txBody>
                  <a:bodyPr/>
                  <a:lstStyle/>
                  <a:p>
                    <a:endParaRPr lang="fr-FR"/>
                  </a:p>
                </p:txBody>
              </p:sp>
              <p:sp>
                <p:nvSpPr>
                  <p:cNvPr id="42078" name="Line 138"/>
                  <p:cNvSpPr>
                    <a:spLocks noChangeShapeType="1"/>
                  </p:cNvSpPr>
                  <p:nvPr/>
                </p:nvSpPr>
                <p:spPr bwMode="auto">
                  <a:xfrm>
                    <a:off x="3264" y="3264"/>
                    <a:ext cx="0" cy="192"/>
                  </a:xfrm>
                  <a:prstGeom prst="line">
                    <a:avLst/>
                  </a:prstGeom>
                  <a:noFill/>
                  <a:ln w="28575">
                    <a:solidFill>
                      <a:schemeClr val="tx1"/>
                    </a:solidFill>
                    <a:round/>
                    <a:headEnd/>
                    <a:tailEnd/>
                  </a:ln>
                </p:spPr>
                <p:txBody>
                  <a:bodyPr/>
                  <a:lstStyle/>
                  <a:p>
                    <a:endParaRPr lang="fr-FR"/>
                  </a:p>
                </p:txBody>
              </p:sp>
              <p:sp>
                <p:nvSpPr>
                  <p:cNvPr id="42079" name="Line 139"/>
                  <p:cNvSpPr>
                    <a:spLocks noChangeShapeType="1"/>
                  </p:cNvSpPr>
                  <p:nvPr/>
                </p:nvSpPr>
                <p:spPr bwMode="auto">
                  <a:xfrm flipH="1">
                    <a:off x="1152" y="3456"/>
                    <a:ext cx="2112" cy="0"/>
                  </a:xfrm>
                  <a:prstGeom prst="line">
                    <a:avLst/>
                  </a:prstGeom>
                  <a:noFill/>
                  <a:ln w="28575">
                    <a:solidFill>
                      <a:schemeClr val="tx1"/>
                    </a:solidFill>
                    <a:round/>
                    <a:headEnd/>
                    <a:tailEnd/>
                  </a:ln>
                </p:spPr>
                <p:txBody>
                  <a:bodyPr/>
                  <a:lstStyle/>
                  <a:p>
                    <a:endParaRPr lang="fr-FR"/>
                  </a:p>
                </p:txBody>
              </p:sp>
              <p:sp>
                <p:nvSpPr>
                  <p:cNvPr id="42080" name="Line 140"/>
                  <p:cNvSpPr>
                    <a:spLocks noChangeShapeType="1"/>
                  </p:cNvSpPr>
                  <p:nvPr/>
                </p:nvSpPr>
                <p:spPr bwMode="auto">
                  <a:xfrm>
                    <a:off x="1152" y="2976"/>
                    <a:ext cx="0" cy="480"/>
                  </a:xfrm>
                  <a:prstGeom prst="line">
                    <a:avLst/>
                  </a:prstGeom>
                  <a:noFill/>
                  <a:ln w="28575">
                    <a:solidFill>
                      <a:schemeClr val="tx1"/>
                    </a:solidFill>
                    <a:round/>
                    <a:headEnd/>
                    <a:tailEnd/>
                  </a:ln>
                </p:spPr>
                <p:txBody>
                  <a:bodyPr/>
                  <a:lstStyle/>
                  <a:p>
                    <a:endParaRPr lang="fr-FR"/>
                  </a:p>
                </p:txBody>
              </p:sp>
            </p:grpSp>
            <p:grpSp>
              <p:nvGrpSpPr>
                <p:cNvPr id="14" name="Group 141"/>
                <p:cNvGrpSpPr>
                  <a:grpSpLocks/>
                </p:cNvGrpSpPr>
                <p:nvPr/>
              </p:nvGrpSpPr>
              <p:grpSpPr bwMode="auto">
                <a:xfrm rot="10805974" flipH="1">
                  <a:off x="575" y="3743"/>
                  <a:ext cx="480" cy="163"/>
                  <a:chOff x="1152" y="2976"/>
                  <a:chExt cx="2112" cy="480"/>
                </a:xfrm>
              </p:grpSpPr>
              <p:sp>
                <p:nvSpPr>
                  <p:cNvPr id="42073" name="Freeform 142"/>
                  <p:cNvSpPr>
                    <a:spLocks/>
                  </p:cNvSpPr>
                  <p:nvPr/>
                </p:nvSpPr>
                <p:spPr bwMode="auto">
                  <a:xfrm flipV="1">
                    <a:off x="1152" y="2976"/>
                    <a:ext cx="2112" cy="288"/>
                  </a:xfrm>
                  <a:custGeom>
                    <a:avLst/>
                    <a:gdLst>
                      <a:gd name="T0" fmla="*/ 6039 w 1488"/>
                      <a:gd name="T1" fmla="*/ 0 h 288"/>
                      <a:gd name="T2" fmla="*/ 3898 w 1488"/>
                      <a:gd name="T3" fmla="*/ 48 h 288"/>
                      <a:gd name="T4" fmla="*/ 0 w 1488"/>
                      <a:gd name="T5" fmla="*/ 288 h 288"/>
                      <a:gd name="T6" fmla="*/ 0 60000 65536"/>
                      <a:gd name="T7" fmla="*/ 0 60000 65536"/>
                      <a:gd name="T8" fmla="*/ 0 60000 65536"/>
                      <a:gd name="T9" fmla="*/ 0 w 1488"/>
                      <a:gd name="T10" fmla="*/ 0 h 288"/>
                      <a:gd name="T11" fmla="*/ 1488 w 1488"/>
                      <a:gd name="T12" fmla="*/ 288 h 288"/>
                    </a:gdLst>
                    <a:ahLst/>
                    <a:cxnLst>
                      <a:cxn ang="T6">
                        <a:pos x="T0" y="T1"/>
                      </a:cxn>
                      <a:cxn ang="T7">
                        <a:pos x="T2" y="T3"/>
                      </a:cxn>
                      <a:cxn ang="T8">
                        <a:pos x="T4" y="T5"/>
                      </a:cxn>
                    </a:cxnLst>
                    <a:rect l="T9" t="T10" r="T11" b="T12"/>
                    <a:pathLst>
                      <a:path w="1488" h="288">
                        <a:moveTo>
                          <a:pt x="1488" y="0"/>
                        </a:moveTo>
                        <a:cubicBezTo>
                          <a:pt x="1348" y="0"/>
                          <a:pt x="1208" y="0"/>
                          <a:pt x="960" y="48"/>
                        </a:cubicBezTo>
                        <a:cubicBezTo>
                          <a:pt x="712" y="96"/>
                          <a:pt x="356" y="192"/>
                          <a:pt x="0" y="288"/>
                        </a:cubicBezTo>
                      </a:path>
                    </a:pathLst>
                  </a:custGeom>
                  <a:solidFill>
                    <a:schemeClr val="accent1"/>
                  </a:solidFill>
                  <a:ln w="28575">
                    <a:solidFill>
                      <a:schemeClr val="tx1"/>
                    </a:solidFill>
                    <a:round/>
                    <a:headEnd/>
                    <a:tailEnd/>
                  </a:ln>
                </p:spPr>
                <p:txBody>
                  <a:bodyPr/>
                  <a:lstStyle/>
                  <a:p>
                    <a:endParaRPr lang="fr-FR"/>
                  </a:p>
                </p:txBody>
              </p:sp>
              <p:sp>
                <p:nvSpPr>
                  <p:cNvPr id="42074" name="Line 143"/>
                  <p:cNvSpPr>
                    <a:spLocks noChangeShapeType="1"/>
                  </p:cNvSpPr>
                  <p:nvPr/>
                </p:nvSpPr>
                <p:spPr bwMode="auto">
                  <a:xfrm>
                    <a:off x="3264" y="3264"/>
                    <a:ext cx="0" cy="192"/>
                  </a:xfrm>
                  <a:prstGeom prst="line">
                    <a:avLst/>
                  </a:prstGeom>
                  <a:noFill/>
                  <a:ln w="28575">
                    <a:solidFill>
                      <a:schemeClr val="tx1"/>
                    </a:solidFill>
                    <a:round/>
                    <a:headEnd/>
                    <a:tailEnd/>
                  </a:ln>
                </p:spPr>
                <p:txBody>
                  <a:bodyPr/>
                  <a:lstStyle/>
                  <a:p>
                    <a:endParaRPr lang="fr-FR"/>
                  </a:p>
                </p:txBody>
              </p:sp>
              <p:sp>
                <p:nvSpPr>
                  <p:cNvPr id="42075" name="Line 144"/>
                  <p:cNvSpPr>
                    <a:spLocks noChangeShapeType="1"/>
                  </p:cNvSpPr>
                  <p:nvPr/>
                </p:nvSpPr>
                <p:spPr bwMode="auto">
                  <a:xfrm flipH="1">
                    <a:off x="1152" y="3456"/>
                    <a:ext cx="2112" cy="0"/>
                  </a:xfrm>
                  <a:prstGeom prst="line">
                    <a:avLst/>
                  </a:prstGeom>
                  <a:noFill/>
                  <a:ln w="28575">
                    <a:solidFill>
                      <a:schemeClr val="tx1"/>
                    </a:solidFill>
                    <a:round/>
                    <a:headEnd/>
                    <a:tailEnd/>
                  </a:ln>
                </p:spPr>
                <p:txBody>
                  <a:bodyPr/>
                  <a:lstStyle/>
                  <a:p>
                    <a:endParaRPr lang="fr-FR"/>
                  </a:p>
                </p:txBody>
              </p:sp>
              <p:sp>
                <p:nvSpPr>
                  <p:cNvPr id="42076" name="Line 145"/>
                  <p:cNvSpPr>
                    <a:spLocks noChangeShapeType="1"/>
                  </p:cNvSpPr>
                  <p:nvPr/>
                </p:nvSpPr>
                <p:spPr bwMode="auto">
                  <a:xfrm>
                    <a:off x="1152" y="2976"/>
                    <a:ext cx="0" cy="480"/>
                  </a:xfrm>
                  <a:prstGeom prst="line">
                    <a:avLst/>
                  </a:prstGeom>
                  <a:noFill/>
                  <a:ln w="28575">
                    <a:solidFill>
                      <a:schemeClr val="tx1"/>
                    </a:solidFill>
                    <a:round/>
                    <a:headEnd/>
                    <a:tailEnd/>
                  </a:ln>
                </p:spPr>
                <p:txBody>
                  <a:bodyPr/>
                  <a:lstStyle/>
                  <a:p>
                    <a:endParaRPr lang="fr-FR"/>
                  </a:p>
                </p:txBody>
              </p:sp>
            </p:grpSp>
          </p:grpSp>
          <p:grpSp>
            <p:nvGrpSpPr>
              <p:cNvPr id="15" name="Group 146"/>
              <p:cNvGrpSpPr>
                <a:grpSpLocks/>
              </p:cNvGrpSpPr>
              <p:nvPr/>
            </p:nvGrpSpPr>
            <p:grpSpPr bwMode="auto">
              <a:xfrm rot="21584008" flipH="1">
                <a:off x="3552" y="3024"/>
                <a:ext cx="825" cy="480"/>
                <a:chOff x="1152" y="2112"/>
                <a:chExt cx="2112" cy="1104"/>
              </a:xfrm>
            </p:grpSpPr>
            <p:grpSp>
              <p:nvGrpSpPr>
                <p:cNvPr id="16" name="Group 147"/>
                <p:cNvGrpSpPr>
                  <a:grpSpLocks/>
                </p:cNvGrpSpPr>
                <p:nvPr/>
              </p:nvGrpSpPr>
              <p:grpSpPr bwMode="auto">
                <a:xfrm>
                  <a:off x="1152" y="2736"/>
                  <a:ext cx="2112" cy="480"/>
                  <a:chOff x="1152" y="2976"/>
                  <a:chExt cx="2112" cy="480"/>
                </a:xfrm>
              </p:grpSpPr>
              <p:sp>
                <p:nvSpPr>
                  <p:cNvPr id="42067" name="Freeform 148"/>
                  <p:cNvSpPr>
                    <a:spLocks/>
                  </p:cNvSpPr>
                  <p:nvPr/>
                </p:nvSpPr>
                <p:spPr bwMode="auto">
                  <a:xfrm flipV="1">
                    <a:off x="1152" y="2976"/>
                    <a:ext cx="2112" cy="288"/>
                  </a:xfrm>
                  <a:custGeom>
                    <a:avLst/>
                    <a:gdLst>
                      <a:gd name="T0" fmla="*/ 6039 w 1488"/>
                      <a:gd name="T1" fmla="*/ 0 h 288"/>
                      <a:gd name="T2" fmla="*/ 3898 w 1488"/>
                      <a:gd name="T3" fmla="*/ 48 h 288"/>
                      <a:gd name="T4" fmla="*/ 0 w 1488"/>
                      <a:gd name="T5" fmla="*/ 288 h 288"/>
                      <a:gd name="T6" fmla="*/ 0 60000 65536"/>
                      <a:gd name="T7" fmla="*/ 0 60000 65536"/>
                      <a:gd name="T8" fmla="*/ 0 60000 65536"/>
                      <a:gd name="T9" fmla="*/ 0 w 1488"/>
                      <a:gd name="T10" fmla="*/ 0 h 288"/>
                      <a:gd name="T11" fmla="*/ 1488 w 1488"/>
                      <a:gd name="T12" fmla="*/ 288 h 288"/>
                    </a:gdLst>
                    <a:ahLst/>
                    <a:cxnLst>
                      <a:cxn ang="T6">
                        <a:pos x="T0" y="T1"/>
                      </a:cxn>
                      <a:cxn ang="T7">
                        <a:pos x="T2" y="T3"/>
                      </a:cxn>
                      <a:cxn ang="T8">
                        <a:pos x="T4" y="T5"/>
                      </a:cxn>
                    </a:cxnLst>
                    <a:rect l="T9" t="T10" r="T11" b="T12"/>
                    <a:pathLst>
                      <a:path w="1488" h="288">
                        <a:moveTo>
                          <a:pt x="1488" y="0"/>
                        </a:moveTo>
                        <a:cubicBezTo>
                          <a:pt x="1348" y="0"/>
                          <a:pt x="1208" y="0"/>
                          <a:pt x="960" y="48"/>
                        </a:cubicBezTo>
                        <a:cubicBezTo>
                          <a:pt x="712" y="96"/>
                          <a:pt x="356" y="192"/>
                          <a:pt x="0" y="288"/>
                        </a:cubicBezTo>
                      </a:path>
                    </a:pathLst>
                  </a:custGeom>
                  <a:noFill/>
                  <a:ln w="28575">
                    <a:solidFill>
                      <a:schemeClr val="tx1"/>
                    </a:solidFill>
                    <a:round/>
                    <a:headEnd/>
                    <a:tailEnd/>
                  </a:ln>
                </p:spPr>
                <p:txBody>
                  <a:bodyPr/>
                  <a:lstStyle/>
                  <a:p>
                    <a:endParaRPr lang="fr-FR"/>
                  </a:p>
                </p:txBody>
              </p:sp>
              <p:sp>
                <p:nvSpPr>
                  <p:cNvPr id="42068" name="Line 149"/>
                  <p:cNvSpPr>
                    <a:spLocks noChangeShapeType="1"/>
                  </p:cNvSpPr>
                  <p:nvPr/>
                </p:nvSpPr>
                <p:spPr bwMode="auto">
                  <a:xfrm>
                    <a:off x="3264" y="3264"/>
                    <a:ext cx="0" cy="192"/>
                  </a:xfrm>
                  <a:prstGeom prst="line">
                    <a:avLst/>
                  </a:prstGeom>
                  <a:noFill/>
                  <a:ln w="28575">
                    <a:solidFill>
                      <a:schemeClr val="tx1"/>
                    </a:solidFill>
                    <a:round/>
                    <a:headEnd/>
                    <a:tailEnd/>
                  </a:ln>
                </p:spPr>
                <p:txBody>
                  <a:bodyPr/>
                  <a:lstStyle/>
                  <a:p>
                    <a:endParaRPr lang="fr-FR"/>
                  </a:p>
                </p:txBody>
              </p:sp>
              <p:sp>
                <p:nvSpPr>
                  <p:cNvPr id="42069" name="Line 150"/>
                  <p:cNvSpPr>
                    <a:spLocks noChangeShapeType="1"/>
                  </p:cNvSpPr>
                  <p:nvPr/>
                </p:nvSpPr>
                <p:spPr bwMode="auto">
                  <a:xfrm>
                    <a:off x="1152" y="3456"/>
                    <a:ext cx="2112" cy="0"/>
                  </a:xfrm>
                  <a:prstGeom prst="line">
                    <a:avLst/>
                  </a:prstGeom>
                  <a:noFill/>
                  <a:ln w="28575">
                    <a:solidFill>
                      <a:schemeClr val="tx1"/>
                    </a:solidFill>
                    <a:round/>
                    <a:headEnd/>
                    <a:tailEnd/>
                  </a:ln>
                </p:spPr>
                <p:txBody>
                  <a:bodyPr/>
                  <a:lstStyle/>
                  <a:p>
                    <a:endParaRPr lang="fr-FR"/>
                  </a:p>
                </p:txBody>
              </p:sp>
              <p:sp>
                <p:nvSpPr>
                  <p:cNvPr id="42070" name="Line 151"/>
                  <p:cNvSpPr>
                    <a:spLocks noChangeShapeType="1"/>
                  </p:cNvSpPr>
                  <p:nvPr/>
                </p:nvSpPr>
                <p:spPr bwMode="auto">
                  <a:xfrm>
                    <a:off x="1152" y="2976"/>
                    <a:ext cx="0" cy="480"/>
                  </a:xfrm>
                  <a:prstGeom prst="line">
                    <a:avLst/>
                  </a:prstGeom>
                  <a:noFill/>
                  <a:ln w="28575">
                    <a:solidFill>
                      <a:schemeClr val="tx1"/>
                    </a:solidFill>
                    <a:round/>
                    <a:headEnd/>
                    <a:tailEnd/>
                  </a:ln>
                </p:spPr>
                <p:txBody>
                  <a:bodyPr/>
                  <a:lstStyle/>
                  <a:p>
                    <a:endParaRPr lang="fr-FR"/>
                  </a:p>
                </p:txBody>
              </p:sp>
            </p:grpSp>
            <p:grpSp>
              <p:nvGrpSpPr>
                <p:cNvPr id="17" name="Group 152"/>
                <p:cNvGrpSpPr>
                  <a:grpSpLocks/>
                </p:cNvGrpSpPr>
                <p:nvPr/>
              </p:nvGrpSpPr>
              <p:grpSpPr bwMode="auto">
                <a:xfrm flipV="1">
                  <a:off x="1152" y="2112"/>
                  <a:ext cx="2112" cy="480"/>
                  <a:chOff x="1152" y="2976"/>
                  <a:chExt cx="2112" cy="480"/>
                </a:xfrm>
              </p:grpSpPr>
              <p:sp>
                <p:nvSpPr>
                  <p:cNvPr id="42063" name="Freeform 153"/>
                  <p:cNvSpPr>
                    <a:spLocks/>
                  </p:cNvSpPr>
                  <p:nvPr/>
                </p:nvSpPr>
                <p:spPr bwMode="auto">
                  <a:xfrm flipV="1">
                    <a:off x="1152" y="2976"/>
                    <a:ext cx="2112" cy="288"/>
                  </a:xfrm>
                  <a:custGeom>
                    <a:avLst/>
                    <a:gdLst>
                      <a:gd name="T0" fmla="*/ 6039 w 1488"/>
                      <a:gd name="T1" fmla="*/ 0 h 288"/>
                      <a:gd name="T2" fmla="*/ 3898 w 1488"/>
                      <a:gd name="T3" fmla="*/ 48 h 288"/>
                      <a:gd name="T4" fmla="*/ 0 w 1488"/>
                      <a:gd name="T5" fmla="*/ 288 h 288"/>
                      <a:gd name="T6" fmla="*/ 0 60000 65536"/>
                      <a:gd name="T7" fmla="*/ 0 60000 65536"/>
                      <a:gd name="T8" fmla="*/ 0 60000 65536"/>
                      <a:gd name="T9" fmla="*/ 0 w 1488"/>
                      <a:gd name="T10" fmla="*/ 0 h 288"/>
                      <a:gd name="T11" fmla="*/ 1488 w 1488"/>
                      <a:gd name="T12" fmla="*/ 288 h 288"/>
                    </a:gdLst>
                    <a:ahLst/>
                    <a:cxnLst>
                      <a:cxn ang="T6">
                        <a:pos x="T0" y="T1"/>
                      </a:cxn>
                      <a:cxn ang="T7">
                        <a:pos x="T2" y="T3"/>
                      </a:cxn>
                      <a:cxn ang="T8">
                        <a:pos x="T4" y="T5"/>
                      </a:cxn>
                    </a:cxnLst>
                    <a:rect l="T9" t="T10" r="T11" b="T12"/>
                    <a:pathLst>
                      <a:path w="1488" h="288">
                        <a:moveTo>
                          <a:pt x="1488" y="0"/>
                        </a:moveTo>
                        <a:cubicBezTo>
                          <a:pt x="1348" y="0"/>
                          <a:pt x="1208" y="0"/>
                          <a:pt x="960" y="48"/>
                        </a:cubicBezTo>
                        <a:cubicBezTo>
                          <a:pt x="712" y="96"/>
                          <a:pt x="356" y="192"/>
                          <a:pt x="0" y="288"/>
                        </a:cubicBezTo>
                      </a:path>
                    </a:pathLst>
                  </a:custGeom>
                  <a:noFill/>
                  <a:ln w="28575">
                    <a:solidFill>
                      <a:schemeClr val="tx1"/>
                    </a:solidFill>
                    <a:round/>
                    <a:headEnd/>
                    <a:tailEnd/>
                  </a:ln>
                </p:spPr>
                <p:txBody>
                  <a:bodyPr/>
                  <a:lstStyle/>
                  <a:p>
                    <a:endParaRPr lang="fr-FR"/>
                  </a:p>
                </p:txBody>
              </p:sp>
              <p:sp>
                <p:nvSpPr>
                  <p:cNvPr id="42064" name="Line 154"/>
                  <p:cNvSpPr>
                    <a:spLocks noChangeShapeType="1"/>
                  </p:cNvSpPr>
                  <p:nvPr/>
                </p:nvSpPr>
                <p:spPr bwMode="auto">
                  <a:xfrm>
                    <a:off x="3264" y="3264"/>
                    <a:ext cx="0" cy="192"/>
                  </a:xfrm>
                  <a:prstGeom prst="line">
                    <a:avLst/>
                  </a:prstGeom>
                  <a:noFill/>
                  <a:ln w="28575">
                    <a:solidFill>
                      <a:schemeClr val="tx1"/>
                    </a:solidFill>
                    <a:round/>
                    <a:headEnd/>
                    <a:tailEnd/>
                  </a:ln>
                </p:spPr>
                <p:txBody>
                  <a:bodyPr/>
                  <a:lstStyle/>
                  <a:p>
                    <a:endParaRPr lang="fr-FR"/>
                  </a:p>
                </p:txBody>
              </p:sp>
              <p:sp>
                <p:nvSpPr>
                  <p:cNvPr id="42065" name="Line 155"/>
                  <p:cNvSpPr>
                    <a:spLocks noChangeShapeType="1"/>
                  </p:cNvSpPr>
                  <p:nvPr/>
                </p:nvSpPr>
                <p:spPr bwMode="auto">
                  <a:xfrm flipH="1">
                    <a:off x="1152" y="3456"/>
                    <a:ext cx="2112" cy="0"/>
                  </a:xfrm>
                  <a:prstGeom prst="line">
                    <a:avLst/>
                  </a:prstGeom>
                  <a:noFill/>
                  <a:ln w="28575">
                    <a:solidFill>
                      <a:schemeClr val="tx1"/>
                    </a:solidFill>
                    <a:round/>
                    <a:headEnd/>
                    <a:tailEnd/>
                  </a:ln>
                </p:spPr>
                <p:txBody>
                  <a:bodyPr/>
                  <a:lstStyle/>
                  <a:p>
                    <a:endParaRPr lang="fr-FR"/>
                  </a:p>
                </p:txBody>
              </p:sp>
              <p:sp>
                <p:nvSpPr>
                  <p:cNvPr id="42066" name="Line 156"/>
                  <p:cNvSpPr>
                    <a:spLocks noChangeShapeType="1"/>
                  </p:cNvSpPr>
                  <p:nvPr/>
                </p:nvSpPr>
                <p:spPr bwMode="auto">
                  <a:xfrm>
                    <a:off x="1152" y="2976"/>
                    <a:ext cx="0" cy="480"/>
                  </a:xfrm>
                  <a:prstGeom prst="line">
                    <a:avLst/>
                  </a:prstGeom>
                  <a:noFill/>
                  <a:ln w="28575">
                    <a:solidFill>
                      <a:schemeClr val="tx1"/>
                    </a:solidFill>
                    <a:round/>
                    <a:headEnd/>
                    <a:tailEnd/>
                  </a:ln>
                </p:spPr>
                <p:txBody>
                  <a:bodyPr/>
                  <a:lstStyle/>
                  <a:p>
                    <a:endParaRPr lang="fr-FR"/>
                  </a:p>
                </p:txBody>
              </p:sp>
            </p:grpSp>
          </p:grpSp>
        </p:grpSp>
        <p:grpSp>
          <p:nvGrpSpPr>
            <p:cNvPr id="18" name="Group 157"/>
            <p:cNvGrpSpPr>
              <a:grpSpLocks/>
            </p:cNvGrpSpPr>
            <p:nvPr/>
          </p:nvGrpSpPr>
          <p:grpSpPr bwMode="auto">
            <a:xfrm>
              <a:off x="15600" y="12773"/>
              <a:ext cx="2497" cy="1253"/>
              <a:chOff x="4933" y="3227"/>
              <a:chExt cx="817" cy="411"/>
            </a:xfrm>
          </p:grpSpPr>
          <p:sp>
            <p:nvSpPr>
              <p:cNvPr id="42041" name="Rectangle 158"/>
              <p:cNvSpPr>
                <a:spLocks noChangeArrowheads="1"/>
              </p:cNvSpPr>
              <p:nvPr/>
            </p:nvSpPr>
            <p:spPr bwMode="auto">
              <a:xfrm>
                <a:off x="4933" y="3227"/>
                <a:ext cx="817" cy="411"/>
              </a:xfrm>
              <a:prstGeom prst="rect">
                <a:avLst/>
              </a:prstGeom>
              <a:solidFill>
                <a:srgbClr val="66FF66"/>
              </a:solidFill>
              <a:ln w="28575">
                <a:solidFill>
                  <a:schemeClr val="tx1"/>
                </a:solidFill>
                <a:miter lim="800000"/>
                <a:headEnd/>
                <a:tailEnd/>
              </a:ln>
            </p:spPr>
            <p:txBody>
              <a:bodyPr wrap="none" anchor="ctr"/>
              <a:lstStyle/>
              <a:p>
                <a:endParaRPr lang="fr-FR"/>
              </a:p>
            </p:txBody>
          </p:sp>
          <p:grpSp>
            <p:nvGrpSpPr>
              <p:cNvPr id="19" name="Group 159"/>
              <p:cNvGrpSpPr>
                <a:grpSpLocks/>
              </p:cNvGrpSpPr>
              <p:nvPr/>
            </p:nvGrpSpPr>
            <p:grpSpPr bwMode="auto">
              <a:xfrm>
                <a:off x="4933" y="3227"/>
                <a:ext cx="817" cy="411"/>
                <a:chOff x="1872" y="6384"/>
                <a:chExt cx="1056" cy="576"/>
              </a:xfrm>
            </p:grpSpPr>
            <p:sp>
              <p:nvSpPr>
                <p:cNvPr id="42043" name="Line 160"/>
                <p:cNvSpPr>
                  <a:spLocks noChangeShapeType="1"/>
                </p:cNvSpPr>
                <p:nvPr/>
              </p:nvSpPr>
              <p:spPr bwMode="auto">
                <a:xfrm>
                  <a:off x="1968" y="6384"/>
                  <a:ext cx="0" cy="576"/>
                </a:xfrm>
                <a:prstGeom prst="line">
                  <a:avLst/>
                </a:prstGeom>
                <a:noFill/>
                <a:ln w="6350">
                  <a:solidFill>
                    <a:srgbClr val="C0C0C0"/>
                  </a:solidFill>
                  <a:round/>
                  <a:headEnd/>
                  <a:tailEnd/>
                </a:ln>
              </p:spPr>
              <p:txBody>
                <a:bodyPr/>
                <a:lstStyle/>
                <a:p>
                  <a:endParaRPr lang="fr-FR"/>
                </a:p>
              </p:txBody>
            </p:sp>
            <p:sp>
              <p:nvSpPr>
                <p:cNvPr id="42044" name="Line 161"/>
                <p:cNvSpPr>
                  <a:spLocks noChangeShapeType="1"/>
                </p:cNvSpPr>
                <p:nvPr/>
              </p:nvSpPr>
              <p:spPr bwMode="auto">
                <a:xfrm>
                  <a:off x="2064" y="6384"/>
                  <a:ext cx="0" cy="576"/>
                </a:xfrm>
                <a:prstGeom prst="line">
                  <a:avLst/>
                </a:prstGeom>
                <a:noFill/>
                <a:ln w="6350">
                  <a:solidFill>
                    <a:srgbClr val="C0C0C0"/>
                  </a:solidFill>
                  <a:round/>
                  <a:headEnd/>
                  <a:tailEnd/>
                </a:ln>
              </p:spPr>
              <p:txBody>
                <a:bodyPr/>
                <a:lstStyle/>
                <a:p>
                  <a:endParaRPr lang="fr-FR"/>
                </a:p>
              </p:txBody>
            </p:sp>
            <p:sp>
              <p:nvSpPr>
                <p:cNvPr id="42045" name="Line 162"/>
                <p:cNvSpPr>
                  <a:spLocks noChangeShapeType="1"/>
                </p:cNvSpPr>
                <p:nvPr/>
              </p:nvSpPr>
              <p:spPr bwMode="auto">
                <a:xfrm>
                  <a:off x="2160" y="6384"/>
                  <a:ext cx="0" cy="576"/>
                </a:xfrm>
                <a:prstGeom prst="line">
                  <a:avLst/>
                </a:prstGeom>
                <a:noFill/>
                <a:ln w="6350">
                  <a:solidFill>
                    <a:srgbClr val="C0C0C0"/>
                  </a:solidFill>
                  <a:round/>
                  <a:headEnd/>
                  <a:tailEnd/>
                </a:ln>
              </p:spPr>
              <p:txBody>
                <a:bodyPr/>
                <a:lstStyle/>
                <a:p>
                  <a:endParaRPr lang="fr-FR"/>
                </a:p>
              </p:txBody>
            </p:sp>
            <p:sp>
              <p:nvSpPr>
                <p:cNvPr id="42046" name="Line 163"/>
                <p:cNvSpPr>
                  <a:spLocks noChangeShapeType="1"/>
                </p:cNvSpPr>
                <p:nvPr/>
              </p:nvSpPr>
              <p:spPr bwMode="auto">
                <a:xfrm>
                  <a:off x="2256" y="6384"/>
                  <a:ext cx="0" cy="576"/>
                </a:xfrm>
                <a:prstGeom prst="line">
                  <a:avLst/>
                </a:prstGeom>
                <a:noFill/>
                <a:ln w="6350">
                  <a:solidFill>
                    <a:srgbClr val="C0C0C0"/>
                  </a:solidFill>
                  <a:round/>
                  <a:headEnd/>
                  <a:tailEnd/>
                </a:ln>
              </p:spPr>
              <p:txBody>
                <a:bodyPr/>
                <a:lstStyle/>
                <a:p>
                  <a:endParaRPr lang="fr-FR"/>
                </a:p>
              </p:txBody>
            </p:sp>
            <p:sp>
              <p:nvSpPr>
                <p:cNvPr id="42047" name="Line 164"/>
                <p:cNvSpPr>
                  <a:spLocks noChangeShapeType="1"/>
                </p:cNvSpPr>
                <p:nvPr/>
              </p:nvSpPr>
              <p:spPr bwMode="auto">
                <a:xfrm>
                  <a:off x="2352" y="6384"/>
                  <a:ext cx="0" cy="576"/>
                </a:xfrm>
                <a:prstGeom prst="line">
                  <a:avLst/>
                </a:prstGeom>
                <a:noFill/>
                <a:ln w="6350">
                  <a:solidFill>
                    <a:srgbClr val="C0C0C0"/>
                  </a:solidFill>
                  <a:round/>
                  <a:headEnd/>
                  <a:tailEnd/>
                </a:ln>
              </p:spPr>
              <p:txBody>
                <a:bodyPr/>
                <a:lstStyle/>
                <a:p>
                  <a:endParaRPr lang="fr-FR"/>
                </a:p>
              </p:txBody>
            </p:sp>
            <p:sp>
              <p:nvSpPr>
                <p:cNvPr id="42048" name="Line 165"/>
                <p:cNvSpPr>
                  <a:spLocks noChangeShapeType="1"/>
                </p:cNvSpPr>
                <p:nvPr/>
              </p:nvSpPr>
              <p:spPr bwMode="auto">
                <a:xfrm>
                  <a:off x="2448" y="6384"/>
                  <a:ext cx="0" cy="576"/>
                </a:xfrm>
                <a:prstGeom prst="line">
                  <a:avLst/>
                </a:prstGeom>
                <a:noFill/>
                <a:ln w="6350">
                  <a:solidFill>
                    <a:srgbClr val="C0C0C0"/>
                  </a:solidFill>
                  <a:round/>
                  <a:headEnd/>
                  <a:tailEnd/>
                </a:ln>
              </p:spPr>
              <p:txBody>
                <a:bodyPr/>
                <a:lstStyle/>
                <a:p>
                  <a:endParaRPr lang="fr-FR"/>
                </a:p>
              </p:txBody>
            </p:sp>
            <p:sp>
              <p:nvSpPr>
                <p:cNvPr id="42049" name="Line 166"/>
                <p:cNvSpPr>
                  <a:spLocks noChangeShapeType="1"/>
                </p:cNvSpPr>
                <p:nvPr/>
              </p:nvSpPr>
              <p:spPr bwMode="auto">
                <a:xfrm>
                  <a:off x="2544" y="6384"/>
                  <a:ext cx="0" cy="576"/>
                </a:xfrm>
                <a:prstGeom prst="line">
                  <a:avLst/>
                </a:prstGeom>
                <a:noFill/>
                <a:ln w="6350">
                  <a:solidFill>
                    <a:srgbClr val="C0C0C0"/>
                  </a:solidFill>
                  <a:round/>
                  <a:headEnd/>
                  <a:tailEnd/>
                </a:ln>
              </p:spPr>
              <p:txBody>
                <a:bodyPr/>
                <a:lstStyle/>
                <a:p>
                  <a:endParaRPr lang="fr-FR"/>
                </a:p>
              </p:txBody>
            </p:sp>
            <p:sp>
              <p:nvSpPr>
                <p:cNvPr id="42050" name="Line 167"/>
                <p:cNvSpPr>
                  <a:spLocks noChangeShapeType="1"/>
                </p:cNvSpPr>
                <p:nvPr/>
              </p:nvSpPr>
              <p:spPr bwMode="auto">
                <a:xfrm>
                  <a:off x="2640" y="6384"/>
                  <a:ext cx="0" cy="576"/>
                </a:xfrm>
                <a:prstGeom prst="line">
                  <a:avLst/>
                </a:prstGeom>
                <a:noFill/>
                <a:ln w="6350">
                  <a:solidFill>
                    <a:srgbClr val="C0C0C0"/>
                  </a:solidFill>
                  <a:round/>
                  <a:headEnd/>
                  <a:tailEnd/>
                </a:ln>
              </p:spPr>
              <p:txBody>
                <a:bodyPr/>
                <a:lstStyle/>
                <a:p>
                  <a:endParaRPr lang="fr-FR"/>
                </a:p>
              </p:txBody>
            </p:sp>
            <p:sp>
              <p:nvSpPr>
                <p:cNvPr id="42051" name="Line 168"/>
                <p:cNvSpPr>
                  <a:spLocks noChangeShapeType="1"/>
                </p:cNvSpPr>
                <p:nvPr/>
              </p:nvSpPr>
              <p:spPr bwMode="auto">
                <a:xfrm>
                  <a:off x="2736" y="6384"/>
                  <a:ext cx="0" cy="576"/>
                </a:xfrm>
                <a:prstGeom prst="line">
                  <a:avLst/>
                </a:prstGeom>
                <a:noFill/>
                <a:ln w="6350">
                  <a:solidFill>
                    <a:srgbClr val="C0C0C0"/>
                  </a:solidFill>
                  <a:round/>
                  <a:headEnd/>
                  <a:tailEnd/>
                </a:ln>
              </p:spPr>
              <p:txBody>
                <a:bodyPr/>
                <a:lstStyle/>
                <a:p>
                  <a:endParaRPr lang="fr-FR"/>
                </a:p>
              </p:txBody>
            </p:sp>
            <p:sp>
              <p:nvSpPr>
                <p:cNvPr id="42052" name="Line 169"/>
                <p:cNvSpPr>
                  <a:spLocks noChangeShapeType="1"/>
                </p:cNvSpPr>
                <p:nvPr/>
              </p:nvSpPr>
              <p:spPr bwMode="auto">
                <a:xfrm>
                  <a:off x="2832" y="6384"/>
                  <a:ext cx="0" cy="576"/>
                </a:xfrm>
                <a:prstGeom prst="line">
                  <a:avLst/>
                </a:prstGeom>
                <a:noFill/>
                <a:ln w="6350">
                  <a:solidFill>
                    <a:srgbClr val="C0C0C0"/>
                  </a:solidFill>
                  <a:round/>
                  <a:headEnd/>
                  <a:tailEnd/>
                </a:ln>
              </p:spPr>
              <p:txBody>
                <a:bodyPr/>
                <a:lstStyle/>
                <a:p>
                  <a:endParaRPr lang="fr-FR"/>
                </a:p>
              </p:txBody>
            </p:sp>
            <p:sp>
              <p:nvSpPr>
                <p:cNvPr id="42053" name="Line 170"/>
                <p:cNvSpPr>
                  <a:spLocks noChangeShapeType="1"/>
                </p:cNvSpPr>
                <p:nvPr/>
              </p:nvSpPr>
              <p:spPr bwMode="auto">
                <a:xfrm>
                  <a:off x="1872" y="6432"/>
                  <a:ext cx="1056" cy="0"/>
                </a:xfrm>
                <a:prstGeom prst="line">
                  <a:avLst/>
                </a:prstGeom>
                <a:noFill/>
                <a:ln w="6350">
                  <a:solidFill>
                    <a:srgbClr val="C0C0C0"/>
                  </a:solidFill>
                  <a:round/>
                  <a:headEnd/>
                  <a:tailEnd/>
                </a:ln>
              </p:spPr>
              <p:txBody>
                <a:bodyPr/>
                <a:lstStyle/>
                <a:p>
                  <a:endParaRPr lang="fr-FR"/>
                </a:p>
              </p:txBody>
            </p:sp>
            <p:sp>
              <p:nvSpPr>
                <p:cNvPr id="42054" name="Line 171"/>
                <p:cNvSpPr>
                  <a:spLocks noChangeShapeType="1"/>
                </p:cNvSpPr>
                <p:nvPr/>
              </p:nvSpPr>
              <p:spPr bwMode="auto">
                <a:xfrm>
                  <a:off x="1872" y="6528"/>
                  <a:ext cx="1056" cy="0"/>
                </a:xfrm>
                <a:prstGeom prst="line">
                  <a:avLst/>
                </a:prstGeom>
                <a:noFill/>
                <a:ln w="6350">
                  <a:solidFill>
                    <a:srgbClr val="C0C0C0"/>
                  </a:solidFill>
                  <a:round/>
                  <a:headEnd/>
                  <a:tailEnd/>
                </a:ln>
              </p:spPr>
              <p:txBody>
                <a:bodyPr/>
                <a:lstStyle/>
                <a:p>
                  <a:endParaRPr lang="fr-FR"/>
                </a:p>
              </p:txBody>
            </p:sp>
            <p:sp>
              <p:nvSpPr>
                <p:cNvPr id="42055" name="Line 172"/>
                <p:cNvSpPr>
                  <a:spLocks noChangeShapeType="1"/>
                </p:cNvSpPr>
                <p:nvPr/>
              </p:nvSpPr>
              <p:spPr bwMode="auto">
                <a:xfrm>
                  <a:off x="1872" y="6624"/>
                  <a:ext cx="1056" cy="0"/>
                </a:xfrm>
                <a:prstGeom prst="line">
                  <a:avLst/>
                </a:prstGeom>
                <a:noFill/>
                <a:ln w="6350">
                  <a:solidFill>
                    <a:srgbClr val="C0C0C0"/>
                  </a:solidFill>
                  <a:round/>
                  <a:headEnd/>
                  <a:tailEnd/>
                </a:ln>
              </p:spPr>
              <p:txBody>
                <a:bodyPr/>
                <a:lstStyle/>
                <a:p>
                  <a:endParaRPr lang="fr-FR"/>
                </a:p>
              </p:txBody>
            </p:sp>
            <p:sp>
              <p:nvSpPr>
                <p:cNvPr id="42056" name="Line 173"/>
                <p:cNvSpPr>
                  <a:spLocks noChangeShapeType="1"/>
                </p:cNvSpPr>
                <p:nvPr/>
              </p:nvSpPr>
              <p:spPr bwMode="auto">
                <a:xfrm>
                  <a:off x="1872" y="6720"/>
                  <a:ext cx="1056" cy="0"/>
                </a:xfrm>
                <a:prstGeom prst="line">
                  <a:avLst/>
                </a:prstGeom>
                <a:noFill/>
                <a:ln w="6350">
                  <a:solidFill>
                    <a:srgbClr val="C0C0C0"/>
                  </a:solidFill>
                  <a:round/>
                  <a:headEnd/>
                  <a:tailEnd/>
                </a:ln>
              </p:spPr>
              <p:txBody>
                <a:bodyPr/>
                <a:lstStyle/>
                <a:p>
                  <a:endParaRPr lang="fr-FR"/>
                </a:p>
              </p:txBody>
            </p:sp>
            <p:sp>
              <p:nvSpPr>
                <p:cNvPr id="42057" name="Line 174"/>
                <p:cNvSpPr>
                  <a:spLocks noChangeShapeType="1"/>
                </p:cNvSpPr>
                <p:nvPr/>
              </p:nvSpPr>
              <p:spPr bwMode="auto">
                <a:xfrm>
                  <a:off x="1872" y="6816"/>
                  <a:ext cx="1056" cy="0"/>
                </a:xfrm>
                <a:prstGeom prst="line">
                  <a:avLst/>
                </a:prstGeom>
                <a:noFill/>
                <a:ln w="6350">
                  <a:solidFill>
                    <a:srgbClr val="C0C0C0"/>
                  </a:solidFill>
                  <a:round/>
                  <a:headEnd/>
                  <a:tailEnd/>
                </a:ln>
              </p:spPr>
              <p:txBody>
                <a:bodyPr/>
                <a:lstStyle/>
                <a:p>
                  <a:endParaRPr lang="fr-FR"/>
                </a:p>
              </p:txBody>
            </p:sp>
            <p:sp>
              <p:nvSpPr>
                <p:cNvPr id="42058" name="Line 175"/>
                <p:cNvSpPr>
                  <a:spLocks noChangeShapeType="1"/>
                </p:cNvSpPr>
                <p:nvPr/>
              </p:nvSpPr>
              <p:spPr bwMode="auto">
                <a:xfrm>
                  <a:off x="1872" y="6912"/>
                  <a:ext cx="1056" cy="0"/>
                </a:xfrm>
                <a:prstGeom prst="line">
                  <a:avLst/>
                </a:prstGeom>
                <a:noFill/>
                <a:ln w="6350">
                  <a:solidFill>
                    <a:srgbClr val="C0C0C0"/>
                  </a:solidFill>
                  <a:round/>
                  <a:headEnd/>
                  <a:tailEnd/>
                </a:ln>
              </p:spPr>
              <p:txBody>
                <a:bodyPr/>
                <a:lstStyle/>
                <a:p>
                  <a:endParaRPr lang="fr-FR"/>
                </a:p>
              </p:txBody>
            </p:sp>
          </p:grpSp>
        </p:grpSp>
        <p:grpSp>
          <p:nvGrpSpPr>
            <p:cNvPr id="20" name="Group 176"/>
            <p:cNvGrpSpPr>
              <a:grpSpLocks/>
            </p:cNvGrpSpPr>
            <p:nvPr/>
          </p:nvGrpSpPr>
          <p:grpSpPr bwMode="auto">
            <a:xfrm>
              <a:off x="781" y="13066"/>
              <a:ext cx="5050" cy="2886"/>
              <a:chOff x="336" y="3168"/>
              <a:chExt cx="1652" cy="947"/>
            </a:xfrm>
          </p:grpSpPr>
          <p:grpSp>
            <p:nvGrpSpPr>
              <p:cNvPr id="21" name="Group 177"/>
              <p:cNvGrpSpPr>
                <a:grpSpLocks/>
              </p:cNvGrpSpPr>
              <p:nvPr/>
            </p:nvGrpSpPr>
            <p:grpSpPr bwMode="auto">
              <a:xfrm>
                <a:off x="576" y="3168"/>
                <a:ext cx="1412" cy="103"/>
                <a:chOff x="192" y="6000"/>
                <a:chExt cx="2496" cy="144"/>
              </a:xfrm>
            </p:grpSpPr>
            <p:sp>
              <p:nvSpPr>
                <p:cNvPr id="42029" name="Rectangle 178"/>
                <p:cNvSpPr>
                  <a:spLocks noChangeArrowheads="1"/>
                </p:cNvSpPr>
                <p:nvPr/>
              </p:nvSpPr>
              <p:spPr bwMode="auto">
                <a:xfrm>
                  <a:off x="192" y="6000"/>
                  <a:ext cx="2496" cy="144"/>
                </a:xfrm>
                <a:prstGeom prst="rect">
                  <a:avLst/>
                </a:prstGeom>
                <a:solidFill>
                  <a:srgbClr val="66FF66"/>
                </a:solidFill>
                <a:ln w="28575">
                  <a:solidFill>
                    <a:schemeClr val="tx1"/>
                  </a:solidFill>
                  <a:miter lim="800000"/>
                  <a:headEnd/>
                  <a:tailEnd/>
                </a:ln>
              </p:spPr>
              <p:txBody>
                <a:bodyPr wrap="none" anchor="ctr"/>
                <a:lstStyle/>
                <a:p>
                  <a:endParaRPr lang="fr-FR"/>
                </a:p>
              </p:txBody>
            </p:sp>
            <p:sp>
              <p:nvSpPr>
                <p:cNvPr id="42030" name="Line 179"/>
                <p:cNvSpPr>
                  <a:spLocks noChangeShapeType="1"/>
                </p:cNvSpPr>
                <p:nvPr/>
              </p:nvSpPr>
              <p:spPr bwMode="auto">
                <a:xfrm>
                  <a:off x="432" y="6000"/>
                  <a:ext cx="0" cy="144"/>
                </a:xfrm>
                <a:prstGeom prst="line">
                  <a:avLst/>
                </a:prstGeom>
                <a:noFill/>
                <a:ln w="28575">
                  <a:solidFill>
                    <a:schemeClr val="tx1"/>
                  </a:solidFill>
                  <a:round/>
                  <a:headEnd/>
                  <a:tailEnd/>
                </a:ln>
              </p:spPr>
              <p:txBody>
                <a:bodyPr/>
                <a:lstStyle/>
                <a:p>
                  <a:endParaRPr lang="fr-FR"/>
                </a:p>
              </p:txBody>
            </p:sp>
            <p:sp>
              <p:nvSpPr>
                <p:cNvPr id="42031" name="Line 180"/>
                <p:cNvSpPr>
                  <a:spLocks noChangeShapeType="1"/>
                </p:cNvSpPr>
                <p:nvPr/>
              </p:nvSpPr>
              <p:spPr bwMode="auto">
                <a:xfrm>
                  <a:off x="672" y="6000"/>
                  <a:ext cx="0" cy="144"/>
                </a:xfrm>
                <a:prstGeom prst="line">
                  <a:avLst/>
                </a:prstGeom>
                <a:noFill/>
                <a:ln w="28575">
                  <a:solidFill>
                    <a:schemeClr val="tx1"/>
                  </a:solidFill>
                  <a:round/>
                  <a:headEnd/>
                  <a:tailEnd/>
                </a:ln>
              </p:spPr>
              <p:txBody>
                <a:bodyPr/>
                <a:lstStyle/>
                <a:p>
                  <a:endParaRPr lang="fr-FR"/>
                </a:p>
              </p:txBody>
            </p:sp>
            <p:sp>
              <p:nvSpPr>
                <p:cNvPr id="42032" name="Line 181"/>
                <p:cNvSpPr>
                  <a:spLocks noChangeShapeType="1"/>
                </p:cNvSpPr>
                <p:nvPr/>
              </p:nvSpPr>
              <p:spPr bwMode="auto">
                <a:xfrm>
                  <a:off x="1200" y="6000"/>
                  <a:ext cx="0" cy="144"/>
                </a:xfrm>
                <a:prstGeom prst="line">
                  <a:avLst/>
                </a:prstGeom>
                <a:noFill/>
                <a:ln w="28575">
                  <a:solidFill>
                    <a:schemeClr val="tx1"/>
                  </a:solidFill>
                  <a:round/>
                  <a:headEnd/>
                  <a:tailEnd/>
                </a:ln>
              </p:spPr>
              <p:txBody>
                <a:bodyPr/>
                <a:lstStyle/>
                <a:p>
                  <a:endParaRPr lang="fr-FR"/>
                </a:p>
              </p:txBody>
            </p:sp>
            <p:sp>
              <p:nvSpPr>
                <p:cNvPr id="42033" name="Line 182"/>
                <p:cNvSpPr>
                  <a:spLocks noChangeShapeType="1"/>
                </p:cNvSpPr>
                <p:nvPr/>
              </p:nvSpPr>
              <p:spPr bwMode="auto">
                <a:xfrm>
                  <a:off x="912" y="6000"/>
                  <a:ext cx="0" cy="144"/>
                </a:xfrm>
                <a:prstGeom prst="line">
                  <a:avLst/>
                </a:prstGeom>
                <a:noFill/>
                <a:ln w="28575">
                  <a:solidFill>
                    <a:schemeClr val="tx1"/>
                  </a:solidFill>
                  <a:round/>
                  <a:headEnd/>
                  <a:tailEnd/>
                </a:ln>
              </p:spPr>
              <p:txBody>
                <a:bodyPr/>
                <a:lstStyle/>
                <a:p>
                  <a:endParaRPr lang="fr-FR"/>
                </a:p>
              </p:txBody>
            </p:sp>
            <p:sp>
              <p:nvSpPr>
                <p:cNvPr id="42034" name="Line 183"/>
                <p:cNvSpPr>
                  <a:spLocks noChangeShapeType="1"/>
                </p:cNvSpPr>
                <p:nvPr/>
              </p:nvSpPr>
              <p:spPr bwMode="auto">
                <a:xfrm>
                  <a:off x="1152" y="6000"/>
                  <a:ext cx="0" cy="144"/>
                </a:xfrm>
                <a:prstGeom prst="line">
                  <a:avLst/>
                </a:prstGeom>
                <a:noFill/>
                <a:ln w="28575">
                  <a:solidFill>
                    <a:schemeClr val="tx1"/>
                  </a:solidFill>
                  <a:round/>
                  <a:headEnd/>
                  <a:tailEnd/>
                </a:ln>
              </p:spPr>
              <p:txBody>
                <a:bodyPr/>
                <a:lstStyle/>
                <a:p>
                  <a:endParaRPr lang="fr-FR"/>
                </a:p>
              </p:txBody>
            </p:sp>
            <p:sp>
              <p:nvSpPr>
                <p:cNvPr id="42035" name="Line 184"/>
                <p:cNvSpPr>
                  <a:spLocks noChangeShapeType="1"/>
                </p:cNvSpPr>
                <p:nvPr/>
              </p:nvSpPr>
              <p:spPr bwMode="auto">
                <a:xfrm>
                  <a:off x="1680" y="6000"/>
                  <a:ext cx="0" cy="144"/>
                </a:xfrm>
                <a:prstGeom prst="line">
                  <a:avLst/>
                </a:prstGeom>
                <a:noFill/>
                <a:ln w="28575">
                  <a:solidFill>
                    <a:schemeClr val="tx1"/>
                  </a:solidFill>
                  <a:round/>
                  <a:headEnd/>
                  <a:tailEnd/>
                </a:ln>
              </p:spPr>
              <p:txBody>
                <a:bodyPr/>
                <a:lstStyle/>
                <a:p>
                  <a:endParaRPr lang="fr-FR"/>
                </a:p>
              </p:txBody>
            </p:sp>
            <p:sp>
              <p:nvSpPr>
                <p:cNvPr id="42036" name="Line 185"/>
                <p:cNvSpPr>
                  <a:spLocks noChangeShapeType="1"/>
                </p:cNvSpPr>
                <p:nvPr/>
              </p:nvSpPr>
              <p:spPr bwMode="auto">
                <a:xfrm>
                  <a:off x="2448" y="6000"/>
                  <a:ext cx="0" cy="144"/>
                </a:xfrm>
                <a:prstGeom prst="line">
                  <a:avLst/>
                </a:prstGeom>
                <a:noFill/>
                <a:ln w="28575">
                  <a:solidFill>
                    <a:schemeClr val="tx1"/>
                  </a:solidFill>
                  <a:round/>
                  <a:headEnd/>
                  <a:tailEnd/>
                </a:ln>
              </p:spPr>
              <p:txBody>
                <a:bodyPr/>
                <a:lstStyle/>
                <a:p>
                  <a:endParaRPr lang="fr-FR"/>
                </a:p>
              </p:txBody>
            </p:sp>
            <p:sp>
              <p:nvSpPr>
                <p:cNvPr id="42037" name="Line 186"/>
                <p:cNvSpPr>
                  <a:spLocks noChangeShapeType="1"/>
                </p:cNvSpPr>
                <p:nvPr/>
              </p:nvSpPr>
              <p:spPr bwMode="auto">
                <a:xfrm>
                  <a:off x="1440" y="6000"/>
                  <a:ext cx="0" cy="144"/>
                </a:xfrm>
                <a:prstGeom prst="line">
                  <a:avLst/>
                </a:prstGeom>
                <a:noFill/>
                <a:ln w="28575">
                  <a:solidFill>
                    <a:schemeClr val="tx1"/>
                  </a:solidFill>
                  <a:round/>
                  <a:headEnd/>
                  <a:tailEnd/>
                </a:ln>
              </p:spPr>
              <p:txBody>
                <a:bodyPr/>
                <a:lstStyle/>
                <a:p>
                  <a:endParaRPr lang="fr-FR"/>
                </a:p>
              </p:txBody>
            </p:sp>
            <p:sp>
              <p:nvSpPr>
                <p:cNvPr id="42038" name="Line 187"/>
                <p:cNvSpPr>
                  <a:spLocks noChangeShapeType="1"/>
                </p:cNvSpPr>
                <p:nvPr/>
              </p:nvSpPr>
              <p:spPr bwMode="auto">
                <a:xfrm>
                  <a:off x="2208" y="6000"/>
                  <a:ext cx="0" cy="144"/>
                </a:xfrm>
                <a:prstGeom prst="line">
                  <a:avLst/>
                </a:prstGeom>
                <a:noFill/>
                <a:ln w="28575">
                  <a:solidFill>
                    <a:schemeClr val="tx1"/>
                  </a:solidFill>
                  <a:round/>
                  <a:headEnd/>
                  <a:tailEnd/>
                </a:ln>
              </p:spPr>
              <p:txBody>
                <a:bodyPr/>
                <a:lstStyle/>
                <a:p>
                  <a:endParaRPr lang="fr-FR"/>
                </a:p>
              </p:txBody>
            </p:sp>
            <p:sp>
              <p:nvSpPr>
                <p:cNvPr id="42039" name="Line 188"/>
                <p:cNvSpPr>
                  <a:spLocks noChangeShapeType="1"/>
                </p:cNvSpPr>
                <p:nvPr/>
              </p:nvSpPr>
              <p:spPr bwMode="auto">
                <a:xfrm>
                  <a:off x="1920" y="6000"/>
                  <a:ext cx="0" cy="144"/>
                </a:xfrm>
                <a:prstGeom prst="line">
                  <a:avLst/>
                </a:prstGeom>
                <a:noFill/>
                <a:ln w="28575">
                  <a:solidFill>
                    <a:schemeClr val="tx1"/>
                  </a:solidFill>
                  <a:round/>
                  <a:headEnd/>
                  <a:tailEnd/>
                </a:ln>
              </p:spPr>
              <p:txBody>
                <a:bodyPr/>
                <a:lstStyle/>
                <a:p>
                  <a:endParaRPr lang="fr-FR"/>
                </a:p>
              </p:txBody>
            </p:sp>
            <p:sp>
              <p:nvSpPr>
                <p:cNvPr id="42040" name="Line 189"/>
                <p:cNvSpPr>
                  <a:spLocks noChangeShapeType="1"/>
                </p:cNvSpPr>
                <p:nvPr/>
              </p:nvSpPr>
              <p:spPr bwMode="auto">
                <a:xfrm>
                  <a:off x="2160" y="6000"/>
                  <a:ext cx="0" cy="144"/>
                </a:xfrm>
                <a:prstGeom prst="line">
                  <a:avLst/>
                </a:prstGeom>
                <a:noFill/>
                <a:ln w="28575">
                  <a:solidFill>
                    <a:schemeClr val="tx1"/>
                  </a:solidFill>
                  <a:round/>
                  <a:headEnd/>
                  <a:tailEnd/>
                </a:ln>
              </p:spPr>
              <p:txBody>
                <a:bodyPr/>
                <a:lstStyle/>
                <a:p>
                  <a:endParaRPr lang="fr-FR"/>
                </a:p>
              </p:txBody>
            </p:sp>
          </p:grpSp>
          <p:sp>
            <p:nvSpPr>
              <p:cNvPr id="42027" name="Oval 190"/>
              <p:cNvSpPr>
                <a:spLocks noChangeArrowheads="1"/>
              </p:cNvSpPr>
              <p:nvPr/>
            </p:nvSpPr>
            <p:spPr bwMode="auto">
              <a:xfrm>
                <a:off x="336" y="3264"/>
                <a:ext cx="788" cy="799"/>
              </a:xfrm>
              <a:prstGeom prst="ellipse">
                <a:avLst/>
              </a:prstGeom>
              <a:noFill/>
              <a:ln w="28575">
                <a:solidFill>
                  <a:schemeClr val="tx1"/>
                </a:solidFill>
                <a:round/>
                <a:headEnd/>
                <a:tailEnd/>
              </a:ln>
            </p:spPr>
            <p:txBody>
              <a:bodyPr wrap="none" anchor="ctr"/>
              <a:lstStyle/>
              <a:p>
                <a:endParaRPr lang="fr-FR"/>
              </a:p>
            </p:txBody>
          </p:sp>
          <p:sp>
            <p:nvSpPr>
              <p:cNvPr id="42028" name="Oval 191"/>
              <p:cNvSpPr>
                <a:spLocks noChangeArrowheads="1"/>
              </p:cNvSpPr>
              <p:nvPr/>
            </p:nvSpPr>
            <p:spPr bwMode="auto">
              <a:xfrm>
                <a:off x="1056" y="3744"/>
                <a:ext cx="377" cy="371"/>
              </a:xfrm>
              <a:prstGeom prst="ellipse">
                <a:avLst/>
              </a:prstGeom>
              <a:noFill/>
              <a:ln w="28575">
                <a:solidFill>
                  <a:schemeClr val="tx1"/>
                </a:solidFill>
                <a:round/>
                <a:headEnd/>
                <a:tailEnd/>
              </a:ln>
            </p:spPr>
            <p:txBody>
              <a:bodyPr wrap="none" anchor="ctr"/>
              <a:lstStyle/>
              <a:p>
                <a:endParaRPr lang="fr-FR"/>
              </a:p>
            </p:txBody>
          </p:sp>
        </p:grpSp>
        <p:sp>
          <p:nvSpPr>
            <p:cNvPr id="42006" name="Text Box 192"/>
            <p:cNvSpPr txBox="1">
              <a:spLocks noChangeArrowheads="1"/>
            </p:cNvSpPr>
            <p:nvPr/>
          </p:nvSpPr>
          <p:spPr bwMode="auto">
            <a:xfrm>
              <a:off x="1362" y="14143"/>
              <a:ext cx="1213" cy="1454"/>
            </a:xfrm>
            <a:prstGeom prst="rect">
              <a:avLst/>
            </a:prstGeom>
            <a:noFill/>
            <a:ln w="9525">
              <a:noFill/>
              <a:miter lim="800000"/>
              <a:headEnd/>
              <a:tailEnd/>
            </a:ln>
          </p:spPr>
          <p:txBody>
            <a:bodyPr wrap="none" lIns="91375" tIns="45688" rIns="91375" bIns="45688">
              <a:spAutoFit/>
            </a:bodyPr>
            <a:lstStyle/>
            <a:p>
              <a:pPr defTabSz="279400"/>
              <a:r>
                <a:rPr lang="fr-FR" b="1">
                  <a:latin typeface="Times New Roman" pitchFamily="18" charset="0"/>
                </a:rPr>
                <a:t>SPS</a:t>
              </a:r>
            </a:p>
          </p:txBody>
        </p:sp>
        <p:sp>
          <p:nvSpPr>
            <p:cNvPr id="42007" name="Text Box 193"/>
            <p:cNvSpPr txBox="1">
              <a:spLocks noChangeArrowheads="1"/>
            </p:cNvSpPr>
            <p:nvPr/>
          </p:nvSpPr>
          <p:spPr bwMode="auto">
            <a:xfrm>
              <a:off x="3129" y="14900"/>
              <a:ext cx="945" cy="1454"/>
            </a:xfrm>
            <a:prstGeom prst="rect">
              <a:avLst/>
            </a:prstGeom>
            <a:noFill/>
            <a:ln w="9525">
              <a:noFill/>
              <a:miter lim="800000"/>
              <a:headEnd/>
              <a:tailEnd/>
            </a:ln>
          </p:spPr>
          <p:txBody>
            <a:bodyPr wrap="none" lIns="91375" tIns="45688" rIns="91375" bIns="45688">
              <a:spAutoFit/>
            </a:bodyPr>
            <a:lstStyle/>
            <a:p>
              <a:pPr defTabSz="279400"/>
              <a:r>
                <a:rPr lang="fr-FR" b="1">
                  <a:latin typeface="Times New Roman" pitchFamily="18" charset="0"/>
                </a:rPr>
                <a:t>PS</a:t>
              </a:r>
            </a:p>
          </p:txBody>
        </p:sp>
        <p:sp>
          <p:nvSpPr>
            <p:cNvPr id="42008" name="Line 194"/>
            <p:cNvSpPr>
              <a:spLocks noChangeShapeType="1"/>
            </p:cNvSpPr>
            <p:nvPr/>
          </p:nvSpPr>
          <p:spPr bwMode="auto">
            <a:xfrm flipV="1">
              <a:off x="983" y="13212"/>
              <a:ext cx="440" cy="585"/>
            </a:xfrm>
            <a:prstGeom prst="line">
              <a:avLst/>
            </a:prstGeom>
            <a:noFill/>
            <a:ln w="63500">
              <a:solidFill>
                <a:srgbClr val="FF0066"/>
              </a:solidFill>
              <a:round/>
              <a:headEnd/>
              <a:tailEnd type="triangle" w="med" len="med"/>
            </a:ln>
          </p:spPr>
          <p:txBody>
            <a:bodyPr/>
            <a:lstStyle/>
            <a:p>
              <a:endParaRPr lang="fr-FR"/>
            </a:p>
          </p:txBody>
        </p:sp>
        <p:sp>
          <p:nvSpPr>
            <p:cNvPr id="42009" name="Line 195"/>
            <p:cNvSpPr>
              <a:spLocks noChangeShapeType="1"/>
            </p:cNvSpPr>
            <p:nvPr/>
          </p:nvSpPr>
          <p:spPr bwMode="auto">
            <a:xfrm>
              <a:off x="5895" y="13212"/>
              <a:ext cx="388" cy="0"/>
            </a:xfrm>
            <a:prstGeom prst="line">
              <a:avLst/>
            </a:prstGeom>
            <a:noFill/>
            <a:ln w="63500">
              <a:solidFill>
                <a:srgbClr val="FF0066"/>
              </a:solidFill>
              <a:round/>
              <a:headEnd/>
              <a:tailEnd type="triangle" w="med" len="med"/>
            </a:ln>
          </p:spPr>
          <p:txBody>
            <a:bodyPr/>
            <a:lstStyle/>
            <a:p>
              <a:endParaRPr lang="fr-FR"/>
            </a:p>
          </p:txBody>
        </p:sp>
        <p:sp>
          <p:nvSpPr>
            <p:cNvPr id="42010" name="Freeform 196"/>
            <p:cNvSpPr>
              <a:spLocks/>
            </p:cNvSpPr>
            <p:nvPr/>
          </p:nvSpPr>
          <p:spPr bwMode="auto">
            <a:xfrm>
              <a:off x="7970" y="12920"/>
              <a:ext cx="5135" cy="438"/>
            </a:xfrm>
            <a:custGeom>
              <a:avLst/>
              <a:gdLst>
                <a:gd name="T0" fmla="*/ 0 w 2592"/>
                <a:gd name="T1" fmla="*/ 10480 h 152"/>
                <a:gd name="T2" fmla="*/ 1476 w 2592"/>
                <a:gd name="T3" fmla="*/ 3853 h 152"/>
                <a:gd name="T4" fmla="*/ 3693 w 2592"/>
                <a:gd name="T5" fmla="*/ 547 h 152"/>
                <a:gd name="T6" fmla="*/ 8869 w 2592"/>
                <a:gd name="T7" fmla="*/ 547 h 152"/>
                <a:gd name="T8" fmla="*/ 39927 w 2592"/>
                <a:gd name="T9" fmla="*/ 547 h 152"/>
                <a:gd name="T10" fmla="*/ 0 60000 65536"/>
                <a:gd name="T11" fmla="*/ 0 60000 65536"/>
                <a:gd name="T12" fmla="*/ 0 60000 65536"/>
                <a:gd name="T13" fmla="*/ 0 60000 65536"/>
                <a:gd name="T14" fmla="*/ 0 60000 65536"/>
                <a:gd name="T15" fmla="*/ 0 w 2592"/>
                <a:gd name="T16" fmla="*/ 0 h 152"/>
                <a:gd name="T17" fmla="*/ 2592 w 2592"/>
                <a:gd name="T18" fmla="*/ 152 h 152"/>
              </a:gdLst>
              <a:ahLst/>
              <a:cxnLst>
                <a:cxn ang="T10">
                  <a:pos x="T0" y="T1"/>
                </a:cxn>
                <a:cxn ang="T11">
                  <a:pos x="T2" y="T3"/>
                </a:cxn>
                <a:cxn ang="T12">
                  <a:pos x="T4" y="T5"/>
                </a:cxn>
                <a:cxn ang="T13">
                  <a:pos x="T6" y="T7"/>
                </a:cxn>
                <a:cxn ang="T14">
                  <a:pos x="T8" y="T9"/>
                </a:cxn>
              </a:cxnLst>
              <a:rect l="T15" t="T16" r="T17" b="T18"/>
              <a:pathLst>
                <a:path w="2592" h="152">
                  <a:moveTo>
                    <a:pt x="0" y="152"/>
                  </a:moveTo>
                  <a:cubicBezTo>
                    <a:pt x="28" y="116"/>
                    <a:pt x="56" y="80"/>
                    <a:pt x="96" y="56"/>
                  </a:cubicBezTo>
                  <a:cubicBezTo>
                    <a:pt x="136" y="32"/>
                    <a:pt x="160" y="16"/>
                    <a:pt x="240" y="8"/>
                  </a:cubicBezTo>
                  <a:cubicBezTo>
                    <a:pt x="320" y="0"/>
                    <a:pt x="184" y="8"/>
                    <a:pt x="576" y="8"/>
                  </a:cubicBezTo>
                  <a:cubicBezTo>
                    <a:pt x="968" y="8"/>
                    <a:pt x="1780" y="8"/>
                    <a:pt x="2592" y="8"/>
                  </a:cubicBezTo>
                </a:path>
              </a:pathLst>
            </a:custGeom>
            <a:noFill/>
            <a:ln w="63500">
              <a:solidFill>
                <a:srgbClr val="FF0066"/>
              </a:solidFill>
              <a:prstDash val="dash"/>
              <a:round/>
              <a:headEnd/>
              <a:tailEnd type="triangle" w="med" len="med"/>
            </a:ln>
          </p:spPr>
          <p:txBody>
            <a:bodyPr/>
            <a:lstStyle/>
            <a:p>
              <a:endParaRPr lang="fr-FR"/>
            </a:p>
          </p:txBody>
        </p:sp>
        <p:sp>
          <p:nvSpPr>
            <p:cNvPr id="42011" name="Line 197"/>
            <p:cNvSpPr>
              <a:spLocks noChangeShapeType="1"/>
            </p:cNvSpPr>
            <p:nvPr/>
          </p:nvSpPr>
          <p:spPr bwMode="auto">
            <a:xfrm>
              <a:off x="8117" y="13358"/>
              <a:ext cx="5135" cy="0"/>
            </a:xfrm>
            <a:prstGeom prst="line">
              <a:avLst/>
            </a:prstGeom>
            <a:noFill/>
            <a:ln w="63500">
              <a:solidFill>
                <a:srgbClr val="FF0066"/>
              </a:solidFill>
              <a:prstDash val="dash"/>
              <a:round/>
              <a:headEnd/>
              <a:tailEnd type="triangle" w="med" len="med"/>
            </a:ln>
          </p:spPr>
          <p:txBody>
            <a:bodyPr/>
            <a:lstStyle/>
            <a:p>
              <a:endParaRPr lang="fr-FR"/>
            </a:p>
          </p:txBody>
        </p:sp>
        <p:sp>
          <p:nvSpPr>
            <p:cNvPr id="42012" name="Freeform 198"/>
            <p:cNvSpPr>
              <a:spLocks/>
            </p:cNvSpPr>
            <p:nvPr/>
          </p:nvSpPr>
          <p:spPr bwMode="auto">
            <a:xfrm>
              <a:off x="7970" y="13505"/>
              <a:ext cx="5576" cy="292"/>
            </a:xfrm>
            <a:custGeom>
              <a:avLst/>
              <a:gdLst>
                <a:gd name="T0" fmla="*/ 0 w 1728"/>
                <a:gd name="T1" fmla="*/ 0 h 152"/>
                <a:gd name="T2" fmla="*/ 31217 w 1728"/>
                <a:gd name="T3" fmla="*/ 1963 h 152"/>
                <a:gd name="T4" fmla="*/ 119681 w 1728"/>
                <a:gd name="T5" fmla="*/ 653 h 152"/>
                <a:gd name="T6" fmla="*/ 187354 w 1728"/>
                <a:gd name="T7" fmla="*/ 653 h 152"/>
                <a:gd name="T8" fmla="*/ 0 60000 65536"/>
                <a:gd name="T9" fmla="*/ 0 60000 65536"/>
                <a:gd name="T10" fmla="*/ 0 60000 65536"/>
                <a:gd name="T11" fmla="*/ 0 60000 65536"/>
                <a:gd name="T12" fmla="*/ 0 w 1728"/>
                <a:gd name="T13" fmla="*/ 0 h 152"/>
                <a:gd name="T14" fmla="*/ 1728 w 1728"/>
                <a:gd name="T15" fmla="*/ 152 h 152"/>
              </a:gdLst>
              <a:ahLst/>
              <a:cxnLst>
                <a:cxn ang="T8">
                  <a:pos x="T0" y="T1"/>
                </a:cxn>
                <a:cxn ang="T9">
                  <a:pos x="T2" y="T3"/>
                </a:cxn>
                <a:cxn ang="T10">
                  <a:pos x="T4" y="T5"/>
                </a:cxn>
                <a:cxn ang="T11">
                  <a:pos x="T6" y="T7"/>
                </a:cxn>
              </a:cxnLst>
              <a:rect l="T12" t="T13" r="T14" b="T15"/>
              <a:pathLst>
                <a:path w="1728" h="152">
                  <a:moveTo>
                    <a:pt x="0" y="0"/>
                  </a:moveTo>
                  <a:cubicBezTo>
                    <a:pt x="52" y="68"/>
                    <a:pt x="104" y="136"/>
                    <a:pt x="288" y="144"/>
                  </a:cubicBezTo>
                  <a:cubicBezTo>
                    <a:pt x="472" y="152"/>
                    <a:pt x="864" y="64"/>
                    <a:pt x="1104" y="48"/>
                  </a:cubicBezTo>
                  <a:cubicBezTo>
                    <a:pt x="1344" y="32"/>
                    <a:pt x="1536" y="40"/>
                    <a:pt x="1728" y="48"/>
                  </a:cubicBezTo>
                </a:path>
              </a:pathLst>
            </a:custGeom>
            <a:noFill/>
            <a:ln w="63500">
              <a:solidFill>
                <a:srgbClr val="FF0066"/>
              </a:solidFill>
              <a:prstDash val="dash"/>
              <a:round/>
              <a:headEnd/>
              <a:tailEnd type="triangle" w="med" len="med"/>
            </a:ln>
          </p:spPr>
          <p:txBody>
            <a:bodyPr/>
            <a:lstStyle/>
            <a:p>
              <a:endParaRPr lang="fr-FR"/>
            </a:p>
          </p:txBody>
        </p:sp>
        <p:sp>
          <p:nvSpPr>
            <p:cNvPr id="42013" name="Line 199"/>
            <p:cNvSpPr>
              <a:spLocks noChangeShapeType="1"/>
            </p:cNvSpPr>
            <p:nvPr/>
          </p:nvSpPr>
          <p:spPr bwMode="auto">
            <a:xfrm>
              <a:off x="13165" y="12944"/>
              <a:ext cx="3522" cy="0"/>
            </a:xfrm>
            <a:prstGeom prst="line">
              <a:avLst/>
            </a:prstGeom>
            <a:noFill/>
            <a:ln w="63500">
              <a:solidFill>
                <a:srgbClr val="FF0066"/>
              </a:solidFill>
              <a:round/>
              <a:headEnd/>
              <a:tailEnd type="triangle" w="med" len="med"/>
            </a:ln>
          </p:spPr>
          <p:txBody>
            <a:bodyPr/>
            <a:lstStyle/>
            <a:p>
              <a:endParaRPr lang="fr-FR"/>
            </a:p>
          </p:txBody>
        </p:sp>
        <p:sp>
          <p:nvSpPr>
            <p:cNvPr id="42014" name="Line 200"/>
            <p:cNvSpPr>
              <a:spLocks noChangeShapeType="1"/>
            </p:cNvSpPr>
            <p:nvPr/>
          </p:nvSpPr>
          <p:spPr bwMode="auto">
            <a:xfrm>
              <a:off x="13312" y="13358"/>
              <a:ext cx="3815" cy="0"/>
            </a:xfrm>
            <a:prstGeom prst="line">
              <a:avLst/>
            </a:prstGeom>
            <a:noFill/>
            <a:ln w="63500">
              <a:solidFill>
                <a:srgbClr val="FF0066"/>
              </a:solidFill>
              <a:round/>
              <a:headEnd/>
              <a:tailEnd type="triangle" w="med" len="med"/>
            </a:ln>
          </p:spPr>
          <p:txBody>
            <a:bodyPr/>
            <a:lstStyle/>
            <a:p>
              <a:endParaRPr lang="fr-FR"/>
            </a:p>
          </p:txBody>
        </p:sp>
        <p:sp>
          <p:nvSpPr>
            <p:cNvPr id="42015" name="Line 201"/>
            <p:cNvSpPr>
              <a:spLocks noChangeShapeType="1"/>
            </p:cNvSpPr>
            <p:nvPr/>
          </p:nvSpPr>
          <p:spPr bwMode="auto">
            <a:xfrm>
              <a:off x="13594" y="13603"/>
              <a:ext cx="2494" cy="0"/>
            </a:xfrm>
            <a:prstGeom prst="line">
              <a:avLst/>
            </a:prstGeom>
            <a:noFill/>
            <a:ln w="63500">
              <a:solidFill>
                <a:srgbClr val="FF0066"/>
              </a:solidFill>
              <a:round/>
              <a:headEnd/>
              <a:tailEnd type="triangle" w="med" len="med"/>
            </a:ln>
          </p:spPr>
          <p:txBody>
            <a:bodyPr/>
            <a:lstStyle/>
            <a:p>
              <a:endParaRPr lang="fr-FR"/>
            </a:p>
          </p:txBody>
        </p:sp>
        <p:sp>
          <p:nvSpPr>
            <p:cNvPr id="42016" name="Text Box 202"/>
            <p:cNvSpPr txBox="1">
              <a:spLocks noChangeArrowheads="1"/>
            </p:cNvSpPr>
            <p:nvPr/>
          </p:nvSpPr>
          <p:spPr bwMode="auto">
            <a:xfrm>
              <a:off x="5913" y="10599"/>
              <a:ext cx="1360" cy="1333"/>
            </a:xfrm>
            <a:prstGeom prst="rect">
              <a:avLst/>
            </a:prstGeom>
            <a:noFill/>
            <a:ln w="9525">
              <a:noFill/>
              <a:miter lim="800000"/>
              <a:headEnd/>
              <a:tailEnd/>
            </a:ln>
          </p:spPr>
          <p:txBody>
            <a:bodyPr wrap="none" lIns="91375" tIns="45688" rIns="91375" bIns="45688">
              <a:spAutoFit/>
            </a:bodyPr>
            <a:lstStyle/>
            <a:p>
              <a:pPr defTabSz="279400"/>
              <a:r>
                <a:rPr lang="fr-FR" sz="1600" b="1">
                  <a:latin typeface="Times New Roman" pitchFamily="18" charset="0"/>
                </a:rPr>
                <a:t>Cible</a:t>
              </a:r>
            </a:p>
          </p:txBody>
        </p:sp>
        <p:sp>
          <p:nvSpPr>
            <p:cNvPr id="42017" name="Text Box 203"/>
            <p:cNvSpPr txBox="1">
              <a:spLocks noChangeArrowheads="1"/>
            </p:cNvSpPr>
            <p:nvPr/>
          </p:nvSpPr>
          <p:spPr bwMode="auto">
            <a:xfrm>
              <a:off x="8235" y="10387"/>
              <a:ext cx="2692" cy="2303"/>
            </a:xfrm>
            <a:prstGeom prst="rect">
              <a:avLst/>
            </a:prstGeom>
            <a:noFill/>
            <a:ln w="9525">
              <a:noFill/>
              <a:miter lim="800000"/>
              <a:headEnd/>
              <a:tailEnd/>
            </a:ln>
          </p:spPr>
          <p:txBody>
            <a:bodyPr wrap="none" lIns="91375" tIns="45688" rIns="91375" bIns="45688">
              <a:spAutoFit/>
            </a:bodyPr>
            <a:lstStyle/>
            <a:p>
              <a:pPr defTabSz="279400"/>
              <a:r>
                <a:rPr lang="fr-FR" sz="1600" b="1">
                  <a:latin typeface="Times New Roman" pitchFamily="18" charset="0"/>
                </a:rPr>
                <a:t>Cornes </a:t>
              </a:r>
            </a:p>
            <a:p>
              <a:pPr defTabSz="279400"/>
              <a:r>
                <a:rPr lang="fr-FR" sz="1600" b="1">
                  <a:latin typeface="Times New Roman" pitchFamily="18" charset="0"/>
                </a:rPr>
                <a:t>magnétiques</a:t>
              </a:r>
            </a:p>
          </p:txBody>
        </p:sp>
        <p:sp>
          <p:nvSpPr>
            <p:cNvPr id="42018" name="Text Box 204"/>
            <p:cNvSpPr txBox="1">
              <a:spLocks noChangeArrowheads="1"/>
            </p:cNvSpPr>
            <p:nvPr/>
          </p:nvSpPr>
          <p:spPr bwMode="auto">
            <a:xfrm>
              <a:off x="15133" y="10387"/>
              <a:ext cx="2465" cy="2303"/>
            </a:xfrm>
            <a:prstGeom prst="rect">
              <a:avLst/>
            </a:prstGeom>
            <a:noFill/>
            <a:ln w="9525">
              <a:noFill/>
              <a:miter lim="800000"/>
              <a:headEnd/>
              <a:tailEnd/>
            </a:ln>
          </p:spPr>
          <p:txBody>
            <a:bodyPr wrap="none" lIns="91375" tIns="45688" rIns="91375" bIns="45688">
              <a:spAutoFit/>
            </a:bodyPr>
            <a:lstStyle/>
            <a:p>
              <a:pPr algn="ctr" defTabSz="279400"/>
              <a:r>
                <a:rPr lang="fr-FR" sz="1600" b="1" dirty="0">
                  <a:latin typeface="Times New Roman" pitchFamily="18" charset="0"/>
                </a:rPr>
                <a:t>Gran Sasso</a:t>
              </a:r>
            </a:p>
            <a:p>
              <a:pPr algn="ctr" defTabSz="279400"/>
              <a:r>
                <a:rPr lang="fr-FR" sz="1600" b="1" dirty="0">
                  <a:latin typeface="Times New Roman" pitchFamily="18" charset="0"/>
                </a:rPr>
                <a:t>en Italie</a:t>
              </a:r>
            </a:p>
          </p:txBody>
        </p:sp>
        <p:sp>
          <p:nvSpPr>
            <p:cNvPr id="42019" name="Text Box 205"/>
            <p:cNvSpPr txBox="1">
              <a:spLocks noChangeArrowheads="1"/>
            </p:cNvSpPr>
            <p:nvPr/>
          </p:nvSpPr>
          <p:spPr bwMode="auto">
            <a:xfrm>
              <a:off x="11614" y="10387"/>
              <a:ext cx="3003" cy="2303"/>
            </a:xfrm>
            <a:prstGeom prst="rect">
              <a:avLst/>
            </a:prstGeom>
            <a:noFill/>
            <a:ln w="9525">
              <a:noFill/>
              <a:miter lim="800000"/>
              <a:headEnd/>
              <a:tailEnd/>
            </a:ln>
          </p:spPr>
          <p:txBody>
            <a:bodyPr wrap="none" lIns="91375" tIns="45688" rIns="91375" bIns="45688">
              <a:spAutoFit/>
            </a:bodyPr>
            <a:lstStyle/>
            <a:p>
              <a:pPr defTabSz="279400"/>
              <a:r>
                <a:rPr lang="fr-FR" sz="1600" b="1">
                  <a:latin typeface="Times New Roman" pitchFamily="18" charset="0"/>
                </a:rPr>
                <a:t>Tube de </a:t>
              </a:r>
            </a:p>
            <a:p>
              <a:pPr defTabSz="279400"/>
              <a:r>
                <a:rPr lang="fr-FR" sz="1600" b="1">
                  <a:latin typeface="Times New Roman" pitchFamily="18" charset="0"/>
                </a:rPr>
                <a:t>d</a:t>
              </a:r>
              <a:r>
                <a:rPr lang="fr-FR" sz="1600" b="1">
                  <a:latin typeface="Times New Roman" pitchFamily="18" charset="0"/>
                  <a:cs typeface="Times New Roman" pitchFamily="18" charset="0"/>
                </a:rPr>
                <a:t>é</a:t>
              </a:r>
              <a:r>
                <a:rPr lang="fr-FR" sz="1600" b="1">
                  <a:latin typeface="Times New Roman" pitchFamily="18" charset="0"/>
                </a:rPr>
                <a:t>sintégration</a:t>
              </a:r>
            </a:p>
          </p:txBody>
        </p:sp>
        <p:sp>
          <p:nvSpPr>
            <p:cNvPr id="42020" name="Text Box 206"/>
            <p:cNvSpPr txBox="1">
              <a:spLocks noChangeArrowheads="1"/>
            </p:cNvSpPr>
            <p:nvPr/>
          </p:nvSpPr>
          <p:spPr bwMode="auto">
            <a:xfrm>
              <a:off x="1689" y="10387"/>
              <a:ext cx="2314" cy="2303"/>
            </a:xfrm>
            <a:prstGeom prst="rect">
              <a:avLst/>
            </a:prstGeom>
            <a:noFill/>
            <a:ln w="9525">
              <a:noFill/>
              <a:miter lim="800000"/>
              <a:headEnd/>
              <a:tailEnd/>
            </a:ln>
          </p:spPr>
          <p:txBody>
            <a:bodyPr wrap="none" lIns="91375" tIns="45688" rIns="91375" bIns="45688">
              <a:spAutoFit/>
            </a:bodyPr>
            <a:lstStyle/>
            <a:p>
              <a:pPr defTabSz="279400"/>
              <a:r>
                <a:rPr lang="fr-FR" sz="1600" b="1">
                  <a:latin typeface="Times New Roman" pitchFamily="18" charset="0"/>
                </a:rPr>
                <a:t>Faisceau </a:t>
              </a:r>
            </a:p>
            <a:p>
              <a:pPr defTabSz="279400"/>
              <a:r>
                <a:rPr lang="fr-FR" sz="1600" b="1">
                  <a:latin typeface="Times New Roman" pitchFamily="18" charset="0"/>
                </a:rPr>
                <a:t>de protons</a:t>
              </a:r>
            </a:p>
          </p:txBody>
        </p:sp>
        <p:sp>
          <p:nvSpPr>
            <p:cNvPr id="42021" name="Text Box 207"/>
            <p:cNvSpPr txBox="1">
              <a:spLocks noChangeArrowheads="1"/>
            </p:cNvSpPr>
            <p:nvPr/>
          </p:nvSpPr>
          <p:spPr bwMode="auto">
            <a:xfrm>
              <a:off x="1258" y="13434"/>
              <a:ext cx="1380" cy="1091"/>
            </a:xfrm>
            <a:prstGeom prst="rect">
              <a:avLst/>
            </a:prstGeom>
            <a:noFill/>
            <a:ln w="9525">
              <a:noFill/>
              <a:miter lim="800000"/>
              <a:headEnd/>
              <a:tailEnd/>
            </a:ln>
          </p:spPr>
          <p:txBody>
            <a:bodyPr wrap="none" lIns="91375" tIns="45688" rIns="91375" bIns="45688">
              <a:spAutoFit/>
            </a:bodyPr>
            <a:lstStyle/>
            <a:p>
              <a:pPr defTabSz="279400"/>
              <a:r>
                <a:rPr lang="fr-FR" sz="1200" b="1" i="1">
                  <a:solidFill>
                    <a:srgbClr val="FF0066"/>
                  </a:solidFill>
                  <a:latin typeface="Times New Roman" pitchFamily="18" charset="0"/>
                </a:rPr>
                <a:t>protons</a:t>
              </a:r>
            </a:p>
          </p:txBody>
        </p:sp>
        <p:sp>
          <p:nvSpPr>
            <p:cNvPr id="42022" name="Text Box 208"/>
            <p:cNvSpPr txBox="1">
              <a:spLocks noChangeArrowheads="1"/>
            </p:cNvSpPr>
            <p:nvPr/>
          </p:nvSpPr>
          <p:spPr bwMode="auto">
            <a:xfrm>
              <a:off x="4928" y="14067"/>
              <a:ext cx="1717" cy="1333"/>
            </a:xfrm>
            <a:prstGeom prst="rect">
              <a:avLst/>
            </a:prstGeom>
            <a:noFill/>
            <a:ln w="9525">
              <a:noFill/>
              <a:miter lim="800000"/>
              <a:headEnd/>
              <a:tailEnd/>
            </a:ln>
          </p:spPr>
          <p:txBody>
            <a:bodyPr wrap="none" lIns="91375" tIns="45688" rIns="91375" bIns="45688">
              <a:spAutoFit/>
            </a:bodyPr>
            <a:lstStyle/>
            <a:p>
              <a:pPr defTabSz="279400"/>
              <a:r>
                <a:rPr lang="fr-FR" sz="1600" b="1" i="1">
                  <a:solidFill>
                    <a:srgbClr val="FF0066"/>
                  </a:solidFill>
                  <a:latin typeface="Times New Roman" pitchFamily="18" charset="0"/>
                </a:rPr>
                <a:t>protons</a:t>
              </a:r>
            </a:p>
          </p:txBody>
        </p:sp>
        <p:sp>
          <p:nvSpPr>
            <p:cNvPr id="42023" name="Text Box 209"/>
            <p:cNvSpPr txBox="1">
              <a:spLocks noChangeArrowheads="1"/>
            </p:cNvSpPr>
            <p:nvPr/>
          </p:nvSpPr>
          <p:spPr bwMode="auto">
            <a:xfrm>
              <a:off x="11284" y="14067"/>
              <a:ext cx="1336" cy="1333"/>
            </a:xfrm>
            <a:prstGeom prst="rect">
              <a:avLst/>
            </a:prstGeom>
            <a:noFill/>
            <a:ln w="9525">
              <a:noFill/>
              <a:miter lim="800000"/>
              <a:headEnd/>
              <a:tailEnd/>
            </a:ln>
          </p:spPr>
          <p:txBody>
            <a:bodyPr wrap="none" lIns="91375" tIns="45688" rIns="91375" bIns="45688">
              <a:spAutoFit/>
            </a:bodyPr>
            <a:lstStyle/>
            <a:p>
              <a:pPr defTabSz="279400"/>
              <a:r>
                <a:rPr lang="fr-FR" sz="1600" b="1" i="1">
                  <a:solidFill>
                    <a:srgbClr val="FF0066"/>
                  </a:solidFill>
                  <a:latin typeface="Times New Roman" pitchFamily="18" charset="0"/>
                </a:rPr>
                <a:t>pions</a:t>
              </a:r>
            </a:p>
          </p:txBody>
        </p:sp>
        <p:sp>
          <p:nvSpPr>
            <p:cNvPr id="42024" name="Text Box 210"/>
            <p:cNvSpPr txBox="1">
              <a:spLocks noChangeArrowheads="1"/>
            </p:cNvSpPr>
            <p:nvPr/>
          </p:nvSpPr>
          <p:spPr bwMode="auto">
            <a:xfrm>
              <a:off x="7441" y="14067"/>
              <a:ext cx="1336" cy="1333"/>
            </a:xfrm>
            <a:prstGeom prst="rect">
              <a:avLst/>
            </a:prstGeom>
            <a:noFill/>
            <a:ln w="9525">
              <a:noFill/>
              <a:miter lim="800000"/>
              <a:headEnd/>
              <a:tailEnd/>
            </a:ln>
          </p:spPr>
          <p:txBody>
            <a:bodyPr wrap="none" lIns="91375" tIns="45688" rIns="91375" bIns="45688">
              <a:spAutoFit/>
            </a:bodyPr>
            <a:lstStyle/>
            <a:p>
              <a:pPr defTabSz="279400"/>
              <a:r>
                <a:rPr lang="fr-FR" sz="1600" b="1" i="1">
                  <a:solidFill>
                    <a:srgbClr val="FF0066"/>
                  </a:solidFill>
                  <a:latin typeface="Times New Roman" pitchFamily="18" charset="0"/>
                </a:rPr>
                <a:t>pions</a:t>
              </a:r>
            </a:p>
          </p:txBody>
        </p:sp>
        <p:sp>
          <p:nvSpPr>
            <p:cNvPr id="42025" name="Text Box 211"/>
            <p:cNvSpPr txBox="1">
              <a:spLocks noChangeArrowheads="1"/>
            </p:cNvSpPr>
            <p:nvPr/>
          </p:nvSpPr>
          <p:spPr bwMode="auto">
            <a:xfrm>
              <a:off x="13894" y="14067"/>
              <a:ext cx="2074" cy="1333"/>
            </a:xfrm>
            <a:prstGeom prst="rect">
              <a:avLst/>
            </a:prstGeom>
            <a:noFill/>
            <a:ln w="9525">
              <a:noFill/>
              <a:miter lim="800000"/>
              <a:headEnd/>
              <a:tailEnd/>
            </a:ln>
          </p:spPr>
          <p:txBody>
            <a:bodyPr wrap="none" lIns="91375" tIns="45688" rIns="91375" bIns="45688">
              <a:spAutoFit/>
            </a:bodyPr>
            <a:lstStyle/>
            <a:p>
              <a:pPr defTabSz="279400"/>
              <a:r>
                <a:rPr lang="fr-FR" sz="1600" b="1" i="1">
                  <a:solidFill>
                    <a:srgbClr val="FF0066"/>
                  </a:solidFill>
                  <a:latin typeface="Times New Roman" pitchFamily="18" charset="0"/>
                </a:rPr>
                <a:t>neutrinos</a:t>
              </a:r>
            </a:p>
          </p:txBody>
        </p:sp>
      </p:grpSp>
      <p:sp>
        <p:nvSpPr>
          <p:cNvPr id="41997" name="Text Box 312"/>
          <p:cNvSpPr txBox="1">
            <a:spLocks noChangeArrowheads="1"/>
          </p:cNvSpPr>
          <p:nvPr/>
        </p:nvSpPr>
        <p:spPr bwMode="auto">
          <a:xfrm>
            <a:off x="209551" y="4168775"/>
            <a:ext cx="8701088" cy="396212"/>
          </a:xfrm>
          <a:prstGeom prst="rect">
            <a:avLst/>
          </a:prstGeom>
          <a:solidFill>
            <a:srgbClr val="CCFFCC"/>
          </a:solidFill>
          <a:ln w="25400">
            <a:solidFill>
              <a:srgbClr val="0000FF"/>
            </a:solidFill>
            <a:miter lim="800000"/>
            <a:headEnd/>
            <a:tailEnd/>
          </a:ln>
        </p:spPr>
        <p:txBody>
          <a:bodyPr lIns="20016" tIns="10008" rIns="20016" bIns="10008">
            <a:spAutoFit/>
          </a:bodyPr>
          <a:lstStyle/>
          <a:p>
            <a:pPr algn="ctr" defTabSz="279400">
              <a:spcAft>
                <a:spcPct val="10000"/>
              </a:spcAft>
            </a:pPr>
            <a:r>
              <a:rPr lang="en-US" sz="1900" b="1">
                <a:solidFill>
                  <a:srgbClr val="FF0000"/>
                </a:solidFill>
                <a:latin typeface="Times New Roman" pitchFamily="18" charset="0"/>
              </a:rPr>
              <a:t>p + C</a:t>
            </a:r>
            <a:r>
              <a:rPr lang="en-US" sz="1900" b="1">
                <a:latin typeface="Times New Roman" pitchFamily="18" charset="0"/>
              </a:rPr>
              <a:t>  </a:t>
            </a:r>
            <a:r>
              <a:rPr lang="en-US" sz="1900" b="1">
                <a:latin typeface="Times New Roman" pitchFamily="18" charset="0"/>
                <a:sym typeface="Symbol" pitchFamily="18" charset="2"/>
              </a:rPr>
              <a:t></a:t>
            </a:r>
            <a:r>
              <a:rPr lang="en-US" sz="1900" b="1">
                <a:latin typeface="Times New Roman" pitchFamily="18" charset="0"/>
              </a:rPr>
              <a:t> (interaction) </a:t>
            </a:r>
            <a:r>
              <a:rPr lang="en-US" sz="1900" b="1">
                <a:sym typeface="Symbol" pitchFamily="18" charset="2"/>
              </a:rPr>
              <a:t></a:t>
            </a:r>
            <a:r>
              <a:rPr lang="en-US" sz="1900" b="1">
                <a:latin typeface="Times New Roman" pitchFamily="18" charset="0"/>
              </a:rPr>
              <a:t> </a:t>
            </a:r>
            <a:r>
              <a:rPr lang="en-US" sz="2100" b="1">
                <a:solidFill>
                  <a:srgbClr val="3333FF"/>
                </a:solidFill>
                <a:latin typeface="Symbol" pitchFamily="18" charset="2"/>
              </a:rPr>
              <a:t>p</a:t>
            </a:r>
            <a:r>
              <a:rPr lang="en-US" sz="2100" b="1" baseline="30000">
                <a:solidFill>
                  <a:srgbClr val="3333FF"/>
                </a:solidFill>
                <a:latin typeface="Times New Roman" pitchFamily="18" charset="0"/>
              </a:rPr>
              <a:t>+</a:t>
            </a:r>
            <a:r>
              <a:rPr lang="en-US" sz="1900" b="1">
                <a:latin typeface="Times New Roman" pitchFamily="18" charset="0"/>
              </a:rPr>
              <a:t> </a:t>
            </a:r>
            <a:r>
              <a:rPr lang="en-US" sz="1900" b="1">
                <a:sym typeface="Symbol" pitchFamily="18" charset="2"/>
              </a:rPr>
              <a:t></a:t>
            </a:r>
            <a:r>
              <a:rPr lang="en-US" sz="1900" b="1"/>
              <a:t>  </a:t>
            </a:r>
            <a:r>
              <a:rPr lang="en-US" sz="1900" b="1">
                <a:latin typeface="Times New Roman" pitchFamily="18" charset="0"/>
              </a:rPr>
              <a:t>d</a:t>
            </a:r>
            <a:r>
              <a:rPr lang="en-US" sz="1900" b="1">
                <a:latin typeface="Times New Roman" pitchFamily="18" charset="0"/>
                <a:cs typeface="Times New Roman" pitchFamily="18" charset="0"/>
              </a:rPr>
              <a:t>é</a:t>
            </a:r>
            <a:r>
              <a:rPr lang="en-US" sz="1900" b="1">
                <a:latin typeface="Times New Roman" pitchFamily="18" charset="0"/>
              </a:rPr>
              <a:t>sintégration </a:t>
            </a:r>
            <a:r>
              <a:rPr lang="en-US" sz="1900" b="1">
                <a:sym typeface="Symbol" pitchFamily="18" charset="2"/>
              </a:rPr>
              <a:t> </a:t>
            </a:r>
            <a:r>
              <a:rPr lang="en-US" sz="1900" b="1">
                <a:latin typeface="Times New Roman" pitchFamily="18" charset="0"/>
              </a:rPr>
              <a:t> </a:t>
            </a:r>
            <a:r>
              <a:rPr lang="en-US" sz="1900" b="1">
                <a:solidFill>
                  <a:srgbClr val="00CC00"/>
                </a:solidFill>
                <a:latin typeface="Symbol" pitchFamily="18" charset="2"/>
              </a:rPr>
              <a:t>m</a:t>
            </a:r>
            <a:r>
              <a:rPr lang="en-US" sz="1900" b="1" baseline="30000">
                <a:solidFill>
                  <a:srgbClr val="00CC00"/>
                </a:solidFill>
                <a:latin typeface="Times New Roman" pitchFamily="18" charset="0"/>
              </a:rPr>
              <a:t>+</a:t>
            </a:r>
            <a:r>
              <a:rPr lang="en-US" sz="1900" b="1">
                <a:solidFill>
                  <a:srgbClr val="00CC00"/>
                </a:solidFill>
                <a:latin typeface="Times New Roman" pitchFamily="18" charset="0"/>
              </a:rPr>
              <a:t> + </a:t>
            </a:r>
            <a:r>
              <a:rPr lang="en-US" sz="1900" b="1">
                <a:solidFill>
                  <a:srgbClr val="00CC00"/>
                </a:solidFill>
                <a:latin typeface="Symbol" pitchFamily="18" charset="2"/>
              </a:rPr>
              <a:t>n</a:t>
            </a:r>
            <a:r>
              <a:rPr lang="en-US" sz="1900" b="1" baseline="-25000">
                <a:solidFill>
                  <a:srgbClr val="00CC00"/>
                </a:solidFill>
                <a:latin typeface="Symbol" pitchFamily="18" charset="2"/>
              </a:rPr>
              <a:t>m</a:t>
            </a:r>
          </a:p>
          <a:p>
            <a:pPr algn="ctr" defTabSz="279400">
              <a:spcAft>
                <a:spcPct val="10000"/>
              </a:spcAft>
            </a:pPr>
            <a:endParaRPr lang="en-US" sz="200" b="1" baseline="-25000">
              <a:solidFill>
                <a:srgbClr val="00CC00"/>
              </a:solidFill>
              <a:latin typeface="Symbol" pitchFamily="18" charset="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457200" y="274638"/>
            <a:ext cx="8229600" cy="369332"/>
          </a:xfrm>
        </p:spPr>
        <p:txBody>
          <a:bodyPr/>
          <a:lstStyle/>
          <a:p>
            <a:pPr algn="ctr" eaLnBrk="1" fontAlgn="auto" hangingPunct="1">
              <a:spcAft>
                <a:spcPts val="0"/>
              </a:spcAft>
              <a:defRPr/>
            </a:pPr>
            <a:r>
              <a:rPr lang="en-US" sz="2400" b="1" dirty="0" smtClean="0"/>
              <a:t>Détecteurs de Neutrinos</a:t>
            </a:r>
            <a:r>
              <a:rPr lang="fr-FR" sz="2400" b="1" dirty="0" smtClean="0"/>
              <a:t> </a:t>
            </a:r>
          </a:p>
        </p:txBody>
      </p:sp>
      <p:pic>
        <p:nvPicPr>
          <p:cNvPr id="43011" name="Picture 4" descr="superk_04"/>
          <p:cNvPicPr>
            <a:picLocks noChangeAspect="1" noChangeArrowheads="1"/>
          </p:cNvPicPr>
          <p:nvPr/>
        </p:nvPicPr>
        <p:blipFill>
          <a:blip r:embed="rId3"/>
          <a:srcRect/>
          <a:stretch>
            <a:fillRect/>
          </a:stretch>
        </p:blipFill>
        <p:spPr bwMode="auto">
          <a:xfrm>
            <a:off x="2867025" y="5278439"/>
            <a:ext cx="1731963" cy="1393825"/>
          </a:xfrm>
          <a:prstGeom prst="rect">
            <a:avLst/>
          </a:prstGeom>
          <a:noFill/>
          <a:ln w="9525">
            <a:solidFill>
              <a:srgbClr val="3333FF"/>
            </a:solidFill>
            <a:miter lim="800000"/>
            <a:headEnd/>
            <a:tailEnd/>
          </a:ln>
        </p:spPr>
      </p:pic>
      <p:sp>
        <p:nvSpPr>
          <p:cNvPr id="43012" name="Text Box 5"/>
          <p:cNvSpPr txBox="1">
            <a:spLocks noChangeArrowheads="1"/>
          </p:cNvSpPr>
          <p:nvPr/>
        </p:nvSpPr>
        <p:spPr bwMode="auto">
          <a:xfrm>
            <a:off x="2863851" y="4389438"/>
            <a:ext cx="1743075" cy="919551"/>
          </a:xfrm>
          <a:prstGeom prst="rect">
            <a:avLst/>
          </a:prstGeom>
          <a:noFill/>
          <a:ln w="9525">
            <a:solidFill>
              <a:srgbClr val="3333FF"/>
            </a:solidFill>
            <a:miter lim="800000"/>
            <a:headEnd/>
            <a:tailEnd/>
          </a:ln>
        </p:spPr>
        <p:txBody>
          <a:bodyPr lIns="26738" tIns="13369" rIns="26738" bIns="13369">
            <a:spAutoFit/>
          </a:bodyPr>
          <a:lstStyle/>
          <a:p>
            <a:pPr defTabSz="279400"/>
            <a:r>
              <a:rPr lang="en-US" sz="1200" b="1" dirty="0">
                <a:solidFill>
                  <a:srgbClr val="FF0066"/>
                </a:solidFill>
                <a:latin typeface="Times New Roman" pitchFamily="18" charset="0"/>
              </a:rPr>
              <a:t>Super-</a:t>
            </a:r>
            <a:r>
              <a:rPr lang="en-US" sz="1200" b="1" dirty="0" err="1">
                <a:solidFill>
                  <a:srgbClr val="FF0066"/>
                </a:solidFill>
                <a:latin typeface="Times New Roman" pitchFamily="18" charset="0"/>
              </a:rPr>
              <a:t>Kamiokande</a:t>
            </a:r>
            <a:r>
              <a:rPr lang="en-US" sz="1200" b="1" dirty="0">
                <a:solidFill>
                  <a:srgbClr val="FF0066"/>
                </a:solidFill>
                <a:latin typeface="Times New Roman" pitchFamily="18" charset="0"/>
              </a:rPr>
              <a:t>, </a:t>
            </a:r>
            <a:r>
              <a:rPr lang="en-US" sz="1200" b="1" dirty="0" err="1">
                <a:solidFill>
                  <a:srgbClr val="FF0066"/>
                </a:solidFill>
                <a:latin typeface="Times New Roman" pitchFamily="18" charset="0"/>
              </a:rPr>
              <a:t>Japon</a:t>
            </a:r>
            <a:r>
              <a:rPr lang="en-US" sz="1200" b="1" dirty="0">
                <a:solidFill>
                  <a:srgbClr val="FF0066"/>
                </a:solidFill>
                <a:latin typeface="Times New Roman" pitchFamily="18" charset="0"/>
              </a:rPr>
              <a:t>: </a:t>
            </a:r>
          </a:p>
          <a:p>
            <a:pPr defTabSz="279400"/>
            <a:r>
              <a:rPr lang="en-US" sz="1100" b="1" dirty="0">
                <a:solidFill>
                  <a:srgbClr val="FF0066"/>
                </a:solidFill>
                <a:latin typeface="Times New Roman" pitchFamily="18" charset="0"/>
              </a:rPr>
              <a:t>Un </a:t>
            </a:r>
            <a:r>
              <a:rPr lang="en-US" sz="1100" b="1" dirty="0" err="1">
                <a:solidFill>
                  <a:srgbClr val="FF0066"/>
                </a:solidFill>
                <a:latin typeface="Times New Roman" pitchFamily="18" charset="0"/>
              </a:rPr>
              <a:t>d</a:t>
            </a:r>
            <a:r>
              <a:rPr lang="en-US" sz="1100" b="1" dirty="0" err="1">
                <a:solidFill>
                  <a:srgbClr val="FF0066"/>
                </a:solidFill>
                <a:latin typeface="Times New Roman" pitchFamily="18" charset="0"/>
                <a:cs typeface="Times New Roman" pitchFamily="18" charset="0"/>
              </a:rPr>
              <a:t>é</a:t>
            </a:r>
            <a:r>
              <a:rPr lang="en-US" sz="1100" b="1" dirty="0" err="1">
                <a:solidFill>
                  <a:srgbClr val="FF0066"/>
                </a:solidFill>
                <a:latin typeface="Times New Roman" pitchFamily="18" charset="0"/>
              </a:rPr>
              <a:t>tecteur</a:t>
            </a:r>
            <a:r>
              <a:rPr lang="en-US" sz="1100" b="1" dirty="0">
                <a:solidFill>
                  <a:srgbClr val="FF0066"/>
                </a:solidFill>
                <a:latin typeface="Times New Roman" pitchFamily="18" charset="0"/>
              </a:rPr>
              <a:t> de</a:t>
            </a:r>
          </a:p>
          <a:p>
            <a:pPr defTabSz="279400"/>
            <a:r>
              <a:rPr lang="en-US" sz="1100" b="1" dirty="0">
                <a:solidFill>
                  <a:srgbClr val="FF0066"/>
                </a:solidFill>
                <a:latin typeface="Times New Roman" pitchFamily="18" charset="0"/>
              </a:rPr>
              <a:t>50000 </a:t>
            </a:r>
            <a:r>
              <a:rPr lang="en-US" sz="1100" b="1" dirty="0" err="1">
                <a:solidFill>
                  <a:srgbClr val="FF0066"/>
                </a:solidFill>
                <a:latin typeface="Times New Roman" pitchFamily="18" charset="0"/>
              </a:rPr>
              <a:t>tonnes</a:t>
            </a:r>
            <a:r>
              <a:rPr lang="en-US" sz="1100" b="1" dirty="0">
                <a:solidFill>
                  <a:srgbClr val="FF0066"/>
                </a:solidFill>
                <a:latin typeface="Times New Roman" pitchFamily="18" charset="0"/>
              </a:rPr>
              <a:t> </a:t>
            </a:r>
            <a:r>
              <a:rPr lang="en-US" sz="1100" b="1" dirty="0" err="1">
                <a:solidFill>
                  <a:srgbClr val="FF0066"/>
                </a:solidFill>
                <a:latin typeface="Times New Roman" pitchFamily="18" charset="0"/>
              </a:rPr>
              <a:t>d’eau</a:t>
            </a:r>
            <a:r>
              <a:rPr lang="en-US" sz="1100" b="1" dirty="0">
                <a:solidFill>
                  <a:srgbClr val="FF0066"/>
                </a:solidFill>
                <a:latin typeface="Times New Roman" pitchFamily="18" charset="0"/>
              </a:rPr>
              <a:t>,</a:t>
            </a:r>
            <a:r>
              <a:rPr lang="en-US" sz="1200" b="1" dirty="0">
                <a:solidFill>
                  <a:srgbClr val="FF0066"/>
                </a:solidFill>
                <a:latin typeface="Times New Roman" pitchFamily="18" charset="0"/>
              </a:rPr>
              <a:t> </a:t>
            </a:r>
            <a:r>
              <a:rPr lang="en-US" sz="1100" b="1" dirty="0">
                <a:solidFill>
                  <a:srgbClr val="FF0066"/>
                </a:solidFill>
                <a:latin typeface="Times New Roman" pitchFamily="18" charset="0"/>
              </a:rPr>
              <a:t>1000 m </a:t>
            </a:r>
            <a:r>
              <a:rPr lang="en-US" sz="1100" b="1" dirty="0" err="1">
                <a:solidFill>
                  <a:srgbClr val="FF0066"/>
                </a:solidFill>
                <a:latin typeface="Times New Roman" pitchFamily="18" charset="0"/>
              </a:rPr>
              <a:t>sous</a:t>
            </a:r>
            <a:r>
              <a:rPr lang="en-US" sz="1100" b="1" dirty="0">
                <a:solidFill>
                  <a:srgbClr val="FF0066"/>
                </a:solidFill>
                <a:latin typeface="Times New Roman" pitchFamily="18" charset="0"/>
              </a:rPr>
              <a:t> </a:t>
            </a:r>
            <a:r>
              <a:rPr lang="en-US" sz="1100" b="1" dirty="0" err="1">
                <a:solidFill>
                  <a:srgbClr val="FF0066"/>
                </a:solidFill>
                <a:latin typeface="Times New Roman" pitchFamily="18" charset="0"/>
              </a:rPr>
              <a:t>terre</a:t>
            </a:r>
            <a:r>
              <a:rPr lang="en-US" sz="1100" b="1" dirty="0">
                <a:solidFill>
                  <a:srgbClr val="FF0066"/>
                </a:solidFill>
                <a:latin typeface="Times New Roman" pitchFamily="18" charset="0"/>
              </a:rPr>
              <a:t>.</a:t>
            </a:r>
          </a:p>
        </p:txBody>
      </p:sp>
      <p:sp>
        <p:nvSpPr>
          <p:cNvPr id="43013" name="Text Box 6"/>
          <p:cNvSpPr txBox="1">
            <a:spLocks noChangeArrowheads="1"/>
          </p:cNvSpPr>
          <p:nvPr/>
        </p:nvSpPr>
        <p:spPr bwMode="auto">
          <a:xfrm>
            <a:off x="414339" y="3630613"/>
            <a:ext cx="8469312" cy="580997"/>
          </a:xfrm>
          <a:prstGeom prst="rect">
            <a:avLst/>
          </a:prstGeom>
          <a:noFill/>
          <a:ln w="9525">
            <a:noFill/>
            <a:miter lim="800000"/>
            <a:headEnd/>
            <a:tailEnd/>
          </a:ln>
        </p:spPr>
        <p:txBody>
          <a:bodyPr lIns="26738" tIns="13369" rIns="26738" bIns="13369">
            <a:spAutoFit/>
          </a:bodyPr>
          <a:lstStyle/>
          <a:p>
            <a:pPr defTabSz="279400"/>
            <a:r>
              <a:rPr lang="fr-CH" b="1">
                <a:solidFill>
                  <a:srgbClr val="3333FF"/>
                </a:solidFill>
                <a:latin typeface="Times New Roman" pitchFamily="18" charset="0"/>
              </a:rPr>
              <a:t>Les  détecteurs de neutrinos sont composés d'une grande quantité de matériaux situés dans une caverne souterraine (pour les protéger du rayonnement cosmique).</a:t>
            </a:r>
          </a:p>
        </p:txBody>
      </p:sp>
      <p:pic>
        <p:nvPicPr>
          <p:cNvPr id="43014" name="Picture 7" descr="homestake_site"/>
          <p:cNvPicPr>
            <a:picLocks noChangeAspect="1" noChangeArrowheads="1"/>
          </p:cNvPicPr>
          <p:nvPr/>
        </p:nvPicPr>
        <p:blipFill>
          <a:blip r:embed="rId4"/>
          <a:srcRect/>
          <a:stretch>
            <a:fillRect/>
          </a:stretch>
        </p:blipFill>
        <p:spPr bwMode="auto">
          <a:xfrm>
            <a:off x="147639" y="5280026"/>
            <a:ext cx="2073275" cy="1392238"/>
          </a:xfrm>
          <a:prstGeom prst="rect">
            <a:avLst/>
          </a:prstGeom>
          <a:noFill/>
          <a:ln w="9525">
            <a:solidFill>
              <a:srgbClr val="3333FF"/>
            </a:solidFill>
            <a:miter lim="800000"/>
            <a:headEnd/>
            <a:tailEnd/>
          </a:ln>
        </p:spPr>
      </p:pic>
      <p:sp>
        <p:nvSpPr>
          <p:cNvPr id="43015" name="Text Box 8"/>
          <p:cNvSpPr txBox="1">
            <a:spLocks noChangeArrowheads="1"/>
          </p:cNvSpPr>
          <p:nvPr/>
        </p:nvSpPr>
        <p:spPr bwMode="auto">
          <a:xfrm>
            <a:off x="147640" y="4389439"/>
            <a:ext cx="2079625" cy="765663"/>
          </a:xfrm>
          <a:prstGeom prst="rect">
            <a:avLst/>
          </a:prstGeom>
          <a:noFill/>
          <a:ln w="9525">
            <a:solidFill>
              <a:srgbClr val="3333FF"/>
            </a:solidFill>
            <a:miter lim="800000"/>
            <a:headEnd/>
            <a:tailEnd/>
          </a:ln>
        </p:spPr>
        <p:txBody>
          <a:bodyPr lIns="26738" tIns="13369" rIns="26738" bIns="13369">
            <a:spAutoFit/>
          </a:bodyPr>
          <a:lstStyle/>
          <a:p>
            <a:pPr defTabSz="279400"/>
            <a:r>
              <a:rPr lang="en-US" sz="1200" b="1">
                <a:solidFill>
                  <a:srgbClr val="FF0066"/>
                </a:solidFill>
                <a:latin typeface="Times New Roman" pitchFamily="18" charset="0"/>
              </a:rPr>
              <a:t>Mine d’or de Homestake, </a:t>
            </a:r>
          </a:p>
          <a:p>
            <a:pPr defTabSz="279400"/>
            <a:r>
              <a:rPr lang="en-US" sz="1200" b="1">
                <a:solidFill>
                  <a:srgbClr val="FF0066"/>
                </a:solidFill>
                <a:latin typeface="Times New Roman" pitchFamily="18" charset="0"/>
              </a:rPr>
              <a:t>South Dakota, USA.</a:t>
            </a:r>
          </a:p>
          <a:p>
            <a:pPr defTabSz="279400"/>
            <a:r>
              <a:rPr lang="en-US" sz="1200" b="1">
                <a:solidFill>
                  <a:srgbClr val="FF0066"/>
                </a:solidFill>
                <a:latin typeface="Times New Roman" pitchFamily="18" charset="0"/>
              </a:rPr>
              <a:t>Le d</a:t>
            </a:r>
            <a:r>
              <a:rPr lang="en-US" sz="1200" b="1">
                <a:solidFill>
                  <a:srgbClr val="FF0066"/>
                </a:solidFill>
                <a:latin typeface="Times New Roman" pitchFamily="18" charset="0"/>
                <a:cs typeface="Times New Roman" pitchFamily="18" charset="0"/>
              </a:rPr>
              <a:t>é</a:t>
            </a:r>
            <a:r>
              <a:rPr lang="en-US" sz="1200" b="1">
                <a:solidFill>
                  <a:srgbClr val="FF0066"/>
                </a:solidFill>
                <a:latin typeface="Times New Roman" pitchFamily="18" charset="0"/>
              </a:rPr>
              <a:t>tecteur contient 617 tonnes  de t</a:t>
            </a:r>
            <a:r>
              <a:rPr lang="en-US" sz="1200" b="1">
                <a:solidFill>
                  <a:srgbClr val="FF0066"/>
                </a:solidFill>
                <a:latin typeface="Times New Roman" pitchFamily="18" charset="0"/>
                <a:cs typeface="Times New Roman" pitchFamily="18" charset="0"/>
              </a:rPr>
              <a:t>é</a:t>
            </a:r>
            <a:r>
              <a:rPr lang="en-US" sz="1200" b="1">
                <a:solidFill>
                  <a:srgbClr val="FF0066"/>
                </a:solidFill>
                <a:latin typeface="Times New Roman" pitchFamily="18" charset="0"/>
              </a:rPr>
              <a:t>trachloro</a:t>
            </a:r>
            <a:r>
              <a:rPr lang="en-US" sz="1200" b="1">
                <a:solidFill>
                  <a:srgbClr val="FF0066"/>
                </a:solidFill>
                <a:latin typeface="Times New Roman" pitchFamily="18" charset="0"/>
                <a:cs typeface="Times New Roman" pitchFamily="18" charset="0"/>
              </a:rPr>
              <a:t>é</a:t>
            </a:r>
            <a:r>
              <a:rPr lang="en-US" sz="1200" b="1">
                <a:solidFill>
                  <a:srgbClr val="FF0066"/>
                </a:solidFill>
                <a:latin typeface="Times New Roman" pitchFamily="18" charset="0"/>
              </a:rPr>
              <a:t>thyl</a:t>
            </a:r>
            <a:r>
              <a:rPr lang="en-US" sz="1200" b="1">
                <a:solidFill>
                  <a:srgbClr val="FF0066"/>
                </a:solidFill>
                <a:latin typeface="Times New Roman" pitchFamily="18" charset="0"/>
                <a:cs typeface="Times New Roman" pitchFamily="18" charset="0"/>
              </a:rPr>
              <a:t>è</a:t>
            </a:r>
            <a:r>
              <a:rPr lang="en-US" sz="1200" b="1">
                <a:solidFill>
                  <a:srgbClr val="FF0066"/>
                </a:solidFill>
                <a:latin typeface="Times New Roman" pitchFamily="18" charset="0"/>
              </a:rPr>
              <a:t>ne.</a:t>
            </a:r>
          </a:p>
        </p:txBody>
      </p:sp>
      <p:sp>
        <p:nvSpPr>
          <p:cNvPr id="43016" name="Text Box 9"/>
          <p:cNvSpPr txBox="1">
            <a:spLocks noChangeArrowheads="1"/>
          </p:cNvSpPr>
          <p:nvPr/>
        </p:nvSpPr>
        <p:spPr bwMode="auto">
          <a:xfrm>
            <a:off x="5214939" y="4500564"/>
            <a:ext cx="3795712" cy="765663"/>
          </a:xfrm>
          <a:prstGeom prst="rect">
            <a:avLst/>
          </a:prstGeom>
          <a:noFill/>
          <a:ln w="9525">
            <a:solidFill>
              <a:srgbClr val="3333FF"/>
            </a:solidFill>
            <a:miter lim="800000"/>
            <a:headEnd/>
            <a:tailEnd/>
          </a:ln>
        </p:spPr>
        <p:txBody>
          <a:bodyPr lIns="26738" tIns="13369" rIns="26738" bIns="13369">
            <a:spAutoFit/>
          </a:bodyPr>
          <a:lstStyle/>
          <a:p>
            <a:pPr defTabSz="279400"/>
            <a:r>
              <a:rPr lang="en-US" sz="1200" b="1">
                <a:solidFill>
                  <a:srgbClr val="FF0066"/>
                </a:solidFill>
                <a:latin typeface="Times New Roman" pitchFamily="18" charset="0"/>
              </a:rPr>
              <a:t>OPERA, Laboratoire du Gran Sasso, Italie:</a:t>
            </a:r>
          </a:p>
          <a:p>
            <a:pPr defTabSz="279400"/>
            <a:r>
              <a:rPr lang="en-US" sz="1200" b="1">
                <a:solidFill>
                  <a:srgbClr val="FF0066"/>
                </a:solidFill>
                <a:latin typeface="Times New Roman" pitchFamily="18" charset="0"/>
              </a:rPr>
              <a:t>Le d</a:t>
            </a:r>
            <a:r>
              <a:rPr lang="en-US" sz="1200" b="1">
                <a:solidFill>
                  <a:srgbClr val="FF0066"/>
                </a:solidFill>
                <a:latin typeface="Times New Roman" pitchFamily="18" charset="0"/>
                <a:cs typeface="Times New Roman" pitchFamily="18" charset="0"/>
              </a:rPr>
              <a:t>étecteur est fait de briques de plomb lourd/émulsions photographiques.</a:t>
            </a:r>
          </a:p>
          <a:p>
            <a:pPr defTabSz="279400"/>
            <a:r>
              <a:rPr lang="en-US" sz="1200" b="1">
                <a:solidFill>
                  <a:srgbClr val="FF0066"/>
                </a:solidFill>
                <a:latin typeface="Times New Roman" pitchFamily="18" charset="0"/>
              </a:rPr>
              <a:t>Au total: 206336 briques = 1800 tonnes.</a:t>
            </a:r>
          </a:p>
        </p:txBody>
      </p:sp>
      <p:pic>
        <p:nvPicPr>
          <p:cNvPr id="43017" name="Picture 10"/>
          <p:cNvPicPr>
            <a:picLocks noChangeArrowheads="1"/>
          </p:cNvPicPr>
          <p:nvPr/>
        </p:nvPicPr>
        <p:blipFill>
          <a:blip r:embed="rId5"/>
          <a:srcRect/>
          <a:stretch>
            <a:fillRect/>
          </a:stretch>
        </p:blipFill>
        <p:spPr bwMode="auto">
          <a:xfrm>
            <a:off x="5214939" y="5480050"/>
            <a:ext cx="3795712" cy="1187450"/>
          </a:xfrm>
          <a:prstGeom prst="rect">
            <a:avLst/>
          </a:prstGeom>
          <a:noFill/>
          <a:ln w="9525">
            <a:solidFill>
              <a:srgbClr val="3333FF"/>
            </a:solidFill>
            <a:miter lim="800000"/>
            <a:headEnd/>
            <a:tailEnd/>
          </a:ln>
        </p:spPr>
      </p:pic>
      <p:pic>
        <p:nvPicPr>
          <p:cNvPr id="43018" name="Picture 11" descr="athmosphericneutrinos"/>
          <p:cNvPicPr>
            <a:picLocks noChangeAspect="1" noChangeArrowheads="1"/>
          </p:cNvPicPr>
          <p:nvPr/>
        </p:nvPicPr>
        <p:blipFill>
          <a:blip r:embed="rId6"/>
          <a:srcRect/>
          <a:stretch>
            <a:fillRect/>
          </a:stretch>
        </p:blipFill>
        <p:spPr bwMode="auto">
          <a:xfrm>
            <a:off x="2619375" y="896939"/>
            <a:ext cx="3544888" cy="2736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ChangeArrowheads="1"/>
          </p:cNvSpPr>
          <p:nvPr/>
        </p:nvSpPr>
        <p:spPr bwMode="auto">
          <a:xfrm>
            <a:off x="1739901" y="166688"/>
            <a:ext cx="5575300" cy="592137"/>
          </a:xfrm>
          <a:prstGeom prst="rect">
            <a:avLst/>
          </a:prstGeom>
          <a:solidFill>
            <a:srgbClr val="3333FF"/>
          </a:solidFill>
          <a:ln w="28575">
            <a:solidFill>
              <a:srgbClr val="66FF66"/>
            </a:solidFill>
            <a:miter lim="800000"/>
            <a:headEnd/>
            <a:tailEnd/>
          </a:ln>
        </p:spPr>
        <p:txBody>
          <a:bodyPr lIns="28002" tIns="14001" rIns="28002" bIns="14001" anchor="ctr"/>
          <a:lstStyle/>
          <a:p>
            <a:pPr algn="ctr" defTabSz="279400">
              <a:lnSpc>
                <a:spcPct val="75000"/>
              </a:lnSpc>
            </a:pPr>
            <a:r>
              <a:rPr lang="fr-FR" sz="2400" b="1">
                <a:solidFill>
                  <a:srgbClr val="C3FB9D"/>
                </a:solidFill>
                <a:latin typeface="Times New Roman" pitchFamily="18" charset="0"/>
              </a:rPr>
              <a:t>Les neutrinos sont partout parmi nous...</a:t>
            </a:r>
          </a:p>
        </p:txBody>
      </p:sp>
      <p:pic>
        <p:nvPicPr>
          <p:cNvPr id="47107" name="Picture 4" descr="MCj04101930000[1]"/>
          <p:cNvPicPr>
            <a:picLocks noChangeAspect="1" noChangeArrowheads="1"/>
          </p:cNvPicPr>
          <p:nvPr/>
        </p:nvPicPr>
        <p:blipFill>
          <a:blip r:embed="rId3"/>
          <a:srcRect/>
          <a:stretch>
            <a:fillRect/>
          </a:stretch>
        </p:blipFill>
        <p:spPr bwMode="auto">
          <a:xfrm>
            <a:off x="304800" y="3429000"/>
            <a:ext cx="1966912" cy="1227137"/>
          </a:xfrm>
          <a:prstGeom prst="rect">
            <a:avLst/>
          </a:prstGeom>
          <a:noFill/>
          <a:ln w="9525">
            <a:noFill/>
            <a:miter lim="800000"/>
            <a:headEnd/>
            <a:tailEnd/>
          </a:ln>
        </p:spPr>
      </p:pic>
      <p:pic>
        <p:nvPicPr>
          <p:cNvPr id="47108" name="Picture 5" descr="MCj02907040000[1]"/>
          <p:cNvPicPr>
            <a:picLocks noChangeAspect="1" noChangeArrowheads="1"/>
          </p:cNvPicPr>
          <p:nvPr/>
        </p:nvPicPr>
        <p:blipFill>
          <a:blip r:embed="rId4"/>
          <a:srcRect/>
          <a:stretch>
            <a:fillRect/>
          </a:stretch>
        </p:blipFill>
        <p:spPr bwMode="auto">
          <a:xfrm>
            <a:off x="6992939" y="1973264"/>
            <a:ext cx="1879600" cy="1212850"/>
          </a:xfrm>
          <a:prstGeom prst="rect">
            <a:avLst/>
          </a:prstGeom>
          <a:noFill/>
          <a:ln w="9525">
            <a:noFill/>
            <a:miter lim="800000"/>
            <a:headEnd/>
            <a:tailEnd/>
          </a:ln>
        </p:spPr>
      </p:pic>
      <p:pic>
        <p:nvPicPr>
          <p:cNvPr id="47109" name="Picture 6" descr="CCEast2_01-05"/>
          <p:cNvPicPr>
            <a:picLocks noChangeAspect="1" noChangeArrowheads="1"/>
          </p:cNvPicPr>
          <p:nvPr/>
        </p:nvPicPr>
        <p:blipFill>
          <a:blip r:embed="rId5"/>
          <a:srcRect/>
          <a:stretch>
            <a:fillRect/>
          </a:stretch>
        </p:blipFill>
        <p:spPr bwMode="auto">
          <a:xfrm>
            <a:off x="6653214" y="4949826"/>
            <a:ext cx="2187575" cy="1336675"/>
          </a:xfrm>
          <a:prstGeom prst="rect">
            <a:avLst/>
          </a:prstGeom>
          <a:noFill/>
          <a:ln w="9525">
            <a:noFill/>
            <a:miter lim="800000"/>
            <a:headEnd/>
            <a:tailEnd/>
          </a:ln>
        </p:spPr>
      </p:pic>
      <p:sp>
        <p:nvSpPr>
          <p:cNvPr id="47110" name="Rectangle 7"/>
          <p:cNvSpPr>
            <a:spLocks noChangeArrowheads="1"/>
          </p:cNvSpPr>
          <p:nvPr/>
        </p:nvSpPr>
        <p:spPr bwMode="auto">
          <a:xfrm>
            <a:off x="669925" y="2151064"/>
            <a:ext cx="6623051" cy="1220530"/>
          </a:xfrm>
          <a:prstGeom prst="rect">
            <a:avLst/>
          </a:prstGeom>
          <a:noFill/>
          <a:ln w="9525">
            <a:noFill/>
            <a:miter lim="800000"/>
            <a:headEnd/>
            <a:tailEnd/>
          </a:ln>
        </p:spPr>
        <p:txBody>
          <a:bodyPr lIns="20005" tIns="10003" rIns="20005" bIns="10003">
            <a:spAutoFit/>
          </a:bodyPr>
          <a:lstStyle/>
          <a:p>
            <a:pPr defTabSz="279400"/>
            <a:r>
              <a:rPr lang="fr-FR" sz="2100" b="1">
                <a:solidFill>
                  <a:srgbClr val="FF0066"/>
                </a:solidFill>
                <a:latin typeface="Times New Roman" pitchFamily="18" charset="0"/>
              </a:rPr>
              <a:t>Neutrinos de la terre:</a:t>
            </a:r>
          </a:p>
          <a:p>
            <a:pPr defTabSz="279400"/>
            <a:r>
              <a:rPr lang="fr-FR" sz="1900" b="1">
                <a:solidFill>
                  <a:srgbClr val="3333FF"/>
                </a:solidFill>
                <a:latin typeface="Times New Roman" pitchFamily="18" charset="0"/>
              </a:rPr>
              <a:t>Cette radioactivit</a:t>
            </a:r>
            <a:r>
              <a:rPr lang="en-US" sz="1900" b="1">
                <a:solidFill>
                  <a:srgbClr val="3333FF"/>
                </a:solidFill>
                <a:latin typeface="Times New Roman" pitchFamily="18" charset="0"/>
                <a:cs typeface="Times New Roman" pitchFamily="18" charset="0"/>
              </a:rPr>
              <a:t>é</a:t>
            </a:r>
            <a:r>
              <a:rPr lang="fr-FR" sz="1900" b="1">
                <a:solidFill>
                  <a:srgbClr val="3333FF"/>
                </a:solidFill>
                <a:latin typeface="Times New Roman" pitchFamily="18" charset="0"/>
              </a:rPr>
              <a:t> naturelle correspond </a:t>
            </a:r>
            <a:r>
              <a:rPr lang="en-US" sz="1900" b="1">
                <a:solidFill>
                  <a:srgbClr val="3333FF"/>
                </a:solidFill>
                <a:latin typeface="Times New Roman" pitchFamily="18" charset="0"/>
                <a:cs typeface="Times New Roman" pitchFamily="18" charset="0"/>
              </a:rPr>
              <a:t>à</a:t>
            </a:r>
            <a:r>
              <a:rPr lang="fr-FR" sz="1900" b="1">
                <a:solidFill>
                  <a:srgbClr val="3333FF"/>
                </a:solidFill>
                <a:latin typeface="Times New Roman" pitchFamily="18" charset="0"/>
              </a:rPr>
              <a:t> 20000 centrale nucl</a:t>
            </a:r>
            <a:r>
              <a:rPr lang="en-US" sz="1900" b="1">
                <a:solidFill>
                  <a:srgbClr val="3333FF"/>
                </a:solidFill>
                <a:latin typeface="Times New Roman" pitchFamily="18" charset="0"/>
                <a:cs typeface="Times New Roman" pitchFamily="18" charset="0"/>
              </a:rPr>
              <a:t>é</a:t>
            </a:r>
            <a:r>
              <a:rPr lang="fr-FR" sz="1900" b="1">
                <a:solidFill>
                  <a:srgbClr val="3333FF"/>
                </a:solidFill>
                <a:latin typeface="Times New Roman" pitchFamily="18" charset="0"/>
              </a:rPr>
              <a:t>aire.</a:t>
            </a:r>
          </a:p>
          <a:p>
            <a:pPr defTabSz="279400"/>
            <a:r>
              <a:rPr lang="fr-FR" sz="1900" b="1">
                <a:solidFill>
                  <a:srgbClr val="3333FF"/>
                </a:solidFill>
                <a:latin typeface="Times New Roman" pitchFamily="18" charset="0"/>
              </a:rPr>
              <a:t>6000000 (6 millions) par seconde et par cm</a:t>
            </a:r>
            <a:r>
              <a:rPr lang="fr-FR" sz="1900" b="1" baseline="30000">
                <a:solidFill>
                  <a:srgbClr val="3333FF"/>
                </a:solidFill>
                <a:latin typeface="Times New Roman" pitchFamily="18" charset="0"/>
              </a:rPr>
              <a:t>2</a:t>
            </a:r>
            <a:r>
              <a:rPr lang="fr-FR" sz="1900" b="1">
                <a:solidFill>
                  <a:srgbClr val="3333FF"/>
                </a:solidFill>
                <a:latin typeface="Times New Roman" pitchFamily="18" charset="0"/>
              </a:rPr>
              <a:t>.</a:t>
            </a:r>
            <a:endParaRPr lang="en-US" sz="1900" b="1">
              <a:solidFill>
                <a:srgbClr val="3333FF"/>
              </a:solidFill>
              <a:latin typeface="Times New Roman" pitchFamily="18" charset="0"/>
            </a:endParaRPr>
          </a:p>
        </p:txBody>
      </p:sp>
      <p:sp>
        <p:nvSpPr>
          <p:cNvPr id="47111" name="Rectangle 8"/>
          <p:cNvSpPr>
            <a:spLocks noChangeArrowheads="1"/>
          </p:cNvSpPr>
          <p:nvPr/>
        </p:nvSpPr>
        <p:spPr bwMode="auto">
          <a:xfrm>
            <a:off x="2457451" y="3382962"/>
            <a:ext cx="6391275" cy="1235919"/>
          </a:xfrm>
          <a:prstGeom prst="rect">
            <a:avLst/>
          </a:prstGeom>
          <a:noFill/>
          <a:ln w="9525">
            <a:noFill/>
            <a:miter lim="800000"/>
            <a:headEnd/>
            <a:tailEnd/>
          </a:ln>
        </p:spPr>
        <p:txBody>
          <a:bodyPr lIns="20005" tIns="10003" rIns="20005" bIns="10003">
            <a:spAutoFit/>
          </a:bodyPr>
          <a:lstStyle/>
          <a:p>
            <a:pPr defTabSz="279400"/>
            <a:r>
              <a:rPr lang="fr-FR" sz="2100" b="1">
                <a:solidFill>
                  <a:srgbClr val="FF0066"/>
                </a:solidFill>
                <a:latin typeface="Times New Roman" pitchFamily="18" charset="0"/>
              </a:rPr>
              <a:t>Chaque personne</a:t>
            </a:r>
            <a:endParaRPr lang="fr-FR" sz="2100" b="1">
              <a:solidFill>
                <a:srgbClr val="3333FF"/>
              </a:solidFill>
              <a:latin typeface="Times New Roman" pitchFamily="18" charset="0"/>
            </a:endParaRPr>
          </a:p>
          <a:p>
            <a:pPr defTabSz="279400"/>
            <a:r>
              <a:rPr lang="fr-FR" sz="2100" b="1">
                <a:solidFill>
                  <a:srgbClr val="3333FF"/>
                </a:solidFill>
                <a:latin typeface="Times New Roman" pitchFamily="18" charset="0"/>
              </a:rPr>
              <a:t>est émettrice de neutrinos: </a:t>
            </a:r>
          </a:p>
          <a:p>
            <a:pPr defTabSz="279400"/>
            <a:r>
              <a:rPr lang="fr-FR" sz="1900" b="1">
                <a:solidFill>
                  <a:srgbClr val="3333FF"/>
                </a:solidFill>
                <a:latin typeface="Times New Roman" pitchFamily="18" charset="0"/>
              </a:rPr>
              <a:t>340000000 (340 millions) par jour.</a:t>
            </a:r>
          </a:p>
          <a:p>
            <a:pPr defTabSz="279400"/>
            <a:r>
              <a:rPr lang="fr-FR" b="1">
                <a:solidFill>
                  <a:srgbClr val="3333FF"/>
                </a:solidFill>
                <a:latin typeface="Times New Roman" pitchFamily="18" charset="0"/>
              </a:rPr>
              <a:t>(20 milligrammes de potassium </a:t>
            </a:r>
            <a:r>
              <a:rPr lang="fr-FR" b="1" baseline="30000">
                <a:solidFill>
                  <a:srgbClr val="3333FF"/>
                </a:solidFill>
                <a:latin typeface="Times New Roman" pitchFamily="18" charset="0"/>
              </a:rPr>
              <a:t>40</a:t>
            </a:r>
            <a:r>
              <a:rPr lang="fr-FR" b="1">
                <a:solidFill>
                  <a:srgbClr val="3333FF"/>
                </a:solidFill>
                <a:latin typeface="Times New Roman" pitchFamily="18" charset="0"/>
              </a:rPr>
              <a:t>K radioactif dans notre corps).</a:t>
            </a:r>
            <a:endParaRPr lang="en-US" b="1">
              <a:solidFill>
                <a:srgbClr val="3333FF"/>
              </a:solidFill>
              <a:latin typeface="Times New Roman" pitchFamily="18" charset="0"/>
            </a:endParaRPr>
          </a:p>
        </p:txBody>
      </p:sp>
      <p:sp>
        <p:nvSpPr>
          <p:cNvPr id="47112" name="Rectangle 9"/>
          <p:cNvSpPr>
            <a:spLocks noChangeArrowheads="1"/>
          </p:cNvSpPr>
          <p:nvPr/>
        </p:nvSpPr>
        <p:spPr bwMode="auto">
          <a:xfrm>
            <a:off x="134939" y="5148264"/>
            <a:ext cx="7011987" cy="1205141"/>
          </a:xfrm>
          <a:prstGeom prst="rect">
            <a:avLst/>
          </a:prstGeom>
          <a:noFill/>
          <a:ln w="9525">
            <a:noFill/>
            <a:miter lim="800000"/>
            <a:headEnd/>
            <a:tailEnd/>
          </a:ln>
        </p:spPr>
        <p:txBody>
          <a:bodyPr lIns="20005" tIns="10003" rIns="20005" bIns="10003">
            <a:spAutoFit/>
          </a:bodyPr>
          <a:lstStyle/>
          <a:p>
            <a:pPr defTabSz="279400"/>
            <a:r>
              <a:rPr lang="fr-FR" sz="2100" b="1" dirty="0">
                <a:solidFill>
                  <a:srgbClr val="FF0066"/>
                </a:solidFill>
                <a:latin typeface="Times New Roman" pitchFamily="18" charset="0"/>
              </a:rPr>
              <a:t>Ph</a:t>
            </a:r>
            <a:r>
              <a:rPr lang="en-US" sz="2100" b="1" dirty="0">
                <a:solidFill>
                  <a:srgbClr val="FF0066"/>
                </a:solidFill>
                <a:latin typeface="Times New Roman" pitchFamily="18" charset="0"/>
                <a:cs typeface="Times New Roman" pitchFamily="18" charset="0"/>
              </a:rPr>
              <a:t>é</a:t>
            </a:r>
            <a:r>
              <a:rPr lang="fr-FR" sz="2100" b="1" dirty="0">
                <a:solidFill>
                  <a:srgbClr val="FF0066"/>
                </a:solidFill>
                <a:latin typeface="Times New Roman" pitchFamily="18" charset="0"/>
              </a:rPr>
              <a:t>nom</a:t>
            </a:r>
            <a:r>
              <a:rPr lang="en-US" sz="2100" b="1" dirty="0">
                <a:solidFill>
                  <a:srgbClr val="FF0066"/>
                </a:solidFill>
                <a:latin typeface="Times New Roman" pitchFamily="18" charset="0"/>
                <a:cs typeface="Times New Roman" pitchFamily="18" charset="0"/>
              </a:rPr>
              <a:t>è</a:t>
            </a:r>
            <a:r>
              <a:rPr lang="fr-FR" sz="2100" b="1" dirty="0" err="1">
                <a:solidFill>
                  <a:srgbClr val="FF0066"/>
                </a:solidFill>
                <a:latin typeface="Times New Roman" pitchFamily="18" charset="0"/>
              </a:rPr>
              <a:t>nes</a:t>
            </a:r>
            <a:r>
              <a:rPr lang="fr-FR" sz="2100" b="1" dirty="0">
                <a:solidFill>
                  <a:srgbClr val="FF0066"/>
                </a:solidFill>
                <a:latin typeface="Times New Roman" pitchFamily="18" charset="0"/>
              </a:rPr>
              <a:t> cosmologiques:</a:t>
            </a:r>
          </a:p>
          <a:p>
            <a:pPr defTabSz="279400">
              <a:buFontTx/>
              <a:buChar char="•"/>
            </a:pPr>
            <a:r>
              <a:rPr lang="en-US" b="1" dirty="0">
                <a:solidFill>
                  <a:srgbClr val="3333FF"/>
                </a:solidFill>
                <a:latin typeface="Times New Roman" pitchFamily="18" charset="0"/>
                <a:cs typeface="Times New Roman" pitchFamily="18" charset="0"/>
              </a:rPr>
              <a:t> </a:t>
            </a:r>
            <a:r>
              <a:rPr lang="en-US" sz="1900" b="1" dirty="0">
                <a:solidFill>
                  <a:srgbClr val="3333FF"/>
                </a:solidFill>
                <a:latin typeface="Times New Roman" pitchFamily="18" charset="0"/>
                <a:cs typeface="Times New Roman" pitchFamily="18" charset="0"/>
              </a:rPr>
              <a:t>Neutrinos de Supernova</a:t>
            </a:r>
            <a:r>
              <a:rPr lang="en-US" b="1" dirty="0">
                <a:solidFill>
                  <a:srgbClr val="3333FF"/>
                </a:solidFill>
                <a:latin typeface="Times New Roman" pitchFamily="18" charset="0"/>
                <a:cs typeface="Times New Roman" pitchFamily="18" charset="0"/>
              </a:rPr>
              <a:t> (explosion </a:t>
            </a:r>
            <a:r>
              <a:rPr lang="en-US" b="1" dirty="0" err="1">
                <a:solidFill>
                  <a:srgbClr val="3333FF"/>
                </a:solidFill>
                <a:latin typeface="Times New Roman" pitchFamily="18" charset="0"/>
                <a:cs typeface="Times New Roman" pitchFamily="18" charset="0"/>
              </a:rPr>
              <a:t>d’étoiles</a:t>
            </a:r>
            <a:r>
              <a:rPr lang="en-US" b="1" dirty="0">
                <a:solidFill>
                  <a:srgbClr val="3333FF"/>
                </a:solidFill>
                <a:latin typeface="Times New Roman" pitchFamily="18" charset="0"/>
                <a:cs typeface="Times New Roman" pitchFamily="18" charset="0"/>
              </a:rPr>
              <a:t>) </a:t>
            </a:r>
          </a:p>
          <a:p>
            <a:pPr defTabSz="279400">
              <a:buFontTx/>
              <a:buChar char="•"/>
            </a:pPr>
            <a:r>
              <a:rPr lang="en-US" b="1" dirty="0">
                <a:solidFill>
                  <a:srgbClr val="3333FF"/>
                </a:solidFill>
                <a:latin typeface="Times New Roman" pitchFamily="18" charset="0"/>
                <a:cs typeface="Times New Roman" pitchFamily="18" charset="0"/>
              </a:rPr>
              <a:t> </a:t>
            </a:r>
            <a:r>
              <a:rPr lang="en-US" sz="1900" b="1" dirty="0">
                <a:solidFill>
                  <a:srgbClr val="3333FF"/>
                </a:solidFill>
                <a:latin typeface="Times New Roman" pitchFamily="18" charset="0"/>
                <a:cs typeface="Times New Roman" pitchFamily="18" charset="0"/>
              </a:rPr>
              <a:t>Neutrinos cosmiques</a:t>
            </a:r>
            <a:r>
              <a:rPr lang="en-US" b="1" dirty="0">
                <a:solidFill>
                  <a:srgbClr val="3333FF"/>
                </a:solidFill>
                <a:latin typeface="Times New Roman" pitchFamily="18" charset="0"/>
                <a:cs typeface="Times New Roman" pitchFamily="18" charset="0"/>
              </a:rPr>
              <a:t>: é</a:t>
            </a:r>
            <a:r>
              <a:rPr lang="fr-FR" b="1" dirty="0" err="1">
                <a:solidFill>
                  <a:srgbClr val="3333FF"/>
                </a:solidFill>
                <a:latin typeface="Times New Roman" pitchFamily="18" charset="0"/>
              </a:rPr>
              <a:t>nergie</a:t>
            </a:r>
            <a:r>
              <a:rPr lang="fr-FR" b="1" dirty="0">
                <a:solidFill>
                  <a:srgbClr val="3333FF"/>
                </a:solidFill>
                <a:latin typeface="Times New Roman" pitchFamily="18" charset="0"/>
              </a:rPr>
              <a:t> tr</a:t>
            </a:r>
            <a:r>
              <a:rPr lang="en-US" b="1" dirty="0">
                <a:solidFill>
                  <a:srgbClr val="3333FF"/>
                </a:solidFill>
                <a:latin typeface="Times New Roman" pitchFamily="18" charset="0"/>
                <a:cs typeface="Times New Roman" pitchFamily="18" charset="0"/>
              </a:rPr>
              <a:t>è</a:t>
            </a:r>
            <a:r>
              <a:rPr lang="fr-FR" b="1" dirty="0">
                <a:solidFill>
                  <a:srgbClr val="3333FF"/>
                </a:solidFill>
                <a:latin typeface="Times New Roman" pitchFamily="18" charset="0"/>
              </a:rPr>
              <a:t>s basse,      </a:t>
            </a:r>
          </a:p>
          <a:p>
            <a:pPr defTabSz="279400"/>
            <a:r>
              <a:rPr lang="fr-FR" b="1" dirty="0">
                <a:solidFill>
                  <a:srgbClr val="3333FF"/>
                </a:solidFill>
                <a:latin typeface="Times New Roman" pitchFamily="18" charset="0"/>
              </a:rPr>
              <a:t>  partout dans l’univers: 330 neutrinos par cm</a:t>
            </a:r>
            <a:r>
              <a:rPr lang="fr-FR" b="1" baseline="30000" dirty="0">
                <a:solidFill>
                  <a:srgbClr val="3333FF"/>
                </a:solidFill>
                <a:latin typeface="Times New Roman" pitchFamily="18" charset="0"/>
              </a:rPr>
              <a:t>3</a:t>
            </a:r>
            <a:r>
              <a:rPr lang="fr-FR" b="1" dirty="0">
                <a:solidFill>
                  <a:srgbClr val="3333FF"/>
                </a:solidFill>
                <a:latin typeface="Times New Roman" pitchFamily="18" charset="0"/>
              </a:rPr>
              <a:t>.</a:t>
            </a:r>
            <a:endParaRPr lang="en-US" b="1" dirty="0">
              <a:solidFill>
                <a:srgbClr val="3333FF"/>
              </a:solidFill>
              <a:latin typeface="Times New Roman" pitchFamily="18" charset="0"/>
            </a:endParaRPr>
          </a:p>
        </p:txBody>
      </p:sp>
      <p:pic>
        <p:nvPicPr>
          <p:cNvPr id="47113" name="Picture 11" descr="MCj02335100000[1]"/>
          <p:cNvPicPr>
            <a:picLocks noChangeAspect="1" noChangeArrowheads="1"/>
          </p:cNvPicPr>
          <p:nvPr/>
        </p:nvPicPr>
        <p:blipFill>
          <a:blip r:embed="rId6"/>
          <a:srcRect/>
          <a:stretch>
            <a:fillRect/>
          </a:stretch>
        </p:blipFill>
        <p:spPr bwMode="auto">
          <a:xfrm>
            <a:off x="322263" y="957264"/>
            <a:ext cx="1795463" cy="1017587"/>
          </a:xfrm>
          <a:prstGeom prst="rect">
            <a:avLst/>
          </a:prstGeom>
          <a:noFill/>
          <a:ln w="9525">
            <a:noFill/>
            <a:miter lim="800000"/>
            <a:headEnd/>
            <a:tailEnd/>
          </a:ln>
        </p:spPr>
      </p:pic>
      <p:sp>
        <p:nvSpPr>
          <p:cNvPr id="47114" name="Rectangle 12"/>
          <p:cNvSpPr>
            <a:spLocks noChangeArrowheads="1"/>
          </p:cNvSpPr>
          <p:nvPr/>
        </p:nvSpPr>
        <p:spPr bwMode="auto">
          <a:xfrm>
            <a:off x="2270125" y="1117601"/>
            <a:ext cx="6611939" cy="830680"/>
          </a:xfrm>
          <a:prstGeom prst="rect">
            <a:avLst/>
          </a:prstGeom>
          <a:noFill/>
          <a:ln w="9525">
            <a:noFill/>
            <a:miter lim="800000"/>
            <a:headEnd/>
            <a:tailEnd/>
          </a:ln>
        </p:spPr>
        <p:txBody>
          <a:bodyPr lIns="20005" tIns="10003" rIns="20005" bIns="10003">
            <a:spAutoFit/>
          </a:bodyPr>
          <a:lstStyle/>
          <a:p>
            <a:pPr defTabSz="279400"/>
            <a:r>
              <a:rPr lang="fr-FR" sz="2100" b="1">
                <a:solidFill>
                  <a:srgbClr val="FF0066"/>
                </a:solidFill>
                <a:latin typeface="Times New Roman" pitchFamily="18" charset="0"/>
              </a:rPr>
              <a:t>Neutrinos du soleil: </a:t>
            </a:r>
            <a:r>
              <a:rPr lang="fr-FR" sz="1900" b="1">
                <a:solidFill>
                  <a:srgbClr val="3333FF"/>
                </a:solidFill>
                <a:latin typeface="Times New Roman" pitchFamily="18" charset="0"/>
              </a:rPr>
              <a:t>(r</a:t>
            </a:r>
            <a:r>
              <a:rPr lang="en-US" sz="1900" b="1">
                <a:solidFill>
                  <a:srgbClr val="3333FF"/>
                </a:solidFill>
                <a:latin typeface="Times New Roman" pitchFamily="18" charset="0"/>
                <a:cs typeface="Times New Roman" pitchFamily="18" charset="0"/>
              </a:rPr>
              <a:t>é</a:t>
            </a:r>
            <a:r>
              <a:rPr lang="fr-FR" sz="1900" b="1">
                <a:solidFill>
                  <a:srgbClr val="3333FF"/>
                </a:solidFill>
                <a:latin typeface="Times New Roman" pitchFamily="18" charset="0"/>
              </a:rPr>
              <a:t>actions nucl</a:t>
            </a:r>
            <a:r>
              <a:rPr lang="en-US" sz="1900" b="1">
                <a:solidFill>
                  <a:srgbClr val="3333FF"/>
                </a:solidFill>
                <a:latin typeface="Times New Roman" pitchFamily="18" charset="0"/>
                <a:cs typeface="Times New Roman" pitchFamily="18" charset="0"/>
              </a:rPr>
              <a:t>é</a:t>
            </a:r>
            <a:r>
              <a:rPr lang="fr-FR" sz="1900" b="1">
                <a:solidFill>
                  <a:srgbClr val="3333FF"/>
                </a:solidFill>
                <a:latin typeface="Times New Roman" pitchFamily="18" charset="0"/>
              </a:rPr>
              <a:t>aires) </a:t>
            </a:r>
          </a:p>
          <a:p>
            <a:pPr defTabSz="279400"/>
            <a:r>
              <a:rPr lang="fr-FR" sz="1900" b="1">
                <a:solidFill>
                  <a:srgbClr val="3333FF"/>
                </a:solidFill>
                <a:latin typeface="Times New Roman" pitchFamily="18" charset="0"/>
              </a:rPr>
              <a:t>400000000000000 (4x10</a:t>
            </a:r>
            <a:r>
              <a:rPr lang="fr-FR" sz="1900" b="1" baseline="30000">
                <a:solidFill>
                  <a:srgbClr val="3333FF"/>
                </a:solidFill>
                <a:latin typeface="Times New Roman" pitchFamily="18" charset="0"/>
              </a:rPr>
              <a:t>14</a:t>
            </a:r>
            <a:r>
              <a:rPr lang="fr-FR" sz="1900" b="1">
                <a:solidFill>
                  <a:srgbClr val="3333FF"/>
                </a:solidFill>
                <a:latin typeface="Times New Roman" pitchFamily="18" charset="0"/>
              </a:rPr>
              <a:t>) par seconde.</a:t>
            </a:r>
            <a:endParaRPr lang="en-US" sz="1900" b="1">
              <a:solidFill>
                <a:srgbClr val="3333FF"/>
              </a:solidFill>
              <a:latin typeface="Times New Roman" pitchFamily="18" charset="0"/>
            </a:endParaRPr>
          </a:p>
          <a:p>
            <a:pPr defTabSz="279400"/>
            <a:endParaRPr lang="en-US" sz="1900" b="1" baseline="30000">
              <a:solidFill>
                <a:srgbClr val="3333FF"/>
              </a:solidFill>
              <a:latin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CasellaDiTesto 4"/>
          <p:cNvSpPr txBox="1">
            <a:spLocks noChangeArrowheads="1"/>
          </p:cNvSpPr>
          <p:nvPr/>
        </p:nvSpPr>
        <p:spPr bwMode="auto">
          <a:xfrm>
            <a:off x="0" y="4343401"/>
            <a:ext cx="9144000" cy="2585323"/>
          </a:xfrm>
          <a:prstGeom prst="rect">
            <a:avLst/>
          </a:prstGeom>
          <a:solidFill>
            <a:schemeClr val="bg1"/>
          </a:solidFill>
          <a:ln w="9525">
            <a:noFill/>
            <a:miter lim="800000"/>
            <a:headEnd/>
            <a:tailEnd/>
          </a:ln>
        </p:spPr>
        <p:txBody>
          <a:bodyPr>
            <a:spAutoFit/>
          </a:bodyPr>
          <a:lstStyle/>
          <a:p>
            <a:r>
              <a:rPr lang="fr-FR" dirty="0">
                <a:latin typeface="Comic Sans MS" charset="0"/>
              </a:rPr>
              <a:t>Le neutrino fournira une information unique sur la haute énergie de l’univers</a:t>
            </a:r>
          </a:p>
          <a:p>
            <a:pPr>
              <a:buFont typeface="Wingdings" pitchFamily="2" charset="2"/>
              <a:buChar char="ü"/>
            </a:pPr>
            <a:r>
              <a:rPr lang="fr-FR" dirty="0" smtClean="0">
                <a:latin typeface="Comic Sans MS" charset="0"/>
              </a:rPr>
              <a:t>sur </a:t>
            </a:r>
            <a:r>
              <a:rPr lang="fr-FR" dirty="0">
                <a:latin typeface="Comic Sans MS" charset="0"/>
              </a:rPr>
              <a:t>l'origine des rayons cosmiques UHE (astrophysique, cosmologie et la physique des particules)</a:t>
            </a:r>
          </a:p>
          <a:p>
            <a:pPr>
              <a:buFont typeface="Wingdings" charset="2"/>
              <a:buChar char="ü"/>
            </a:pPr>
            <a:r>
              <a:rPr lang="fr-FR" dirty="0">
                <a:latin typeface="Comic Sans MS" charset="0"/>
              </a:rPr>
              <a:t>sur le mécanisme de production de gamma de haute énergie (hadronique et / ou </a:t>
            </a:r>
            <a:r>
              <a:rPr lang="fr-FR" dirty="0" err="1">
                <a:latin typeface="Comic Sans MS" charset="0"/>
              </a:rPr>
              <a:t>leptonique</a:t>
            </a:r>
            <a:r>
              <a:rPr lang="fr-FR" dirty="0">
                <a:latin typeface="Comic Sans MS" charset="0"/>
              </a:rPr>
              <a:t>)</a:t>
            </a:r>
          </a:p>
          <a:p>
            <a:pPr>
              <a:buFont typeface="Wingdings" charset="2"/>
              <a:buChar char="ü"/>
            </a:pPr>
            <a:r>
              <a:rPr lang="fr-FR" dirty="0">
                <a:latin typeface="Comic Sans MS" charset="0"/>
              </a:rPr>
              <a:t>la source de noyau interne dense</a:t>
            </a:r>
          </a:p>
          <a:p>
            <a:r>
              <a:rPr lang="fr-FR" dirty="0" smtClean="0">
                <a:latin typeface="Comic Sans MS" charset="0"/>
              </a:rPr>
              <a:t>L’observation </a:t>
            </a:r>
            <a:r>
              <a:rPr lang="fr-FR" dirty="0">
                <a:latin typeface="Comic Sans MS" charset="0"/>
              </a:rPr>
              <a:t>de neutrinos peut être connectée avec les flux gamma observés pour les sources avec une densité de matière faible, tandis que de nouvelles sources de haute densité peuvent être observées</a:t>
            </a:r>
            <a:endParaRPr lang="it-IT" dirty="0">
              <a:latin typeface="Comic Sans MS" charset="0"/>
            </a:endParaRPr>
          </a:p>
        </p:txBody>
      </p:sp>
      <p:pic>
        <p:nvPicPr>
          <p:cNvPr id="5123" name="Immagine 5"/>
          <p:cNvPicPr>
            <a:picLocks noChangeAspect="1"/>
          </p:cNvPicPr>
          <p:nvPr/>
        </p:nvPicPr>
        <p:blipFill>
          <a:blip r:embed="rId2"/>
          <a:srcRect/>
          <a:stretch>
            <a:fillRect/>
          </a:stretch>
        </p:blipFill>
        <p:spPr bwMode="auto">
          <a:xfrm>
            <a:off x="762001" y="990600"/>
            <a:ext cx="7327900" cy="3346450"/>
          </a:xfrm>
          <a:prstGeom prst="rect">
            <a:avLst/>
          </a:prstGeom>
          <a:noFill/>
          <a:ln w="9525">
            <a:noFill/>
            <a:miter lim="800000"/>
            <a:headEnd/>
            <a:tailEnd/>
          </a:ln>
        </p:spPr>
      </p:pic>
      <p:sp>
        <p:nvSpPr>
          <p:cNvPr id="5124" name="Rectangle 2"/>
          <p:cNvSpPr>
            <a:spLocks noGrp="1" noChangeArrowheads="1"/>
          </p:cNvSpPr>
          <p:nvPr>
            <p:ph type="title"/>
          </p:nvPr>
        </p:nvSpPr>
        <p:spPr bwMode="auto">
          <a:xfrm>
            <a:off x="1066801" y="142876"/>
            <a:ext cx="7439025" cy="830997"/>
          </a:xfrm>
          <a:noFill/>
          <a:ln>
            <a:miter lim="800000"/>
            <a:headEnd/>
            <a:tailEnd/>
          </a:ln>
        </p:spPr>
        <p:txBody>
          <a:bodyPr wrap="square" lIns="91440" tIns="45720" rIns="91440" bIns="45720" numCol="1" anchor="t" anchorCtr="0" compatLnSpc="1">
            <a:prstTxWarp prst="textNoShape">
              <a:avLst/>
            </a:prstTxWarp>
          </a:bodyPr>
          <a:lstStyle/>
          <a:p>
            <a:pPr eaLnBrk="1" hangingPunct="1"/>
            <a:r>
              <a:rPr lang="en-US" sz="2400" dirty="0" smtClean="0">
                <a:solidFill>
                  <a:srgbClr val="0000FF"/>
                </a:solidFill>
                <a:latin typeface="Comic Sans MS" charset="0"/>
              </a:rPr>
              <a:t>Motivation pour la détection des neutrinos de haute </a:t>
            </a:r>
            <a:r>
              <a:rPr lang="en-US" sz="2400" dirty="0" err="1" smtClean="0">
                <a:solidFill>
                  <a:srgbClr val="0000FF"/>
                </a:solidFill>
                <a:latin typeface="Comic Sans MS" charset="0"/>
              </a:rPr>
              <a:t>énergie</a:t>
            </a:r>
            <a:r>
              <a:rPr lang="en-US" sz="2400" dirty="0" smtClean="0">
                <a:solidFill>
                  <a:srgbClr val="0000FF"/>
                </a:solidFill>
                <a:latin typeface="Comic Sans MS" charset="0"/>
              </a:rPr>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2228" y="1"/>
            <a:ext cx="5106035" cy="930768"/>
          </a:xfrm>
          <a:prstGeom prst="rect">
            <a:avLst/>
          </a:prstGeom>
        </p:spPr>
        <p:txBody>
          <a:bodyPr vert="horz" wrap="square" lIns="0" tIns="0" rIns="0" bIns="0" rtlCol="0">
            <a:spAutoFit/>
          </a:bodyPr>
          <a:lstStyle/>
          <a:p>
            <a:pPr marL="85725" marR="5080" indent="-73660">
              <a:lnSpc>
                <a:spcPct val="126299"/>
              </a:lnSpc>
            </a:pPr>
            <a:r>
              <a:rPr dirty="0"/>
              <a:t>Quête de la hiérarchie de </a:t>
            </a:r>
            <a:r>
              <a:rPr spc="-5" dirty="0"/>
              <a:t>masse </a:t>
            </a:r>
            <a:r>
              <a:rPr dirty="0"/>
              <a:t>et de</a:t>
            </a:r>
            <a:r>
              <a:rPr spc="-160" dirty="0"/>
              <a:t> </a:t>
            </a:r>
            <a:r>
              <a:rPr spc="-5" dirty="0">
                <a:latin typeface="Symbol"/>
                <a:cs typeface="Symbol"/>
              </a:rPr>
              <a:t></a:t>
            </a:r>
            <a:r>
              <a:rPr sz="2400" spc="-7" baseline="-20833" dirty="0"/>
              <a:t>CP</a:t>
            </a:r>
            <a:r>
              <a:rPr sz="2400" spc="-5" dirty="0"/>
              <a:t>:  </a:t>
            </a:r>
            <a:r>
              <a:rPr sz="2400" dirty="0">
                <a:solidFill>
                  <a:srgbClr val="C00000"/>
                </a:solidFill>
              </a:rPr>
              <a:t>Potentiels </a:t>
            </a:r>
            <a:r>
              <a:rPr sz="2400" spc="-5" dirty="0">
                <a:solidFill>
                  <a:srgbClr val="C00000"/>
                </a:solidFill>
              </a:rPr>
              <a:t>des </a:t>
            </a:r>
            <a:r>
              <a:rPr sz="2400" dirty="0">
                <a:solidFill>
                  <a:srgbClr val="C00000"/>
                </a:solidFill>
              </a:rPr>
              <a:t>expériences en</a:t>
            </a:r>
            <a:r>
              <a:rPr sz="2400" spc="-160" dirty="0">
                <a:solidFill>
                  <a:srgbClr val="C00000"/>
                </a:solidFill>
              </a:rPr>
              <a:t> </a:t>
            </a:r>
            <a:r>
              <a:rPr sz="2400" dirty="0">
                <a:solidFill>
                  <a:srgbClr val="C00000"/>
                </a:solidFill>
              </a:rPr>
              <a:t>cours:</a:t>
            </a:r>
            <a:endParaRPr sz="2400">
              <a:latin typeface="Symbol"/>
              <a:cs typeface="Symbol"/>
            </a:endParaRPr>
          </a:p>
        </p:txBody>
      </p:sp>
      <p:sp>
        <p:nvSpPr>
          <p:cNvPr id="4" name="object 4"/>
          <p:cNvSpPr txBox="1"/>
          <p:nvPr/>
        </p:nvSpPr>
        <p:spPr>
          <a:xfrm>
            <a:off x="374156" y="901903"/>
            <a:ext cx="667385" cy="369332"/>
          </a:xfrm>
          <a:prstGeom prst="rect">
            <a:avLst/>
          </a:prstGeom>
        </p:spPr>
        <p:txBody>
          <a:bodyPr vert="horz" wrap="square" lIns="0" tIns="0" rIns="0" bIns="0" rtlCol="0">
            <a:spAutoFit/>
          </a:bodyPr>
          <a:lstStyle/>
          <a:p>
            <a:pPr marL="12700">
              <a:lnSpc>
                <a:spcPct val="100000"/>
              </a:lnSpc>
            </a:pPr>
            <a:r>
              <a:rPr sz="2400" spc="-5" dirty="0">
                <a:solidFill>
                  <a:srgbClr val="3333CC"/>
                </a:solidFill>
                <a:latin typeface="Times New Roman"/>
                <a:cs typeface="Times New Roman"/>
              </a:rPr>
              <a:t>T</a:t>
            </a:r>
            <a:r>
              <a:rPr sz="2400" dirty="0">
                <a:solidFill>
                  <a:srgbClr val="3333CC"/>
                </a:solidFill>
                <a:latin typeface="Times New Roman"/>
                <a:cs typeface="Times New Roman"/>
              </a:rPr>
              <a:t>2</a:t>
            </a:r>
            <a:r>
              <a:rPr sz="2400" spc="-10" dirty="0">
                <a:solidFill>
                  <a:srgbClr val="3333CC"/>
                </a:solidFill>
                <a:latin typeface="Times New Roman"/>
                <a:cs typeface="Times New Roman"/>
              </a:rPr>
              <a:t>K:</a:t>
            </a:r>
            <a:endParaRPr sz="2400">
              <a:latin typeface="Times New Roman"/>
              <a:cs typeface="Times New Roman"/>
            </a:endParaRPr>
          </a:p>
        </p:txBody>
      </p:sp>
      <p:sp>
        <p:nvSpPr>
          <p:cNvPr id="5" name="object 5"/>
          <p:cNvSpPr/>
          <p:nvPr/>
        </p:nvSpPr>
        <p:spPr>
          <a:xfrm>
            <a:off x="6035675" y="495301"/>
            <a:ext cx="3073400" cy="3797300"/>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1337627" y="957835"/>
            <a:ext cx="4296411" cy="615553"/>
          </a:xfrm>
          <a:prstGeom prst="rect">
            <a:avLst/>
          </a:prstGeom>
        </p:spPr>
        <p:txBody>
          <a:bodyPr vert="horz" wrap="square" lIns="0" tIns="0" rIns="0" bIns="0" rtlCol="0">
            <a:spAutoFit/>
          </a:bodyPr>
          <a:lstStyle/>
          <a:p>
            <a:pPr marL="12700" marR="5080">
              <a:lnSpc>
                <a:spcPts val="2390"/>
              </a:lnSpc>
            </a:pPr>
            <a:r>
              <a:rPr sz="2000" spc="-35" dirty="0">
                <a:latin typeface="Times New Roman"/>
                <a:cs typeface="Times New Roman"/>
              </a:rPr>
              <a:t>Avec </a:t>
            </a:r>
            <a:r>
              <a:rPr sz="2000" spc="10" dirty="0">
                <a:latin typeface="Symbol"/>
                <a:cs typeface="Symbol"/>
              </a:rPr>
              <a:t></a:t>
            </a:r>
            <a:r>
              <a:rPr sz="1950" spc="15" baseline="-21367" dirty="0">
                <a:latin typeface="Times New Roman"/>
                <a:cs typeface="Times New Roman"/>
              </a:rPr>
              <a:t>13 </a:t>
            </a:r>
            <a:r>
              <a:rPr sz="2000" dirty="0">
                <a:latin typeface="Times New Roman"/>
                <a:cs typeface="Times New Roman"/>
              </a:rPr>
              <a:t>des </a:t>
            </a:r>
            <a:r>
              <a:rPr sz="2000" spc="-5" dirty="0">
                <a:latin typeface="Times New Roman"/>
                <a:cs typeface="Times New Roman"/>
              </a:rPr>
              <a:t>réacteurs: le </a:t>
            </a:r>
            <a:r>
              <a:rPr sz="2000" dirty="0">
                <a:latin typeface="Times New Roman"/>
                <a:cs typeface="Times New Roman"/>
              </a:rPr>
              <a:t>nombre observé  28 vs 21.7) favorise </a:t>
            </a:r>
            <a:r>
              <a:rPr sz="2000" spc="-5" dirty="0">
                <a:latin typeface="Times New Roman"/>
                <a:cs typeface="Times New Roman"/>
              </a:rPr>
              <a:t>les</a:t>
            </a:r>
            <a:r>
              <a:rPr sz="2000" spc="-130" dirty="0">
                <a:latin typeface="Times New Roman"/>
                <a:cs typeface="Times New Roman"/>
              </a:rPr>
              <a:t> </a:t>
            </a:r>
            <a:r>
              <a:rPr sz="2000" spc="-5" dirty="0">
                <a:latin typeface="Times New Roman"/>
                <a:cs typeface="Times New Roman"/>
              </a:rPr>
              <a:t>options:</a:t>
            </a:r>
            <a:endParaRPr sz="2000">
              <a:latin typeface="Times New Roman"/>
              <a:cs typeface="Times New Roman"/>
            </a:endParaRPr>
          </a:p>
        </p:txBody>
      </p:sp>
      <p:sp>
        <p:nvSpPr>
          <p:cNvPr id="7" name="object 7"/>
          <p:cNvSpPr/>
          <p:nvPr/>
        </p:nvSpPr>
        <p:spPr>
          <a:xfrm>
            <a:off x="2978151" y="4090987"/>
            <a:ext cx="2605087" cy="2482850"/>
          </a:xfrm>
          <a:prstGeom prst="rect">
            <a:avLst/>
          </a:prstGeom>
          <a:blipFill>
            <a:blip r:embed="rId3" cstate="print"/>
            <a:stretch>
              <a:fillRect/>
            </a:stretch>
          </a:blipFill>
        </p:spPr>
        <p:txBody>
          <a:bodyPr wrap="square" lIns="0" tIns="0" rIns="0" bIns="0" rtlCol="0"/>
          <a:lstStyle/>
          <a:p>
            <a:endParaRPr/>
          </a:p>
        </p:txBody>
      </p:sp>
      <p:sp>
        <p:nvSpPr>
          <p:cNvPr id="8" name="object 8"/>
          <p:cNvSpPr txBox="1"/>
          <p:nvPr/>
        </p:nvSpPr>
        <p:spPr>
          <a:xfrm>
            <a:off x="166053" y="1554734"/>
            <a:ext cx="4859020" cy="2028189"/>
          </a:xfrm>
          <a:prstGeom prst="rect">
            <a:avLst/>
          </a:prstGeom>
        </p:spPr>
        <p:txBody>
          <a:bodyPr vert="horz" wrap="square" lIns="0" tIns="0" rIns="0" bIns="0" rtlCol="0">
            <a:spAutoFit/>
          </a:bodyPr>
          <a:lstStyle/>
          <a:p>
            <a:pPr marL="1527175" indent="-342900">
              <a:lnSpc>
                <a:spcPct val="100000"/>
              </a:lnSpc>
              <a:buFont typeface="Arial"/>
              <a:buChar char="•"/>
              <a:tabLst>
                <a:tab pos="1526540" algn="l"/>
                <a:tab pos="1527175" algn="l"/>
              </a:tabLst>
            </a:pPr>
            <a:r>
              <a:rPr sz="2000" spc="-5" dirty="0">
                <a:latin typeface="Times New Roman"/>
                <a:cs typeface="Times New Roman"/>
              </a:rPr>
              <a:t>Hiérarchie</a:t>
            </a:r>
            <a:r>
              <a:rPr sz="2000" spc="-85" dirty="0">
                <a:latin typeface="Times New Roman"/>
                <a:cs typeface="Times New Roman"/>
              </a:rPr>
              <a:t> </a:t>
            </a:r>
            <a:r>
              <a:rPr sz="2000" spc="-5" dirty="0">
                <a:latin typeface="Times New Roman"/>
                <a:cs typeface="Times New Roman"/>
              </a:rPr>
              <a:t>Normal</a:t>
            </a:r>
            <a:endParaRPr sz="2000">
              <a:latin typeface="Times New Roman"/>
              <a:cs typeface="Times New Roman"/>
            </a:endParaRPr>
          </a:p>
          <a:p>
            <a:pPr marL="1184275">
              <a:lnSpc>
                <a:spcPct val="100000"/>
              </a:lnSpc>
              <a:spcBef>
                <a:spcPts val="10"/>
              </a:spcBef>
              <a:tabLst>
                <a:tab pos="1526540" algn="l"/>
              </a:tabLst>
            </a:pPr>
            <a:r>
              <a:rPr sz="2000" dirty="0">
                <a:latin typeface="Arial"/>
                <a:cs typeface="Arial"/>
              </a:rPr>
              <a:t>•	</a:t>
            </a:r>
            <a:r>
              <a:rPr sz="2000" spc="10" dirty="0">
                <a:latin typeface="Symbol"/>
                <a:cs typeface="Symbol"/>
              </a:rPr>
              <a:t></a:t>
            </a:r>
            <a:r>
              <a:rPr sz="1950" spc="15" baseline="-21367" dirty="0">
                <a:latin typeface="Times New Roman"/>
                <a:cs typeface="Times New Roman"/>
              </a:rPr>
              <a:t>23 </a:t>
            </a:r>
            <a:r>
              <a:rPr sz="2000" dirty="0">
                <a:latin typeface="Times New Roman"/>
                <a:cs typeface="Times New Roman"/>
              </a:rPr>
              <a:t>&gt;</a:t>
            </a:r>
            <a:r>
              <a:rPr sz="2000" spc="-120" dirty="0">
                <a:latin typeface="Times New Roman"/>
                <a:cs typeface="Times New Roman"/>
              </a:rPr>
              <a:t> </a:t>
            </a:r>
            <a:r>
              <a:rPr sz="2000" spc="10" dirty="0">
                <a:latin typeface="Times New Roman"/>
                <a:cs typeface="Times New Roman"/>
              </a:rPr>
              <a:t>45</a:t>
            </a:r>
            <a:r>
              <a:rPr sz="1950" spc="15" baseline="25641" dirty="0">
                <a:latin typeface="Times New Roman"/>
                <a:cs typeface="Times New Roman"/>
              </a:rPr>
              <a:t>o</a:t>
            </a:r>
            <a:endParaRPr sz="1950" baseline="25641">
              <a:latin typeface="Times New Roman"/>
              <a:cs typeface="Times New Roman"/>
            </a:endParaRPr>
          </a:p>
          <a:p>
            <a:pPr marL="1184275">
              <a:lnSpc>
                <a:spcPct val="100000"/>
              </a:lnSpc>
              <a:tabLst>
                <a:tab pos="1526540" algn="l"/>
              </a:tabLst>
            </a:pPr>
            <a:r>
              <a:rPr sz="2000" dirty="0">
                <a:latin typeface="Arial"/>
                <a:cs typeface="Arial"/>
              </a:rPr>
              <a:t>•	</a:t>
            </a:r>
            <a:r>
              <a:rPr sz="2000" spc="10" dirty="0">
                <a:latin typeface="Symbol"/>
                <a:cs typeface="Symbol"/>
              </a:rPr>
              <a:t></a:t>
            </a:r>
            <a:r>
              <a:rPr sz="1950" spc="15" baseline="-21367" dirty="0">
                <a:latin typeface="Times New Roman"/>
                <a:cs typeface="Times New Roman"/>
              </a:rPr>
              <a:t>CP </a:t>
            </a:r>
            <a:r>
              <a:rPr sz="2000" dirty="0">
                <a:latin typeface="Times New Roman"/>
                <a:cs typeface="Times New Roman"/>
              </a:rPr>
              <a:t>=</a:t>
            </a:r>
            <a:r>
              <a:rPr sz="2000" spc="-135" dirty="0">
                <a:latin typeface="Times New Roman"/>
                <a:cs typeface="Times New Roman"/>
              </a:rPr>
              <a:t> </a:t>
            </a:r>
            <a:r>
              <a:rPr sz="2000" dirty="0">
                <a:latin typeface="Times New Roman"/>
                <a:cs typeface="Times New Roman"/>
              </a:rPr>
              <a:t>3</a:t>
            </a:r>
            <a:r>
              <a:rPr sz="2000" dirty="0">
                <a:latin typeface="Symbol"/>
                <a:cs typeface="Symbol"/>
              </a:rPr>
              <a:t></a:t>
            </a:r>
            <a:r>
              <a:rPr sz="2000" dirty="0">
                <a:latin typeface="Times New Roman"/>
                <a:cs typeface="Times New Roman"/>
              </a:rPr>
              <a:t>/2</a:t>
            </a:r>
            <a:endParaRPr sz="2000">
              <a:latin typeface="Times New Roman"/>
              <a:cs typeface="Times New Roman"/>
            </a:endParaRPr>
          </a:p>
          <a:p>
            <a:pPr marL="1708150">
              <a:lnSpc>
                <a:spcPct val="100000"/>
              </a:lnSpc>
              <a:spcBef>
                <a:spcPts val="135"/>
              </a:spcBef>
            </a:pPr>
            <a:r>
              <a:rPr sz="2400" spc="-5" dirty="0">
                <a:solidFill>
                  <a:srgbClr val="C00000"/>
                </a:solidFill>
                <a:latin typeface="Times New Roman"/>
                <a:cs typeface="Times New Roman"/>
              </a:rPr>
              <a:t>Signification</a:t>
            </a:r>
            <a:r>
              <a:rPr sz="2400" spc="-80" dirty="0">
                <a:solidFill>
                  <a:srgbClr val="C00000"/>
                </a:solidFill>
                <a:latin typeface="Times New Roman"/>
                <a:cs typeface="Times New Roman"/>
              </a:rPr>
              <a:t> </a:t>
            </a:r>
            <a:r>
              <a:rPr sz="2400" dirty="0">
                <a:solidFill>
                  <a:srgbClr val="C00000"/>
                </a:solidFill>
                <a:latin typeface="Times New Roman"/>
                <a:cs typeface="Times New Roman"/>
              </a:rPr>
              <a:t>faible</a:t>
            </a:r>
            <a:endParaRPr sz="2400">
              <a:latin typeface="Times New Roman"/>
              <a:cs typeface="Times New Roman"/>
            </a:endParaRPr>
          </a:p>
          <a:p>
            <a:pPr marL="12700" marR="5080">
              <a:lnSpc>
                <a:spcPct val="100000"/>
              </a:lnSpc>
              <a:spcBef>
                <a:spcPts val="844"/>
              </a:spcBef>
            </a:pPr>
            <a:r>
              <a:rPr sz="2000" dirty="0">
                <a:latin typeface="Times New Roman"/>
                <a:cs typeface="Times New Roman"/>
              </a:rPr>
              <a:t>En ajoutant </a:t>
            </a:r>
            <a:r>
              <a:rPr sz="2000" spc="-5" dirty="0">
                <a:latin typeface="Times New Roman"/>
                <a:cs typeface="Times New Roman"/>
              </a:rPr>
              <a:t>les mesures </a:t>
            </a:r>
            <a:r>
              <a:rPr sz="2000" dirty="0">
                <a:latin typeface="Times New Roman"/>
                <a:cs typeface="Times New Roman"/>
              </a:rPr>
              <a:t>prévues dans </a:t>
            </a:r>
            <a:r>
              <a:rPr sz="2000" spc="-5" dirty="0">
                <a:latin typeface="Times New Roman"/>
                <a:cs typeface="Times New Roman"/>
              </a:rPr>
              <a:t>le </a:t>
            </a:r>
            <a:r>
              <a:rPr sz="2000" dirty="0">
                <a:latin typeface="Times New Roman"/>
                <a:cs typeface="Times New Roman"/>
              </a:rPr>
              <a:t>futur  (235 </a:t>
            </a:r>
            <a:r>
              <a:rPr sz="2000" spc="5" dirty="0">
                <a:latin typeface="Times New Roman"/>
                <a:cs typeface="Times New Roman"/>
              </a:rPr>
              <a:t>kW </a:t>
            </a:r>
            <a:r>
              <a:rPr sz="2000" spc="-5" dirty="0">
                <a:latin typeface="Times New Roman"/>
                <a:cs typeface="Times New Roman"/>
              </a:rPr>
              <a:t>=&gt; </a:t>
            </a:r>
            <a:r>
              <a:rPr sz="2000" spc="5" dirty="0">
                <a:latin typeface="Times New Roman"/>
                <a:cs typeface="Times New Roman"/>
              </a:rPr>
              <a:t>700 kW) </a:t>
            </a:r>
            <a:r>
              <a:rPr sz="2000" dirty="0">
                <a:latin typeface="Times New Roman"/>
                <a:cs typeface="Times New Roman"/>
              </a:rPr>
              <a:t>à </a:t>
            </a:r>
            <a:r>
              <a:rPr sz="2000" spc="-5" dirty="0">
                <a:latin typeface="Times New Roman"/>
                <a:cs typeface="Times New Roman"/>
              </a:rPr>
              <a:t>celle </a:t>
            </a:r>
            <a:r>
              <a:rPr sz="2000" dirty="0">
                <a:latin typeface="Times New Roman"/>
                <a:cs typeface="Times New Roman"/>
              </a:rPr>
              <a:t>de </a:t>
            </a:r>
            <a:r>
              <a:rPr sz="2000" dirty="0">
                <a:solidFill>
                  <a:srgbClr val="3333CC"/>
                </a:solidFill>
                <a:latin typeface="Times New Roman"/>
                <a:cs typeface="Times New Roman"/>
              </a:rPr>
              <a:t>Nova (803</a:t>
            </a:r>
            <a:r>
              <a:rPr sz="2000" spc="-245" dirty="0">
                <a:solidFill>
                  <a:srgbClr val="3333CC"/>
                </a:solidFill>
                <a:latin typeface="Times New Roman"/>
                <a:cs typeface="Times New Roman"/>
              </a:rPr>
              <a:t> </a:t>
            </a:r>
            <a:r>
              <a:rPr sz="2000" spc="-5" dirty="0">
                <a:solidFill>
                  <a:srgbClr val="3333CC"/>
                </a:solidFill>
                <a:latin typeface="Times New Roman"/>
                <a:cs typeface="Times New Roman"/>
              </a:rPr>
              <a:t>km)</a:t>
            </a:r>
            <a:endParaRPr sz="2000">
              <a:latin typeface="Times New Roman"/>
              <a:cs typeface="Times New Roman"/>
            </a:endParaRPr>
          </a:p>
        </p:txBody>
      </p:sp>
      <p:sp>
        <p:nvSpPr>
          <p:cNvPr id="9" name="object 9"/>
          <p:cNvSpPr txBox="1"/>
          <p:nvPr/>
        </p:nvSpPr>
        <p:spPr>
          <a:xfrm>
            <a:off x="228081" y="3751440"/>
            <a:ext cx="1134745" cy="369332"/>
          </a:xfrm>
          <a:prstGeom prst="rect">
            <a:avLst/>
          </a:prstGeom>
        </p:spPr>
        <p:txBody>
          <a:bodyPr vert="horz" wrap="square" lIns="0" tIns="0" rIns="0" bIns="0" rtlCol="0">
            <a:spAutoFit/>
          </a:bodyPr>
          <a:lstStyle/>
          <a:p>
            <a:pPr marL="12700">
              <a:lnSpc>
                <a:spcPct val="100000"/>
              </a:lnSpc>
            </a:pPr>
            <a:r>
              <a:rPr sz="2400" spc="-5" dirty="0">
                <a:solidFill>
                  <a:srgbClr val="C00000"/>
                </a:solidFill>
                <a:latin typeface="Times New Roman"/>
                <a:cs typeface="Times New Roman"/>
              </a:rPr>
              <a:t>En</a:t>
            </a:r>
            <a:r>
              <a:rPr sz="2400" spc="-95" dirty="0">
                <a:solidFill>
                  <a:srgbClr val="C00000"/>
                </a:solidFill>
                <a:latin typeface="Times New Roman"/>
                <a:cs typeface="Times New Roman"/>
              </a:rPr>
              <a:t> </a:t>
            </a:r>
            <a:r>
              <a:rPr sz="2400" dirty="0">
                <a:solidFill>
                  <a:srgbClr val="C00000"/>
                </a:solidFill>
                <a:latin typeface="Times New Roman"/>
                <a:cs typeface="Times New Roman"/>
              </a:rPr>
              <a:t>2024:</a:t>
            </a:r>
            <a:endParaRPr sz="2400">
              <a:latin typeface="Times New Roman"/>
              <a:cs typeface="Times New Roman"/>
            </a:endParaRPr>
          </a:p>
        </p:txBody>
      </p:sp>
      <p:sp>
        <p:nvSpPr>
          <p:cNvPr id="10" name="object 10"/>
          <p:cNvSpPr/>
          <p:nvPr/>
        </p:nvSpPr>
        <p:spPr>
          <a:xfrm>
            <a:off x="401638" y="4089401"/>
            <a:ext cx="2598737" cy="2355850"/>
          </a:xfrm>
          <a:prstGeom prst="rect">
            <a:avLst/>
          </a:prstGeom>
          <a:blipFill>
            <a:blip r:embed="rId4" cstate="print"/>
            <a:stretch>
              <a:fillRect/>
            </a:stretch>
          </a:blipFill>
        </p:spPr>
        <p:txBody>
          <a:bodyPr wrap="square" lIns="0" tIns="0" rIns="0" bIns="0" rtlCol="0"/>
          <a:lstStyle/>
          <a:p>
            <a:endParaRPr/>
          </a:p>
        </p:txBody>
      </p:sp>
      <p:sp>
        <p:nvSpPr>
          <p:cNvPr id="11" name="object 11"/>
          <p:cNvSpPr txBox="1"/>
          <p:nvPr/>
        </p:nvSpPr>
        <p:spPr>
          <a:xfrm>
            <a:off x="1531304" y="3760851"/>
            <a:ext cx="4624705" cy="369332"/>
          </a:xfrm>
          <a:prstGeom prst="rect">
            <a:avLst/>
          </a:prstGeom>
        </p:spPr>
        <p:txBody>
          <a:bodyPr vert="horz" wrap="square" lIns="0" tIns="0" rIns="0" bIns="0" rtlCol="0">
            <a:spAutoFit/>
          </a:bodyPr>
          <a:lstStyle/>
          <a:p>
            <a:pPr marL="12700">
              <a:lnSpc>
                <a:spcPct val="100000"/>
              </a:lnSpc>
            </a:pPr>
            <a:r>
              <a:rPr sz="2400" dirty="0">
                <a:latin typeface="Times New Roman"/>
                <a:cs typeface="Times New Roman"/>
              </a:rPr>
              <a:t>6-7 </a:t>
            </a:r>
            <a:r>
              <a:rPr sz="2400" spc="-5" dirty="0">
                <a:latin typeface="Times New Roman"/>
                <a:cs typeface="Times New Roman"/>
              </a:rPr>
              <a:t>ans </a:t>
            </a:r>
            <a:r>
              <a:rPr sz="2400" dirty="0">
                <a:latin typeface="Times New Roman"/>
                <a:cs typeface="Times New Roman"/>
              </a:rPr>
              <a:t>de prises de données (</a:t>
            </a:r>
            <a:r>
              <a:rPr sz="2400" dirty="0">
                <a:latin typeface="Symbol"/>
                <a:cs typeface="Symbol"/>
              </a:rPr>
              <a:t></a:t>
            </a:r>
            <a:r>
              <a:rPr sz="2400" dirty="0">
                <a:latin typeface="Times New Roman"/>
                <a:cs typeface="Times New Roman"/>
              </a:rPr>
              <a:t> et</a:t>
            </a:r>
            <a:r>
              <a:rPr sz="2400" spc="-125" dirty="0">
                <a:latin typeface="Times New Roman"/>
                <a:cs typeface="Times New Roman"/>
              </a:rPr>
              <a:t> </a:t>
            </a:r>
            <a:r>
              <a:rPr sz="2400" spc="-5" dirty="0">
                <a:latin typeface="Symbol"/>
                <a:cs typeface="Symbol"/>
              </a:rPr>
              <a:t></a:t>
            </a:r>
            <a:r>
              <a:rPr sz="2400" spc="-5" dirty="0">
                <a:latin typeface="Times New Roman"/>
                <a:cs typeface="Times New Roman"/>
              </a:rPr>
              <a:t>)</a:t>
            </a:r>
            <a:endParaRPr sz="2400">
              <a:latin typeface="Times New Roman"/>
              <a:cs typeface="Times New Roman"/>
            </a:endParaRPr>
          </a:p>
        </p:txBody>
      </p:sp>
      <p:sp>
        <p:nvSpPr>
          <p:cNvPr id="12" name="object 12"/>
          <p:cNvSpPr txBox="1"/>
          <p:nvPr/>
        </p:nvSpPr>
        <p:spPr>
          <a:xfrm>
            <a:off x="6285877" y="266928"/>
            <a:ext cx="720091" cy="369332"/>
          </a:xfrm>
          <a:prstGeom prst="rect">
            <a:avLst/>
          </a:prstGeom>
        </p:spPr>
        <p:txBody>
          <a:bodyPr vert="horz" wrap="square" lIns="0" tIns="0" rIns="0" bIns="0" rtlCol="0">
            <a:spAutoFit/>
          </a:bodyPr>
          <a:lstStyle/>
          <a:p>
            <a:pPr marL="12700">
              <a:lnSpc>
                <a:spcPct val="100000"/>
              </a:lnSpc>
            </a:pPr>
            <a:r>
              <a:rPr sz="2400" dirty="0">
                <a:solidFill>
                  <a:srgbClr val="C00000"/>
                </a:solidFill>
                <a:latin typeface="Times New Roman"/>
                <a:cs typeface="Times New Roman"/>
              </a:rPr>
              <a:t>2014:</a:t>
            </a:r>
            <a:endParaRPr sz="2400">
              <a:latin typeface="Times New Roman"/>
              <a:cs typeface="Times New Roman"/>
            </a:endParaRPr>
          </a:p>
        </p:txBody>
      </p:sp>
      <p:sp>
        <p:nvSpPr>
          <p:cNvPr id="13" name="object 13"/>
          <p:cNvSpPr txBox="1"/>
          <p:nvPr/>
        </p:nvSpPr>
        <p:spPr>
          <a:xfrm>
            <a:off x="3418841" y="6458013"/>
            <a:ext cx="2160905" cy="369332"/>
          </a:xfrm>
          <a:prstGeom prst="rect">
            <a:avLst/>
          </a:prstGeom>
        </p:spPr>
        <p:txBody>
          <a:bodyPr vert="horz" wrap="square" lIns="0" tIns="0" rIns="0" bIns="0" rtlCol="0">
            <a:spAutoFit/>
          </a:bodyPr>
          <a:lstStyle/>
          <a:p>
            <a:pPr marL="12700">
              <a:lnSpc>
                <a:spcPct val="100000"/>
              </a:lnSpc>
            </a:pPr>
            <a:r>
              <a:rPr sz="2400" dirty="0">
                <a:latin typeface="Times New Roman"/>
                <a:cs typeface="Times New Roman"/>
              </a:rPr>
              <a:t>Exclusion </a:t>
            </a:r>
            <a:r>
              <a:rPr sz="2400" spc="-10" dirty="0">
                <a:latin typeface="Symbol"/>
                <a:cs typeface="Symbol"/>
              </a:rPr>
              <a:t></a:t>
            </a:r>
            <a:r>
              <a:rPr sz="2400" spc="-15" baseline="-20833" dirty="0">
                <a:latin typeface="Times New Roman"/>
                <a:cs typeface="Times New Roman"/>
              </a:rPr>
              <a:t>CP </a:t>
            </a:r>
            <a:r>
              <a:rPr sz="2400" dirty="0">
                <a:latin typeface="Times New Roman"/>
                <a:cs typeface="Times New Roman"/>
              </a:rPr>
              <a:t>=</a:t>
            </a:r>
            <a:r>
              <a:rPr sz="2400" spc="-280" dirty="0">
                <a:latin typeface="Times New Roman"/>
                <a:cs typeface="Times New Roman"/>
              </a:rPr>
              <a:t> </a:t>
            </a:r>
            <a:r>
              <a:rPr sz="2400" dirty="0">
                <a:latin typeface="Times New Roman"/>
                <a:cs typeface="Times New Roman"/>
              </a:rPr>
              <a:t>0</a:t>
            </a:r>
            <a:endParaRPr sz="2400">
              <a:latin typeface="Times New Roman"/>
              <a:cs typeface="Times New Roman"/>
            </a:endParaRPr>
          </a:p>
        </p:txBody>
      </p:sp>
      <p:sp>
        <p:nvSpPr>
          <p:cNvPr id="14" name="object 14"/>
          <p:cNvSpPr txBox="1"/>
          <p:nvPr/>
        </p:nvSpPr>
        <p:spPr>
          <a:xfrm>
            <a:off x="839153" y="6400927"/>
            <a:ext cx="1641475" cy="369332"/>
          </a:xfrm>
          <a:prstGeom prst="rect">
            <a:avLst/>
          </a:prstGeom>
        </p:spPr>
        <p:txBody>
          <a:bodyPr vert="horz" wrap="square" lIns="0" tIns="0" rIns="0" bIns="0" rtlCol="0">
            <a:spAutoFit/>
          </a:bodyPr>
          <a:lstStyle/>
          <a:p>
            <a:pPr marL="12700">
              <a:lnSpc>
                <a:spcPct val="100000"/>
              </a:lnSpc>
            </a:pPr>
            <a:r>
              <a:rPr sz="2400" dirty="0">
                <a:latin typeface="Times New Roman"/>
                <a:cs typeface="Times New Roman"/>
              </a:rPr>
              <a:t>Exclusion</a:t>
            </a:r>
            <a:r>
              <a:rPr sz="2400" spc="-114" dirty="0">
                <a:latin typeface="Times New Roman"/>
                <a:cs typeface="Times New Roman"/>
              </a:rPr>
              <a:t> </a:t>
            </a:r>
            <a:r>
              <a:rPr sz="2400" spc="-5" dirty="0">
                <a:latin typeface="Times New Roman"/>
                <a:cs typeface="Times New Roman"/>
              </a:rPr>
              <a:t>IH</a:t>
            </a:r>
            <a:endParaRPr sz="2400">
              <a:latin typeface="Times New Roman"/>
              <a:cs typeface="Times New Roman"/>
            </a:endParaRPr>
          </a:p>
        </p:txBody>
      </p:sp>
      <p:sp>
        <p:nvSpPr>
          <p:cNvPr id="15" name="object 15"/>
          <p:cNvSpPr txBox="1"/>
          <p:nvPr/>
        </p:nvSpPr>
        <p:spPr>
          <a:xfrm>
            <a:off x="7092952" y="260350"/>
            <a:ext cx="1851025" cy="340477"/>
          </a:xfrm>
          <a:prstGeom prst="rect">
            <a:avLst/>
          </a:prstGeom>
          <a:ln w="9525">
            <a:solidFill>
              <a:srgbClr val="000000"/>
            </a:solidFill>
          </a:ln>
        </p:spPr>
        <p:txBody>
          <a:bodyPr vert="horz" wrap="square" lIns="0" tIns="32384" rIns="0" bIns="0" rtlCol="0">
            <a:spAutoFit/>
          </a:bodyPr>
          <a:lstStyle/>
          <a:p>
            <a:pPr marL="86360">
              <a:lnSpc>
                <a:spcPct val="100000"/>
              </a:lnSpc>
              <a:spcBef>
                <a:spcPts val="254"/>
              </a:spcBef>
            </a:pPr>
            <a:r>
              <a:rPr sz="2000" dirty="0">
                <a:latin typeface="Times New Roman"/>
                <a:cs typeface="Times New Roman"/>
              </a:rPr>
              <a:t>T2K +</a:t>
            </a:r>
            <a:r>
              <a:rPr sz="2000" spc="-70" dirty="0">
                <a:latin typeface="Times New Roman"/>
                <a:cs typeface="Times New Roman"/>
              </a:rPr>
              <a:t> </a:t>
            </a:r>
            <a:r>
              <a:rPr sz="2000" spc="-5" dirty="0">
                <a:latin typeface="Times New Roman"/>
                <a:cs typeface="Times New Roman"/>
              </a:rPr>
              <a:t>réacteurs</a:t>
            </a:r>
            <a:endParaRPr sz="2000">
              <a:latin typeface="Times New Roman"/>
              <a:cs typeface="Times New Roman"/>
            </a:endParaRPr>
          </a:p>
        </p:txBody>
      </p:sp>
      <p:sp>
        <p:nvSpPr>
          <p:cNvPr id="16" name="object 16"/>
          <p:cNvSpPr txBox="1"/>
          <p:nvPr/>
        </p:nvSpPr>
        <p:spPr>
          <a:xfrm>
            <a:off x="5893752" y="4230688"/>
            <a:ext cx="3083560" cy="1238801"/>
          </a:xfrm>
          <a:prstGeom prst="rect">
            <a:avLst/>
          </a:prstGeom>
        </p:spPr>
        <p:txBody>
          <a:bodyPr vert="horz" wrap="square" lIns="0" tIns="0" rIns="0" bIns="0" rtlCol="0">
            <a:spAutoFit/>
          </a:bodyPr>
          <a:lstStyle/>
          <a:p>
            <a:pPr marL="801370">
              <a:lnSpc>
                <a:spcPct val="100000"/>
              </a:lnSpc>
            </a:pPr>
            <a:r>
              <a:rPr sz="1800" spc="-5" dirty="0">
                <a:solidFill>
                  <a:srgbClr val="3333CC"/>
                </a:solidFill>
                <a:latin typeface="Times New Roman"/>
                <a:cs typeface="Times New Roman"/>
              </a:rPr>
              <a:t>PRL </a:t>
            </a:r>
            <a:r>
              <a:rPr sz="1800" spc="-20" dirty="0">
                <a:solidFill>
                  <a:srgbClr val="3333CC"/>
                </a:solidFill>
                <a:latin typeface="Times New Roman"/>
                <a:cs typeface="Times New Roman"/>
              </a:rPr>
              <a:t>112, </a:t>
            </a:r>
            <a:r>
              <a:rPr sz="1800" dirty="0">
                <a:solidFill>
                  <a:srgbClr val="3333CC"/>
                </a:solidFill>
                <a:latin typeface="Times New Roman"/>
                <a:cs typeface="Times New Roman"/>
              </a:rPr>
              <a:t>061802</a:t>
            </a:r>
            <a:r>
              <a:rPr sz="1800" spc="-130" dirty="0">
                <a:solidFill>
                  <a:srgbClr val="3333CC"/>
                </a:solidFill>
                <a:latin typeface="Times New Roman"/>
                <a:cs typeface="Times New Roman"/>
              </a:rPr>
              <a:t> </a:t>
            </a:r>
            <a:r>
              <a:rPr sz="1800" dirty="0">
                <a:solidFill>
                  <a:srgbClr val="3333CC"/>
                </a:solidFill>
                <a:latin typeface="Times New Roman"/>
                <a:cs typeface="Times New Roman"/>
              </a:rPr>
              <a:t>(2014)</a:t>
            </a:r>
            <a:endParaRPr sz="1800">
              <a:latin typeface="Times New Roman"/>
              <a:cs typeface="Times New Roman"/>
            </a:endParaRPr>
          </a:p>
          <a:p>
            <a:pPr>
              <a:lnSpc>
                <a:spcPct val="100000"/>
              </a:lnSpc>
            </a:pPr>
            <a:endParaRPr sz="1800">
              <a:latin typeface="Times New Roman"/>
              <a:cs typeface="Times New Roman"/>
            </a:endParaRPr>
          </a:p>
          <a:p>
            <a:pPr>
              <a:lnSpc>
                <a:spcPct val="100000"/>
              </a:lnSpc>
              <a:spcBef>
                <a:spcPts val="25"/>
              </a:spcBef>
            </a:pPr>
            <a:endParaRPr sz="2050">
              <a:latin typeface="Times New Roman"/>
              <a:cs typeface="Times New Roman"/>
            </a:endParaRPr>
          </a:p>
          <a:p>
            <a:pPr marL="12700">
              <a:lnSpc>
                <a:spcPct val="100000"/>
              </a:lnSpc>
            </a:pPr>
            <a:r>
              <a:rPr sz="2400" dirty="0">
                <a:solidFill>
                  <a:srgbClr val="3333CC"/>
                </a:solidFill>
                <a:latin typeface="Times New Roman"/>
                <a:cs typeface="Times New Roman"/>
              </a:rPr>
              <a:t>arXiv:1409.7469</a:t>
            </a:r>
            <a:endParaRPr sz="2400">
              <a:latin typeface="Times New Roman"/>
              <a:cs typeface="Times New Roman"/>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05729" y="8065"/>
            <a:ext cx="8663305" cy="1049005"/>
          </a:xfrm>
          <a:prstGeom prst="rect">
            <a:avLst/>
          </a:prstGeom>
        </p:spPr>
        <p:txBody>
          <a:bodyPr vert="horz" wrap="square" lIns="0" tIns="0" rIns="0" bIns="0" rtlCol="0">
            <a:spAutoFit/>
          </a:bodyPr>
          <a:lstStyle/>
          <a:p>
            <a:pPr marL="12700">
              <a:lnSpc>
                <a:spcPct val="100000"/>
              </a:lnSpc>
            </a:pPr>
            <a:r>
              <a:rPr dirty="0"/>
              <a:t>Hiérarchie de </a:t>
            </a:r>
            <a:r>
              <a:rPr spc="-5" dirty="0"/>
              <a:t>masse </a:t>
            </a:r>
            <a:r>
              <a:rPr dirty="0"/>
              <a:t>avec </a:t>
            </a:r>
            <a:r>
              <a:rPr spc="-5" dirty="0"/>
              <a:t>des </a:t>
            </a:r>
            <a:r>
              <a:rPr dirty="0"/>
              <a:t>neutrinos</a:t>
            </a:r>
            <a:r>
              <a:rPr spc="-70" dirty="0"/>
              <a:t> </a:t>
            </a:r>
            <a:r>
              <a:rPr spc="-5" dirty="0"/>
              <a:t>atmosphériques</a:t>
            </a:r>
          </a:p>
          <a:p>
            <a:pPr marL="20320" marR="5080">
              <a:lnSpc>
                <a:spcPct val="100499"/>
              </a:lnSpc>
              <a:spcBef>
                <a:spcPts val="525"/>
              </a:spcBef>
            </a:pPr>
            <a:r>
              <a:rPr sz="2000" spc="-5" dirty="0">
                <a:solidFill>
                  <a:srgbClr val="000000"/>
                </a:solidFill>
              </a:rPr>
              <a:t>Principe; </a:t>
            </a:r>
            <a:r>
              <a:rPr sz="2000" spc="-10" dirty="0">
                <a:solidFill>
                  <a:srgbClr val="000000"/>
                </a:solidFill>
              </a:rPr>
              <a:t>mettre </a:t>
            </a:r>
            <a:r>
              <a:rPr sz="2000" spc="-5" dirty="0">
                <a:solidFill>
                  <a:srgbClr val="000000"/>
                </a:solidFill>
              </a:rPr>
              <a:t>en </a:t>
            </a:r>
            <a:r>
              <a:rPr sz="2000" dirty="0">
                <a:solidFill>
                  <a:srgbClr val="000000"/>
                </a:solidFill>
              </a:rPr>
              <a:t>évidence </a:t>
            </a:r>
            <a:r>
              <a:rPr sz="2000" spc="-5" dirty="0">
                <a:solidFill>
                  <a:srgbClr val="000000"/>
                </a:solidFill>
              </a:rPr>
              <a:t>les </a:t>
            </a:r>
            <a:r>
              <a:rPr sz="2000" spc="-10" dirty="0">
                <a:solidFill>
                  <a:srgbClr val="000000"/>
                </a:solidFill>
              </a:rPr>
              <a:t>effets </a:t>
            </a:r>
            <a:r>
              <a:rPr sz="2000" dirty="0">
                <a:solidFill>
                  <a:srgbClr val="000000"/>
                </a:solidFill>
              </a:rPr>
              <a:t>de </a:t>
            </a:r>
            <a:r>
              <a:rPr sz="2000" spc="-10" dirty="0">
                <a:solidFill>
                  <a:srgbClr val="000000"/>
                </a:solidFill>
              </a:rPr>
              <a:t>matière </a:t>
            </a:r>
            <a:r>
              <a:rPr sz="2000" spc="-5" dirty="0">
                <a:solidFill>
                  <a:srgbClr val="000000"/>
                </a:solidFill>
              </a:rPr>
              <a:t>en </a:t>
            </a:r>
            <a:r>
              <a:rPr sz="2000" dirty="0">
                <a:solidFill>
                  <a:srgbClr val="000000"/>
                </a:solidFill>
              </a:rPr>
              <a:t>observant </a:t>
            </a:r>
            <a:r>
              <a:rPr sz="2000" spc="-5" dirty="0">
                <a:solidFill>
                  <a:srgbClr val="000000"/>
                </a:solidFill>
              </a:rPr>
              <a:t>les taux </a:t>
            </a:r>
            <a:r>
              <a:rPr sz="2000" dirty="0">
                <a:solidFill>
                  <a:srgbClr val="000000"/>
                </a:solidFill>
              </a:rPr>
              <a:t>de </a:t>
            </a:r>
            <a:r>
              <a:rPr sz="2000" spc="-5" dirty="0">
                <a:solidFill>
                  <a:srgbClr val="000000"/>
                </a:solidFill>
              </a:rPr>
              <a:t>disparition  </a:t>
            </a:r>
            <a:r>
              <a:rPr sz="2000" dirty="0">
                <a:solidFill>
                  <a:srgbClr val="000000"/>
                </a:solidFill>
              </a:rPr>
              <a:t>des  </a:t>
            </a:r>
            <a:r>
              <a:rPr sz="2000" spc="10" dirty="0">
                <a:solidFill>
                  <a:srgbClr val="000000"/>
                </a:solidFill>
                <a:latin typeface="Symbol"/>
                <a:cs typeface="Symbol"/>
              </a:rPr>
              <a:t></a:t>
            </a:r>
            <a:r>
              <a:rPr sz="1950" spc="15" baseline="-21367" dirty="0">
                <a:solidFill>
                  <a:srgbClr val="000000"/>
                </a:solidFill>
                <a:latin typeface="Symbol"/>
                <a:cs typeface="Symbol"/>
              </a:rPr>
              <a:t></a:t>
            </a:r>
            <a:r>
              <a:rPr sz="1950" spc="15" baseline="-21367" dirty="0">
                <a:solidFill>
                  <a:srgbClr val="000000"/>
                </a:solidFill>
              </a:rPr>
              <a:t> </a:t>
            </a:r>
            <a:r>
              <a:rPr sz="2000" spc="-5" dirty="0">
                <a:solidFill>
                  <a:srgbClr val="000000"/>
                </a:solidFill>
              </a:rPr>
              <a:t>et </a:t>
            </a:r>
            <a:r>
              <a:rPr sz="2000" spc="5" dirty="0">
                <a:solidFill>
                  <a:srgbClr val="000000"/>
                </a:solidFill>
                <a:latin typeface="Symbol"/>
                <a:cs typeface="Symbol"/>
              </a:rPr>
              <a:t></a:t>
            </a:r>
            <a:r>
              <a:rPr sz="1950" spc="7" baseline="-21367" dirty="0">
                <a:solidFill>
                  <a:srgbClr val="000000"/>
                </a:solidFill>
                <a:latin typeface="Symbol"/>
                <a:cs typeface="Symbol"/>
              </a:rPr>
              <a:t></a:t>
            </a:r>
            <a:r>
              <a:rPr sz="1950" spc="7" baseline="-21367" dirty="0">
                <a:solidFill>
                  <a:srgbClr val="000000"/>
                </a:solidFill>
              </a:rPr>
              <a:t> </a:t>
            </a:r>
            <a:r>
              <a:rPr sz="2000" spc="-5" dirty="0">
                <a:solidFill>
                  <a:srgbClr val="000000"/>
                </a:solidFill>
              </a:rPr>
              <a:t>et d’apparition </a:t>
            </a:r>
            <a:r>
              <a:rPr sz="2000" dirty="0">
                <a:solidFill>
                  <a:srgbClr val="000000"/>
                </a:solidFill>
              </a:rPr>
              <a:t>de</a:t>
            </a:r>
            <a:r>
              <a:rPr sz="2000" spc="-110" dirty="0">
                <a:solidFill>
                  <a:srgbClr val="000000"/>
                </a:solidFill>
              </a:rPr>
              <a:t> </a:t>
            </a:r>
            <a:r>
              <a:rPr sz="2000" spc="5" dirty="0">
                <a:solidFill>
                  <a:srgbClr val="000000"/>
                </a:solidFill>
                <a:latin typeface="Symbol"/>
                <a:cs typeface="Symbol"/>
              </a:rPr>
              <a:t></a:t>
            </a:r>
            <a:r>
              <a:rPr sz="1950" spc="7" baseline="-21367" dirty="0">
                <a:solidFill>
                  <a:srgbClr val="000000"/>
                </a:solidFill>
              </a:rPr>
              <a:t>e</a:t>
            </a:r>
            <a:endParaRPr sz="1950" baseline="-21367">
              <a:latin typeface="Symbol"/>
              <a:cs typeface="Symbol"/>
            </a:endParaRPr>
          </a:p>
        </p:txBody>
      </p:sp>
      <p:sp>
        <p:nvSpPr>
          <p:cNvPr id="9" name="object 9"/>
          <p:cNvSpPr txBox="1">
            <a:spLocks noGrp="1"/>
          </p:cNvSpPr>
          <p:nvPr>
            <p:ph type="body" idx="1"/>
          </p:nvPr>
        </p:nvSpPr>
        <p:spPr>
          <a:xfrm>
            <a:off x="280354" y="2097659"/>
            <a:ext cx="8583295" cy="2292935"/>
          </a:xfrm>
          <a:prstGeom prst="rect">
            <a:avLst/>
          </a:prstGeom>
        </p:spPr>
        <p:txBody>
          <a:bodyPr vert="horz" wrap="square" lIns="0" tIns="0" rIns="0" bIns="0" rtlCol="0">
            <a:spAutoFit/>
          </a:bodyPr>
          <a:lstStyle/>
          <a:p>
            <a:pPr marL="6386195" marR="5080">
              <a:lnSpc>
                <a:spcPct val="100000"/>
              </a:lnSpc>
            </a:pPr>
            <a:r>
              <a:rPr spc="-35" dirty="0"/>
              <a:t>Tout </a:t>
            </a:r>
            <a:r>
              <a:rPr dirty="0"/>
              <a:t>se </a:t>
            </a:r>
            <a:r>
              <a:rPr spc="5" dirty="0"/>
              <a:t>joue </a:t>
            </a:r>
            <a:r>
              <a:rPr dirty="0"/>
              <a:t>sur </a:t>
            </a:r>
            <a:r>
              <a:rPr spc="-5" dirty="0"/>
              <a:t>la  </a:t>
            </a:r>
            <a:r>
              <a:rPr dirty="0"/>
              <a:t>dépendance de </a:t>
            </a:r>
            <a:r>
              <a:rPr spc="-5" dirty="0"/>
              <a:t>la  </a:t>
            </a:r>
            <a:r>
              <a:rPr spc="-10" dirty="0"/>
              <a:t>t</a:t>
            </a:r>
            <a:r>
              <a:rPr dirty="0"/>
              <a:t>r</a:t>
            </a:r>
            <a:r>
              <a:rPr spc="-5" dirty="0"/>
              <a:t>a</a:t>
            </a:r>
            <a:r>
              <a:rPr spc="5" dirty="0"/>
              <a:t>n</a:t>
            </a:r>
            <a:r>
              <a:rPr dirty="0"/>
              <a:t>s</a:t>
            </a:r>
            <a:r>
              <a:rPr spc="-10" dirty="0"/>
              <a:t>iti</a:t>
            </a:r>
            <a:r>
              <a:rPr spc="5" dirty="0"/>
              <a:t>o</a:t>
            </a:r>
            <a:r>
              <a:rPr dirty="0"/>
              <a:t>n</a:t>
            </a:r>
            <a:r>
              <a:rPr spc="-35" dirty="0"/>
              <a:t> </a:t>
            </a:r>
            <a:r>
              <a:rPr b="1" spc="25" dirty="0">
                <a:solidFill>
                  <a:srgbClr val="3333FF"/>
                </a:solidFill>
                <a:latin typeface="Cambria Math"/>
                <a:cs typeface="Cambria Math"/>
              </a:rPr>
              <a:t>𝜈</a:t>
            </a:r>
            <a:r>
              <a:rPr sz="1575" b="1" spc="52" baseline="-21164" dirty="0">
                <a:solidFill>
                  <a:srgbClr val="3333FF"/>
                </a:solidFill>
                <a:latin typeface="Cambria Math"/>
                <a:cs typeface="Cambria Math"/>
              </a:rPr>
              <a:t>𝜇</a:t>
            </a:r>
            <a:r>
              <a:rPr sz="2000" b="1" dirty="0">
                <a:solidFill>
                  <a:srgbClr val="3333FF"/>
                </a:solidFill>
                <a:latin typeface="Times New Roman"/>
                <a:cs typeface="Times New Roman"/>
              </a:rPr>
              <a:t>→</a:t>
            </a:r>
            <a:r>
              <a:rPr sz="2000" b="1" spc="25" dirty="0">
                <a:solidFill>
                  <a:srgbClr val="3333FF"/>
                </a:solidFill>
                <a:latin typeface="Cambria Math"/>
                <a:cs typeface="Cambria Math"/>
              </a:rPr>
              <a:t>𝜈</a:t>
            </a:r>
            <a:r>
              <a:rPr sz="1575" b="1" spc="37" baseline="-21164" dirty="0">
                <a:solidFill>
                  <a:srgbClr val="3333FF"/>
                </a:solidFill>
                <a:latin typeface="Cambria Math"/>
                <a:cs typeface="Cambria Math"/>
              </a:rPr>
              <a:t>𝑒 </a:t>
            </a:r>
            <a:r>
              <a:rPr sz="1575" b="1" spc="-60" baseline="-21164" dirty="0">
                <a:solidFill>
                  <a:srgbClr val="3333FF"/>
                </a:solidFill>
                <a:latin typeface="Cambria Math"/>
                <a:cs typeface="Cambria Math"/>
              </a:rPr>
              <a:t> </a:t>
            </a:r>
            <a:r>
              <a:rPr sz="2000" spc="-5" dirty="0"/>
              <a:t>avec les </a:t>
            </a:r>
            <a:r>
              <a:rPr sz="2000" spc="-10" dirty="0"/>
              <a:t>effets </a:t>
            </a:r>
            <a:r>
              <a:rPr sz="2000" dirty="0"/>
              <a:t>de  </a:t>
            </a:r>
            <a:r>
              <a:rPr sz="2000" spc="-10" dirty="0"/>
              <a:t>matière</a:t>
            </a:r>
            <a:endParaRPr sz="2000">
              <a:latin typeface="Cambria Math"/>
              <a:cs typeface="Cambria Math"/>
            </a:endParaRPr>
          </a:p>
          <a:p>
            <a:pPr marL="3327400">
              <a:lnSpc>
                <a:spcPct val="100000"/>
              </a:lnSpc>
              <a:spcBef>
                <a:spcPts val="15"/>
              </a:spcBef>
            </a:pPr>
            <a:endParaRPr sz="2100"/>
          </a:p>
          <a:p>
            <a:pPr marL="3340100" marR="364490">
              <a:lnSpc>
                <a:spcPct val="100000"/>
              </a:lnSpc>
            </a:pPr>
            <a:r>
              <a:rPr sz="2400" dirty="0">
                <a:solidFill>
                  <a:srgbClr val="3333CC"/>
                </a:solidFill>
              </a:rPr>
              <a:t>Etendre les téléscopes à Neutrinos à</a:t>
            </a:r>
            <a:r>
              <a:rPr sz="2400" spc="-170" dirty="0">
                <a:solidFill>
                  <a:srgbClr val="3333CC"/>
                </a:solidFill>
              </a:rPr>
              <a:t> </a:t>
            </a:r>
            <a:r>
              <a:rPr sz="2400" spc="-5" dirty="0">
                <a:solidFill>
                  <a:srgbClr val="3333CC"/>
                </a:solidFill>
              </a:rPr>
              <a:t>des  basses énergies</a:t>
            </a:r>
            <a:r>
              <a:rPr sz="2400" spc="-95" dirty="0">
                <a:solidFill>
                  <a:srgbClr val="3333CC"/>
                </a:solidFill>
              </a:rPr>
              <a:t> </a:t>
            </a:r>
            <a:r>
              <a:rPr sz="2400" spc="-5" dirty="0">
                <a:solidFill>
                  <a:srgbClr val="3333CC"/>
                </a:solidFill>
              </a:rPr>
              <a:t>(GeV)</a:t>
            </a:r>
            <a:endParaRPr sz="2400"/>
          </a:p>
        </p:txBody>
      </p:sp>
      <p:sp>
        <p:nvSpPr>
          <p:cNvPr id="4" name="object 4"/>
          <p:cNvSpPr/>
          <p:nvPr/>
        </p:nvSpPr>
        <p:spPr>
          <a:xfrm>
            <a:off x="2835277" y="1144587"/>
            <a:ext cx="3609975" cy="2571750"/>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6364289" y="1196975"/>
            <a:ext cx="2771775" cy="657225"/>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323850" y="1322387"/>
            <a:ext cx="2114551" cy="1676400"/>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4716463" y="4387850"/>
            <a:ext cx="3717925" cy="2470149"/>
          </a:xfrm>
          <a:prstGeom prst="rect">
            <a:avLst/>
          </a:prstGeom>
          <a:blipFill>
            <a:blip r:embed="rId5" cstate="print"/>
            <a:stretch>
              <a:fillRect/>
            </a:stretch>
          </a:blipFill>
        </p:spPr>
        <p:txBody>
          <a:bodyPr wrap="square" lIns="0" tIns="0" rIns="0" bIns="0" rtlCol="0"/>
          <a:lstStyle/>
          <a:p>
            <a:endParaRPr/>
          </a:p>
        </p:txBody>
      </p:sp>
      <p:sp>
        <p:nvSpPr>
          <p:cNvPr id="8" name="object 8"/>
          <p:cNvSpPr/>
          <p:nvPr/>
        </p:nvSpPr>
        <p:spPr>
          <a:xfrm>
            <a:off x="61914" y="3830638"/>
            <a:ext cx="3467100" cy="3000375"/>
          </a:xfrm>
          <a:prstGeom prst="rect">
            <a:avLst/>
          </a:prstGeom>
          <a:blipFill>
            <a:blip r:embed="rId6" cstate="print"/>
            <a:stretch>
              <a:fillRect/>
            </a:stretch>
          </a:blipFill>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ZoneTexte 3"/>
          <p:cNvSpPr txBox="1">
            <a:spLocks noChangeArrowheads="1"/>
          </p:cNvSpPr>
          <p:nvPr/>
        </p:nvSpPr>
        <p:spPr bwMode="auto">
          <a:xfrm>
            <a:off x="1571626" y="142876"/>
            <a:ext cx="5357813" cy="707886"/>
          </a:xfrm>
          <a:prstGeom prst="rect">
            <a:avLst/>
          </a:prstGeom>
          <a:noFill/>
          <a:ln w="9525">
            <a:noFill/>
            <a:miter lim="800000"/>
            <a:headEnd/>
            <a:tailEnd/>
          </a:ln>
        </p:spPr>
        <p:txBody>
          <a:bodyPr>
            <a:spAutoFit/>
          </a:bodyPr>
          <a:lstStyle/>
          <a:p>
            <a:pPr algn="ctr"/>
            <a:r>
              <a:rPr lang="fr-FR" sz="4000" b="1" dirty="0">
                <a:solidFill>
                  <a:srgbClr val="FF0000"/>
                </a:solidFill>
              </a:rPr>
              <a:t>Introduction  générale</a:t>
            </a:r>
          </a:p>
        </p:txBody>
      </p:sp>
      <p:sp>
        <p:nvSpPr>
          <p:cNvPr id="12291" name="ZoneTexte 4"/>
          <p:cNvSpPr txBox="1">
            <a:spLocks noChangeArrowheads="1"/>
          </p:cNvSpPr>
          <p:nvPr/>
        </p:nvSpPr>
        <p:spPr bwMode="auto">
          <a:xfrm>
            <a:off x="571501" y="1219201"/>
            <a:ext cx="8072439" cy="4524315"/>
          </a:xfrm>
          <a:prstGeom prst="rect">
            <a:avLst/>
          </a:prstGeom>
          <a:noFill/>
          <a:ln w="9525">
            <a:noFill/>
            <a:miter lim="800000"/>
            <a:headEnd/>
            <a:tailEnd/>
          </a:ln>
        </p:spPr>
        <p:txBody>
          <a:bodyPr>
            <a:spAutoFit/>
          </a:bodyPr>
          <a:lstStyle/>
          <a:p>
            <a:r>
              <a:rPr lang="fr-FR" dirty="0" smtClean="0">
                <a:latin typeface="Comic Sans MS" pitchFamily="66" charset="0"/>
              </a:rPr>
              <a:t>L’</a:t>
            </a:r>
            <a:r>
              <a:rPr lang="fr-FR" dirty="0" err="1" smtClean="0">
                <a:latin typeface="Comic Sans MS" pitchFamily="66" charset="0"/>
              </a:rPr>
              <a:t>astroparticule</a:t>
            </a:r>
            <a:r>
              <a:rPr lang="fr-FR" dirty="0" smtClean="0">
                <a:latin typeface="Comic Sans MS" pitchFamily="66" charset="0"/>
              </a:rPr>
              <a:t>, </a:t>
            </a:r>
            <a:r>
              <a:rPr lang="fr-FR" dirty="0">
                <a:latin typeface="Comic Sans MS" pitchFamily="66" charset="0"/>
              </a:rPr>
              <a:t>ou physique des astroparticules est un nouveau domaine, à </a:t>
            </a:r>
            <a:r>
              <a:rPr lang="fr-FR" dirty="0" smtClean="0">
                <a:latin typeface="Comic Sans MS" pitchFamily="66" charset="0"/>
              </a:rPr>
              <a:t>l’intersection </a:t>
            </a:r>
            <a:r>
              <a:rPr lang="fr-FR" dirty="0">
                <a:latin typeface="Comic Sans MS" pitchFamily="66" charset="0"/>
              </a:rPr>
              <a:t>de la physique des particules, de l’astronomie et de la cosmologie. Son objectif est de répondre à certaines questions fondamentales :</a:t>
            </a:r>
          </a:p>
          <a:p>
            <a:r>
              <a:rPr lang="fr-FR" dirty="0">
                <a:latin typeface="Comic Sans MS" pitchFamily="66" charset="0"/>
                <a:cs typeface="Times New Roman" pitchFamily="18" charset="0"/>
              </a:rPr>
              <a:t>*</a:t>
            </a:r>
            <a:r>
              <a:rPr lang="fr-FR" dirty="0">
                <a:latin typeface="Comic Sans MS" pitchFamily="66" charset="0"/>
              </a:rPr>
              <a:t>De quoi est fait l’Univers?</a:t>
            </a:r>
          </a:p>
          <a:p>
            <a:r>
              <a:rPr lang="fr-FR" dirty="0">
                <a:latin typeface="Comic Sans MS" pitchFamily="66" charset="0"/>
                <a:cs typeface="Times New Roman" pitchFamily="18" charset="0"/>
              </a:rPr>
              <a:t>* </a:t>
            </a:r>
            <a:r>
              <a:rPr lang="fr-FR" dirty="0">
                <a:latin typeface="Comic Sans MS" pitchFamily="66" charset="0"/>
              </a:rPr>
              <a:t>Quelle est la durée de vie du proton?</a:t>
            </a:r>
          </a:p>
          <a:p>
            <a:r>
              <a:rPr lang="fr-FR" dirty="0">
                <a:latin typeface="Comic Sans MS" pitchFamily="66" charset="0"/>
                <a:cs typeface="Times New Roman" pitchFamily="18" charset="0"/>
              </a:rPr>
              <a:t>* </a:t>
            </a:r>
            <a:r>
              <a:rPr lang="fr-FR" dirty="0">
                <a:latin typeface="Comic Sans MS" pitchFamily="66" charset="0"/>
              </a:rPr>
              <a:t>Quelles sont les propriétés des neutrinos, quel rôle jouent-ils dans l’évolution cosmique?</a:t>
            </a:r>
          </a:p>
          <a:p>
            <a:r>
              <a:rPr lang="fr-FR" dirty="0">
                <a:latin typeface="Comic Sans MS" pitchFamily="66" charset="0"/>
                <a:cs typeface="Times New Roman" pitchFamily="18" charset="0"/>
              </a:rPr>
              <a:t>* </a:t>
            </a:r>
            <a:r>
              <a:rPr lang="fr-FR" dirty="0">
                <a:latin typeface="Comic Sans MS" pitchFamily="66" charset="0"/>
              </a:rPr>
              <a:t>Qu’est ce que les neutrinos nous disent sur l’intérieur du soleil, la Terre ou les explosions de supernovas?</a:t>
            </a:r>
          </a:p>
          <a:p>
            <a:r>
              <a:rPr lang="fr-FR" dirty="0">
                <a:latin typeface="Comic Sans MS" pitchFamily="66" charset="0"/>
                <a:cs typeface="Times New Roman" pitchFamily="18" charset="0"/>
              </a:rPr>
              <a:t>* </a:t>
            </a:r>
            <a:r>
              <a:rPr lang="fr-FR" dirty="0">
                <a:latin typeface="Comic Sans MS" pitchFamily="66" charset="0"/>
              </a:rPr>
              <a:t>Quelle est l’origine des rayons cosmiques?</a:t>
            </a:r>
          </a:p>
          <a:p>
            <a:r>
              <a:rPr lang="fr-FR" dirty="0">
                <a:latin typeface="Comic Sans MS" pitchFamily="66" charset="0"/>
                <a:cs typeface="Times New Roman" pitchFamily="18" charset="0"/>
              </a:rPr>
              <a:t>* </a:t>
            </a:r>
            <a:r>
              <a:rPr lang="fr-FR" dirty="0">
                <a:latin typeface="Comic Sans MS" pitchFamily="66" charset="0"/>
              </a:rPr>
              <a:t>À quoi ressemble le ciel aux énergies extrêmes?</a:t>
            </a:r>
          </a:p>
          <a:p>
            <a:r>
              <a:rPr lang="fr-FR" dirty="0" smtClean="0">
                <a:latin typeface="Comic Sans MS" pitchFamily="66" charset="0"/>
                <a:cs typeface="Times New Roman" pitchFamily="18" charset="0"/>
              </a:rPr>
              <a:t>* </a:t>
            </a:r>
            <a:r>
              <a:rPr lang="fr-FR" dirty="0" smtClean="0">
                <a:latin typeface="Comic Sans MS" pitchFamily="66" charset="0"/>
              </a:rPr>
              <a:t>Quelle </a:t>
            </a:r>
            <a:r>
              <a:rPr lang="fr-FR" dirty="0">
                <a:latin typeface="Comic Sans MS" pitchFamily="66" charset="0"/>
              </a:rPr>
              <a:t>est la nature de la gravitation, pouvons nous détecter les ondes gravitationnelles?</a:t>
            </a:r>
          </a:p>
          <a:p>
            <a:r>
              <a:rPr lang="fr-FR" dirty="0">
                <a:latin typeface="Comic Sans MS" pitchFamily="66" charset="0"/>
              </a:rPr>
              <a:t/>
            </a:r>
            <a:br>
              <a:rPr lang="fr-FR" dirty="0">
                <a:latin typeface="Comic Sans MS" pitchFamily="66" charset="0"/>
              </a:rPr>
            </a:br>
            <a:endParaRPr lang="fr-FR" dirty="0">
              <a:latin typeface="Comic Sans MS" pitchFamily="66"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066800" y="304800"/>
            <a:ext cx="5283200" cy="399468"/>
          </a:xfrm>
          <a:prstGeom prst="rect">
            <a:avLst/>
          </a:prstGeom>
          <a:ln w="9525">
            <a:solidFill>
              <a:srgbClr val="C00000"/>
            </a:solidFill>
          </a:ln>
        </p:spPr>
        <p:txBody>
          <a:bodyPr vert="horz" wrap="square" lIns="0" tIns="29845" rIns="0" bIns="0" rtlCol="0">
            <a:spAutoFit/>
          </a:bodyPr>
          <a:lstStyle/>
          <a:p>
            <a:pPr marL="86360" algn="ctr">
              <a:lnSpc>
                <a:spcPct val="100000"/>
              </a:lnSpc>
              <a:spcBef>
                <a:spcPts val="235"/>
              </a:spcBef>
            </a:pPr>
            <a:r>
              <a:rPr dirty="0">
                <a:solidFill>
                  <a:srgbClr val="2D2DB9"/>
                </a:solidFill>
              </a:rPr>
              <a:t>Perspectives de la physique </a:t>
            </a:r>
            <a:r>
              <a:rPr spc="-5" dirty="0">
                <a:solidFill>
                  <a:srgbClr val="2D2DB9"/>
                </a:solidFill>
              </a:rPr>
              <a:t>des</a:t>
            </a:r>
            <a:r>
              <a:rPr spc="-135" dirty="0">
                <a:solidFill>
                  <a:srgbClr val="2D2DB9"/>
                </a:solidFill>
              </a:rPr>
              <a:t> </a:t>
            </a:r>
            <a:r>
              <a:rPr dirty="0">
                <a:solidFill>
                  <a:srgbClr val="2D2DB9"/>
                </a:solidFill>
              </a:rPr>
              <a:t>neutrinos</a:t>
            </a:r>
          </a:p>
        </p:txBody>
      </p:sp>
      <p:sp>
        <p:nvSpPr>
          <p:cNvPr id="4" name="object 4"/>
          <p:cNvSpPr txBox="1"/>
          <p:nvPr/>
        </p:nvSpPr>
        <p:spPr>
          <a:xfrm>
            <a:off x="186436" y="722885"/>
            <a:ext cx="8629651" cy="5524589"/>
          </a:xfrm>
          <a:prstGeom prst="rect">
            <a:avLst/>
          </a:prstGeom>
        </p:spPr>
        <p:txBody>
          <a:bodyPr vert="horz" wrap="square" lIns="0" tIns="0" rIns="0" bIns="0" rtlCol="0">
            <a:spAutoFit/>
          </a:bodyPr>
          <a:lstStyle/>
          <a:p>
            <a:pPr marL="12700" marR="81915">
              <a:lnSpc>
                <a:spcPct val="100000"/>
              </a:lnSpc>
            </a:pPr>
            <a:r>
              <a:rPr sz="2000" dirty="0">
                <a:solidFill>
                  <a:srgbClr val="3333CC"/>
                </a:solidFill>
                <a:latin typeface="Times New Roman"/>
                <a:cs typeface="Times New Roman"/>
              </a:rPr>
              <a:t>La « </a:t>
            </a:r>
            <a:r>
              <a:rPr sz="2000" spc="-5" dirty="0">
                <a:solidFill>
                  <a:srgbClr val="3333CC"/>
                </a:solidFill>
                <a:latin typeface="Times New Roman"/>
                <a:cs typeface="Times New Roman"/>
              </a:rPr>
              <a:t>masse </a:t>
            </a:r>
            <a:r>
              <a:rPr sz="2000" dirty="0">
                <a:solidFill>
                  <a:srgbClr val="3333CC"/>
                </a:solidFill>
                <a:latin typeface="Times New Roman"/>
                <a:cs typeface="Times New Roman"/>
              </a:rPr>
              <a:t>du neutrino » </a:t>
            </a:r>
            <a:r>
              <a:rPr sz="2000" spc="-5" dirty="0">
                <a:solidFill>
                  <a:srgbClr val="3333CC"/>
                </a:solidFill>
                <a:latin typeface="Times New Roman"/>
                <a:cs typeface="Times New Roman"/>
              </a:rPr>
              <a:t>est le </a:t>
            </a:r>
            <a:r>
              <a:rPr sz="2000" dirty="0">
                <a:solidFill>
                  <a:srgbClr val="3333CC"/>
                </a:solidFill>
                <a:latin typeface="Times New Roman"/>
                <a:cs typeface="Times New Roman"/>
              </a:rPr>
              <a:t>seul phénomène observé signe de nouvelle</a:t>
            </a:r>
            <a:r>
              <a:rPr sz="2000" spc="-229" dirty="0">
                <a:solidFill>
                  <a:srgbClr val="3333CC"/>
                </a:solidFill>
                <a:latin typeface="Times New Roman"/>
                <a:cs typeface="Times New Roman"/>
              </a:rPr>
              <a:t> </a:t>
            </a:r>
            <a:r>
              <a:rPr sz="2000" dirty="0">
                <a:solidFill>
                  <a:srgbClr val="3333CC"/>
                </a:solidFill>
                <a:latin typeface="Times New Roman"/>
                <a:cs typeface="Times New Roman"/>
              </a:rPr>
              <a:t>physique  </a:t>
            </a:r>
            <a:r>
              <a:rPr sz="2000" spc="-5" dirty="0">
                <a:solidFill>
                  <a:srgbClr val="3333CC"/>
                </a:solidFill>
                <a:latin typeface="Times New Roman"/>
                <a:cs typeface="Times New Roman"/>
              </a:rPr>
              <a:t>au  delà </a:t>
            </a:r>
            <a:r>
              <a:rPr sz="2000" dirty="0">
                <a:solidFill>
                  <a:srgbClr val="3333CC"/>
                </a:solidFill>
                <a:latin typeface="Times New Roman"/>
                <a:cs typeface="Times New Roman"/>
              </a:rPr>
              <a:t>du </a:t>
            </a:r>
            <a:r>
              <a:rPr sz="2000" spc="-5" dirty="0">
                <a:solidFill>
                  <a:srgbClr val="3333CC"/>
                </a:solidFill>
                <a:latin typeface="Times New Roman"/>
                <a:cs typeface="Times New Roman"/>
              </a:rPr>
              <a:t>Modèle</a:t>
            </a:r>
            <a:r>
              <a:rPr sz="2000" spc="-75" dirty="0">
                <a:solidFill>
                  <a:srgbClr val="3333CC"/>
                </a:solidFill>
                <a:latin typeface="Times New Roman"/>
                <a:cs typeface="Times New Roman"/>
              </a:rPr>
              <a:t> </a:t>
            </a:r>
            <a:r>
              <a:rPr sz="2000" dirty="0">
                <a:solidFill>
                  <a:srgbClr val="3333CC"/>
                </a:solidFill>
                <a:latin typeface="Times New Roman"/>
                <a:cs typeface="Times New Roman"/>
              </a:rPr>
              <a:t>Standard</a:t>
            </a:r>
            <a:endParaRPr sz="2000">
              <a:latin typeface="Times New Roman"/>
              <a:cs typeface="Times New Roman"/>
            </a:endParaRPr>
          </a:p>
          <a:p>
            <a:pPr marL="12700">
              <a:lnSpc>
                <a:spcPct val="100000"/>
              </a:lnSpc>
            </a:pPr>
            <a:r>
              <a:rPr sz="2000" dirty="0">
                <a:solidFill>
                  <a:srgbClr val="3333CC"/>
                </a:solidFill>
                <a:latin typeface="Symbol"/>
                <a:cs typeface="Symbol"/>
              </a:rPr>
              <a:t></a:t>
            </a:r>
            <a:r>
              <a:rPr sz="2000" dirty="0">
                <a:solidFill>
                  <a:srgbClr val="3333CC"/>
                </a:solidFill>
                <a:latin typeface="Times New Roman"/>
                <a:cs typeface="Times New Roman"/>
              </a:rPr>
              <a:t> </a:t>
            </a:r>
            <a:r>
              <a:rPr sz="2000" spc="-5" dirty="0">
                <a:solidFill>
                  <a:srgbClr val="3333CC"/>
                </a:solidFill>
                <a:latin typeface="Times New Roman"/>
                <a:cs typeface="Times New Roman"/>
              </a:rPr>
              <a:t>Phénoménologie </a:t>
            </a:r>
            <a:r>
              <a:rPr sz="2000" dirty="0">
                <a:solidFill>
                  <a:srgbClr val="3333CC"/>
                </a:solidFill>
                <a:latin typeface="Times New Roman"/>
                <a:cs typeface="Times New Roman"/>
              </a:rPr>
              <a:t>doit </a:t>
            </a:r>
            <a:r>
              <a:rPr sz="2000" spc="-5" dirty="0">
                <a:solidFill>
                  <a:srgbClr val="3333CC"/>
                </a:solidFill>
                <a:latin typeface="Times New Roman"/>
                <a:cs typeface="Times New Roman"/>
              </a:rPr>
              <a:t>être </a:t>
            </a:r>
            <a:r>
              <a:rPr sz="2000" dirty="0">
                <a:solidFill>
                  <a:srgbClr val="3333CC"/>
                </a:solidFill>
                <a:latin typeface="Times New Roman"/>
                <a:cs typeface="Times New Roman"/>
              </a:rPr>
              <a:t>explorée avec </a:t>
            </a:r>
            <a:r>
              <a:rPr sz="2000" spc="-5" dirty="0">
                <a:solidFill>
                  <a:srgbClr val="3333CC"/>
                </a:solidFill>
                <a:latin typeface="Times New Roman"/>
                <a:cs typeface="Times New Roman"/>
              </a:rPr>
              <a:t>le </a:t>
            </a:r>
            <a:r>
              <a:rPr sz="2000" dirty="0">
                <a:solidFill>
                  <a:srgbClr val="3333CC"/>
                </a:solidFill>
                <a:latin typeface="Times New Roman"/>
                <a:cs typeface="Times New Roman"/>
              </a:rPr>
              <a:t>plus de </a:t>
            </a:r>
            <a:r>
              <a:rPr sz="2000" spc="-5" dirty="0">
                <a:solidFill>
                  <a:srgbClr val="3333CC"/>
                </a:solidFill>
                <a:latin typeface="Times New Roman"/>
                <a:cs typeface="Times New Roman"/>
              </a:rPr>
              <a:t>précision</a:t>
            </a:r>
            <a:r>
              <a:rPr sz="2000" spc="50" dirty="0">
                <a:solidFill>
                  <a:srgbClr val="3333CC"/>
                </a:solidFill>
                <a:latin typeface="Times New Roman"/>
                <a:cs typeface="Times New Roman"/>
              </a:rPr>
              <a:t> </a:t>
            </a:r>
            <a:r>
              <a:rPr sz="2000" dirty="0">
                <a:solidFill>
                  <a:srgbClr val="3333CC"/>
                </a:solidFill>
                <a:latin typeface="Times New Roman"/>
                <a:cs typeface="Times New Roman"/>
              </a:rPr>
              <a:t>possible</a:t>
            </a:r>
            <a:endParaRPr sz="2000">
              <a:latin typeface="Times New Roman"/>
              <a:cs typeface="Times New Roman"/>
            </a:endParaRPr>
          </a:p>
          <a:p>
            <a:pPr marL="136525" marR="273050">
              <a:lnSpc>
                <a:spcPct val="100000"/>
              </a:lnSpc>
              <a:spcBef>
                <a:spcPts val="1360"/>
              </a:spcBef>
              <a:tabLst>
                <a:tab pos="2778125" algn="l"/>
              </a:tabLst>
            </a:pPr>
            <a:r>
              <a:rPr sz="2000" dirty="0">
                <a:solidFill>
                  <a:srgbClr val="C00000"/>
                </a:solidFill>
                <a:latin typeface="Times New Roman"/>
                <a:cs typeface="Times New Roman"/>
              </a:rPr>
              <a:t>La nature de </a:t>
            </a:r>
            <a:r>
              <a:rPr sz="2000" spc="-5" dirty="0">
                <a:solidFill>
                  <a:srgbClr val="C00000"/>
                </a:solidFill>
                <a:latin typeface="Times New Roman"/>
                <a:cs typeface="Times New Roman"/>
              </a:rPr>
              <a:t>la</a:t>
            </a:r>
            <a:r>
              <a:rPr sz="2000" spc="-45" dirty="0">
                <a:solidFill>
                  <a:srgbClr val="C00000"/>
                </a:solidFill>
                <a:latin typeface="Times New Roman"/>
                <a:cs typeface="Times New Roman"/>
              </a:rPr>
              <a:t> </a:t>
            </a:r>
            <a:r>
              <a:rPr sz="2000" spc="-5" dirty="0">
                <a:solidFill>
                  <a:srgbClr val="C00000"/>
                </a:solidFill>
                <a:latin typeface="Times New Roman"/>
                <a:cs typeface="Times New Roman"/>
              </a:rPr>
              <a:t>masse</a:t>
            </a:r>
            <a:r>
              <a:rPr sz="2000" dirty="0">
                <a:solidFill>
                  <a:srgbClr val="C00000"/>
                </a:solidFill>
                <a:latin typeface="Times New Roman"/>
                <a:cs typeface="Times New Roman"/>
              </a:rPr>
              <a:t> du	</a:t>
            </a:r>
            <a:r>
              <a:rPr sz="2000" spc="-5" dirty="0">
                <a:solidFill>
                  <a:srgbClr val="C00000"/>
                </a:solidFill>
                <a:latin typeface="Times New Roman"/>
                <a:cs typeface="Times New Roman"/>
              </a:rPr>
              <a:t>neutrino </a:t>
            </a:r>
            <a:r>
              <a:rPr sz="2000" spc="-5" dirty="0">
                <a:latin typeface="Times New Roman"/>
                <a:cs typeface="Times New Roman"/>
              </a:rPr>
              <a:t>(Majorana </a:t>
            </a:r>
            <a:r>
              <a:rPr sz="2000" dirty="0">
                <a:latin typeface="Times New Roman"/>
                <a:cs typeface="Times New Roman"/>
              </a:rPr>
              <a:t>ou </a:t>
            </a:r>
            <a:r>
              <a:rPr sz="2000" spc="-5" dirty="0">
                <a:latin typeface="Times New Roman"/>
                <a:cs typeface="Times New Roman"/>
              </a:rPr>
              <a:t>Dirac) est </a:t>
            </a:r>
            <a:r>
              <a:rPr sz="2000" dirty="0">
                <a:latin typeface="Times New Roman"/>
                <a:cs typeface="Times New Roman"/>
              </a:rPr>
              <a:t>un</a:t>
            </a:r>
            <a:r>
              <a:rPr sz="2000" spc="-55" dirty="0">
                <a:latin typeface="Times New Roman"/>
                <a:cs typeface="Times New Roman"/>
              </a:rPr>
              <a:t> </a:t>
            </a:r>
            <a:r>
              <a:rPr sz="2000" dirty="0">
                <a:latin typeface="Times New Roman"/>
                <a:cs typeface="Times New Roman"/>
              </a:rPr>
              <a:t>défi</a:t>
            </a:r>
            <a:r>
              <a:rPr sz="2000" spc="-20" dirty="0">
                <a:latin typeface="Times New Roman"/>
                <a:cs typeface="Times New Roman"/>
              </a:rPr>
              <a:t> </a:t>
            </a:r>
            <a:r>
              <a:rPr sz="2000" spc="-5" dirty="0">
                <a:latin typeface="Times New Roman"/>
                <a:cs typeface="Times New Roman"/>
              </a:rPr>
              <a:t>expérimental: </a:t>
            </a:r>
            <a:r>
              <a:rPr sz="2000" dirty="0">
                <a:latin typeface="Times New Roman"/>
                <a:cs typeface="Times New Roman"/>
              </a:rPr>
              <a:t> </a:t>
            </a:r>
            <a:r>
              <a:rPr sz="2000" dirty="0">
                <a:solidFill>
                  <a:srgbClr val="002060"/>
                </a:solidFill>
                <a:latin typeface="Times New Roman"/>
                <a:cs typeface="Times New Roman"/>
              </a:rPr>
              <a:t>si IH </a:t>
            </a:r>
            <a:r>
              <a:rPr sz="2000" spc="-5" dirty="0">
                <a:solidFill>
                  <a:srgbClr val="002060"/>
                </a:solidFill>
                <a:latin typeface="Times New Roman"/>
                <a:cs typeface="Times New Roman"/>
              </a:rPr>
              <a:t>=&gt; accessible </a:t>
            </a:r>
            <a:r>
              <a:rPr sz="2000" dirty="0">
                <a:solidFill>
                  <a:srgbClr val="002060"/>
                </a:solidFill>
                <a:latin typeface="Times New Roman"/>
                <a:cs typeface="Times New Roman"/>
              </a:rPr>
              <a:t>dans </a:t>
            </a:r>
            <a:r>
              <a:rPr sz="2000" spc="-5" dirty="0">
                <a:solidFill>
                  <a:srgbClr val="002060"/>
                </a:solidFill>
                <a:latin typeface="Times New Roman"/>
                <a:cs typeface="Times New Roman"/>
              </a:rPr>
              <a:t>les </a:t>
            </a:r>
            <a:r>
              <a:rPr sz="2000" dirty="0">
                <a:solidFill>
                  <a:srgbClr val="002060"/>
                </a:solidFill>
                <a:latin typeface="Times New Roman"/>
                <a:cs typeface="Times New Roman"/>
              </a:rPr>
              <a:t>15 </a:t>
            </a:r>
            <a:r>
              <a:rPr sz="2000" spc="-5" dirty="0">
                <a:solidFill>
                  <a:srgbClr val="002060"/>
                </a:solidFill>
                <a:latin typeface="Times New Roman"/>
                <a:cs typeface="Times New Roman"/>
              </a:rPr>
              <a:t>prochaines</a:t>
            </a:r>
            <a:r>
              <a:rPr sz="2000" spc="-125" dirty="0">
                <a:solidFill>
                  <a:srgbClr val="002060"/>
                </a:solidFill>
                <a:latin typeface="Times New Roman"/>
                <a:cs typeface="Times New Roman"/>
              </a:rPr>
              <a:t> </a:t>
            </a:r>
            <a:r>
              <a:rPr sz="2000" dirty="0">
                <a:solidFill>
                  <a:srgbClr val="002060"/>
                </a:solidFill>
                <a:latin typeface="Times New Roman"/>
                <a:cs typeface="Times New Roman"/>
              </a:rPr>
              <a:t>années</a:t>
            </a:r>
            <a:endParaRPr sz="2000">
              <a:solidFill>
                <a:srgbClr val="002060"/>
              </a:solidFill>
              <a:latin typeface="Times New Roman"/>
              <a:cs typeface="Times New Roman"/>
            </a:endParaRPr>
          </a:p>
          <a:p>
            <a:pPr marL="136525">
              <a:lnSpc>
                <a:spcPct val="100000"/>
              </a:lnSpc>
            </a:pPr>
            <a:r>
              <a:rPr sz="2000" dirty="0">
                <a:latin typeface="Times New Roman"/>
                <a:cs typeface="Times New Roman"/>
              </a:rPr>
              <a:t>si </a:t>
            </a:r>
            <a:r>
              <a:rPr sz="2000" spc="5" dirty="0">
                <a:latin typeface="Times New Roman"/>
                <a:cs typeface="Times New Roman"/>
              </a:rPr>
              <a:t>NH </a:t>
            </a:r>
            <a:r>
              <a:rPr sz="2000" spc="-5" dirty="0">
                <a:latin typeface="Times New Roman"/>
                <a:cs typeface="Times New Roman"/>
              </a:rPr>
              <a:t>=&gt; très </a:t>
            </a:r>
            <a:r>
              <a:rPr sz="2000" spc="-10" dirty="0">
                <a:latin typeface="Times New Roman"/>
                <a:cs typeface="Times New Roman"/>
              </a:rPr>
              <a:t>difficile </a:t>
            </a:r>
            <a:r>
              <a:rPr sz="2000" dirty="0">
                <a:latin typeface="Times New Roman"/>
                <a:cs typeface="Times New Roman"/>
              </a:rPr>
              <a:t>à </a:t>
            </a:r>
            <a:r>
              <a:rPr sz="2000" spc="-5" dirty="0">
                <a:latin typeface="Times New Roman"/>
                <a:cs typeface="Times New Roman"/>
              </a:rPr>
              <a:t>déterminer </a:t>
            </a:r>
            <a:r>
              <a:rPr sz="2000" dirty="0">
                <a:latin typeface="Times New Roman"/>
                <a:cs typeface="Times New Roman"/>
              </a:rPr>
              <a:t>avec </a:t>
            </a:r>
            <a:r>
              <a:rPr sz="2000" spc="-5" dirty="0">
                <a:latin typeface="Times New Roman"/>
                <a:cs typeface="Times New Roman"/>
              </a:rPr>
              <a:t>les technologies</a:t>
            </a:r>
            <a:r>
              <a:rPr sz="2000" spc="-130" dirty="0">
                <a:latin typeface="Times New Roman"/>
                <a:cs typeface="Times New Roman"/>
              </a:rPr>
              <a:t> </a:t>
            </a:r>
            <a:r>
              <a:rPr sz="2000" spc="-5" dirty="0">
                <a:latin typeface="Times New Roman"/>
                <a:cs typeface="Times New Roman"/>
              </a:rPr>
              <a:t>actuelles</a:t>
            </a:r>
            <a:endParaRPr sz="2000">
              <a:latin typeface="Times New Roman"/>
              <a:cs typeface="Times New Roman"/>
            </a:endParaRPr>
          </a:p>
          <a:p>
            <a:pPr>
              <a:lnSpc>
                <a:spcPct val="100000"/>
              </a:lnSpc>
              <a:spcBef>
                <a:spcPts val="15"/>
              </a:spcBef>
            </a:pPr>
            <a:endParaRPr sz="2050">
              <a:latin typeface="Times New Roman"/>
              <a:cs typeface="Times New Roman"/>
            </a:endParaRPr>
          </a:p>
          <a:p>
            <a:pPr marL="155575" marR="494030">
              <a:lnSpc>
                <a:spcPct val="100000"/>
              </a:lnSpc>
            </a:pPr>
            <a:r>
              <a:rPr sz="2000" dirty="0">
                <a:solidFill>
                  <a:srgbClr val="C00000"/>
                </a:solidFill>
                <a:latin typeface="Times New Roman"/>
                <a:cs typeface="Times New Roman"/>
              </a:rPr>
              <a:t>La </a:t>
            </a:r>
            <a:r>
              <a:rPr sz="2000" spc="-5" dirty="0">
                <a:solidFill>
                  <a:srgbClr val="C00000"/>
                </a:solidFill>
                <a:latin typeface="Times New Roman"/>
                <a:cs typeface="Times New Roman"/>
              </a:rPr>
              <a:t>Hiérarchie </a:t>
            </a:r>
            <a:r>
              <a:rPr sz="2000" dirty="0">
                <a:solidFill>
                  <a:srgbClr val="C00000"/>
                </a:solidFill>
                <a:latin typeface="Times New Roman"/>
                <a:cs typeface="Times New Roman"/>
              </a:rPr>
              <a:t>de </a:t>
            </a:r>
            <a:r>
              <a:rPr sz="2000" spc="-5" dirty="0">
                <a:solidFill>
                  <a:srgbClr val="C00000"/>
                </a:solidFill>
                <a:latin typeface="Times New Roman"/>
                <a:cs typeface="Times New Roman"/>
              </a:rPr>
              <a:t>Masse: </a:t>
            </a:r>
            <a:r>
              <a:rPr sz="2000" spc="-5" dirty="0">
                <a:latin typeface="Times New Roman"/>
                <a:cs typeface="Times New Roman"/>
              </a:rPr>
              <a:t>Premières informations pourraient apparaitre </a:t>
            </a:r>
            <a:r>
              <a:rPr sz="2000" dirty="0">
                <a:latin typeface="Times New Roman"/>
                <a:cs typeface="Times New Roman"/>
              </a:rPr>
              <a:t>avec </a:t>
            </a:r>
            <a:r>
              <a:rPr sz="2000" spc="-10" dirty="0">
                <a:latin typeface="Times New Roman"/>
                <a:cs typeface="Times New Roman"/>
              </a:rPr>
              <a:t>les  </a:t>
            </a:r>
            <a:r>
              <a:rPr sz="2000" spc="-5" dirty="0">
                <a:latin typeface="Times New Roman"/>
                <a:cs typeface="Times New Roman"/>
              </a:rPr>
              <a:t>expériences réacteurs et/ou atmosphériques </a:t>
            </a:r>
            <a:r>
              <a:rPr sz="2000" spc="-5" dirty="0">
                <a:solidFill>
                  <a:srgbClr val="002060"/>
                </a:solidFill>
                <a:latin typeface="Times New Roman"/>
                <a:cs typeface="Times New Roman"/>
              </a:rPr>
              <a:t>d’ici </a:t>
            </a:r>
            <a:r>
              <a:rPr sz="2000" dirty="0">
                <a:solidFill>
                  <a:srgbClr val="002060"/>
                </a:solidFill>
                <a:latin typeface="Times New Roman"/>
                <a:cs typeface="Times New Roman"/>
              </a:rPr>
              <a:t>10</a:t>
            </a:r>
            <a:r>
              <a:rPr sz="2000" spc="-65" dirty="0">
                <a:solidFill>
                  <a:srgbClr val="002060"/>
                </a:solidFill>
                <a:latin typeface="Times New Roman"/>
                <a:cs typeface="Times New Roman"/>
              </a:rPr>
              <a:t> </a:t>
            </a:r>
            <a:r>
              <a:rPr sz="2000" dirty="0">
                <a:solidFill>
                  <a:srgbClr val="002060"/>
                </a:solidFill>
                <a:latin typeface="Times New Roman"/>
                <a:cs typeface="Times New Roman"/>
              </a:rPr>
              <a:t>ans</a:t>
            </a:r>
            <a:endParaRPr sz="2000">
              <a:solidFill>
                <a:srgbClr val="002060"/>
              </a:solidFill>
              <a:latin typeface="Times New Roman"/>
              <a:cs typeface="Times New Roman"/>
            </a:endParaRPr>
          </a:p>
          <a:p>
            <a:pPr marL="155575">
              <a:lnSpc>
                <a:spcPct val="100000"/>
              </a:lnSpc>
            </a:pPr>
            <a:r>
              <a:rPr sz="2000" spc="-5" dirty="0">
                <a:latin typeface="Times New Roman"/>
                <a:cs typeface="Times New Roman"/>
              </a:rPr>
              <a:t>Complètement déterminée </a:t>
            </a:r>
            <a:r>
              <a:rPr sz="2000" dirty="0">
                <a:latin typeface="Times New Roman"/>
                <a:cs typeface="Times New Roman"/>
              </a:rPr>
              <a:t>avec des </a:t>
            </a:r>
            <a:r>
              <a:rPr sz="2000" spc="-5" dirty="0">
                <a:latin typeface="Times New Roman"/>
                <a:cs typeface="Times New Roman"/>
              </a:rPr>
              <a:t>faisceaux </a:t>
            </a:r>
            <a:r>
              <a:rPr sz="2000" dirty="0">
                <a:latin typeface="Times New Roman"/>
                <a:cs typeface="Times New Roman"/>
              </a:rPr>
              <a:t>longue </a:t>
            </a:r>
            <a:r>
              <a:rPr sz="2000" spc="-5" dirty="0">
                <a:latin typeface="Times New Roman"/>
                <a:cs typeface="Times New Roman"/>
              </a:rPr>
              <a:t>distance d’ici </a:t>
            </a:r>
            <a:r>
              <a:rPr sz="2000" dirty="0">
                <a:latin typeface="Times New Roman"/>
                <a:cs typeface="Times New Roman"/>
              </a:rPr>
              <a:t>15</a:t>
            </a:r>
            <a:r>
              <a:rPr sz="2000" spc="-120" dirty="0">
                <a:latin typeface="Times New Roman"/>
                <a:cs typeface="Times New Roman"/>
              </a:rPr>
              <a:t> </a:t>
            </a:r>
            <a:r>
              <a:rPr sz="2000" dirty="0">
                <a:latin typeface="Times New Roman"/>
                <a:cs typeface="Times New Roman"/>
              </a:rPr>
              <a:t>ans</a:t>
            </a:r>
            <a:endParaRPr sz="2000">
              <a:latin typeface="Times New Roman"/>
              <a:cs typeface="Times New Roman"/>
            </a:endParaRPr>
          </a:p>
          <a:p>
            <a:pPr>
              <a:lnSpc>
                <a:spcPct val="100000"/>
              </a:lnSpc>
              <a:spcBef>
                <a:spcPts val="30"/>
              </a:spcBef>
            </a:pPr>
            <a:endParaRPr sz="1600">
              <a:latin typeface="Times New Roman"/>
              <a:cs typeface="Times New Roman"/>
            </a:endParaRPr>
          </a:p>
          <a:p>
            <a:pPr marL="171450" marR="128905" algn="just">
              <a:lnSpc>
                <a:spcPct val="100000"/>
              </a:lnSpc>
              <a:spcBef>
                <a:spcPts val="5"/>
              </a:spcBef>
            </a:pPr>
            <a:r>
              <a:rPr sz="2000" dirty="0">
                <a:solidFill>
                  <a:srgbClr val="C00000"/>
                </a:solidFill>
                <a:latin typeface="Times New Roman"/>
                <a:cs typeface="Times New Roman"/>
              </a:rPr>
              <a:t>La phase de </a:t>
            </a:r>
            <a:r>
              <a:rPr sz="2000" spc="-5" dirty="0">
                <a:solidFill>
                  <a:srgbClr val="C00000"/>
                </a:solidFill>
                <a:latin typeface="Times New Roman"/>
                <a:cs typeface="Times New Roman"/>
              </a:rPr>
              <a:t>violation </a:t>
            </a:r>
            <a:r>
              <a:rPr sz="2000" dirty="0">
                <a:solidFill>
                  <a:srgbClr val="C00000"/>
                </a:solidFill>
                <a:latin typeface="Times New Roman"/>
                <a:cs typeface="Times New Roman"/>
              </a:rPr>
              <a:t>CP: </a:t>
            </a:r>
            <a:r>
              <a:rPr sz="2000" dirty="0">
                <a:latin typeface="Times New Roman"/>
                <a:cs typeface="Times New Roman"/>
              </a:rPr>
              <a:t>recherche peut </a:t>
            </a:r>
            <a:r>
              <a:rPr sz="2000" spc="-5" dirty="0">
                <a:latin typeface="Times New Roman"/>
                <a:cs typeface="Times New Roman"/>
              </a:rPr>
              <a:t>être relativement </a:t>
            </a:r>
            <a:r>
              <a:rPr sz="2000" dirty="0">
                <a:latin typeface="Times New Roman"/>
                <a:cs typeface="Times New Roman"/>
              </a:rPr>
              <a:t>longue </a:t>
            </a:r>
            <a:r>
              <a:rPr sz="2000" spc="-5" dirty="0">
                <a:latin typeface="Times New Roman"/>
                <a:cs typeface="Times New Roman"/>
              </a:rPr>
              <a:t>et nécessite</a:t>
            </a:r>
            <a:r>
              <a:rPr sz="2000" spc="-195" dirty="0">
                <a:latin typeface="Times New Roman"/>
                <a:cs typeface="Times New Roman"/>
              </a:rPr>
              <a:t> </a:t>
            </a:r>
            <a:r>
              <a:rPr sz="2000" dirty="0">
                <a:latin typeface="Times New Roman"/>
                <a:cs typeface="Times New Roman"/>
              </a:rPr>
              <a:t>des  </a:t>
            </a:r>
            <a:r>
              <a:rPr sz="2000" spc="-5" dirty="0">
                <a:latin typeface="Times New Roman"/>
                <a:cs typeface="Times New Roman"/>
              </a:rPr>
              <a:t>faisceaux </a:t>
            </a:r>
            <a:r>
              <a:rPr sz="2000" dirty="0">
                <a:latin typeface="Times New Roman"/>
                <a:cs typeface="Times New Roman"/>
              </a:rPr>
              <a:t>longues </a:t>
            </a:r>
            <a:r>
              <a:rPr sz="2000" spc="-5" dirty="0">
                <a:latin typeface="Times New Roman"/>
                <a:cs typeface="Times New Roman"/>
              </a:rPr>
              <a:t>distances </a:t>
            </a:r>
            <a:r>
              <a:rPr sz="2000" spc="5" dirty="0">
                <a:latin typeface="Times New Roman"/>
                <a:cs typeface="Times New Roman"/>
              </a:rPr>
              <a:t>qui </a:t>
            </a:r>
            <a:r>
              <a:rPr sz="2000" dirty="0">
                <a:latin typeface="Times New Roman"/>
                <a:cs typeface="Times New Roman"/>
              </a:rPr>
              <a:t>pourraient </a:t>
            </a:r>
            <a:r>
              <a:rPr sz="2000" spc="-5" dirty="0">
                <a:latin typeface="Times New Roman"/>
                <a:cs typeface="Times New Roman"/>
              </a:rPr>
              <a:t>démarrer en </a:t>
            </a:r>
            <a:r>
              <a:rPr sz="2000" spc="5" dirty="0">
                <a:solidFill>
                  <a:srgbClr val="002060"/>
                </a:solidFill>
                <a:latin typeface="Times New Roman"/>
                <a:cs typeface="Times New Roman"/>
              </a:rPr>
              <a:t>2023 </a:t>
            </a:r>
            <a:r>
              <a:rPr sz="2000" spc="-5" dirty="0">
                <a:solidFill>
                  <a:srgbClr val="002060"/>
                </a:solidFill>
                <a:latin typeface="Times New Roman"/>
                <a:cs typeface="Times New Roman"/>
              </a:rPr>
              <a:t>et </a:t>
            </a:r>
            <a:r>
              <a:rPr sz="2000" dirty="0">
                <a:solidFill>
                  <a:srgbClr val="002060"/>
                </a:solidFill>
                <a:latin typeface="Times New Roman"/>
                <a:cs typeface="Times New Roman"/>
              </a:rPr>
              <a:t>10 ans de prise </a:t>
            </a:r>
            <a:r>
              <a:rPr sz="2000" spc="5" dirty="0">
                <a:solidFill>
                  <a:srgbClr val="002060"/>
                </a:solidFill>
                <a:latin typeface="Times New Roman"/>
                <a:cs typeface="Times New Roman"/>
              </a:rPr>
              <a:t>de  </a:t>
            </a:r>
            <a:r>
              <a:rPr sz="2000" dirty="0">
                <a:solidFill>
                  <a:srgbClr val="002060"/>
                </a:solidFill>
                <a:latin typeface="Times New Roman"/>
                <a:cs typeface="Times New Roman"/>
              </a:rPr>
              <a:t>données.</a:t>
            </a:r>
            <a:endParaRPr sz="2000">
              <a:solidFill>
                <a:srgbClr val="002060"/>
              </a:solidFill>
              <a:latin typeface="Times New Roman"/>
              <a:cs typeface="Times New Roman"/>
            </a:endParaRPr>
          </a:p>
          <a:p>
            <a:pPr marL="171450" marR="5080">
              <a:lnSpc>
                <a:spcPct val="99800"/>
              </a:lnSpc>
              <a:spcBef>
                <a:spcPts val="1315"/>
              </a:spcBef>
            </a:pPr>
            <a:r>
              <a:rPr sz="2000" dirty="0">
                <a:solidFill>
                  <a:srgbClr val="C00000"/>
                </a:solidFill>
                <a:latin typeface="Times New Roman"/>
                <a:cs typeface="Times New Roman"/>
              </a:rPr>
              <a:t>Au-delà du </a:t>
            </a:r>
            <a:r>
              <a:rPr sz="2000" spc="-5" dirty="0">
                <a:solidFill>
                  <a:srgbClr val="C00000"/>
                </a:solidFill>
                <a:latin typeface="Times New Roman"/>
                <a:cs typeface="Times New Roman"/>
              </a:rPr>
              <a:t>modèle </a:t>
            </a:r>
            <a:r>
              <a:rPr sz="2000" dirty="0">
                <a:solidFill>
                  <a:srgbClr val="C00000"/>
                </a:solidFill>
                <a:latin typeface="Times New Roman"/>
                <a:cs typeface="Times New Roman"/>
              </a:rPr>
              <a:t>S</a:t>
            </a:r>
            <a:r>
              <a:rPr sz="2000" dirty="0">
                <a:solidFill>
                  <a:srgbClr val="C00000"/>
                </a:solidFill>
                <a:latin typeface="Symbol"/>
                <a:cs typeface="Symbol"/>
              </a:rPr>
              <a:t></a:t>
            </a:r>
            <a:r>
              <a:rPr sz="2000" dirty="0">
                <a:solidFill>
                  <a:srgbClr val="C00000"/>
                </a:solidFill>
                <a:latin typeface="Times New Roman"/>
                <a:cs typeface="Times New Roman"/>
              </a:rPr>
              <a:t>M: </a:t>
            </a:r>
            <a:r>
              <a:rPr sz="2000" spc="-5" dirty="0">
                <a:latin typeface="Times New Roman"/>
                <a:cs typeface="Times New Roman"/>
              </a:rPr>
              <a:t>les anomalies </a:t>
            </a:r>
            <a:r>
              <a:rPr sz="2000" spc="5" dirty="0">
                <a:latin typeface="Times New Roman"/>
                <a:cs typeface="Times New Roman"/>
              </a:rPr>
              <a:t>qui </a:t>
            </a:r>
            <a:r>
              <a:rPr sz="2000" dirty="0">
                <a:latin typeface="Times New Roman"/>
                <a:cs typeface="Times New Roman"/>
              </a:rPr>
              <a:t>pourraient </a:t>
            </a:r>
            <a:r>
              <a:rPr sz="2000" spc="-5" dirty="0">
                <a:latin typeface="Times New Roman"/>
                <a:cs typeface="Times New Roman"/>
              </a:rPr>
              <a:t>s’expliquer </a:t>
            </a:r>
            <a:r>
              <a:rPr sz="2000" dirty="0">
                <a:latin typeface="Times New Roman"/>
                <a:cs typeface="Times New Roman"/>
              </a:rPr>
              <a:t>par des</a:t>
            </a:r>
            <a:r>
              <a:rPr sz="2000" spc="-220" dirty="0">
                <a:latin typeface="Times New Roman"/>
                <a:cs typeface="Times New Roman"/>
              </a:rPr>
              <a:t> </a:t>
            </a:r>
            <a:r>
              <a:rPr sz="2000" spc="-5" dirty="0">
                <a:latin typeface="Times New Roman"/>
                <a:cs typeface="Times New Roman"/>
              </a:rPr>
              <a:t>‘steriles’  </a:t>
            </a:r>
            <a:r>
              <a:rPr sz="2000" spc="-5">
                <a:latin typeface="Times New Roman"/>
                <a:cs typeface="Times New Roman"/>
              </a:rPr>
              <a:t>légers</a:t>
            </a:r>
            <a:r>
              <a:rPr sz="2000" spc="-5" dirty="0">
                <a:latin typeface="Times New Roman"/>
                <a:cs typeface="Times New Roman"/>
              </a:rPr>
              <a:t> </a:t>
            </a:r>
            <a:r>
              <a:rPr sz="2000" dirty="0">
                <a:latin typeface="Times New Roman"/>
                <a:cs typeface="Times New Roman"/>
              </a:rPr>
              <a:t>seront explorés par des </a:t>
            </a:r>
            <a:r>
              <a:rPr sz="2000" spc="-5" dirty="0">
                <a:latin typeface="Times New Roman"/>
                <a:cs typeface="Times New Roman"/>
              </a:rPr>
              <a:t>expériences </a:t>
            </a:r>
            <a:r>
              <a:rPr sz="2000" dirty="0">
                <a:latin typeface="Times New Roman"/>
                <a:cs typeface="Times New Roman"/>
              </a:rPr>
              <a:t>de </a:t>
            </a:r>
            <a:r>
              <a:rPr sz="2000" spc="-5" dirty="0">
                <a:latin typeface="Times New Roman"/>
                <a:cs typeface="Times New Roman"/>
              </a:rPr>
              <a:t>réacteurs et </a:t>
            </a:r>
            <a:r>
              <a:rPr sz="2000" dirty="0">
                <a:latin typeface="Times New Roman"/>
                <a:cs typeface="Times New Roman"/>
              </a:rPr>
              <a:t>de sources </a:t>
            </a:r>
            <a:r>
              <a:rPr sz="2000" dirty="0">
                <a:solidFill>
                  <a:srgbClr val="002060"/>
                </a:solidFill>
                <a:latin typeface="Times New Roman"/>
                <a:cs typeface="Times New Roman"/>
              </a:rPr>
              <a:t>dans </a:t>
            </a:r>
            <a:r>
              <a:rPr sz="2000" spc="-5" dirty="0">
                <a:solidFill>
                  <a:srgbClr val="002060"/>
                </a:solidFill>
                <a:latin typeface="Times New Roman"/>
                <a:cs typeface="Times New Roman"/>
              </a:rPr>
              <a:t>les </a:t>
            </a:r>
            <a:r>
              <a:rPr sz="2000" dirty="0">
                <a:solidFill>
                  <a:srgbClr val="002060"/>
                </a:solidFill>
                <a:latin typeface="Times New Roman"/>
                <a:cs typeface="Times New Roman"/>
              </a:rPr>
              <a:t>5  </a:t>
            </a:r>
            <a:r>
              <a:rPr sz="2000" spc="-5" dirty="0">
                <a:solidFill>
                  <a:srgbClr val="002060"/>
                </a:solidFill>
                <a:latin typeface="Times New Roman"/>
                <a:cs typeface="Times New Roman"/>
              </a:rPr>
              <a:t>prochaines</a:t>
            </a:r>
            <a:r>
              <a:rPr sz="2000" spc="-95" dirty="0">
                <a:solidFill>
                  <a:srgbClr val="002060"/>
                </a:solidFill>
                <a:latin typeface="Times New Roman"/>
                <a:cs typeface="Times New Roman"/>
              </a:rPr>
              <a:t> </a:t>
            </a:r>
            <a:r>
              <a:rPr sz="2000" dirty="0">
                <a:solidFill>
                  <a:srgbClr val="002060"/>
                </a:solidFill>
                <a:latin typeface="Times New Roman"/>
                <a:cs typeface="Times New Roman"/>
              </a:rPr>
              <a:t>années.</a:t>
            </a:r>
            <a:endParaRPr sz="2000">
              <a:solidFill>
                <a:srgbClr val="002060"/>
              </a:solidFill>
              <a:latin typeface="Times New Roman"/>
              <a:cs typeface="Times New Roman"/>
            </a:endParaRPr>
          </a:p>
        </p:txBody>
      </p:sp>
      <p:sp>
        <p:nvSpPr>
          <p:cNvPr id="5" name="object 5"/>
          <p:cNvSpPr txBox="1"/>
          <p:nvPr/>
        </p:nvSpPr>
        <p:spPr>
          <a:xfrm>
            <a:off x="345580" y="6187200"/>
            <a:ext cx="7950200" cy="615553"/>
          </a:xfrm>
          <a:prstGeom prst="rect">
            <a:avLst/>
          </a:prstGeom>
        </p:spPr>
        <p:txBody>
          <a:bodyPr vert="horz" wrap="square" lIns="0" tIns="0" rIns="0" bIns="0" rtlCol="0">
            <a:spAutoFit/>
          </a:bodyPr>
          <a:lstStyle/>
          <a:p>
            <a:pPr marL="12700" marR="5080" indent="-635">
              <a:lnSpc>
                <a:spcPts val="2380"/>
              </a:lnSpc>
            </a:pPr>
            <a:r>
              <a:rPr sz="2000" spc="5" dirty="0">
                <a:solidFill>
                  <a:srgbClr val="002060"/>
                </a:solidFill>
                <a:latin typeface="Times New Roman"/>
                <a:cs typeface="Times New Roman"/>
              </a:rPr>
              <a:t>Une </a:t>
            </a:r>
            <a:r>
              <a:rPr sz="2000" dirty="0">
                <a:solidFill>
                  <a:srgbClr val="002060"/>
                </a:solidFill>
                <a:latin typeface="Times New Roman"/>
                <a:cs typeface="Times New Roman"/>
              </a:rPr>
              <a:t>quête </a:t>
            </a:r>
            <a:r>
              <a:rPr sz="2000" spc="-5" dirty="0">
                <a:solidFill>
                  <a:srgbClr val="002060"/>
                </a:solidFill>
                <a:latin typeface="Times New Roman"/>
                <a:cs typeface="Times New Roman"/>
              </a:rPr>
              <a:t>systématique </a:t>
            </a:r>
            <a:r>
              <a:rPr sz="2000" dirty="0">
                <a:solidFill>
                  <a:srgbClr val="002060"/>
                </a:solidFill>
                <a:latin typeface="Times New Roman"/>
                <a:cs typeface="Times New Roman"/>
              </a:rPr>
              <a:t>des </a:t>
            </a:r>
            <a:r>
              <a:rPr sz="2000" dirty="0">
                <a:solidFill>
                  <a:srgbClr val="002060"/>
                </a:solidFill>
                <a:latin typeface="Symbol"/>
                <a:cs typeface="Symbol"/>
              </a:rPr>
              <a:t></a:t>
            </a:r>
            <a:r>
              <a:rPr sz="1950" baseline="-21367" dirty="0">
                <a:solidFill>
                  <a:srgbClr val="002060"/>
                </a:solidFill>
                <a:latin typeface="Times New Roman"/>
                <a:cs typeface="Times New Roman"/>
              </a:rPr>
              <a:t>s </a:t>
            </a:r>
            <a:r>
              <a:rPr sz="2000" dirty="0">
                <a:solidFill>
                  <a:srgbClr val="002060"/>
                </a:solidFill>
                <a:latin typeface="Times New Roman"/>
                <a:cs typeface="Times New Roman"/>
              </a:rPr>
              <a:t>plus lourds </a:t>
            </a:r>
            <a:r>
              <a:rPr sz="2000" spc="-5" dirty="0">
                <a:solidFill>
                  <a:srgbClr val="002060"/>
                </a:solidFill>
                <a:latin typeface="Times New Roman"/>
                <a:cs typeface="Times New Roman"/>
              </a:rPr>
              <a:t>nécessitent </a:t>
            </a:r>
            <a:r>
              <a:rPr sz="2000" dirty="0">
                <a:solidFill>
                  <a:srgbClr val="002060"/>
                </a:solidFill>
                <a:latin typeface="Times New Roman"/>
                <a:cs typeface="Times New Roman"/>
              </a:rPr>
              <a:t>de nouveaux projets sur  </a:t>
            </a:r>
            <a:r>
              <a:rPr sz="2000" spc="-5" dirty="0">
                <a:solidFill>
                  <a:srgbClr val="002060"/>
                </a:solidFill>
                <a:latin typeface="Times New Roman"/>
                <a:cs typeface="Times New Roman"/>
              </a:rPr>
              <a:t>accélérateurs</a:t>
            </a:r>
            <a:endParaRPr sz="2000">
              <a:solidFill>
                <a:srgbClr val="002060"/>
              </a:solidFill>
              <a:latin typeface="Times New Roman"/>
              <a:cs typeface="Times New Roman"/>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bwMode="auto">
          <a:xfrm>
            <a:off x="1331914" y="381001"/>
            <a:ext cx="7812087" cy="830997"/>
          </a:xfrm>
          <a:noFill/>
          <a:ln>
            <a:miter lim="800000"/>
            <a:headEnd/>
            <a:tailEnd/>
          </a:ln>
        </p:spPr>
        <p:txBody>
          <a:bodyPr wrap="square" lIns="91440" tIns="45720" rIns="91440" bIns="45720" numCol="1" anchor="t" anchorCtr="0" compatLnSpc="1">
            <a:prstTxWarp prst="textNoShape">
              <a:avLst/>
            </a:prstTxWarp>
          </a:bodyPr>
          <a:lstStyle/>
          <a:p>
            <a:pPr algn="ctr" eaLnBrk="1" hangingPunct="1"/>
            <a:r>
              <a:rPr lang="en-GB" altLang="ja-JP" sz="2400" dirty="0" smtClean="0">
                <a:solidFill>
                  <a:srgbClr val="FF0000"/>
                </a:solidFill>
                <a:latin typeface="Comic Sans MS" charset="0"/>
                <a:ea typeface="MS Mincho" pitchFamily="49" charset="-128"/>
              </a:rPr>
              <a:t>KM3NeT: </a:t>
            </a:r>
            <a:r>
              <a:rPr lang="fr-FR" altLang="ja-JP" sz="2400" dirty="0" smtClean="0">
                <a:solidFill>
                  <a:srgbClr val="FF0000"/>
                </a:solidFill>
                <a:latin typeface="Comic Sans MS" charset="0"/>
                <a:ea typeface="MS Mincho" pitchFamily="49" charset="-128"/>
              </a:rPr>
              <a:t>un projet pour un télescope sous-marin à neutrino</a:t>
            </a:r>
            <a:endParaRPr lang="en-US" sz="2400" dirty="0" smtClean="0">
              <a:solidFill>
                <a:srgbClr val="FF0000"/>
              </a:solidFill>
              <a:latin typeface="Comic Sans MS" charset="0"/>
              <a:ea typeface="MS Mincho" pitchFamily="49" charset="-128"/>
            </a:endParaRPr>
          </a:p>
        </p:txBody>
      </p:sp>
      <p:sp>
        <p:nvSpPr>
          <p:cNvPr id="14340" name="Text Box 4"/>
          <p:cNvSpPr txBox="1">
            <a:spLocks noChangeArrowheads="1"/>
          </p:cNvSpPr>
          <p:nvPr/>
        </p:nvSpPr>
        <p:spPr bwMode="auto">
          <a:xfrm>
            <a:off x="762000" y="1905001"/>
            <a:ext cx="7848600" cy="2308225"/>
          </a:xfrm>
          <a:prstGeom prst="rect">
            <a:avLst/>
          </a:prstGeom>
          <a:noFill/>
          <a:ln w="9525">
            <a:noFill/>
            <a:miter lim="800000"/>
            <a:headEnd/>
            <a:tailEnd/>
          </a:ln>
        </p:spPr>
        <p:txBody>
          <a:bodyPr>
            <a:spAutoFit/>
          </a:bodyPr>
          <a:lstStyle/>
          <a:p>
            <a:pPr algn="ctr"/>
            <a:r>
              <a:rPr lang="fr-FR" sz="2400">
                <a:latin typeface="Comic Sans MS" charset="0"/>
              </a:rPr>
              <a:t>Le consortium KM3NeT vise à développer une infrastructure de recherche sous-marine dans la mer Méditerranée. La construction d'un télescope Tcherenkov multi-cube-kilomètre pour les neutrinos avec des énergies supérieures à 100 GeV est le principal objectif KM3NeT</a:t>
            </a:r>
            <a:endParaRPr lang="en-US" sz="2000">
              <a:solidFill>
                <a:srgbClr val="0000FF"/>
              </a:solidFill>
              <a:latin typeface="Comic Sans MS"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340"/>
                                        </p:tgtEl>
                                        <p:attrNameLst>
                                          <p:attrName>style.visibility</p:attrName>
                                        </p:attrNameLst>
                                      </p:cBhvr>
                                      <p:to>
                                        <p:strVal val="visible"/>
                                      </p:to>
                                    </p:set>
                                    <p:animEffect transition="in" filter="blinds(horizontal)">
                                      <p:cBhvr>
                                        <p:cTn id="7" dur="5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1403349" y="1"/>
            <a:ext cx="7272339" cy="707886"/>
          </a:xfrm>
          <a:solidFill>
            <a:srgbClr val="FFFFFF"/>
          </a:solidFill>
          <a:ln>
            <a:miter lim="800000"/>
            <a:headEnd/>
            <a:tailEnd/>
          </a:ln>
        </p:spPr>
        <p:txBody>
          <a:bodyPr wrap="square" lIns="91440" tIns="45720" rIns="91440" bIns="45720" numCol="1" anchor="t" anchorCtr="0" compatLnSpc="1">
            <a:prstTxWarp prst="textNoShape">
              <a:avLst/>
            </a:prstTxWarp>
          </a:bodyPr>
          <a:lstStyle/>
          <a:p>
            <a:pPr eaLnBrk="1" hangingPunct="1"/>
            <a:r>
              <a:rPr lang="en-US" sz="2400" dirty="0" smtClean="0">
                <a:solidFill>
                  <a:srgbClr val="0000FF"/>
                </a:solidFill>
                <a:latin typeface="Comic Sans MS" charset="0"/>
              </a:rPr>
              <a:t>KM3NeT et le concept international</a:t>
            </a:r>
            <a:r>
              <a:rPr lang="en-US" sz="4000" dirty="0" smtClean="0"/>
              <a:t> </a:t>
            </a:r>
          </a:p>
        </p:txBody>
      </p:sp>
      <p:pic>
        <p:nvPicPr>
          <p:cNvPr id="4099" name="Picture 4"/>
          <p:cNvPicPr>
            <a:picLocks noChangeAspect="1" noChangeArrowheads="1"/>
          </p:cNvPicPr>
          <p:nvPr/>
        </p:nvPicPr>
        <p:blipFill>
          <a:blip r:embed="rId3"/>
          <a:srcRect l="1813"/>
          <a:stretch>
            <a:fillRect/>
          </a:stretch>
        </p:blipFill>
        <p:spPr bwMode="auto">
          <a:xfrm>
            <a:off x="0" y="2417764"/>
            <a:ext cx="7924800" cy="4440237"/>
          </a:xfrm>
          <a:prstGeom prst="rect">
            <a:avLst/>
          </a:prstGeom>
          <a:noFill/>
          <a:ln w="9525">
            <a:noFill/>
            <a:miter lim="800000"/>
            <a:headEnd/>
            <a:tailEnd/>
          </a:ln>
        </p:spPr>
      </p:pic>
      <p:sp>
        <p:nvSpPr>
          <p:cNvPr id="4100" name="Text Box 5"/>
          <p:cNvSpPr txBox="1">
            <a:spLocks noChangeArrowheads="1"/>
          </p:cNvSpPr>
          <p:nvPr/>
        </p:nvSpPr>
        <p:spPr bwMode="auto">
          <a:xfrm>
            <a:off x="500063" y="990601"/>
            <a:ext cx="8501063" cy="461665"/>
          </a:xfrm>
          <a:prstGeom prst="rect">
            <a:avLst/>
          </a:prstGeom>
          <a:noFill/>
          <a:ln w="25400">
            <a:solidFill>
              <a:srgbClr val="FF0000"/>
            </a:solidFill>
            <a:miter lim="800000"/>
            <a:headEnd/>
            <a:tailEnd/>
          </a:ln>
        </p:spPr>
        <p:txBody>
          <a:bodyPr wrap="square">
            <a:spAutoFit/>
          </a:bodyPr>
          <a:lstStyle/>
          <a:p>
            <a:pPr algn="ctr"/>
            <a:r>
              <a:rPr lang="fr-FR" sz="2400" dirty="0">
                <a:latin typeface="Comic Sans MS" charset="0"/>
              </a:rPr>
              <a:t>Carte mondiale à haute énergie du télescope à neutrino</a:t>
            </a:r>
            <a:endParaRPr lang="en-US" sz="2400" dirty="0">
              <a:latin typeface="Comic Sans MS" charset="0"/>
            </a:endParaRPr>
          </a:p>
        </p:txBody>
      </p:sp>
      <p:sp>
        <p:nvSpPr>
          <p:cNvPr id="16389" name="Text Box 6"/>
          <p:cNvSpPr txBox="1">
            <a:spLocks noChangeArrowheads="1"/>
          </p:cNvSpPr>
          <p:nvPr/>
        </p:nvSpPr>
        <p:spPr bwMode="auto">
          <a:xfrm>
            <a:off x="5500688" y="1524001"/>
            <a:ext cx="3643312" cy="1361912"/>
          </a:xfrm>
          <a:prstGeom prst="rect">
            <a:avLst/>
          </a:prstGeom>
          <a:solidFill>
            <a:schemeClr val="bg1"/>
          </a:solidFill>
          <a:ln w="9525">
            <a:noFill/>
            <a:miter lim="800000"/>
            <a:headEnd/>
            <a:tailEnd/>
          </a:ln>
        </p:spPr>
        <p:txBody>
          <a:bodyPr wrap="square">
            <a:spAutoFit/>
          </a:bodyPr>
          <a:lstStyle/>
          <a:p>
            <a:r>
              <a:rPr lang="en-US" sz="1600" dirty="0">
                <a:solidFill>
                  <a:srgbClr val="0000FF"/>
                </a:solidFill>
                <a:latin typeface="Comic Sans MS" charset="0"/>
              </a:rPr>
              <a:t>ANTARES, NEMO, NESTOR</a:t>
            </a:r>
          </a:p>
          <a:p>
            <a:r>
              <a:rPr lang="fr-FR" sz="1600" dirty="0">
                <a:latin typeface="Comic Sans MS" charset="0"/>
              </a:rPr>
              <a:t>Unification de leurs efforts pour préparer un télescope à neutrinos de taille de km3 dans la mer Méditerranée: </a:t>
            </a:r>
            <a:r>
              <a:rPr lang="en-US" sz="1600" dirty="0">
                <a:solidFill>
                  <a:srgbClr val="FF0000"/>
                </a:solidFill>
                <a:latin typeface="Comic Sans MS" charset="0"/>
              </a:rPr>
              <a:t>KM3NeT</a:t>
            </a:r>
          </a:p>
        </p:txBody>
      </p:sp>
      <p:sp>
        <p:nvSpPr>
          <p:cNvPr id="16390" name="CasellaDiTesto 6"/>
          <p:cNvSpPr txBox="1">
            <a:spLocks noChangeArrowheads="1"/>
          </p:cNvSpPr>
          <p:nvPr/>
        </p:nvSpPr>
        <p:spPr bwMode="auto">
          <a:xfrm>
            <a:off x="7696200" y="3962400"/>
            <a:ext cx="1828800" cy="1846659"/>
          </a:xfrm>
          <a:prstGeom prst="rect">
            <a:avLst/>
          </a:prstGeom>
          <a:noFill/>
          <a:ln w="9525">
            <a:noFill/>
            <a:miter lim="800000"/>
            <a:headEnd/>
            <a:tailEnd/>
          </a:ln>
        </p:spPr>
        <p:txBody>
          <a:bodyPr wrap="square">
            <a:spAutoFit/>
          </a:bodyPr>
          <a:lstStyle/>
          <a:p>
            <a:pPr algn="ctr"/>
            <a:r>
              <a:rPr lang="en-US" dirty="0" err="1">
                <a:solidFill>
                  <a:srgbClr val="0000FF"/>
                </a:solidFill>
                <a:latin typeface="Comic Sans MS" charset="0"/>
              </a:rPr>
              <a:t>IceCube</a:t>
            </a:r>
            <a:endParaRPr lang="en-US" dirty="0">
              <a:solidFill>
                <a:srgbClr val="0000FF"/>
              </a:solidFill>
              <a:latin typeface="Comic Sans MS" charset="0"/>
            </a:endParaRPr>
          </a:p>
          <a:p>
            <a:r>
              <a:rPr lang="fr-FR" sz="1600" dirty="0">
                <a:latin typeface="Comic Sans MS" charset="0"/>
              </a:rPr>
              <a:t>IC 79 prenant des données depuis 2010</a:t>
            </a:r>
          </a:p>
          <a:p>
            <a:r>
              <a:rPr lang="fr-FR" sz="1600" dirty="0" smtClean="0">
                <a:latin typeface="Comic Sans MS" charset="0"/>
              </a:rPr>
              <a:t>IC 59</a:t>
            </a:r>
            <a:r>
              <a:rPr lang="fr-FR" sz="1600" dirty="0">
                <a:latin typeface="Comic Sans MS" charset="0"/>
              </a:rPr>
              <a:t>: l’ analyse des données a commencé</a:t>
            </a:r>
            <a:endParaRPr lang="en-US" sz="1600" dirty="0">
              <a:latin typeface="Comic Sans MS" charset="0"/>
            </a:endParaRPr>
          </a:p>
        </p:txBody>
      </p:sp>
      <p:sp>
        <p:nvSpPr>
          <p:cNvPr id="16391" name="CasellaDiTesto 7"/>
          <p:cNvSpPr txBox="1">
            <a:spLocks noChangeArrowheads="1"/>
          </p:cNvSpPr>
          <p:nvPr/>
        </p:nvSpPr>
        <p:spPr bwMode="auto">
          <a:xfrm>
            <a:off x="2" y="1676401"/>
            <a:ext cx="3929063" cy="1600438"/>
          </a:xfrm>
          <a:prstGeom prst="rect">
            <a:avLst/>
          </a:prstGeom>
          <a:noFill/>
          <a:ln w="9525">
            <a:noFill/>
            <a:miter lim="800000"/>
            <a:headEnd/>
            <a:tailEnd/>
          </a:ln>
        </p:spPr>
        <p:txBody>
          <a:bodyPr>
            <a:spAutoFit/>
          </a:bodyPr>
          <a:lstStyle/>
          <a:p>
            <a:r>
              <a:rPr lang="en-US" dirty="0" err="1">
                <a:solidFill>
                  <a:srgbClr val="0000FF"/>
                </a:solidFill>
                <a:latin typeface="Comic Sans MS" charset="0"/>
              </a:rPr>
              <a:t>Antares</a:t>
            </a:r>
            <a:endParaRPr lang="en-US" dirty="0">
              <a:solidFill>
                <a:srgbClr val="0000FF"/>
              </a:solidFill>
              <a:latin typeface="Comic Sans MS" charset="0"/>
            </a:endParaRPr>
          </a:p>
          <a:p>
            <a:pPr>
              <a:buFont typeface="Arial" pitchFamily="34" charset="0"/>
              <a:buChar char="•"/>
            </a:pPr>
            <a:r>
              <a:rPr lang="fr-FR" sz="1600" dirty="0">
                <a:latin typeface="Comic Sans MS" charset="0"/>
              </a:rPr>
              <a:t>Prise de données, dans sa configuration finale (12 lignes) depuis mai 2008.</a:t>
            </a:r>
          </a:p>
          <a:p>
            <a:pPr>
              <a:buFont typeface="Arial" pitchFamily="34" charset="0"/>
              <a:buChar char="•"/>
            </a:pPr>
            <a:r>
              <a:rPr lang="fr-FR" sz="1600" dirty="0">
                <a:latin typeface="Comic Sans MS" charset="0"/>
              </a:rPr>
              <a:t>5 lignes de données analysées et prêtes à être publiées</a:t>
            </a:r>
            <a:endParaRPr lang="en-US" sz="1600" dirty="0">
              <a:latin typeface="Comic Sans MS"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391"/>
                                        </p:tgtEl>
                                        <p:attrNameLst>
                                          <p:attrName>style.visibility</p:attrName>
                                        </p:attrNameLst>
                                      </p:cBhvr>
                                      <p:to>
                                        <p:strVal val="visible"/>
                                      </p:to>
                                    </p:set>
                                    <p:animEffect transition="in" filter="blinds(horizontal)">
                                      <p:cBhvr>
                                        <p:cTn id="7" dur="500"/>
                                        <p:tgtEl>
                                          <p:spTgt spid="1639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390"/>
                                        </p:tgtEl>
                                        <p:attrNameLst>
                                          <p:attrName>style.visibility</p:attrName>
                                        </p:attrNameLst>
                                      </p:cBhvr>
                                      <p:to>
                                        <p:strVal val="visible"/>
                                      </p:to>
                                    </p:set>
                                    <p:animEffect transition="in" filter="blinds(horizontal)">
                                      <p:cBhvr>
                                        <p:cTn id="12" dur="500"/>
                                        <p:tgtEl>
                                          <p:spTgt spid="1639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6389"/>
                                        </p:tgtEl>
                                        <p:attrNameLst>
                                          <p:attrName>style.visibility</p:attrName>
                                        </p:attrNameLst>
                                      </p:cBhvr>
                                      <p:to>
                                        <p:strVal val="visible"/>
                                      </p:to>
                                    </p:set>
                                    <p:animEffect transition="in" filter="blinds(horizontal)">
                                      <p:cBhvr>
                                        <p:cTn id="17" dur="500"/>
                                        <p:tgtEl>
                                          <p:spTgt spid="163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animBg="1"/>
      <p:bldP spid="16390" grpId="0"/>
      <p:bldP spid="1639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1258888" y="333376"/>
            <a:ext cx="7294563" cy="461665"/>
          </a:xfrm>
          <a:noFill/>
          <a:ln>
            <a:miter lim="800000"/>
            <a:headEnd/>
            <a:tailEnd/>
          </a:ln>
        </p:spPr>
        <p:txBody>
          <a:bodyPr wrap="square" lIns="91440" tIns="45720" rIns="91440" bIns="45720" numCol="1" anchor="t" anchorCtr="0" compatLnSpc="1">
            <a:prstTxWarp prst="textNoShape">
              <a:avLst/>
            </a:prstTxWarp>
          </a:bodyPr>
          <a:lstStyle/>
          <a:p>
            <a:pPr eaLnBrk="1" hangingPunct="1"/>
            <a:r>
              <a:rPr lang="en-US" sz="2400" smtClean="0">
                <a:solidFill>
                  <a:srgbClr val="0000FF"/>
                </a:solidFill>
                <a:latin typeface="Comic Sans MS" charset="0"/>
              </a:rPr>
              <a:t>KM3NeT:objectifs principales</a:t>
            </a:r>
          </a:p>
        </p:txBody>
      </p:sp>
      <p:sp>
        <p:nvSpPr>
          <p:cNvPr id="6147" name="Rectangle 4"/>
          <p:cNvSpPr>
            <a:spLocks noChangeArrowheads="1"/>
          </p:cNvSpPr>
          <p:nvPr/>
        </p:nvSpPr>
        <p:spPr bwMode="auto">
          <a:xfrm>
            <a:off x="323851" y="1341439"/>
            <a:ext cx="8208963" cy="5493812"/>
          </a:xfrm>
          <a:prstGeom prst="rect">
            <a:avLst/>
          </a:prstGeom>
          <a:noFill/>
          <a:ln w="9525">
            <a:noFill/>
            <a:miter lim="800000"/>
            <a:headEnd/>
            <a:tailEnd/>
          </a:ln>
        </p:spPr>
        <p:txBody>
          <a:bodyPr>
            <a:spAutoFit/>
          </a:bodyPr>
          <a:lstStyle/>
          <a:p>
            <a:r>
              <a:rPr lang="en-US">
                <a:solidFill>
                  <a:srgbClr val="0000FF"/>
                </a:solidFill>
                <a:latin typeface="Comic Sans MS" charset="0"/>
              </a:rPr>
              <a:t>objectifs physiques :</a:t>
            </a:r>
          </a:p>
          <a:p>
            <a:r>
              <a:rPr lang="fr-FR">
                <a:latin typeface="Comic Sans MS" charset="0"/>
              </a:rPr>
              <a:t>Mise en évidence des «sources ponctuelles» du neutrino dans le régime énergétique 1-100 TeV</a:t>
            </a:r>
          </a:p>
          <a:p>
            <a:pPr>
              <a:buFont typeface="Wingdings" charset="2"/>
              <a:buChar char="Ø"/>
            </a:pPr>
            <a:r>
              <a:rPr lang="fr-FR">
                <a:latin typeface="Comic Sans MS" charset="0"/>
              </a:rPr>
              <a:t>galactique -&gt; Supernova Rémanents, microquasars ...</a:t>
            </a:r>
          </a:p>
          <a:p>
            <a:pPr>
              <a:buFont typeface="Wingdings" charset="2"/>
              <a:buChar char="Ø"/>
            </a:pPr>
            <a:r>
              <a:rPr lang="fr-FR">
                <a:latin typeface="Comic Sans MS" charset="0"/>
              </a:rPr>
              <a:t>extragalactique -&gt; Noyaux Actifs de Galaxies, Sursauts Gamma</a:t>
            </a:r>
          </a:p>
          <a:p>
            <a:r>
              <a:rPr lang="fr-FR">
                <a:latin typeface="Comic Sans MS" charset="0"/>
              </a:rPr>
              <a:t>Agrémentez le champ de vue d’IceCube.</a:t>
            </a:r>
          </a:p>
          <a:p>
            <a:r>
              <a:rPr lang="fr-FR">
                <a:latin typeface="Comic Sans MS" charset="0"/>
              </a:rPr>
              <a:t>Dépasser la sensibilité d’IceCube</a:t>
            </a:r>
          </a:p>
          <a:p>
            <a:pPr>
              <a:spcBef>
                <a:spcPts val="600"/>
              </a:spcBef>
            </a:pPr>
            <a:r>
              <a:rPr lang="fr-FR">
                <a:solidFill>
                  <a:srgbClr val="0000FF"/>
                </a:solidFill>
                <a:latin typeface="Comic Sans MS" charset="0"/>
              </a:rPr>
              <a:t>Autres éléments importants de physique :</a:t>
            </a:r>
          </a:p>
          <a:p>
            <a:pPr>
              <a:spcBef>
                <a:spcPts val="600"/>
              </a:spcBef>
            </a:pPr>
            <a:r>
              <a:rPr lang="fr-FR">
                <a:latin typeface="Comic Sans MS" charset="0"/>
              </a:rPr>
              <a:t>- Détection du flux diffus de neutrino aux hautes énergies</a:t>
            </a:r>
          </a:p>
          <a:p>
            <a:pPr>
              <a:spcBef>
                <a:spcPts val="600"/>
              </a:spcBef>
            </a:pPr>
            <a:r>
              <a:rPr lang="fr-FR">
                <a:latin typeface="Comic Sans MS" charset="0"/>
              </a:rPr>
              <a:t>- Recherche indirecte de la matière sombre dans l’univers</a:t>
            </a:r>
          </a:p>
          <a:p>
            <a:pPr>
              <a:spcBef>
                <a:spcPts val="600"/>
              </a:spcBef>
            </a:pPr>
            <a:r>
              <a:rPr lang="fr-FR">
                <a:latin typeface="Comic Sans MS" charset="0"/>
              </a:rPr>
              <a:t>- Aspects des neutrinos à l’issus de la physique des particules</a:t>
            </a:r>
          </a:p>
          <a:p>
            <a:pPr>
              <a:spcBef>
                <a:spcPts val="600"/>
              </a:spcBef>
            </a:pPr>
            <a:r>
              <a:rPr lang="fr-FR">
                <a:latin typeface="Comic Sans MS" charset="0"/>
              </a:rPr>
              <a:t>Exotiques(monopôles magnétiques, violation de l’invariance de Lorentz,...)</a:t>
            </a:r>
          </a:p>
          <a:p>
            <a:pPr>
              <a:spcBef>
                <a:spcPts val="600"/>
              </a:spcBef>
            </a:pPr>
            <a:r>
              <a:rPr lang="en-US">
                <a:solidFill>
                  <a:srgbClr val="0000FF"/>
                </a:solidFill>
                <a:latin typeface="Comic Sans MS" charset="0"/>
              </a:rPr>
              <a:t>Recherche interdisciplinaire </a:t>
            </a:r>
          </a:p>
          <a:p>
            <a:pPr>
              <a:buFontTx/>
              <a:buChar char="-"/>
            </a:pPr>
            <a:r>
              <a:rPr lang="en-US">
                <a:latin typeface="Comic Sans MS" charset="0"/>
              </a:rPr>
              <a:t> géophysique, océanographie, biologie maritime, …</a:t>
            </a:r>
          </a:p>
          <a:p>
            <a:pPr>
              <a:spcBef>
                <a:spcPts val="600"/>
              </a:spcBef>
            </a:pPr>
            <a:r>
              <a:rPr lang="fr-FR">
                <a:solidFill>
                  <a:srgbClr val="0000FF"/>
                </a:solidFill>
                <a:latin typeface="Comic Sans MS" charset="0"/>
              </a:rPr>
              <a:t>Exigences de mise en œuvre:</a:t>
            </a:r>
          </a:p>
          <a:p>
            <a:pPr>
              <a:spcBef>
                <a:spcPts val="600"/>
              </a:spcBef>
            </a:pPr>
            <a:r>
              <a:rPr lang="fr-FR">
                <a:solidFill>
                  <a:srgbClr val="0000FF"/>
                </a:solidFill>
                <a:latin typeface="Comic Sans MS" charset="0"/>
              </a:rPr>
              <a:t>• Temps de construction ≤5 ans</a:t>
            </a:r>
          </a:p>
          <a:p>
            <a:pPr>
              <a:spcBef>
                <a:spcPts val="600"/>
              </a:spcBef>
            </a:pPr>
            <a:r>
              <a:rPr lang="fr-FR">
                <a:solidFill>
                  <a:srgbClr val="0000FF"/>
                </a:solidFill>
                <a:latin typeface="Comic Sans MS" charset="0"/>
              </a:rPr>
              <a:t>• Opération approximée à une durée de 10 ans</a:t>
            </a:r>
            <a:endParaRPr lang="en-US">
              <a:latin typeface="Comic Sans MS"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2268539" y="260350"/>
            <a:ext cx="6161087" cy="461665"/>
          </a:xfrm>
          <a:noFill/>
          <a:ln>
            <a:miter lim="800000"/>
            <a:headEnd/>
            <a:tailEnd/>
          </a:ln>
        </p:spPr>
        <p:txBody>
          <a:bodyPr wrap="square" lIns="91440" tIns="45720" rIns="91440" bIns="45720" numCol="1" anchor="t" anchorCtr="0" compatLnSpc="1">
            <a:prstTxWarp prst="textNoShape">
              <a:avLst/>
            </a:prstTxWarp>
          </a:bodyPr>
          <a:lstStyle/>
          <a:p>
            <a:pPr eaLnBrk="1" hangingPunct="1"/>
            <a:r>
              <a:rPr lang="en-US" sz="2400" dirty="0" smtClean="0">
                <a:solidFill>
                  <a:srgbClr val="0000FF"/>
                </a:solidFill>
                <a:latin typeface="Comic Sans MS" charset="0"/>
              </a:rPr>
              <a:t>Principe de détection du neutrino </a:t>
            </a:r>
          </a:p>
        </p:txBody>
      </p:sp>
      <p:grpSp>
        <p:nvGrpSpPr>
          <p:cNvPr id="2" name="Group 14"/>
          <p:cNvGrpSpPr>
            <a:grpSpLocks/>
          </p:cNvGrpSpPr>
          <p:nvPr/>
        </p:nvGrpSpPr>
        <p:grpSpPr bwMode="auto">
          <a:xfrm>
            <a:off x="4284663" y="1196975"/>
            <a:ext cx="4711700" cy="4618039"/>
            <a:chOff x="2792" y="799"/>
            <a:chExt cx="2968" cy="2909"/>
          </a:xfrm>
        </p:grpSpPr>
        <p:pic>
          <p:nvPicPr>
            <p:cNvPr id="8205" name="Picture 7" descr="princip1"/>
            <p:cNvPicPr>
              <a:picLocks noChangeAspect="1" noChangeArrowheads="1"/>
            </p:cNvPicPr>
            <p:nvPr/>
          </p:nvPicPr>
          <p:blipFill>
            <a:blip r:embed="rId2"/>
            <a:srcRect l="30757" t="4102" b="28708"/>
            <a:stretch>
              <a:fillRect/>
            </a:stretch>
          </p:blipFill>
          <p:spPr bwMode="auto">
            <a:xfrm>
              <a:off x="2792" y="799"/>
              <a:ext cx="2968" cy="2902"/>
            </a:xfrm>
            <a:prstGeom prst="rect">
              <a:avLst/>
            </a:prstGeom>
            <a:noFill/>
            <a:ln w="28575">
              <a:solidFill>
                <a:srgbClr val="FFCC00"/>
              </a:solidFill>
              <a:miter lim="800000"/>
              <a:headEnd/>
              <a:tailEnd/>
            </a:ln>
          </p:spPr>
        </p:pic>
        <p:sp>
          <p:nvSpPr>
            <p:cNvPr id="8206" name="Text Box 8"/>
            <p:cNvSpPr txBox="1">
              <a:spLocks noChangeArrowheads="1"/>
            </p:cNvSpPr>
            <p:nvPr/>
          </p:nvSpPr>
          <p:spPr bwMode="auto">
            <a:xfrm>
              <a:off x="3198" y="3475"/>
              <a:ext cx="192" cy="233"/>
            </a:xfrm>
            <a:prstGeom prst="rect">
              <a:avLst/>
            </a:prstGeom>
            <a:noFill/>
            <a:ln w="9525">
              <a:noFill/>
              <a:miter lim="800000"/>
              <a:headEnd/>
              <a:tailEnd/>
            </a:ln>
          </p:spPr>
          <p:txBody>
            <a:bodyPr wrap="none">
              <a:spAutoFit/>
            </a:bodyPr>
            <a:lstStyle/>
            <a:p>
              <a:r>
                <a:rPr lang="en-US">
                  <a:solidFill>
                    <a:srgbClr val="FF0000"/>
                  </a:solidFill>
                  <a:latin typeface="Symbol" charset="2"/>
                </a:rPr>
                <a:t>n</a:t>
              </a:r>
              <a:endParaRPr lang="en-US">
                <a:solidFill>
                  <a:srgbClr val="FF0000"/>
                </a:solidFill>
              </a:endParaRPr>
            </a:p>
          </p:txBody>
        </p:sp>
        <p:sp>
          <p:nvSpPr>
            <p:cNvPr id="8207" name="Text Box 9"/>
            <p:cNvSpPr txBox="1">
              <a:spLocks noChangeArrowheads="1"/>
            </p:cNvSpPr>
            <p:nvPr/>
          </p:nvSpPr>
          <p:spPr bwMode="auto">
            <a:xfrm>
              <a:off x="3651" y="3158"/>
              <a:ext cx="200" cy="233"/>
            </a:xfrm>
            <a:prstGeom prst="rect">
              <a:avLst/>
            </a:prstGeom>
            <a:noFill/>
            <a:ln w="9525">
              <a:noFill/>
              <a:miter lim="800000"/>
              <a:headEnd/>
              <a:tailEnd/>
            </a:ln>
          </p:spPr>
          <p:txBody>
            <a:bodyPr wrap="none">
              <a:spAutoFit/>
            </a:bodyPr>
            <a:lstStyle/>
            <a:p>
              <a:r>
                <a:rPr lang="en-US">
                  <a:solidFill>
                    <a:srgbClr val="0000FF"/>
                  </a:solidFill>
                  <a:latin typeface="Symbol" charset="2"/>
                </a:rPr>
                <a:t>m</a:t>
              </a:r>
              <a:endParaRPr lang="en-US">
                <a:solidFill>
                  <a:srgbClr val="0000FF"/>
                </a:solidFill>
              </a:endParaRPr>
            </a:p>
          </p:txBody>
        </p:sp>
        <p:sp>
          <p:nvSpPr>
            <p:cNvPr id="8208" name="Text Box 10"/>
            <p:cNvSpPr txBox="1">
              <a:spLocks noChangeArrowheads="1"/>
            </p:cNvSpPr>
            <p:nvPr/>
          </p:nvSpPr>
          <p:spPr bwMode="auto">
            <a:xfrm>
              <a:off x="2835" y="2976"/>
              <a:ext cx="725" cy="330"/>
            </a:xfrm>
            <a:prstGeom prst="rect">
              <a:avLst/>
            </a:prstGeom>
            <a:noFill/>
            <a:ln w="9525">
              <a:noFill/>
              <a:miter lim="800000"/>
              <a:headEnd/>
              <a:tailEnd/>
            </a:ln>
          </p:spPr>
          <p:txBody>
            <a:bodyPr>
              <a:spAutoFit/>
            </a:bodyPr>
            <a:lstStyle/>
            <a:p>
              <a:pPr algn="ctr"/>
              <a:r>
                <a:rPr lang="en-US" sz="1400">
                  <a:solidFill>
                    <a:srgbClr val="FFFF66"/>
                  </a:solidFill>
                  <a:latin typeface="Comic Sans MS" charset="0"/>
                </a:rPr>
                <a:t>Interaction point</a:t>
              </a:r>
            </a:p>
          </p:txBody>
        </p:sp>
        <p:sp>
          <p:nvSpPr>
            <p:cNvPr id="8209" name="Text Box 11"/>
            <p:cNvSpPr txBox="1">
              <a:spLocks noChangeArrowheads="1"/>
            </p:cNvSpPr>
            <p:nvPr/>
          </p:nvSpPr>
          <p:spPr bwMode="auto">
            <a:xfrm>
              <a:off x="3152" y="3203"/>
              <a:ext cx="347" cy="368"/>
            </a:xfrm>
            <a:prstGeom prst="rect">
              <a:avLst/>
            </a:prstGeom>
            <a:noFill/>
            <a:ln w="9525">
              <a:noFill/>
              <a:miter lim="800000"/>
              <a:headEnd/>
              <a:tailEnd/>
            </a:ln>
          </p:spPr>
          <p:txBody>
            <a:bodyPr wrap="none">
              <a:spAutoFit/>
            </a:bodyPr>
            <a:lstStyle/>
            <a:p>
              <a:r>
                <a:rPr lang="en-US" sz="3200">
                  <a:solidFill>
                    <a:srgbClr val="FFFF66"/>
                  </a:solidFill>
                  <a:sym typeface="Wingdings" charset="2"/>
                </a:rPr>
                <a:t></a:t>
              </a:r>
            </a:p>
          </p:txBody>
        </p:sp>
      </p:grpSp>
      <p:sp>
        <p:nvSpPr>
          <p:cNvPr id="8196" name="Text Box 13"/>
          <p:cNvSpPr txBox="1">
            <a:spLocks noChangeArrowheads="1"/>
          </p:cNvSpPr>
          <p:nvPr/>
        </p:nvSpPr>
        <p:spPr bwMode="auto">
          <a:xfrm>
            <a:off x="107951" y="1143000"/>
            <a:ext cx="4105275" cy="5354638"/>
          </a:xfrm>
          <a:prstGeom prst="rect">
            <a:avLst/>
          </a:prstGeom>
          <a:noFill/>
          <a:ln w="9525" cap="rnd">
            <a:noFill/>
            <a:prstDash val="sysDot"/>
            <a:miter lim="800000"/>
            <a:headEnd/>
            <a:tailEnd/>
          </a:ln>
        </p:spPr>
        <p:txBody>
          <a:bodyPr>
            <a:spAutoFit/>
          </a:bodyPr>
          <a:lstStyle/>
          <a:p>
            <a:pPr marL="179388" indent="-179388">
              <a:buFontTx/>
              <a:buChar char="•"/>
            </a:pPr>
            <a:r>
              <a:rPr lang="fr-FR">
                <a:latin typeface="Comic Sans MS" charset="0"/>
              </a:rPr>
              <a:t>Vers le haut, les neutrinos interagissent avec la roche ou l'eau (nm est le canal d'or pour l'astronomie)</a:t>
            </a:r>
          </a:p>
          <a:p>
            <a:pPr marL="179388" indent="-179388">
              <a:buFontTx/>
              <a:buChar char="•"/>
            </a:pPr>
            <a:endParaRPr lang="fr-FR">
              <a:latin typeface="Comic Sans MS" charset="0"/>
            </a:endParaRPr>
          </a:p>
          <a:p>
            <a:pPr marL="179388" indent="-179388">
              <a:buFontTx/>
              <a:buChar char="•"/>
            </a:pPr>
            <a:r>
              <a:rPr lang="fr-FR">
                <a:latin typeface="Comic Sans MS" charset="0"/>
              </a:rPr>
              <a:t>Particules chargées émergentes (en muons particulier) produisent de la lumière Tcherenkov dans l'eau à 43 °par rapport à la direction de neutrino</a:t>
            </a:r>
          </a:p>
          <a:p>
            <a:pPr marL="179388" indent="-179388">
              <a:buFontTx/>
              <a:buChar char="•"/>
            </a:pPr>
            <a:r>
              <a:rPr lang="fr-FR">
                <a:latin typeface="Comic Sans MS" charset="0"/>
              </a:rPr>
              <a:t> </a:t>
            </a:r>
          </a:p>
          <a:p>
            <a:pPr marL="179388" indent="-179388">
              <a:buFontTx/>
              <a:buChar char="•"/>
            </a:pPr>
            <a:r>
              <a:rPr lang="fr-FR">
                <a:latin typeface="Comic Sans MS" charset="0"/>
              </a:rPr>
              <a:t>Détection de la lumière Tcherenkov par un réseau de photomultiplicateurs</a:t>
            </a:r>
          </a:p>
          <a:p>
            <a:pPr marL="179388" indent="-179388">
              <a:buFontTx/>
              <a:buChar char="•"/>
            </a:pPr>
            <a:endParaRPr lang="fr-FR">
              <a:latin typeface="Comic Sans MS" charset="0"/>
            </a:endParaRPr>
          </a:p>
          <a:p>
            <a:pPr marL="179388" indent="-179388">
              <a:buFontTx/>
              <a:buChar char="•"/>
            </a:pPr>
            <a:r>
              <a:rPr lang="fr-FR">
                <a:latin typeface="Comic Sans MS" charset="0"/>
              </a:rPr>
              <a:t>A partir des temps d'arrivée des photons et des positions de PMT, il est possible de reconstruire la direction de muons</a:t>
            </a:r>
            <a:endParaRPr lang="en-US">
              <a:latin typeface="Comic Sans MS" charset="0"/>
            </a:endParaRPr>
          </a:p>
        </p:txBody>
      </p:sp>
      <p:sp>
        <p:nvSpPr>
          <p:cNvPr id="8197" name="Line 15"/>
          <p:cNvSpPr>
            <a:spLocks noChangeShapeType="1"/>
          </p:cNvSpPr>
          <p:nvPr/>
        </p:nvSpPr>
        <p:spPr bwMode="auto">
          <a:xfrm>
            <a:off x="468313" y="5300663"/>
            <a:ext cx="0" cy="0"/>
          </a:xfrm>
          <a:prstGeom prst="line">
            <a:avLst/>
          </a:prstGeom>
          <a:noFill/>
          <a:ln w="9525">
            <a:solidFill>
              <a:schemeClr val="tx1"/>
            </a:solidFill>
            <a:round/>
            <a:headEnd/>
            <a:tailEnd/>
          </a:ln>
        </p:spPr>
        <p:txBody>
          <a:bodyPr/>
          <a:lstStyle/>
          <a:p>
            <a:endParaRPr lang="fr-FR"/>
          </a:p>
        </p:txBody>
      </p:sp>
      <p:cxnSp>
        <p:nvCxnSpPr>
          <p:cNvPr id="17" name="Connettore 2 16"/>
          <p:cNvCxnSpPr>
            <a:cxnSpLocks noChangeShapeType="1"/>
          </p:cNvCxnSpPr>
          <p:nvPr/>
        </p:nvCxnSpPr>
        <p:spPr bwMode="auto">
          <a:xfrm rot="5400000" flipH="1" flipV="1">
            <a:off x="6057900" y="3619500"/>
            <a:ext cx="1143000" cy="457200"/>
          </a:xfrm>
          <a:prstGeom prst="straightConnector1">
            <a:avLst/>
          </a:prstGeom>
          <a:noFill/>
          <a:ln w="12700">
            <a:solidFill>
              <a:schemeClr val="accent1"/>
            </a:solidFill>
            <a:prstDash val="sysDash"/>
            <a:round/>
            <a:headEnd/>
            <a:tailEnd type="arrow" w="med" len="med"/>
          </a:ln>
          <a:effectLst>
            <a:outerShdw dist="20000" dir="5400000" rotWithShape="0">
              <a:srgbClr val="808080">
                <a:alpha val="37999"/>
              </a:srgbClr>
            </a:outerShdw>
          </a:effectLst>
        </p:spPr>
      </p:cxnSp>
      <p:cxnSp>
        <p:nvCxnSpPr>
          <p:cNvPr id="24" name="Connettore 2 23"/>
          <p:cNvCxnSpPr>
            <a:cxnSpLocks noChangeShapeType="1"/>
          </p:cNvCxnSpPr>
          <p:nvPr/>
        </p:nvCxnSpPr>
        <p:spPr bwMode="auto">
          <a:xfrm>
            <a:off x="6400800" y="4419600"/>
            <a:ext cx="1219200" cy="152400"/>
          </a:xfrm>
          <a:prstGeom prst="straightConnector1">
            <a:avLst/>
          </a:prstGeom>
          <a:noFill/>
          <a:ln w="12700">
            <a:solidFill>
              <a:schemeClr val="accent1"/>
            </a:solidFill>
            <a:prstDash val="sysDash"/>
            <a:round/>
            <a:headEnd/>
            <a:tailEnd type="arrow" w="med" len="med"/>
          </a:ln>
          <a:effectLst>
            <a:outerShdw dist="20000" dir="5400000" rotWithShape="0">
              <a:srgbClr val="808080">
                <a:alpha val="37999"/>
              </a:srgbClr>
            </a:outerShdw>
          </a:effectLst>
        </p:spPr>
      </p:cxnSp>
      <p:sp>
        <p:nvSpPr>
          <p:cNvPr id="8200" name="CasellaDiTesto 13"/>
          <p:cNvSpPr txBox="1">
            <a:spLocks noChangeArrowheads="1"/>
          </p:cNvSpPr>
          <p:nvPr/>
        </p:nvSpPr>
        <p:spPr bwMode="auto">
          <a:xfrm>
            <a:off x="6629400" y="3810001"/>
            <a:ext cx="533400" cy="307777"/>
          </a:xfrm>
          <a:prstGeom prst="rect">
            <a:avLst/>
          </a:prstGeom>
          <a:noFill/>
          <a:ln w="9525">
            <a:noFill/>
            <a:miter lim="800000"/>
            <a:headEnd/>
            <a:tailEnd/>
          </a:ln>
        </p:spPr>
        <p:txBody>
          <a:bodyPr>
            <a:spAutoFit/>
          </a:bodyPr>
          <a:lstStyle/>
          <a:p>
            <a:r>
              <a:rPr lang="it-IT" sz="1400">
                <a:solidFill>
                  <a:schemeClr val="bg1"/>
                </a:solidFill>
              </a:rPr>
              <a:t>43°</a:t>
            </a:r>
          </a:p>
        </p:txBody>
      </p:sp>
      <p:cxnSp>
        <p:nvCxnSpPr>
          <p:cNvPr id="15" name="Connettore 2 14"/>
          <p:cNvCxnSpPr>
            <a:cxnSpLocks noChangeShapeType="1"/>
            <a:stCxn id="8200" idx="3"/>
          </p:cNvCxnSpPr>
          <p:nvPr/>
        </p:nvCxnSpPr>
        <p:spPr bwMode="auto">
          <a:xfrm flipV="1">
            <a:off x="7162800" y="3352801"/>
            <a:ext cx="304800" cy="611089"/>
          </a:xfrm>
          <a:prstGeom prst="straightConnector1">
            <a:avLst/>
          </a:prstGeom>
          <a:noFill/>
          <a:ln w="12700">
            <a:solidFill>
              <a:schemeClr val="accent1"/>
            </a:solidFill>
            <a:prstDash val="sysDash"/>
            <a:round/>
            <a:headEnd/>
            <a:tailEnd type="arrow" w="med" len="med"/>
          </a:ln>
          <a:effectLst>
            <a:outerShdw dist="20000" dir="5400000" rotWithShape="0">
              <a:srgbClr val="808080">
                <a:alpha val="37999"/>
              </a:srgbClr>
            </a:outerShdw>
          </a:effectLst>
        </p:spPr>
      </p:cxnSp>
      <p:cxnSp>
        <p:nvCxnSpPr>
          <p:cNvPr id="30" name="Connettore 2 29"/>
          <p:cNvCxnSpPr>
            <a:cxnSpLocks noChangeShapeType="1"/>
          </p:cNvCxnSpPr>
          <p:nvPr/>
        </p:nvCxnSpPr>
        <p:spPr bwMode="auto">
          <a:xfrm>
            <a:off x="7239000" y="3962401"/>
            <a:ext cx="457200" cy="74613"/>
          </a:xfrm>
          <a:prstGeom prst="straightConnector1">
            <a:avLst/>
          </a:prstGeom>
          <a:noFill/>
          <a:ln w="12700">
            <a:solidFill>
              <a:schemeClr val="accent1"/>
            </a:solidFill>
            <a:prstDash val="sysDash"/>
            <a:round/>
            <a:headEnd/>
            <a:tailEnd type="arrow" w="med" len="med"/>
          </a:ln>
          <a:effectLst>
            <a:outerShdw dist="20000" dir="5400000" rotWithShape="0">
              <a:srgbClr val="808080">
                <a:alpha val="37999"/>
              </a:srgbClr>
            </a:outerShdw>
          </a:effectLst>
        </p:spPr>
      </p:cxnSp>
      <p:sp>
        <p:nvSpPr>
          <p:cNvPr id="8203" name="CasellaDiTesto 35"/>
          <p:cNvSpPr txBox="1">
            <a:spLocks noChangeArrowheads="1"/>
          </p:cNvSpPr>
          <p:nvPr/>
        </p:nvSpPr>
        <p:spPr bwMode="auto">
          <a:xfrm>
            <a:off x="6477000" y="3352801"/>
            <a:ext cx="533400" cy="307777"/>
          </a:xfrm>
          <a:prstGeom prst="rect">
            <a:avLst/>
          </a:prstGeom>
          <a:noFill/>
          <a:ln w="9525">
            <a:noFill/>
            <a:miter lim="800000"/>
            <a:headEnd/>
            <a:tailEnd/>
          </a:ln>
        </p:spPr>
        <p:txBody>
          <a:bodyPr>
            <a:spAutoFit/>
          </a:bodyPr>
          <a:lstStyle/>
          <a:p>
            <a:r>
              <a:rPr lang="it-IT" sz="1400">
                <a:solidFill>
                  <a:schemeClr val="bg1"/>
                </a:solidFill>
                <a:latin typeface="Symbol" charset="2"/>
              </a:rPr>
              <a:t>g</a:t>
            </a:r>
            <a:r>
              <a:rPr lang="it-IT" sz="1400" baseline="-25000">
                <a:solidFill>
                  <a:schemeClr val="bg1"/>
                </a:solidFill>
              </a:rPr>
              <a:t>c</a:t>
            </a:r>
          </a:p>
        </p:txBody>
      </p:sp>
      <p:sp>
        <p:nvSpPr>
          <p:cNvPr id="8204" name="Rectangle 17"/>
          <p:cNvSpPr>
            <a:spLocks noChangeArrowheads="1"/>
          </p:cNvSpPr>
          <p:nvPr/>
        </p:nvSpPr>
        <p:spPr bwMode="auto">
          <a:xfrm>
            <a:off x="4286250" y="5786438"/>
            <a:ext cx="4643439" cy="523220"/>
          </a:xfrm>
          <a:prstGeom prst="rect">
            <a:avLst/>
          </a:prstGeom>
          <a:noFill/>
          <a:ln w="9525">
            <a:noFill/>
            <a:miter lim="800000"/>
            <a:headEnd/>
            <a:tailEnd/>
          </a:ln>
        </p:spPr>
        <p:txBody>
          <a:bodyPr>
            <a:spAutoFit/>
          </a:bodyPr>
          <a:lstStyle/>
          <a:p>
            <a:pPr algn="ctr"/>
            <a:r>
              <a:rPr lang="fr-FR" sz="1400">
                <a:solidFill>
                  <a:srgbClr val="0000FF"/>
                </a:solidFill>
                <a:latin typeface="Comic Sans MS" charset="0"/>
              </a:rPr>
              <a:t>volume de détection de l'ordre de 5 km 3 qui dépasse la sensibilité d’IceCube par un facteur important</a:t>
            </a:r>
            <a:endParaRPr lang="en-US" sz="1400">
              <a:solidFill>
                <a:srgbClr val="000000"/>
              </a:solidFill>
              <a:latin typeface="Comic Sans MS"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1476375" y="260351"/>
            <a:ext cx="5327651" cy="461665"/>
          </a:xfrm>
          <a:noFill/>
          <a:ln>
            <a:miter lim="800000"/>
            <a:headEnd/>
            <a:tailEnd/>
          </a:ln>
        </p:spPr>
        <p:txBody>
          <a:bodyPr wrap="square" lIns="91440" tIns="45720" rIns="91440" bIns="45720" numCol="1" anchor="t" anchorCtr="0" compatLnSpc="1">
            <a:prstTxWarp prst="textNoShape">
              <a:avLst/>
            </a:prstTxWarp>
          </a:bodyPr>
          <a:lstStyle/>
          <a:p>
            <a:pPr algn="ctr" eaLnBrk="1" hangingPunct="1"/>
            <a:r>
              <a:rPr lang="en-US" sz="2400" dirty="0" smtClean="0">
                <a:solidFill>
                  <a:srgbClr val="0000FF"/>
                </a:solidFill>
                <a:latin typeface="Comic Sans MS" charset="0"/>
              </a:rPr>
              <a:t>Articles techniques</a:t>
            </a:r>
          </a:p>
        </p:txBody>
      </p:sp>
      <p:sp>
        <p:nvSpPr>
          <p:cNvPr id="9219" name="Text Box 5"/>
          <p:cNvSpPr txBox="1">
            <a:spLocks noChangeArrowheads="1"/>
          </p:cNvSpPr>
          <p:nvPr/>
        </p:nvSpPr>
        <p:spPr bwMode="auto">
          <a:xfrm>
            <a:off x="0" y="1071564"/>
            <a:ext cx="9144000" cy="2308324"/>
          </a:xfrm>
          <a:prstGeom prst="rect">
            <a:avLst/>
          </a:prstGeom>
          <a:noFill/>
          <a:ln w="9525">
            <a:noFill/>
            <a:miter lim="800000"/>
            <a:headEnd/>
            <a:tailEnd/>
          </a:ln>
        </p:spPr>
        <p:txBody>
          <a:bodyPr>
            <a:spAutoFit/>
          </a:bodyPr>
          <a:lstStyle/>
          <a:p>
            <a:pPr marL="180975" indent="-180975"/>
            <a:r>
              <a:rPr lang="fr-FR">
                <a:latin typeface="Comic Sans MS" charset="0"/>
              </a:rPr>
              <a:t>Le télescope est constitué d’une matrice tridimensionnelle(3D) de photocapteurs supportés par des structures verticales (DU) reliés à un fond marin avec un réseau câblé</a:t>
            </a:r>
          </a:p>
          <a:p>
            <a:pPr marL="180975" indent="-180975"/>
            <a:r>
              <a:rPr lang="fr-FR">
                <a:latin typeface="Comic Sans MS" charset="0"/>
              </a:rPr>
              <a:t>La construction d'un télescope à neutrino dans la mer profonde est techniquement très difficile</a:t>
            </a:r>
          </a:p>
          <a:p>
            <a:pPr marL="180975" indent="-180975">
              <a:buFont typeface="Wingdings" charset="2"/>
              <a:buChar char="ü"/>
            </a:pPr>
            <a:r>
              <a:rPr lang="fr-FR">
                <a:latin typeface="Comic Sans MS" charset="0"/>
              </a:rPr>
              <a:t>Très haute pression</a:t>
            </a:r>
          </a:p>
          <a:p>
            <a:pPr marL="180975" indent="-180975">
              <a:buFont typeface="Wingdings" charset="2"/>
              <a:buChar char="ü"/>
            </a:pPr>
            <a:r>
              <a:rPr lang="fr-FR">
                <a:latin typeface="Comic Sans MS" charset="0"/>
              </a:rPr>
              <a:t>Environnement chimiquement agressif</a:t>
            </a:r>
          </a:p>
          <a:p>
            <a:pPr marL="180975" indent="-180975">
              <a:buFont typeface="Wingdings" charset="2"/>
              <a:buChar char="ü"/>
            </a:pPr>
            <a:r>
              <a:rPr lang="fr-FR">
                <a:latin typeface="Comic Sans MS" charset="0"/>
              </a:rPr>
              <a:t>opération de déploiement sûr, robuste et précis</a:t>
            </a:r>
            <a:endParaRPr lang="en-US" sz="1400">
              <a:latin typeface="Comic Sans MS" charset="0"/>
            </a:endParaRPr>
          </a:p>
        </p:txBody>
      </p:sp>
      <p:sp>
        <p:nvSpPr>
          <p:cNvPr id="9220" name="Text Box 10"/>
          <p:cNvSpPr txBox="1">
            <a:spLocks noChangeArrowheads="1"/>
          </p:cNvSpPr>
          <p:nvPr/>
        </p:nvSpPr>
        <p:spPr bwMode="auto">
          <a:xfrm>
            <a:off x="158751" y="3322639"/>
            <a:ext cx="5006499" cy="2585323"/>
          </a:xfrm>
          <a:prstGeom prst="rect">
            <a:avLst/>
          </a:prstGeom>
          <a:solidFill>
            <a:schemeClr val="bg1"/>
          </a:solidFill>
          <a:ln w="31750">
            <a:solidFill>
              <a:srgbClr val="FF0000"/>
            </a:solidFill>
            <a:miter lim="800000"/>
            <a:headEnd/>
            <a:tailEnd/>
          </a:ln>
        </p:spPr>
        <p:txBody>
          <a:bodyPr wrap="none">
            <a:spAutoFit/>
          </a:bodyPr>
          <a:lstStyle/>
          <a:p>
            <a:r>
              <a:rPr lang="fr-FR">
                <a:solidFill>
                  <a:srgbClr val="0000FF"/>
                </a:solidFill>
                <a:latin typeface="Comic Sans MS" charset="0"/>
              </a:rPr>
              <a:t>articles techniques</a:t>
            </a:r>
          </a:p>
          <a:p>
            <a:pPr>
              <a:buFont typeface="Wingdings" charset="2"/>
              <a:buChar char="ü"/>
            </a:pPr>
            <a:r>
              <a:rPr lang="fr-FR" sz="1600">
                <a:latin typeface="Comic Sans MS" charset="0"/>
              </a:rPr>
              <a:t>Modules optiques</a:t>
            </a:r>
          </a:p>
          <a:p>
            <a:pPr>
              <a:buFont typeface="Wingdings" charset="2"/>
              <a:buChar char="ü"/>
            </a:pPr>
            <a:r>
              <a:rPr lang="fr-FR" sz="1600">
                <a:latin typeface="Comic Sans MS" charset="0"/>
              </a:rPr>
              <a:t>Electronique frontale</a:t>
            </a:r>
          </a:p>
          <a:p>
            <a:pPr>
              <a:buFont typeface="Wingdings" charset="2"/>
              <a:buChar char="ü"/>
            </a:pPr>
            <a:r>
              <a:rPr lang="fr-FR" sz="1600">
                <a:latin typeface="Comic Sans MS" charset="0"/>
              </a:rPr>
              <a:t>Acquisition de données, le transport de données</a:t>
            </a:r>
          </a:p>
          <a:p>
            <a:pPr>
              <a:buFont typeface="Wingdings" charset="2"/>
              <a:buChar char="ü"/>
            </a:pPr>
            <a:r>
              <a:rPr lang="fr-FR" sz="1600">
                <a:latin typeface="Comic Sans MS" charset="0"/>
              </a:rPr>
              <a:t>Structures mécaniques, câble de dorsale</a:t>
            </a:r>
          </a:p>
          <a:p>
            <a:pPr>
              <a:buFont typeface="Wingdings" charset="2"/>
              <a:buChar char="ü"/>
            </a:pPr>
            <a:r>
              <a:rPr lang="fr-FR" sz="1600">
                <a:latin typeface="Comic Sans MS" charset="0"/>
              </a:rPr>
              <a:t>Stratégie générale de déploiement</a:t>
            </a:r>
          </a:p>
          <a:p>
            <a:pPr>
              <a:buFont typeface="Wingdings" charset="2"/>
              <a:buChar char="ü"/>
            </a:pPr>
            <a:r>
              <a:rPr lang="fr-FR" sz="1600">
                <a:latin typeface="Comic Sans MS" charset="0"/>
              </a:rPr>
              <a:t>réseau Sea-bed: câbles, boîtes de jonction</a:t>
            </a:r>
          </a:p>
          <a:p>
            <a:pPr>
              <a:buFont typeface="Wingdings" charset="2"/>
              <a:buChar char="ü"/>
            </a:pPr>
            <a:r>
              <a:rPr lang="fr-FR" sz="1600">
                <a:latin typeface="Comic Sans MS" charset="0"/>
              </a:rPr>
              <a:t>Dispositifs d'étalonnage</a:t>
            </a:r>
          </a:p>
          <a:p>
            <a:pPr>
              <a:buFont typeface="Wingdings" charset="2"/>
              <a:buChar char="ü"/>
            </a:pPr>
            <a:r>
              <a:rPr lang="fr-FR" sz="1600">
                <a:latin typeface="Comic Sans MS" charset="0"/>
              </a:rPr>
              <a:t>Assemblée, le transport, la logistique</a:t>
            </a:r>
          </a:p>
          <a:p>
            <a:pPr>
              <a:buFont typeface="Wingdings" charset="2"/>
              <a:buChar char="ü"/>
            </a:pPr>
            <a:r>
              <a:rPr lang="fr-FR" sz="1600">
                <a:latin typeface="Comic Sans MS" charset="0"/>
              </a:rPr>
              <a:t>L'analyse des risques et de contrôle de la qualité</a:t>
            </a:r>
          </a:p>
        </p:txBody>
      </p:sp>
      <p:sp>
        <p:nvSpPr>
          <p:cNvPr id="9221" name="Text Box 11"/>
          <p:cNvSpPr txBox="1">
            <a:spLocks noChangeArrowheads="1"/>
          </p:cNvSpPr>
          <p:nvPr/>
        </p:nvSpPr>
        <p:spPr bwMode="auto">
          <a:xfrm>
            <a:off x="5143501" y="3357564"/>
            <a:ext cx="4000500" cy="2339102"/>
          </a:xfrm>
          <a:prstGeom prst="rect">
            <a:avLst/>
          </a:prstGeom>
          <a:solidFill>
            <a:schemeClr val="bg1"/>
          </a:solidFill>
          <a:ln w="25400">
            <a:solidFill>
              <a:srgbClr val="FF0000"/>
            </a:solidFill>
            <a:miter lim="800000"/>
            <a:headEnd/>
            <a:tailEnd/>
          </a:ln>
        </p:spPr>
        <p:txBody>
          <a:bodyPr>
            <a:spAutoFit/>
          </a:bodyPr>
          <a:lstStyle/>
          <a:p>
            <a:r>
              <a:rPr lang="fr-FR">
                <a:solidFill>
                  <a:srgbClr val="0000FF"/>
                </a:solidFill>
                <a:latin typeface="Comic Sans MS" charset="0"/>
              </a:rPr>
              <a:t>Exigences </a:t>
            </a:r>
          </a:p>
          <a:p>
            <a:pPr>
              <a:buFont typeface="Wingdings" charset="2"/>
              <a:buChar char="ü"/>
            </a:pPr>
            <a:r>
              <a:rPr lang="fr-FR" sz="1600">
                <a:latin typeface="Comic Sans MS" charset="0"/>
              </a:rPr>
              <a:t>Rentable </a:t>
            </a:r>
          </a:p>
          <a:p>
            <a:pPr>
              <a:buFont typeface="Wingdings" charset="2"/>
              <a:buChar char="ü"/>
            </a:pPr>
            <a:r>
              <a:rPr lang="fr-FR" sz="1600">
                <a:latin typeface="Comic Sans MS" charset="0"/>
              </a:rPr>
              <a:t>Reliable </a:t>
            </a:r>
          </a:p>
          <a:p>
            <a:pPr>
              <a:buFont typeface="Wingdings" charset="2"/>
              <a:buChar char="ü"/>
            </a:pPr>
            <a:r>
              <a:rPr lang="fr-FR" sz="1600">
                <a:latin typeface="Comic Sans MS" charset="0"/>
              </a:rPr>
              <a:t>Reproductible </a:t>
            </a:r>
          </a:p>
          <a:p>
            <a:pPr>
              <a:buFont typeface="Wingdings" charset="2"/>
              <a:buChar char="ü"/>
            </a:pPr>
            <a:r>
              <a:rPr lang="fr-FR" sz="1600">
                <a:latin typeface="Comic Sans MS" charset="0"/>
              </a:rPr>
              <a:t>Facile à déployer</a:t>
            </a:r>
            <a:endParaRPr lang="en-US" sz="1600">
              <a:latin typeface="Comic Sans MS" charset="0"/>
            </a:endParaRPr>
          </a:p>
          <a:p>
            <a:pPr>
              <a:buFontTx/>
              <a:buChar char="•"/>
            </a:pPr>
            <a:endParaRPr lang="en-US" sz="1600">
              <a:latin typeface="Comic Sans MS" charset="0"/>
            </a:endParaRPr>
          </a:p>
          <a:p>
            <a:pPr>
              <a:buFontTx/>
              <a:buChar char="•"/>
            </a:pPr>
            <a:endParaRPr lang="en-US" sz="1600">
              <a:latin typeface="Comic Sans MS" charset="0"/>
            </a:endParaRPr>
          </a:p>
          <a:p>
            <a:pPr>
              <a:buFontTx/>
              <a:buChar char="•"/>
            </a:pPr>
            <a:endParaRPr lang="en-US" sz="1600">
              <a:latin typeface="Comic Sans MS" charset="0"/>
            </a:endParaRPr>
          </a:p>
          <a:p>
            <a:endParaRPr lang="en-US" sz="160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1619251" y="188914"/>
            <a:ext cx="5616575" cy="461665"/>
          </a:xfrm>
          <a:noFill/>
          <a:ln>
            <a:miter lim="800000"/>
            <a:headEnd/>
            <a:tailEnd/>
          </a:ln>
        </p:spPr>
        <p:txBody>
          <a:bodyPr wrap="square" lIns="91440" tIns="45720" rIns="91440" bIns="45720" numCol="1" anchor="t" anchorCtr="0" compatLnSpc="1">
            <a:prstTxWarp prst="textNoShape">
              <a:avLst/>
            </a:prstTxWarp>
          </a:bodyPr>
          <a:lstStyle/>
          <a:p>
            <a:pPr algn="ctr" eaLnBrk="1" hangingPunct="1"/>
            <a:r>
              <a:rPr lang="en-US" sz="2400" dirty="0" smtClean="0">
                <a:solidFill>
                  <a:srgbClr val="0000FF"/>
                </a:solidFill>
                <a:latin typeface="Comic Sans MS" charset="0"/>
              </a:rPr>
              <a:t>Modules optiques</a:t>
            </a:r>
          </a:p>
        </p:txBody>
      </p:sp>
      <p:sp>
        <p:nvSpPr>
          <p:cNvPr id="11267" name="Text Box 4"/>
          <p:cNvSpPr txBox="1">
            <a:spLocks noChangeArrowheads="1"/>
          </p:cNvSpPr>
          <p:nvPr/>
        </p:nvSpPr>
        <p:spPr bwMode="auto">
          <a:xfrm>
            <a:off x="1500189" y="990601"/>
            <a:ext cx="6215063" cy="369332"/>
          </a:xfrm>
          <a:prstGeom prst="rect">
            <a:avLst/>
          </a:prstGeom>
          <a:noFill/>
          <a:ln w="9525">
            <a:noFill/>
            <a:miter lim="800000"/>
            <a:headEnd/>
            <a:tailEnd/>
          </a:ln>
        </p:spPr>
        <p:txBody>
          <a:bodyPr>
            <a:spAutoFit/>
          </a:bodyPr>
          <a:lstStyle/>
          <a:p>
            <a:r>
              <a:rPr lang="en-US">
                <a:solidFill>
                  <a:srgbClr val="0000FF"/>
                </a:solidFill>
                <a:latin typeface="Comic Sans MS" charset="0"/>
              </a:rPr>
              <a:t>Deux solutions alternatives dans le TDR pour l’OM</a:t>
            </a:r>
            <a:endParaRPr lang="en-US" sz="1600">
              <a:solidFill>
                <a:srgbClr val="0000FF"/>
              </a:solidFill>
              <a:latin typeface="Comic Sans MS" charset="0"/>
            </a:endParaRPr>
          </a:p>
        </p:txBody>
      </p:sp>
      <p:sp>
        <p:nvSpPr>
          <p:cNvPr id="11268" name="Text Box 5"/>
          <p:cNvSpPr txBox="1">
            <a:spLocks noChangeArrowheads="1"/>
          </p:cNvSpPr>
          <p:nvPr/>
        </p:nvSpPr>
        <p:spPr bwMode="auto">
          <a:xfrm>
            <a:off x="280989" y="1676400"/>
            <a:ext cx="4406900" cy="1600438"/>
          </a:xfrm>
          <a:prstGeom prst="rect">
            <a:avLst/>
          </a:prstGeom>
          <a:noFill/>
          <a:ln w="9525">
            <a:noFill/>
            <a:miter lim="800000"/>
            <a:headEnd/>
            <a:tailEnd/>
          </a:ln>
        </p:spPr>
        <p:txBody>
          <a:bodyPr wrap="square">
            <a:spAutoFit/>
          </a:bodyPr>
          <a:lstStyle/>
          <a:p>
            <a:r>
              <a:rPr lang="en-US" dirty="0">
                <a:solidFill>
                  <a:srgbClr val="0000FF"/>
                </a:solidFill>
                <a:latin typeface="Comic Sans MS" charset="0"/>
              </a:rPr>
              <a:t>Single-PMT Optical Module</a:t>
            </a:r>
          </a:p>
          <a:p>
            <a:r>
              <a:rPr lang="en-US" sz="1600" dirty="0">
                <a:latin typeface="Comic Sans MS" charset="0"/>
              </a:rPr>
              <a:t>Tubes </a:t>
            </a:r>
            <a:r>
              <a:rPr lang="en-US" sz="1600" dirty="0" err="1">
                <a:latin typeface="Comic Sans MS" charset="0"/>
              </a:rPr>
              <a:t>photomultiplicateurs</a:t>
            </a:r>
            <a:r>
              <a:rPr lang="en-US" sz="1600" dirty="0">
                <a:latin typeface="Comic Sans MS" charset="0"/>
              </a:rPr>
              <a:t> de 8 </a:t>
            </a:r>
            <a:r>
              <a:rPr lang="en-US" sz="1600" dirty="0" err="1">
                <a:latin typeface="Comic Sans MS" charset="0"/>
              </a:rPr>
              <a:t>pouces</a:t>
            </a:r>
            <a:r>
              <a:rPr lang="en-US" sz="1600" dirty="0">
                <a:latin typeface="Comic Sans MS" charset="0"/>
              </a:rPr>
              <a:t> </a:t>
            </a:r>
          </a:p>
          <a:p>
            <a:r>
              <a:rPr lang="en-US" sz="1600" dirty="0">
                <a:latin typeface="Comic Sans MS" charset="0"/>
              </a:rPr>
              <a:t>avec 35% </a:t>
            </a:r>
            <a:r>
              <a:rPr lang="en-US" sz="1600" dirty="0" err="1">
                <a:latin typeface="Comic Sans MS" charset="0"/>
              </a:rPr>
              <a:t>d’éfficacité</a:t>
            </a:r>
            <a:r>
              <a:rPr lang="en-US" sz="1600" dirty="0">
                <a:latin typeface="Comic Sans MS" charset="0"/>
              </a:rPr>
              <a:t> </a:t>
            </a:r>
            <a:r>
              <a:rPr lang="en-US" sz="1600" dirty="0" err="1">
                <a:latin typeface="Comic Sans MS" charset="0"/>
              </a:rPr>
              <a:t>quantique</a:t>
            </a:r>
            <a:r>
              <a:rPr lang="en-US" sz="1600" dirty="0">
                <a:latin typeface="Comic Sans MS" charset="0"/>
              </a:rPr>
              <a:t> à </a:t>
            </a:r>
            <a:r>
              <a:rPr lang="en-US" sz="1600" dirty="0" err="1">
                <a:latin typeface="Comic Sans MS" charset="0"/>
              </a:rPr>
              <a:t>l’intérieur</a:t>
            </a:r>
            <a:endParaRPr lang="en-US" sz="1600" dirty="0">
              <a:latin typeface="Comic Sans MS" charset="0"/>
            </a:endParaRPr>
          </a:p>
          <a:p>
            <a:r>
              <a:rPr lang="en-US" sz="1600" dirty="0">
                <a:latin typeface="Comic Sans MS" charset="0"/>
              </a:rPr>
              <a:t> </a:t>
            </a:r>
            <a:r>
              <a:rPr lang="en-US" sz="1600" dirty="0" err="1">
                <a:latin typeface="Comic Sans MS" charset="0"/>
              </a:rPr>
              <a:t>d’une</a:t>
            </a:r>
            <a:r>
              <a:rPr lang="en-US" sz="1600" dirty="0">
                <a:latin typeface="Comic Sans MS" charset="0"/>
              </a:rPr>
              <a:t> </a:t>
            </a:r>
            <a:r>
              <a:rPr lang="en-US" sz="1600" dirty="0" err="1">
                <a:latin typeface="Comic Sans MS" charset="0"/>
              </a:rPr>
              <a:t>boule</a:t>
            </a:r>
            <a:r>
              <a:rPr lang="en-US" sz="1600" dirty="0">
                <a:latin typeface="Comic Sans MS" charset="0"/>
              </a:rPr>
              <a:t> en </a:t>
            </a:r>
            <a:r>
              <a:rPr lang="en-US" sz="1600" dirty="0" err="1">
                <a:latin typeface="Comic Sans MS" charset="0"/>
              </a:rPr>
              <a:t>verre</a:t>
            </a:r>
            <a:r>
              <a:rPr lang="en-US" sz="1600" dirty="0">
                <a:latin typeface="Comic Sans MS" charset="0"/>
              </a:rPr>
              <a:t> de 13 </a:t>
            </a:r>
            <a:r>
              <a:rPr lang="en-US" sz="1600" dirty="0" err="1">
                <a:latin typeface="Comic Sans MS" charset="0"/>
              </a:rPr>
              <a:t>pouces</a:t>
            </a:r>
            <a:endParaRPr lang="en-US" sz="1600" dirty="0">
              <a:latin typeface="Comic Sans MS" charset="0"/>
            </a:endParaRPr>
          </a:p>
          <a:p>
            <a:endParaRPr lang="en-US" sz="1600" dirty="0">
              <a:latin typeface="Comic Sans MS" charset="0"/>
            </a:endParaRPr>
          </a:p>
          <a:p>
            <a:r>
              <a:rPr lang="en-US" sz="1600" dirty="0">
                <a:latin typeface="Comic Sans MS" charset="0"/>
              </a:rPr>
              <a:t>Evolution des </a:t>
            </a:r>
            <a:r>
              <a:rPr lang="en-US" sz="1600" dirty="0" err="1">
                <a:latin typeface="Comic Sans MS" charset="0"/>
              </a:rPr>
              <a:t>projets</a:t>
            </a:r>
            <a:r>
              <a:rPr lang="en-US" sz="1600" dirty="0">
                <a:latin typeface="Comic Sans MS" charset="0"/>
              </a:rPr>
              <a:t> </a:t>
            </a:r>
            <a:r>
              <a:rPr lang="en-US" sz="1600" dirty="0" err="1">
                <a:latin typeface="Comic Sans MS" charset="0"/>
              </a:rPr>
              <a:t>pilotes</a:t>
            </a:r>
            <a:endParaRPr lang="en-US" sz="1600" dirty="0">
              <a:latin typeface="Comic Sans MS" charset="0"/>
            </a:endParaRPr>
          </a:p>
        </p:txBody>
      </p:sp>
      <p:pic>
        <p:nvPicPr>
          <p:cNvPr id="11269" name="Picture 7"/>
          <p:cNvPicPr>
            <a:picLocks noChangeAspect="1" noChangeArrowheads="1"/>
          </p:cNvPicPr>
          <p:nvPr/>
        </p:nvPicPr>
        <p:blipFill>
          <a:blip r:embed="rId2"/>
          <a:srcRect/>
          <a:stretch>
            <a:fillRect/>
          </a:stretch>
        </p:blipFill>
        <p:spPr bwMode="auto">
          <a:xfrm>
            <a:off x="381000" y="3352800"/>
            <a:ext cx="3290888" cy="2786062"/>
          </a:xfrm>
          <a:prstGeom prst="rect">
            <a:avLst/>
          </a:prstGeom>
          <a:noFill/>
          <a:ln w="9525">
            <a:noFill/>
            <a:miter lim="800000"/>
            <a:headEnd/>
            <a:tailEnd/>
          </a:ln>
        </p:spPr>
      </p:pic>
      <p:sp>
        <p:nvSpPr>
          <p:cNvPr id="11270" name="Rectangle 9"/>
          <p:cNvSpPr>
            <a:spLocks noChangeArrowheads="1"/>
          </p:cNvSpPr>
          <p:nvPr/>
        </p:nvSpPr>
        <p:spPr bwMode="auto">
          <a:xfrm>
            <a:off x="101600" y="1700214"/>
            <a:ext cx="4427539" cy="4465637"/>
          </a:xfrm>
          <a:prstGeom prst="rect">
            <a:avLst/>
          </a:prstGeom>
          <a:noFill/>
          <a:ln w="28575">
            <a:solidFill>
              <a:srgbClr val="FF0000"/>
            </a:solidFill>
            <a:miter lim="800000"/>
            <a:headEnd/>
            <a:tailEnd/>
          </a:ln>
        </p:spPr>
        <p:txBody>
          <a:bodyPr wrap="none" anchor="ctr"/>
          <a:lstStyle/>
          <a:p>
            <a:pPr algn="ctr"/>
            <a:endParaRPr lang="it-IT">
              <a:solidFill>
                <a:srgbClr val="FF0000"/>
              </a:solidFill>
            </a:endParaRPr>
          </a:p>
        </p:txBody>
      </p:sp>
      <p:sp>
        <p:nvSpPr>
          <p:cNvPr id="11271" name="Rectangle 11"/>
          <p:cNvSpPr>
            <a:spLocks noChangeArrowheads="1"/>
          </p:cNvSpPr>
          <p:nvPr/>
        </p:nvSpPr>
        <p:spPr bwMode="auto">
          <a:xfrm>
            <a:off x="4640265" y="1693864"/>
            <a:ext cx="4427537" cy="4465637"/>
          </a:xfrm>
          <a:prstGeom prst="rect">
            <a:avLst/>
          </a:prstGeom>
          <a:noFill/>
          <a:ln w="28575">
            <a:solidFill>
              <a:srgbClr val="FF0000"/>
            </a:solidFill>
            <a:miter lim="800000"/>
            <a:headEnd/>
            <a:tailEnd/>
          </a:ln>
        </p:spPr>
        <p:txBody>
          <a:bodyPr wrap="none" anchor="ctr"/>
          <a:lstStyle/>
          <a:p>
            <a:pPr algn="ctr"/>
            <a:endParaRPr lang="it-IT">
              <a:solidFill>
                <a:srgbClr val="FF0000"/>
              </a:solidFill>
            </a:endParaRPr>
          </a:p>
        </p:txBody>
      </p:sp>
      <p:pic>
        <p:nvPicPr>
          <p:cNvPr id="11272" name="Picture 13"/>
          <p:cNvPicPr>
            <a:picLocks noChangeAspect="1" noChangeArrowheads="1"/>
          </p:cNvPicPr>
          <p:nvPr/>
        </p:nvPicPr>
        <p:blipFill>
          <a:blip r:embed="rId3"/>
          <a:srcRect/>
          <a:stretch>
            <a:fillRect/>
          </a:stretch>
        </p:blipFill>
        <p:spPr bwMode="auto">
          <a:xfrm>
            <a:off x="4673602" y="2924175"/>
            <a:ext cx="2060575" cy="2133600"/>
          </a:xfrm>
          <a:prstGeom prst="rect">
            <a:avLst/>
          </a:prstGeom>
          <a:noFill/>
          <a:ln w="9525">
            <a:noFill/>
            <a:miter lim="800000"/>
            <a:headEnd/>
            <a:tailEnd/>
          </a:ln>
        </p:spPr>
      </p:pic>
      <p:sp>
        <p:nvSpPr>
          <p:cNvPr id="11273" name="Text Box 14"/>
          <p:cNvSpPr txBox="1">
            <a:spLocks noChangeArrowheads="1"/>
          </p:cNvSpPr>
          <p:nvPr/>
        </p:nvSpPr>
        <p:spPr bwMode="auto">
          <a:xfrm>
            <a:off x="4745040" y="1773238"/>
            <a:ext cx="4249737" cy="855662"/>
          </a:xfrm>
          <a:prstGeom prst="rect">
            <a:avLst/>
          </a:prstGeom>
          <a:noFill/>
          <a:ln w="9525">
            <a:noFill/>
            <a:miter lim="800000"/>
            <a:headEnd/>
            <a:tailEnd/>
          </a:ln>
        </p:spPr>
        <p:txBody>
          <a:bodyPr>
            <a:spAutoFit/>
          </a:bodyPr>
          <a:lstStyle/>
          <a:p>
            <a:r>
              <a:rPr lang="en-US">
                <a:solidFill>
                  <a:srgbClr val="0000FF"/>
                </a:solidFill>
                <a:latin typeface="Comic Sans MS" charset="0"/>
              </a:rPr>
              <a:t>Multi-PMT Optical Module</a:t>
            </a:r>
          </a:p>
          <a:p>
            <a:r>
              <a:rPr lang="en-US" sz="1600">
                <a:latin typeface="Comic Sans MS" charset="0"/>
              </a:rPr>
              <a:t>31 small PMTs (3 pouces) à l’intérieur d’une boule en verre de 17 pouces </a:t>
            </a:r>
          </a:p>
        </p:txBody>
      </p:sp>
      <p:pic>
        <p:nvPicPr>
          <p:cNvPr id="11274" name="Picture 16"/>
          <p:cNvPicPr>
            <a:picLocks noChangeAspect="1" noChangeArrowheads="1"/>
          </p:cNvPicPr>
          <p:nvPr/>
        </p:nvPicPr>
        <p:blipFill>
          <a:blip r:embed="rId4"/>
          <a:srcRect/>
          <a:stretch>
            <a:fillRect/>
          </a:stretch>
        </p:blipFill>
        <p:spPr bwMode="auto">
          <a:xfrm>
            <a:off x="6761163" y="4221164"/>
            <a:ext cx="2233612" cy="1914525"/>
          </a:xfrm>
          <a:prstGeom prst="rect">
            <a:avLst/>
          </a:prstGeom>
          <a:noFill/>
          <a:ln w="9525">
            <a:noFill/>
            <a:miter lim="800000"/>
            <a:headEnd/>
            <a:tailEnd/>
          </a:ln>
        </p:spPr>
      </p:pic>
      <p:sp>
        <p:nvSpPr>
          <p:cNvPr id="11275" name="Text Box 18"/>
          <p:cNvSpPr txBox="1">
            <a:spLocks noChangeArrowheads="1"/>
          </p:cNvSpPr>
          <p:nvPr/>
        </p:nvSpPr>
        <p:spPr bwMode="auto">
          <a:xfrm>
            <a:off x="6761163" y="2997201"/>
            <a:ext cx="2305051" cy="1292662"/>
          </a:xfrm>
          <a:prstGeom prst="rect">
            <a:avLst/>
          </a:prstGeom>
          <a:noFill/>
          <a:ln w="9525">
            <a:noFill/>
            <a:miter lim="800000"/>
            <a:headEnd/>
            <a:tailEnd/>
          </a:ln>
        </p:spPr>
        <p:txBody>
          <a:bodyPr>
            <a:spAutoFit/>
          </a:bodyPr>
          <a:lstStyle/>
          <a:p>
            <a:pPr marL="179388" indent="-179388">
              <a:buFontTx/>
              <a:buChar char="•"/>
            </a:pPr>
            <a:r>
              <a:rPr lang="en-US" sz="1600">
                <a:latin typeface="Comic Sans MS" charset="0"/>
              </a:rPr>
              <a:t>31 PMT de bases </a:t>
            </a:r>
            <a:r>
              <a:rPr lang="en-US" sz="1400">
                <a:latin typeface="Comic Sans MS" charset="0"/>
              </a:rPr>
              <a:t>(total </a:t>
            </a:r>
            <a:r>
              <a:rPr lang="en-US" sz="1400">
                <a:latin typeface="Comic Sans MS" charset="0"/>
                <a:cs typeface="Arial" charset="0"/>
              </a:rPr>
              <a:t>~140 mW)</a:t>
            </a:r>
          </a:p>
          <a:p>
            <a:pPr marL="179388" indent="-179388">
              <a:buFontTx/>
              <a:buChar char="•"/>
            </a:pPr>
            <a:r>
              <a:rPr lang="fr-FR" sz="1600">
                <a:latin typeface="Comic Sans MS" charset="0"/>
                <a:cs typeface="Arial" charset="0"/>
              </a:rPr>
              <a:t>Refroidissement du bouclier et de la tige</a:t>
            </a:r>
            <a:endParaRPr lang="en-US" sz="1600">
              <a:latin typeface="Comic Sans MS" charset="0"/>
              <a:cs typeface="Arial" charset="0"/>
            </a:endParaRPr>
          </a:p>
        </p:txBody>
      </p:sp>
      <p:sp>
        <p:nvSpPr>
          <p:cNvPr id="11276" name="Text Box 19"/>
          <p:cNvSpPr txBox="1">
            <a:spLocks noChangeArrowheads="1"/>
          </p:cNvSpPr>
          <p:nvPr/>
        </p:nvSpPr>
        <p:spPr bwMode="auto">
          <a:xfrm>
            <a:off x="4714876" y="5157788"/>
            <a:ext cx="2143125" cy="830262"/>
          </a:xfrm>
          <a:prstGeom prst="rect">
            <a:avLst/>
          </a:prstGeom>
          <a:noFill/>
          <a:ln w="9525">
            <a:noFill/>
            <a:miter lim="800000"/>
            <a:headEnd/>
            <a:tailEnd/>
          </a:ln>
        </p:spPr>
        <p:txBody>
          <a:bodyPr>
            <a:spAutoFit/>
          </a:bodyPr>
          <a:lstStyle/>
          <a:p>
            <a:r>
              <a:rPr lang="fr-FR" sz="1600">
                <a:latin typeface="Comic Sans MS" charset="0"/>
              </a:rPr>
              <a:t>Le premier prototype complet prêt à la fin de 2010</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1619251" y="188914"/>
            <a:ext cx="5616575" cy="461665"/>
          </a:xfrm>
          <a:noFill/>
          <a:ln>
            <a:miter lim="800000"/>
            <a:headEnd/>
            <a:tailEnd/>
          </a:ln>
        </p:spPr>
        <p:txBody>
          <a:bodyPr wrap="square" lIns="91440" tIns="45720" rIns="91440" bIns="45720" numCol="1" anchor="t" anchorCtr="0" compatLnSpc="1">
            <a:prstTxWarp prst="textNoShape">
              <a:avLst/>
            </a:prstTxWarp>
          </a:bodyPr>
          <a:lstStyle/>
          <a:p>
            <a:pPr algn="ctr" eaLnBrk="1" hangingPunct="1"/>
            <a:r>
              <a:rPr lang="en-US" sz="2400" dirty="0" smtClean="0">
                <a:solidFill>
                  <a:srgbClr val="0000FF"/>
                </a:solidFill>
                <a:latin typeface="Comic Sans MS" charset="0"/>
              </a:rPr>
              <a:t> Modules optiques</a:t>
            </a:r>
          </a:p>
        </p:txBody>
      </p:sp>
      <p:sp>
        <p:nvSpPr>
          <p:cNvPr id="12291" name="Text Box 4"/>
          <p:cNvSpPr txBox="1">
            <a:spLocks noChangeArrowheads="1"/>
          </p:cNvSpPr>
          <p:nvPr/>
        </p:nvSpPr>
        <p:spPr bwMode="auto">
          <a:xfrm>
            <a:off x="1828800" y="990601"/>
            <a:ext cx="5743575" cy="369332"/>
          </a:xfrm>
          <a:prstGeom prst="rect">
            <a:avLst/>
          </a:prstGeom>
          <a:noFill/>
          <a:ln w="9525">
            <a:noFill/>
            <a:miter lim="800000"/>
            <a:headEnd/>
            <a:tailEnd/>
          </a:ln>
        </p:spPr>
        <p:txBody>
          <a:bodyPr>
            <a:spAutoFit/>
          </a:bodyPr>
          <a:lstStyle/>
          <a:p>
            <a:r>
              <a:rPr lang="en-US">
                <a:solidFill>
                  <a:srgbClr val="0000FF"/>
                </a:solidFill>
                <a:latin typeface="Comic Sans MS" charset="0"/>
              </a:rPr>
              <a:t>Deux solutions alternatives dans le TDR pour l’OM</a:t>
            </a:r>
            <a:endParaRPr lang="en-US" sz="1600">
              <a:solidFill>
                <a:srgbClr val="0000FF"/>
              </a:solidFill>
              <a:latin typeface="Comic Sans MS" charset="0"/>
            </a:endParaRPr>
          </a:p>
        </p:txBody>
      </p:sp>
      <p:sp>
        <p:nvSpPr>
          <p:cNvPr id="12292" name="Text Box 5"/>
          <p:cNvSpPr txBox="1">
            <a:spLocks noChangeArrowheads="1"/>
          </p:cNvSpPr>
          <p:nvPr/>
        </p:nvSpPr>
        <p:spPr bwMode="auto">
          <a:xfrm>
            <a:off x="101600" y="1524001"/>
            <a:ext cx="4318000" cy="1200329"/>
          </a:xfrm>
          <a:prstGeom prst="rect">
            <a:avLst/>
          </a:prstGeom>
          <a:noFill/>
          <a:ln w="9525">
            <a:noFill/>
            <a:miter lim="800000"/>
            <a:headEnd/>
            <a:tailEnd/>
          </a:ln>
        </p:spPr>
        <p:txBody>
          <a:bodyPr wrap="square">
            <a:spAutoFit/>
          </a:bodyPr>
          <a:lstStyle/>
          <a:p>
            <a:r>
              <a:rPr lang="en-US" dirty="0" smtClean="0">
                <a:solidFill>
                  <a:srgbClr val="0000FF"/>
                </a:solidFill>
                <a:latin typeface="Comic Sans MS" charset="0"/>
              </a:rPr>
              <a:t>Avantages des mono-PMT du module optique </a:t>
            </a:r>
            <a:endParaRPr lang="en-US" dirty="0">
              <a:solidFill>
                <a:srgbClr val="0000FF"/>
              </a:solidFill>
              <a:latin typeface="Comic Sans MS" charset="0"/>
            </a:endParaRPr>
          </a:p>
          <a:p>
            <a:endParaRPr lang="en-US" dirty="0">
              <a:solidFill>
                <a:srgbClr val="0000FF"/>
              </a:solidFill>
              <a:latin typeface="Comic Sans MS" charset="0"/>
            </a:endParaRPr>
          </a:p>
          <a:p>
            <a:endParaRPr lang="en-US" dirty="0">
              <a:solidFill>
                <a:srgbClr val="0000FF"/>
              </a:solidFill>
              <a:latin typeface="Comic Sans MS" charset="0"/>
            </a:endParaRPr>
          </a:p>
        </p:txBody>
      </p:sp>
      <p:sp>
        <p:nvSpPr>
          <p:cNvPr id="12293" name="Rectangle 9"/>
          <p:cNvSpPr>
            <a:spLocks noChangeArrowheads="1"/>
          </p:cNvSpPr>
          <p:nvPr/>
        </p:nvSpPr>
        <p:spPr bwMode="auto">
          <a:xfrm>
            <a:off x="101600" y="1524000"/>
            <a:ext cx="4427539" cy="4465638"/>
          </a:xfrm>
          <a:prstGeom prst="rect">
            <a:avLst/>
          </a:prstGeom>
          <a:noFill/>
          <a:ln w="28575">
            <a:solidFill>
              <a:srgbClr val="FF0000"/>
            </a:solidFill>
            <a:miter lim="800000"/>
            <a:headEnd/>
            <a:tailEnd/>
          </a:ln>
        </p:spPr>
        <p:txBody>
          <a:bodyPr wrap="none" anchor="ctr"/>
          <a:lstStyle/>
          <a:p>
            <a:pPr algn="ctr"/>
            <a:endParaRPr lang="it-IT">
              <a:solidFill>
                <a:srgbClr val="FF0000"/>
              </a:solidFill>
            </a:endParaRPr>
          </a:p>
        </p:txBody>
      </p:sp>
      <p:sp>
        <p:nvSpPr>
          <p:cNvPr id="12294" name="Rectangle 11"/>
          <p:cNvSpPr>
            <a:spLocks noChangeArrowheads="1"/>
          </p:cNvSpPr>
          <p:nvPr/>
        </p:nvSpPr>
        <p:spPr bwMode="auto">
          <a:xfrm>
            <a:off x="4640265" y="1536700"/>
            <a:ext cx="4427537" cy="4406900"/>
          </a:xfrm>
          <a:prstGeom prst="rect">
            <a:avLst/>
          </a:prstGeom>
          <a:noFill/>
          <a:ln w="28575">
            <a:solidFill>
              <a:srgbClr val="FF0000"/>
            </a:solidFill>
            <a:miter lim="800000"/>
            <a:headEnd/>
            <a:tailEnd/>
          </a:ln>
        </p:spPr>
        <p:txBody>
          <a:bodyPr wrap="none" anchor="ctr"/>
          <a:lstStyle/>
          <a:p>
            <a:pPr algn="ctr"/>
            <a:endParaRPr lang="it-IT">
              <a:solidFill>
                <a:srgbClr val="FF0000"/>
              </a:solidFill>
            </a:endParaRPr>
          </a:p>
        </p:txBody>
      </p:sp>
      <p:sp>
        <p:nvSpPr>
          <p:cNvPr id="12295" name="Text Box 14"/>
          <p:cNvSpPr txBox="1">
            <a:spLocks noChangeArrowheads="1"/>
          </p:cNvSpPr>
          <p:nvPr/>
        </p:nvSpPr>
        <p:spPr bwMode="auto">
          <a:xfrm>
            <a:off x="4673600" y="1524001"/>
            <a:ext cx="4343400" cy="4185761"/>
          </a:xfrm>
          <a:prstGeom prst="rect">
            <a:avLst/>
          </a:prstGeom>
          <a:noFill/>
          <a:ln w="9525">
            <a:noFill/>
            <a:miter lim="800000"/>
            <a:headEnd/>
            <a:tailEnd/>
          </a:ln>
        </p:spPr>
        <p:txBody>
          <a:bodyPr>
            <a:spAutoFit/>
          </a:bodyPr>
          <a:lstStyle/>
          <a:p>
            <a:r>
              <a:rPr lang="en-US" sz="1600" dirty="0" smtClean="0">
                <a:solidFill>
                  <a:srgbClr val="0000FF"/>
                </a:solidFill>
                <a:latin typeface="Comic Sans MS" charset="0"/>
              </a:rPr>
              <a:t>Avantages des multi-PMT du module optique </a:t>
            </a:r>
          </a:p>
          <a:p>
            <a:endParaRPr lang="en-US" sz="1600" dirty="0">
              <a:latin typeface="Comic Sans MS" charset="0"/>
            </a:endParaRPr>
          </a:p>
          <a:p>
            <a:pPr>
              <a:buFont typeface="Arial" charset="0"/>
              <a:buChar char="•"/>
            </a:pPr>
            <a:r>
              <a:rPr lang="fr-FR" dirty="0">
                <a:latin typeface="Comic Sans MS" charset="0"/>
              </a:rPr>
              <a:t>surface de photocathode supérieure à 3 PMT de 8 pouces</a:t>
            </a:r>
          </a:p>
          <a:p>
            <a:pPr>
              <a:buFont typeface="Arial" charset="0"/>
              <a:buChar char="•"/>
            </a:pPr>
            <a:endParaRPr lang="fr-FR" dirty="0">
              <a:latin typeface="Comic Sans MS" charset="0"/>
            </a:endParaRPr>
          </a:p>
          <a:p>
            <a:pPr>
              <a:buFont typeface="Arial" charset="0"/>
              <a:buChar char="•"/>
            </a:pPr>
            <a:r>
              <a:rPr lang="fr-FR" dirty="0">
                <a:latin typeface="Comic Sans MS" charset="0"/>
              </a:rPr>
              <a:t>insensible au champ magnétique de la Terre -&gt; pas de blindage mu-métal</a:t>
            </a:r>
          </a:p>
          <a:p>
            <a:pPr>
              <a:buFont typeface="Arial" charset="0"/>
              <a:buChar char="•"/>
            </a:pPr>
            <a:endParaRPr lang="fr-FR" dirty="0">
              <a:latin typeface="Comic Sans MS" charset="0"/>
            </a:endParaRPr>
          </a:p>
          <a:p>
            <a:pPr>
              <a:buFont typeface="Arial" charset="0"/>
              <a:buChar char="•"/>
            </a:pPr>
            <a:r>
              <a:rPr lang="fr-FR" dirty="0">
                <a:latin typeface="Comic Sans MS" charset="0"/>
              </a:rPr>
              <a:t>photon unique de multi-photon frappe la séparation</a:t>
            </a:r>
          </a:p>
          <a:p>
            <a:pPr>
              <a:buFont typeface="Arial" charset="0"/>
              <a:buChar char="•"/>
            </a:pPr>
            <a:endParaRPr lang="fr-FR" dirty="0">
              <a:latin typeface="Comic Sans MS" charset="0"/>
            </a:endParaRPr>
          </a:p>
          <a:p>
            <a:pPr>
              <a:buFont typeface="Arial" charset="0"/>
              <a:buChar char="•"/>
            </a:pPr>
            <a:r>
              <a:rPr lang="fr-FR" dirty="0">
                <a:latin typeface="Comic Sans MS" charset="0"/>
              </a:rPr>
              <a:t>informations sur la direction d'arrivée sur la lumière de Tcherenkov, meilleure reconstruction de la piste</a:t>
            </a:r>
            <a:endParaRPr lang="it-IT" dirty="0">
              <a:latin typeface="Comic Sans MS" charset="0"/>
            </a:endParaRPr>
          </a:p>
        </p:txBody>
      </p:sp>
      <p:sp>
        <p:nvSpPr>
          <p:cNvPr id="12296" name="Rettangolo 12"/>
          <p:cNvSpPr>
            <a:spLocks noChangeArrowheads="1"/>
          </p:cNvSpPr>
          <p:nvPr/>
        </p:nvSpPr>
        <p:spPr bwMode="auto">
          <a:xfrm>
            <a:off x="101600" y="2362201"/>
            <a:ext cx="4572000" cy="1477328"/>
          </a:xfrm>
          <a:prstGeom prst="rect">
            <a:avLst/>
          </a:prstGeom>
          <a:noFill/>
          <a:ln w="9525">
            <a:noFill/>
            <a:miter lim="800000"/>
            <a:headEnd/>
            <a:tailEnd/>
          </a:ln>
        </p:spPr>
        <p:txBody>
          <a:bodyPr>
            <a:spAutoFit/>
          </a:bodyPr>
          <a:lstStyle/>
          <a:p>
            <a:pPr marL="177800" indent="-177800">
              <a:buFont typeface="Arial" charset="0"/>
              <a:buChar char="•"/>
            </a:pPr>
            <a:r>
              <a:rPr lang="fr-FR">
                <a:latin typeface="Comic Sans MS" charset="0"/>
              </a:rPr>
              <a:t>grande acceptance angulaire</a:t>
            </a:r>
          </a:p>
          <a:p>
            <a:pPr marL="177800" indent="-177800">
              <a:buFont typeface="Arial" charset="0"/>
              <a:buChar char="•"/>
            </a:pPr>
            <a:endParaRPr lang="fr-FR">
              <a:latin typeface="Comic Sans MS" charset="0"/>
            </a:endParaRPr>
          </a:p>
          <a:p>
            <a:pPr marL="177800" indent="-177800">
              <a:buFont typeface="Arial" charset="0"/>
              <a:buChar char="•"/>
            </a:pPr>
            <a:r>
              <a:rPr lang="fr-FR">
                <a:latin typeface="Comic Sans MS" charset="0"/>
              </a:rPr>
              <a:t>bonne réponse temporelle</a:t>
            </a:r>
          </a:p>
          <a:p>
            <a:pPr marL="177800" indent="-177800">
              <a:buFont typeface="Arial" charset="0"/>
              <a:buChar char="•"/>
            </a:pPr>
            <a:endParaRPr lang="fr-FR">
              <a:latin typeface="Comic Sans MS" charset="0"/>
            </a:endParaRPr>
          </a:p>
          <a:p>
            <a:pPr marL="177800" indent="-177800">
              <a:buFont typeface="Arial" charset="0"/>
              <a:buChar char="•"/>
            </a:pPr>
            <a:r>
              <a:rPr lang="fr-FR">
                <a:latin typeface="Comic Sans MS" charset="0"/>
              </a:rPr>
              <a:t>technologie bien connue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2700339" y="188914"/>
            <a:ext cx="4103687" cy="461665"/>
          </a:xfrm>
          <a:noFill/>
          <a:ln>
            <a:miter lim="800000"/>
            <a:headEnd/>
            <a:tailEnd/>
          </a:ln>
        </p:spPr>
        <p:txBody>
          <a:bodyPr wrap="square" lIns="91440" tIns="45720" rIns="91440" bIns="45720" numCol="1" anchor="t" anchorCtr="0" compatLnSpc="1">
            <a:prstTxWarp prst="textNoShape">
              <a:avLst/>
            </a:prstTxWarp>
          </a:bodyPr>
          <a:lstStyle/>
          <a:p>
            <a:pPr eaLnBrk="1" hangingPunct="1"/>
            <a:r>
              <a:rPr lang="en-US" sz="2400" smtClean="0">
                <a:solidFill>
                  <a:srgbClr val="0000FF"/>
                </a:solidFill>
                <a:latin typeface="Comic Sans MS" charset="0"/>
              </a:rPr>
              <a:t>Unités de détection(DO)</a:t>
            </a:r>
          </a:p>
        </p:txBody>
      </p:sp>
      <p:sp>
        <p:nvSpPr>
          <p:cNvPr id="13315" name="Text Box 5"/>
          <p:cNvSpPr txBox="1">
            <a:spLocks noChangeArrowheads="1"/>
          </p:cNvSpPr>
          <p:nvPr/>
        </p:nvSpPr>
        <p:spPr bwMode="auto">
          <a:xfrm>
            <a:off x="228601" y="928689"/>
            <a:ext cx="8701088" cy="338554"/>
          </a:xfrm>
          <a:prstGeom prst="rect">
            <a:avLst/>
          </a:prstGeom>
          <a:noFill/>
          <a:ln w="9525">
            <a:noFill/>
            <a:miter lim="800000"/>
            <a:headEnd/>
            <a:tailEnd/>
          </a:ln>
        </p:spPr>
        <p:txBody>
          <a:bodyPr wrap="square">
            <a:spAutoFit/>
          </a:bodyPr>
          <a:lstStyle/>
          <a:p>
            <a:r>
              <a:rPr lang="en-US" sz="1600" dirty="0" err="1">
                <a:solidFill>
                  <a:srgbClr val="0000FF"/>
                </a:solidFill>
                <a:latin typeface="Comic Sans MS" charset="0"/>
              </a:rPr>
              <a:t>Trois</a:t>
            </a:r>
            <a:r>
              <a:rPr lang="en-US" sz="1600" dirty="0">
                <a:solidFill>
                  <a:srgbClr val="0000FF"/>
                </a:solidFill>
                <a:latin typeface="Comic Sans MS" charset="0"/>
              </a:rPr>
              <a:t> solutions  alternatives </a:t>
            </a:r>
            <a:r>
              <a:rPr lang="en-US" sz="1600" dirty="0" err="1">
                <a:solidFill>
                  <a:srgbClr val="0000FF"/>
                </a:solidFill>
                <a:latin typeface="Comic Sans MS" charset="0"/>
              </a:rPr>
              <a:t>dans</a:t>
            </a:r>
            <a:r>
              <a:rPr lang="en-US" sz="1600" dirty="0">
                <a:solidFill>
                  <a:srgbClr val="0000FF"/>
                </a:solidFill>
                <a:latin typeface="Comic Sans MS" charset="0"/>
              </a:rPr>
              <a:t> le TDR</a:t>
            </a:r>
            <a:r>
              <a:rPr lang="it-IT" sz="1600" dirty="0">
                <a:solidFill>
                  <a:srgbClr val="0000FF"/>
                </a:solidFill>
                <a:latin typeface="Comic Sans MS" charset="0"/>
              </a:rPr>
              <a:t>(Rapport technique de conception)</a:t>
            </a:r>
            <a:r>
              <a:rPr lang="en-US" sz="1600" dirty="0">
                <a:solidFill>
                  <a:srgbClr val="0000FF"/>
                </a:solidFill>
                <a:latin typeface="Comic Sans MS" charset="0"/>
              </a:rPr>
              <a:t> </a:t>
            </a:r>
            <a:r>
              <a:rPr lang="en-US" sz="1600" dirty="0" smtClean="0">
                <a:solidFill>
                  <a:srgbClr val="0000FF"/>
                </a:solidFill>
                <a:latin typeface="Comic Sans MS" charset="0"/>
              </a:rPr>
              <a:t>pour les  </a:t>
            </a:r>
            <a:r>
              <a:rPr lang="en-US" sz="1600" dirty="0">
                <a:solidFill>
                  <a:srgbClr val="0000FF"/>
                </a:solidFill>
                <a:latin typeface="Comic Sans MS" charset="0"/>
              </a:rPr>
              <a:t>DUs</a:t>
            </a:r>
          </a:p>
        </p:txBody>
      </p:sp>
      <p:sp>
        <p:nvSpPr>
          <p:cNvPr id="13316" name="Rectangle 7"/>
          <p:cNvSpPr>
            <a:spLocks noChangeArrowheads="1"/>
          </p:cNvSpPr>
          <p:nvPr/>
        </p:nvSpPr>
        <p:spPr bwMode="auto">
          <a:xfrm>
            <a:off x="76200" y="1484314"/>
            <a:ext cx="2843213" cy="4383087"/>
          </a:xfrm>
          <a:prstGeom prst="rect">
            <a:avLst/>
          </a:prstGeom>
          <a:solidFill>
            <a:schemeClr val="bg1"/>
          </a:solidFill>
          <a:ln w="28575">
            <a:solidFill>
              <a:srgbClr val="FF0000"/>
            </a:solidFill>
            <a:miter lim="800000"/>
            <a:headEnd/>
            <a:tailEnd/>
          </a:ln>
        </p:spPr>
        <p:txBody>
          <a:bodyPr wrap="none" anchor="ctr"/>
          <a:lstStyle/>
          <a:p>
            <a:pPr algn="ctr"/>
            <a:endParaRPr lang="it-IT">
              <a:solidFill>
                <a:srgbClr val="FF0000"/>
              </a:solidFill>
            </a:endParaRPr>
          </a:p>
        </p:txBody>
      </p:sp>
      <p:sp>
        <p:nvSpPr>
          <p:cNvPr id="13317" name="Rectangle 10"/>
          <p:cNvSpPr>
            <a:spLocks noChangeArrowheads="1"/>
          </p:cNvSpPr>
          <p:nvPr/>
        </p:nvSpPr>
        <p:spPr bwMode="auto">
          <a:xfrm>
            <a:off x="3135314" y="1484314"/>
            <a:ext cx="2843212" cy="4383087"/>
          </a:xfrm>
          <a:prstGeom prst="rect">
            <a:avLst/>
          </a:prstGeom>
          <a:solidFill>
            <a:schemeClr val="bg1"/>
          </a:solidFill>
          <a:ln w="28575">
            <a:solidFill>
              <a:srgbClr val="FF0000"/>
            </a:solidFill>
            <a:miter lim="800000"/>
            <a:headEnd/>
            <a:tailEnd/>
          </a:ln>
        </p:spPr>
        <p:txBody>
          <a:bodyPr wrap="none" anchor="ctr"/>
          <a:lstStyle/>
          <a:p>
            <a:pPr algn="ctr"/>
            <a:endParaRPr lang="it-IT">
              <a:solidFill>
                <a:srgbClr val="FF0000"/>
              </a:solidFill>
            </a:endParaRPr>
          </a:p>
        </p:txBody>
      </p:sp>
      <p:sp>
        <p:nvSpPr>
          <p:cNvPr id="13318" name="Rectangle 11"/>
          <p:cNvSpPr>
            <a:spLocks noChangeArrowheads="1"/>
          </p:cNvSpPr>
          <p:nvPr/>
        </p:nvSpPr>
        <p:spPr bwMode="auto">
          <a:xfrm>
            <a:off x="6161089" y="1484314"/>
            <a:ext cx="2843212" cy="4383087"/>
          </a:xfrm>
          <a:prstGeom prst="rect">
            <a:avLst/>
          </a:prstGeom>
          <a:solidFill>
            <a:schemeClr val="bg1"/>
          </a:solidFill>
          <a:ln w="28575">
            <a:solidFill>
              <a:srgbClr val="FF0000"/>
            </a:solidFill>
            <a:miter lim="800000"/>
            <a:headEnd/>
            <a:tailEnd/>
          </a:ln>
        </p:spPr>
        <p:txBody>
          <a:bodyPr wrap="none" anchor="ctr"/>
          <a:lstStyle/>
          <a:p>
            <a:pPr algn="ctr"/>
            <a:endParaRPr lang="it-IT">
              <a:solidFill>
                <a:srgbClr val="FF0000"/>
              </a:solidFill>
            </a:endParaRPr>
          </a:p>
        </p:txBody>
      </p:sp>
      <p:pic>
        <p:nvPicPr>
          <p:cNvPr id="13319" name="Picture 13"/>
          <p:cNvPicPr>
            <a:picLocks noChangeAspect="1" noChangeArrowheads="1"/>
          </p:cNvPicPr>
          <p:nvPr/>
        </p:nvPicPr>
        <p:blipFill>
          <a:blip r:embed="rId2"/>
          <a:srcRect/>
          <a:stretch>
            <a:fillRect/>
          </a:stretch>
        </p:blipFill>
        <p:spPr bwMode="auto">
          <a:xfrm>
            <a:off x="609601" y="1582738"/>
            <a:ext cx="1782763" cy="3522662"/>
          </a:xfrm>
          <a:prstGeom prst="rect">
            <a:avLst/>
          </a:prstGeom>
          <a:noFill/>
          <a:ln w="9525">
            <a:noFill/>
            <a:miter lim="800000"/>
            <a:headEnd/>
            <a:tailEnd/>
          </a:ln>
        </p:spPr>
      </p:pic>
      <p:sp>
        <p:nvSpPr>
          <p:cNvPr id="13320" name="Text Box 15"/>
          <p:cNvSpPr txBox="1">
            <a:spLocks noChangeArrowheads="1"/>
          </p:cNvSpPr>
          <p:nvPr/>
        </p:nvSpPr>
        <p:spPr bwMode="auto">
          <a:xfrm>
            <a:off x="152400" y="5064126"/>
            <a:ext cx="2716213" cy="738188"/>
          </a:xfrm>
          <a:prstGeom prst="rect">
            <a:avLst/>
          </a:prstGeom>
          <a:solidFill>
            <a:schemeClr val="bg1"/>
          </a:solidFill>
          <a:ln w="9525">
            <a:noFill/>
            <a:miter lim="800000"/>
            <a:headEnd/>
            <a:tailEnd/>
          </a:ln>
        </p:spPr>
        <p:txBody>
          <a:bodyPr>
            <a:spAutoFit/>
          </a:bodyPr>
          <a:lstStyle/>
          <a:p>
            <a:r>
              <a:rPr lang="fr-FR" sz="1400">
                <a:latin typeface="Comic Sans MS" charset="0"/>
              </a:rPr>
              <a:t>tour flexible avec des barres horizontales équipées de mono-PMT ou multi-PMT </a:t>
            </a:r>
            <a:endParaRPr lang="en-US" sz="1400">
              <a:latin typeface="Comic Sans MS" charset="0"/>
            </a:endParaRPr>
          </a:p>
        </p:txBody>
      </p:sp>
      <p:pic>
        <p:nvPicPr>
          <p:cNvPr id="13321" name="Picture 18"/>
          <p:cNvPicPr>
            <a:picLocks noChangeAspect="1" noChangeArrowheads="1"/>
          </p:cNvPicPr>
          <p:nvPr/>
        </p:nvPicPr>
        <p:blipFill>
          <a:blip r:embed="rId3"/>
          <a:srcRect/>
          <a:stretch>
            <a:fillRect/>
          </a:stretch>
        </p:blipFill>
        <p:spPr bwMode="auto">
          <a:xfrm>
            <a:off x="4216401" y="1628775"/>
            <a:ext cx="1677988" cy="2103438"/>
          </a:xfrm>
          <a:prstGeom prst="rect">
            <a:avLst/>
          </a:prstGeom>
          <a:noFill/>
          <a:ln w="9525">
            <a:noFill/>
            <a:miter lim="800000"/>
            <a:headEnd/>
            <a:tailEnd/>
          </a:ln>
        </p:spPr>
      </p:pic>
      <p:sp>
        <p:nvSpPr>
          <p:cNvPr id="13322" name="Line 19"/>
          <p:cNvSpPr>
            <a:spLocks noChangeShapeType="1"/>
          </p:cNvSpPr>
          <p:nvPr/>
        </p:nvSpPr>
        <p:spPr bwMode="auto">
          <a:xfrm>
            <a:off x="3927477" y="2005014"/>
            <a:ext cx="504825" cy="433387"/>
          </a:xfrm>
          <a:prstGeom prst="line">
            <a:avLst/>
          </a:prstGeom>
          <a:noFill/>
          <a:ln w="28575">
            <a:solidFill>
              <a:schemeClr val="tx1"/>
            </a:solidFill>
            <a:round/>
            <a:headEnd/>
            <a:tailEnd type="triangle" w="med" len="med"/>
          </a:ln>
        </p:spPr>
        <p:txBody>
          <a:bodyPr/>
          <a:lstStyle/>
          <a:p>
            <a:endParaRPr lang="fr-FR"/>
          </a:p>
        </p:txBody>
      </p:sp>
      <p:sp>
        <p:nvSpPr>
          <p:cNvPr id="13323" name="Text Box 20"/>
          <p:cNvSpPr txBox="1">
            <a:spLocks noChangeArrowheads="1"/>
          </p:cNvSpPr>
          <p:nvPr/>
        </p:nvSpPr>
        <p:spPr bwMode="auto">
          <a:xfrm>
            <a:off x="4038602" y="3886200"/>
            <a:ext cx="1871663" cy="1600438"/>
          </a:xfrm>
          <a:prstGeom prst="rect">
            <a:avLst/>
          </a:prstGeom>
          <a:solidFill>
            <a:schemeClr val="bg1"/>
          </a:solidFill>
          <a:ln w="9525">
            <a:noFill/>
            <a:miter lim="800000"/>
            <a:headEnd/>
            <a:tailEnd/>
          </a:ln>
        </p:spPr>
        <p:txBody>
          <a:bodyPr>
            <a:spAutoFit/>
          </a:bodyPr>
          <a:lstStyle/>
          <a:p>
            <a:r>
              <a:rPr lang="fr-FR" sz="1400">
                <a:latin typeface="Comic Sans MS" charset="0"/>
              </a:rPr>
              <a:t>Arrangements triangulaires avec mono-PMT ou multi-PMT</a:t>
            </a:r>
          </a:p>
          <a:p>
            <a:endParaRPr lang="fr-FR" sz="1400">
              <a:latin typeface="Comic Sans MS" charset="0"/>
            </a:endParaRPr>
          </a:p>
          <a:p>
            <a:r>
              <a:rPr lang="fr-FR" sz="1400">
                <a:latin typeface="Comic Sans MS" charset="0"/>
              </a:rPr>
              <a:t>Evolution de l'étage ANTARES</a:t>
            </a:r>
            <a:endParaRPr lang="en-US" sz="1400">
              <a:latin typeface="Comic Sans MS" charset="0"/>
            </a:endParaRPr>
          </a:p>
        </p:txBody>
      </p:sp>
      <p:sp>
        <p:nvSpPr>
          <p:cNvPr id="13324" name="Text Box 22"/>
          <p:cNvSpPr txBox="1">
            <a:spLocks noChangeArrowheads="1"/>
          </p:cNvSpPr>
          <p:nvPr/>
        </p:nvSpPr>
        <p:spPr bwMode="auto">
          <a:xfrm>
            <a:off x="7010400" y="4191001"/>
            <a:ext cx="1944688" cy="1169551"/>
          </a:xfrm>
          <a:prstGeom prst="rect">
            <a:avLst/>
          </a:prstGeom>
          <a:solidFill>
            <a:schemeClr val="bg1"/>
          </a:solidFill>
          <a:ln w="9525">
            <a:noFill/>
            <a:miter lim="800000"/>
            <a:headEnd/>
            <a:tailEnd/>
          </a:ln>
        </p:spPr>
        <p:txBody>
          <a:bodyPr>
            <a:spAutoFit/>
          </a:bodyPr>
          <a:lstStyle/>
          <a:p>
            <a:r>
              <a:rPr lang="en-US" sz="1400">
                <a:latin typeface="Comic Sans MS" charset="0"/>
              </a:rPr>
              <a:t>Chaînes minces</a:t>
            </a:r>
          </a:p>
          <a:p>
            <a:endParaRPr lang="en-US" sz="1400">
              <a:latin typeface="Comic Sans MS" charset="0"/>
            </a:endParaRPr>
          </a:p>
          <a:p>
            <a:r>
              <a:rPr lang="fr-FR" sz="1400">
                <a:latin typeface="Comic Sans MS" charset="0"/>
              </a:rPr>
              <a:t>séquence verticale de multi-PMT </a:t>
            </a:r>
            <a:endParaRPr lang="en-US" sz="1400">
              <a:latin typeface="Comic Sans MS" charset="0"/>
            </a:endParaRPr>
          </a:p>
          <a:p>
            <a:endParaRPr lang="en-US" sz="1400">
              <a:latin typeface="Comic Sans MS" charset="0"/>
            </a:endParaRPr>
          </a:p>
        </p:txBody>
      </p:sp>
      <p:sp>
        <p:nvSpPr>
          <p:cNvPr id="13325" name="CasellaDiTesto 14"/>
          <p:cNvSpPr txBox="1">
            <a:spLocks noChangeArrowheads="1"/>
          </p:cNvSpPr>
          <p:nvPr/>
        </p:nvSpPr>
        <p:spPr bwMode="auto">
          <a:xfrm>
            <a:off x="0" y="5934075"/>
            <a:ext cx="9144000" cy="369332"/>
          </a:xfrm>
          <a:prstGeom prst="rect">
            <a:avLst/>
          </a:prstGeom>
          <a:solidFill>
            <a:schemeClr val="bg1"/>
          </a:solidFill>
          <a:ln w="9525">
            <a:noFill/>
            <a:miter lim="800000"/>
            <a:headEnd/>
            <a:tailEnd/>
          </a:ln>
        </p:spPr>
        <p:txBody>
          <a:bodyPr>
            <a:spAutoFit/>
          </a:bodyPr>
          <a:lstStyle/>
          <a:p>
            <a:pPr algn="ctr"/>
            <a:endParaRPr lang="fr-FR"/>
          </a:p>
        </p:txBody>
      </p:sp>
      <p:pic>
        <p:nvPicPr>
          <p:cNvPr id="13326" name="Picture 13"/>
          <p:cNvPicPr>
            <a:picLocks noChangeAspect="1" noChangeArrowheads="1"/>
          </p:cNvPicPr>
          <p:nvPr/>
        </p:nvPicPr>
        <p:blipFill>
          <a:blip r:embed="rId4"/>
          <a:srcRect/>
          <a:stretch>
            <a:fillRect/>
          </a:stretch>
        </p:blipFill>
        <p:spPr bwMode="auto">
          <a:xfrm>
            <a:off x="7543800" y="2514600"/>
            <a:ext cx="1447800" cy="1498600"/>
          </a:xfrm>
          <a:prstGeom prst="rect">
            <a:avLst/>
          </a:prstGeom>
          <a:noFill/>
          <a:ln w="9525">
            <a:noFill/>
            <a:miter lim="800000"/>
            <a:headEnd/>
            <a:tailEnd/>
          </a:ln>
        </p:spPr>
      </p:pic>
      <p:sp>
        <p:nvSpPr>
          <p:cNvPr id="13327" name="Line 19"/>
          <p:cNvSpPr>
            <a:spLocks noChangeShapeType="1"/>
          </p:cNvSpPr>
          <p:nvPr/>
        </p:nvSpPr>
        <p:spPr bwMode="auto">
          <a:xfrm>
            <a:off x="7010401" y="2286001"/>
            <a:ext cx="504825" cy="433388"/>
          </a:xfrm>
          <a:prstGeom prst="line">
            <a:avLst/>
          </a:prstGeom>
          <a:noFill/>
          <a:ln w="28575">
            <a:solidFill>
              <a:schemeClr val="tx1"/>
            </a:solidFill>
            <a:round/>
            <a:headEnd/>
            <a:tailEnd type="triangle" w="med" len="med"/>
          </a:ln>
        </p:spPr>
        <p:txBody>
          <a:bodyPr/>
          <a:lstStyle/>
          <a:p>
            <a:endParaRPr lang="fr-FR"/>
          </a:p>
        </p:txBody>
      </p:sp>
      <p:pic>
        <p:nvPicPr>
          <p:cNvPr id="13328" name="Immagine 17"/>
          <p:cNvPicPr>
            <a:picLocks noChangeAspect="1"/>
          </p:cNvPicPr>
          <p:nvPr/>
        </p:nvPicPr>
        <p:blipFill>
          <a:blip r:embed="rId5"/>
          <a:srcRect b="26897"/>
          <a:stretch>
            <a:fillRect/>
          </a:stretch>
        </p:blipFill>
        <p:spPr bwMode="auto">
          <a:xfrm>
            <a:off x="6223000" y="1676400"/>
            <a:ext cx="711200" cy="4038600"/>
          </a:xfrm>
          <a:prstGeom prst="rect">
            <a:avLst/>
          </a:prstGeom>
          <a:noFill/>
          <a:ln w="9525">
            <a:noFill/>
            <a:miter lim="800000"/>
            <a:headEnd/>
            <a:tailEnd/>
          </a:ln>
        </p:spPr>
      </p:pic>
      <p:pic>
        <p:nvPicPr>
          <p:cNvPr id="13329" name="Immagine 19"/>
          <p:cNvPicPr>
            <a:picLocks noChangeAspect="1"/>
          </p:cNvPicPr>
          <p:nvPr/>
        </p:nvPicPr>
        <p:blipFill>
          <a:blip r:embed="rId6"/>
          <a:srcRect b="10602"/>
          <a:stretch>
            <a:fillRect/>
          </a:stretch>
        </p:blipFill>
        <p:spPr bwMode="auto">
          <a:xfrm>
            <a:off x="3276601" y="1752600"/>
            <a:ext cx="647700" cy="396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1403349" y="188913"/>
            <a:ext cx="5976939" cy="461665"/>
          </a:xfrm>
          <a:noFill/>
          <a:ln>
            <a:miter lim="800000"/>
            <a:headEnd/>
            <a:tailEnd/>
          </a:ln>
        </p:spPr>
        <p:txBody>
          <a:bodyPr wrap="square" lIns="91440" tIns="45720" rIns="91440" bIns="45720" numCol="1" anchor="t" anchorCtr="0" compatLnSpc="1">
            <a:prstTxWarp prst="textNoShape">
              <a:avLst/>
            </a:prstTxWarp>
          </a:bodyPr>
          <a:lstStyle/>
          <a:p>
            <a:pPr eaLnBrk="1" hangingPunct="1"/>
            <a:r>
              <a:rPr lang="en-US" sz="2400" dirty="0" smtClean="0">
                <a:solidFill>
                  <a:srgbClr val="0000FF"/>
                </a:solidFill>
                <a:latin typeface="Comic Sans MS" charset="0"/>
              </a:rPr>
              <a:t>KM3NeT: </a:t>
            </a:r>
            <a:r>
              <a:rPr lang="en-US" sz="2400" dirty="0" err="1" smtClean="0">
                <a:solidFill>
                  <a:srgbClr val="0000FF"/>
                </a:solidFill>
                <a:latin typeface="Comic Sans MS" charset="0"/>
              </a:rPr>
              <a:t>aire</a:t>
            </a:r>
            <a:r>
              <a:rPr lang="en-US" sz="2400" dirty="0" smtClean="0">
                <a:solidFill>
                  <a:srgbClr val="0000FF"/>
                </a:solidFill>
                <a:latin typeface="Comic Sans MS" charset="0"/>
              </a:rPr>
              <a:t> effective &amp; </a:t>
            </a:r>
            <a:r>
              <a:rPr lang="en-US" sz="2400" dirty="0" err="1" smtClean="0">
                <a:solidFill>
                  <a:srgbClr val="0000FF"/>
                </a:solidFill>
                <a:latin typeface="Comic Sans MS" charset="0"/>
              </a:rPr>
              <a:t>résolution</a:t>
            </a:r>
            <a:endParaRPr lang="en-US" sz="2400" dirty="0" smtClean="0">
              <a:solidFill>
                <a:srgbClr val="0000FF"/>
              </a:solidFill>
              <a:latin typeface="Comic Sans MS" charset="0"/>
            </a:endParaRPr>
          </a:p>
        </p:txBody>
      </p:sp>
      <p:pic>
        <p:nvPicPr>
          <p:cNvPr id="1028" name="Immagine 4" descr="fig6-7-aeff.bmp"/>
          <p:cNvPicPr>
            <a:picLocks noChangeAspect="1"/>
          </p:cNvPicPr>
          <p:nvPr/>
        </p:nvPicPr>
        <p:blipFill>
          <a:blip r:embed="rId3"/>
          <a:srcRect/>
          <a:stretch>
            <a:fillRect/>
          </a:stretch>
        </p:blipFill>
        <p:spPr bwMode="auto">
          <a:xfrm>
            <a:off x="228600" y="1828802"/>
            <a:ext cx="4648200" cy="3428999"/>
          </a:xfrm>
          <a:prstGeom prst="rect">
            <a:avLst/>
          </a:prstGeom>
          <a:noFill/>
          <a:ln w="9525">
            <a:noFill/>
            <a:miter lim="800000"/>
            <a:headEnd/>
            <a:tailEnd/>
          </a:ln>
        </p:spPr>
      </p:pic>
      <p:sp>
        <p:nvSpPr>
          <p:cNvPr id="1029" name="CasellaDiTesto 7"/>
          <p:cNvSpPr txBox="1">
            <a:spLocks noChangeArrowheads="1"/>
          </p:cNvSpPr>
          <p:nvPr/>
        </p:nvSpPr>
        <p:spPr bwMode="auto">
          <a:xfrm>
            <a:off x="1600200" y="3733800"/>
            <a:ext cx="2819400" cy="1015663"/>
          </a:xfrm>
          <a:prstGeom prst="rect">
            <a:avLst/>
          </a:prstGeom>
          <a:noFill/>
          <a:ln w="9525">
            <a:noFill/>
            <a:miter lim="800000"/>
            <a:headEnd/>
            <a:tailEnd/>
          </a:ln>
        </p:spPr>
        <p:txBody>
          <a:bodyPr>
            <a:spAutoFit/>
          </a:bodyPr>
          <a:lstStyle/>
          <a:p>
            <a:r>
              <a:rPr lang="en-US" dirty="0">
                <a:latin typeface="ＭＳ ゴシック" charset="-128"/>
                <a:ea typeface="ＭＳ ゴシック" charset="-128"/>
              </a:rPr>
              <a:t>☐</a:t>
            </a:r>
            <a:r>
              <a:rPr lang="en-US" sz="1400" dirty="0">
                <a:latin typeface="Comic Sans MS" charset="0"/>
                <a:ea typeface="ＭＳ ゴシック" charset="-128"/>
              </a:rPr>
              <a:t>Quality Cuts applied (0.2°@30TeV)  </a:t>
            </a:r>
          </a:p>
          <a:p>
            <a:r>
              <a:rPr lang="en-US" sz="1400" dirty="0">
                <a:solidFill>
                  <a:srgbClr val="FF0000"/>
                </a:solidFill>
                <a:latin typeface="Wingdings" charset="2"/>
              </a:rPr>
              <a:t></a:t>
            </a:r>
            <a:r>
              <a:rPr lang="en-US" sz="1400" dirty="0">
                <a:solidFill>
                  <a:srgbClr val="FF0000"/>
                </a:solidFill>
                <a:latin typeface="Comic Sans MS" charset="0"/>
              </a:rPr>
              <a:t>Quality Cuts optimized for sensitivity </a:t>
            </a:r>
          </a:p>
        </p:txBody>
      </p:sp>
      <p:graphicFrame>
        <p:nvGraphicFramePr>
          <p:cNvPr id="1026" name="Object 2"/>
          <p:cNvGraphicFramePr>
            <a:graphicFrameLocks noChangeAspect="1"/>
          </p:cNvGraphicFramePr>
          <p:nvPr>
            <p:extLst>
              <p:ext uri="{D42A27DB-BD31-4B8C-83A1-F6EECF244321}">
                <p14:modId xmlns:p14="http://schemas.microsoft.com/office/powerpoint/2010/main" val="35408136"/>
              </p:ext>
            </p:extLst>
          </p:nvPr>
        </p:nvGraphicFramePr>
        <p:xfrm>
          <a:off x="5105400" y="1828801"/>
          <a:ext cx="3886200" cy="3352800"/>
        </p:xfrm>
        <a:graphic>
          <a:graphicData uri="http://schemas.openxmlformats.org/presentationml/2006/ole">
            <mc:AlternateContent xmlns:mc="http://schemas.openxmlformats.org/markup-compatibility/2006">
              <mc:Choice xmlns:v="urn:schemas-microsoft-com:vml" Requires="v">
                <p:oleObj spid="_x0000_s45059" name="Documento" r:id="rId4" imgW="7964012" imgH="5982535" progId="Word.Document.12">
                  <p:link updateAutomatic="1"/>
                </p:oleObj>
              </mc:Choice>
              <mc:Fallback>
                <p:oleObj name="Documento" r:id="rId4" imgW="7964012" imgH="5982535" progId="Word.Document.12">
                  <p:link updateAutomatic="1"/>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05400" y="1828801"/>
                        <a:ext cx="3886200" cy="335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0" name="CasellaDiTesto 14"/>
          <p:cNvSpPr txBox="1">
            <a:spLocks noChangeArrowheads="1"/>
          </p:cNvSpPr>
          <p:nvPr/>
        </p:nvSpPr>
        <p:spPr bwMode="auto">
          <a:xfrm>
            <a:off x="1169988" y="1447801"/>
            <a:ext cx="3097213" cy="369332"/>
          </a:xfrm>
          <a:prstGeom prst="rect">
            <a:avLst/>
          </a:prstGeom>
          <a:noFill/>
          <a:ln w="9525">
            <a:noFill/>
            <a:miter lim="800000"/>
            <a:headEnd/>
            <a:tailEnd/>
          </a:ln>
        </p:spPr>
        <p:txBody>
          <a:bodyPr wrap="square">
            <a:spAutoFit/>
          </a:bodyPr>
          <a:lstStyle/>
          <a:p>
            <a:r>
              <a:rPr lang="en-US" dirty="0">
                <a:latin typeface="Comic Sans MS" charset="0"/>
              </a:rPr>
              <a:t>Aire  effective du neutrino</a:t>
            </a:r>
          </a:p>
        </p:txBody>
      </p:sp>
      <p:sp>
        <p:nvSpPr>
          <p:cNvPr id="1031" name="CasellaDiTesto 15"/>
          <p:cNvSpPr txBox="1">
            <a:spLocks noChangeArrowheads="1"/>
          </p:cNvSpPr>
          <p:nvPr/>
        </p:nvSpPr>
        <p:spPr bwMode="auto">
          <a:xfrm>
            <a:off x="5791200" y="1143001"/>
            <a:ext cx="2590800" cy="646331"/>
          </a:xfrm>
          <a:prstGeom prst="rect">
            <a:avLst/>
          </a:prstGeom>
          <a:noFill/>
          <a:ln w="9525">
            <a:noFill/>
            <a:miter lim="800000"/>
            <a:headEnd/>
            <a:tailEnd/>
          </a:ln>
        </p:spPr>
        <p:txBody>
          <a:bodyPr wrap="square">
            <a:spAutoFit/>
          </a:bodyPr>
          <a:lstStyle/>
          <a:p>
            <a:r>
              <a:rPr lang="en-US" dirty="0" err="1">
                <a:latin typeface="Comic Sans MS" charset="0"/>
              </a:rPr>
              <a:t>Résolution</a:t>
            </a:r>
            <a:r>
              <a:rPr lang="en-US" dirty="0">
                <a:latin typeface="Comic Sans MS" charset="0"/>
              </a:rPr>
              <a:t> </a:t>
            </a:r>
            <a:r>
              <a:rPr lang="en-US" dirty="0" err="1">
                <a:latin typeface="Comic Sans MS" charset="0"/>
              </a:rPr>
              <a:t>moyenne</a:t>
            </a:r>
            <a:r>
              <a:rPr lang="en-US" dirty="0">
                <a:latin typeface="Comic Sans MS" charset="0"/>
              </a:rPr>
              <a:t> de </a:t>
            </a:r>
            <a:r>
              <a:rPr lang="en-US" dirty="0">
                <a:latin typeface="Symbol" charset="2"/>
              </a:rPr>
              <a:t>DW </a:t>
            </a:r>
            <a:r>
              <a:rPr lang="en-US" baseline="-25000" dirty="0">
                <a:latin typeface="Symbol" charset="2"/>
              </a:rPr>
              <a:t>n-</a:t>
            </a:r>
            <a:r>
              <a:rPr lang="en-US" baseline="-25000" dirty="0" err="1">
                <a:latin typeface="Symbol" charset="2"/>
              </a:rPr>
              <a:t>m</a:t>
            </a:r>
            <a:r>
              <a:rPr lang="en-US" baseline="-25000" dirty="0" err="1">
                <a:latin typeface="Comic Sans MS" charset="0"/>
              </a:rPr>
              <a:t>rec</a:t>
            </a:r>
            <a:r>
              <a:rPr lang="en-US" dirty="0">
                <a:latin typeface="Comic Sans MS" charset="0"/>
              </a:rPr>
              <a:t> </a:t>
            </a:r>
          </a:p>
        </p:txBody>
      </p:sp>
      <p:sp>
        <p:nvSpPr>
          <p:cNvPr id="1032" name="CasellaDiTesto 16"/>
          <p:cNvSpPr txBox="1">
            <a:spLocks noChangeArrowheads="1"/>
          </p:cNvSpPr>
          <p:nvPr/>
        </p:nvSpPr>
        <p:spPr bwMode="auto">
          <a:xfrm rot="2719273">
            <a:off x="5850732" y="3643591"/>
            <a:ext cx="1296987" cy="369332"/>
          </a:xfrm>
          <a:prstGeom prst="rect">
            <a:avLst/>
          </a:prstGeom>
          <a:noFill/>
          <a:ln w="9525">
            <a:noFill/>
            <a:miter lim="800000"/>
            <a:headEnd/>
            <a:tailEnd/>
          </a:ln>
        </p:spPr>
        <p:txBody>
          <a:bodyPr>
            <a:spAutoFit/>
          </a:bodyPr>
          <a:lstStyle/>
          <a:p>
            <a:r>
              <a:rPr lang="en-US"/>
              <a:t>Kinematics</a:t>
            </a:r>
            <a:endParaRPr lang="en-US">
              <a:latin typeface="Comic Sans MS" charset="0"/>
            </a:endParaRPr>
          </a:p>
        </p:txBody>
      </p:sp>
      <p:cxnSp>
        <p:nvCxnSpPr>
          <p:cNvPr id="12" name="Connettore 2 11"/>
          <p:cNvCxnSpPr>
            <a:cxnSpLocks noChangeShapeType="1"/>
          </p:cNvCxnSpPr>
          <p:nvPr/>
        </p:nvCxnSpPr>
        <p:spPr bwMode="auto">
          <a:xfrm flipV="1">
            <a:off x="6019800" y="5334000"/>
            <a:ext cx="914400" cy="457200"/>
          </a:xfrm>
          <a:prstGeom prst="straightConnector1">
            <a:avLst/>
          </a:prstGeom>
          <a:noFill/>
          <a:ln w="25400">
            <a:solidFill>
              <a:srgbClr val="FF0000"/>
            </a:solidFill>
            <a:round/>
            <a:headEnd/>
            <a:tailEnd type="arrow" w="med" len="med"/>
          </a:ln>
          <a:effectLst>
            <a:outerShdw dist="20000" dir="5400000" rotWithShape="0">
              <a:srgbClr val="808080">
                <a:alpha val="37999"/>
              </a:srgbClr>
            </a:outerShdw>
          </a:effectLst>
        </p:spPr>
      </p:cxnSp>
      <p:cxnSp>
        <p:nvCxnSpPr>
          <p:cNvPr id="14" name="Connettore 1 13"/>
          <p:cNvCxnSpPr>
            <a:cxnSpLocks noChangeShapeType="1"/>
          </p:cNvCxnSpPr>
          <p:nvPr/>
        </p:nvCxnSpPr>
        <p:spPr bwMode="auto">
          <a:xfrm>
            <a:off x="5943600" y="5791200"/>
            <a:ext cx="1219200" cy="1588"/>
          </a:xfrm>
          <a:prstGeom prst="line">
            <a:avLst/>
          </a:prstGeom>
          <a:noFill/>
          <a:ln w="25400">
            <a:solidFill>
              <a:srgbClr val="800000"/>
            </a:solidFill>
            <a:prstDash val="dash"/>
            <a:round/>
            <a:headEnd/>
            <a:tailEnd/>
          </a:ln>
          <a:effectLst>
            <a:outerShdw dist="20000" dir="5400000" rotWithShape="0">
              <a:srgbClr val="808080">
                <a:alpha val="37999"/>
              </a:srgbClr>
            </a:outerShdw>
          </a:effectLst>
        </p:spPr>
      </p:cxnSp>
      <p:sp>
        <p:nvSpPr>
          <p:cNvPr id="1035" name="CasellaDiTesto 18"/>
          <p:cNvSpPr txBox="1">
            <a:spLocks noChangeArrowheads="1"/>
          </p:cNvSpPr>
          <p:nvPr/>
        </p:nvSpPr>
        <p:spPr bwMode="auto">
          <a:xfrm>
            <a:off x="5410200" y="5791200"/>
            <a:ext cx="304800" cy="369332"/>
          </a:xfrm>
          <a:prstGeom prst="rect">
            <a:avLst/>
          </a:prstGeom>
          <a:noFill/>
          <a:ln w="9525">
            <a:noFill/>
            <a:miter lim="800000"/>
            <a:headEnd/>
            <a:tailEnd/>
          </a:ln>
        </p:spPr>
        <p:txBody>
          <a:bodyPr>
            <a:spAutoFit/>
          </a:bodyPr>
          <a:lstStyle/>
          <a:p>
            <a:r>
              <a:rPr lang="it-IT">
                <a:latin typeface="Symbol" charset="2"/>
              </a:rPr>
              <a:t>n</a:t>
            </a:r>
          </a:p>
        </p:txBody>
      </p:sp>
      <p:sp>
        <p:nvSpPr>
          <p:cNvPr id="1036" name="CasellaDiTesto 19"/>
          <p:cNvSpPr txBox="1">
            <a:spLocks noChangeArrowheads="1"/>
          </p:cNvSpPr>
          <p:nvPr/>
        </p:nvSpPr>
        <p:spPr bwMode="auto">
          <a:xfrm>
            <a:off x="6096000" y="5257800"/>
            <a:ext cx="381000" cy="369332"/>
          </a:xfrm>
          <a:prstGeom prst="rect">
            <a:avLst/>
          </a:prstGeom>
          <a:noFill/>
          <a:ln w="9525">
            <a:noFill/>
            <a:miter lim="800000"/>
            <a:headEnd/>
            <a:tailEnd/>
          </a:ln>
        </p:spPr>
        <p:txBody>
          <a:bodyPr>
            <a:spAutoFit/>
          </a:bodyPr>
          <a:lstStyle/>
          <a:p>
            <a:r>
              <a:rPr lang="it-IT">
                <a:solidFill>
                  <a:srgbClr val="FF0000"/>
                </a:solidFill>
                <a:latin typeface="Symbol" charset="2"/>
              </a:rPr>
              <a:t>m</a:t>
            </a:r>
          </a:p>
        </p:txBody>
      </p:sp>
      <p:sp>
        <p:nvSpPr>
          <p:cNvPr id="1037" name="CasellaDiTesto 21"/>
          <p:cNvSpPr txBox="1">
            <a:spLocks noChangeArrowheads="1"/>
          </p:cNvSpPr>
          <p:nvPr/>
        </p:nvSpPr>
        <p:spPr bwMode="auto">
          <a:xfrm>
            <a:off x="6553200" y="5410200"/>
            <a:ext cx="609600" cy="553998"/>
          </a:xfrm>
          <a:prstGeom prst="rect">
            <a:avLst/>
          </a:prstGeom>
          <a:noFill/>
          <a:ln w="9525">
            <a:noFill/>
            <a:miter lim="800000"/>
            <a:headEnd/>
            <a:tailEnd/>
          </a:ln>
        </p:spPr>
        <p:txBody>
          <a:bodyPr>
            <a:spAutoFit/>
          </a:bodyPr>
          <a:lstStyle/>
          <a:p>
            <a:r>
              <a:rPr lang="it-IT">
                <a:latin typeface="Symbol" charset="2"/>
              </a:rPr>
              <a:t>q </a:t>
            </a:r>
            <a:r>
              <a:rPr lang="it-IT" baseline="-25000">
                <a:latin typeface="Symbol" charset="2"/>
              </a:rPr>
              <a:t>n-m</a:t>
            </a:r>
          </a:p>
        </p:txBody>
      </p:sp>
      <p:sp>
        <p:nvSpPr>
          <p:cNvPr id="29" name="Esplosione 1 28"/>
          <p:cNvSpPr>
            <a:spLocks noChangeArrowheads="1"/>
          </p:cNvSpPr>
          <p:nvPr/>
        </p:nvSpPr>
        <p:spPr bwMode="auto">
          <a:xfrm>
            <a:off x="5867400" y="5676900"/>
            <a:ext cx="228600" cy="228600"/>
          </a:xfrm>
          <a:prstGeom prst="irregularSeal1">
            <a:avLst/>
          </a:prstGeom>
          <a:gradFill rotWithShape="1">
            <a:gsLst>
              <a:gs pos="0">
                <a:srgbClr val="9BC1FF"/>
              </a:gs>
              <a:gs pos="100000">
                <a:srgbClr val="3F80CD"/>
              </a:gs>
            </a:gsLst>
            <a:lin ang="5400000"/>
          </a:gradFill>
          <a:ln w="9525">
            <a:solidFill>
              <a:srgbClr val="4A7EBB"/>
            </a:solidFill>
            <a:miter lim="800000"/>
            <a:headEnd/>
            <a:tailEnd/>
          </a:ln>
          <a:effectLst>
            <a:outerShdw dist="23000" dir="5400000" rotWithShape="0">
              <a:srgbClr val="808080">
                <a:alpha val="34999"/>
              </a:srgbClr>
            </a:outerShdw>
          </a:effectLst>
        </p:spPr>
        <p:txBody>
          <a:bodyPr anchor="ctr"/>
          <a:lstStyle/>
          <a:p>
            <a:pPr algn="ctr">
              <a:defRPr/>
            </a:pPr>
            <a:endParaRPr lang="it-IT">
              <a:solidFill>
                <a:schemeClr val="lt1"/>
              </a:solidFill>
              <a:latin typeface="+mn-lt"/>
              <a:ea typeface="+mn-ea"/>
            </a:endParaRPr>
          </a:p>
        </p:txBody>
      </p:sp>
      <p:cxnSp>
        <p:nvCxnSpPr>
          <p:cNvPr id="10" name="Connettore 2 9"/>
          <p:cNvCxnSpPr>
            <a:cxnSpLocks noChangeShapeType="1"/>
          </p:cNvCxnSpPr>
          <p:nvPr/>
        </p:nvCxnSpPr>
        <p:spPr bwMode="auto">
          <a:xfrm>
            <a:off x="5029200" y="5791200"/>
            <a:ext cx="990600" cy="1588"/>
          </a:xfrm>
          <a:prstGeom prst="straightConnector1">
            <a:avLst/>
          </a:prstGeom>
          <a:noFill/>
          <a:ln w="25400">
            <a:solidFill>
              <a:srgbClr val="800000"/>
            </a:solidFill>
            <a:round/>
            <a:headEnd/>
            <a:tailEnd type="arrow" w="med" len="med"/>
          </a:ln>
          <a:effectLst>
            <a:outerShdw dist="20000" dir="5400000" rotWithShape="0">
              <a:srgbClr val="808080">
                <a:alpha val="37999"/>
              </a:srgbClr>
            </a:outerShdw>
          </a:effectLst>
        </p:spPr>
      </p:cxnSp>
      <p:sp>
        <p:nvSpPr>
          <p:cNvPr id="1040" name="CasellaDiTesto 15"/>
          <p:cNvSpPr txBox="1">
            <a:spLocks noChangeArrowheads="1"/>
          </p:cNvSpPr>
          <p:nvPr/>
        </p:nvSpPr>
        <p:spPr bwMode="auto">
          <a:xfrm>
            <a:off x="7010400" y="2514601"/>
            <a:ext cx="1752600" cy="523220"/>
          </a:xfrm>
          <a:prstGeom prst="rect">
            <a:avLst/>
          </a:prstGeom>
          <a:noFill/>
          <a:ln w="9525">
            <a:noFill/>
            <a:miter lim="800000"/>
            <a:headEnd/>
            <a:tailEnd/>
          </a:ln>
        </p:spPr>
        <p:txBody>
          <a:bodyPr>
            <a:spAutoFit/>
          </a:bodyPr>
          <a:lstStyle/>
          <a:p>
            <a:r>
              <a:rPr lang="en-US" sz="1400"/>
              <a:t>median of the </a:t>
            </a:r>
            <a:r>
              <a:rPr lang="it-IT" sz="1400">
                <a:latin typeface="Symbol" charset="2"/>
              </a:rPr>
              <a:t>q </a:t>
            </a:r>
            <a:r>
              <a:rPr lang="it-IT" sz="1400" baseline="-25000">
                <a:latin typeface="Symbol" charset="2"/>
              </a:rPr>
              <a:t>n-m</a:t>
            </a:r>
            <a:r>
              <a:rPr lang="it-IT" sz="1400">
                <a:latin typeface="Symbol" charset="2"/>
              </a:rPr>
              <a:t> </a:t>
            </a:r>
            <a:r>
              <a:rPr lang="it-IT" sz="1400">
                <a:latin typeface="Comic Sans MS" charset="0"/>
              </a:rPr>
              <a:t>distribution</a:t>
            </a:r>
            <a:r>
              <a:rPr lang="en-US" sz="1400">
                <a:latin typeface="Comic Sans MS" charset="0"/>
              </a:rPr>
              <a:t> </a:t>
            </a:r>
            <a:endParaRPr lang="it-IT" sz="1400"/>
          </a:p>
        </p:txBody>
      </p:sp>
      <p:cxnSp>
        <p:nvCxnSpPr>
          <p:cNvPr id="18" name="Connettore 1 17"/>
          <p:cNvCxnSpPr>
            <a:cxnSpLocks noChangeShapeType="1"/>
          </p:cNvCxnSpPr>
          <p:nvPr/>
        </p:nvCxnSpPr>
        <p:spPr bwMode="auto">
          <a:xfrm>
            <a:off x="6553200" y="2690813"/>
            <a:ext cx="457200" cy="1587"/>
          </a:xfrm>
          <a:prstGeom prst="line">
            <a:avLst/>
          </a:prstGeom>
          <a:noFill/>
          <a:ln w="25400">
            <a:solidFill>
              <a:srgbClr val="0000FF"/>
            </a:solidFill>
            <a:round/>
            <a:headEnd/>
            <a:tailEnd/>
          </a:ln>
          <a:effectLst>
            <a:outerShdw dist="20000" dir="5400000" rotWithShape="0">
              <a:srgbClr val="808080">
                <a:alpha val="37999"/>
              </a:srgbClr>
            </a:outerShdw>
          </a:effectLst>
        </p:spPr>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u contenu 2"/>
          <p:cNvSpPr>
            <a:spLocks noGrp="1"/>
          </p:cNvSpPr>
          <p:nvPr>
            <p:ph idx="4294967295"/>
          </p:nvPr>
        </p:nvSpPr>
        <p:spPr>
          <a:xfrm>
            <a:off x="142876" y="0"/>
            <a:ext cx="9001125" cy="5293757"/>
          </a:xfrm>
          <a:prstGeom prst="rect">
            <a:avLst/>
          </a:prstGeom>
        </p:spPr>
        <p:txBody>
          <a:bodyPr/>
          <a:lstStyle/>
          <a:p>
            <a:pPr eaLnBrk="1" hangingPunct="1">
              <a:buFontTx/>
              <a:buNone/>
            </a:pPr>
            <a:r>
              <a:rPr lang="fr-FR" sz="1800" dirty="0" smtClean="0"/>
              <a:t>     </a:t>
            </a:r>
          </a:p>
          <a:p>
            <a:pPr eaLnBrk="1" hangingPunct="1">
              <a:buFontTx/>
              <a:buNone/>
            </a:pPr>
            <a:r>
              <a:rPr lang="fr-FR" sz="1800" dirty="0" smtClean="0"/>
              <a:t>     </a:t>
            </a:r>
          </a:p>
          <a:p>
            <a:pPr eaLnBrk="1" hangingPunct="1">
              <a:buFontTx/>
              <a:buNone/>
            </a:pPr>
            <a:endParaRPr lang="fr-FR" sz="1800" dirty="0" smtClean="0"/>
          </a:p>
          <a:p>
            <a:pPr eaLnBrk="1" hangingPunct="1">
              <a:buFontTx/>
              <a:buNone/>
            </a:pPr>
            <a:endParaRPr lang="fr-FR" sz="1800" dirty="0" smtClean="0"/>
          </a:p>
          <a:p>
            <a:pPr eaLnBrk="1" hangingPunct="1">
              <a:buFontTx/>
              <a:buNone/>
            </a:pPr>
            <a:r>
              <a:rPr lang="fr-FR" sz="1800" dirty="0" smtClean="0"/>
              <a:t>     </a:t>
            </a:r>
            <a:r>
              <a:rPr lang="fr-FR" sz="1800" dirty="0" smtClean="0">
                <a:latin typeface="Comic Sans MS" pitchFamily="66" charset="0"/>
              </a:rPr>
              <a:t>Son développement rapide a amené à concevoir de nouveaux outils.</a:t>
            </a:r>
          </a:p>
          <a:p>
            <a:pPr eaLnBrk="1" hangingPunct="1">
              <a:buFontTx/>
              <a:buNone/>
            </a:pPr>
            <a:r>
              <a:rPr lang="fr-FR" sz="1800" dirty="0" smtClean="0">
                <a:latin typeface="Comic Sans MS" pitchFamily="66" charset="0"/>
              </a:rPr>
              <a:t>     Dans ces dernières décennies, une nouvelle discipline s’intitulant « Astronomie des neutrinos »a vu le jour. Cette dernière est la branche de l’astronomie qui observe les objets célestes à l’aide des détecteurs de neutrinos comme </a:t>
            </a:r>
            <a:r>
              <a:rPr lang="fr-FR" sz="1800" dirty="0" err="1" smtClean="0">
                <a:latin typeface="Comic Sans MS" pitchFamily="66" charset="0"/>
              </a:rPr>
              <a:t>IceCube</a:t>
            </a:r>
            <a:r>
              <a:rPr lang="fr-FR" sz="1800" dirty="0" smtClean="0">
                <a:latin typeface="Comic Sans MS" pitchFamily="66" charset="0"/>
              </a:rPr>
              <a:t>  situé au pôle Sud, l’Observatoire de neutrinos de Sudbury (SNO) situé à environ 2 km sous terre dans une ancienne mine d'</a:t>
            </a:r>
            <a:r>
              <a:rPr lang="fr-FR" sz="1800" dirty="0" err="1" smtClean="0">
                <a:latin typeface="Comic Sans MS" pitchFamily="66" charset="0"/>
              </a:rPr>
              <a:t>Inco</a:t>
            </a:r>
            <a:r>
              <a:rPr lang="fr-FR" sz="1800" dirty="0" smtClean="0">
                <a:latin typeface="Comic Sans MS" pitchFamily="66" charset="0"/>
              </a:rPr>
              <a:t>, en Ontario, et Super-</a:t>
            </a:r>
            <a:r>
              <a:rPr lang="fr-FR" sz="1800" dirty="0" err="1" smtClean="0">
                <a:latin typeface="Comic Sans MS" pitchFamily="66" charset="0"/>
              </a:rPr>
              <a:t>Kamiokande</a:t>
            </a:r>
            <a:r>
              <a:rPr lang="fr-FR" sz="1800" dirty="0" smtClean="0">
                <a:latin typeface="Comic Sans MS" pitchFamily="66" charset="0"/>
              </a:rPr>
              <a:t> situé au Japon etc...     </a:t>
            </a:r>
          </a:p>
          <a:p>
            <a:pPr eaLnBrk="1" hangingPunct="1">
              <a:buFontTx/>
              <a:buNone/>
            </a:pPr>
            <a:r>
              <a:rPr lang="fr-FR" sz="1800" dirty="0" smtClean="0">
                <a:latin typeface="Comic Sans MS" pitchFamily="66" charset="0"/>
              </a:rPr>
              <a:t>     Ces particules subatomiques peuvent contenir des informations sur le fonctionnement des phénomènes les plus énergétiques et les plus éloignés de l'Univers. Cependant, jusqu'ici, les seules observations de sources de neutrinos extraterrestres concernent ceux du Soleil et ceux de la supernova 1987A.</a:t>
            </a:r>
          </a:p>
          <a:p>
            <a:pPr eaLnBrk="1" hangingPunct="1">
              <a:buFontTx/>
              <a:buNone/>
            </a:pPr>
            <a:r>
              <a:rPr lang="fr-FR" sz="1800" dirty="0" smtClean="0">
                <a:latin typeface="Comic Sans MS" pitchFamily="66" charset="0"/>
              </a:rPr>
              <a:t>      Toujours plus ambitieuse, l’astronomie neutrino ne fait donc que commencer et ,en ce début de siècle il est très probable que s’installeront des expériences au sol ou sous marines destinées à la détection de neutrinos stellaires et extragalactiques.</a:t>
            </a:r>
          </a:p>
          <a:p>
            <a:pPr eaLnBrk="1" hangingPunct="1"/>
            <a:endParaRPr lang="fr-FR"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1403349" y="188913"/>
            <a:ext cx="5976939" cy="461665"/>
          </a:xfrm>
          <a:noFill/>
          <a:ln>
            <a:miter lim="800000"/>
            <a:headEnd/>
            <a:tailEnd/>
          </a:ln>
        </p:spPr>
        <p:txBody>
          <a:bodyPr wrap="square" lIns="91440" tIns="45720" rIns="91440" bIns="45720" numCol="1" anchor="t" anchorCtr="0" compatLnSpc="1">
            <a:prstTxWarp prst="textNoShape">
              <a:avLst/>
            </a:prstTxWarp>
          </a:bodyPr>
          <a:lstStyle/>
          <a:p>
            <a:pPr eaLnBrk="1" hangingPunct="1"/>
            <a:r>
              <a:rPr lang="en-US" sz="2400" smtClean="0">
                <a:solidFill>
                  <a:srgbClr val="0000FF"/>
                </a:solidFill>
                <a:latin typeface="Comic Sans MS" charset="0"/>
              </a:rPr>
              <a:t>KM3NeT: sensibilité &amp; découverte</a:t>
            </a:r>
          </a:p>
        </p:txBody>
      </p:sp>
      <p:pic>
        <p:nvPicPr>
          <p:cNvPr id="19459" name="Picture 4" descr="fig6-10-disc_decl"/>
          <p:cNvPicPr>
            <a:picLocks noChangeAspect="1" noChangeArrowheads="1"/>
          </p:cNvPicPr>
          <p:nvPr/>
        </p:nvPicPr>
        <p:blipFill>
          <a:blip r:embed="rId2"/>
          <a:srcRect/>
          <a:stretch>
            <a:fillRect/>
          </a:stretch>
        </p:blipFill>
        <p:spPr bwMode="auto">
          <a:xfrm>
            <a:off x="468313" y="2060576"/>
            <a:ext cx="4608512" cy="3529013"/>
          </a:xfrm>
          <a:prstGeom prst="rect">
            <a:avLst/>
          </a:prstGeom>
          <a:noFill/>
          <a:ln w="9525">
            <a:noFill/>
            <a:miter lim="800000"/>
            <a:headEnd/>
            <a:tailEnd/>
          </a:ln>
        </p:spPr>
      </p:pic>
      <p:sp>
        <p:nvSpPr>
          <p:cNvPr id="19460" name="Text Box 5"/>
          <p:cNvSpPr txBox="1">
            <a:spLocks noChangeArrowheads="1"/>
          </p:cNvSpPr>
          <p:nvPr/>
        </p:nvSpPr>
        <p:spPr bwMode="auto">
          <a:xfrm>
            <a:off x="5868989" y="2636839"/>
            <a:ext cx="3275012" cy="1077218"/>
          </a:xfrm>
          <a:prstGeom prst="rect">
            <a:avLst/>
          </a:prstGeom>
          <a:noFill/>
          <a:ln w="9525">
            <a:noFill/>
            <a:miter lim="800000"/>
            <a:headEnd/>
            <a:tailEnd/>
          </a:ln>
        </p:spPr>
        <p:txBody>
          <a:bodyPr>
            <a:spAutoFit/>
          </a:bodyPr>
          <a:lstStyle/>
          <a:p>
            <a:r>
              <a:rPr lang="en-US" sz="1600">
                <a:solidFill>
                  <a:srgbClr val="FF0000"/>
                </a:solidFill>
                <a:latin typeface="Comic Sans MS" charset="0"/>
              </a:rPr>
              <a:t>KM3NeT :sensibilité 90%CL</a:t>
            </a:r>
          </a:p>
          <a:p>
            <a:r>
              <a:rPr lang="en-US" sz="1600">
                <a:solidFill>
                  <a:srgbClr val="FF0000"/>
                </a:solidFill>
                <a:latin typeface="Comic Sans MS" charset="0"/>
              </a:rPr>
              <a:t>KM3NeT :découverte 5</a:t>
            </a:r>
            <a:r>
              <a:rPr lang="en-US" sz="1600">
                <a:solidFill>
                  <a:srgbClr val="FF0000"/>
                </a:solidFill>
                <a:latin typeface="Symbol" charset="2"/>
              </a:rPr>
              <a:t>s</a:t>
            </a:r>
            <a:r>
              <a:rPr lang="en-US" sz="1600">
                <a:solidFill>
                  <a:srgbClr val="FF0000"/>
                </a:solidFill>
                <a:latin typeface="Comic Sans MS" charset="0"/>
              </a:rPr>
              <a:t> 50%</a:t>
            </a:r>
          </a:p>
          <a:p>
            <a:r>
              <a:rPr lang="en-US" sz="1600">
                <a:latin typeface="Comic Sans MS" charset="0"/>
              </a:rPr>
              <a:t>IceCube :sensibilité 90%CL</a:t>
            </a:r>
          </a:p>
          <a:p>
            <a:r>
              <a:rPr lang="en-US" sz="1600">
                <a:latin typeface="Comic Sans MS" charset="0"/>
              </a:rPr>
              <a:t>IceCube :découverte 5</a:t>
            </a:r>
            <a:r>
              <a:rPr lang="en-US" sz="1600">
                <a:latin typeface="Symbol" charset="2"/>
              </a:rPr>
              <a:t>s</a:t>
            </a:r>
            <a:r>
              <a:rPr lang="en-US" sz="1600">
                <a:latin typeface="Comic Sans MS" charset="0"/>
              </a:rPr>
              <a:t> 50% </a:t>
            </a:r>
            <a:r>
              <a:rPr lang="en-US" sz="1600">
                <a:latin typeface="Comic Sans MS" charset="0"/>
                <a:cs typeface="Arial" charset="0"/>
              </a:rPr>
              <a:t>()</a:t>
            </a:r>
          </a:p>
        </p:txBody>
      </p:sp>
      <p:sp>
        <p:nvSpPr>
          <p:cNvPr id="19461" name="Text Box 6"/>
          <p:cNvSpPr txBox="1">
            <a:spLocks noChangeArrowheads="1"/>
          </p:cNvSpPr>
          <p:nvPr/>
        </p:nvSpPr>
        <p:spPr bwMode="auto">
          <a:xfrm>
            <a:off x="1692276" y="3500438"/>
            <a:ext cx="1310615" cy="307777"/>
          </a:xfrm>
          <a:prstGeom prst="rect">
            <a:avLst/>
          </a:prstGeom>
          <a:noFill/>
          <a:ln w="9525">
            <a:noFill/>
            <a:miter lim="800000"/>
            <a:headEnd/>
            <a:tailEnd/>
          </a:ln>
        </p:spPr>
        <p:txBody>
          <a:bodyPr wrap="none">
            <a:spAutoFit/>
          </a:bodyPr>
          <a:lstStyle/>
          <a:p>
            <a:r>
              <a:rPr lang="en-US" sz="1400">
                <a:solidFill>
                  <a:srgbClr val="FF0000"/>
                </a:solidFill>
              </a:rPr>
              <a:t>binned method</a:t>
            </a:r>
          </a:p>
        </p:txBody>
      </p:sp>
      <p:sp>
        <p:nvSpPr>
          <p:cNvPr id="19462" name="Text Box 7"/>
          <p:cNvSpPr txBox="1">
            <a:spLocks noChangeArrowheads="1"/>
          </p:cNvSpPr>
          <p:nvPr/>
        </p:nvSpPr>
        <p:spPr bwMode="auto">
          <a:xfrm>
            <a:off x="3059114" y="2708275"/>
            <a:ext cx="1499770" cy="307777"/>
          </a:xfrm>
          <a:prstGeom prst="rect">
            <a:avLst/>
          </a:prstGeom>
          <a:noFill/>
          <a:ln w="9525">
            <a:noFill/>
            <a:miter lim="800000"/>
            <a:headEnd/>
            <a:tailEnd/>
          </a:ln>
        </p:spPr>
        <p:txBody>
          <a:bodyPr wrap="none">
            <a:spAutoFit/>
          </a:bodyPr>
          <a:lstStyle/>
          <a:p>
            <a:r>
              <a:rPr lang="en-US" sz="1400"/>
              <a:t>unbinned method</a:t>
            </a:r>
          </a:p>
        </p:txBody>
      </p:sp>
      <p:sp>
        <p:nvSpPr>
          <p:cNvPr id="19463" name="Line 8"/>
          <p:cNvSpPr>
            <a:spLocks noChangeShapeType="1"/>
          </p:cNvSpPr>
          <p:nvPr/>
        </p:nvSpPr>
        <p:spPr bwMode="auto">
          <a:xfrm>
            <a:off x="5292725" y="2781300"/>
            <a:ext cx="431800" cy="0"/>
          </a:xfrm>
          <a:prstGeom prst="line">
            <a:avLst/>
          </a:prstGeom>
          <a:noFill/>
          <a:ln w="28575">
            <a:solidFill>
              <a:srgbClr val="FF0000"/>
            </a:solidFill>
            <a:round/>
            <a:headEnd/>
            <a:tailEnd/>
          </a:ln>
        </p:spPr>
        <p:txBody>
          <a:bodyPr/>
          <a:lstStyle/>
          <a:p>
            <a:endParaRPr lang="fr-FR"/>
          </a:p>
        </p:txBody>
      </p:sp>
      <p:sp>
        <p:nvSpPr>
          <p:cNvPr id="19464" name="Line 9"/>
          <p:cNvSpPr>
            <a:spLocks noChangeShapeType="1"/>
          </p:cNvSpPr>
          <p:nvPr/>
        </p:nvSpPr>
        <p:spPr bwMode="auto">
          <a:xfrm>
            <a:off x="5292725" y="3048000"/>
            <a:ext cx="431800" cy="0"/>
          </a:xfrm>
          <a:prstGeom prst="line">
            <a:avLst/>
          </a:prstGeom>
          <a:noFill/>
          <a:ln w="28575">
            <a:solidFill>
              <a:srgbClr val="FF0000"/>
            </a:solidFill>
            <a:prstDash val="dash"/>
            <a:round/>
            <a:headEnd/>
            <a:tailEnd/>
          </a:ln>
        </p:spPr>
        <p:txBody>
          <a:bodyPr/>
          <a:lstStyle/>
          <a:p>
            <a:endParaRPr lang="fr-FR"/>
          </a:p>
        </p:txBody>
      </p:sp>
      <p:sp>
        <p:nvSpPr>
          <p:cNvPr id="19465" name="Line 10"/>
          <p:cNvSpPr>
            <a:spLocks noChangeShapeType="1"/>
          </p:cNvSpPr>
          <p:nvPr/>
        </p:nvSpPr>
        <p:spPr bwMode="auto">
          <a:xfrm>
            <a:off x="5292725" y="3276600"/>
            <a:ext cx="431800" cy="0"/>
          </a:xfrm>
          <a:prstGeom prst="line">
            <a:avLst/>
          </a:prstGeom>
          <a:noFill/>
          <a:ln w="28575">
            <a:solidFill>
              <a:schemeClr val="tx1"/>
            </a:solidFill>
            <a:round/>
            <a:headEnd/>
            <a:tailEnd/>
          </a:ln>
        </p:spPr>
        <p:txBody>
          <a:bodyPr/>
          <a:lstStyle/>
          <a:p>
            <a:endParaRPr lang="fr-FR"/>
          </a:p>
        </p:txBody>
      </p:sp>
      <p:sp>
        <p:nvSpPr>
          <p:cNvPr id="37898" name="Rectangle 13"/>
          <p:cNvSpPr>
            <a:spLocks noChangeArrowheads="1"/>
          </p:cNvSpPr>
          <p:nvPr/>
        </p:nvSpPr>
        <p:spPr bwMode="auto">
          <a:xfrm>
            <a:off x="5364163" y="3514726"/>
            <a:ext cx="360363" cy="142875"/>
          </a:xfrm>
          <a:prstGeom prst="rect">
            <a:avLst/>
          </a:prstGeom>
          <a:solidFill>
            <a:schemeClr val="bg1">
              <a:lumMod val="50000"/>
            </a:schemeClr>
          </a:solidFill>
          <a:ln w="9525">
            <a:solidFill>
              <a:schemeClr val="tx1"/>
            </a:solidFill>
            <a:miter lim="800000"/>
            <a:headEnd/>
            <a:tailEnd/>
          </a:ln>
        </p:spPr>
        <p:txBody>
          <a:bodyPr wrap="none" anchor="ctr"/>
          <a:lstStyle/>
          <a:p>
            <a:pPr>
              <a:defRPr/>
            </a:pPr>
            <a:endParaRPr lang="it-IT">
              <a:ea typeface="+mn-ea"/>
            </a:endParaRPr>
          </a:p>
        </p:txBody>
      </p:sp>
      <p:sp>
        <p:nvSpPr>
          <p:cNvPr id="19467" name="Text Box 18"/>
          <p:cNvSpPr txBox="1">
            <a:spLocks noChangeArrowheads="1"/>
          </p:cNvSpPr>
          <p:nvPr/>
        </p:nvSpPr>
        <p:spPr bwMode="auto">
          <a:xfrm>
            <a:off x="1066800" y="1066801"/>
            <a:ext cx="6248400" cy="646331"/>
          </a:xfrm>
          <a:prstGeom prst="rect">
            <a:avLst/>
          </a:prstGeom>
          <a:noFill/>
          <a:ln w="9525">
            <a:noFill/>
            <a:miter lim="800000"/>
            <a:headEnd/>
            <a:tailEnd/>
          </a:ln>
        </p:spPr>
        <p:txBody>
          <a:bodyPr wrap="square">
            <a:spAutoFit/>
          </a:bodyPr>
          <a:lstStyle/>
          <a:p>
            <a:r>
              <a:rPr lang="fr-FR" dirty="0">
                <a:latin typeface="Comic Sans MS" charset="0"/>
              </a:rPr>
              <a:t>Spectre en </a:t>
            </a:r>
            <a:r>
              <a:rPr lang="en-US" dirty="0">
                <a:latin typeface="Comic Sans MS" charset="0"/>
              </a:rPr>
              <a:t>E</a:t>
            </a:r>
            <a:r>
              <a:rPr lang="en-US" baseline="30000" dirty="0">
                <a:latin typeface="Comic Sans MS" charset="0"/>
              </a:rPr>
              <a:t>-2 </a:t>
            </a:r>
            <a:r>
              <a:rPr lang="fr-FR" dirty="0">
                <a:latin typeface="Comic Sans MS" charset="0"/>
              </a:rPr>
              <a:t> de la sensibilité (découverte des flux) pour le point source pendant 1 année d'observation</a:t>
            </a:r>
            <a:endParaRPr lang="en-US" dirty="0">
              <a:latin typeface="Comic Sans MS"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428860" y="571480"/>
            <a:ext cx="4500595" cy="2292935"/>
          </a:xfrm>
          <a:prstGeom prst="rect">
            <a:avLst/>
          </a:prstGeom>
        </p:spPr>
        <p:txBody>
          <a:bodyPr wrap="square">
            <a:spAutoFit/>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 pos="23888700" algn="l"/>
              </a:tabLst>
            </a:pPr>
            <a:r>
              <a:rPr lang="fr-FR" sz="3200" b="1" u="sng" dirty="0" smtClean="0">
                <a:solidFill>
                  <a:srgbClr val="000000"/>
                </a:solidFill>
                <a:latin typeface="Calibri" charset="0"/>
              </a:rPr>
              <a:t>ORCA (</a:t>
            </a:r>
            <a:r>
              <a:rPr lang="fr-FR" sz="3200" b="1" u="sng" dirty="0" smtClean="0">
                <a:solidFill>
                  <a:srgbClr val="0000FF"/>
                </a:solidFill>
                <a:latin typeface="Calibri" charset="0"/>
              </a:rPr>
              <a:t>O</a:t>
            </a:r>
            <a:r>
              <a:rPr lang="fr-FR" sz="3200" b="1" u="sng" dirty="0" smtClean="0">
                <a:solidFill>
                  <a:srgbClr val="000000"/>
                </a:solidFill>
                <a:latin typeface="Calibri" charset="0"/>
              </a:rPr>
              <a:t>scillation </a:t>
            </a:r>
            <a:r>
              <a:rPr lang="fr-FR" sz="3200" b="1" u="sng" dirty="0" err="1" smtClean="0">
                <a:solidFill>
                  <a:srgbClr val="0000FF"/>
                </a:solidFill>
                <a:latin typeface="Calibri" charset="0"/>
              </a:rPr>
              <a:t>R</a:t>
            </a:r>
            <a:r>
              <a:rPr lang="fr-FR" sz="3200" b="1" u="sng" dirty="0" err="1" smtClean="0">
                <a:solidFill>
                  <a:srgbClr val="000000"/>
                </a:solidFill>
                <a:latin typeface="Calibri" charset="0"/>
              </a:rPr>
              <a:t>esearch</a:t>
            </a:r>
            <a:r>
              <a:rPr lang="fr-FR" sz="3200" b="1" u="sng" dirty="0" smtClean="0">
                <a:solidFill>
                  <a:srgbClr val="000000"/>
                </a:solidFill>
                <a:latin typeface="Calibri" charset="0"/>
              </a:rPr>
              <a:t> </a:t>
            </a:r>
            <a:r>
              <a:rPr lang="fr-FR" sz="3200" b="1" u="sng" dirty="0" err="1" smtClean="0">
                <a:solidFill>
                  <a:srgbClr val="000000"/>
                </a:solidFill>
                <a:latin typeface="Calibri" charset="0"/>
              </a:rPr>
              <a:t>with</a:t>
            </a:r>
            <a:r>
              <a:rPr lang="fr-FR" sz="3200" b="1" u="sng" dirty="0" smtClean="0">
                <a:solidFill>
                  <a:srgbClr val="000000"/>
                </a:solidFill>
                <a:latin typeface="Calibri" charset="0"/>
              </a:rPr>
              <a:t> </a:t>
            </a:r>
            <a:r>
              <a:rPr lang="fr-FR" sz="3200" b="1" u="sng" dirty="0" err="1" smtClean="0">
                <a:solidFill>
                  <a:srgbClr val="0000FF"/>
                </a:solidFill>
                <a:latin typeface="Calibri" charset="0"/>
              </a:rPr>
              <a:t>C</a:t>
            </a:r>
            <a:r>
              <a:rPr lang="fr-FR" sz="3200" b="1" u="sng" dirty="0" err="1" smtClean="0">
                <a:solidFill>
                  <a:srgbClr val="000000"/>
                </a:solidFill>
                <a:latin typeface="Calibri" charset="0"/>
              </a:rPr>
              <a:t>osmics</a:t>
            </a:r>
            <a:r>
              <a:rPr lang="fr-FR" sz="3200" b="1" u="sng" dirty="0" smtClean="0">
                <a:solidFill>
                  <a:srgbClr val="000000"/>
                </a:solidFill>
                <a:latin typeface="Calibri" charset="0"/>
              </a:rPr>
              <a:t> in the </a:t>
            </a:r>
            <a:r>
              <a:rPr lang="fr-FR" sz="3200" b="1" u="sng" dirty="0" err="1" smtClean="0">
                <a:solidFill>
                  <a:srgbClr val="0000FF"/>
                </a:solidFill>
                <a:latin typeface="Calibri" charset="0"/>
              </a:rPr>
              <a:t>A</a:t>
            </a:r>
            <a:r>
              <a:rPr lang="fr-FR" sz="3200" b="1" u="sng" dirty="0" err="1" smtClean="0">
                <a:solidFill>
                  <a:srgbClr val="000000"/>
                </a:solidFill>
                <a:latin typeface="Calibri" charset="0"/>
              </a:rPr>
              <a:t>byss</a:t>
            </a:r>
            <a:r>
              <a:rPr lang="fr-FR" sz="3200" b="1" u="sng" dirty="0" smtClean="0">
                <a:solidFill>
                  <a:srgbClr val="000000"/>
                </a:solidFill>
                <a:latin typeface="Calibri" charset="0"/>
              </a:rPr>
              <a:t>):</a:t>
            </a: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 pos="23888700" algn="l"/>
              </a:tabLst>
            </a:pPr>
            <a:endParaRPr lang="fr-FR" dirty="0">
              <a:solidFill>
                <a:srgbClr val="000000"/>
              </a:solidFill>
              <a:latin typeface="Calibri" charset="0"/>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 pos="23888700" algn="l"/>
              </a:tabLst>
            </a:pPr>
            <a:endParaRPr lang="fr-FR" dirty="0" smtClean="0">
              <a:solidFill>
                <a:srgbClr val="000000"/>
              </a:solidFill>
              <a:latin typeface="Calibri" charset="0"/>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 pos="23888700" algn="l"/>
              </a:tabLst>
            </a:pPr>
            <a:endParaRPr lang="fr-FR" sz="1000" b="1" dirty="0" smtClean="0">
              <a:solidFill>
                <a:srgbClr val="333366"/>
              </a:solidFill>
              <a:latin typeface="Comic Sans MS" charset="0"/>
            </a:endParaRPr>
          </a:p>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 pos="23888700" algn="l"/>
              </a:tabLst>
            </a:pPr>
            <a:endParaRPr lang="fr-FR" sz="100" b="1" dirty="0">
              <a:solidFill>
                <a:srgbClr val="333366"/>
              </a:solidFill>
              <a:latin typeface="Comic Sans MS" charset="0"/>
            </a:endParaRPr>
          </a:p>
        </p:txBody>
      </p:sp>
      <p:pic>
        <p:nvPicPr>
          <p:cNvPr id="7" name="Image 556"/>
          <p:cNvPicPr>
            <a:picLocks noChangeAspect="1"/>
          </p:cNvPicPr>
          <p:nvPr/>
        </p:nvPicPr>
        <p:blipFill>
          <a:blip r:embed="rId2"/>
          <a:srcRect/>
          <a:stretch>
            <a:fillRect/>
          </a:stretch>
        </p:blipFill>
        <p:spPr bwMode="auto">
          <a:xfrm>
            <a:off x="26719213" y="1589088"/>
            <a:ext cx="2819400" cy="3657600"/>
          </a:xfrm>
          <a:prstGeom prst="rect">
            <a:avLst/>
          </a:prstGeom>
          <a:noFill/>
          <a:ln w="63500">
            <a:solidFill>
              <a:srgbClr val="FF6600"/>
            </a:solidFill>
            <a:miter lim="800000"/>
            <a:headEnd/>
            <a:tailEnd/>
          </a:ln>
        </p:spPr>
      </p:pic>
      <p:pic>
        <p:nvPicPr>
          <p:cNvPr id="8" name="Image 7" descr="Image1.png"/>
          <p:cNvPicPr>
            <a:picLocks noChangeAspect="1"/>
          </p:cNvPicPr>
          <p:nvPr/>
        </p:nvPicPr>
        <p:blipFill>
          <a:blip r:embed="rId3"/>
          <a:stretch>
            <a:fillRect/>
          </a:stretch>
        </p:blipFill>
        <p:spPr>
          <a:xfrm>
            <a:off x="7089250" y="1"/>
            <a:ext cx="2054751" cy="2643182"/>
          </a:xfrm>
          <a:prstGeom prst="rect">
            <a:avLst/>
          </a:prstGeom>
        </p:spPr>
      </p:pic>
      <p:pic>
        <p:nvPicPr>
          <p:cNvPr id="9" name="Image 413" descr="KM3NeT_logo.gif"/>
          <p:cNvPicPr>
            <a:picLocks noChangeAspect="1"/>
          </p:cNvPicPr>
          <p:nvPr/>
        </p:nvPicPr>
        <p:blipFill>
          <a:blip r:embed="rId4"/>
          <a:srcRect/>
          <a:stretch>
            <a:fillRect/>
          </a:stretch>
        </p:blipFill>
        <p:spPr bwMode="auto">
          <a:xfrm>
            <a:off x="7572397" y="5572140"/>
            <a:ext cx="1306515" cy="1285860"/>
          </a:xfrm>
          <a:prstGeom prst="rect">
            <a:avLst/>
          </a:prstGeom>
          <a:noFill/>
          <a:ln w="9525">
            <a:noFill/>
            <a:miter lim="800000"/>
            <a:headEnd/>
            <a:tailEnd/>
          </a:ln>
        </p:spPr>
      </p:pic>
      <p:pic>
        <p:nvPicPr>
          <p:cNvPr id="10" name="Image 555"/>
          <p:cNvPicPr>
            <a:picLocks noChangeAspect="1"/>
          </p:cNvPicPr>
          <p:nvPr/>
        </p:nvPicPr>
        <p:blipFill>
          <a:blip r:embed="rId5"/>
          <a:srcRect/>
          <a:stretch>
            <a:fillRect/>
          </a:stretch>
        </p:blipFill>
        <p:spPr bwMode="auto">
          <a:xfrm>
            <a:off x="0" y="0"/>
            <a:ext cx="2000232" cy="2648956"/>
          </a:xfrm>
          <a:prstGeom prst="rect">
            <a:avLst/>
          </a:prstGeom>
          <a:noFill/>
          <a:ln w="63500">
            <a:solidFill>
              <a:srgbClr val="FF6600"/>
            </a:solidFill>
            <a:miter lim="800000"/>
            <a:headEnd/>
            <a:tailEnd/>
          </a:ln>
        </p:spPr>
      </p:pic>
      <p:sp>
        <p:nvSpPr>
          <p:cNvPr id="13" name="Rectangle 12"/>
          <p:cNvSpPr/>
          <p:nvPr/>
        </p:nvSpPr>
        <p:spPr>
          <a:xfrm>
            <a:off x="2143108" y="2928934"/>
            <a:ext cx="5072099" cy="1569660"/>
          </a:xfrm>
          <a:prstGeom prst="rect">
            <a:avLst/>
          </a:prstGeom>
        </p:spPr>
        <p:txBody>
          <a:bodyPr wrap="square">
            <a:spAutoFit/>
          </a:bodyPr>
          <a:lstStyle/>
          <a:p>
            <a:pPr lvl="0" algn="ctr">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 pos="20269200" algn="l"/>
                <a:tab pos="20993100" algn="l"/>
                <a:tab pos="21717000" algn="l"/>
                <a:tab pos="22440900" algn="l"/>
                <a:tab pos="23164800" algn="l"/>
                <a:tab pos="23888700" algn="l"/>
              </a:tabLst>
            </a:pPr>
            <a:r>
              <a:rPr lang="fr-FR" sz="2400" b="1" dirty="0">
                <a:solidFill>
                  <a:srgbClr val="FF0000"/>
                </a:solidFill>
                <a:latin typeface="Calibri" charset="0"/>
              </a:rPr>
              <a:t>Etude de la faisabilité des mesures de l’hiérarchie de </a:t>
            </a:r>
            <a:r>
              <a:rPr lang="fr-FR" sz="2400" b="1" dirty="0" smtClean="0">
                <a:solidFill>
                  <a:srgbClr val="FF0000"/>
                </a:solidFill>
                <a:latin typeface="Calibri" charset="0"/>
              </a:rPr>
              <a:t>masse </a:t>
            </a:r>
            <a:r>
              <a:rPr lang="fr-FR" sz="2400" b="1" dirty="0">
                <a:solidFill>
                  <a:srgbClr val="FF0000"/>
                </a:solidFill>
                <a:latin typeface="Calibri" charset="0"/>
              </a:rPr>
              <a:t>de neutrino avec les neutrinos atmosphériques dans la méditerranée</a:t>
            </a:r>
          </a:p>
        </p:txBody>
      </p:sp>
      <p:sp>
        <p:nvSpPr>
          <p:cNvPr id="14" name="Rectangle 13"/>
          <p:cNvSpPr/>
          <p:nvPr/>
        </p:nvSpPr>
        <p:spPr>
          <a:xfrm>
            <a:off x="1285853" y="5000636"/>
            <a:ext cx="6588195" cy="369332"/>
          </a:xfrm>
          <a:prstGeom prst="rect">
            <a:avLst/>
          </a:prstGeom>
        </p:spPr>
        <p:txBody>
          <a:bodyPr wrap="square">
            <a:spAutoFit/>
          </a:bodyPr>
          <a:lstStyle/>
          <a:p>
            <a:pPr algn="ctr"/>
            <a:r>
              <a:rPr lang="fr-FR" b="1" dirty="0">
                <a:solidFill>
                  <a:srgbClr val="000000"/>
                </a:solidFill>
                <a:latin typeface="Calibri" charset="0"/>
              </a:rPr>
              <a:t> </a:t>
            </a:r>
            <a:r>
              <a:rPr lang="fr-FR" b="1" dirty="0" smtClean="0">
                <a:solidFill>
                  <a:srgbClr val="000000"/>
                </a:solidFill>
                <a:latin typeface="Calibri" charset="0"/>
              </a:rPr>
              <a:t>Collaboration KM3NeT</a:t>
            </a:r>
            <a:endParaRPr lang="fr-FR" b="1"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457200" y="1"/>
            <a:ext cx="8229600" cy="500042"/>
          </a:xfrm>
          <a:prstGeom prst="rect">
            <a:avLst/>
          </a:prstGeom>
          <a:solidFill>
            <a:srgbClr val="FFD320"/>
          </a:solidFill>
          <a:ln w="9525">
            <a:solidFill>
              <a:srgbClr val="000000"/>
            </a:solidFill>
            <a:round/>
            <a:headEnd/>
            <a:tailEnd/>
          </a:ln>
        </p:spPr>
        <p:txBody>
          <a:bodyPr wrap="none" lIns="90000" tIns="45000" rIns="90000" bIns="45000" anchor="ctr">
            <a:norm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Lst>
            </a:pPr>
            <a:r>
              <a:rPr lang="fr-FR" sz="1600" b="1" dirty="0">
                <a:solidFill>
                  <a:srgbClr val="000000"/>
                </a:solidFill>
                <a:latin typeface="Comic Sans MS" charset="0"/>
              </a:rPr>
              <a:t>ORCA</a:t>
            </a:r>
            <a:r>
              <a:rPr lang="fr-FR" sz="1600" b="1" dirty="0" smtClean="0">
                <a:solidFill>
                  <a:srgbClr val="000000"/>
                </a:solidFill>
                <a:latin typeface="Comic Sans MS" charset="0"/>
              </a:rPr>
              <a:t>: un détecteur </a:t>
            </a:r>
            <a:r>
              <a:rPr lang="fr-FR" sz="1600" b="1" dirty="0" err="1" smtClean="0">
                <a:solidFill>
                  <a:srgbClr val="000000"/>
                </a:solidFill>
                <a:latin typeface="Comic Sans MS" charset="0"/>
              </a:rPr>
              <a:t>Cherenkov</a:t>
            </a:r>
            <a:r>
              <a:rPr lang="fr-FR" sz="1600" b="1" dirty="0" smtClean="0">
                <a:solidFill>
                  <a:srgbClr val="000000"/>
                </a:solidFill>
                <a:latin typeface="Comic Sans MS" charset="0"/>
              </a:rPr>
              <a:t> sous-marin de neutrino dans le cadre KM3NeT</a:t>
            </a:r>
            <a:endParaRPr lang="fr-FR" sz="1600" b="1" dirty="0">
              <a:solidFill>
                <a:srgbClr val="000000"/>
              </a:solidFill>
              <a:latin typeface="Comic Sans MS" charset="0"/>
            </a:endParaRPr>
          </a:p>
        </p:txBody>
      </p:sp>
      <p:pic>
        <p:nvPicPr>
          <p:cNvPr id="6" name="Picture 2"/>
          <p:cNvPicPr>
            <a:picLocks noChangeAspect="1" noChangeArrowheads="1"/>
          </p:cNvPicPr>
          <p:nvPr/>
        </p:nvPicPr>
        <p:blipFill>
          <a:blip r:embed="rId2"/>
          <a:srcRect l="10172" t="25299" r="7721" b="15742"/>
          <a:stretch>
            <a:fillRect/>
          </a:stretch>
        </p:blipFill>
        <p:spPr bwMode="auto">
          <a:xfrm>
            <a:off x="1066800" y="3276600"/>
            <a:ext cx="6586537" cy="2643206"/>
          </a:xfrm>
          <a:prstGeom prst="rect">
            <a:avLst/>
          </a:prstGeom>
          <a:ln>
            <a:noFill/>
          </a:ln>
          <a:effectLst>
            <a:outerShdw blurRad="292100" dist="139700" dir="2700000" algn="tl" rotWithShape="0">
              <a:srgbClr val="333333">
                <a:alpha val="65000"/>
              </a:srgbClr>
            </a:outerShdw>
          </a:effectLst>
        </p:spPr>
      </p:pic>
      <p:sp>
        <p:nvSpPr>
          <p:cNvPr id="8" name="ZoneTexte 7"/>
          <p:cNvSpPr txBox="1"/>
          <p:nvPr/>
        </p:nvSpPr>
        <p:spPr>
          <a:xfrm>
            <a:off x="0" y="762000"/>
            <a:ext cx="8610600" cy="6186309"/>
          </a:xfrm>
          <a:prstGeom prst="rect">
            <a:avLst/>
          </a:prstGeom>
          <a:noFill/>
        </p:spPr>
        <p:txBody>
          <a:bodyPr wrap="square" rtlCol="0">
            <a:spAutoFit/>
          </a:bodyPr>
          <a:lstStyle/>
          <a:p>
            <a:pPr>
              <a:buFont typeface="Times New Roman" charset="0"/>
              <a:buNone/>
              <a:defRPr/>
            </a:pPr>
            <a:r>
              <a:rPr lang="fr-FR" dirty="0" smtClean="0">
                <a:solidFill>
                  <a:srgbClr val="000000"/>
                </a:solidFill>
              </a:rPr>
              <a:t>ORCA est construit sur l'expertise de la Collaboration KM3NeT, qui vise à la mise en place d'un télescope à neutrinos multi-km3 en Méditerranée pour effectuer à haute énergie (</a:t>
            </a:r>
            <a:r>
              <a:rPr lang="fr-FR" dirty="0" err="1" smtClean="0">
                <a:solidFill>
                  <a:srgbClr val="000000"/>
                </a:solidFill>
              </a:rPr>
              <a:t>TeV</a:t>
            </a:r>
            <a:r>
              <a:rPr lang="fr-FR" dirty="0" smtClean="0">
                <a:solidFill>
                  <a:srgbClr val="000000"/>
                </a:solidFill>
              </a:rPr>
              <a:t>-</a:t>
            </a:r>
            <a:r>
              <a:rPr lang="fr-FR" dirty="0" err="1" smtClean="0">
                <a:solidFill>
                  <a:srgbClr val="000000"/>
                </a:solidFill>
              </a:rPr>
              <a:t>PeV</a:t>
            </a:r>
            <a:r>
              <a:rPr lang="fr-FR" dirty="0" smtClean="0">
                <a:solidFill>
                  <a:srgbClr val="000000"/>
                </a:solidFill>
              </a:rPr>
              <a:t>) l’astronomie neutrino:</a:t>
            </a:r>
          </a:p>
          <a:p>
            <a:pPr>
              <a:buFont typeface="Times New Roman" charset="0"/>
              <a:buNone/>
              <a:defRPr/>
            </a:pPr>
            <a:r>
              <a:rPr lang="fr-FR" dirty="0" smtClean="0">
                <a:solidFill>
                  <a:srgbClr val="000000"/>
                </a:solidFill>
              </a:rPr>
              <a:t>- Même principe de détection : la lumière Tcherenkov émise par les particules secondaires</a:t>
            </a:r>
          </a:p>
          <a:p>
            <a:pPr>
              <a:buFont typeface="Times New Roman" charset="0"/>
              <a:buNone/>
              <a:defRPr/>
            </a:pPr>
            <a:r>
              <a:rPr lang="fr-FR" dirty="0" smtClean="0">
                <a:solidFill>
                  <a:srgbClr val="000000"/>
                </a:solidFill>
              </a:rPr>
              <a:t>   produit par l'interaction du avec de la matière autour du détecteur</a:t>
            </a:r>
          </a:p>
          <a:p>
            <a:pPr>
              <a:buFont typeface="Times New Roman" charset="0"/>
              <a:buNone/>
              <a:defRPr/>
            </a:pPr>
            <a:r>
              <a:rPr lang="fr-FR" dirty="0" smtClean="0">
                <a:solidFill>
                  <a:srgbClr val="000000"/>
                </a:solidFill>
              </a:rPr>
              <a:t>- Même technologie et conception neutrino  du détecteur (lignes instrumentées ancrées sur le fond marin et supportant des modules optiques numériques multi-PMT)</a:t>
            </a:r>
          </a:p>
          <a:p>
            <a:pPr>
              <a:buFont typeface="Times New Roman" charset="0"/>
              <a:buNone/>
              <a:defRPr/>
            </a:pPr>
            <a:r>
              <a:rPr lang="fr-FR" dirty="0" smtClean="0">
                <a:solidFill>
                  <a:srgbClr val="000000"/>
                </a:solidFill>
              </a:rPr>
              <a:t>- Réseau plus dense d'abaisser le seuil d'énergie à ~ </a:t>
            </a:r>
            <a:r>
              <a:rPr lang="fr-FR" dirty="0" err="1" smtClean="0">
                <a:solidFill>
                  <a:srgbClr val="000000"/>
                </a:solidFill>
              </a:rPr>
              <a:t>GeV</a:t>
            </a:r>
            <a:endParaRPr lang="fr-FR" dirty="0" smtClean="0">
              <a:solidFill>
                <a:srgbClr val="000000"/>
              </a:solidFill>
            </a:endParaRPr>
          </a:p>
          <a:p>
            <a:pPr>
              <a:buFont typeface="Times New Roman" charset="0"/>
              <a:buNone/>
              <a:defRPr/>
            </a:pPr>
            <a:r>
              <a:rPr lang="fr-FR" dirty="0" smtClean="0">
                <a:solidFill>
                  <a:srgbClr val="000000"/>
                </a:solidFill>
              </a:rPr>
              <a:t>- L'espacement des lignes et la longueur limitée par des contingences de déploiement</a:t>
            </a:r>
          </a:p>
          <a:p>
            <a:pPr>
              <a:buFont typeface="Times New Roman" charset="0"/>
              <a:buNone/>
              <a:defRPr/>
            </a:pPr>
            <a:endParaRPr lang="fr-FR" dirty="0" smtClean="0">
              <a:solidFill>
                <a:srgbClr val="000000"/>
              </a:solidFill>
            </a:endParaRPr>
          </a:p>
          <a:p>
            <a:pPr>
              <a:buFont typeface="Times New Roman" charset="0"/>
              <a:buNone/>
              <a:defRPr/>
            </a:pPr>
            <a:endParaRPr lang="fr-FR" dirty="0" smtClean="0">
              <a:solidFill>
                <a:srgbClr val="000000"/>
              </a:solidFill>
            </a:endParaRPr>
          </a:p>
          <a:p>
            <a:pPr>
              <a:buFont typeface="Times New Roman" charset="0"/>
              <a:buNone/>
              <a:defRPr/>
            </a:pPr>
            <a:endParaRPr lang="fr-FR" dirty="0" smtClean="0">
              <a:solidFill>
                <a:srgbClr val="000000"/>
              </a:solidFill>
            </a:endParaRPr>
          </a:p>
          <a:p>
            <a:pPr>
              <a:buFont typeface="Times New Roman" charset="0"/>
              <a:buNone/>
              <a:defRPr/>
            </a:pPr>
            <a:endParaRPr lang="fr-FR" dirty="0" smtClean="0">
              <a:solidFill>
                <a:srgbClr val="000000"/>
              </a:solidFill>
            </a:endParaRPr>
          </a:p>
          <a:p>
            <a:pPr>
              <a:buFont typeface="Times New Roman" charset="0"/>
              <a:buNone/>
              <a:defRPr/>
            </a:pPr>
            <a:endParaRPr lang="fr-FR" dirty="0" smtClean="0">
              <a:solidFill>
                <a:srgbClr val="000000"/>
              </a:solidFill>
            </a:endParaRPr>
          </a:p>
          <a:p>
            <a:pPr>
              <a:buFont typeface="Times New Roman" charset="0"/>
              <a:buNone/>
              <a:defRPr/>
            </a:pPr>
            <a:endParaRPr lang="fr-FR" dirty="0" smtClean="0">
              <a:solidFill>
                <a:srgbClr val="000000"/>
              </a:solidFill>
            </a:endParaRPr>
          </a:p>
          <a:p>
            <a:pPr>
              <a:buFont typeface="Times New Roman" charset="0"/>
              <a:buNone/>
              <a:defRPr/>
            </a:pPr>
            <a:endParaRPr lang="fr-FR" dirty="0" smtClean="0">
              <a:solidFill>
                <a:srgbClr val="000000"/>
              </a:solidFill>
            </a:endParaRPr>
          </a:p>
          <a:p>
            <a:pPr>
              <a:buFont typeface="Times New Roman" charset="0"/>
              <a:buNone/>
              <a:defRPr/>
            </a:pPr>
            <a:endParaRPr lang="fr-FR" dirty="0" smtClean="0">
              <a:solidFill>
                <a:srgbClr val="000000"/>
              </a:solidFill>
            </a:endParaRPr>
          </a:p>
          <a:p>
            <a:pPr>
              <a:buFont typeface="Times New Roman" charset="0"/>
              <a:buNone/>
              <a:defRPr/>
            </a:pPr>
            <a:endParaRPr lang="fr-FR" dirty="0" smtClean="0">
              <a:solidFill>
                <a:srgbClr val="000000"/>
              </a:solidFill>
            </a:endParaRPr>
          </a:p>
          <a:p>
            <a:pPr>
              <a:buFont typeface="Times New Roman" charset="0"/>
              <a:buNone/>
              <a:defRPr/>
            </a:pPr>
            <a:endParaRPr lang="fr-FR" dirty="0" smtClean="0">
              <a:solidFill>
                <a:srgbClr val="000000"/>
              </a:solidFill>
            </a:endParaRPr>
          </a:p>
          <a:p>
            <a:pPr>
              <a:buFont typeface="Times New Roman" charset="0"/>
              <a:buNone/>
              <a:defRPr/>
            </a:pPr>
            <a:r>
              <a:rPr lang="fr-FR" dirty="0" smtClean="0">
                <a:solidFill>
                  <a:srgbClr val="000000"/>
                </a:solidFill>
              </a:rPr>
              <a:t>(Optimisation complète à effectuer sur la base d'un détecteur avec différentes options de masquage</a:t>
            </a:r>
          </a:p>
          <a:p>
            <a:endParaRPr lang="fr-FR"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bwMode="auto">
          <a:xfrm>
            <a:off x="457200" y="274638"/>
            <a:ext cx="8229600" cy="796908"/>
          </a:xfrm>
          <a:prstGeom prst="rect">
            <a:avLst/>
          </a:prstGeom>
          <a:solidFill>
            <a:srgbClr val="FFD320"/>
          </a:solidFill>
          <a:ln w="9525">
            <a:solidFill>
              <a:srgbClr val="000000"/>
            </a:solidFill>
            <a:round/>
            <a:headEnd/>
            <a:tailEnd/>
          </a:ln>
        </p:spPr>
        <p:txBody>
          <a:bodyPr wrap="none" lIns="90000" tIns="45000" rIns="90000" bIns="45000" anchor="ctr">
            <a:norm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Lst>
            </a:pPr>
            <a:r>
              <a:rPr lang="fr-FR" sz="1600" b="1" dirty="0" smtClean="0">
                <a:solidFill>
                  <a:srgbClr val="000000"/>
                </a:solidFill>
                <a:latin typeface="Comic Sans MS" charset="0"/>
              </a:rPr>
              <a:t>Mesure d’hiérarchie de la masse de neutrino avec les neutrinos atmosphériques</a:t>
            </a:r>
            <a:endParaRPr lang="fr-FR" sz="1600" b="1" dirty="0">
              <a:solidFill>
                <a:srgbClr val="000000"/>
              </a:solidFill>
              <a:latin typeface="Comic Sans MS" charset="0"/>
            </a:endParaRPr>
          </a:p>
        </p:txBody>
      </p:sp>
      <p:pic>
        <p:nvPicPr>
          <p:cNvPr id="6" name="Picture 7" descr="txp_fig"/>
          <p:cNvPicPr>
            <a:picLocks noChangeAspect="1" noChangeArrowheads="1"/>
          </p:cNvPicPr>
          <p:nvPr>
            <p:custDataLst>
              <p:tags r:id="rId1"/>
            </p:custDataLst>
          </p:nvPr>
        </p:nvPicPr>
        <p:blipFill>
          <a:blip r:embed="rId3" cstate="print"/>
          <a:srcRect/>
          <a:stretch>
            <a:fillRect/>
          </a:stretch>
        </p:blipFill>
        <p:spPr bwMode="auto">
          <a:xfrm>
            <a:off x="214283" y="4143381"/>
            <a:ext cx="4038600" cy="2500330"/>
          </a:xfrm>
          <a:prstGeom prst="rect">
            <a:avLst/>
          </a:prstGeom>
          <a:noFill/>
          <a:ln w="9525">
            <a:noFill/>
            <a:miter lim="800000"/>
            <a:headEnd/>
            <a:tailEnd/>
          </a:ln>
        </p:spPr>
      </p:pic>
      <p:sp>
        <p:nvSpPr>
          <p:cNvPr id="7" name="ZoneTexte 6"/>
          <p:cNvSpPr txBox="1"/>
          <p:nvPr/>
        </p:nvSpPr>
        <p:spPr>
          <a:xfrm>
            <a:off x="428596" y="1214422"/>
            <a:ext cx="8501123" cy="5355312"/>
          </a:xfrm>
          <a:prstGeom prst="rect">
            <a:avLst/>
          </a:prstGeom>
          <a:noFill/>
        </p:spPr>
        <p:txBody>
          <a:bodyPr wrap="square" rtlCol="0">
            <a:spAutoFit/>
          </a:bodyPr>
          <a:lstStyle/>
          <a:p>
            <a:pPr algn="just">
              <a:buFont typeface="Wingdings" pitchFamily="2" charset="2"/>
              <a:buChar char="ü"/>
            </a:pPr>
            <a:r>
              <a:rPr lang="fr-FR" dirty="0" smtClean="0">
                <a:solidFill>
                  <a:srgbClr val="000000"/>
                </a:solidFill>
              </a:rPr>
              <a:t>Les valeurs de tous les paramètres d'oscillation des neutrinos peuvent maintenant être extraites de données disponibles avec une précision meilleure que 15%, la plus grande incertitude qui subsiste étant sur θ</a:t>
            </a:r>
            <a:r>
              <a:rPr lang="fr-FR" baseline="-25000" dirty="0" smtClean="0">
                <a:solidFill>
                  <a:srgbClr val="000000"/>
                </a:solidFill>
              </a:rPr>
              <a:t>23</a:t>
            </a:r>
            <a:r>
              <a:rPr lang="fr-FR" dirty="0" smtClean="0">
                <a:solidFill>
                  <a:srgbClr val="000000"/>
                </a:solidFill>
              </a:rPr>
              <a:t> .</a:t>
            </a:r>
          </a:p>
          <a:p>
            <a:pPr algn="just"/>
            <a:r>
              <a:rPr lang="fr-FR" dirty="0" smtClean="0">
                <a:solidFill>
                  <a:srgbClr val="000000"/>
                </a:solidFill>
              </a:rPr>
              <a:t>La valeur relativement importante de θ</a:t>
            </a:r>
            <a:r>
              <a:rPr lang="fr-FR" baseline="-25000" dirty="0" smtClean="0">
                <a:solidFill>
                  <a:srgbClr val="000000"/>
                </a:solidFill>
              </a:rPr>
              <a:t>13</a:t>
            </a:r>
            <a:r>
              <a:rPr lang="fr-FR" dirty="0" smtClean="0">
                <a:solidFill>
                  <a:srgbClr val="000000"/>
                </a:solidFill>
              </a:rPr>
              <a:t> (qui entraîne l’oscillation </a:t>
            </a:r>
            <a:r>
              <a:rPr lang="fr-FR" b="1" dirty="0" err="1" smtClean="0">
                <a:solidFill>
                  <a:srgbClr val="000000"/>
                </a:solidFill>
              </a:rPr>
              <a:t>ν</a:t>
            </a:r>
            <a:r>
              <a:rPr lang="fr-FR" b="1" baseline="-25000" dirty="0" err="1" smtClean="0">
                <a:solidFill>
                  <a:srgbClr val="000000"/>
                </a:solidFill>
              </a:rPr>
              <a:t>e</a:t>
            </a:r>
            <a:r>
              <a:rPr lang="fr-FR" b="1" dirty="0" smtClean="0">
                <a:solidFill>
                  <a:srgbClr val="000000"/>
                </a:solidFill>
              </a:rPr>
              <a:t> </a:t>
            </a:r>
            <a:r>
              <a:rPr lang="fr-FR" b="1" dirty="0" smtClean="0">
                <a:solidFill>
                  <a:srgbClr val="000000"/>
                </a:solidFill>
                <a:sym typeface="Wingdings" charset="2"/>
              </a:rPr>
              <a:t> </a:t>
            </a:r>
            <a:r>
              <a:rPr lang="fr-FR" b="1" dirty="0" err="1" smtClean="0">
                <a:solidFill>
                  <a:srgbClr val="000000"/>
                </a:solidFill>
                <a:sym typeface="Wingdings" charset="2"/>
              </a:rPr>
              <a:t>ν</a:t>
            </a:r>
            <a:r>
              <a:rPr lang="fr-FR" b="1" baseline="-25000" dirty="0" err="1" smtClean="0">
                <a:solidFill>
                  <a:srgbClr val="000000"/>
                </a:solidFill>
                <a:sym typeface="Wingdings" charset="2"/>
              </a:rPr>
              <a:t>μ</a:t>
            </a:r>
            <a:r>
              <a:rPr lang="fr-FR" b="1" dirty="0" smtClean="0">
                <a:solidFill>
                  <a:srgbClr val="000000"/>
                </a:solidFill>
                <a:sym typeface="Wingdings" charset="2"/>
              </a:rPr>
              <a:t> </a:t>
            </a:r>
            <a:r>
              <a:rPr lang="fr-FR" dirty="0" smtClean="0">
                <a:solidFill>
                  <a:srgbClr val="000000"/>
                </a:solidFill>
              </a:rPr>
              <a:t>) est un atout pour la détermination des paramètres de neutrinos inconnus restants:</a:t>
            </a:r>
          </a:p>
          <a:p>
            <a:pPr algn="just">
              <a:buFont typeface="Arial" pitchFamily="34" charset="0"/>
              <a:buChar char="•"/>
            </a:pPr>
            <a:r>
              <a:rPr lang="fr-FR" dirty="0" smtClean="0">
                <a:solidFill>
                  <a:srgbClr val="000000"/>
                </a:solidFill>
              </a:rPr>
              <a:t> la valeur de la phase de violation CP(</a:t>
            </a:r>
            <a:r>
              <a:rPr lang="fr-FR" dirty="0" err="1" smtClean="0">
                <a:solidFill>
                  <a:srgbClr val="000000"/>
                </a:solidFill>
              </a:rPr>
              <a:t>δCP</a:t>
            </a:r>
            <a:r>
              <a:rPr lang="fr-FR" dirty="0" smtClean="0">
                <a:solidFill>
                  <a:srgbClr val="000000"/>
                </a:solidFill>
              </a:rPr>
              <a:t>), et l'ordre des masses de neutrino.</a:t>
            </a:r>
          </a:p>
          <a:p>
            <a:pPr algn="just">
              <a:buFont typeface="Arial" pitchFamily="34" charset="0"/>
              <a:buChar char="•"/>
            </a:pPr>
            <a:r>
              <a:rPr lang="fr-FR" dirty="0" smtClean="0">
                <a:solidFill>
                  <a:srgbClr val="000000"/>
                </a:solidFill>
              </a:rPr>
              <a:t>stratégie standard pour la détermination de NMH: oscillation </a:t>
            </a:r>
            <a:r>
              <a:rPr lang="fr-FR" b="1" dirty="0" err="1" smtClean="0">
                <a:solidFill>
                  <a:srgbClr val="000000"/>
                </a:solidFill>
              </a:rPr>
              <a:t>ν</a:t>
            </a:r>
            <a:r>
              <a:rPr lang="fr-FR" b="1" baseline="-25000" dirty="0" err="1" smtClean="0">
                <a:solidFill>
                  <a:srgbClr val="000000"/>
                </a:solidFill>
              </a:rPr>
              <a:t>e</a:t>
            </a:r>
            <a:r>
              <a:rPr lang="fr-FR" b="1" dirty="0" smtClean="0">
                <a:solidFill>
                  <a:srgbClr val="000000"/>
                </a:solidFill>
              </a:rPr>
              <a:t> </a:t>
            </a:r>
            <a:r>
              <a:rPr lang="fr-FR" b="1" dirty="0" smtClean="0">
                <a:solidFill>
                  <a:srgbClr val="000000"/>
                </a:solidFill>
                <a:sym typeface="Wingdings" charset="2"/>
              </a:rPr>
              <a:t> </a:t>
            </a:r>
            <a:r>
              <a:rPr lang="fr-FR" b="1" dirty="0" err="1" smtClean="0">
                <a:solidFill>
                  <a:srgbClr val="000000"/>
                </a:solidFill>
                <a:sym typeface="Wingdings" charset="2"/>
              </a:rPr>
              <a:t>ν</a:t>
            </a:r>
            <a:r>
              <a:rPr lang="fr-FR" b="1" baseline="-25000" dirty="0" err="1" smtClean="0">
                <a:solidFill>
                  <a:srgbClr val="000000"/>
                </a:solidFill>
                <a:sym typeface="Wingdings" charset="2"/>
              </a:rPr>
              <a:t>μ</a:t>
            </a:r>
            <a:r>
              <a:rPr lang="fr-FR" dirty="0" smtClean="0">
                <a:solidFill>
                  <a:srgbClr val="000000"/>
                </a:solidFill>
              </a:rPr>
              <a:t> en présence d'effets de matières qui permettent de résoudre le signe de </a:t>
            </a:r>
            <a:r>
              <a:rPr lang="fr-FR" b="1" dirty="0" smtClean="0">
                <a:solidFill>
                  <a:srgbClr val="000000"/>
                </a:solidFill>
                <a:sym typeface="Wingdings" charset="2"/>
              </a:rPr>
              <a:t>Δm</a:t>
            </a:r>
            <a:r>
              <a:rPr lang="fr-FR" b="1" baseline="30000" dirty="0" smtClean="0">
                <a:solidFill>
                  <a:srgbClr val="000000"/>
                </a:solidFill>
                <a:sym typeface="Wingdings" charset="2"/>
              </a:rPr>
              <a:t>2</a:t>
            </a:r>
            <a:r>
              <a:rPr lang="fr-FR" b="1" baseline="-25000" dirty="0" smtClean="0">
                <a:solidFill>
                  <a:srgbClr val="000000"/>
                </a:solidFill>
                <a:sym typeface="Wingdings" charset="2"/>
              </a:rPr>
              <a:t>13</a:t>
            </a:r>
            <a:r>
              <a:rPr lang="fr-FR" b="1" dirty="0" smtClean="0">
                <a:solidFill>
                  <a:srgbClr val="000000"/>
                </a:solidFill>
                <a:sym typeface="Wingdings" charset="2"/>
              </a:rPr>
              <a:t> :</a:t>
            </a:r>
            <a:endParaRPr lang="fr-FR" dirty="0">
              <a:solidFill>
                <a:srgbClr val="000000"/>
              </a:solidFill>
              <a:latin typeface="Calibri" charset="0"/>
            </a:endParaRPr>
          </a:p>
          <a:p>
            <a:pPr>
              <a:buNone/>
            </a:pPr>
            <a:endParaRPr lang="fr-FR" dirty="0" smtClean="0">
              <a:solidFill>
                <a:srgbClr val="000000"/>
              </a:solidFill>
              <a:latin typeface="Calibri" charset="0"/>
            </a:endParaRPr>
          </a:p>
          <a:p>
            <a:pPr>
              <a:buNone/>
            </a:pPr>
            <a:endParaRPr lang="fr-FR" dirty="0">
              <a:solidFill>
                <a:srgbClr val="000000"/>
              </a:solidFill>
              <a:latin typeface="Calibri" charset="0"/>
            </a:endParaRPr>
          </a:p>
          <a:p>
            <a:pPr>
              <a:buNone/>
            </a:pPr>
            <a:endParaRPr lang="fr-FR" dirty="0">
              <a:solidFill>
                <a:srgbClr val="000000"/>
              </a:solidFill>
              <a:latin typeface="Calibri" charset="0"/>
            </a:endParaRPr>
          </a:p>
          <a:p>
            <a:endParaRPr lang="fr-FR" dirty="0" smtClean="0">
              <a:solidFill>
                <a:srgbClr val="000000"/>
              </a:solidFill>
              <a:latin typeface="Calibri" charset="0"/>
            </a:endParaRPr>
          </a:p>
          <a:p>
            <a:endParaRPr lang="fr-FR" dirty="0" smtClean="0">
              <a:solidFill>
                <a:srgbClr val="000000"/>
              </a:solidFill>
              <a:latin typeface="Calibri" charset="0"/>
            </a:endParaRPr>
          </a:p>
          <a:p>
            <a:endParaRPr lang="fr-FR" dirty="0">
              <a:solidFill>
                <a:srgbClr val="000000"/>
              </a:solidFill>
              <a:latin typeface="Calibri" charset="0"/>
            </a:endParaRPr>
          </a:p>
          <a:p>
            <a:endParaRPr lang="fr-FR" dirty="0" smtClean="0">
              <a:solidFill>
                <a:srgbClr val="000000"/>
              </a:solidFill>
              <a:latin typeface="Calibri" charset="0"/>
            </a:endParaRPr>
          </a:p>
          <a:p>
            <a:endParaRPr lang="fr-FR" dirty="0" smtClean="0">
              <a:solidFill>
                <a:srgbClr val="000000"/>
              </a:solidFill>
              <a:latin typeface="Calibri" charset="0"/>
            </a:endParaRPr>
          </a:p>
          <a:p>
            <a:endParaRPr lang="fr-FR" dirty="0" smtClean="0">
              <a:solidFill>
                <a:srgbClr val="000000"/>
              </a:solidFill>
              <a:latin typeface="Calibri" charset="0"/>
            </a:endParaRPr>
          </a:p>
          <a:p>
            <a:endParaRPr lang="fr-FR" dirty="0" smtClean="0">
              <a:solidFill>
                <a:srgbClr val="000000"/>
              </a:solidFill>
              <a:latin typeface="Calibri" charset="0"/>
            </a:endParaRPr>
          </a:p>
          <a:p>
            <a:endParaRPr lang="fr-FR" dirty="0"/>
          </a:p>
        </p:txBody>
      </p:sp>
      <p:sp>
        <p:nvSpPr>
          <p:cNvPr id="8" name="ZoneTexte 7"/>
          <p:cNvSpPr txBox="1"/>
          <p:nvPr/>
        </p:nvSpPr>
        <p:spPr>
          <a:xfrm>
            <a:off x="4572001" y="4071943"/>
            <a:ext cx="4429156" cy="3139321"/>
          </a:xfrm>
          <a:prstGeom prst="rect">
            <a:avLst/>
          </a:prstGeom>
          <a:noFill/>
        </p:spPr>
        <p:txBody>
          <a:bodyPr wrap="square" rtlCol="0">
            <a:spAutoFit/>
          </a:bodyPr>
          <a:lstStyle/>
          <a:p>
            <a:r>
              <a:rPr lang="fr-FR" dirty="0" smtClean="0">
                <a:solidFill>
                  <a:srgbClr val="000000"/>
                </a:solidFill>
                <a:latin typeface="Calibri" charset="0"/>
              </a:rPr>
              <a:t>La mise en valeur d'oscillation est maximale à</a:t>
            </a:r>
          </a:p>
          <a:p>
            <a:r>
              <a:rPr lang="fr-FR" dirty="0" smtClean="0">
                <a:solidFill>
                  <a:srgbClr val="000000"/>
                </a:solidFill>
                <a:latin typeface="Calibri" charset="0"/>
              </a:rPr>
              <a:t>l'énergie de résonance :</a:t>
            </a:r>
          </a:p>
          <a:p>
            <a:endParaRPr lang="fr-FR" dirty="0">
              <a:solidFill>
                <a:srgbClr val="000000"/>
              </a:solidFill>
              <a:latin typeface="Calibri" charset="0"/>
            </a:endParaRPr>
          </a:p>
          <a:p>
            <a:endParaRPr lang="fr-FR" dirty="0" smtClean="0">
              <a:solidFill>
                <a:srgbClr val="000000"/>
              </a:solidFill>
              <a:latin typeface="Calibri" charset="0"/>
            </a:endParaRPr>
          </a:p>
          <a:p>
            <a:endParaRPr lang="fr-FR" dirty="0">
              <a:solidFill>
                <a:srgbClr val="000000"/>
              </a:solidFill>
              <a:latin typeface="Calibri" charset="0"/>
            </a:endParaRPr>
          </a:p>
          <a:p>
            <a:r>
              <a:rPr lang="fr-FR" b="1" dirty="0" smtClean="0">
                <a:solidFill>
                  <a:srgbClr val="000000"/>
                </a:solidFill>
                <a:latin typeface="Calibri" charset="0"/>
              </a:rPr>
              <a:t>E</a:t>
            </a:r>
            <a:r>
              <a:rPr lang="fr-FR" b="1" baseline="-25000" dirty="0" smtClean="0">
                <a:solidFill>
                  <a:srgbClr val="000000"/>
                </a:solidFill>
                <a:latin typeface="Calibri" charset="0"/>
              </a:rPr>
              <a:t>res</a:t>
            </a:r>
            <a:r>
              <a:rPr lang="fr-FR" b="1" dirty="0" smtClean="0">
                <a:solidFill>
                  <a:srgbClr val="000000"/>
                </a:solidFill>
                <a:latin typeface="Calibri" charset="0"/>
              </a:rPr>
              <a:t> ≈ quelques </a:t>
            </a:r>
            <a:r>
              <a:rPr lang="fr-FR" b="1" dirty="0" err="1" smtClean="0">
                <a:solidFill>
                  <a:srgbClr val="000000"/>
                </a:solidFill>
                <a:latin typeface="Calibri" charset="0"/>
              </a:rPr>
              <a:t>GeV</a:t>
            </a:r>
            <a:r>
              <a:rPr lang="fr-FR" b="1" dirty="0" smtClean="0">
                <a:solidFill>
                  <a:srgbClr val="000000"/>
                </a:solidFill>
                <a:latin typeface="Calibri" charset="0"/>
              </a:rPr>
              <a:t> pour la densité terrestre de la matière	</a:t>
            </a:r>
          </a:p>
          <a:p>
            <a:r>
              <a:rPr lang="fr-FR" b="1" dirty="0" smtClean="0">
                <a:solidFill>
                  <a:srgbClr val="000000"/>
                </a:solidFill>
                <a:latin typeface="Calibri" charset="0"/>
              </a:rPr>
              <a:t>meilleurs perspectives pour les neutrinos atmosphériques!</a:t>
            </a:r>
          </a:p>
          <a:p>
            <a:endParaRPr lang="fr-FR" b="1" dirty="0" smtClean="0">
              <a:solidFill>
                <a:srgbClr val="000000"/>
              </a:solidFill>
              <a:latin typeface="Calibri" charset="0"/>
            </a:endParaRPr>
          </a:p>
          <a:p>
            <a:endParaRPr lang="fr-FR" b="1" dirty="0">
              <a:solidFill>
                <a:srgbClr val="000000"/>
              </a:solidFill>
              <a:latin typeface="Calibri" charset="0"/>
            </a:endParaRPr>
          </a:p>
        </p:txBody>
      </p:sp>
      <p:pic>
        <p:nvPicPr>
          <p:cNvPr id="9" name="Image 301"/>
          <p:cNvPicPr>
            <a:picLocks noChangeAspect="1"/>
          </p:cNvPicPr>
          <p:nvPr/>
        </p:nvPicPr>
        <p:blipFill>
          <a:blip r:embed="rId4"/>
          <a:srcRect/>
          <a:stretch>
            <a:fillRect/>
          </a:stretch>
        </p:blipFill>
        <p:spPr bwMode="auto">
          <a:xfrm>
            <a:off x="4643439" y="4714884"/>
            <a:ext cx="4286280" cy="78581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4294967295"/>
          </p:nvPr>
        </p:nvPicPr>
        <p:blipFill>
          <a:blip r:embed="rId2"/>
          <a:srcRect/>
          <a:stretch>
            <a:fillRect/>
          </a:stretch>
        </p:blipFill>
        <p:spPr bwMode="auto">
          <a:xfrm>
            <a:off x="357159" y="1071546"/>
            <a:ext cx="8229600" cy="3429024"/>
          </a:xfrm>
          <a:prstGeom prst="rect">
            <a:avLst/>
          </a:prstGeom>
          <a:noFill/>
          <a:ln w="9525">
            <a:noFill/>
            <a:round/>
            <a:headEnd/>
            <a:tailEnd/>
          </a:ln>
        </p:spPr>
      </p:pic>
      <p:sp>
        <p:nvSpPr>
          <p:cNvPr id="7" name="ZoneTexte 6"/>
          <p:cNvSpPr txBox="1"/>
          <p:nvPr/>
        </p:nvSpPr>
        <p:spPr>
          <a:xfrm>
            <a:off x="642911" y="4786322"/>
            <a:ext cx="7929619" cy="1477328"/>
          </a:xfrm>
          <a:prstGeom prst="rect">
            <a:avLst/>
          </a:prstGeom>
          <a:solidFill>
            <a:srgbClr val="FF9900"/>
          </a:solidFill>
        </p:spPr>
        <p:txBody>
          <a:bodyPr wrap="square">
            <a:spAutoFit/>
          </a:bodyPr>
          <a:lstStyle/>
          <a:p>
            <a:r>
              <a:rPr lang="fr-FR" dirty="0" smtClean="0">
                <a:solidFill>
                  <a:srgbClr val="000000"/>
                </a:solidFill>
              </a:rPr>
              <a:t>L'effet maximal à quelques </a:t>
            </a:r>
            <a:r>
              <a:rPr lang="fr-FR" dirty="0" err="1" smtClean="0">
                <a:solidFill>
                  <a:srgbClr val="000000"/>
                </a:solidFill>
              </a:rPr>
              <a:t>GeV</a:t>
            </a:r>
            <a:r>
              <a:rPr lang="fr-FR" dirty="0" smtClean="0">
                <a:solidFill>
                  <a:srgbClr val="000000"/>
                </a:solidFill>
              </a:rPr>
              <a:t> ≈ pour la matière des densités de la Terre (en fonction de la ligne de base)</a:t>
            </a:r>
          </a:p>
          <a:p>
            <a:r>
              <a:rPr lang="fr-FR" dirty="0" smtClean="0">
                <a:solidFill>
                  <a:srgbClr val="000000"/>
                </a:solidFill>
              </a:rPr>
              <a:t>  Mais P(</a:t>
            </a:r>
            <a:r>
              <a:rPr lang="fr-FR" dirty="0" err="1" smtClean="0">
                <a:solidFill>
                  <a:srgbClr val="000000"/>
                </a:solidFill>
                <a:sym typeface="Wingdings" charset="2"/>
              </a:rPr>
              <a:t>ν</a:t>
            </a:r>
            <a:r>
              <a:rPr lang="fr-FR" baseline="-25000" dirty="0" err="1" smtClean="0">
                <a:solidFill>
                  <a:srgbClr val="000000"/>
                </a:solidFill>
                <a:sym typeface="Wingdings" charset="2"/>
              </a:rPr>
              <a:t>μ</a:t>
            </a:r>
            <a:r>
              <a:rPr lang="fr-FR" dirty="0" smtClean="0">
                <a:solidFill>
                  <a:srgbClr val="000000"/>
                </a:solidFill>
                <a:sym typeface="Wingdings" charset="2"/>
              </a:rPr>
              <a:t>  </a:t>
            </a:r>
            <a:r>
              <a:rPr lang="fr-FR" dirty="0" err="1" smtClean="0">
                <a:solidFill>
                  <a:srgbClr val="000000"/>
                </a:solidFill>
                <a:sym typeface="Wingdings" charset="2"/>
              </a:rPr>
              <a:t>ν</a:t>
            </a:r>
            <a:r>
              <a:rPr lang="fr-FR" baseline="-25000" dirty="0" err="1" smtClean="0">
                <a:solidFill>
                  <a:srgbClr val="000000"/>
                </a:solidFill>
                <a:sym typeface="Wingdings" charset="2"/>
              </a:rPr>
              <a:t>μ</a:t>
            </a:r>
            <a:r>
              <a:rPr lang="fr-FR" dirty="0" smtClean="0">
                <a:solidFill>
                  <a:srgbClr val="000000"/>
                </a:solidFill>
                <a:sym typeface="Wingdings" charset="2"/>
              </a:rPr>
              <a:t> , NH</a:t>
            </a:r>
            <a:r>
              <a:rPr lang="fr-FR" dirty="0" smtClean="0">
                <a:solidFill>
                  <a:srgbClr val="000000"/>
                </a:solidFill>
              </a:rPr>
              <a:t>) = P(</a:t>
            </a:r>
            <a:r>
              <a:rPr lang="fr-FR" dirty="0" err="1" smtClean="0">
                <a:solidFill>
                  <a:srgbClr val="000000"/>
                </a:solidFill>
                <a:sym typeface="Wingdings" charset="2"/>
              </a:rPr>
              <a:t>ν</a:t>
            </a:r>
            <a:r>
              <a:rPr lang="fr-FR" baseline="-25000" dirty="0" err="1" smtClean="0">
                <a:solidFill>
                  <a:srgbClr val="000000"/>
                </a:solidFill>
                <a:sym typeface="Wingdings" charset="2"/>
              </a:rPr>
              <a:t>μ</a:t>
            </a:r>
            <a:r>
              <a:rPr lang="fr-FR" dirty="0" smtClean="0">
                <a:solidFill>
                  <a:srgbClr val="000000"/>
                </a:solidFill>
                <a:sym typeface="Wingdings" charset="2"/>
              </a:rPr>
              <a:t>  </a:t>
            </a:r>
            <a:r>
              <a:rPr lang="fr-FR" dirty="0" err="1" smtClean="0">
                <a:solidFill>
                  <a:srgbClr val="000000"/>
                </a:solidFill>
                <a:sym typeface="Wingdings" charset="2"/>
              </a:rPr>
              <a:t>ν</a:t>
            </a:r>
            <a:r>
              <a:rPr lang="fr-FR" baseline="-25000" dirty="0" err="1" smtClean="0">
                <a:solidFill>
                  <a:srgbClr val="000000"/>
                </a:solidFill>
                <a:sym typeface="Wingdings" charset="2"/>
              </a:rPr>
              <a:t>μ</a:t>
            </a:r>
            <a:r>
              <a:rPr lang="fr-FR" dirty="0" smtClean="0">
                <a:solidFill>
                  <a:srgbClr val="000000"/>
                </a:solidFill>
                <a:sym typeface="Wingdings" charset="2"/>
              </a:rPr>
              <a:t> , IH</a:t>
            </a:r>
            <a:r>
              <a:rPr lang="fr-FR" dirty="0" smtClean="0">
                <a:solidFill>
                  <a:srgbClr val="000000"/>
                </a:solidFill>
              </a:rPr>
              <a:t>)</a:t>
            </a:r>
          </a:p>
          <a:p>
            <a:r>
              <a:rPr lang="fr-FR" dirty="0" smtClean="0">
                <a:solidFill>
                  <a:srgbClr val="000000"/>
                </a:solidFill>
              </a:rPr>
              <a:t>             d'autres ingrédients sont nécessaires pour créer une différence dans le nombre d'événements d'IH vs NH:</a:t>
            </a:r>
          </a:p>
        </p:txBody>
      </p:sp>
      <p:sp>
        <p:nvSpPr>
          <p:cNvPr id="8" name="Rectangle 4"/>
          <p:cNvSpPr>
            <a:spLocks noGrp="1" noChangeArrowheads="1"/>
          </p:cNvSpPr>
          <p:nvPr>
            <p:ph type="title"/>
          </p:nvPr>
        </p:nvSpPr>
        <p:spPr bwMode="auto">
          <a:xfrm>
            <a:off x="500035" y="0"/>
            <a:ext cx="8229600" cy="857232"/>
          </a:xfrm>
          <a:prstGeom prst="rect">
            <a:avLst/>
          </a:prstGeom>
          <a:solidFill>
            <a:srgbClr val="FFD320"/>
          </a:solidFill>
          <a:ln w="9525">
            <a:solidFill>
              <a:srgbClr val="000000"/>
            </a:solidFill>
            <a:round/>
            <a:headEnd/>
            <a:tailEnd/>
          </a:ln>
        </p:spPr>
        <p:txBody>
          <a:bodyPr wrap="none" lIns="90000" tIns="45000" rIns="90000" bIns="45000" anchor="ctr">
            <a:norm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Lst>
            </a:pPr>
            <a:r>
              <a:rPr lang="fr-FR" sz="1600" b="1" dirty="0" smtClean="0">
                <a:solidFill>
                  <a:srgbClr val="000000"/>
                </a:solidFill>
                <a:latin typeface="Comic Sans MS" charset="0"/>
              </a:rPr>
              <a:t>Mesure d’hiérarchie de la masse de neutrino avec les neutrinos atmosphériques</a:t>
            </a:r>
            <a:endParaRPr lang="fr-FR" sz="1600" b="1" dirty="0">
              <a:solidFill>
                <a:srgbClr val="000000"/>
              </a:solidFill>
              <a:latin typeface="Comic Sans MS" charset="0"/>
            </a:endParaRPr>
          </a:p>
        </p:txBody>
      </p:sp>
      <p:sp>
        <p:nvSpPr>
          <p:cNvPr id="9" name="Flèche vers la droite 514"/>
          <p:cNvSpPr>
            <a:spLocks noChangeArrowheads="1"/>
          </p:cNvSpPr>
          <p:nvPr/>
        </p:nvSpPr>
        <p:spPr bwMode="auto">
          <a:xfrm>
            <a:off x="642911" y="5715016"/>
            <a:ext cx="609600" cy="228600"/>
          </a:xfrm>
          <a:prstGeom prst="rightArrow">
            <a:avLst>
              <a:gd name="adj1" fmla="val 50000"/>
              <a:gd name="adj2" fmla="val 50000"/>
            </a:avLst>
          </a:prstGeom>
          <a:solidFill>
            <a:schemeClr val="accent1"/>
          </a:solidFill>
          <a:ln w="9525">
            <a:solidFill>
              <a:schemeClr val="tx1"/>
            </a:solidFill>
            <a:round/>
            <a:headEnd/>
            <a:tailEnd/>
          </a:ln>
        </p:spPr>
        <p:txBody>
          <a:bodyPr/>
          <a:lstStyle/>
          <a:p>
            <a:endParaRPr lang="fr-F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1" y="1000108"/>
            <a:ext cx="4411663" cy="3657600"/>
          </a:xfrm>
          <a:prstGeom prst="rect">
            <a:avLst/>
          </a:prstGeom>
          <a:noFill/>
          <a:ln w="9525">
            <a:noFill/>
            <a:miter lim="800000"/>
            <a:headEnd/>
            <a:tailEnd/>
          </a:ln>
        </p:spPr>
      </p:pic>
      <p:sp>
        <p:nvSpPr>
          <p:cNvPr id="5" name="ZoneTexte 4"/>
          <p:cNvSpPr txBox="1"/>
          <p:nvPr/>
        </p:nvSpPr>
        <p:spPr>
          <a:xfrm>
            <a:off x="4495800" y="1071547"/>
            <a:ext cx="4648200" cy="3139321"/>
          </a:xfrm>
          <a:prstGeom prst="rect">
            <a:avLst/>
          </a:prstGeom>
          <a:solidFill>
            <a:schemeClr val="accent1">
              <a:lumMod val="60000"/>
              <a:lumOff val="40000"/>
            </a:schemeClr>
          </a:solidFill>
        </p:spPr>
        <p:txBody>
          <a:bodyPr wrap="square">
            <a:spAutoFit/>
          </a:bodyPr>
          <a:lstStyle/>
          <a:p>
            <a:r>
              <a:rPr lang="fr-FR" dirty="0" smtClean="0">
                <a:solidFill>
                  <a:srgbClr val="000000"/>
                </a:solidFill>
                <a:latin typeface="Calibri" charset="0"/>
              </a:rPr>
              <a:t>modèles distinctifs en </a:t>
            </a:r>
            <a:r>
              <a:rPr lang="fr-FR" b="1" dirty="0" smtClean="0">
                <a:solidFill>
                  <a:srgbClr val="000000"/>
                </a:solidFill>
                <a:latin typeface="Calibri" charset="0"/>
              </a:rPr>
              <a:t>(</a:t>
            </a:r>
            <a:r>
              <a:rPr lang="fr-FR" b="1" dirty="0" err="1" smtClean="0">
                <a:solidFill>
                  <a:srgbClr val="000000"/>
                </a:solidFill>
                <a:latin typeface="Calibri" charset="0"/>
              </a:rPr>
              <a:t>E</a:t>
            </a:r>
            <a:r>
              <a:rPr lang="fr-FR" b="1" baseline="-25000" dirty="0" err="1" smtClean="0">
                <a:solidFill>
                  <a:srgbClr val="000000"/>
                </a:solidFill>
                <a:latin typeface="Calibri" charset="0"/>
              </a:rPr>
              <a:t>ν</a:t>
            </a:r>
            <a:r>
              <a:rPr lang="fr-FR" b="1" dirty="0" smtClean="0">
                <a:solidFill>
                  <a:srgbClr val="000000"/>
                </a:solidFill>
                <a:latin typeface="Calibri" charset="0"/>
              </a:rPr>
              <a:t>, cos </a:t>
            </a:r>
            <a:r>
              <a:rPr lang="fr-FR" b="1" dirty="0" err="1" smtClean="0">
                <a:solidFill>
                  <a:srgbClr val="000000"/>
                </a:solidFill>
                <a:latin typeface="Calibri" charset="0"/>
              </a:rPr>
              <a:t>θ</a:t>
            </a:r>
            <a:r>
              <a:rPr lang="fr-FR" b="1" baseline="-25000" dirty="0" err="1" smtClean="0">
                <a:solidFill>
                  <a:srgbClr val="000000"/>
                </a:solidFill>
                <a:latin typeface="Calibri" charset="0"/>
              </a:rPr>
              <a:t>ν</a:t>
            </a:r>
            <a:r>
              <a:rPr lang="fr-FR" b="1" baseline="-25000" dirty="0" smtClean="0">
                <a:solidFill>
                  <a:srgbClr val="000000"/>
                </a:solidFill>
                <a:latin typeface="Calibri" charset="0"/>
              </a:rPr>
              <a:t> </a:t>
            </a:r>
            <a:r>
              <a:rPr lang="fr-FR" b="1" dirty="0" smtClean="0">
                <a:solidFill>
                  <a:srgbClr val="000000"/>
                </a:solidFill>
                <a:latin typeface="Calibri" charset="0"/>
              </a:rPr>
              <a:t>)</a:t>
            </a:r>
          </a:p>
          <a:p>
            <a:pPr>
              <a:buFont typeface="Arial" pitchFamily="34" charset="0"/>
              <a:buChar char="•"/>
            </a:pPr>
            <a:r>
              <a:rPr lang="fr-FR" dirty="0" smtClean="0">
                <a:solidFill>
                  <a:srgbClr val="000000"/>
                </a:solidFill>
                <a:latin typeface="Calibri" charset="0"/>
              </a:rPr>
              <a:t> oscillogrammes montrant la différence dans le nombre prévu d'événements pour les hiérarchies normales et inversées</a:t>
            </a:r>
          </a:p>
          <a:p>
            <a:r>
              <a:rPr lang="fr-FR" b="1" dirty="0" smtClean="0">
                <a:solidFill>
                  <a:srgbClr val="000000"/>
                </a:solidFill>
                <a:latin typeface="Calibri" charset="0"/>
              </a:rPr>
              <a:t>PRINCIPAUX DÉFIS:</a:t>
            </a:r>
          </a:p>
          <a:p>
            <a:r>
              <a:rPr lang="fr-FR" dirty="0" smtClean="0">
                <a:solidFill>
                  <a:srgbClr val="000000"/>
                </a:solidFill>
                <a:latin typeface="Calibri" charset="0"/>
              </a:rPr>
              <a:t>NH / IH : différence intrinsèque petite</a:t>
            </a:r>
          </a:p>
          <a:p>
            <a:r>
              <a:rPr lang="fr-FR" dirty="0" smtClean="0">
                <a:solidFill>
                  <a:srgbClr val="000000"/>
                </a:solidFill>
                <a:latin typeface="Calibri" charset="0"/>
              </a:rPr>
              <a:t>- En outre limitée par cinématique et intrinsèque fluctuations</a:t>
            </a:r>
          </a:p>
          <a:p>
            <a:r>
              <a:rPr lang="fr-FR" dirty="0" smtClean="0">
                <a:solidFill>
                  <a:srgbClr val="000000"/>
                </a:solidFill>
                <a:latin typeface="Calibri" charset="0"/>
              </a:rPr>
              <a:t>  - Oscillogrammes brouillée par l’énergie limitée et la précision angulaire du détecteur</a:t>
            </a:r>
          </a:p>
          <a:p>
            <a:r>
              <a:rPr lang="fr-FR" dirty="0" smtClean="0">
                <a:solidFill>
                  <a:srgbClr val="000000"/>
                </a:solidFill>
                <a:latin typeface="Calibri" charset="0"/>
              </a:rPr>
              <a:t> </a:t>
            </a:r>
            <a:endParaRPr lang="fr-FR" b="1" dirty="0">
              <a:solidFill>
                <a:srgbClr val="000000"/>
              </a:solidFill>
              <a:latin typeface="Calibri" charset="0"/>
            </a:endParaRPr>
          </a:p>
        </p:txBody>
      </p:sp>
      <p:sp>
        <p:nvSpPr>
          <p:cNvPr id="6" name="Flèche vers la droite 318"/>
          <p:cNvSpPr/>
          <p:nvPr/>
        </p:nvSpPr>
        <p:spPr bwMode="auto">
          <a:xfrm>
            <a:off x="0" y="4800600"/>
            <a:ext cx="4500563" cy="1214446"/>
          </a:xfrm>
          <a:prstGeom prst="rightArrow">
            <a:avLst/>
          </a:prstGeom>
          <a:solidFill>
            <a:schemeClr val="accent3">
              <a:lumMod val="60000"/>
              <a:lumOff val="40000"/>
            </a:schemeClr>
          </a:solidFill>
          <a:ln w="9525" cap="flat" cmpd="sng" algn="ctr">
            <a:solidFill>
              <a:schemeClr val="tx1"/>
            </a:solidFill>
            <a:prstDash val="solid"/>
            <a:round/>
            <a:headEnd type="none" w="med" len="med"/>
            <a:tailEnd type="none" w="med" len="med"/>
          </a:ln>
          <a:effectLst/>
        </p:spPr>
        <p:txBody>
          <a:bodyPr/>
          <a:lstStyle/>
          <a:p>
            <a:r>
              <a:rPr lang="fr-FR" dirty="0">
                <a:solidFill>
                  <a:srgbClr val="000000"/>
                </a:solidFill>
              </a:rPr>
              <a:t>E, θ </a:t>
            </a:r>
            <a:r>
              <a:rPr lang="fr-FR" dirty="0" err="1">
                <a:solidFill>
                  <a:srgbClr val="000000"/>
                </a:solidFill>
              </a:rPr>
              <a:t>smearing</a:t>
            </a:r>
            <a:r>
              <a:rPr lang="fr-FR" dirty="0">
                <a:solidFill>
                  <a:srgbClr val="000000"/>
                </a:solidFill>
              </a:rPr>
              <a:t> (</a:t>
            </a:r>
            <a:r>
              <a:rPr lang="fr-FR" dirty="0" err="1">
                <a:solidFill>
                  <a:srgbClr val="000000"/>
                </a:solidFill>
              </a:rPr>
              <a:t>kinematics</a:t>
            </a:r>
            <a:r>
              <a:rPr lang="fr-FR" dirty="0">
                <a:solidFill>
                  <a:srgbClr val="000000"/>
                </a:solidFill>
              </a:rPr>
              <a:t> + detector </a:t>
            </a:r>
            <a:r>
              <a:rPr lang="fr-FR" dirty="0" err="1">
                <a:solidFill>
                  <a:srgbClr val="000000"/>
                </a:solidFill>
              </a:rPr>
              <a:t>resolution</a:t>
            </a:r>
            <a:r>
              <a:rPr lang="fr-FR" dirty="0">
                <a:solidFill>
                  <a:srgbClr val="000000"/>
                </a:solidFill>
              </a:rPr>
              <a:t>)</a:t>
            </a:r>
          </a:p>
        </p:txBody>
      </p:sp>
      <p:sp>
        <p:nvSpPr>
          <p:cNvPr id="7" name="Rectangle 4"/>
          <p:cNvSpPr>
            <a:spLocks noGrp="1" noChangeArrowheads="1"/>
          </p:cNvSpPr>
          <p:nvPr>
            <p:ph type="title"/>
          </p:nvPr>
        </p:nvSpPr>
        <p:spPr bwMode="auto">
          <a:xfrm>
            <a:off x="457200" y="274639"/>
            <a:ext cx="8229600" cy="654032"/>
          </a:xfrm>
          <a:prstGeom prst="rect">
            <a:avLst/>
          </a:prstGeom>
          <a:solidFill>
            <a:srgbClr val="FFD320"/>
          </a:solidFill>
          <a:ln w="9525">
            <a:solidFill>
              <a:srgbClr val="000000"/>
            </a:solidFill>
            <a:round/>
            <a:headEnd/>
            <a:tailEnd/>
          </a:ln>
        </p:spPr>
        <p:txBody>
          <a:bodyPr wrap="none" lIns="90000" tIns="45000" rIns="90000" bIns="45000" anchor="ctr">
            <a:norm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 pos="10134600" algn="l"/>
                <a:tab pos="10858500" algn="l"/>
                <a:tab pos="11582400" algn="l"/>
                <a:tab pos="12306300" algn="l"/>
                <a:tab pos="13030200" algn="l"/>
                <a:tab pos="13754100" algn="l"/>
                <a:tab pos="14478000" algn="l"/>
                <a:tab pos="15201900" algn="l"/>
                <a:tab pos="15925800" algn="l"/>
                <a:tab pos="16649700" algn="l"/>
                <a:tab pos="17373600" algn="l"/>
                <a:tab pos="18097500" algn="l"/>
                <a:tab pos="18821400" algn="l"/>
                <a:tab pos="19545300" algn="l"/>
              </a:tabLst>
            </a:pPr>
            <a:r>
              <a:rPr lang="fr-FR" sz="1600" b="1" dirty="0" smtClean="0">
                <a:solidFill>
                  <a:srgbClr val="000000"/>
                </a:solidFill>
                <a:latin typeface="Comic Sans MS" charset="0"/>
              </a:rPr>
              <a:t>Mesure d’hiérarchie de la masse de neutrino avec les neutrinos atmosphériques</a:t>
            </a:r>
            <a:endParaRPr lang="fr-FR" sz="1600" b="1" dirty="0">
              <a:solidFill>
                <a:srgbClr val="000000"/>
              </a:solidFill>
              <a:latin typeface="Comic Sans MS" charset="0"/>
            </a:endParaRPr>
          </a:p>
        </p:txBody>
      </p:sp>
      <p:pic>
        <p:nvPicPr>
          <p:cNvPr id="8" name="Image 326"/>
          <p:cNvPicPr>
            <a:picLocks noChangeAspect="1"/>
          </p:cNvPicPr>
          <p:nvPr/>
        </p:nvPicPr>
        <p:blipFill>
          <a:blip r:embed="rId3"/>
          <a:srcRect/>
          <a:stretch>
            <a:fillRect/>
          </a:stretch>
        </p:blipFill>
        <p:spPr bwMode="auto">
          <a:xfrm>
            <a:off x="4495800" y="3878776"/>
            <a:ext cx="4648200" cy="297922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sellaDiTesto 2"/>
          <p:cNvSpPr txBox="1">
            <a:spLocks noChangeArrowheads="1"/>
          </p:cNvSpPr>
          <p:nvPr/>
        </p:nvSpPr>
        <p:spPr bwMode="auto">
          <a:xfrm>
            <a:off x="3657600" y="304801"/>
            <a:ext cx="1600200" cy="461665"/>
          </a:xfrm>
          <a:prstGeom prst="rect">
            <a:avLst/>
          </a:prstGeom>
          <a:noFill/>
          <a:ln w="9525">
            <a:noFill/>
            <a:miter lim="800000"/>
            <a:headEnd/>
            <a:tailEnd/>
          </a:ln>
        </p:spPr>
        <p:txBody>
          <a:bodyPr>
            <a:spAutoFit/>
          </a:bodyPr>
          <a:lstStyle/>
          <a:p>
            <a:r>
              <a:rPr lang="en-US" sz="2400">
                <a:solidFill>
                  <a:srgbClr val="0000FF"/>
                </a:solidFill>
                <a:latin typeface="Comic Sans MS" charset="0"/>
              </a:rPr>
              <a:t>Résumé</a:t>
            </a:r>
          </a:p>
        </p:txBody>
      </p:sp>
      <p:sp>
        <p:nvSpPr>
          <p:cNvPr id="22531" name="CasellaDiTesto 4"/>
          <p:cNvSpPr txBox="1">
            <a:spLocks noChangeArrowheads="1"/>
          </p:cNvSpPr>
          <p:nvPr/>
        </p:nvSpPr>
        <p:spPr bwMode="auto">
          <a:xfrm>
            <a:off x="381000" y="1219200"/>
            <a:ext cx="8458200" cy="3785652"/>
          </a:xfrm>
          <a:prstGeom prst="rect">
            <a:avLst/>
          </a:prstGeom>
          <a:noFill/>
          <a:ln w="9525">
            <a:noFill/>
            <a:miter lim="800000"/>
            <a:headEnd/>
            <a:tailEnd/>
          </a:ln>
        </p:spPr>
        <p:txBody>
          <a:bodyPr>
            <a:spAutoFit/>
          </a:bodyPr>
          <a:lstStyle/>
          <a:p>
            <a:pPr marL="177800" indent="-177800">
              <a:spcBef>
                <a:spcPts val="600"/>
              </a:spcBef>
              <a:buFont typeface="Arial" charset="0"/>
              <a:buChar char="•"/>
            </a:pPr>
            <a:r>
              <a:rPr lang="fr-FR" sz="2000">
                <a:latin typeface="Comic Sans MS" charset="0"/>
              </a:rPr>
              <a:t>Une conception pour le télescope à neutrinos KM3NeT venant pour compléter le champ IceCube  et dépasser  la sensibilité de ce dernier par un facteur important</a:t>
            </a:r>
          </a:p>
          <a:p>
            <a:pPr marL="177800" indent="-177800">
              <a:spcBef>
                <a:spcPts val="600"/>
              </a:spcBef>
              <a:buFont typeface="Arial" charset="0"/>
              <a:buChar char="•"/>
            </a:pPr>
            <a:r>
              <a:rPr lang="fr-FR" sz="2000">
                <a:latin typeface="Comic Sans MS" charset="0"/>
              </a:rPr>
              <a:t>La sensibilité requise peut être atteinte dans un budget global de 250 M € approximativement</a:t>
            </a:r>
          </a:p>
          <a:p>
            <a:pPr marL="177800" indent="-177800">
              <a:spcBef>
                <a:spcPts val="600"/>
              </a:spcBef>
              <a:buFont typeface="Arial" charset="0"/>
              <a:buChar char="•"/>
            </a:pPr>
            <a:r>
              <a:rPr lang="fr-FR" sz="2000">
                <a:latin typeface="Comic Sans MS" charset="0"/>
              </a:rPr>
              <a:t>Mise en œuvre, avec l'augmentation du potentiel de découverte, est techniquement possible</a:t>
            </a:r>
          </a:p>
          <a:p>
            <a:pPr marL="177800" indent="-177800">
              <a:spcBef>
                <a:spcPts val="600"/>
              </a:spcBef>
              <a:buFont typeface="Arial" charset="0"/>
              <a:buChar char="•"/>
            </a:pPr>
            <a:r>
              <a:rPr lang="fr-FR" sz="2000">
                <a:latin typeface="Comic Sans MS" charset="0"/>
              </a:rPr>
              <a:t>Processus de convergence vers une conception technique unique, en cours</a:t>
            </a:r>
          </a:p>
          <a:p>
            <a:pPr marL="177800" indent="-177800">
              <a:spcBef>
                <a:spcPts val="600"/>
              </a:spcBef>
              <a:buFont typeface="Arial" charset="0"/>
              <a:buChar char="•"/>
            </a:pPr>
            <a:r>
              <a:rPr lang="fr-FR" sz="2000">
                <a:latin typeface="Comic Sans MS" charset="0"/>
              </a:rPr>
              <a:t>Plan de développement pour la qualification d'un modèle de l'unité de détection de pré-production définie</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227" y="533400"/>
            <a:ext cx="9059544" cy="609599"/>
          </a:xfrm>
        </p:spPr>
        <p:txBody>
          <a:bodyPr/>
          <a:lstStyle/>
          <a:p>
            <a:pPr algn="ctr"/>
            <a:r>
              <a:rPr lang="fr-FR" b="1" dirty="0" smtClean="0">
                <a:solidFill>
                  <a:srgbClr val="FF0000"/>
                </a:solidFill>
              </a:rPr>
              <a:t>Conclusion générale</a:t>
            </a:r>
            <a:endParaRPr lang="fr-FR" b="1" dirty="0">
              <a:solidFill>
                <a:srgbClr val="FF0000"/>
              </a:solidFill>
            </a:endParaRPr>
          </a:p>
        </p:txBody>
      </p:sp>
      <p:sp>
        <p:nvSpPr>
          <p:cNvPr id="3" name="Espace réservé du texte 2"/>
          <p:cNvSpPr>
            <a:spLocks noGrp="1"/>
          </p:cNvSpPr>
          <p:nvPr>
            <p:ph type="body" idx="1"/>
          </p:nvPr>
        </p:nvSpPr>
        <p:spPr>
          <a:xfrm>
            <a:off x="280354" y="2097660"/>
            <a:ext cx="8583295" cy="3693319"/>
          </a:xfrm>
        </p:spPr>
        <p:txBody>
          <a:bodyPr/>
          <a:lstStyle/>
          <a:p>
            <a:r>
              <a:rPr lang="fr-FR" dirty="0" smtClean="0"/>
              <a:t>Les sections précédentes fournissent des détails sur les performances du détecteur ORCA de KM3NeT pour établir l’hiérarchie de la masse du neutrino et améliorer la précision sur les paramètres d'oscillation du secteur atmosphérique.</a:t>
            </a:r>
          </a:p>
          <a:p>
            <a:endParaRPr lang="fr-FR" dirty="0" smtClean="0"/>
          </a:p>
          <a:p>
            <a:r>
              <a:rPr lang="fr-FR" dirty="0" smtClean="0"/>
              <a:t>Bien que les résultats obtenus jusqu'à présent comptent sur des études complètes de Monte Carlo et des effets d'intégrations systématiques, des améliorations possibles ont déjà été identifiées et seront examinées dans un proche avenir. </a:t>
            </a:r>
          </a:p>
          <a:p>
            <a:endParaRPr lang="fr-FR" dirty="0" smtClean="0"/>
          </a:p>
          <a:p>
            <a:r>
              <a:rPr lang="fr-FR" dirty="0" smtClean="0"/>
              <a:t>Ceci comprend notamment :</a:t>
            </a:r>
          </a:p>
          <a:p>
            <a:pPr>
              <a:buFont typeface="Wingdings" pitchFamily="2" charset="2"/>
              <a:buChar char="Ø"/>
            </a:pPr>
            <a:r>
              <a:rPr lang="fr-FR" dirty="0" smtClean="0"/>
              <a:t>l'utilisation de la sensibilité obtenue à l'inélasticité de l'interaction comme un outil statistique</a:t>
            </a:r>
          </a:p>
          <a:p>
            <a:pPr>
              <a:buFont typeface="Wingdings" pitchFamily="2" charset="2"/>
              <a:buChar char="Ø"/>
            </a:pPr>
            <a:r>
              <a:rPr lang="fr-FR" dirty="0" smtClean="0"/>
              <a:t>Discrimination entre neutrino et antineutrinos et le rejet du fond de courant neutre</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971800"/>
            <a:ext cx="9395013" cy="923330"/>
          </a:xfrm>
          <a:prstGeom prst="rect">
            <a:avLst/>
          </a:prstGeom>
          <a:noFill/>
        </p:spPr>
        <p:txBody>
          <a:bodyPr wrap="square" lIns="91440" tIns="45720" rIns="91440" bIns="45720">
            <a:spAutoFit/>
          </a:bodyPr>
          <a:lstStyle/>
          <a:p>
            <a:pPr algn="ctr"/>
            <a:r>
              <a:rPr lang="fr-FR" sz="5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Merci de vo</a:t>
            </a:r>
            <a:r>
              <a:rPr lang="fr-FR"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tre attention</a:t>
            </a:r>
            <a:endParaRPr lang="fr-FR"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228600"/>
            <a:ext cx="7772400" cy="369332"/>
          </a:xfrm>
        </p:spPr>
        <p:txBody>
          <a:bodyPr/>
          <a:lstStyle/>
          <a:p>
            <a:pPr eaLnBrk="1" fontAlgn="auto" hangingPunct="1">
              <a:spcAft>
                <a:spcPts val="0"/>
              </a:spcAft>
              <a:defRPr/>
            </a:pPr>
            <a:r>
              <a:rPr lang="fr-FR" dirty="0" smtClean="0"/>
              <a:t>Un peu d'histoire …</a:t>
            </a:r>
            <a:endParaRPr lang="en-US" dirty="0" smtClean="0"/>
          </a:p>
        </p:txBody>
      </p:sp>
      <p:sp>
        <p:nvSpPr>
          <p:cNvPr id="9219" name="Text Box 3"/>
          <p:cNvSpPr txBox="1">
            <a:spLocks noChangeArrowheads="1"/>
          </p:cNvSpPr>
          <p:nvPr/>
        </p:nvSpPr>
        <p:spPr bwMode="auto">
          <a:xfrm>
            <a:off x="2895600" y="1066801"/>
            <a:ext cx="6242051" cy="646331"/>
          </a:xfrm>
          <a:prstGeom prst="rect">
            <a:avLst/>
          </a:prstGeom>
          <a:noFill/>
          <a:ln w="9525">
            <a:noFill/>
            <a:miter lim="800000"/>
            <a:headEnd/>
            <a:tailEnd/>
          </a:ln>
        </p:spPr>
        <p:txBody>
          <a:bodyPr>
            <a:spAutoFit/>
          </a:bodyPr>
          <a:lstStyle/>
          <a:p>
            <a:r>
              <a:rPr lang="fr-FR"/>
              <a:t> 1927 Les rayons cosmiques sont observés dans une  chambre à brouillard</a:t>
            </a:r>
            <a:endParaRPr lang="en-US"/>
          </a:p>
        </p:txBody>
      </p:sp>
      <p:sp>
        <p:nvSpPr>
          <p:cNvPr id="9221" name="Text Box 5"/>
          <p:cNvSpPr txBox="1">
            <a:spLocks noChangeArrowheads="1"/>
          </p:cNvSpPr>
          <p:nvPr/>
        </p:nvSpPr>
        <p:spPr bwMode="auto">
          <a:xfrm>
            <a:off x="2895601" y="2057401"/>
            <a:ext cx="2984500" cy="369332"/>
          </a:xfrm>
          <a:prstGeom prst="rect">
            <a:avLst/>
          </a:prstGeom>
          <a:noFill/>
          <a:ln w="9525">
            <a:noFill/>
            <a:miter lim="800000"/>
            <a:headEnd/>
            <a:tailEnd/>
          </a:ln>
        </p:spPr>
        <p:txBody>
          <a:bodyPr>
            <a:spAutoFit/>
          </a:bodyPr>
          <a:lstStyle/>
          <a:p>
            <a:r>
              <a:rPr lang="fr-FR"/>
              <a:t>1937 Découverte du muon</a:t>
            </a:r>
          </a:p>
        </p:txBody>
      </p:sp>
      <p:sp>
        <p:nvSpPr>
          <p:cNvPr id="9222" name="Text Box 6"/>
          <p:cNvSpPr txBox="1">
            <a:spLocks noChangeArrowheads="1"/>
          </p:cNvSpPr>
          <p:nvPr/>
        </p:nvSpPr>
        <p:spPr bwMode="auto">
          <a:xfrm>
            <a:off x="2895600" y="2438401"/>
            <a:ext cx="5257800" cy="369332"/>
          </a:xfrm>
          <a:prstGeom prst="rect">
            <a:avLst/>
          </a:prstGeom>
          <a:noFill/>
          <a:ln w="9525">
            <a:noFill/>
            <a:miter lim="800000"/>
            <a:headEnd/>
            <a:tailEnd/>
          </a:ln>
        </p:spPr>
        <p:txBody>
          <a:bodyPr>
            <a:spAutoFit/>
          </a:bodyPr>
          <a:lstStyle/>
          <a:p>
            <a:r>
              <a:rPr lang="fr-FR"/>
              <a:t> 1938 Auger découvre des gerbes de particules</a:t>
            </a:r>
            <a:endParaRPr lang="en-US"/>
          </a:p>
        </p:txBody>
      </p:sp>
      <p:sp>
        <p:nvSpPr>
          <p:cNvPr id="9223" name="Text Box 7"/>
          <p:cNvSpPr txBox="1">
            <a:spLocks noChangeArrowheads="1"/>
          </p:cNvSpPr>
          <p:nvPr/>
        </p:nvSpPr>
        <p:spPr bwMode="auto">
          <a:xfrm>
            <a:off x="2971800" y="2895601"/>
            <a:ext cx="5105400" cy="369332"/>
          </a:xfrm>
          <a:prstGeom prst="rect">
            <a:avLst/>
          </a:prstGeom>
          <a:noFill/>
          <a:ln w="9525">
            <a:noFill/>
            <a:miter lim="800000"/>
            <a:headEnd/>
            <a:tailEnd/>
          </a:ln>
        </p:spPr>
        <p:txBody>
          <a:bodyPr>
            <a:spAutoFit/>
          </a:bodyPr>
          <a:lstStyle/>
          <a:p>
            <a:r>
              <a:rPr lang="fr-FR"/>
              <a:t>1949 Théorie des rayons cosmiques de Fermi</a:t>
            </a:r>
            <a:endParaRPr lang="en-US"/>
          </a:p>
        </p:txBody>
      </p:sp>
      <p:sp>
        <p:nvSpPr>
          <p:cNvPr id="9224" name="Text Box 8"/>
          <p:cNvSpPr txBox="1">
            <a:spLocks noChangeArrowheads="1"/>
          </p:cNvSpPr>
          <p:nvPr/>
        </p:nvSpPr>
        <p:spPr bwMode="auto">
          <a:xfrm>
            <a:off x="2895600" y="3429001"/>
            <a:ext cx="5562600" cy="369332"/>
          </a:xfrm>
          <a:prstGeom prst="rect">
            <a:avLst/>
          </a:prstGeom>
          <a:noFill/>
          <a:ln w="9525">
            <a:noFill/>
            <a:miter lim="800000"/>
            <a:headEnd/>
            <a:tailEnd/>
          </a:ln>
        </p:spPr>
        <p:txBody>
          <a:bodyPr>
            <a:spAutoFit/>
          </a:bodyPr>
          <a:lstStyle/>
          <a:p>
            <a:r>
              <a:rPr lang="fr-FR"/>
              <a:t> 1962 Détection d'un rayon cosmique de 10</a:t>
            </a:r>
            <a:r>
              <a:rPr lang="fr-FR" baseline="30000"/>
              <a:t>20</a:t>
            </a:r>
            <a:r>
              <a:rPr lang="fr-FR"/>
              <a:t> eV</a:t>
            </a:r>
            <a:endParaRPr lang="en-US"/>
          </a:p>
        </p:txBody>
      </p:sp>
      <p:sp>
        <p:nvSpPr>
          <p:cNvPr id="9225" name="Text Box 9"/>
          <p:cNvSpPr txBox="1">
            <a:spLocks noChangeArrowheads="1"/>
          </p:cNvSpPr>
          <p:nvPr/>
        </p:nvSpPr>
        <p:spPr bwMode="auto">
          <a:xfrm>
            <a:off x="2895600" y="3886200"/>
            <a:ext cx="4876800" cy="369332"/>
          </a:xfrm>
          <a:prstGeom prst="rect">
            <a:avLst/>
          </a:prstGeom>
          <a:noFill/>
          <a:ln w="9525">
            <a:noFill/>
            <a:miter lim="800000"/>
            <a:headEnd/>
            <a:tailEnd/>
          </a:ln>
        </p:spPr>
        <p:txBody>
          <a:bodyPr>
            <a:spAutoFit/>
          </a:bodyPr>
          <a:lstStyle/>
          <a:p>
            <a:r>
              <a:rPr lang="fr-FR"/>
              <a:t> 1975 détecteur de </a:t>
            </a:r>
            <a:r>
              <a:rPr lang="fr-FR">
                <a:latin typeface="Symbol" pitchFamily="18" charset="2"/>
              </a:rPr>
              <a:t>n</a:t>
            </a:r>
            <a:r>
              <a:rPr lang="fr-FR"/>
              <a:t> DUMAND</a:t>
            </a:r>
            <a:endParaRPr lang="en-US"/>
          </a:p>
        </p:txBody>
      </p:sp>
      <p:sp>
        <p:nvSpPr>
          <p:cNvPr id="9226" name="Text Box 10"/>
          <p:cNvSpPr txBox="1">
            <a:spLocks noChangeArrowheads="1"/>
          </p:cNvSpPr>
          <p:nvPr/>
        </p:nvSpPr>
        <p:spPr bwMode="auto">
          <a:xfrm>
            <a:off x="2895600" y="4267200"/>
            <a:ext cx="8077200" cy="369332"/>
          </a:xfrm>
          <a:prstGeom prst="rect">
            <a:avLst/>
          </a:prstGeom>
          <a:noFill/>
          <a:ln w="9525">
            <a:noFill/>
            <a:miter lim="800000"/>
            <a:headEnd/>
            <a:tailEnd/>
          </a:ln>
        </p:spPr>
        <p:txBody>
          <a:bodyPr wrap="square">
            <a:spAutoFit/>
          </a:bodyPr>
          <a:lstStyle/>
          <a:p>
            <a:r>
              <a:rPr lang="fr-FR" dirty="0"/>
              <a:t> 1991 </a:t>
            </a:r>
            <a:r>
              <a:rPr lang="fr-FR" dirty="0" err="1"/>
              <a:t>Fly's</a:t>
            </a:r>
            <a:r>
              <a:rPr lang="fr-FR" dirty="0"/>
              <a:t> </a:t>
            </a:r>
            <a:r>
              <a:rPr lang="fr-FR" dirty="0" err="1"/>
              <a:t>Eye</a:t>
            </a:r>
            <a:r>
              <a:rPr lang="fr-FR" dirty="0"/>
              <a:t> détecte le rayon cosmique le </a:t>
            </a:r>
            <a:r>
              <a:rPr lang="fr-FR" dirty="0" smtClean="0"/>
              <a:t>plus énergétique</a:t>
            </a:r>
            <a:endParaRPr lang="en-US" dirty="0"/>
          </a:p>
        </p:txBody>
      </p:sp>
      <p:sp>
        <p:nvSpPr>
          <p:cNvPr id="9227" name="Text Box 11"/>
          <p:cNvSpPr txBox="1">
            <a:spLocks noChangeArrowheads="1"/>
          </p:cNvSpPr>
          <p:nvPr/>
        </p:nvSpPr>
        <p:spPr bwMode="auto">
          <a:xfrm>
            <a:off x="2971801" y="4724401"/>
            <a:ext cx="2876551" cy="369332"/>
          </a:xfrm>
          <a:prstGeom prst="rect">
            <a:avLst/>
          </a:prstGeom>
          <a:noFill/>
          <a:ln w="9525">
            <a:noFill/>
            <a:miter lim="800000"/>
            <a:headEnd/>
            <a:tailEnd/>
          </a:ln>
        </p:spPr>
        <p:txBody>
          <a:bodyPr wrap="square">
            <a:spAutoFit/>
          </a:bodyPr>
          <a:lstStyle/>
          <a:p>
            <a:r>
              <a:rPr lang="fr-FR" dirty="0"/>
              <a:t>1992 Expérience </a:t>
            </a:r>
            <a:r>
              <a:rPr lang="fr-FR" dirty="0">
                <a:latin typeface="Symbol" pitchFamily="18" charset="2"/>
              </a:rPr>
              <a:t>n </a:t>
            </a:r>
            <a:r>
              <a:rPr lang="fr-FR" dirty="0"/>
              <a:t>Baïkal </a:t>
            </a:r>
            <a:endParaRPr lang="en-US" dirty="0"/>
          </a:p>
        </p:txBody>
      </p:sp>
      <p:sp>
        <p:nvSpPr>
          <p:cNvPr id="9228" name="Text Box 12"/>
          <p:cNvSpPr txBox="1">
            <a:spLocks noChangeArrowheads="1"/>
          </p:cNvSpPr>
          <p:nvPr/>
        </p:nvSpPr>
        <p:spPr bwMode="auto">
          <a:xfrm>
            <a:off x="2971800" y="5029201"/>
            <a:ext cx="3249613" cy="369332"/>
          </a:xfrm>
          <a:prstGeom prst="rect">
            <a:avLst/>
          </a:prstGeom>
          <a:noFill/>
          <a:ln w="9525">
            <a:noFill/>
            <a:miter lim="800000"/>
            <a:headEnd/>
            <a:tailEnd/>
          </a:ln>
        </p:spPr>
        <p:txBody>
          <a:bodyPr wrap="square">
            <a:spAutoFit/>
          </a:bodyPr>
          <a:lstStyle/>
          <a:p>
            <a:r>
              <a:rPr lang="fr-FR" dirty="0"/>
              <a:t>1993 Problème des </a:t>
            </a:r>
            <a:r>
              <a:rPr lang="fr-FR" dirty="0">
                <a:latin typeface="Symbol" pitchFamily="18" charset="2"/>
              </a:rPr>
              <a:t>n</a:t>
            </a:r>
            <a:r>
              <a:rPr lang="fr-FR" dirty="0"/>
              <a:t> solaires</a:t>
            </a:r>
            <a:endParaRPr lang="en-US" dirty="0"/>
          </a:p>
        </p:txBody>
      </p:sp>
      <p:sp>
        <p:nvSpPr>
          <p:cNvPr id="9229" name="Text Box 13"/>
          <p:cNvSpPr txBox="1">
            <a:spLocks noChangeArrowheads="1"/>
          </p:cNvSpPr>
          <p:nvPr/>
        </p:nvSpPr>
        <p:spPr bwMode="auto">
          <a:xfrm>
            <a:off x="2971800" y="5410201"/>
            <a:ext cx="4267200" cy="369332"/>
          </a:xfrm>
          <a:prstGeom prst="rect">
            <a:avLst/>
          </a:prstGeom>
          <a:noFill/>
          <a:ln w="9525">
            <a:noFill/>
            <a:miter lim="800000"/>
            <a:headEnd/>
            <a:tailEnd/>
          </a:ln>
        </p:spPr>
        <p:txBody>
          <a:bodyPr wrap="square">
            <a:spAutoFit/>
          </a:bodyPr>
          <a:lstStyle/>
          <a:p>
            <a:r>
              <a:rPr lang="fr-FR" dirty="0"/>
              <a:t>1997 Oscillations </a:t>
            </a:r>
            <a:r>
              <a:rPr lang="fr-FR" dirty="0">
                <a:latin typeface="Symbol" pitchFamily="18" charset="2"/>
              </a:rPr>
              <a:t>n</a:t>
            </a:r>
            <a:r>
              <a:rPr lang="fr-FR" baseline="-25000" dirty="0">
                <a:latin typeface="Symbol" pitchFamily="18" charset="2"/>
              </a:rPr>
              <a:t>m </a:t>
            </a:r>
            <a:r>
              <a:rPr lang="fr-FR" dirty="0"/>
              <a:t>atmosphérique</a:t>
            </a:r>
            <a:endParaRPr lang="en-US" dirty="0"/>
          </a:p>
        </p:txBody>
      </p:sp>
      <p:sp>
        <p:nvSpPr>
          <p:cNvPr id="9230" name="Text Box 14"/>
          <p:cNvSpPr txBox="1">
            <a:spLocks noChangeArrowheads="1"/>
          </p:cNvSpPr>
          <p:nvPr/>
        </p:nvSpPr>
        <p:spPr bwMode="auto">
          <a:xfrm>
            <a:off x="2895600" y="5715000"/>
            <a:ext cx="5105400" cy="369332"/>
          </a:xfrm>
          <a:prstGeom prst="rect">
            <a:avLst/>
          </a:prstGeom>
          <a:noFill/>
          <a:ln w="9525">
            <a:noFill/>
            <a:miter lim="800000"/>
            <a:headEnd/>
            <a:tailEnd/>
          </a:ln>
        </p:spPr>
        <p:txBody>
          <a:bodyPr wrap="square">
            <a:spAutoFit/>
          </a:bodyPr>
          <a:lstStyle/>
          <a:p>
            <a:r>
              <a:rPr lang="fr-FR" dirty="0"/>
              <a:t> 1999 Premiers résultats AMANDA</a:t>
            </a:r>
            <a:endParaRPr lang="en-US" dirty="0"/>
          </a:p>
        </p:txBody>
      </p:sp>
      <p:sp>
        <p:nvSpPr>
          <p:cNvPr id="9231" name="Text Box 15"/>
          <p:cNvSpPr txBox="1">
            <a:spLocks noChangeArrowheads="1"/>
          </p:cNvSpPr>
          <p:nvPr/>
        </p:nvSpPr>
        <p:spPr bwMode="auto">
          <a:xfrm>
            <a:off x="2971800" y="6096001"/>
            <a:ext cx="4419600" cy="369332"/>
          </a:xfrm>
          <a:prstGeom prst="rect">
            <a:avLst/>
          </a:prstGeom>
          <a:noFill/>
          <a:ln w="9525">
            <a:noFill/>
            <a:miter lim="800000"/>
            <a:headEnd/>
            <a:tailEnd/>
          </a:ln>
        </p:spPr>
        <p:txBody>
          <a:bodyPr wrap="square">
            <a:spAutoFit/>
          </a:bodyPr>
          <a:lstStyle/>
          <a:p>
            <a:r>
              <a:rPr lang="fr-FR" dirty="0"/>
              <a:t>2001 Oscillations </a:t>
            </a:r>
            <a:r>
              <a:rPr lang="fr-FR" dirty="0">
                <a:latin typeface="Symbol" pitchFamily="18" charset="2"/>
              </a:rPr>
              <a:t>n</a:t>
            </a:r>
            <a:r>
              <a:rPr lang="fr-FR" baseline="-25000" dirty="0"/>
              <a:t>e</a:t>
            </a:r>
            <a:r>
              <a:rPr lang="fr-FR" dirty="0"/>
              <a:t> solaires</a:t>
            </a:r>
            <a:endParaRPr lang="en-US" dirty="0"/>
          </a:p>
        </p:txBody>
      </p:sp>
      <p:grpSp>
        <p:nvGrpSpPr>
          <p:cNvPr id="2" name="Group 16"/>
          <p:cNvGrpSpPr>
            <a:grpSpLocks/>
          </p:cNvGrpSpPr>
          <p:nvPr/>
        </p:nvGrpSpPr>
        <p:grpSpPr bwMode="auto">
          <a:xfrm>
            <a:off x="228600" y="685800"/>
            <a:ext cx="7391400" cy="5943600"/>
            <a:chOff x="144" y="432"/>
            <a:chExt cx="4656" cy="3744"/>
          </a:xfrm>
        </p:grpSpPr>
        <p:sp>
          <p:nvSpPr>
            <p:cNvPr id="15377" name="AutoShape 17"/>
            <p:cNvSpPr>
              <a:spLocks noChangeArrowheads="1"/>
            </p:cNvSpPr>
            <p:nvPr/>
          </p:nvSpPr>
          <p:spPr bwMode="auto">
            <a:xfrm rot="5400000">
              <a:off x="-167" y="2136"/>
              <a:ext cx="3744" cy="336"/>
            </a:xfrm>
            <a:prstGeom prst="notchedRightArrow">
              <a:avLst>
                <a:gd name="adj1" fmla="val 43454"/>
                <a:gd name="adj2" fmla="val 75163"/>
              </a:avLst>
            </a:prstGeom>
            <a:gradFill rotWithShape="0">
              <a:gsLst>
                <a:gs pos="0">
                  <a:srgbClr val="760076"/>
                </a:gs>
                <a:gs pos="100000">
                  <a:srgbClr val="FF00FF"/>
                </a:gs>
              </a:gsLst>
              <a:lin ang="5400000" scaled="1"/>
            </a:gradFill>
            <a:ln w="9525">
              <a:noFill/>
              <a:miter lim="800000"/>
              <a:headEnd/>
              <a:tailEnd/>
            </a:ln>
          </p:spPr>
          <p:txBody>
            <a:bodyPr wrap="none" anchor="ctr"/>
            <a:lstStyle/>
            <a:p>
              <a:endParaRPr lang="fr-FR"/>
            </a:p>
          </p:txBody>
        </p:sp>
        <p:sp>
          <p:nvSpPr>
            <p:cNvPr id="15378" name="Text Box 18"/>
            <p:cNvSpPr txBox="1">
              <a:spLocks noChangeArrowheads="1"/>
            </p:cNvSpPr>
            <p:nvPr/>
          </p:nvSpPr>
          <p:spPr bwMode="auto">
            <a:xfrm>
              <a:off x="1824" y="480"/>
              <a:ext cx="2976" cy="233"/>
            </a:xfrm>
            <a:prstGeom prst="rect">
              <a:avLst/>
            </a:prstGeom>
            <a:noFill/>
            <a:ln w="9525">
              <a:noFill/>
              <a:miter lim="800000"/>
              <a:headEnd/>
              <a:tailEnd/>
            </a:ln>
          </p:spPr>
          <p:txBody>
            <a:bodyPr>
              <a:spAutoFit/>
            </a:bodyPr>
            <a:lstStyle/>
            <a:p>
              <a:r>
                <a:rPr lang="fr-FR"/>
                <a:t> 1912 Hess découvre les rayons cosmiques</a:t>
              </a:r>
              <a:endParaRPr lang="en-US"/>
            </a:p>
          </p:txBody>
        </p:sp>
        <p:pic>
          <p:nvPicPr>
            <p:cNvPr id="15379" name="Picture 19" descr="Hess"/>
            <p:cNvPicPr>
              <a:picLocks noChangeAspect="1" noChangeArrowheads="1"/>
            </p:cNvPicPr>
            <p:nvPr/>
          </p:nvPicPr>
          <p:blipFill>
            <a:blip r:embed="rId2"/>
            <a:srcRect/>
            <a:stretch>
              <a:fillRect/>
            </a:stretch>
          </p:blipFill>
          <p:spPr bwMode="auto">
            <a:xfrm>
              <a:off x="144" y="480"/>
              <a:ext cx="1440" cy="2412"/>
            </a:xfrm>
            <a:prstGeom prst="rect">
              <a:avLst/>
            </a:prstGeom>
            <a:noFill/>
            <a:ln w="9525">
              <a:noFill/>
              <a:miter lim="800000"/>
              <a:headEnd/>
              <a:tailEnd/>
            </a:ln>
          </p:spPr>
        </p:pic>
      </p:grpSp>
      <p:sp>
        <p:nvSpPr>
          <p:cNvPr id="15376" name="ZoneTexte 19"/>
          <p:cNvSpPr txBox="1">
            <a:spLocks noChangeArrowheads="1"/>
          </p:cNvSpPr>
          <p:nvPr/>
        </p:nvSpPr>
        <p:spPr bwMode="auto">
          <a:xfrm>
            <a:off x="2971800" y="1676401"/>
            <a:ext cx="4038600" cy="646331"/>
          </a:xfrm>
          <a:prstGeom prst="rect">
            <a:avLst/>
          </a:prstGeom>
          <a:noFill/>
          <a:ln w="9525">
            <a:noFill/>
            <a:miter lim="800000"/>
            <a:headEnd/>
            <a:tailEnd/>
          </a:ln>
        </p:spPr>
        <p:txBody>
          <a:bodyPr>
            <a:spAutoFit/>
          </a:bodyPr>
          <a:lstStyle/>
          <a:p>
            <a:r>
              <a:rPr lang="fr-FR"/>
              <a:t>1932 Anderson découvre le positon</a:t>
            </a:r>
            <a:endParaRPr lang="en-US"/>
          </a:p>
          <a:p>
            <a:r>
              <a:rPr lang="fr-F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9219"/>
                                        </p:tgtEl>
                                        <p:attrNameLst>
                                          <p:attrName>style.visibility</p:attrName>
                                        </p:attrNameLst>
                                      </p:cBhvr>
                                      <p:to>
                                        <p:strVal val="visible"/>
                                      </p:to>
                                    </p:set>
                                    <p:animEffect transition="in" filter="wipe(left)">
                                      <p:cBhvr>
                                        <p:cTn id="11" dur="500"/>
                                        <p:tgtEl>
                                          <p:spTgt spid="921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9221">
                                            <p:txEl>
                                              <p:pRg st="0" end="0"/>
                                            </p:txEl>
                                          </p:spTgt>
                                        </p:tgtEl>
                                        <p:attrNameLst>
                                          <p:attrName>style.visibility</p:attrName>
                                        </p:attrNameLst>
                                      </p:cBhvr>
                                      <p:to>
                                        <p:strVal val="visible"/>
                                      </p:to>
                                    </p:set>
                                    <p:animEffect transition="in" filter="wipe(left)">
                                      <p:cBhvr>
                                        <p:cTn id="16" dur="5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9222">
                                            <p:txEl>
                                              <p:pRg st="0" end="0"/>
                                            </p:txEl>
                                          </p:spTgt>
                                        </p:tgtEl>
                                        <p:attrNameLst>
                                          <p:attrName>style.visibility</p:attrName>
                                        </p:attrNameLst>
                                      </p:cBhvr>
                                      <p:to>
                                        <p:strVal val="visible"/>
                                      </p:to>
                                    </p:set>
                                    <p:animEffect transition="in" filter="wipe(left)">
                                      <p:cBhvr>
                                        <p:cTn id="21" dur="500"/>
                                        <p:tgtEl>
                                          <p:spTgt spid="9222">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9223">
                                            <p:txEl>
                                              <p:pRg st="0" end="0"/>
                                            </p:txEl>
                                          </p:spTgt>
                                        </p:tgtEl>
                                        <p:attrNameLst>
                                          <p:attrName>style.visibility</p:attrName>
                                        </p:attrNameLst>
                                      </p:cBhvr>
                                      <p:to>
                                        <p:strVal val="visible"/>
                                      </p:to>
                                    </p:set>
                                    <p:animEffect transition="in" filter="wipe(left)">
                                      <p:cBhvr>
                                        <p:cTn id="26" dur="500"/>
                                        <p:tgtEl>
                                          <p:spTgt spid="922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9224">
                                            <p:txEl>
                                              <p:pRg st="0" end="0"/>
                                            </p:txEl>
                                          </p:spTgt>
                                        </p:tgtEl>
                                        <p:attrNameLst>
                                          <p:attrName>style.visibility</p:attrName>
                                        </p:attrNameLst>
                                      </p:cBhvr>
                                      <p:to>
                                        <p:strVal val="visible"/>
                                      </p:to>
                                    </p:set>
                                    <p:animEffect transition="in" filter="wipe(left)">
                                      <p:cBhvr>
                                        <p:cTn id="31" dur="500"/>
                                        <p:tgtEl>
                                          <p:spTgt spid="9224">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9225">
                                            <p:txEl>
                                              <p:pRg st="0" end="0"/>
                                            </p:txEl>
                                          </p:spTgt>
                                        </p:tgtEl>
                                        <p:attrNameLst>
                                          <p:attrName>style.visibility</p:attrName>
                                        </p:attrNameLst>
                                      </p:cBhvr>
                                      <p:to>
                                        <p:strVal val="visible"/>
                                      </p:to>
                                    </p:set>
                                    <p:animEffect transition="in" filter="wipe(left)">
                                      <p:cBhvr>
                                        <p:cTn id="36" dur="500"/>
                                        <p:tgtEl>
                                          <p:spTgt spid="9225">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9226">
                                            <p:txEl>
                                              <p:pRg st="0" end="0"/>
                                            </p:txEl>
                                          </p:spTgt>
                                        </p:tgtEl>
                                        <p:attrNameLst>
                                          <p:attrName>style.visibility</p:attrName>
                                        </p:attrNameLst>
                                      </p:cBhvr>
                                      <p:to>
                                        <p:strVal val="visible"/>
                                      </p:to>
                                    </p:set>
                                    <p:animEffect transition="in" filter="wipe(left)">
                                      <p:cBhvr>
                                        <p:cTn id="41" dur="500"/>
                                        <p:tgtEl>
                                          <p:spTgt spid="9226">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9227">
                                            <p:txEl>
                                              <p:pRg st="0" end="0"/>
                                            </p:txEl>
                                          </p:spTgt>
                                        </p:tgtEl>
                                        <p:attrNameLst>
                                          <p:attrName>style.visibility</p:attrName>
                                        </p:attrNameLst>
                                      </p:cBhvr>
                                      <p:to>
                                        <p:strVal val="visible"/>
                                      </p:to>
                                    </p:set>
                                    <p:animEffect transition="in" filter="wipe(left)">
                                      <p:cBhvr>
                                        <p:cTn id="46" dur="500"/>
                                        <p:tgtEl>
                                          <p:spTgt spid="9227">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grpId="0" nodeType="clickEffect">
                                  <p:stCondLst>
                                    <p:cond delay="0"/>
                                  </p:stCondLst>
                                  <p:childTnLst>
                                    <p:set>
                                      <p:cBhvr>
                                        <p:cTn id="50" dur="1" fill="hold">
                                          <p:stCondLst>
                                            <p:cond delay="0"/>
                                          </p:stCondLst>
                                        </p:cTn>
                                        <p:tgtEl>
                                          <p:spTgt spid="9228">
                                            <p:txEl>
                                              <p:pRg st="0" end="0"/>
                                            </p:txEl>
                                          </p:spTgt>
                                        </p:tgtEl>
                                        <p:attrNameLst>
                                          <p:attrName>style.visibility</p:attrName>
                                        </p:attrNameLst>
                                      </p:cBhvr>
                                      <p:to>
                                        <p:strVal val="visible"/>
                                      </p:to>
                                    </p:set>
                                    <p:animEffect transition="in" filter="wipe(left)">
                                      <p:cBhvr>
                                        <p:cTn id="51" dur="500"/>
                                        <p:tgtEl>
                                          <p:spTgt spid="9228">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9229">
                                            <p:txEl>
                                              <p:pRg st="0" end="0"/>
                                            </p:txEl>
                                          </p:spTgt>
                                        </p:tgtEl>
                                        <p:attrNameLst>
                                          <p:attrName>style.visibility</p:attrName>
                                        </p:attrNameLst>
                                      </p:cBhvr>
                                      <p:to>
                                        <p:strVal val="visible"/>
                                      </p:to>
                                    </p:set>
                                    <p:animEffect transition="in" filter="wipe(left)">
                                      <p:cBhvr>
                                        <p:cTn id="56" dur="500"/>
                                        <p:tgtEl>
                                          <p:spTgt spid="9229">
                                            <p:txEl>
                                              <p:pRg st="0" end="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9230">
                                            <p:txEl>
                                              <p:pRg st="0" end="0"/>
                                            </p:txEl>
                                          </p:spTgt>
                                        </p:tgtEl>
                                        <p:attrNameLst>
                                          <p:attrName>style.visibility</p:attrName>
                                        </p:attrNameLst>
                                      </p:cBhvr>
                                      <p:to>
                                        <p:strVal val="visible"/>
                                      </p:to>
                                    </p:set>
                                    <p:animEffect transition="in" filter="wipe(left)">
                                      <p:cBhvr>
                                        <p:cTn id="61" dur="500"/>
                                        <p:tgtEl>
                                          <p:spTgt spid="9230">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9231">
                                            <p:txEl>
                                              <p:pRg st="0" end="0"/>
                                            </p:txEl>
                                          </p:spTgt>
                                        </p:tgtEl>
                                        <p:attrNameLst>
                                          <p:attrName>style.visibility</p:attrName>
                                        </p:attrNameLst>
                                      </p:cBhvr>
                                      <p:to>
                                        <p:strVal val="visible"/>
                                      </p:to>
                                    </p:set>
                                    <p:animEffect transition="in" filter="wipe(left)">
                                      <p:cBhvr>
                                        <p:cTn id="66" dur="500"/>
                                        <p:tgtEl>
                                          <p:spTgt spid="92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autoUpdateAnimBg="0"/>
      <p:bldP spid="9221" grpId="0" build="p" autoUpdateAnimBg="0"/>
      <p:bldP spid="9222" grpId="0" build="p" autoUpdateAnimBg="0"/>
      <p:bldP spid="9223" grpId="0" build="p" autoUpdateAnimBg="0"/>
      <p:bldP spid="9224" grpId="0" build="p" autoUpdateAnimBg="0"/>
      <p:bldP spid="9225" grpId="0" build="p" autoUpdateAnimBg="0"/>
      <p:bldP spid="9226" grpId="0" build="p" autoUpdateAnimBg="0"/>
      <p:bldP spid="9227" grpId="0" build="p" autoUpdateAnimBg="0"/>
      <p:bldP spid="9228" grpId="0" build="p" autoUpdateAnimBg="0"/>
      <p:bldP spid="9229" grpId="0" build="p" autoUpdateAnimBg="0"/>
      <p:bldP spid="9230" grpId="0" build="p" autoUpdateAnimBg="0"/>
      <p:bldP spid="9231"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title"/>
          </p:nvPr>
        </p:nvSpPr>
        <p:spPr>
          <a:xfrm>
            <a:off x="685800" y="685800"/>
            <a:ext cx="7772400" cy="914400"/>
          </a:xfrm>
        </p:spPr>
        <p:txBody>
          <a:bodyPr>
            <a:normAutofit/>
          </a:bodyPr>
          <a:lstStyle/>
          <a:p>
            <a:pPr eaLnBrk="1" fontAlgn="auto" hangingPunct="1">
              <a:spcAft>
                <a:spcPts val="0"/>
              </a:spcAft>
              <a:defRPr/>
            </a:pPr>
            <a:r>
              <a:rPr lang="en-US" sz="4000" dirty="0" smtClean="0"/>
              <a:t>Les rayons cosmiques primaires </a:t>
            </a:r>
          </a:p>
        </p:txBody>
      </p:sp>
      <p:sp>
        <p:nvSpPr>
          <p:cNvPr id="5" name="Text Box 490"/>
          <p:cNvSpPr txBox="1">
            <a:spLocks noChangeArrowheads="1"/>
          </p:cNvSpPr>
          <p:nvPr/>
        </p:nvSpPr>
        <p:spPr bwMode="auto">
          <a:xfrm>
            <a:off x="152400" y="1524000"/>
            <a:ext cx="8991600" cy="4401205"/>
          </a:xfrm>
          <a:prstGeom prst="rect">
            <a:avLst/>
          </a:prstGeom>
          <a:noFill/>
          <a:ln w="9525">
            <a:noFill/>
            <a:miter lim="800000"/>
            <a:headEnd/>
            <a:tailEnd/>
          </a:ln>
          <a:effectLst/>
        </p:spPr>
        <p:txBody>
          <a:bodyPr wrap="square">
            <a:spAutoFit/>
          </a:bodyPr>
          <a:lstStyle/>
          <a:p>
            <a:pPr algn="just">
              <a:spcBef>
                <a:spcPct val="50000"/>
              </a:spcBef>
              <a:buFont typeface="Wingdings" pitchFamily="2" charset="2"/>
              <a:buChar char="v"/>
            </a:pPr>
            <a:r>
              <a:rPr lang="fr-CH" sz="2800" dirty="0"/>
              <a:t>L’espace intersidéral est parcouru par des particules de </a:t>
            </a:r>
            <a:r>
              <a:rPr lang="fr-CH" sz="2800" dirty="0" smtClean="0"/>
              <a:t>haute </a:t>
            </a:r>
            <a:r>
              <a:rPr lang="fr-CH" sz="2800" dirty="0"/>
              <a:t>énergie (protons, noyaux atomiques, électrons</a:t>
            </a:r>
            <a:r>
              <a:rPr lang="fr-CH" sz="2800" dirty="0" smtClean="0"/>
              <a:t>, </a:t>
            </a:r>
            <a:r>
              <a:rPr lang="fr-CH" sz="2800" dirty="0"/>
              <a:t>rayons gamma</a:t>
            </a:r>
            <a:r>
              <a:rPr lang="fr-CH" sz="2800" dirty="0" smtClean="0"/>
              <a:t>).</a:t>
            </a:r>
          </a:p>
          <a:p>
            <a:pPr algn="just">
              <a:spcBef>
                <a:spcPct val="50000"/>
              </a:spcBef>
              <a:buFont typeface="Wingdings" pitchFamily="2" charset="2"/>
              <a:buChar char="v"/>
            </a:pPr>
            <a:r>
              <a:rPr lang="fr-CH" sz="2800" dirty="0" smtClean="0"/>
              <a:t>Leur </a:t>
            </a:r>
            <a:r>
              <a:rPr lang="fr-CH" sz="2800" dirty="0"/>
              <a:t>énergie peut être beaucoup plus élevée que dans nos laboratoires. Elles sont probablement accélérées lors de l’explosion de </a:t>
            </a:r>
            <a:r>
              <a:rPr lang="fr-CH" sz="2800" dirty="0" smtClean="0"/>
              <a:t>supernovae, éruptions </a:t>
            </a:r>
            <a:r>
              <a:rPr lang="fr-CH" sz="2800" dirty="0"/>
              <a:t>solaires ou de </a:t>
            </a:r>
            <a:r>
              <a:rPr lang="fr-CH" sz="2800" dirty="0" smtClean="0"/>
              <a:t>phénomènes astrophysiques </a:t>
            </a:r>
            <a:r>
              <a:rPr lang="fr-CH" sz="2800" dirty="0"/>
              <a:t>analogues.</a:t>
            </a:r>
          </a:p>
          <a:p>
            <a:pPr algn="just">
              <a:spcBef>
                <a:spcPct val="50000"/>
              </a:spcBef>
              <a:buFont typeface="Wingdings" pitchFamily="2" charset="2"/>
              <a:buChar char="v"/>
            </a:pPr>
            <a:r>
              <a:rPr lang="fr-CH" sz="2800" dirty="0"/>
              <a:t>Notre atmosphère (équivalente à 4 m de béton) absorbe une grande part de ce rayonnement.</a:t>
            </a:r>
            <a:endParaRPr lang="en-GB"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94"/>
          <p:cNvSpPr>
            <a:spLocks noGrp="1" noChangeArrowheads="1"/>
          </p:cNvSpPr>
          <p:nvPr>
            <p:ph type="title"/>
          </p:nvPr>
        </p:nvSpPr>
        <p:spPr bwMode="auto">
          <a:xfrm>
            <a:off x="-1524000" y="928"/>
            <a:ext cx="13715999" cy="923330"/>
          </a:xfrm>
          <a:prstGeom prst="rect">
            <a:avLst/>
          </a:prstGeom>
          <a:noFill/>
          <a:ln w="9525">
            <a:noFill/>
            <a:miter lim="800000"/>
            <a:headEnd/>
            <a:tailEnd/>
          </a:ln>
          <a:effectLst/>
        </p:spPr>
        <p:txBody>
          <a:bodyPr wrap="square">
            <a:spAutoFit/>
          </a:bodyPr>
          <a:lstStyle/>
          <a:p>
            <a:pPr algn="ctr">
              <a:spcBef>
                <a:spcPct val="50000"/>
              </a:spcBef>
            </a:pPr>
            <a:r>
              <a:rPr lang="fr-CH" sz="4000" b="1" dirty="0"/>
              <a:t>Rayons</a:t>
            </a:r>
            <a:r>
              <a:rPr lang="fr-CH" sz="6000" b="1" dirty="0"/>
              <a:t> </a:t>
            </a:r>
            <a:r>
              <a:rPr lang="fr-CH" sz="4000" b="1" dirty="0" smtClean="0"/>
              <a:t>cosmiques secondaires</a:t>
            </a:r>
            <a:endParaRPr lang="en-GB" sz="4000" b="1" dirty="0"/>
          </a:p>
        </p:txBody>
      </p:sp>
      <p:sp>
        <p:nvSpPr>
          <p:cNvPr id="6" name="Text Box 497"/>
          <p:cNvSpPr txBox="1">
            <a:spLocks noGrp="1" noChangeArrowheads="1"/>
          </p:cNvSpPr>
          <p:nvPr>
            <p:ph type="body" idx="1"/>
          </p:nvPr>
        </p:nvSpPr>
        <p:spPr bwMode="auto">
          <a:xfrm>
            <a:off x="280354" y="1143000"/>
            <a:ext cx="8583295" cy="7017306"/>
          </a:xfrm>
          <a:prstGeom prst="rect">
            <a:avLst/>
          </a:prstGeom>
          <a:noFill/>
          <a:ln w="9525">
            <a:noFill/>
            <a:miter lim="800000"/>
            <a:headEnd/>
            <a:tailEnd/>
          </a:ln>
          <a:effectLst/>
        </p:spPr>
        <p:txBody>
          <a:bodyPr wrap="square">
            <a:spAutoFit/>
          </a:bodyPr>
          <a:lstStyle/>
          <a:p>
            <a:pPr algn="just">
              <a:spcBef>
                <a:spcPct val="50000"/>
              </a:spcBef>
              <a:buFont typeface="Wingdings" pitchFamily="2" charset="2"/>
              <a:buChar char="v"/>
            </a:pPr>
            <a:r>
              <a:rPr lang="fr-CH" sz="2800" dirty="0"/>
              <a:t>Dans la haute atmosphère ces particules entrent en collision avec des noyaux. </a:t>
            </a:r>
          </a:p>
          <a:p>
            <a:pPr algn="just">
              <a:spcBef>
                <a:spcPct val="50000"/>
              </a:spcBef>
              <a:buFont typeface="Wingdings" pitchFamily="2" charset="2"/>
              <a:buChar char="v"/>
            </a:pPr>
            <a:r>
              <a:rPr lang="fr-CH" sz="2800" dirty="0"/>
              <a:t>De nouvelles particules  (</a:t>
            </a:r>
            <a:r>
              <a:rPr lang="fr-CH" sz="2800" dirty="0">
                <a:cs typeface="Times New Roman" charset="0"/>
              </a:rPr>
              <a:t>π°,π±</a:t>
            </a:r>
            <a:r>
              <a:rPr lang="fr-CH" sz="2800" dirty="0"/>
              <a:t>) sont produites lors de ces réactions nucléaires. Elles interagissent à leur tour, créant de véritables gerbes.</a:t>
            </a:r>
          </a:p>
          <a:p>
            <a:pPr algn="just">
              <a:spcBef>
                <a:spcPct val="50000"/>
              </a:spcBef>
              <a:buFont typeface="Wingdings" pitchFamily="2" charset="2"/>
              <a:buChar char="v"/>
            </a:pPr>
            <a:r>
              <a:rPr lang="fr-CH" sz="2800" dirty="0"/>
              <a:t>Ces particules instables se désintègrent ensuite en des particules un peu plus stables (gammas, muons ,neutrinos).</a:t>
            </a:r>
          </a:p>
          <a:p>
            <a:pPr algn="just">
              <a:spcBef>
                <a:spcPct val="50000"/>
              </a:spcBef>
              <a:buFont typeface="Wingdings" pitchFamily="2" charset="2"/>
              <a:buChar char="v"/>
            </a:pPr>
            <a:r>
              <a:rPr lang="fr-CH" sz="2800" dirty="0"/>
              <a:t>Au niveau du sol, on ne détecte pratiquement plus que des muons et des électrons (~ 100 /m</a:t>
            </a:r>
            <a:r>
              <a:rPr lang="fr-CH" sz="2800" dirty="0">
                <a:cs typeface="Times New Roman" charset="0"/>
              </a:rPr>
              <a:t>²</a:t>
            </a:r>
            <a:r>
              <a:rPr lang="fr-CH" sz="2800" dirty="0"/>
              <a:t> /sec).</a:t>
            </a:r>
          </a:p>
          <a:p>
            <a:pPr>
              <a:spcBef>
                <a:spcPct val="50000"/>
              </a:spcBef>
            </a:pPr>
            <a:endParaRPr lang="fr-CH" sz="5400" dirty="0"/>
          </a:p>
          <a:p>
            <a:pPr>
              <a:spcBef>
                <a:spcPct val="50000"/>
              </a:spcBef>
            </a:pPr>
            <a:endParaRPr lang="en-GB" sz="5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3"/>
          <a:srcRect l="24199" t="11258" r="25267" b="61572"/>
          <a:stretch>
            <a:fillRect/>
          </a:stretch>
        </p:blipFill>
        <p:spPr bwMode="auto">
          <a:xfrm>
            <a:off x="152400" y="2209801"/>
            <a:ext cx="4267200" cy="3244850"/>
          </a:xfrm>
          <a:prstGeom prst="rect">
            <a:avLst/>
          </a:prstGeom>
          <a:noFill/>
          <a:ln w="9525">
            <a:noFill/>
            <a:miter lim="800000"/>
            <a:headEnd/>
            <a:tailEnd/>
          </a:ln>
        </p:spPr>
      </p:pic>
      <p:pic>
        <p:nvPicPr>
          <p:cNvPr id="23555" name="Picture 3" descr="cr_spectrum"/>
          <p:cNvPicPr>
            <a:picLocks noChangeAspect="1" noChangeArrowheads="1"/>
          </p:cNvPicPr>
          <p:nvPr/>
        </p:nvPicPr>
        <p:blipFill>
          <a:blip r:embed="rId4"/>
          <a:srcRect l="28900" t="16397" r="12796" b="32986"/>
          <a:stretch>
            <a:fillRect/>
          </a:stretch>
        </p:blipFill>
        <p:spPr bwMode="auto">
          <a:xfrm>
            <a:off x="4489451" y="990600"/>
            <a:ext cx="4502149" cy="5562600"/>
          </a:xfrm>
          <a:prstGeom prst="rect">
            <a:avLst/>
          </a:prstGeom>
          <a:noFill/>
          <a:ln w="9525">
            <a:noFill/>
            <a:miter lim="800000"/>
            <a:headEnd/>
            <a:tailEnd/>
          </a:ln>
        </p:spPr>
      </p:pic>
      <p:grpSp>
        <p:nvGrpSpPr>
          <p:cNvPr id="2" name="Group 4"/>
          <p:cNvGrpSpPr>
            <a:grpSpLocks/>
          </p:cNvGrpSpPr>
          <p:nvPr/>
        </p:nvGrpSpPr>
        <p:grpSpPr bwMode="auto">
          <a:xfrm>
            <a:off x="5638064" y="5334010"/>
            <a:ext cx="2515336" cy="513972"/>
            <a:chOff x="2161" y="3627"/>
            <a:chExt cx="1569" cy="291"/>
          </a:xfrm>
        </p:grpSpPr>
        <p:sp>
          <p:nvSpPr>
            <p:cNvPr id="20497" name="Text Box 5"/>
            <p:cNvSpPr txBox="1">
              <a:spLocks noChangeArrowheads="1"/>
            </p:cNvSpPr>
            <p:nvPr/>
          </p:nvSpPr>
          <p:spPr bwMode="auto">
            <a:xfrm>
              <a:off x="2161" y="3744"/>
              <a:ext cx="1199" cy="174"/>
            </a:xfrm>
            <a:prstGeom prst="rect">
              <a:avLst/>
            </a:prstGeom>
            <a:solidFill>
              <a:schemeClr val="bg1"/>
            </a:solidFill>
            <a:ln w="9525">
              <a:noFill/>
              <a:miter lim="800000"/>
              <a:headEnd/>
              <a:tailEnd/>
            </a:ln>
          </p:spPr>
          <p:txBody>
            <a:bodyPr wrap="square">
              <a:spAutoFit/>
            </a:bodyPr>
            <a:lstStyle/>
            <a:p>
              <a:pPr eaLnBrk="0" hangingPunct="0"/>
              <a:r>
                <a:rPr lang="en-US" sz="1400" dirty="0">
                  <a:solidFill>
                    <a:srgbClr val="0066FF"/>
                  </a:solidFill>
                </a:rPr>
                <a:t>1 particule /</a:t>
              </a:r>
              <a:r>
                <a:rPr lang="en-US" sz="1400" dirty="0" smtClean="0">
                  <a:solidFill>
                    <a:srgbClr val="0066FF"/>
                  </a:solidFill>
                </a:rPr>
                <a:t>km</a:t>
              </a:r>
              <a:r>
                <a:rPr lang="en-US" sz="1400" baseline="30000" dirty="0" smtClean="0">
                  <a:solidFill>
                    <a:srgbClr val="0066FF"/>
                  </a:solidFill>
                </a:rPr>
                <a:t>2</a:t>
              </a:r>
              <a:r>
                <a:rPr lang="en-US" sz="1400" dirty="0" smtClean="0">
                  <a:solidFill>
                    <a:srgbClr val="0066FF"/>
                  </a:solidFill>
                </a:rPr>
                <a:t>-année</a:t>
              </a:r>
              <a:endParaRPr lang="en-US" dirty="0"/>
            </a:p>
          </p:txBody>
        </p:sp>
        <p:sp>
          <p:nvSpPr>
            <p:cNvPr id="20498" name="AutoShape 6"/>
            <p:cNvSpPr>
              <a:spLocks noChangeArrowheads="1"/>
            </p:cNvSpPr>
            <p:nvPr/>
          </p:nvSpPr>
          <p:spPr bwMode="auto">
            <a:xfrm rot="-1524503">
              <a:off x="3259" y="3627"/>
              <a:ext cx="471" cy="91"/>
            </a:xfrm>
            <a:prstGeom prst="rightArrow">
              <a:avLst>
                <a:gd name="adj1" fmla="val 50000"/>
                <a:gd name="adj2" fmla="val 129396"/>
              </a:avLst>
            </a:prstGeom>
            <a:solidFill>
              <a:srgbClr val="0066FF"/>
            </a:solidFill>
            <a:ln w="9525">
              <a:solidFill>
                <a:schemeClr val="tx1"/>
              </a:solidFill>
              <a:miter lim="800000"/>
              <a:headEnd/>
              <a:tailEnd/>
            </a:ln>
          </p:spPr>
          <p:txBody>
            <a:bodyPr wrap="none" anchor="ctr"/>
            <a:lstStyle/>
            <a:p>
              <a:endParaRPr lang="fr-FR"/>
            </a:p>
          </p:txBody>
        </p:sp>
      </p:grpSp>
      <p:grpSp>
        <p:nvGrpSpPr>
          <p:cNvPr id="3" name="Group 7"/>
          <p:cNvGrpSpPr>
            <a:grpSpLocks/>
          </p:cNvGrpSpPr>
          <p:nvPr/>
        </p:nvGrpSpPr>
        <p:grpSpPr bwMode="auto">
          <a:xfrm>
            <a:off x="7007226" y="2824164"/>
            <a:ext cx="1786556" cy="681037"/>
            <a:chOff x="3024" y="2110"/>
            <a:chExt cx="1118" cy="413"/>
          </a:xfrm>
        </p:grpSpPr>
        <p:sp>
          <p:nvSpPr>
            <p:cNvPr id="20495" name="Text Box 8"/>
            <p:cNvSpPr txBox="1">
              <a:spLocks noChangeArrowheads="1"/>
            </p:cNvSpPr>
            <p:nvPr/>
          </p:nvSpPr>
          <p:spPr bwMode="auto">
            <a:xfrm>
              <a:off x="3024" y="2110"/>
              <a:ext cx="1118" cy="187"/>
            </a:xfrm>
            <a:prstGeom prst="rect">
              <a:avLst/>
            </a:prstGeom>
            <a:solidFill>
              <a:schemeClr val="bg1"/>
            </a:solidFill>
            <a:ln w="9525">
              <a:noFill/>
              <a:miter lim="800000"/>
              <a:headEnd/>
              <a:tailEnd/>
            </a:ln>
          </p:spPr>
          <p:txBody>
            <a:bodyPr wrap="none">
              <a:spAutoFit/>
            </a:bodyPr>
            <a:lstStyle/>
            <a:p>
              <a:pPr eaLnBrk="0" hangingPunct="0"/>
              <a:r>
                <a:rPr lang="en-US" sz="1400" dirty="0">
                  <a:solidFill>
                    <a:srgbClr val="0066FF"/>
                  </a:solidFill>
                </a:rPr>
                <a:t>1 particule /m</a:t>
              </a:r>
              <a:r>
                <a:rPr lang="en-US" sz="1400" baseline="30000" dirty="0">
                  <a:solidFill>
                    <a:srgbClr val="0066FF"/>
                  </a:solidFill>
                </a:rPr>
                <a:t>2</a:t>
              </a:r>
              <a:r>
                <a:rPr lang="en-US" sz="1400" dirty="0">
                  <a:solidFill>
                    <a:srgbClr val="0066FF"/>
                  </a:solidFill>
                </a:rPr>
                <a:t>-année</a:t>
              </a:r>
              <a:endParaRPr lang="en-US" dirty="0"/>
            </a:p>
          </p:txBody>
        </p:sp>
        <p:sp>
          <p:nvSpPr>
            <p:cNvPr id="20496" name="AutoShape 9"/>
            <p:cNvSpPr>
              <a:spLocks noChangeArrowheads="1"/>
            </p:cNvSpPr>
            <p:nvPr/>
          </p:nvSpPr>
          <p:spPr bwMode="auto">
            <a:xfrm rot="-2099803">
              <a:off x="3176" y="2427"/>
              <a:ext cx="432" cy="96"/>
            </a:xfrm>
            <a:prstGeom prst="leftArrow">
              <a:avLst>
                <a:gd name="adj1" fmla="val 50000"/>
                <a:gd name="adj2" fmla="val 112500"/>
              </a:avLst>
            </a:prstGeom>
            <a:solidFill>
              <a:srgbClr val="0066FF"/>
            </a:solidFill>
            <a:ln w="9525">
              <a:solidFill>
                <a:schemeClr val="tx1"/>
              </a:solidFill>
              <a:miter lim="800000"/>
              <a:headEnd/>
              <a:tailEnd/>
            </a:ln>
          </p:spPr>
          <p:txBody>
            <a:bodyPr wrap="none" anchor="ctr"/>
            <a:lstStyle/>
            <a:p>
              <a:endParaRPr lang="fr-FR"/>
            </a:p>
          </p:txBody>
        </p:sp>
      </p:grpSp>
      <p:grpSp>
        <p:nvGrpSpPr>
          <p:cNvPr id="4" name="Group 10"/>
          <p:cNvGrpSpPr>
            <a:grpSpLocks/>
          </p:cNvGrpSpPr>
          <p:nvPr/>
        </p:nvGrpSpPr>
        <p:grpSpPr bwMode="auto">
          <a:xfrm>
            <a:off x="5943600" y="1597019"/>
            <a:ext cx="2333979" cy="308095"/>
            <a:chOff x="2400" y="1390"/>
            <a:chExt cx="1459" cy="187"/>
          </a:xfrm>
        </p:grpSpPr>
        <p:sp>
          <p:nvSpPr>
            <p:cNvPr id="20493" name="AutoShape 11"/>
            <p:cNvSpPr>
              <a:spLocks noChangeArrowheads="1"/>
            </p:cNvSpPr>
            <p:nvPr/>
          </p:nvSpPr>
          <p:spPr bwMode="auto">
            <a:xfrm>
              <a:off x="2400" y="1440"/>
              <a:ext cx="384" cy="96"/>
            </a:xfrm>
            <a:prstGeom prst="leftArrow">
              <a:avLst>
                <a:gd name="adj1" fmla="val 50000"/>
                <a:gd name="adj2" fmla="val 100000"/>
              </a:avLst>
            </a:prstGeom>
            <a:solidFill>
              <a:srgbClr val="0066FF"/>
            </a:solidFill>
            <a:ln w="9525">
              <a:solidFill>
                <a:schemeClr val="tx1"/>
              </a:solidFill>
              <a:miter lim="800000"/>
              <a:headEnd/>
              <a:tailEnd/>
            </a:ln>
          </p:spPr>
          <p:txBody>
            <a:bodyPr wrap="none" anchor="ctr"/>
            <a:lstStyle/>
            <a:p>
              <a:endParaRPr lang="fr-FR"/>
            </a:p>
          </p:txBody>
        </p:sp>
        <p:sp>
          <p:nvSpPr>
            <p:cNvPr id="20494" name="Text Box 12"/>
            <p:cNvSpPr txBox="1">
              <a:spLocks noChangeArrowheads="1"/>
            </p:cNvSpPr>
            <p:nvPr/>
          </p:nvSpPr>
          <p:spPr bwMode="auto">
            <a:xfrm>
              <a:off x="2880" y="1390"/>
              <a:ext cx="979" cy="187"/>
            </a:xfrm>
            <a:prstGeom prst="rect">
              <a:avLst/>
            </a:prstGeom>
            <a:solidFill>
              <a:schemeClr val="bg1"/>
            </a:solidFill>
            <a:ln w="9525">
              <a:noFill/>
              <a:miter lim="800000"/>
              <a:headEnd/>
              <a:tailEnd/>
            </a:ln>
          </p:spPr>
          <p:txBody>
            <a:bodyPr wrap="none">
              <a:spAutoFit/>
            </a:bodyPr>
            <a:lstStyle/>
            <a:p>
              <a:pPr eaLnBrk="0" hangingPunct="0"/>
              <a:r>
                <a:rPr lang="en-US" sz="1400" dirty="0">
                  <a:solidFill>
                    <a:srgbClr val="0066FF"/>
                  </a:solidFill>
                </a:rPr>
                <a:t>1 particule /m</a:t>
              </a:r>
              <a:r>
                <a:rPr lang="en-US" sz="1400" baseline="30000" dirty="0">
                  <a:solidFill>
                    <a:srgbClr val="0066FF"/>
                  </a:solidFill>
                </a:rPr>
                <a:t>2</a:t>
              </a:r>
              <a:r>
                <a:rPr lang="en-US" sz="1400" dirty="0">
                  <a:solidFill>
                    <a:srgbClr val="0066FF"/>
                  </a:solidFill>
                </a:rPr>
                <a:t>-sec</a:t>
              </a:r>
              <a:endParaRPr lang="en-US" dirty="0"/>
            </a:p>
          </p:txBody>
        </p:sp>
      </p:grpSp>
      <p:grpSp>
        <p:nvGrpSpPr>
          <p:cNvPr id="5" name="Group 13"/>
          <p:cNvGrpSpPr>
            <a:grpSpLocks/>
          </p:cNvGrpSpPr>
          <p:nvPr/>
        </p:nvGrpSpPr>
        <p:grpSpPr bwMode="auto">
          <a:xfrm>
            <a:off x="3276602" y="2967039"/>
            <a:ext cx="815127" cy="798512"/>
            <a:chOff x="2094" y="1293"/>
            <a:chExt cx="521" cy="503"/>
          </a:xfrm>
        </p:grpSpPr>
        <p:sp>
          <p:nvSpPr>
            <p:cNvPr id="20491" name="Line 14"/>
            <p:cNvSpPr>
              <a:spLocks noChangeShapeType="1"/>
            </p:cNvSpPr>
            <p:nvPr/>
          </p:nvSpPr>
          <p:spPr bwMode="auto">
            <a:xfrm>
              <a:off x="2293" y="1460"/>
              <a:ext cx="0" cy="336"/>
            </a:xfrm>
            <a:prstGeom prst="line">
              <a:avLst/>
            </a:prstGeom>
            <a:noFill/>
            <a:ln w="28575">
              <a:solidFill>
                <a:srgbClr val="FF0066"/>
              </a:solidFill>
              <a:round/>
              <a:headEnd/>
              <a:tailEnd type="triangle" w="med" len="med"/>
            </a:ln>
          </p:spPr>
          <p:txBody>
            <a:bodyPr wrap="none" anchor="ctr"/>
            <a:lstStyle/>
            <a:p>
              <a:endParaRPr lang="fr-FR"/>
            </a:p>
          </p:txBody>
        </p:sp>
        <p:sp>
          <p:nvSpPr>
            <p:cNvPr id="20492" name="Text Box 15"/>
            <p:cNvSpPr txBox="1">
              <a:spLocks noChangeArrowheads="1"/>
            </p:cNvSpPr>
            <p:nvPr/>
          </p:nvSpPr>
          <p:spPr bwMode="auto">
            <a:xfrm>
              <a:off x="2094" y="1293"/>
              <a:ext cx="521" cy="213"/>
            </a:xfrm>
            <a:prstGeom prst="rect">
              <a:avLst/>
            </a:prstGeom>
            <a:noFill/>
            <a:ln w="9525">
              <a:noFill/>
              <a:miter lim="800000"/>
              <a:headEnd/>
              <a:tailEnd/>
            </a:ln>
          </p:spPr>
          <p:txBody>
            <a:bodyPr wrap="none">
              <a:spAutoFit/>
            </a:bodyPr>
            <a:lstStyle/>
            <a:p>
              <a:pPr eaLnBrk="0" hangingPunct="0"/>
              <a:r>
                <a:rPr lang="fr-FR" sz="1600">
                  <a:solidFill>
                    <a:srgbClr val="FF0066"/>
                  </a:solidFill>
                </a:rPr>
                <a:t>cheville</a:t>
              </a:r>
              <a:endParaRPr lang="fr-FR"/>
            </a:p>
          </p:txBody>
        </p:sp>
      </p:grpSp>
      <p:grpSp>
        <p:nvGrpSpPr>
          <p:cNvPr id="6" name="Group 16"/>
          <p:cNvGrpSpPr>
            <a:grpSpLocks/>
          </p:cNvGrpSpPr>
          <p:nvPr/>
        </p:nvGrpSpPr>
        <p:grpSpPr bwMode="auto">
          <a:xfrm>
            <a:off x="1752596" y="2971802"/>
            <a:ext cx="705807" cy="714376"/>
            <a:chOff x="2948" y="2160"/>
            <a:chExt cx="451" cy="450"/>
          </a:xfrm>
        </p:grpSpPr>
        <p:sp>
          <p:nvSpPr>
            <p:cNvPr id="20489" name="Line 17"/>
            <p:cNvSpPr>
              <a:spLocks noChangeShapeType="1"/>
            </p:cNvSpPr>
            <p:nvPr/>
          </p:nvSpPr>
          <p:spPr bwMode="auto">
            <a:xfrm flipV="1">
              <a:off x="3168" y="2160"/>
              <a:ext cx="0" cy="288"/>
            </a:xfrm>
            <a:prstGeom prst="line">
              <a:avLst/>
            </a:prstGeom>
            <a:noFill/>
            <a:ln w="28575">
              <a:solidFill>
                <a:srgbClr val="FF0066"/>
              </a:solidFill>
              <a:round/>
              <a:headEnd/>
              <a:tailEnd type="triangle" w="med" len="med"/>
            </a:ln>
          </p:spPr>
          <p:txBody>
            <a:bodyPr wrap="none" anchor="ctr"/>
            <a:lstStyle/>
            <a:p>
              <a:endParaRPr lang="fr-FR"/>
            </a:p>
          </p:txBody>
        </p:sp>
        <p:sp>
          <p:nvSpPr>
            <p:cNvPr id="20490" name="Text Box 18"/>
            <p:cNvSpPr txBox="1">
              <a:spLocks noChangeArrowheads="1"/>
            </p:cNvSpPr>
            <p:nvPr/>
          </p:nvSpPr>
          <p:spPr bwMode="auto">
            <a:xfrm>
              <a:off x="2948" y="2397"/>
              <a:ext cx="451" cy="213"/>
            </a:xfrm>
            <a:prstGeom prst="rect">
              <a:avLst/>
            </a:prstGeom>
            <a:noFill/>
            <a:ln w="9525">
              <a:noFill/>
              <a:miter lim="800000"/>
              <a:headEnd/>
              <a:tailEnd/>
            </a:ln>
          </p:spPr>
          <p:txBody>
            <a:bodyPr wrap="none">
              <a:spAutoFit/>
            </a:bodyPr>
            <a:lstStyle/>
            <a:p>
              <a:pPr eaLnBrk="0" hangingPunct="0"/>
              <a:r>
                <a:rPr lang="fr-FR" sz="1600">
                  <a:solidFill>
                    <a:srgbClr val="FF0066"/>
                  </a:solidFill>
                </a:rPr>
                <a:t>genou</a:t>
              </a:r>
              <a:endParaRPr lang="fr-FR"/>
            </a:p>
          </p:txBody>
        </p:sp>
      </p:grpSp>
      <p:sp>
        <p:nvSpPr>
          <p:cNvPr id="19" name="ZoneTexte 18"/>
          <p:cNvSpPr txBox="1"/>
          <p:nvPr/>
        </p:nvSpPr>
        <p:spPr>
          <a:xfrm>
            <a:off x="152400" y="304800"/>
            <a:ext cx="5257800" cy="954107"/>
          </a:xfrm>
          <a:prstGeom prst="rect">
            <a:avLst/>
          </a:prstGeom>
          <a:noFill/>
        </p:spPr>
        <p:txBody>
          <a:bodyPr wrap="square" rtlCol="0">
            <a:spAutoFit/>
          </a:bodyPr>
          <a:lstStyle/>
          <a:p>
            <a:pPr algn="ctr"/>
            <a:r>
              <a:rPr lang="fr-FR" sz="2800" b="1" dirty="0" smtClean="0">
                <a:solidFill>
                  <a:srgbClr val="002060"/>
                </a:solidFill>
              </a:rPr>
              <a:t>Spectre en énergie des Rayons Cosmiques</a:t>
            </a:r>
            <a:endParaRPr lang="fr-FR" sz="28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 presetClass="entr" presetSubtype="16" fill="hold" nodeType="clickEffect">
                                  <p:stCondLst>
                                    <p:cond delay="0"/>
                                  </p:stCondLst>
                                  <p:childTnLst>
                                    <p:set>
                                      <p:cBhvr>
                                        <p:cTn id="18" dur="1" fill="hold">
                                          <p:stCondLst>
                                            <p:cond delay="0"/>
                                          </p:stCondLst>
                                        </p:cTn>
                                        <p:tgtEl>
                                          <p:spTgt spid="23555"/>
                                        </p:tgtEl>
                                        <p:attrNameLst>
                                          <p:attrName>style.visibility</p:attrName>
                                        </p:attrNameLst>
                                      </p:cBhvr>
                                      <p:to>
                                        <p:strVal val="visible"/>
                                      </p:to>
                                    </p:set>
                                    <p:animEffect transition="in" filter="box(in)">
                                      <p:cBhvr>
                                        <p:cTn id="19" dur="500"/>
                                        <p:tgtEl>
                                          <p:spTgt spid="2355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1+#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3"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1+#ppt_w/2"/>
                                          </p:val>
                                        </p:tav>
                                        <p:tav tm="100000">
                                          <p:val>
                                            <p:strVal val="#ppt_x"/>
                                          </p:val>
                                        </p:tav>
                                      </p:tavLst>
                                    </p:anim>
                                    <p:anim calcmode="lin" valueType="num">
                                      <p:cBhvr additive="base">
                                        <p:cTn id="31" dur="500" fill="hold"/>
                                        <p:tgtEl>
                                          <p:spTgt spid="3"/>
                                        </p:tgtEl>
                                        <p:attrNameLst>
                                          <p:attrName>ppt_y</p:attrName>
                                        </p:attrNameLst>
                                      </p:cBhvr>
                                      <p:tavLst>
                                        <p:tav tm="0">
                                          <p:val>
                                            <p:strVal val="0-#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fill="hold"/>
                                        <p:tgtEl>
                                          <p:spTgt spid="2"/>
                                        </p:tgtEl>
                                        <p:attrNameLst>
                                          <p:attrName>ppt_x</p:attrName>
                                        </p:attrNameLst>
                                      </p:cBhvr>
                                      <p:tavLst>
                                        <p:tav tm="0">
                                          <p:val>
                                            <p:strVal val="#ppt_x"/>
                                          </p:val>
                                        </p:tav>
                                        <p:tav tm="100000">
                                          <p:val>
                                            <p:strVal val="#ppt_x"/>
                                          </p:val>
                                        </p:tav>
                                      </p:tavLst>
                                    </p:anim>
                                    <p:anim calcmode="lin" valueType="num">
                                      <p:cBhvr additive="base">
                                        <p:cTn id="37"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74638"/>
            <a:ext cx="8229600" cy="563562"/>
          </a:xfrm>
        </p:spPr>
        <p:txBody>
          <a:bodyPr>
            <a:normAutofit/>
          </a:bodyPr>
          <a:lstStyle/>
          <a:p>
            <a:pPr algn="ctr" eaLnBrk="1" fontAlgn="auto" hangingPunct="1">
              <a:spcAft>
                <a:spcPts val="0"/>
              </a:spcAft>
              <a:defRPr/>
            </a:pPr>
            <a:r>
              <a:rPr lang="fr-FR" sz="3200" dirty="0" smtClean="0"/>
              <a:t>Les cascades</a:t>
            </a:r>
            <a:endParaRPr lang="en-US" sz="3200" dirty="0" smtClean="0"/>
          </a:p>
        </p:txBody>
      </p:sp>
      <p:pic>
        <p:nvPicPr>
          <p:cNvPr id="101380" name="Picture 4" descr="ziegl6"/>
          <p:cNvPicPr>
            <a:picLocks noGrp="1" noChangeAspect="1" noChangeArrowheads="1"/>
          </p:cNvPicPr>
          <p:nvPr>
            <p:ph idx="4294967295"/>
          </p:nvPr>
        </p:nvPicPr>
        <p:blipFill>
          <a:blip r:embed="rId2"/>
          <a:srcRect b="33394"/>
          <a:stretch>
            <a:fillRect/>
          </a:stretch>
        </p:blipFill>
        <p:spPr>
          <a:xfrm>
            <a:off x="34926" y="908051"/>
            <a:ext cx="4776788" cy="5400675"/>
          </a:xfrm>
          <a:prstGeom prst="rect">
            <a:avLst/>
          </a:prstGeom>
          <a:noFill/>
        </p:spPr>
      </p:pic>
      <p:sp>
        <p:nvSpPr>
          <p:cNvPr id="101382" name="Text Box 6"/>
          <p:cNvSpPr txBox="1">
            <a:spLocks noChangeArrowheads="1"/>
          </p:cNvSpPr>
          <p:nvPr/>
        </p:nvSpPr>
        <p:spPr bwMode="auto">
          <a:xfrm>
            <a:off x="5127626" y="1016002"/>
            <a:ext cx="2583849" cy="646331"/>
          </a:xfrm>
          <a:prstGeom prst="rect">
            <a:avLst/>
          </a:prstGeom>
          <a:noFill/>
          <a:ln w="38100">
            <a:noFill/>
            <a:miter lim="800000"/>
            <a:headEnd/>
            <a:tailEnd/>
          </a:ln>
        </p:spPr>
        <p:txBody>
          <a:bodyPr wrap="none">
            <a:spAutoFit/>
          </a:bodyPr>
          <a:lstStyle/>
          <a:p>
            <a:pPr algn="ctr"/>
            <a:r>
              <a:rPr lang="fr-FR"/>
              <a:t>Production de mésons </a:t>
            </a:r>
            <a:r>
              <a:rPr lang="fr-FR">
                <a:latin typeface="Symbol" pitchFamily="18" charset="2"/>
              </a:rPr>
              <a:t>p :</a:t>
            </a:r>
          </a:p>
          <a:p>
            <a:pPr algn="ctr"/>
            <a:r>
              <a:rPr lang="fr-FR"/>
              <a:t>p+N</a:t>
            </a:r>
            <a:r>
              <a:rPr lang="fr-FR">
                <a:sym typeface="Wingdings" pitchFamily="2" charset="2"/>
              </a:rPr>
              <a:t>N'+np+nn+n</a:t>
            </a:r>
            <a:r>
              <a:rPr lang="fr-FR">
                <a:latin typeface="Symbol" pitchFamily="18" charset="2"/>
                <a:sym typeface="Wingdings" pitchFamily="2" charset="2"/>
              </a:rPr>
              <a:t>p</a:t>
            </a:r>
            <a:endParaRPr lang="en-US">
              <a:latin typeface="Symbol" pitchFamily="18" charset="2"/>
            </a:endParaRPr>
          </a:p>
        </p:txBody>
      </p:sp>
      <p:grpSp>
        <p:nvGrpSpPr>
          <p:cNvPr id="2" name="Group 15"/>
          <p:cNvGrpSpPr>
            <a:grpSpLocks/>
          </p:cNvGrpSpPr>
          <p:nvPr/>
        </p:nvGrpSpPr>
        <p:grpSpPr bwMode="auto">
          <a:xfrm>
            <a:off x="1835151" y="1916114"/>
            <a:ext cx="5819775" cy="720725"/>
            <a:chOff x="1156" y="1207"/>
            <a:chExt cx="3666" cy="454"/>
          </a:xfrm>
        </p:grpSpPr>
        <p:sp>
          <p:nvSpPr>
            <p:cNvPr id="27662" name="Text Box 7"/>
            <p:cNvSpPr txBox="1">
              <a:spLocks noChangeArrowheads="1"/>
            </p:cNvSpPr>
            <p:nvPr/>
          </p:nvSpPr>
          <p:spPr bwMode="auto">
            <a:xfrm>
              <a:off x="3243" y="1207"/>
              <a:ext cx="1579" cy="233"/>
            </a:xfrm>
            <a:prstGeom prst="rect">
              <a:avLst/>
            </a:prstGeom>
            <a:noFill/>
            <a:ln w="38100">
              <a:noFill/>
              <a:miter lim="800000"/>
              <a:headEnd/>
              <a:tailEnd/>
            </a:ln>
          </p:spPr>
          <p:txBody>
            <a:bodyPr wrap="none">
              <a:spAutoFit/>
            </a:bodyPr>
            <a:lstStyle/>
            <a:p>
              <a:r>
                <a:rPr lang="fr-FR">
                  <a:solidFill>
                    <a:srgbClr val="FF0000"/>
                  </a:solidFill>
                </a:rPr>
                <a:t>Composante hadronique</a:t>
              </a:r>
              <a:endParaRPr lang="en-US">
                <a:solidFill>
                  <a:srgbClr val="FF0000"/>
                </a:solidFill>
              </a:endParaRPr>
            </a:p>
          </p:txBody>
        </p:sp>
        <p:sp>
          <p:nvSpPr>
            <p:cNvPr id="27663" name="Line 8"/>
            <p:cNvSpPr>
              <a:spLocks noChangeShapeType="1"/>
            </p:cNvSpPr>
            <p:nvPr/>
          </p:nvSpPr>
          <p:spPr bwMode="auto">
            <a:xfrm flipH="1">
              <a:off x="1156" y="1389"/>
              <a:ext cx="2086" cy="272"/>
            </a:xfrm>
            <a:prstGeom prst="line">
              <a:avLst/>
            </a:prstGeom>
            <a:noFill/>
            <a:ln w="38100">
              <a:solidFill>
                <a:srgbClr val="FF0000"/>
              </a:solidFill>
              <a:round/>
              <a:headEnd/>
              <a:tailEnd type="triangle" w="med" len="med"/>
            </a:ln>
          </p:spPr>
          <p:txBody>
            <a:bodyPr/>
            <a:lstStyle/>
            <a:p>
              <a:endParaRPr lang="fr-FR"/>
            </a:p>
          </p:txBody>
        </p:sp>
      </p:grpSp>
      <p:sp>
        <p:nvSpPr>
          <p:cNvPr id="101385" name="Text Box 9"/>
          <p:cNvSpPr txBox="1">
            <a:spLocks noChangeArrowheads="1"/>
          </p:cNvSpPr>
          <p:nvPr/>
        </p:nvSpPr>
        <p:spPr bwMode="auto">
          <a:xfrm>
            <a:off x="4716465" y="2492377"/>
            <a:ext cx="4427537" cy="646331"/>
          </a:xfrm>
          <a:prstGeom prst="rect">
            <a:avLst/>
          </a:prstGeom>
          <a:noFill/>
          <a:ln w="38100">
            <a:noFill/>
            <a:miter lim="800000"/>
            <a:headEnd/>
            <a:tailEnd/>
          </a:ln>
        </p:spPr>
        <p:txBody>
          <a:bodyPr>
            <a:spAutoFit/>
          </a:bodyPr>
          <a:lstStyle/>
          <a:p>
            <a:pPr algn="ctr"/>
            <a:r>
              <a:rPr lang="fr-FR"/>
              <a:t>Les mésons </a:t>
            </a:r>
            <a:r>
              <a:rPr lang="fr-FR">
                <a:latin typeface="Symbol" pitchFamily="18" charset="2"/>
              </a:rPr>
              <a:t>p</a:t>
            </a:r>
            <a:r>
              <a:rPr lang="fr-FR" baseline="30000"/>
              <a:t>±</a:t>
            </a:r>
            <a:r>
              <a:rPr lang="fr-FR"/>
              <a:t> se désintègrent :</a:t>
            </a:r>
          </a:p>
          <a:p>
            <a:pPr algn="ctr"/>
            <a:r>
              <a:rPr lang="fr-FR">
                <a:latin typeface="Symbol" pitchFamily="18" charset="2"/>
              </a:rPr>
              <a:t>p</a:t>
            </a:r>
            <a:r>
              <a:rPr lang="fr-FR"/>
              <a:t> </a:t>
            </a:r>
            <a:r>
              <a:rPr lang="fr-FR">
                <a:sym typeface="Wingdings" pitchFamily="2" charset="2"/>
              </a:rPr>
              <a:t> </a:t>
            </a:r>
            <a:r>
              <a:rPr lang="fr-FR">
                <a:latin typeface="Symbol" pitchFamily="18" charset="2"/>
                <a:sym typeface="Wingdings" pitchFamily="2" charset="2"/>
              </a:rPr>
              <a:t>m n</a:t>
            </a:r>
            <a:r>
              <a:rPr lang="fr-FR" baseline="-25000">
                <a:latin typeface="Symbol" pitchFamily="18" charset="2"/>
                <a:sym typeface="Wingdings" pitchFamily="2" charset="2"/>
              </a:rPr>
              <a:t>m</a:t>
            </a:r>
            <a:endParaRPr lang="en-US" baseline="-25000">
              <a:latin typeface="Symbol" pitchFamily="18" charset="2"/>
              <a:sym typeface="Wingdings" pitchFamily="2" charset="2"/>
            </a:endParaRPr>
          </a:p>
        </p:txBody>
      </p:sp>
      <p:grpSp>
        <p:nvGrpSpPr>
          <p:cNvPr id="3" name="Group 16"/>
          <p:cNvGrpSpPr>
            <a:grpSpLocks/>
          </p:cNvGrpSpPr>
          <p:nvPr/>
        </p:nvGrpSpPr>
        <p:grpSpPr bwMode="auto">
          <a:xfrm>
            <a:off x="1331914" y="3068636"/>
            <a:ext cx="6199187" cy="730249"/>
            <a:chOff x="839" y="1933"/>
            <a:chExt cx="3905" cy="460"/>
          </a:xfrm>
        </p:grpSpPr>
        <p:sp>
          <p:nvSpPr>
            <p:cNvPr id="27660" name="Text Box 10"/>
            <p:cNvSpPr txBox="1">
              <a:spLocks noChangeArrowheads="1"/>
            </p:cNvSpPr>
            <p:nvPr/>
          </p:nvSpPr>
          <p:spPr bwMode="auto">
            <a:xfrm>
              <a:off x="3243" y="2160"/>
              <a:ext cx="1501" cy="233"/>
            </a:xfrm>
            <a:prstGeom prst="rect">
              <a:avLst/>
            </a:prstGeom>
            <a:noFill/>
            <a:ln w="38100">
              <a:noFill/>
              <a:miter lim="800000"/>
              <a:headEnd/>
              <a:tailEnd/>
            </a:ln>
          </p:spPr>
          <p:txBody>
            <a:bodyPr wrap="none">
              <a:spAutoFit/>
            </a:bodyPr>
            <a:lstStyle/>
            <a:p>
              <a:r>
                <a:rPr lang="fr-FR" dirty="0">
                  <a:solidFill>
                    <a:srgbClr val="002060"/>
                  </a:solidFill>
                </a:rPr>
                <a:t>Composante muonique</a:t>
              </a:r>
              <a:endParaRPr lang="en-US" dirty="0">
                <a:solidFill>
                  <a:srgbClr val="002060"/>
                </a:solidFill>
              </a:endParaRPr>
            </a:p>
          </p:txBody>
        </p:sp>
        <p:sp>
          <p:nvSpPr>
            <p:cNvPr id="27661" name="Line 11"/>
            <p:cNvSpPr>
              <a:spLocks noChangeShapeType="1"/>
            </p:cNvSpPr>
            <p:nvPr/>
          </p:nvSpPr>
          <p:spPr bwMode="auto">
            <a:xfrm flipH="1" flipV="1">
              <a:off x="839" y="1933"/>
              <a:ext cx="2404" cy="363"/>
            </a:xfrm>
            <a:prstGeom prst="line">
              <a:avLst/>
            </a:prstGeom>
            <a:noFill/>
            <a:ln w="38100">
              <a:solidFill>
                <a:srgbClr val="FF9966"/>
              </a:solidFill>
              <a:round/>
              <a:headEnd/>
              <a:tailEnd type="triangle" w="med" len="med"/>
            </a:ln>
          </p:spPr>
          <p:txBody>
            <a:bodyPr/>
            <a:lstStyle/>
            <a:p>
              <a:endParaRPr lang="fr-FR"/>
            </a:p>
          </p:txBody>
        </p:sp>
      </p:grpSp>
      <p:sp>
        <p:nvSpPr>
          <p:cNvPr id="101388" name="Text Box 12"/>
          <p:cNvSpPr txBox="1">
            <a:spLocks noChangeArrowheads="1"/>
          </p:cNvSpPr>
          <p:nvPr/>
        </p:nvSpPr>
        <p:spPr bwMode="auto">
          <a:xfrm>
            <a:off x="5219700" y="4149726"/>
            <a:ext cx="2262542" cy="1200329"/>
          </a:xfrm>
          <a:prstGeom prst="rect">
            <a:avLst/>
          </a:prstGeom>
          <a:noFill/>
          <a:ln w="38100">
            <a:noFill/>
            <a:miter lim="800000"/>
            <a:headEnd/>
            <a:tailEnd/>
          </a:ln>
        </p:spPr>
        <p:txBody>
          <a:bodyPr wrap="none">
            <a:spAutoFit/>
          </a:bodyPr>
          <a:lstStyle/>
          <a:p>
            <a:pPr algn="ctr"/>
            <a:r>
              <a:rPr lang="fr-FR"/>
              <a:t>Les mésons </a:t>
            </a:r>
            <a:r>
              <a:rPr lang="fr-FR">
                <a:latin typeface="Symbol" pitchFamily="18" charset="2"/>
              </a:rPr>
              <a:t>p</a:t>
            </a:r>
            <a:r>
              <a:rPr lang="fr-FR"/>
              <a:t>° et </a:t>
            </a:r>
            <a:r>
              <a:rPr lang="fr-FR">
                <a:latin typeface="Symbol" pitchFamily="18" charset="2"/>
              </a:rPr>
              <a:t>m</a:t>
            </a:r>
            <a:r>
              <a:rPr lang="fr-FR"/>
              <a:t> se </a:t>
            </a:r>
            <a:br>
              <a:rPr lang="fr-FR"/>
            </a:br>
            <a:r>
              <a:rPr lang="fr-FR"/>
              <a:t>désintègrent :</a:t>
            </a:r>
          </a:p>
          <a:p>
            <a:pPr algn="ctr"/>
            <a:r>
              <a:rPr lang="fr-FR">
                <a:latin typeface="Symbol" pitchFamily="18" charset="2"/>
              </a:rPr>
              <a:t>p</a:t>
            </a:r>
            <a:r>
              <a:rPr lang="fr-FR"/>
              <a:t>° </a:t>
            </a:r>
            <a:r>
              <a:rPr lang="fr-FR">
                <a:sym typeface="Wingdings" pitchFamily="2" charset="2"/>
              </a:rPr>
              <a:t> </a:t>
            </a:r>
            <a:r>
              <a:rPr lang="fr-FR">
                <a:latin typeface="Symbol" pitchFamily="18" charset="2"/>
                <a:sym typeface="Wingdings" pitchFamily="2" charset="2"/>
              </a:rPr>
              <a:t>g g</a:t>
            </a:r>
          </a:p>
          <a:p>
            <a:pPr algn="ctr"/>
            <a:r>
              <a:rPr lang="fr-FR">
                <a:latin typeface="Symbol" pitchFamily="18" charset="2"/>
                <a:sym typeface="Wingdings" pitchFamily="2" charset="2"/>
              </a:rPr>
              <a:t>m</a:t>
            </a:r>
            <a:r>
              <a:rPr lang="fr-FR">
                <a:sym typeface="Wingdings" pitchFamily="2" charset="2"/>
              </a:rPr>
              <a:t>  e </a:t>
            </a:r>
            <a:r>
              <a:rPr lang="fr-FR">
                <a:latin typeface="Symbol" pitchFamily="18" charset="2"/>
                <a:sym typeface="Wingdings" pitchFamily="2" charset="2"/>
              </a:rPr>
              <a:t>n</a:t>
            </a:r>
            <a:r>
              <a:rPr lang="fr-FR" baseline="-25000">
                <a:sym typeface="Wingdings" pitchFamily="2" charset="2"/>
              </a:rPr>
              <a:t>e</a:t>
            </a:r>
            <a:r>
              <a:rPr lang="fr-FR">
                <a:sym typeface="Wingdings" pitchFamily="2" charset="2"/>
              </a:rPr>
              <a:t> </a:t>
            </a:r>
            <a:r>
              <a:rPr lang="fr-FR">
                <a:latin typeface="Symbol" pitchFamily="18" charset="2"/>
                <a:sym typeface="Wingdings" pitchFamily="2" charset="2"/>
              </a:rPr>
              <a:t>n</a:t>
            </a:r>
            <a:r>
              <a:rPr lang="fr-FR" baseline="-25000">
                <a:latin typeface="Symbol" pitchFamily="18" charset="2"/>
                <a:sym typeface="Wingdings" pitchFamily="2" charset="2"/>
              </a:rPr>
              <a:t>m</a:t>
            </a:r>
            <a:endParaRPr lang="en-US" baseline="-25000">
              <a:latin typeface="Symbol" pitchFamily="18" charset="2"/>
            </a:endParaRPr>
          </a:p>
        </p:txBody>
      </p:sp>
      <p:grpSp>
        <p:nvGrpSpPr>
          <p:cNvPr id="4" name="Group 17"/>
          <p:cNvGrpSpPr>
            <a:grpSpLocks/>
          </p:cNvGrpSpPr>
          <p:nvPr/>
        </p:nvGrpSpPr>
        <p:grpSpPr bwMode="auto">
          <a:xfrm>
            <a:off x="611188" y="3141663"/>
            <a:ext cx="7643813" cy="3105149"/>
            <a:chOff x="385" y="1979"/>
            <a:chExt cx="4815" cy="1956"/>
          </a:xfrm>
        </p:grpSpPr>
        <p:sp>
          <p:nvSpPr>
            <p:cNvPr id="27658" name="Text Box 13"/>
            <p:cNvSpPr txBox="1">
              <a:spLocks noChangeArrowheads="1"/>
            </p:cNvSpPr>
            <p:nvPr/>
          </p:nvSpPr>
          <p:spPr bwMode="auto">
            <a:xfrm>
              <a:off x="3180" y="3702"/>
              <a:ext cx="2020" cy="233"/>
            </a:xfrm>
            <a:prstGeom prst="rect">
              <a:avLst/>
            </a:prstGeom>
            <a:noFill/>
            <a:ln w="38100">
              <a:noFill/>
              <a:miter lim="800000"/>
              <a:headEnd/>
              <a:tailEnd/>
            </a:ln>
          </p:spPr>
          <p:txBody>
            <a:bodyPr wrap="none">
              <a:spAutoFit/>
            </a:bodyPr>
            <a:lstStyle/>
            <a:p>
              <a:r>
                <a:rPr lang="fr-FR">
                  <a:solidFill>
                    <a:srgbClr val="FFFF66"/>
                  </a:solidFill>
                </a:rPr>
                <a:t>Composante</a:t>
              </a:r>
              <a:r>
                <a:rPr lang="fr-FR"/>
                <a:t> </a:t>
              </a:r>
              <a:r>
                <a:rPr lang="fr-FR">
                  <a:solidFill>
                    <a:srgbClr val="FFFF66"/>
                  </a:solidFill>
                </a:rPr>
                <a:t>électromagnétique</a:t>
              </a:r>
              <a:endParaRPr lang="en-US">
                <a:solidFill>
                  <a:srgbClr val="FFFF66"/>
                </a:solidFill>
              </a:endParaRPr>
            </a:p>
          </p:txBody>
        </p:sp>
        <p:sp>
          <p:nvSpPr>
            <p:cNvPr id="27659" name="Line 14"/>
            <p:cNvSpPr>
              <a:spLocks noChangeShapeType="1"/>
            </p:cNvSpPr>
            <p:nvPr/>
          </p:nvSpPr>
          <p:spPr bwMode="auto">
            <a:xfrm flipH="1" flipV="1">
              <a:off x="385" y="1979"/>
              <a:ext cx="2813" cy="1859"/>
            </a:xfrm>
            <a:prstGeom prst="line">
              <a:avLst/>
            </a:prstGeom>
            <a:noFill/>
            <a:ln w="38100">
              <a:solidFill>
                <a:srgbClr val="FFFF66"/>
              </a:solidFill>
              <a:round/>
              <a:headEnd/>
              <a:tailEnd type="triangle" w="med" len="med"/>
            </a:ln>
          </p:spPr>
          <p:txBody>
            <a:bodyPr/>
            <a:lstStyle/>
            <a:p>
              <a:endParaRPr lang="fr-F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1380"/>
                                        </p:tgtEl>
                                        <p:attrNameLst>
                                          <p:attrName>style.visibility</p:attrName>
                                        </p:attrNameLst>
                                      </p:cBhvr>
                                      <p:to>
                                        <p:strVal val="visible"/>
                                      </p:to>
                                    </p:set>
                                    <p:anim calcmode="lin" valueType="num">
                                      <p:cBhvr>
                                        <p:cTn id="7" dur="1000" fill="hold"/>
                                        <p:tgtEl>
                                          <p:spTgt spid="101380"/>
                                        </p:tgtEl>
                                        <p:attrNameLst>
                                          <p:attrName>ppt_w</p:attrName>
                                        </p:attrNameLst>
                                      </p:cBhvr>
                                      <p:tavLst>
                                        <p:tav tm="0">
                                          <p:val>
                                            <p:strVal val="#ppt_w*0.70"/>
                                          </p:val>
                                        </p:tav>
                                        <p:tav tm="100000">
                                          <p:val>
                                            <p:strVal val="#ppt_w"/>
                                          </p:val>
                                        </p:tav>
                                      </p:tavLst>
                                    </p:anim>
                                    <p:anim calcmode="lin" valueType="num">
                                      <p:cBhvr>
                                        <p:cTn id="8" dur="1000" fill="hold"/>
                                        <p:tgtEl>
                                          <p:spTgt spid="101380"/>
                                        </p:tgtEl>
                                        <p:attrNameLst>
                                          <p:attrName>ppt_h</p:attrName>
                                        </p:attrNameLst>
                                      </p:cBhvr>
                                      <p:tavLst>
                                        <p:tav tm="0">
                                          <p:val>
                                            <p:strVal val="#ppt_h"/>
                                          </p:val>
                                        </p:tav>
                                        <p:tav tm="100000">
                                          <p:val>
                                            <p:strVal val="#ppt_h"/>
                                          </p:val>
                                        </p:tav>
                                      </p:tavLst>
                                    </p:anim>
                                    <p:animEffect transition="in" filter="fade">
                                      <p:cBhvr>
                                        <p:cTn id="9" dur="1000"/>
                                        <p:tgtEl>
                                          <p:spTgt spid="101380"/>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10138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right)">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138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right)">
                                      <p:cBhvr>
                                        <p:cTn id="27" dur="5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01388"/>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right)">
                                      <p:cBhvr>
                                        <p:cTn id="3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2" grpId="0"/>
      <p:bldP spid="101385" grpId="0"/>
      <p:bldP spid="101388" grpId="0"/>
    </p:bldLst>
  </p:timing>
</p:sld>
</file>

<file path=ppt/tags/tag1.xml><?xml version="1.0" encoding="utf-8"?>
<p:tagLst xmlns:a="http://schemas.openxmlformats.org/drawingml/2006/main" xmlns:r="http://schemas.openxmlformats.org/officeDocument/2006/relationships" xmlns:p="http://schemas.openxmlformats.org/presentationml/2006/main">
  <p:tag name="SOURCE" val="\documentclass{slides}\pagestyle{empty}&#10;\usepackage{amsmath,amssymb,amscd}&#10;\usepackage{color}&#10;\begin{document}&#10;\begin{equation*}&#10;P_{e\to\mu}\approx P_{\mu\to e}\approx&#10;\sin^2\theta_{23}\sin^2(2\theta_{13}^\text{eff})&#10;\sin^2\left(\frac{\Delta_{13}^\text{eff}L}{2}\right)&#10;\end{equation*}&#10;$\displaystyle\Delta_{13}=\frac{\Delta m^2_{13}}{2E_\nu}\quad&#10;\sin^2(2\theta_{13}^\text{eff})=&#10;\frac{\Delta_{13}^2\sin^2(2\theta_{13})}{\Delta_{13}^\text{eff}L}$&#10;\begin{equation*}&#10;\Delta_{13}^\text{eff}=\sqrt{{\color{red}[\Delta_{13}\cos(2\theta_{13})-A]^2}+\Delta_{13}^2\sin^2(2\theta_{13})}&#10;\end{equation*}&#10;$\displaystyle A=\sqrt2G_FN_e$ for $\nu$ and &#10;$\displaystyle A=-\sqrt2G_FN_e$ for $\overline\nu$&#10;\end{document}&#10;"/>
  <p:tag name="EXTERNALNAME" val="txp_fig"/>
  <p:tag name="BLEND" val="Falsch"/>
  <p:tag name="TRANSPARENT" val="Falsch"/>
  <p:tag name="KEEPFILES" val="Falsch"/>
  <p:tag name="DEBUGPAUSE" val="Falsch"/>
  <p:tag name="RESOLUTION" val="1200"/>
  <p:tag name="TIMEOUT" val="(none)"/>
  <p:tag name="BOXWIDTH" val="348"/>
  <p:tag name="BOXHEIGHT" val="552"/>
  <p:tag name="BOXFONT" val="10"/>
  <p:tag name="BOXWRAP" val="Falsch"/>
  <p:tag name="WORKAROUNDTRANSPARENCYBUG" val="Falsch"/>
  <p:tag name="BITMAPFORMAT" val="png16m"/>
  <p:tag name="DEBUGINTERACTIVE" val="Wahr"/>
  <p:tag name="ORIGWIDTH" val="473"/>
  <p:tag name="PICTUREFILESIZE" val="205828"/>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1922</TotalTime>
  <Words>3134</Words>
  <Application>Microsoft Office PowerPoint</Application>
  <PresentationFormat>Affichage à l'écran (4:3)</PresentationFormat>
  <Paragraphs>567</Paragraphs>
  <Slides>48</Slides>
  <Notes>8</Notes>
  <HiddenSlides>0</HiddenSlides>
  <MMClips>0</MMClips>
  <ScaleCrop>false</ScaleCrop>
  <HeadingPairs>
    <vt:vector size="10" baseType="variant">
      <vt:variant>
        <vt:lpstr>Polices utilisées</vt:lpstr>
      </vt:variant>
      <vt:variant>
        <vt:i4>14</vt:i4>
      </vt:variant>
      <vt:variant>
        <vt:lpstr>Thème</vt:lpstr>
      </vt:variant>
      <vt:variant>
        <vt:i4>1</vt:i4>
      </vt:variant>
      <vt:variant>
        <vt:lpstr>Liens</vt:lpstr>
      </vt:variant>
      <vt:variant>
        <vt:i4>1</vt:i4>
      </vt:variant>
      <vt:variant>
        <vt:lpstr>Serveurs OLE incorporés</vt:lpstr>
      </vt:variant>
      <vt:variant>
        <vt:i4>1</vt:i4>
      </vt:variant>
      <vt:variant>
        <vt:lpstr>Titres des diapositives</vt:lpstr>
      </vt:variant>
      <vt:variant>
        <vt:i4>48</vt:i4>
      </vt:variant>
    </vt:vector>
  </HeadingPairs>
  <TitlesOfParts>
    <vt:vector size="65" baseType="lpstr">
      <vt:lpstr>ＭＳ ゴシック</vt:lpstr>
      <vt:lpstr>Arial</vt:lpstr>
      <vt:lpstr>Calibri</vt:lpstr>
      <vt:lpstr>Cambria Math</vt:lpstr>
      <vt:lpstr>Comic Sans MS</vt:lpstr>
      <vt:lpstr>CommonBullets</vt:lpstr>
      <vt:lpstr>MS Mincho</vt:lpstr>
      <vt:lpstr>Symbol</vt:lpstr>
      <vt:lpstr>Technical</vt:lpstr>
      <vt:lpstr>Tempus Sans ITC</vt:lpstr>
      <vt:lpstr>Times New Roman</vt:lpstr>
      <vt:lpstr>Wingdings</vt:lpstr>
      <vt:lpstr>Wingdings 2</vt:lpstr>
      <vt:lpstr>Wingdings 3</vt:lpstr>
      <vt:lpstr>Office Theme</vt:lpstr>
      <vt:lpstr>???</vt:lpstr>
      <vt:lpstr>Equation</vt:lpstr>
      <vt:lpstr>Université Mohamed premier à Oujda </vt:lpstr>
      <vt:lpstr>Plan</vt:lpstr>
      <vt:lpstr>Présentation PowerPoint</vt:lpstr>
      <vt:lpstr>Présentation PowerPoint</vt:lpstr>
      <vt:lpstr>Un peu d'histoire …</vt:lpstr>
      <vt:lpstr>Les rayons cosmiques primaires </vt:lpstr>
      <vt:lpstr>Rayons cosmiques secondaires</vt:lpstr>
      <vt:lpstr>Présentation PowerPoint</vt:lpstr>
      <vt:lpstr>Les cascades</vt:lpstr>
      <vt:lpstr>Extension des cascades</vt:lpstr>
      <vt:lpstr>Les sources à haute énergie</vt:lpstr>
      <vt:lpstr>Le diagramme de Hillas</vt:lpstr>
      <vt:lpstr>Nouvelles expériences</vt:lpstr>
      <vt:lpstr>Nouvelles expériences</vt:lpstr>
      <vt:lpstr>Présentation PowerPoint</vt:lpstr>
      <vt:lpstr>Les neutrinos: des fermions particuliers</vt:lpstr>
      <vt:lpstr>Présentation PowerPoint</vt:lpstr>
      <vt:lpstr>Présentation PowerPoint</vt:lpstr>
      <vt:lpstr>Une période riche en succès expérimentaux (15 dernières années)  Observation de l’oscillation de  par disparition</vt:lpstr>
      <vt:lpstr>       Encore de nombreuses questions fondamentales:</vt:lpstr>
      <vt:lpstr>Présentation PowerPoint</vt:lpstr>
      <vt:lpstr>Présentation PowerPoint</vt:lpstr>
      <vt:lpstr>Présentation PowerPoint</vt:lpstr>
      <vt:lpstr>Production de Neutrinos</vt:lpstr>
      <vt:lpstr>Détecteurs de Neutrinos </vt:lpstr>
      <vt:lpstr>Présentation PowerPoint</vt:lpstr>
      <vt:lpstr>Motivation pour la détection des neutrinos de haute énergie </vt:lpstr>
      <vt:lpstr>Quête de la hiérarchie de masse et de CP:  Potentiels des expériences en cours:</vt:lpstr>
      <vt:lpstr>Hiérarchie de masse avec des neutrinos atmosphériques Principe; mettre en évidence les effets de matière en observant les taux de disparition  des   et  et d’apparition de e</vt:lpstr>
      <vt:lpstr>Perspectives de la physique des neutrinos</vt:lpstr>
      <vt:lpstr>KM3NeT: un projet pour un télescope sous-marin à neutrino</vt:lpstr>
      <vt:lpstr>KM3NeT et le concept international </vt:lpstr>
      <vt:lpstr>KM3NeT:objectifs principales</vt:lpstr>
      <vt:lpstr>Principe de détection du neutrino </vt:lpstr>
      <vt:lpstr>Articles techniques</vt:lpstr>
      <vt:lpstr>Modules optiques</vt:lpstr>
      <vt:lpstr> Modules optiques</vt:lpstr>
      <vt:lpstr>Unités de détection(DO)</vt:lpstr>
      <vt:lpstr>KM3NeT: aire effective &amp; résolution</vt:lpstr>
      <vt:lpstr>KM3NeT: sensibilité &amp; découverte</vt:lpstr>
      <vt:lpstr>Présentation PowerPoint</vt:lpstr>
      <vt:lpstr>ORCA: un détecteur Cherenkov sous-marin de neutrino dans le cadre KM3NeT</vt:lpstr>
      <vt:lpstr>Mesure d’hiérarchie de la masse de neutrino avec les neutrinos atmosphériques</vt:lpstr>
      <vt:lpstr>Mesure d’hiérarchie de la masse de neutrino avec les neutrinos atmosphériques</vt:lpstr>
      <vt:lpstr>Mesure d’hiérarchie de la masse de neutrino avec les neutrinos atmosphériques</vt:lpstr>
      <vt:lpstr>Présentation PowerPoint</vt:lpstr>
      <vt:lpstr>Conclusion générale</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duchesne</dc:creator>
  <cp:lastModifiedBy>LPMR</cp:lastModifiedBy>
  <cp:revision>102</cp:revision>
  <dcterms:created xsi:type="dcterms:W3CDTF">2016-05-02T14:14:52Z</dcterms:created>
  <dcterms:modified xsi:type="dcterms:W3CDTF">2016-06-20T16:28:08Z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2015-01-24T00:00:00Z</vt:filetime>
  </property>
  <property fmtid="{D5CDD505-2E9C-101B-9397-08002B2CF9AE}" pid="3" name="Creator">
    <vt:lpwstr>Acrobat PDFMaker 10.1 for PowerPoint</vt:lpwstr>
  </property>
  <property fmtid="{D5CDD505-2E9C-101B-9397-08002B2CF9AE}" pid="4" name="LastSaved">
    <vt:filetime>2016-05-02T00:00:00Z</vt:filetime>
  </property>
</Properties>
</file>