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</p:sldMasterIdLst>
  <p:notesMasterIdLst>
    <p:notesMasterId r:id="rId19"/>
  </p:notesMasterIdLst>
  <p:handoutMasterIdLst>
    <p:handoutMasterId r:id="rId20"/>
  </p:handoutMasterIdLst>
  <p:sldIdLst>
    <p:sldId id="921" r:id="rId3"/>
    <p:sldId id="930" r:id="rId4"/>
    <p:sldId id="923" r:id="rId5"/>
    <p:sldId id="931" r:id="rId6"/>
    <p:sldId id="924" r:id="rId7"/>
    <p:sldId id="928" r:id="rId8"/>
    <p:sldId id="922" r:id="rId9"/>
    <p:sldId id="925" r:id="rId10"/>
    <p:sldId id="926" r:id="rId11"/>
    <p:sldId id="927" r:id="rId12"/>
    <p:sldId id="933" r:id="rId13"/>
    <p:sldId id="934" r:id="rId14"/>
    <p:sldId id="929" r:id="rId15"/>
    <p:sldId id="932" r:id="rId16"/>
    <p:sldId id="935" r:id="rId17"/>
    <p:sldId id="936" r:id="rId1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00FFFF"/>
    <a:srgbClr val="800080"/>
    <a:srgbClr val="F76B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335" autoAdjust="0"/>
    <p:restoredTop sz="97335" autoAdjust="0"/>
  </p:normalViewPr>
  <p:slideViewPr>
    <p:cSldViewPr snapToGrid="0">
      <p:cViewPr varScale="1">
        <p:scale>
          <a:sx n="82" d="100"/>
          <a:sy n="82" d="100"/>
        </p:scale>
        <p:origin x="55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D96B4-BAC4-5842-83B5-2ECF6C53B7B9}" type="datetimeFigureOut">
              <a:rPr lang="en-US" smtClean="0"/>
              <a:t>8/23/2016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B2D2C-CD4A-F548-B52F-BDD899420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986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C51F9-430A-184A-A4A3-DF39AB381A88}" type="datetimeFigureOut">
              <a:rPr lang="en-US" smtClean="0"/>
              <a:t>8/23/2016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28C62-F0C2-9645-A5FA-46E4D2B40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93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28C62-F0C2-9645-A5FA-46E4D2B401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951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28C62-F0C2-9645-A5FA-46E4D2B4013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010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8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43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2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04559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23 August 2016</a:t>
            </a:r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GB" smtClean="0">
                <a:solidFill>
                  <a:prstClr val="black"/>
                </a:solidFill>
              </a:rPr>
              <a:t>WP2 Meeting - LHC HL TFB (ADT)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215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23 August 2016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WP2 Meeting - LHC HL TFB (ADT)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3BD887-81DA-442B-BEF2-528C6FFCBAB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330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23 August 2016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WP2 Meeting - LHC HL TFB (ADT)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840F-61C6-409B-A5A4-3E35CDEE92B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253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23 August 2016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WP2 Meeting - LHC HL TFB (ADT)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1610C-F5D9-4C77-8511-1E4B274CFE68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5405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44462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268413"/>
            <a:ext cx="4044462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23 August 2016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WP2 Meeting - LHC HL TFB (ADT)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668C4-6812-41FB-9FA4-77C27F03927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415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23 August 2016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WP2 Meeting - LHC HL TFB (ADT)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1718F7-5A72-45C7-92A3-32CBC74D05A7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538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23 August 2016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WP2 Meeting - LHC HL TFB (ADT)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A11CE-8886-4010-8723-3A80237A8078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212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90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23 August 2016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WP2 Meeting - LHC HL TFB (ADT)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166FB5-4113-44FC-A139-9E077711DF8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8549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23 August 2016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WP2 Meeting - LHC HL TFB (ADT)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51814-8311-4A9B-AFEC-76FD35E7BF4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8647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23 August 2016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WP2 Meeting - LHC HL TFB (ADT)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6FC4A-13A4-4638-9DDF-C7BADFAE0F2F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4712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23 August 2016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WP2 Meeting - LHC HL TFB (ADT)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559C9-06D7-4B2F-8B03-371C0AF9FFBF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2417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3152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23 August 2016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WP2 Meeting - LHC HL TFB (ADT)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237AC2-E5D3-41B2-BB3E-E806E6CA3D2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6929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215" y="274639"/>
            <a:ext cx="7111512" cy="9223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23 August 2016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WP2 Meeting - LHC HL TFB (ADT)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1B9132-4B5F-4F7C-8D6D-24BF054E4C3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061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6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70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0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8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2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02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5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WP2 Meeting - LHC HL TFB (ADT)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5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9215" y="274639"/>
            <a:ext cx="7111512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66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69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FFFF"/>
                </a:solidFill>
              </a:rPr>
              <a:t>23 August 2016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669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FFFFFF"/>
                </a:solidFill>
              </a:rPr>
              <a:t>WP2 Meeting - LHC HL TFB (ADT)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669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3C5ED193-9C6C-4F12-8161-E0A2C9CC396D}" type="slidenum">
              <a:rPr lang="en-US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466952" name="Picture 8" descr="LogoAD_small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049215" cy="10048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00972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sldNum="0"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8084" y="2213773"/>
            <a:ext cx="8600303" cy="101859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Expected Performance of </a:t>
            </a:r>
            <a:br>
              <a:rPr lang="en-GB" dirty="0" smtClean="0"/>
            </a:br>
            <a:r>
              <a:rPr lang="en-GB" dirty="0" smtClean="0"/>
              <a:t>LHC HL </a:t>
            </a:r>
            <a:r>
              <a:rPr lang="en-GB" dirty="0"/>
              <a:t>T</a:t>
            </a:r>
            <a:r>
              <a:rPr lang="en-GB" dirty="0" smtClean="0"/>
              <a:t>ransverse Feedback 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5739" y="4355125"/>
            <a:ext cx="7922903" cy="486506"/>
          </a:xfrm>
        </p:spPr>
        <p:txBody>
          <a:bodyPr>
            <a:normAutofit/>
          </a:bodyPr>
          <a:lstStyle/>
          <a:p>
            <a:r>
              <a:rPr lang="en-GB" sz="2000" dirty="0" smtClean="0"/>
              <a:t>Wolfgang Hofle</a:t>
            </a:r>
          </a:p>
        </p:txBody>
      </p:sp>
      <p:sp>
        <p:nvSpPr>
          <p:cNvPr id="4" name="Rectangle 3"/>
          <p:cNvSpPr/>
          <p:nvPr/>
        </p:nvSpPr>
        <p:spPr>
          <a:xfrm>
            <a:off x="408609" y="5482174"/>
            <a:ext cx="656333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Acknowledgement</a:t>
            </a:r>
          </a:p>
          <a:p>
            <a:r>
              <a:rPr lang="en-US" dirty="0" smtClean="0"/>
              <a:t>G</a:t>
            </a:r>
            <a:r>
              <a:rPr lang="en-US" dirty="0"/>
              <a:t>. </a:t>
            </a:r>
            <a:r>
              <a:rPr lang="en-US" dirty="0" err="1"/>
              <a:t>Kotzian</a:t>
            </a:r>
            <a:r>
              <a:rPr lang="en-US" dirty="0" smtClean="0"/>
              <a:t>, </a:t>
            </a:r>
            <a:r>
              <a:rPr lang="en-US" dirty="0"/>
              <a:t>D. </a:t>
            </a:r>
            <a:r>
              <a:rPr lang="en-US" dirty="0" err="1" smtClean="0"/>
              <a:t>Valuch</a:t>
            </a:r>
            <a:r>
              <a:rPr lang="en-US" dirty="0" smtClean="0"/>
              <a:t>, K. Li</a:t>
            </a:r>
            <a:endParaRPr lang="en-US" dirty="0" smtClean="0"/>
          </a:p>
          <a:p>
            <a:r>
              <a:rPr lang="en-US" dirty="0" smtClean="0"/>
              <a:t>ADT power team (BE-RF-PM), software (BE-RF-CS section, OP group)</a:t>
            </a:r>
          </a:p>
          <a:p>
            <a:r>
              <a:rPr lang="en-US" dirty="0" smtClean="0"/>
              <a:t>BE-BI</a:t>
            </a:r>
            <a:r>
              <a:rPr lang="en-US" smtClean="0"/>
              <a:t>, </a:t>
            </a:r>
            <a:r>
              <a:rPr lang="en-US" smtClean="0"/>
              <a:t>BE-CO, BE-ABP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ADT key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8081"/>
            <a:ext cx="8229600" cy="5182235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Bandwidth (linked to damping time vs. frequency)</a:t>
            </a:r>
          </a:p>
          <a:p>
            <a:pPr lvl="1"/>
            <a:r>
              <a:rPr lang="en-GB" dirty="0" smtClean="0"/>
              <a:t>Power system adapted to a resistive wall impedance that rolls-off with frequency</a:t>
            </a:r>
          </a:p>
          <a:p>
            <a:pPr lvl="1"/>
            <a:r>
              <a:rPr lang="en-GB" dirty="0" smtClean="0"/>
              <a:t>Flat frequency response and faster rise-time possible by pre-distortion of drive signal</a:t>
            </a:r>
          </a:p>
          <a:p>
            <a:pPr lvl="2"/>
            <a:r>
              <a:rPr lang="en-GB" dirty="0"/>
              <a:t>i</a:t>
            </a:r>
            <a:r>
              <a:rPr lang="en-GB" dirty="0" smtClean="0"/>
              <a:t>mplemented in digital processing </a:t>
            </a:r>
          </a:p>
          <a:p>
            <a:pPr lvl="2"/>
            <a:r>
              <a:rPr lang="en-GB" dirty="0" smtClean="0"/>
              <a:t>used operationally in Run 1 and Run 2</a:t>
            </a:r>
          </a:p>
          <a:p>
            <a:pPr lvl="2"/>
            <a:r>
              <a:rPr lang="en-GB" dirty="0"/>
              <a:t>a</a:t>
            </a:r>
            <a:r>
              <a:rPr lang="en-GB" dirty="0" smtClean="0"/>
              <a:t>t expense of max kick strength</a:t>
            </a:r>
          </a:p>
          <a:p>
            <a:pPr lvl="2"/>
            <a:r>
              <a:rPr lang="en-GB" dirty="0"/>
              <a:t>i</a:t>
            </a:r>
            <a:r>
              <a:rPr lang="en-GB" dirty="0" smtClean="0"/>
              <a:t>mpact on blow-up in stable beams seen in run 1</a:t>
            </a:r>
          </a:p>
          <a:p>
            <a:pPr lvl="1"/>
            <a:r>
              <a:rPr lang="en-GB" dirty="0" smtClean="0"/>
              <a:t>Present system not optimally adapted to “popcorn” instability (one bunch going unstable)</a:t>
            </a:r>
          </a:p>
          <a:p>
            <a:pPr lvl="1"/>
            <a:r>
              <a:rPr lang="en-GB" dirty="0" smtClean="0"/>
              <a:t>Damping effect to internal modes with dipolar moment shown in simulation</a:t>
            </a:r>
          </a:p>
          <a:p>
            <a:pPr lvl="2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03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83028"/>
            <a:ext cx="8229600" cy="868362"/>
          </a:xfrm>
        </p:spPr>
        <p:txBody>
          <a:bodyPr/>
          <a:lstStyle/>
          <a:p>
            <a:r>
              <a:rPr lang="en-GB" dirty="0" smtClean="0"/>
              <a:t>Bandwidth – Power System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  <p:pic>
        <p:nvPicPr>
          <p:cNvPr id="6" name="Picture 5" descr="freq_response_normal_oper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" y="1724982"/>
            <a:ext cx="8001000" cy="44587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1184" y="4447540"/>
            <a:ext cx="17638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kick @ 10 MHz,</a:t>
            </a:r>
          </a:p>
          <a:p>
            <a:r>
              <a:rPr lang="en-US" dirty="0" smtClean="0"/>
              <a:t>10% strength left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715000" y="4133965"/>
            <a:ext cx="533400" cy="5334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350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Bandwidth - Enhanced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  <p:pic>
        <p:nvPicPr>
          <p:cNvPr id="6" name="Picture 5" descr="freq_response_enhanced_oper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396" y="1804421"/>
            <a:ext cx="7887208" cy="4498408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1981200" y="3477985"/>
            <a:ext cx="762000" cy="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dash"/>
          </a:ln>
          <a:effectLst/>
        </p:spPr>
      </p:cxnSp>
      <p:cxnSp>
        <p:nvCxnSpPr>
          <p:cNvPr id="8" name="Straight Arrow Connector 7"/>
          <p:cNvCxnSpPr/>
          <p:nvPr/>
        </p:nvCxnSpPr>
        <p:spPr>
          <a:xfrm flipV="1">
            <a:off x="1981200" y="2546199"/>
            <a:ext cx="0" cy="68580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2133600" y="2834670"/>
            <a:ext cx="2366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Gill Sans MT"/>
              </a:rPr>
              <a:t>12dB needs to be </a:t>
            </a:r>
            <a:r>
              <a:rPr lang="en-US" sz="1400" dirty="0" err="1" smtClean="0">
                <a:solidFill>
                  <a:srgbClr val="FF0000"/>
                </a:solidFill>
                <a:latin typeface="Gill Sans MT"/>
              </a:rPr>
              <a:t>compen</a:t>
            </a:r>
            <a:r>
              <a:rPr lang="en-US" sz="1400" dirty="0" smtClean="0">
                <a:solidFill>
                  <a:srgbClr val="FF0000"/>
                </a:solidFill>
                <a:latin typeface="Gill Sans MT"/>
              </a:rPr>
              <a:t>-</a:t>
            </a:r>
          </a:p>
          <a:p>
            <a:r>
              <a:rPr lang="en-US" sz="1400" dirty="0" smtClean="0">
                <a:solidFill>
                  <a:srgbClr val="FF0000"/>
                </a:solidFill>
                <a:latin typeface="Gill Sans MT"/>
              </a:rPr>
              <a:t>sated for same damping time</a:t>
            </a:r>
            <a:endParaRPr lang="en-US" sz="1400" dirty="0">
              <a:solidFill>
                <a:srgbClr val="FF0000"/>
              </a:solidFill>
              <a:latin typeface="Gill Sans M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588" y="6108303"/>
            <a:ext cx="1742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LBOC 2012 (D.V.)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359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335" y="187859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Bandwidth – Injection Damping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49" y="2923271"/>
            <a:ext cx="4274286" cy="32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5483" y="2923271"/>
            <a:ext cx="4228571" cy="320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35100" y="2493659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Arial"/>
              </a:rPr>
              <a:t>H-plane (beam 2)</a:t>
            </a:r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15665" y="2477831"/>
            <a:ext cx="1954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Arial"/>
              </a:rPr>
              <a:t>V-plane (beam 2)</a:t>
            </a:r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45782" y="5450324"/>
            <a:ext cx="2747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Arial"/>
              </a:rPr>
              <a:t>Batches of 144 bunches</a:t>
            </a:r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4001" y="5450324"/>
            <a:ext cx="2747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  <a:latin typeface="Arial"/>
              </a:rPr>
              <a:t>Batches of 144 bunches</a:t>
            </a:r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91333" y="4173279"/>
            <a:ext cx="612668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solidFill>
                  <a:srgbClr val="000000"/>
                </a:solidFill>
                <a:latin typeface="Arial"/>
              </a:rPr>
              <a:t>12b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16243" y="4523271"/>
            <a:ext cx="612668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solidFill>
                  <a:srgbClr val="000000"/>
                </a:solidFill>
                <a:latin typeface="Arial"/>
              </a:rPr>
              <a:t>12b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50713" y="4733843"/>
            <a:ext cx="966931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solidFill>
                  <a:srgbClr val="00B050"/>
                </a:solidFill>
                <a:latin typeface="Arial"/>
              </a:rPr>
              <a:t>4 turns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3260" y="3107787"/>
            <a:ext cx="1109599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solidFill>
                  <a:srgbClr val="00B050"/>
                </a:solidFill>
                <a:latin typeface="Arial"/>
              </a:rPr>
              <a:t>30 turns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667035" y="3402064"/>
            <a:ext cx="13372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kern="0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8-10 turns</a:t>
            </a:r>
            <a:endParaRPr lang="en-GB" sz="2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03524" y="4062543"/>
            <a:ext cx="1880643" cy="400110"/>
          </a:xfrm>
          <a:prstGeom prst="rect">
            <a:avLst/>
          </a:prstGeom>
          <a:solidFill>
            <a:sysClr val="window" lastClr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Too much gain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795279" y="1299810"/>
            <a:ext cx="7484426" cy="987189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Performance (examples) w/o bandwidth enhancement</a:t>
            </a:r>
          </a:p>
          <a:p>
            <a:pPr lvl="1"/>
            <a:r>
              <a:rPr lang="en-GB" dirty="0" smtClean="0"/>
              <a:t>Risk of control instability if damping times pushed below 10 turns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85086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Bandwidth - Instability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28" y="2011933"/>
            <a:ext cx="4620526" cy="34643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3474" y="2022093"/>
            <a:ext cx="4620526" cy="34643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8605" y="5582237"/>
            <a:ext cx="80850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5x Gain </a:t>
            </a:r>
            <a:r>
              <a:rPr lang="en-GB" sz="2400" dirty="0" smtClean="0"/>
              <a:t>needed to cure single bunch instability at edge of batch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7 to 8x </a:t>
            </a:r>
            <a:r>
              <a:rPr lang="en-GB" sz="2400" dirty="0" smtClean="0"/>
              <a:t>Gain needed for case of bunch well inside batch 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30628" y="1305835"/>
            <a:ext cx="1764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LMC, 30.05.2012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658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Bandwidth -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491297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Injection damping with 10 turns possible</a:t>
            </a:r>
          </a:p>
          <a:p>
            <a:r>
              <a:rPr lang="en-GB" dirty="0" smtClean="0"/>
              <a:t>Expect slower damping for kicker ripple and on edges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an make damping equal for all bunches, but at expense of damping time, 40 turns more realistic in this case</a:t>
            </a:r>
          </a:p>
          <a:p>
            <a:r>
              <a:rPr lang="en-GB" dirty="0" smtClean="0"/>
              <a:t>Popcorn instability and intra bunch motion (when dipolar movement present) can be damped by present feedback </a:t>
            </a:r>
            <a:r>
              <a:rPr lang="en-GB" dirty="0" smtClean="0">
                <a:solidFill>
                  <a:srgbClr val="0000FF"/>
                </a:solidFill>
              </a:rPr>
              <a:t>but higher bandwidth desirable as effective gain is low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3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09457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Three possible directions of performance improvement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Bandwidth </a:t>
            </a:r>
            <a:r>
              <a:rPr lang="en-GB" dirty="0" smtClean="0"/>
              <a:t>is critical and HL may profit a lot from a new kicker system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Signal-to-Noise</a:t>
            </a:r>
            <a:r>
              <a:rPr lang="en-GB" dirty="0" smtClean="0"/>
              <a:t> is critical with operation with crab cavities, potential for improvement exists</a:t>
            </a:r>
          </a:p>
          <a:p>
            <a:pPr lvl="1"/>
            <a:r>
              <a:rPr lang="en-GB" dirty="0" smtClean="0">
                <a:solidFill>
                  <a:srgbClr val="0000FF"/>
                </a:solidFill>
              </a:rPr>
              <a:t>Kick Strength </a:t>
            </a:r>
            <a:r>
              <a:rPr lang="en-GB" dirty="0" smtClean="0"/>
              <a:t>is considered sufficient</a:t>
            </a:r>
          </a:p>
          <a:p>
            <a:r>
              <a:rPr lang="en-GB" dirty="0" smtClean="0"/>
              <a:t>Consolidation and Obsolescence (</a:t>
            </a:r>
            <a:r>
              <a:rPr lang="en-GB" dirty="0" smtClean="0">
                <a:sym typeface="Wingdings" panose="05000000000000000000" pitchFamily="2" charset="2"/>
              </a:rPr>
              <a:t> 2035)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Power system (tetrodes ?)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Electronics (plat-form beyond VME)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4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3023"/>
            <a:ext cx="8229600" cy="3695020"/>
          </a:xfrm>
        </p:spPr>
        <p:txBody>
          <a:bodyPr/>
          <a:lstStyle/>
          <a:p>
            <a:r>
              <a:rPr lang="en-GB" dirty="0" smtClean="0"/>
              <a:t>Run 2 and ongoing improvements of ADT</a:t>
            </a:r>
          </a:p>
          <a:p>
            <a:r>
              <a:rPr lang="en-GB" dirty="0" smtClean="0"/>
              <a:t>Key performances</a:t>
            </a:r>
          </a:p>
          <a:p>
            <a:pPr lvl="1"/>
            <a:r>
              <a:rPr lang="en-GB" dirty="0" smtClean="0"/>
              <a:t>Kick strength</a:t>
            </a:r>
          </a:p>
          <a:p>
            <a:pPr lvl="1"/>
            <a:r>
              <a:rPr lang="en-GB" dirty="0" smtClean="0"/>
              <a:t>Signal-to-Noise ratio</a:t>
            </a:r>
          </a:p>
          <a:p>
            <a:pPr lvl="1"/>
            <a:r>
              <a:rPr lang="en-GB" dirty="0" smtClean="0"/>
              <a:t>Bandwidth and damping time</a:t>
            </a:r>
          </a:p>
          <a:p>
            <a:r>
              <a:rPr lang="en-GB" dirty="0" smtClean="0"/>
              <a:t>Conclusions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14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ADT – Run 2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3933"/>
            <a:ext cx="8229600" cy="5227882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Power System </a:t>
            </a:r>
            <a:r>
              <a:rPr lang="en-GB" dirty="0" smtClean="0">
                <a:solidFill>
                  <a:srgbClr val="0000FF"/>
                </a:solidFill>
              </a:rPr>
              <a:t>(bandwidth and kick strength)</a:t>
            </a:r>
          </a:p>
          <a:p>
            <a:pPr lvl="1"/>
            <a:r>
              <a:rPr lang="en-GB" dirty="0" smtClean="0"/>
              <a:t>Maintenance of power amplifiers, no changes in LS1</a:t>
            </a:r>
          </a:p>
          <a:p>
            <a:r>
              <a:rPr lang="en-GB" dirty="0" smtClean="0"/>
              <a:t>Pick-up System</a:t>
            </a:r>
          </a:p>
          <a:p>
            <a:pPr lvl="1"/>
            <a:r>
              <a:rPr lang="en-GB" dirty="0" smtClean="0"/>
              <a:t>Additional pick-ups cabled and available (2x)</a:t>
            </a:r>
          </a:p>
          <a:p>
            <a:r>
              <a:rPr lang="en-GB" dirty="0" smtClean="0"/>
              <a:t>Electronics (LLRF)</a:t>
            </a:r>
          </a:p>
          <a:p>
            <a:pPr lvl="1"/>
            <a:r>
              <a:rPr lang="en-GB" dirty="0" smtClean="0"/>
              <a:t>New processing VME electronics</a:t>
            </a:r>
          </a:p>
          <a:p>
            <a:pPr lvl="2"/>
            <a:r>
              <a:rPr lang="en-GB" dirty="0" smtClean="0"/>
              <a:t>Capable of combining four pick-ups per plane and beam</a:t>
            </a:r>
          </a:p>
          <a:p>
            <a:pPr lvl="2"/>
            <a:r>
              <a:rPr lang="en-GB" dirty="0" smtClean="0"/>
              <a:t>Disentangled gain functions for feedback (main/witness bunches), cleaning and blow-up (four functions) available</a:t>
            </a:r>
          </a:p>
          <a:p>
            <a:pPr lvl="1"/>
            <a:r>
              <a:rPr lang="en-GB" dirty="0" smtClean="0"/>
              <a:t>New A/D converters and processing of analogue PU signals</a:t>
            </a:r>
          </a:p>
          <a:p>
            <a:pPr lvl="2"/>
            <a:r>
              <a:rPr lang="en-GB" dirty="0" smtClean="0"/>
              <a:t>In preparation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>
                <a:solidFill>
                  <a:srgbClr val="0000FF"/>
                </a:solidFill>
                <a:sym typeface="Wingdings" panose="05000000000000000000" pitchFamily="2" charset="2"/>
              </a:rPr>
              <a:t>potential to improve S/N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Tested on one of the additional pick-ups (D.V.)</a:t>
            </a:r>
          </a:p>
          <a:p>
            <a:pPr marL="914400" lvl="2" indent="0">
              <a:buNone/>
            </a:pP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026310" y="556016"/>
            <a:ext cx="15061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s</a:t>
            </a:r>
            <a:r>
              <a:rPr lang="en-GB" dirty="0" smtClean="0">
                <a:solidFill>
                  <a:srgbClr val="0000FF"/>
                </a:solidFill>
              </a:rPr>
              <a:t>ee G. </a:t>
            </a:r>
            <a:r>
              <a:rPr lang="en-GB" dirty="0" err="1" smtClean="0">
                <a:solidFill>
                  <a:srgbClr val="0000FF"/>
                </a:solidFill>
              </a:rPr>
              <a:t>Kotzian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@ Evian 2015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9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ADT – Run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98332"/>
            <a:ext cx="8229600" cy="3449325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ym typeface="Wingdings" panose="05000000000000000000" pitchFamily="2" charset="2"/>
              </a:rPr>
              <a:t>Algorithms </a:t>
            </a:r>
            <a:r>
              <a:rPr lang="en-GB" dirty="0" smtClean="0">
                <a:solidFill>
                  <a:srgbClr val="0000FF"/>
                </a:solidFill>
                <a:sym typeface="Wingdings" panose="05000000000000000000" pitchFamily="2" charset="2"/>
              </a:rPr>
              <a:t>(also define gain versus frequency)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Potential improvements for feedback (vector sum)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Diagnostics (head tail movement mode 1)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Automated set-up and check of damping time</a:t>
            </a:r>
          </a:p>
          <a:p>
            <a:r>
              <a:rPr lang="en-GB" dirty="0" err="1" smtClean="0">
                <a:sym typeface="Wingdings" panose="05000000000000000000" pitchFamily="2" charset="2"/>
              </a:rPr>
              <a:t>Obs</a:t>
            </a:r>
            <a:r>
              <a:rPr lang="en-GB" dirty="0" smtClean="0">
                <a:sym typeface="Wingdings" panose="05000000000000000000" pitchFamily="2" charset="2"/>
              </a:rPr>
              <a:t> Box for data recording and LIST  instability network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Extendable, under exploitation</a:t>
            </a:r>
          </a:p>
          <a:p>
            <a:pPr marL="914400" lvl="2" indent="0">
              <a:buNone/>
            </a:pP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058967" y="1191395"/>
            <a:ext cx="15061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s</a:t>
            </a:r>
            <a:r>
              <a:rPr lang="en-GB" dirty="0" smtClean="0">
                <a:solidFill>
                  <a:srgbClr val="0000FF"/>
                </a:solidFill>
              </a:rPr>
              <a:t>ee G. </a:t>
            </a:r>
            <a:r>
              <a:rPr lang="en-GB" dirty="0" err="1" smtClean="0">
                <a:solidFill>
                  <a:srgbClr val="0000FF"/>
                </a:solidFill>
              </a:rPr>
              <a:t>Kotzian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@ Evian 2015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00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Pick-ups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103" y="1233660"/>
            <a:ext cx="8229600" cy="1087782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Will become gradually available</a:t>
            </a:r>
          </a:p>
          <a:p>
            <a:r>
              <a:rPr lang="en-GB" dirty="0" smtClean="0"/>
              <a:t>Improved performance of electronics (S/N)</a:t>
            </a:r>
          </a:p>
          <a:p>
            <a:r>
              <a:rPr lang="en-GB" dirty="0" smtClean="0"/>
              <a:t>More degrees of freedom for algorithms (robustness to tune changes)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  <p:graphicFrame>
        <p:nvGraphicFramePr>
          <p:cNvPr id="19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9474762"/>
              </p:ext>
            </p:extLst>
          </p:nvPr>
        </p:nvGraphicFramePr>
        <p:xfrm>
          <a:off x="234601" y="2428412"/>
          <a:ext cx="8674798" cy="865841"/>
        </p:xfrm>
        <a:graphic>
          <a:graphicData uri="http://schemas.openxmlformats.org/drawingml/2006/table">
            <a:tbl>
              <a:tblPr firstRow="1" bandRow="1"/>
              <a:tblGrid>
                <a:gridCol w="1069062"/>
                <a:gridCol w="950717"/>
                <a:gridCol w="950717"/>
                <a:gridCol w="950717"/>
                <a:gridCol w="950717"/>
                <a:gridCol w="950717"/>
                <a:gridCol w="950717"/>
                <a:gridCol w="950717"/>
                <a:gridCol w="950717"/>
              </a:tblGrid>
              <a:tr h="285396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B1 horizontal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Q10L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Q9L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Q8L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Q7L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Q7R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Q8R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Q9R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Q10R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</a:tr>
              <a:tr h="286721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+mn-lt"/>
                      </a:endParaRPr>
                    </a:p>
                  </a:txBody>
                  <a:tcPr>
                    <a:lnL w="381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+mn-lt"/>
                        </a:rPr>
                        <a:t> = 111 m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 smtClean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+mn-lt"/>
                        </a:rPr>
                        <a:t> = 106 m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baseline="0" dirty="0" smtClean="0">
                          <a:solidFill>
                            <a:srgbClr val="0055A0"/>
                          </a:solidFill>
                          <a:latin typeface="Symbol" panose="05050102010706020507" pitchFamily="18" charset="2"/>
                        </a:rPr>
                        <a:t>b </a:t>
                      </a:r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+mn-lt"/>
                        </a:rPr>
                        <a:t>= 133 m</a:t>
                      </a:r>
                      <a:endParaRPr lang="en-GB" sz="1200" dirty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+mn-lt"/>
                        </a:rPr>
                        <a:t> = 153 m</a:t>
                      </a:r>
                      <a:endParaRPr lang="en-GB" sz="1200" dirty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</a:tr>
              <a:tr h="22856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+mn-lt"/>
                      </a:endParaRPr>
                    </a:p>
                  </a:txBody>
                  <a:tcPr>
                    <a:lnL w="381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existing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existing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new</a:t>
                      </a:r>
                      <a:endParaRPr lang="en-GB" sz="12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new</a:t>
                      </a:r>
                      <a:endParaRPr lang="en-GB" sz="12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3821573"/>
              </p:ext>
            </p:extLst>
          </p:nvPr>
        </p:nvGraphicFramePr>
        <p:xfrm>
          <a:off x="233145" y="3429896"/>
          <a:ext cx="8651558" cy="858092"/>
        </p:xfrm>
        <a:graphic>
          <a:graphicData uri="http://schemas.openxmlformats.org/drawingml/2006/table">
            <a:tbl>
              <a:tblPr firstRow="1" bandRow="1"/>
              <a:tblGrid>
                <a:gridCol w="1066198"/>
                <a:gridCol w="948170"/>
                <a:gridCol w="948170"/>
                <a:gridCol w="948170"/>
                <a:gridCol w="948170"/>
                <a:gridCol w="948170"/>
                <a:gridCol w="948170"/>
                <a:gridCol w="948170"/>
                <a:gridCol w="948170"/>
              </a:tblGrid>
              <a:tr h="292403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B1 vertical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Q10L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Q9L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Q8L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Q7R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Q8R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Q9R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Q10R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</a:tr>
              <a:tr h="278972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+mn-lt"/>
                        </a:rPr>
                        <a:t> = 175 m</a:t>
                      </a:r>
                      <a:endParaRPr lang="en-GB" sz="1200" dirty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381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 smtClean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+mn-lt"/>
                        </a:rPr>
                        <a:t> = 155 m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baseline="0" dirty="0" smtClean="0">
                          <a:solidFill>
                            <a:srgbClr val="0055A0"/>
                          </a:solidFill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+mn-lt"/>
                        </a:rPr>
                        <a:t> = 161</a:t>
                      </a:r>
                      <a:r>
                        <a:rPr lang="en-GB" sz="1200" baseline="0" dirty="0" smtClean="0">
                          <a:solidFill>
                            <a:srgbClr val="0055A0"/>
                          </a:solidFill>
                          <a:latin typeface="+mn-lt"/>
                        </a:rPr>
                        <a:t> </a:t>
                      </a:r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+mn-lt"/>
                        </a:rPr>
                        <a:t>m</a:t>
                      </a:r>
                      <a:endParaRPr lang="en-GB" sz="1200" dirty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Symbol" panose="05050102010706020507" pitchFamily="18" charset="2"/>
                        </a:rPr>
                        <a:t>b </a:t>
                      </a:r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+mn-lt"/>
                        </a:rPr>
                        <a:t>= 142 m</a:t>
                      </a:r>
                      <a:endParaRPr lang="en-GB" sz="1200" dirty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</a:tr>
              <a:tr h="27431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new</a:t>
                      </a:r>
                      <a:endParaRPr lang="en-GB" sz="12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381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new</a:t>
                      </a:r>
                      <a:endParaRPr lang="en-GB" sz="12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existing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existing</a:t>
                      </a:r>
                      <a:endParaRPr lang="en-GB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21" name="Straight Arrow Connector 20"/>
          <p:cNvCxnSpPr/>
          <p:nvPr/>
        </p:nvCxnSpPr>
        <p:spPr>
          <a:xfrm>
            <a:off x="172609" y="3352406"/>
            <a:ext cx="8839200" cy="0"/>
          </a:xfrm>
          <a:prstGeom prst="straightConnector1">
            <a:avLst/>
          </a:prstGeom>
          <a:noFill/>
          <a:ln w="57150" cap="flat" cmpd="sng" algn="ctr">
            <a:solidFill>
              <a:srgbClr val="00B0F0"/>
            </a:solidFill>
            <a:prstDash val="solid"/>
            <a:tailEnd type="arrow"/>
          </a:ln>
          <a:effectLst/>
        </p:spPr>
      </p:cxnSp>
      <p:graphicFrame>
        <p:nvGraphicFramePr>
          <p:cNvPr id="22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8780058"/>
              </p:ext>
            </p:extLst>
          </p:nvPr>
        </p:nvGraphicFramePr>
        <p:xfrm>
          <a:off x="234601" y="4492646"/>
          <a:ext cx="8651558" cy="878240"/>
        </p:xfrm>
        <a:graphic>
          <a:graphicData uri="http://schemas.openxmlformats.org/drawingml/2006/table">
            <a:tbl>
              <a:tblPr firstRow="1" bandRow="1"/>
              <a:tblGrid>
                <a:gridCol w="1066198"/>
                <a:gridCol w="948170"/>
                <a:gridCol w="948170"/>
                <a:gridCol w="948170"/>
                <a:gridCol w="948170"/>
                <a:gridCol w="948170"/>
                <a:gridCol w="948170"/>
                <a:gridCol w="948170"/>
                <a:gridCol w="948170"/>
              </a:tblGrid>
              <a:tr h="281692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B2 horizontal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Q10L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Q9L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Q8L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Q7R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Q8R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Q9R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Q10R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</a:tr>
              <a:tr h="286721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Symbol" panose="05050102010706020507" pitchFamily="18" charset="2"/>
                        </a:rPr>
                        <a:t>b </a:t>
                      </a:r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+mn-lt"/>
                        </a:rPr>
                        <a:t>= 158 m</a:t>
                      </a:r>
                      <a:endParaRPr lang="en-GB" sz="1200" dirty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381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 smtClean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+mn-lt"/>
                        </a:rPr>
                        <a:t> = 96 m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+mn-lt"/>
                        </a:rPr>
                        <a:t> = 150 m</a:t>
                      </a:r>
                      <a:endParaRPr lang="en-GB" sz="1200" dirty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Symbol" panose="05050102010706020507" pitchFamily="18" charset="2"/>
                        </a:rPr>
                        <a:t>b </a:t>
                      </a:r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+mn-lt"/>
                        </a:rPr>
                        <a:t>= 101 m</a:t>
                      </a:r>
                      <a:endParaRPr lang="en-GB" sz="1200" dirty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</a:tr>
              <a:tr h="28671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new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381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new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existing</a:t>
                      </a:r>
                      <a:endParaRPr lang="en-GB" sz="12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existing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6419601"/>
              </p:ext>
            </p:extLst>
          </p:nvPr>
        </p:nvGraphicFramePr>
        <p:xfrm>
          <a:off x="233145" y="5490619"/>
          <a:ext cx="8651558" cy="880046"/>
        </p:xfrm>
        <a:graphic>
          <a:graphicData uri="http://schemas.openxmlformats.org/drawingml/2006/table">
            <a:tbl>
              <a:tblPr firstRow="1" bandRow="1"/>
              <a:tblGrid>
                <a:gridCol w="1066198"/>
                <a:gridCol w="948170"/>
                <a:gridCol w="948170"/>
                <a:gridCol w="948170"/>
                <a:gridCol w="948170"/>
                <a:gridCol w="948170"/>
                <a:gridCol w="948170"/>
                <a:gridCol w="948170"/>
                <a:gridCol w="948170"/>
              </a:tblGrid>
              <a:tr h="288063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latin typeface="+mn-lt"/>
                        </a:rPr>
                        <a:t>B2 vertical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Q10L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Q9L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Q8L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Q7L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Q7R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Q8R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Q9R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Q10R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</a:tr>
              <a:tr h="28852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381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+mn-lt"/>
                        </a:rPr>
                        <a:t> = 160 m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 smtClean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+mn-lt"/>
                        </a:rPr>
                        <a:t> = 167 m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+mn-lt"/>
                        </a:rPr>
                        <a:t> = 151 m</a:t>
                      </a:r>
                      <a:endParaRPr lang="en-GB" sz="1200" dirty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GB" sz="1200" dirty="0" smtClean="0">
                          <a:solidFill>
                            <a:srgbClr val="0055A0"/>
                          </a:solidFill>
                          <a:latin typeface="+mn-lt"/>
                        </a:rPr>
                        <a:t> = 180 m</a:t>
                      </a:r>
                      <a:endParaRPr lang="en-GB" sz="1200" dirty="0">
                        <a:solidFill>
                          <a:srgbClr val="0055A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</a:tr>
              <a:tr h="286719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381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existing</a:t>
                      </a:r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+mn-lt"/>
                        </a:rPr>
                        <a:t>existing</a:t>
                      </a:r>
                      <a:endParaRPr lang="en-GB" sz="12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new</a:t>
                      </a:r>
                      <a:endParaRPr lang="en-GB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200" dirty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new</a:t>
                      </a:r>
                      <a:endParaRPr lang="en-GB" sz="1200" dirty="0" smtClean="0">
                        <a:latin typeface="+mn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2B2B2">
                        <a:lumMod val="40000"/>
                        <a:lumOff val="60000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24" name="Straight Arrow Connector 23"/>
          <p:cNvCxnSpPr/>
          <p:nvPr/>
        </p:nvCxnSpPr>
        <p:spPr>
          <a:xfrm>
            <a:off x="109160" y="5428454"/>
            <a:ext cx="8839200" cy="0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headEnd type="arrow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72976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311"/>
            <a:ext cx="8229600" cy="868362"/>
          </a:xfrm>
        </p:spPr>
        <p:txBody>
          <a:bodyPr/>
          <a:lstStyle/>
          <a:p>
            <a:r>
              <a:rPr lang="en-GB" dirty="0" smtClean="0"/>
              <a:t>Processing Electronics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40" y="3512111"/>
            <a:ext cx="8414688" cy="2327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>
            <a:stCxn id="8" idx="1"/>
          </p:cNvCxnSpPr>
          <p:nvPr/>
        </p:nvCxnSpPr>
        <p:spPr>
          <a:xfrm flipH="1">
            <a:off x="6716051" y="3467386"/>
            <a:ext cx="421882" cy="900580"/>
          </a:xfrm>
          <a:prstGeom prst="straightConnector1">
            <a:avLst/>
          </a:prstGeom>
          <a:noFill/>
          <a:ln w="28575" cap="flat" cmpd="sng" algn="ctr">
            <a:solidFill>
              <a:srgbClr val="00B050"/>
            </a:solidFill>
            <a:prstDash val="solid"/>
            <a:tailEnd type="triangle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7137933" y="3328886"/>
            <a:ext cx="20764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  <a:latin typeface="Arial"/>
              </a:rPr>
              <a:t>Loop B: Witness bunches</a:t>
            </a:r>
            <a:endParaRPr lang="en-GB" sz="1200" b="1" dirty="0">
              <a:solidFill>
                <a:srgbClr val="00B050"/>
              </a:solidFill>
              <a:latin typeface="Arial"/>
            </a:endParaRPr>
          </a:p>
        </p:txBody>
      </p:sp>
      <p:cxnSp>
        <p:nvCxnSpPr>
          <p:cNvPr id="9" name="Straight Arrow Connector 8"/>
          <p:cNvCxnSpPr>
            <a:stCxn id="10" idx="1"/>
          </p:cNvCxnSpPr>
          <p:nvPr/>
        </p:nvCxnSpPr>
        <p:spPr>
          <a:xfrm flipH="1">
            <a:off x="6621940" y="3125114"/>
            <a:ext cx="372156" cy="707692"/>
          </a:xfrm>
          <a:prstGeom prst="straightConnector1">
            <a:avLst/>
          </a:prstGeom>
          <a:noFill/>
          <a:ln w="28575" cap="flat" cmpd="sng" algn="ctr">
            <a:solidFill>
              <a:srgbClr val="00B050"/>
            </a:solidFill>
            <a:prstDash val="solid"/>
            <a:tailEnd type="triangle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6994096" y="2986614"/>
            <a:ext cx="15351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  <a:latin typeface="Arial"/>
              </a:rPr>
              <a:t>Loop A: Main loop</a:t>
            </a:r>
            <a:endParaRPr lang="en-GB" sz="1200" b="1" dirty="0">
              <a:solidFill>
                <a:srgbClr val="00B050"/>
              </a:solidFill>
              <a:latin typeface="Arial"/>
            </a:endParaRPr>
          </a:p>
        </p:txBody>
      </p:sp>
      <p:cxnSp>
        <p:nvCxnSpPr>
          <p:cNvPr id="11" name="Straight Arrow Connector 10"/>
          <p:cNvCxnSpPr>
            <a:stCxn id="12" idx="1"/>
          </p:cNvCxnSpPr>
          <p:nvPr/>
        </p:nvCxnSpPr>
        <p:spPr>
          <a:xfrm flipH="1" flipV="1">
            <a:off x="6838950" y="5096189"/>
            <a:ext cx="920391" cy="298628"/>
          </a:xfrm>
          <a:prstGeom prst="straightConnector1">
            <a:avLst/>
          </a:prstGeom>
          <a:noFill/>
          <a:ln w="28575" cap="flat" cmpd="sng" algn="ctr">
            <a:solidFill>
              <a:srgbClr val="00B050"/>
            </a:solidFill>
            <a:prstDash val="solid"/>
            <a:tailEnd type="triangle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7759341" y="5256317"/>
            <a:ext cx="15397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  <a:latin typeface="Arial"/>
              </a:rPr>
              <a:t>Loop C: Cleaning</a:t>
            </a:r>
            <a:endParaRPr lang="en-GB" sz="1200" b="1" dirty="0">
              <a:solidFill>
                <a:srgbClr val="00B050"/>
              </a:solid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1507" y="3261864"/>
            <a:ext cx="14430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"/>
              </a:rPr>
              <a:t>New in 2015:</a:t>
            </a:r>
            <a:endParaRPr lang="en-GB" sz="1400" b="1" dirty="0">
              <a:solidFill>
                <a:srgbClr val="00B050"/>
              </a:solidFill>
              <a:latin typeface="Arial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838950" y="5597994"/>
            <a:ext cx="421881" cy="310714"/>
          </a:xfrm>
          <a:prstGeom prst="straightConnector1">
            <a:avLst/>
          </a:prstGeom>
          <a:noFill/>
          <a:ln w="28575" cap="flat" cmpd="sng" algn="ctr">
            <a:solidFill>
              <a:srgbClr val="FFC000"/>
            </a:solidFill>
            <a:prstDash val="solid"/>
            <a:tailEnd type="triangle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7308501" y="5839458"/>
            <a:ext cx="18354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>
                <a:solidFill>
                  <a:srgbClr val="FFC000"/>
                </a:solidFill>
                <a:latin typeface="Arial"/>
              </a:rPr>
              <a:t>Loop D: Blow-up ++</a:t>
            </a:r>
            <a:endParaRPr lang="en-GB" sz="1200" b="1" i="1" dirty="0">
              <a:solidFill>
                <a:srgbClr val="FFC000"/>
              </a:solidFill>
              <a:latin typeface="Arial"/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64836" y="925644"/>
            <a:ext cx="8229600" cy="2063545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VME based, FESA 3 </a:t>
            </a:r>
          </a:p>
          <a:p>
            <a:r>
              <a:rPr lang="en-GB" dirty="0" smtClean="0"/>
              <a:t>HL-LHC: Jointly drive with CO / BI migration to new plat-form, post VME</a:t>
            </a:r>
          </a:p>
          <a:p>
            <a:pPr lvl="1"/>
            <a:r>
              <a:rPr lang="en-GB" dirty="0" smtClean="0"/>
              <a:t>Considered a “consolidation”</a:t>
            </a:r>
          </a:p>
          <a:p>
            <a:pPr lvl="1"/>
            <a:r>
              <a:rPr lang="en-GB" dirty="0" smtClean="0"/>
              <a:t>Increased controllability and accessibility to data expected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128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/>
          <a:lstStyle/>
          <a:p>
            <a:r>
              <a:rPr lang="en-GB" dirty="0" smtClean="0"/>
              <a:t>ADT Key Performance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9276"/>
            <a:ext cx="8229600" cy="5382097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Maximum kick strength </a:t>
            </a:r>
            <a:r>
              <a:rPr lang="en-GB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2 </a:t>
            </a:r>
            <a:r>
              <a:rPr lang="en-GB" dirty="0" err="1" smtClean="0">
                <a:solidFill>
                  <a:srgbClr val="0000FF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GB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rad</a:t>
            </a:r>
            <a:r>
              <a:rPr lang="en-GB" dirty="0" smtClean="0">
                <a:solidFill>
                  <a:srgbClr val="0000FF"/>
                </a:solidFill>
                <a:sym typeface="Wingdings" panose="05000000000000000000" pitchFamily="2" charset="2"/>
              </a:rPr>
              <a:t> @450 GeV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Given by max operating voltage (12 kV) and current of the tetrode amplifier system and the need to change voltage for injection damping in the kicker gap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Needed for injection damping &amp; cleaning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Regular change of tetrodes needed to maintain peak kick strength (32 tetrodes in operation)</a:t>
            </a: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Lifetime of tetrode (2-3 years under current operating conditions)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Consider R&amp;D for replacement before 2035 if indications that tetrode system becomes obsolete  needs study 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Impact on beam can be improved by higher beta function at kickers (ATS optics ?) if needed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As kick strength sufficient additional kickers of the same kind not needed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12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Original Layout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205698" y="1694001"/>
            <a:ext cx="8732603" cy="4492562"/>
            <a:chOff x="576626" y="1196700"/>
            <a:chExt cx="10021078" cy="515542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2" t="19178" r="1074" b="1476"/>
            <a:stretch/>
          </p:blipFill>
          <p:spPr>
            <a:xfrm>
              <a:off x="1674374" y="1196700"/>
              <a:ext cx="8923330" cy="5155428"/>
            </a:xfrm>
            <a:prstGeom prst="rect">
              <a:avLst/>
            </a:prstGeom>
          </p:spPr>
        </p:pic>
        <p:grpSp>
          <p:nvGrpSpPr>
            <p:cNvPr id="8" name="Group 7"/>
            <p:cNvGrpSpPr/>
            <p:nvPr/>
          </p:nvGrpSpPr>
          <p:grpSpPr>
            <a:xfrm>
              <a:off x="576626" y="1741987"/>
              <a:ext cx="5680290" cy="3329581"/>
              <a:chOff x="-944373" y="1731457"/>
              <a:chExt cx="5619764" cy="3294103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134" t="11609" r="4497" b="8806"/>
              <a:stretch/>
            </p:blipFill>
            <p:spPr>
              <a:xfrm>
                <a:off x="-944373" y="1731457"/>
                <a:ext cx="5619764" cy="3294103"/>
              </a:xfrm>
              <a:prstGeom prst="rect">
                <a:avLst/>
              </a:prstGeom>
              <a:ln w="19050">
                <a:solidFill>
                  <a:srgbClr val="FF0000"/>
                </a:solidFill>
              </a:ln>
            </p:spPr>
          </p:pic>
          <p:sp>
            <p:nvSpPr>
              <p:cNvPr id="10" name="Oval 9"/>
              <p:cNvSpPr/>
              <p:nvPr/>
            </p:nvSpPr>
            <p:spPr>
              <a:xfrm>
                <a:off x="248489" y="2613754"/>
                <a:ext cx="631755" cy="257749"/>
              </a:xfrm>
              <a:prstGeom prst="ellipse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11" name="TextBox 10"/>
          <p:cNvSpPr txBox="1"/>
          <p:nvPr/>
        </p:nvSpPr>
        <p:spPr>
          <a:xfrm>
            <a:off x="205698" y="1324330"/>
            <a:ext cx="5152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Reserve space for ADT upgrade (left and right of IP 4)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607737" y="1693662"/>
            <a:ext cx="733529" cy="116007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01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ADT Key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88563"/>
            <a:ext cx="8229600" cy="508907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Signal to noise ratio</a:t>
            </a:r>
          </a:p>
          <a:p>
            <a:pPr lvl="1"/>
            <a:r>
              <a:rPr lang="en-GB" dirty="0"/>
              <a:t>d</a:t>
            </a:r>
            <a:r>
              <a:rPr lang="en-GB" dirty="0" smtClean="0"/>
              <a:t>efines smallest amplitude oscillation that can be detected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an lead to blow-up </a:t>
            </a:r>
          </a:p>
          <a:p>
            <a:pPr lvl="2"/>
            <a:r>
              <a:rPr lang="en-GB" dirty="0" smtClean="0"/>
              <a:t>potentially more critical for HL LHC with increased tune spread and operation with crab cavities</a:t>
            </a:r>
          </a:p>
          <a:p>
            <a:pPr lvl="1"/>
            <a:r>
              <a:rPr lang="en-GB" dirty="0" smtClean="0"/>
              <a:t>Experience to be gained in SPS for concurrent Operation of transverse feedback and crab cavities</a:t>
            </a:r>
          </a:p>
          <a:p>
            <a:pPr lvl="1"/>
            <a:r>
              <a:rPr lang="en-GB" dirty="0" smtClean="0"/>
              <a:t>Presently </a:t>
            </a:r>
            <a:r>
              <a:rPr lang="en-GB" dirty="0" smtClean="0">
                <a:solidFill>
                  <a:srgbClr val="0000FF"/>
                </a:solidFill>
              </a:rPr>
              <a:t>beam </a:t>
            </a:r>
            <a:r>
              <a:rPr lang="en-GB" dirty="0" err="1" smtClean="0">
                <a:solidFill>
                  <a:srgbClr val="0000FF"/>
                </a:solidFill>
              </a:rPr>
              <a:t>rms</a:t>
            </a:r>
            <a:r>
              <a:rPr lang="en-GB" dirty="0" smtClean="0">
                <a:solidFill>
                  <a:srgbClr val="0000FF"/>
                </a:solidFill>
              </a:rPr>
              <a:t> 2 </a:t>
            </a:r>
            <a:r>
              <a:rPr lang="en-GB" dirty="0" smtClean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GB" dirty="0" smtClean="0">
                <a:solidFill>
                  <a:srgbClr val="0000FF"/>
                </a:solidFill>
              </a:rPr>
              <a:t>m </a:t>
            </a:r>
            <a:r>
              <a:rPr lang="en-GB" dirty="0" smtClean="0"/>
              <a:t>observed with ADT at </a:t>
            </a:r>
          </a:p>
          <a:p>
            <a:pPr lvl="1">
              <a:buFont typeface="Symbol" panose="05050102010706020507" pitchFamily="18" charset="2"/>
              <a:buChar char=" "/>
            </a:pPr>
            <a:r>
              <a:rPr lang="en-GB" dirty="0" smtClean="0">
                <a:latin typeface="Symbol" panose="05050102010706020507" pitchFamily="18" charset="2"/>
              </a:rPr>
              <a:t>b</a:t>
            </a:r>
            <a:r>
              <a:rPr lang="en-GB" dirty="0" smtClean="0"/>
              <a:t> ~150 m </a:t>
            </a:r>
          </a:p>
          <a:p>
            <a:pPr lvl="1">
              <a:buFont typeface="Symbol" panose="05050102010706020507" pitchFamily="18" charset="2"/>
              <a:buChar char=" "/>
            </a:pPr>
            <a:r>
              <a:rPr lang="en-GB" dirty="0" smtClean="0">
                <a:sym typeface="Wingdings" panose="05000000000000000000" pitchFamily="2" charset="2"/>
              </a:rPr>
              <a:t> target: improvement for high </a:t>
            </a:r>
            <a:r>
              <a:rPr lang="en-GB" dirty="0" err="1" smtClean="0">
                <a:sym typeface="Wingdings" panose="05000000000000000000" pitchFamily="2" charset="2"/>
              </a:rPr>
              <a:t>lumi</a:t>
            </a:r>
            <a:r>
              <a:rPr lang="en-GB" dirty="0" smtClean="0">
                <a:sym typeface="Wingdings" panose="05000000000000000000" pitchFamily="2" charset="2"/>
              </a:rPr>
              <a:t> era by a factor </a:t>
            </a:r>
          </a:p>
          <a:p>
            <a:pPr lvl="1">
              <a:buFont typeface="Symbol" panose="05050102010706020507" pitchFamily="18" charset="2"/>
              <a:buChar char=" "/>
            </a:pPr>
            <a:r>
              <a:rPr lang="en-GB" dirty="0">
                <a:solidFill>
                  <a:srgbClr val="0000FF"/>
                </a:solidFill>
                <a:sym typeface="Wingdings" panose="05000000000000000000" pitchFamily="2" charset="2"/>
              </a:rPr>
              <a:t>t</a:t>
            </a:r>
            <a:r>
              <a:rPr lang="en-GB" dirty="0" smtClean="0">
                <a:solidFill>
                  <a:srgbClr val="0000FF"/>
                </a:solidFill>
                <a:sym typeface="Wingdings" panose="05000000000000000000" pitchFamily="2" charset="2"/>
              </a:rPr>
              <a:t>wo to four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(benchmark method to be defined)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 August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WP2 Meeting - LHC HL TFB (ADT)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04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6360723</TotalTime>
  <Words>1137</Words>
  <Application>Microsoft Office PowerPoint</Application>
  <PresentationFormat>On-screen Show (4:3)</PresentationFormat>
  <Paragraphs>217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Calibri</vt:lpstr>
      <vt:lpstr>Franklin Gothic Heavy</vt:lpstr>
      <vt:lpstr>Gill Sans MT</vt:lpstr>
      <vt:lpstr>Symbol</vt:lpstr>
      <vt:lpstr>Times New Roman</vt:lpstr>
      <vt:lpstr>Wingdings</vt:lpstr>
      <vt:lpstr>Office Theme</vt:lpstr>
      <vt:lpstr>Custom Design</vt:lpstr>
      <vt:lpstr>Expected Performance of  LHC HL Transverse Feedback </vt:lpstr>
      <vt:lpstr>Outline</vt:lpstr>
      <vt:lpstr>ADT – Run 2 </vt:lpstr>
      <vt:lpstr>ADT – Run 2</vt:lpstr>
      <vt:lpstr>Additional Pick-ups</vt:lpstr>
      <vt:lpstr>Processing Electronics</vt:lpstr>
      <vt:lpstr>ADT Key Performance </vt:lpstr>
      <vt:lpstr>Original Layout</vt:lpstr>
      <vt:lpstr>ADT Key Performance</vt:lpstr>
      <vt:lpstr>ADT key Performance</vt:lpstr>
      <vt:lpstr>Bandwidth – Power System</vt:lpstr>
      <vt:lpstr>Bandwidth - Enhanced</vt:lpstr>
      <vt:lpstr>Bandwidth – Injection Damping</vt:lpstr>
      <vt:lpstr>Bandwidth - Instability</vt:lpstr>
      <vt:lpstr>HL-LHC Bandwidth - Summary</vt:lpstr>
      <vt:lpstr>Conclusions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PresenterMedia.com</dc:creator>
  <cp:lastModifiedBy>Wolfgang Hofle</cp:lastModifiedBy>
  <cp:revision>3718</cp:revision>
  <cp:lastPrinted>2016-07-25T05:54:46Z</cp:lastPrinted>
  <dcterms:created xsi:type="dcterms:W3CDTF">2011-01-18T19:25:28Z</dcterms:created>
  <dcterms:modified xsi:type="dcterms:W3CDTF">2016-08-23T07:10:03Z</dcterms:modified>
</cp:coreProperties>
</file>