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</p:sldMasterIdLst>
  <p:notesMasterIdLst>
    <p:notesMasterId r:id="rId62"/>
  </p:notesMasterIdLst>
  <p:handoutMasterIdLst>
    <p:handoutMasterId r:id="rId63"/>
  </p:handoutMasterIdLst>
  <p:sldIdLst>
    <p:sldId id="260" r:id="rId2"/>
    <p:sldId id="261" r:id="rId3"/>
    <p:sldId id="823" r:id="rId4"/>
    <p:sldId id="722" r:id="rId5"/>
    <p:sldId id="732" r:id="rId6"/>
    <p:sldId id="746" r:id="rId7"/>
    <p:sldId id="809" r:id="rId8"/>
    <p:sldId id="737" r:id="rId9"/>
    <p:sldId id="742" r:id="rId10"/>
    <p:sldId id="745" r:id="rId11"/>
    <p:sldId id="824" r:id="rId12"/>
    <p:sldId id="739" r:id="rId13"/>
    <p:sldId id="741" r:id="rId14"/>
    <p:sldId id="767" r:id="rId15"/>
    <p:sldId id="740" r:id="rId16"/>
    <p:sldId id="773" r:id="rId17"/>
    <p:sldId id="813" r:id="rId18"/>
    <p:sldId id="810" r:id="rId19"/>
    <p:sldId id="814" r:id="rId20"/>
    <p:sldId id="825" r:id="rId21"/>
    <p:sldId id="747" r:id="rId22"/>
    <p:sldId id="817" r:id="rId23"/>
    <p:sldId id="816" r:id="rId24"/>
    <p:sldId id="818" r:id="rId25"/>
    <p:sldId id="819" r:id="rId26"/>
    <p:sldId id="826" r:id="rId27"/>
    <p:sldId id="755" r:id="rId28"/>
    <p:sldId id="756" r:id="rId29"/>
    <p:sldId id="762" r:id="rId30"/>
    <p:sldId id="758" r:id="rId31"/>
    <p:sldId id="774" r:id="rId32"/>
    <p:sldId id="759" r:id="rId33"/>
    <p:sldId id="827" r:id="rId34"/>
    <p:sldId id="763" r:id="rId35"/>
    <p:sldId id="775" r:id="rId36"/>
    <p:sldId id="727" r:id="rId37"/>
    <p:sldId id="778" r:id="rId38"/>
    <p:sldId id="779" r:id="rId39"/>
    <p:sldId id="780" r:id="rId40"/>
    <p:sldId id="781" r:id="rId41"/>
    <p:sldId id="828" r:id="rId42"/>
    <p:sldId id="782" r:id="rId43"/>
    <p:sldId id="788" r:id="rId44"/>
    <p:sldId id="785" r:id="rId45"/>
    <p:sldId id="822" r:id="rId46"/>
    <p:sldId id="729" r:id="rId47"/>
    <p:sldId id="764" r:id="rId48"/>
    <p:sldId id="766" r:id="rId49"/>
    <p:sldId id="820" r:id="rId50"/>
    <p:sldId id="734" r:id="rId51"/>
    <p:sldId id="829" r:id="rId52"/>
    <p:sldId id="830" r:id="rId53"/>
    <p:sldId id="834" r:id="rId54"/>
    <p:sldId id="835" r:id="rId55"/>
    <p:sldId id="821" r:id="rId56"/>
    <p:sldId id="808" r:id="rId57"/>
    <p:sldId id="831" r:id="rId58"/>
    <p:sldId id="832" r:id="rId59"/>
    <p:sldId id="833" r:id="rId60"/>
    <p:sldId id="807" r:id="rId61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7500"/>
    <a:srgbClr val="FFFFFF"/>
    <a:srgbClr val="F7F7F7"/>
    <a:srgbClr val="FF9900"/>
    <a:srgbClr val="CA8F42"/>
    <a:srgbClr val="5E7703"/>
    <a:srgbClr val="435602"/>
    <a:srgbClr val="6A7D8E"/>
    <a:srgbClr val="A2BAE8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09" autoAdjust="0"/>
    <p:restoredTop sz="86421" autoAdjust="0"/>
  </p:normalViewPr>
  <p:slideViewPr>
    <p:cSldViewPr snapToGrid="0" showGuides="1">
      <p:cViewPr varScale="1">
        <p:scale>
          <a:sx n="113" d="100"/>
          <a:sy n="113" d="100"/>
        </p:scale>
        <p:origin x="21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56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11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B98A5A-D6BD-4961-92EC-797E2671DA62}" type="doc">
      <dgm:prSet loTypeId="urn:microsoft.com/office/officeart/2005/8/layout/bProcess3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549BAB36-6B21-40A2-888C-73AE1BA37420}">
      <dgm:prSet custT="1"/>
      <dgm:spPr/>
      <dgm:t>
        <a:bodyPr/>
        <a:lstStyle/>
        <a:p>
          <a:pPr rtl="0"/>
          <a:r>
            <a:rPr lang="en-US" sz="1800" dirty="0" smtClean="0"/>
            <a:t>Simulations using the impedance model suggest it may not be needed.</a:t>
          </a:r>
          <a:endParaRPr lang="en-GB" sz="1800" dirty="0"/>
        </a:p>
      </dgm:t>
    </dgm:pt>
    <dgm:pt modelId="{45AC122D-38E7-4152-A876-998FB63E02B3}" type="parTrans" cxnId="{BDADF1FD-4A08-463C-ACCC-D50070E3985E}">
      <dgm:prSet/>
      <dgm:spPr/>
      <dgm:t>
        <a:bodyPr/>
        <a:lstStyle/>
        <a:p>
          <a:endParaRPr lang="en-GB"/>
        </a:p>
      </dgm:t>
    </dgm:pt>
    <dgm:pt modelId="{B5BDE6D8-DDD3-43E8-986A-1BBDF389CFD9}" type="sibTrans" cxnId="{BDADF1FD-4A08-463C-ACCC-D50070E3985E}">
      <dgm:prSet/>
      <dgm:spPr/>
      <dgm:t>
        <a:bodyPr/>
        <a:lstStyle/>
        <a:p>
          <a:endParaRPr lang="en-GB"/>
        </a:p>
      </dgm:t>
    </dgm:pt>
    <dgm:pt modelId="{13CDA059-0630-4243-999C-EF296A6F7CDB}">
      <dgm:prSet custT="1"/>
      <dgm:spPr/>
      <dgm:t>
        <a:bodyPr/>
        <a:lstStyle/>
        <a:p>
          <a:pPr rtl="0"/>
          <a:r>
            <a:rPr lang="en-US" sz="1800" dirty="0" smtClean="0"/>
            <a:t>Simulations using e-cloud are still in progress.</a:t>
          </a:r>
          <a:endParaRPr lang="en-GB" sz="1800" dirty="0"/>
        </a:p>
      </dgm:t>
    </dgm:pt>
    <dgm:pt modelId="{8F174EB2-80A3-4423-AEC2-50B464CF65FE}" type="parTrans" cxnId="{7F42BAAF-AA8E-4FB2-AE9B-8C1FB91BEEE0}">
      <dgm:prSet/>
      <dgm:spPr/>
      <dgm:t>
        <a:bodyPr/>
        <a:lstStyle/>
        <a:p>
          <a:endParaRPr lang="en-GB"/>
        </a:p>
      </dgm:t>
    </dgm:pt>
    <dgm:pt modelId="{60000CDB-17B9-4C07-B828-C42D29216E28}" type="sibTrans" cxnId="{7F42BAAF-AA8E-4FB2-AE9B-8C1FB91BEEE0}">
      <dgm:prSet/>
      <dgm:spPr/>
      <dgm:t>
        <a:bodyPr/>
        <a:lstStyle/>
        <a:p>
          <a:endParaRPr lang="en-GB"/>
        </a:p>
      </dgm:t>
    </dgm:pt>
    <dgm:pt modelId="{090853E0-2A2D-4234-81B9-D8838FA8F9F0}">
      <dgm:prSet custT="1"/>
      <dgm:spPr/>
      <dgm:t>
        <a:bodyPr/>
        <a:lstStyle/>
        <a:p>
          <a:pPr rtl="0"/>
          <a:r>
            <a:rPr lang="en-US" sz="1700" dirty="0" smtClean="0"/>
            <a:t>Simulations rarely include all relevant effects:</a:t>
          </a:r>
          <a:endParaRPr lang="en-GB" sz="1700" dirty="0"/>
        </a:p>
      </dgm:t>
    </dgm:pt>
    <dgm:pt modelId="{B4F1DDDC-A3F4-4F6E-80B8-AA429CEE37B3}" type="parTrans" cxnId="{54222513-3C09-48CA-A2FF-79D5D6AEBDD7}">
      <dgm:prSet/>
      <dgm:spPr/>
      <dgm:t>
        <a:bodyPr/>
        <a:lstStyle/>
        <a:p>
          <a:endParaRPr lang="en-GB"/>
        </a:p>
      </dgm:t>
    </dgm:pt>
    <dgm:pt modelId="{3EA2D970-7F7B-43A1-A6C3-4D7A6369C120}" type="sibTrans" cxnId="{54222513-3C09-48CA-A2FF-79D5D6AEBDD7}">
      <dgm:prSet/>
      <dgm:spPr/>
      <dgm:t>
        <a:bodyPr/>
        <a:lstStyle/>
        <a:p>
          <a:endParaRPr lang="en-GB"/>
        </a:p>
      </dgm:t>
    </dgm:pt>
    <dgm:pt modelId="{FE951C69-95DD-470D-A11B-D6E436B4F052}">
      <dgm:prSet custT="1"/>
      <dgm:spPr/>
      <dgm:t>
        <a:bodyPr/>
        <a:lstStyle/>
        <a:p>
          <a:pPr rtl="0"/>
          <a:r>
            <a:rPr lang="en-US" sz="1500" dirty="0" smtClean="0"/>
            <a:t>The real machine </a:t>
          </a:r>
          <a:r>
            <a:rPr lang="en-US" sz="1500" b="1" dirty="0" smtClean="0">
              <a:solidFill>
                <a:srgbClr val="FFC000"/>
              </a:solidFill>
            </a:rPr>
            <a:t>tells a different story</a:t>
          </a:r>
          <a:r>
            <a:rPr lang="en-US" sz="1500" dirty="0" smtClean="0"/>
            <a:t> – running at high </a:t>
          </a:r>
          <a:r>
            <a:rPr lang="en-US" sz="1500" dirty="0" err="1" smtClean="0"/>
            <a:t>chroma</a:t>
          </a:r>
          <a:r>
            <a:rPr lang="en-US" sz="1500" dirty="0" smtClean="0"/>
            <a:t>, instabilities are still observed throughout the cycle (2012, injection, squeeze, adjust, stable beams)</a:t>
          </a:r>
          <a:endParaRPr lang="en-GB" sz="1500" dirty="0"/>
        </a:p>
      </dgm:t>
    </dgm:pt>
    <dgm:pt modelId="{F867C9A4-4091-49F8-BF59-A7B85F0E81EA}" type="parTrans" cxnId="{B9FE7930-AAE0-446E-A394-427A31852A5A}">
      <dgm:prSet/>
      <dgm:spPr/>
      <dgm:t>
        <a:bodyPr/>
        <a:lstStyle/>
        <a:p>
          <a:endParaRPr lang="en-GB"/>
        </a:p>
      </dgm:t>
    </dgm:pt>
    <dgm:pt modelId="{ABFE8AC5-9A5F-4375-BA13-3977D259494E}" type="sibTrans" cxnId="{B9FE7930-AAE0-446E-A394-427A31852A5A}">
      <dgm:prSet/>
      <dgm:spPr/>
      <dgm:t>
        <a:bodyPr/>
        <a:lstStyle/>
        <a:p>
          <a:endParaRPr lang="en-GB"/>
        </a:p>
      </dgm:t>
    </dgm:pt>
    <dgm:pt modelId="{78301150-CA06-421E-A8E2-03EE4D195B8F}">
      <dgm:prSet custT="1"/>
      <dgm:spPr/>
      <dgm:t>
        <a:bodyPr/>
        <a:lstStyle/>
        <a:p>
          <a:pPr rtl="0"/>
          <a:r>
            <a:rPr lang="en-US" sz="1500" dirty="0" smtClean="0"/>
            <a:t>The tasks is to </a:t>
          </a:r>
          <a:r>
            <a:rPr lang="en-US" sz="1500" b="1" dirty="0" smtClean="0">
              <a:solidFill>
                <a:srgbClr val="FFC000"/>
              </a:solidFill>
            </a:rPr>
            <a:t>identify relevant effects</a:t>
          </a:r>
          <a:r>
            <a:rPr lang="en-US" sz="1500" dirty="0" smtClean="0"/>
            <a:t> and to </a:t>
          </a:r>
          <a:r>
            <a:rPr lang="en-US" sz="1500" b="1" dirty="0" smtClean="0">
              <a:solidFill>
                <a:srgbClr val="FFC000"/>
              </a:solidFill>
            </a:rPr>
            <a:t>include them into the simulations</a:t>
          </a:r>
          <a:r>
            <a:rPr lang="en-US" sz="1500" dirty="0" smtClean="0"/>
            <a:t> (e-cloud, non-ideal transverse damper, </a:t>
          </a:r>
          <a:r>
            <a:rPr lang="en-US" sz="1500" b="1" dirty="0" smtClean="0">
              <a:solidFill>
                <a:srgbClr val="FFC000"/>
              </a:solidFill>
            </a:rPr>
            <a:t>or linear coupling as a recent example</a:t>
          </a:r>
          <a:r>
            <a:rPr lang="en-US" sz="1500" dirty="0" smtClean="0"/>
            <a:t>)</a:t>
          </a:r>
          <a:endParaRPr lang="en-GB" sz="1500" dirty="0"/>
        </a:p>
      </dgm:t>
    </dgm:pt>
    <dgm:pt modelId="{BD40301B-BCB9-4465-9133-308DE2B0EBD4}" type="parTrans" cxnId="{FA3EC9EB-8E59-4909-82CB-5FB556117BB7}">
      <dgm:prSet/>
      <dgm:spPr/>
      <dgm:t>
        <a:bodyPr/>
        <a:lstStyle/>
        <a:p>
          <a:endParaRPr lang="en-GB"/>
        </a:p>
      </dgm:t>
    </dgm:pt>
    <dgm:pt modelId="{5BF6CF10-AAE1-4E33-8DCC-AC067417644E}" type="sibTrans" cxnId="{FA3EC9EB-8E59-4909-82CB-5FB556117BB7}">
      <dgm:prSet/>
      <dgm:spPr/>
      <dgm:t>
        <a:bodyPr/>
        <a:lstStyle/>
        <a:p>
          <a:endParaRPr lang="en-GB"/>
        </a:p>
      </dgm:t>
    </dgm:pt>
    <dgm:pt modelId="{0F33161D-5FC6-4857-8F34-BF4EA7AC436B}">
      <dgm:prSet custT="1"/>
      <dgm:spPr/>
      <dgm:t>
        <a:bodyPr/>
        <a:lstStyle/>
        <a:p>
          <a:pPr rtl="0"/>
          <a:r>
            <a:rPr lang="en-US" sz="1500" dirty="0" smtClean="0"/>
            <a:t>Symbiosis between </a:t>
          </a:r>
          <a:r>
            <a:rPr lang="en-US" sz="1500" b="1" dirty="0" smtClean="0">
              <a:solidFill>
                <a:srgbClr val="FFC000"/>
              </a:solidFill>
            </a:rPr>
            <a:t>observations and simulations</a:t>
          </a:r>
          <a:r>
            <a:rPr lang="en-US" sz="1500" dirty="0" smtClean="0"/>
            <a:t> will eventually enable to draw a </a:t>
          </a:r>
          <a:r>
            <a:rPr lang="en-US" sz="1500" b="1" dirty="0" smtClean="0">
              <a:solidFill>
                <a:srgbClr val="FFC000"/>
              </a:solidFill>
            </a:rPr>
            <a:t>complete picture</a:t>
          </a:r>
          <a:endParaRPr lang="en-GB" sz="1500" b="1" dirty="0">
            <a:solidFill>
              <a:srgbClr val="FFC000"/>
            </a:solidFill>
          </a:endParaRPr>
        </a:p>
      </dgm:t>
    </dgm:pt>
    <dgm:pt modelId="{9C2693C5-0376-4526-9A6A-90E34DCE13CF}" type="parTrans" cxnId="{14B7BDBA-7968-4C78-A2FC-BA4B17619366}">
      <dgm:prSet/>
      <dgm:spPr/>
      <dgm:t>
        <a:bodyPr/>
        <a:lstStyle/>
        <a:p>
          <a:endParaRPr lang="en-GB"/>
        </a:p>
      </dgm:t>
    </dgm:pt>
    <dgm:pt modelId="{E4A8C6F9-6DB3-478A-BEF4-768E1EA0BB64}" type="sibTrans" cxnId="{14B7BDBA-7968-4C78-A2FC-BA4B17619366}">
      <dgm:prSet/>
      <dgm:spPr/>
      <dgm:t>
        <a:bodyPr/>
        <a:lstStyle/>
        <a:p>
          <a:endParaRPr lang="en-GB"/>
        </a:p>
      </dgm:t>
    </dgm:pt>
    <dgm:pt modelId="{1A6709A8-6D49-4756-ABD0-98E7A46035B7}">
      <dgm:prSet custT="1"/>
      <dgm:spPr/>
      <dgm:t>
        <a:bodyPr/>
        <a:lstStyle/>
        <a:p>
          <a:pPr rtl="0"/>
          <a:r>
            <a:rPr lang="en-US" sz="1800" dirty="0" smtClean="0"/>
            <a:t>Beam stability corresponding</a:t>
          </a:r>
          <a:r>
            <a:rPr lang="en-US" sz="1800" b="1" dirty="0" smtClean="0">
              <a:solidFill>
                <a:srgbClr val="FFC000"/>
              </a:solidFill>
            </a:rPr>
            <a:t> to</a:t>
          </a:r>
          <a:r>
            <a:rPr lang="en-US" sz="1800" dirty="0" smtClean="0"/>
            <a:t> </a:t>
          </a:r>
          <a:r>
            <a:rPr lang="en-US" sz="1800" b="1" dirty="0" smtClean="0">
              <a:solidFill>
                <a:srgbClr val="FFC000"/>
              </a:solidFill>
            </a:rPr>
            <a:t>exclusively the pure impedance</a:t>
          </a:r>
          <a:r>
            <a:rPr lang="en-US" sz="1800" b="0" dirty="0" smtClean="0">
              <a:solidFill>
                <a:schemeClr val="bg1"/>
              </a:solidFill>
            </a:rPr>
            <a:t>, as such,</a:t>
          </a:r>
          <a:r>
            <a:rPr lang="en-US" sz="1800" dirty="0" smtClean="0"/>
            <a:t> was </a:t>
          </a:r>
          <a:r>
            <a:rPr lang="en-US" sz="1800" dirty="0" smtClean="0"/>
            <a:t>not yet </a:t>
          </a:r>
          <a:r>
            <a:rPr lang="en-US" sz="1800" dirty="0" smtClean="0"/>
            <a:t>demonstrated in the machine.</a:t>
          </a:r>
          <a:endParaRPr lang="en-GB" sz="1800" dirty="0"/>
        </a:p>
      </dgm:t>
    </dgm:pt>
    <dgm:pt modelId="{B7ED8793-C69A-42A6-ADF0-8FD8C97AF797}" type="parTrans" cxnId="{61AD955C-2838-4AD6-B298-C1562FA62916}">
      <dgm:prSet/>
      <dgm:spPr/>
      <dgm:t>
        <a:bodyPr/>
        <a:lstStyle/>
        <a:p>
          <a:endParaRPr lang="en-GB"/>
        </a:p>
      </dgm:t>
    </dgm:pt>
    <dgm:pt modelId="{2F5388FA-D21F-4C85-A59A-E0DF1D434DE2}" type="sibTrans" cxnId="{61AD955C-2838-4AD6-B298-C1562FA62916}">
      <dgm:prSet/>
      <dgm:spPr/>
      <dgm:t>
        <a:bodyPr/>
        <a:lstStyle/>
        <a:p>
          <a:endParaRPr lang="en-GB"/>
        </a:p>
      </dgm:t>
    </dgm:pt>
    <dgm:pt modelId="{9B44DDBA-04B6-40E2-AFB3-9092D3DE0D36}">
      <dgm:prSet custT="1"/>
      <dgm:spPr/>
      <dgm:t>
        <a:bodyPr/>
        <a:lstStyle/>
        <a:p>
          <a:pPr rtl="0"/>
          <a:r>
            <a:rPr lang="en-US" sz="1800" dirty="0" smtClean="0"/>
            <a:t>We do not know whether there are any </a:t>
          </a:r>
          <a:r>
            <a:rPr lang="en-US" sz="1800" b="1" dirty="0" smtClean="0">
              <a:solidFill>
                <a:srgbClr val="FFC000"/>
              </a:solidFill>
            </a:rPr>
            <a:t>hard limits</a:t>
          </a:r>
          <a:r>
            <a:rPr lang="en-US" sz="1800" dirty="0" smtClean="0"/>
            <a:t> (e.g. minimum SEY, correction limits).</a:t>
          </a:r>
          <a:endParaRPr lang="en-GB" sz="1800" dirty="0"/>
        </a:p>
      </dgm:t>
    </dgm:pt>
    <dgm:pt modelId="{925B6B2C-6D20-4960-98DF-DFA1F79B6671}" type="parTrans" cxnId="{0D5E492A-8592-4530-A42B-7A232EAD8457}">
      <dgm:prSet/>
      <dgm:spPr/>
      <dgm:t>
        <a:bodyPr/>
        <a:lstStyle/>
        <a:p>
          <a:endParaRPr lang="en-GB"/>
        </a:p>
      </dgm:t>
    </dgm:pt>
    <dgm:pt modelId="{51F4D515-A31C-4CD9-87A0-081D1D88AA88}" type="sibTrans" cxnId="{0D5E492A-8592-4530-A42B-7A232EAD8457}">
      <dgm:prSet/>
      <dgm:spPr/>
      <dgm:t>
        <a:bodyPr/>
        <a:lstStyle/>
        <a:p>
          <a:endParaRPr lang="en-GB"/>
        </a:p>
      </dgm:t>
    </dgm:pt>
    <dgm:pt modelId="{75B1A362-258B-4AAE-A18F-6E90929F9F27}">
      <dgm:prSet custT="1"/>
      <dgm:spPr/>
      <dgm:t>
        <a:bodyPr/>
        <a:lstStyle/>
        <a:p>
          <a:pPr rtl="0"/>
          <a:r>
            <a:rPr lang="en-US" sz="1700" dirty="0" smtClean="0"/>
            <a:t>Strategy</a:t>
          </a:r>
          <a:endParaRPr lang="en-GB" sz="1700" dirty="0"/>
        </a:p>
      </dgm:t>
    </dgm:pt>
    <dgm:pt modelId="{86EDC9EA-A306-442A-AAE4-DE78C1586E37}" type="parTrans" cxnId="{0953FEC0-BC9A-4C73-95D2-295C7E54EC80}">
      <dgm:prSet/>
      <dgm:spPr/>
      <dgm:t>
        <a:bodyPr/>
        <a:lstStyle/>
        <a:p>
          <a:endParaRPr lang="en-GB"/>
        </a:p>
      </dgm:t>
    </dgm:pt>
    <dgm:pt modelId="{5D179057-C304-47BE-8FB4-B4C4D8714FF6}" type="sibTrans" cxnId="{0953FEC0-BC9A-4C73-95D2-295C7E54EC80}">
      <dgm:prSet/>
      <dgm:spPr/>
      <dgm:t>
        <a:bodyPr/>
        <a:lstStyle/>
        <a:p>
          <a:endParaRPr lang="en-GB"/>
        </a:p>
      </dgm:t>
    </dgm:pt>
    <dgm:pt modelId="{B26333EC-2962-449A-99A8-0275E04A6439}">
      <dgm:prSet custT="1"/>
      <dgm:spPr/>
      <dgm:t>
        <a:bodyPr/>
        <a:lstStyle/>
        <a:p>
          <a:pPr rtl="0"/>
          <a:r>
            <a:rPr lang="en-US" sz="1500" dirty="0" smtClean="0"/>
            <a:t>We need to continue to </a:t>
          </a:r>
          <a:r>
            <a:rPr lang="en-US" sz="1500" b="1" dirty="0" smtClean="0">
              <a:solidFill>
                <a:srgbClr val="FFC000"/>
              </a:solidFill>
            </a:rPr>
            <a:t>gather experience with the running machine</a:t>
          </a:r>
          <a:endParaRPr lang="en-GB" sz="1500" b="1" dirty="0">
            <a:solidFill>
              <a:srgbClr val="FFC000"/>
            </a:solidFill>
          </a:endParaRPr>
        </a:p>
      </dgm:t>
    </dgm:pt>
    <dgm:pt modelId="{93947D37-20C5-4E0F-998F-4E19D561EA8C}" type="parTrans" cxnId="{C2DE797E-F4A3-4F27-B63A-886CB132A53A}">
      <dgm:prSet/>
      <dgm:spPr/>
      <dgm:t>
        <a:bodyPr/>
        <a:lstStyle/>
        <a:p>
          <a:endParaRPr lang="en-GB"/>
        </a:p>
      </dgm:t>
    </dgm:pt>
    <dgm:pt modelId="{5777AF8A-3CEC-4FEB-80FE-16F540F50195}" type="sibTrans" cxnId="{C2DE797E-F4A3-4F27-B63A-886CB132A53A}">
      <dgm:prSet/>
      <dgm:spPr/>
      <dgm:t>
        <a:bodyPr/>
        <a:lstStyle/>
        <a:p>
          <a:endParaRPr lang="en-GB"/>
        </a:p>
      </dgm:t>
    </dgm:pt>
    <dgm:pt modelId="{D5EAB413-D623-4756-8BCB-16C077AAD7F6}">
      <dgm:prSet custT="1"/>
      <dgm:spPr/>
      <dgm:t>
        <a:bodyPr/>
        <a:lstStyle/>
        <a:p>
          <a:pPr rtl="0"/>
          <a:r>
            <a:rPr lang="en-US" sz="1500" dirty="0" smtClean="0"/>
            <a:t>We need to in parallel </a:t>
          </a:r>
          <a:r>
            <a:rPr lang="en-US" sz="1500" b="1" dirty="0" smtClean="0">
              <a:solidFill>
                <a:srgbClr val="FFC000"/>
              </a:solidFill>
            </a:rPr>
            <a:t>continue R&amp;D on possible mitigation measures</a:t>
          </a:r>
          <a:r>
            <a:rPr lang="en-US" sz="1500" dirty="0" smtClean="0"/>
            <a:t> to be </a:t>
          </a:r>
          <a:r>
            <a:rPr lang="en-US" sz="1500" b="1" dirty="0" smtClean="0">
              <a:solidFill>
                <a:srgbClr val="FFC000"/>
              </a:solidFill>
            </a:rPr>
            <a:t>ready with a system</a:t>
          </a:r>
          <a:r>
            <a:rPr lang="en-US" sz="1500" dirty="0" smtClean="0"/>
            <a:t> that can be deployed in case </a:t>
          </a:r>
          <a:r>
            <a:rPr lang="en-US" sz="1500" b="1" dirty="0" smtClean="0">
              <a:solidFill>
                <a:srgbClr val="FFC000"/>
              </a:solidFill>
            </a:rPr>
            <a:t>nominal performance turns out to be limited or even excluded</a:t>
          </a:r>
          <a:r>
            <a:rPr lang="en-US" sz="1500" dirty="0" smtClean="0"/>
            <a:t>.</a:t>
          </a:r>
          <a:endParaRPr lang="en-GB" sz="1500" dirty="0"/>
        </a:p>
      </dgm:t>
    </dgm:pt>
    <dgm:pt modelId="{E022D425-6DEA-4C9F-A56F-F63F5CAB2294}" type="parTrans" cxnId="{AB8A03C0-FEB6-4818-ABBF-162141D7B109}">
      <dgm:prSet/>
      <dgm:spPr/>
      <dgm:t>
        <a:bodyPr/>
        <a:lstStyle/>
        <a:p>
          <a:endParaRPr lang="en-GB"/>
        </a:p>
      </dgm:t>
    </dgm:pt>
    <dgm:pt modelId="{25BFB5CA-9864-4BF7-9B24-8F4FDA0E0D76}" type="sibTrans" cxnId="{AB8A03C0-FEB6-4818-ABBF-162141D7B109}">
      <dgm:prSet/>
      <dgm:spPr/>
      <dgm:t>
        <a:bodyPr/>
        <a:lstStyle/>
        <a:p>
          <a:endParaRPr lang="en-GB"/>
        </a:p>
      </dgm:t>
    </dgm:pt>
    <dgm:pt modelId="{B97A3345-9E00-44F1-B683-D93322B28EDC}" type="pres">
      <dgm:prSet presAssocID="{79B98A5A-D6BD-4961-92EC-797E2671DA6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D399D1D-C7DA-4708-8479-C6EA5FA169D4}" type="pres">
      <dgm:prSet presAssocID="{549BAB36-6B21-40A2-888C-73AE1BA37420}" presName="node" presStyleLbl="node1" presStyleIdx="0" presStyleCnt="6" custScaleX="108272" custScaleY="16105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4A4C39-CCEF-44FF-8E6B-6846A7EEA3E0}" type="pres">
      <dgm:prSet presAssocID="{B5BDE6D8-DDD3-43E8-986A-1BBDF389CFD9}" presName="sibTrans" presStyleLbl="sibTrans1D1" presStyleIdx="0" presStyleCnt="5"/>
      <dgm:spPr/>
      <dgm:t>
        <a:bodyPr/>
        <a:lstStyle/>
        <a:p>
          <a:endParaRPr lang="en-GB"/>
        </a:p>
      </dgm:t>
    </dgm:pt>
    <dgm:pt modelId="{FAAF4A3B-710C-439E-941F-69114EE916A4}" type="pres">
      <dgm:prSet presAssocID="{B5BDE6D8-DDD3-43E8-986A-1BBDF389CFD9}" presName="connectorText" presStyleLbl="sibTrans1D1" presStyleIdx="0" presStyleCnt="5"/>
      <dgm:spPr/>
      <dgm:t>
        <a:bodyPr/>
        <a:lstStyle/>
        <a:p>
          <a:endParaRPr lang="en-GB"/>
        </a:p>
      </dgm:t>
    </dgm:pt>
    <dgm:pt modelId="{4E81B68D-01A5-4BF7-A4E6-113FAA08200B}" type="pres">
      <dgm:prSet presAssocID="{13CDA059-0630-4243-999C-EF296A6F7CDB}" presName="node" presStyleLbl="node1" presStyleIdx="1" presStyleCnt="6" custScaleX="108272" custScaleY="16105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311484-3ABF-48CA-9730-1DD0B2A4E479}" type="pres">
      <dgm:prSet presAssocID="{60000CDB-17B9-4C07-B828-C42D29216E28}" presName="sibTrans" presStyleLbl="sibTrans1D1" presStyleIdx="1" presStyleCnt="5"/>
      <dgm:spPr/>
      <dgm:t>
        <a:bodyPr/>
        <a:lstStyle/>
        <a:p>
          <a:endParaRPr lang="en-GB"/>
        </a:p>
      </dgm:t>
    </dgm:pt>
    <dgm:pt modelId="{98E970F9-7C42-41E3-8C26-E4B34DD86DB6}" type="pres">
      <dgm:prSet presAssocID="{60000CDB-17B9-4C07-B828-C42D29216E28}" presName="connectorText" presStyleLbl="sibTrans1D1" presStyleIdx="1" presStyleCnt="5"/>
      <dgm:spPr/>
      <dgm:t>
        <a:bodyPr/>
        <a:lstStyle/>
        <a:p>
          <a:endParaRPr lang="en-GB"/>
        </a:p>
      </dgm:t>
    </dgm:pt>
    <dgm:pt modelId="{68DF8468-A13E-4F4C-8A01-8AE8A35FDE30}" type="pres">
      <dgm:prSet presAssocID="{090853E0-2A2D-4234-81B9-D8838FA8F9F0}" presName="node" presStyleLbl="node1" presStyleIdx="2" presStyleCnt="6" custScaleX="182710" custScaleY="16105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1A48C8E-5D14-43A3-AB91-E35298E53764}" type="pres">
      <dgm:prSet presAssocID="{3EA2D970-7F7B-43A1-A6C3-4D7A6369C120}" presName="sibTrans" presStyleLbl="sibTrans1D1" presStyleIdx="2" presStyleCnt="5"/>
      <dgm:spPr/>
      <dgm:t>
        <a:bodyPr/>
        <a:lstStyle/>
        <a:p>
          <a:endParaRPr lang="en-GB"/>
        </a:p>
      </dgm:t>
    </dgm:pt>
    <dgm:pt modelId="{91A247D1-AA90-4A68-8793-AA4B43F14342}" type="pres">
      <dgm:prSet presAssocID="{3EA2D970-7F7B-43A1-A6C3-4D7A6369C120}" presName="connectorText" presStyleLbl="sibTrans1D1" presStyleIdx="2" presStyleCnt="5"/>
      <dgm:spPr/>
      <dgm:t>
        <a:bodyPr/>
        <a:lstStyle/>
        <a:p>
          <a:endParaRPr lang="en-GB"/>
        </a:p>
      </dgm:t>
    </dgm:pt>
    <dgm:pt modelId="{020B283E-E9EE-429D-B245-644890E679CB}" type="pres">
      <dgm:prSet presAssocID="{1A6709A8-6D49-4756-ABD0-98E7A46035B7}" presName="node" presStyleLbl="node1" presStyleIdx="3" presStyleCnt="6" custScaleX="108272" custScaleY="16105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8E3DAE-9382-4536-91CB-32035451601E}" type="pres">
      <dgm:prSet presAssocID="{2F5388FA-D21F-4C85-A59A-E0DF1D434DE2}" presName="sibTrans" presStyleLbl="sibTrans1D1" presStyleIdx="3" presStyleCnt="5"/>
      <dgm:spPr/>
      <dgm:t>
        <a:bodyPr/>
        <a:lstStyle/>
        <a:p>
          <a:endParaRPr lang="en-GB"/>
        </a:p>
      </dgm:t>
    </dgm:pt>
    <dgm:pt modelId="{0DCB6A3F-C685-434D-8D1D-44FE6BCE6573}" type="pres">
      <dgm:prSet presAssocID="{2F5388FA-D21F-4C85-A59A-E0DF1D434DE2}" presName="connectorText" presStyleLbl="sibTrans1D1" presStyleIdx="3" presStyleCnt="5"/>
      <dgm:spPr/>
      <dgm:t>
        <a:bodyPr/>
        <a:lstStyle/>
        <a:p>
          <a:endParaRPr lang="en-GB"/>
        </a:p>
      </dgm:t>
    </dgm:pt>
    <dgm:pt modelId="{B68D36D5-D5FA-46F7-9FCC-15F9C7BA4BD7}" type="pres">
      <dgm:prSet presAssocID="{9B44DDBA-04B6-40E2-AFB3-9092D3DE0D36}" presName="node" presStyleLbl="node1" presStyleIdx="4" presStyleCnt="6" custScaleX="108272" custScaleY="16105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CD8385-0EE4-428D-A284-787EB316210C}" type="pres">
      <dgm:prSet presAssocID="{51F4D515-A31C-4CD9-87A0-081D1D88AA88}" presName="sibTrans" presStyleLbl="sibTrans1D1" presStyleIdx="4" presStyleCnt="5"/>
      <dgm:spPr/>
      <dgm:t>
        <a:bodyPr/>
        <a:lstStyle/>
        <a:p>
          <a:endParaRPr lang="en-GB"/>
        </a:p>
      </dgm:t>
    </dgm:pt>
    <dgm:pt modelId="{1034047A-CBCC-40EF-8AB1-2B4B29737D79}" type="pres">
      <dgm:prSet presAssocID="{51F4D515-A31C-4CD9-87A0-081D1D88AA88}" presName="connectorText" presStyleLbl="sibTrans1D1" presStyleIdx="4" presStyleCnt="5"/>
      <dgm:spPr/>
      <dgm:t>
        <a:bodyPr/>
        <a:lstStyle/>
        <a:p>
          <a:endParaRPr lang="en-GB"/>
        </a:p>
      </dgm:t>
    </dgm:pt>
    <dgm:pt modelId="{B4A2600D-6615-4470-97FD-EBDB47BB822E}" type="pres">
      <dgm:prSet presAssocID="{75B1A362-258B-4AAE-A18F-6E90929F9F27}" presName="node" presStyleLbl="node1" presStyleIdx="5" presStyleCnt="6" custScaleX="182710" custScaleY="16105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309E4D7-7A52-4B4C-9317-E9EE3BDD0CCB}" type="presOf" srcId="{D5EAB413-D623-4756-8BCB-16C077AAD7F6}" destId="{B4A2600D-6615-4470-97FD-EBDB47BB822E}" srcOrd="0" destOrd="2" presId="urn:microsoft.com/office/officeart/2005/8/layout/bProcess3"/>
    <dgm:cxn modelId="{9C636B29-3391-45C4-8E81-4CDC82089389}" type="presOf" srcId="{13CDA059-0630-4243-999C-EF296A6F7CDB}" destId="{4E81B68D-01A5-4BF7-A4E6-113FAA08200B}" srcOrd="0" destOrd="0" presId="urn:microsoft.com/office/officeart/2005/8/layout/bProcess3"/>
    <dgm:cxn modelId="{AB8A03C0-FEB6-4818-ABBF-162141D7B109}" srcId="{75B1A362-258B-4AAE-A18F-6E90929F9F27}" destId="{D5EAB413-D623-4756-8BCB-16C077AAD7F6}" srcOrd="1" destOrd="0" parTransId="{E022D425-6DEA-4C9F-A56F-F63F5CAB2294}" sibTransId="{25BFB5CA-9864-4BF7-9B24-8F4FDA0E0D76}"/>
    <dgm:cxn modelId="{6581D6B0-618F-470B-B9B0-39238356664A}" type="presOf" srcId="{2F5388FA-D21F-4C85-A59A-E0DF1D434DE2}" destId="{898E3DAE-9382-4536-91CB-32035451601E}" srcOrd="0" destOrd="0" presId="urn:microsoft.com/office/officeart/2005/8/layout/bProcess3"/>
    <dgm:cxn modelId="{D3B67A96-33A3-489B-BD17-023F42DE7070}" type="presOf" srcId="{75B1A362-258B-4AAE-A18F-6E90929F9F27}" destId="{B4A2600D-6615-4470-97FD-EBDB47BB822E}" srcOrd="0" destOrd="0" presId="urn:microsoft.com/office/officeart/2005/8/layout/bProcess3"/>
    <dgm:cxn modelId="{61AD955C-2838-4AD6-B298-C1562FA62916}" srcId="{79B98A5A-D6BD-4961-92EC-797E2671DA62}" destId="{1A6709A8-6D49-4756-ABD0-98E7A46035B7}" srcOrd="3" destOrd="0" parTransId="{B7ED8793-C69A-42A6-ADF0-8FD8C97AF797}" sibTransId="{2F5388FA-D21F-4C85-A59A-E0DF1D434DE2}"/>
    <dgm:cxn modelId="{7163ED06-388A-43BB-A415-A793464063A7}" type="presOf" srcId="{60000CDB-17B9-4C07-B828-C42D29216E28}" destId="{98E970F9-7C42-41E3-8C26-E4B34DD86DB6}" srcOrd="1" destOrd="0" presId="urn:microsoft.com/office/officeart/2005/8/layout/bProcess3"/>
    <dgm:cxn modelId="{14B7BDBA-7968-4C78-A2FC-BA4B17619366}" srcId="{090853E0-2A2D-4234-81B9-D8838FA8F9F0}" destId="{0F33161D-5FC6-4857-8F34-BF4EA7AC436B}" srcOrd="2" destOrd="0" parTransId="{9C2693C5-0376-4526-9A6A-90E34DCE13CF}" sibTransId="{E4A8C6F9-6DB3-478A-BEF4-768E1EA0BB64}"/>
    <dgm:cxn modelId="{DC451E65-272B-41AE-915A-174AEC6B5796}" type="presOf" srcId="{B26333EC-2962-449A-99A8-0275E04A6439}" destId="{B4A2600D-6615-4470-97FD-EBDB47BB822E}" srcOrd="0" destOrd="1" presId="urn:microsoft.com/office/officeart/2005/8/layout/bProcess3"/>
    <dgm:cxn modelId="{BDADF1FD-4A08-463C-ACCC-D50070E3985E}" srcId="{79B98A5A-D6BD-4961-92EC-797E2671DA62}" destId="{549BAB36-6B21-40A2-888C-73AE1BA37420}" srcOrd="0" destOrd="0" parTransId="{45AC122D-38E7-4152-A876-998FB63E02B3}" sibTransId="{B5BDE6D8-DDD3-43E8-986A-1BBDF389CFD9}"/>
    <dgm:cxn modelId="{B8222EC0-9D1D-41C3-8F5E-D9E12383F383}" type="presOf" srcId="{79B98A5A-D6BD-4961-92EC-797E2671DA62}" destId="{B97A3345-9E00-44F1-B683-D93322B28EDC}" srcOrd="0" destOrd="0" presId="urn:microsoft.com/office/officeart/2005/8/layout/bProcess3"/>
    <dgm:cxn modelId="{397D5DE5-80CD-47AD-8B0C-DC3A878AD10C}" type="presOf" srcId="{2F5388FA-D21F-4C85-A59A-E0DF1D434DE2}" destId="{0DCB6A3F-C685-434D-8D1D-44FE6BCE6573}" srcOrd="1" destOrd="0" presId="urn:microsoft.com/office/officeart/2005/8/layout/bProcess3"/>
    <dgm:cxn modelId="{0D5E492A-8592-4530-A42B-7A232EAD8457}" srcId="{79B98A5A-D6BD-4961-92EC-797E2671DA62}" destId="{9B44DDBA-04B6-40E2-AFB3-9092D3DE0D36}" srcOrd="4" destOrd="0" parTransId="{925B6B2C-6D20-4960-98DF-DFA1F79B6671}" sibTransId="{51F4D515-A31C-4CD9-87A0-081D1D88AA88}"/>
    <dgm:cxn modelId="{0953FEC0-BC9A-4C73-95D2-295C7E54EC80}" srcId="{79B98A5A-D6BD-4961-92EC-797E2671DA62}" destId="{75B1A362-258B-4AAE-A18F-6E90929F9F27}" srcOrd="5" destOrd="0" parTransId="{86EDC9EA-A306-442A-AAE4-DE78C1586E37}" sibTransId="{5D179057-C304-47BE-8FB4-B4C4D8714FF6}"/>
    <dgm:cxn modelId="{98E4DE56-1B2A-4B91-8B6D-D0EB65FDA76C}" type="presOf" srcId="{B5BDE6D8-DDD3-43E8-986A-1BBDF389CFD9}" destId="{FAAF4A3B-710C-439E-941F-69114EE916A4}" srcOrd="1" destOrd="0" presId="urn:microsoft.com/office/officeart/2005/8/layout/bProcess3"/>
    <dgm:cxn modelId="{73ED5A03-7149-4B37-8CD3-83277849B8BA}" type="presOf" srcId="{51F4D515-A31C-4CD9-87A0-081D1D88AA88}" destId="{B3CD8385-0EE4-428D-A284-787EB316210C}" srcOrd="0" destOrd="0" presId="urn:microsoft.com/office/officeart/2005/8/layout/bProcess3"/>
    <dgm:cxn modelId="{4D234C0E-1481-4542-8EC6-6C8C75D16AF1}" type="presOf" srcId="{549BAB36-6B21-40A2-888C-73AE1BA37420}" destId="{CD399D1D-C7DA-4708-8479-C6EA5FA169D4}" srcOrd="0" destOrd="0" presId="urn:microsoft.com/office/officeart/2005/8/layout/bProcess3"/>
    <dgm:cxn modelId="{7F42BAAF-AA8E-4FB2-AE9B-8C1FB91BEEE0}" srcId="{79B98A5A-D6BD-4961-92EC-797E2671DA62}" destId="{13CDA059-0630-4243-999C-EF296A6F7CDB}" srcOrd="1" destOrd="0" parTransId="{8F174EB2-80A3-4423-AEC2-50B464CF65FE}" sibTransId="{60000CDB-17B9-4C07-B828-C42D29216E28}"/>
    <dgm:cxn modelId="{535A960F-2300-4EC9-8A10-6E50E2757693}" type="presOf" srcId="{1A6709A8-6D49-4756-ABD0-98E7A46035B7}" destId="{020B283E-E9EE-429D-B245-644890E679CB}" srcOrd="0" destOrd="0" presId="urn:microsoft.com/office/officeart/2005/8/layout/bProcess3"/>
    <dgm:cxn modelId="{1AE04554-B95D-4A35-ACA3-19D74C714EDF}" type="presOf" srcId="{B5BDE6D8-DDD3-43E8-986A-1BBDF389CFD9}" destId="{C84A4C39-CCEF-44FF-8E6B-6846A7EEA3E0}" srcOrd="0" destOrd="0" presId="urn:microsoft.com/office/officeart/2005/8/layout/bProcess3"/>
    <dgm:cxn modelId="{6BDED96A-DA24-4276-A877-867EB662D3FF}" type="presOf" srcId="{090853E0-2A2D-4234-81B9-D8838FA8F9F0}" destId="{68DF8468-A13E-4F4C-8A01-8AE8A35FDE30}" srcOrd="0" destOrd="0" presId="urn:microsoft.com/office/officeart/2005/8/layout/bProcess3"/>
    <dgm:cxn modelId="{54222513-3C09-48CA-A2FF-79D5D6AEBDD7}" srcId="{79B98A5A-D6BD-4961-92EC-797E2671DA62}" destId="{090853E0-2A2D-4234-81B9-D8838FA8F9F0}" srcOrd="2" destOrd="0" parTransId="{B4F1DDDC-A3F4-4F6E-80B8-AA429CEE37B3}" sibTransId="{3EA2D970-7F7B-43A1-A6C3-4D7A6369C120}"/>
    <dgm:cxn modelId="{5370C84D-A9F6-47AE-81CC-A290FC1159DB}" type="presOf" srcId="{FE951C69-95DD-470D-A11B-D6E436B4F052}" destId="{68DF8468-A13E-4F4C-8A01-8AE8A35FDE30}" srcOrd="0" destOrd="1" presId="urn:microsoft.com/office/officeart/2005/8/layout/bProcess3"/>
    <dgm:cxn modelId="{8A2C69B6-5225-4D8E-B521-84060AA6C979}" type="presOf" srcId="{60000CDB-17B9-4C07-B828-C42D29216E28}" destId="{2A311484-3ABF-48CA-9730-1DD0B2A4E479}" srcOrd="0" destOrd="0" presId="urn:microsoft.com/office/officeart/2005/8/layout/bProcess3"/>
    <dgm:cxn modelId="{4FC1A97A-1EAC-4CFC-88D6-084EFBE0446C}" type="presOf" srcId="{0F33161D-5FC6-4857-8F34-BF4EA7AC436B}" destId="{68DF8468-A13E-4F4C-8A01-8AE8A35FDE30}" srcOrd="0" destOrd="3" presId="urn:microsoft.com/office/officeart/2005/8/layout/bProcess3"/>
    <dgm:cxn modelId="{B9FE7930-AAE0-446E-A394-427A31852A5A}" srcId="{090853E0-2A2D-4234-81B9-D8838FA8F9F0}" destId="{FE951C69-95DD-470D-A11B-D6E436B4F052}" srcOrd="0" destOrd="0" parTransId="{F867C9A4-4091-49F8-BF59-A7B85F0E81EA}" sibTransId="{ABFE8AC5-9A5F-4375-BA13-3977D259494E}"/>
    <dgm:cxn modelId="{C93EE8B2-8385-4C36-82AC-BD7B31AF607E}" type="presOf" srcId="{51F4D515-A31C-4CD9-87A0-081D1D88AA88}" destId="{1034047A-CBCC-40EF-8AB1-2B4B29737D79}" srcOrd="1" destOrd="0" presId="urn:microsoft.com/office/officeart/2005/8/layout/bProcess3"/>
    <dgm:cxn modelId="{F076B553-7F50-4B8E-87F5-A796450604CB}" type="presOf" srcId="{3EA2D970-7F7B-43A1-A6C3-4D7A6369C120}" destId="{91A247D1-AA90-4A68-8793-AA4B43F14342}" srcOrd="1" destOrd="0" presId="urn:microsoft.com/office/officeart/2005/8/layout/bProcess3"/>
    <dgm:cxn modelId="{FA3EC9EB-8E59-4909-82CB-5FB556117BB7}" srcId="{090853E0-2A2D-4234-81B9-D8838FA8F9F0}" destId="{78301150-CA06-421E-A8E2-03EE4D195B8F}" srcOrd="1" destOrd="0" parTransId="{BD40301B-BCB9-4465-9133-308DE2B0EBD4}" sibTransId="{5BF6CF10-AAE1-4E33-8DCC-AC067417644E}"/>
    <dgm:cxn modelId="{B3FB2E9D-41BB-4B04-93E9-533DD480E3FA}" type="presOf" srcId="{78301150-CA06-421E-A8E2-03EE4D195B8F}" destId="{68DF8468-A13E-4F4C-8A01-8AE8A35FDE30}" srcOrd="0" destOrd="2" presId="urn:microsoft.com/office/officeart/2005/8/layout/bProcess3"/>
    <dgm:cxn modelId="{C2DE797E-F4A3-4F27-B63A-886CB132A53A}" srcId="{75B1A362-258B-4AAE-A18F-6E90929F9F27}" destId="{B26333EC-2962-449A-99A8-0275E04A6439}" srcOrd="0" destOrd="0" parTransId="{93947D37-20C5-4E0F-998F-4E19D561EA8C}" sibTransId="{5777AF8A-3CEC-4FEB-80FE-16F540F50195}"/>
    <dgm:cxn modelId="{603409CD-5763-4FAD-BA98-31A9FD6F1FCE}" type="presOf" srcId="{3EA2D970-7F7B-43A1-A6C3-4D7A6369C120}" destId="{B1A48C8E-5D14-43A3-AB91-E35298E53764}" srcOrd="0" destOrd="0" presId="urn:microsoft.com/office/officeart/2005/8/layout/bProcess3"/>
    <dgm:cxn modelId="{14D91270-F573-4FF2-A98D-7AB3DF95E66E}" type="presOf" srcId="{9B44DDBA-04B6-40E2-AFB3-9092D3DE0D36}" destId="{B68D36D5-D5FA-46F7-9FCC-15F9C7BA4BD7}" srcOrd="0" destOrd="0" presId="urn:microsoft.com/office/officeart/2005/8/layout/bProcess3"/>
    <dgm:cxn modelId="{5A96EECE-7A44-49DB-B519-FD82B875BD5D}" type="presParOf" srcId="{B97A3345-9E00-44F1-B683-D93322B28EDC}" destId="{CD399D1D-C7DA-4708-8479-C6EA5FA169D4}" srcOrd="0" destOrd="0" presId="urn:microsoft.com/office/officeart/2005/8/layout/bProcess3"/>
    <dgm:cxn modelId="{4EFC03C2-D512-4AD6-B3FE-FD28F0D10488}" type="presParOf" srcId="{B97A3345-9E00-44F1-B683-D93322B28EDC}" destId="{C84A4C39-CCEF-44FF-8E6B-6846A7EEA3E0}" srcOrd="1" destOrd="0" presId="urn:microsoft.com/office/officeart/2005/8/layout/bProcess3"/>
    <dgm:cxn modelId="{B9E61B37-C248-4F72-B92C-654884698044}" type="presParOf" srcId="{C84A4C39-CCEF-44FF-8E6B-6846A7EEA3E0}" destId="{FAAF4A3B-710C-439E-941F-69114EE916A4}" srcOrd="0" destOrd="0" presId="urn:microsoft.com/office/officeart/2005/8/layout/bProcess3"/>
    <dgm:cxn modelId="{4D99AF9B-C25E-4059-808E-D81C931CB953}" type="presParOf" srcId="{B97A3345-9E00-44F1-B683-D93322B28EDC}" destId="{4E81B68D-01A5-4BF7-A4E6-113FAA08200B}" srcOrd="2" destOrd="0" presId="urn:microsoft.com/office/officeart/2005/8/layout/bProcess3"/>
    <dgm:cxn modelId="{85FB24F2-C489-4259-8F2C-ECCE2A9A88C7}" type="presParOf" srcId="{B97A3345-9E00-44F1-B683-D93322B28EDC}" destId="{2A311484-3ABF-48CA-9730-1DD0B2A4E479}" srcOrd="3" destOrd="0" presId="urn:microsoft.com/office/officeart/2005/8/layout/bProcess3"/>
    <dgm:cxn modelId="{76A83CEE-586E-477D-91FD-A869A9E65F52}" type="presParOf" srcId="{2A311484-3ABF-48CA-9730-1DD0B2A4E479}" destId="{98E970F9-7C42-41E3-8C26-E4B34DD86DB6}" srcOrd="0" destOrd="0" presId="urn:microsoft.com/office/officeart/2005/8/layout/bProcess3"/>
    <dgm:cxn modelId="{49EE7E69-6B76-46B1-A1C1-0C8E230F3D53}" type="presParOf" srcId="{B97A3345-9E00-44F1-B683-D93322B28EDC}" destId="{68DF8468-A13E-4F4C-8A01-8AE8A35FDE30}" srcOrd="4" destOrd="0" presId="urn:microsoft.com/office/officeart/2005/8/layout/bProcess3"/>
    <dgm:cxn modelId="{6354861E-ABBF-4C25-AA52-FB268CAEC755}" type="presParOf" srcId="{B97A3345-9E00-44F1-B683-D93322B28EDC}" destId="{B1A48C8E-5D14-43A3-AB91-E35298E53764}" srcOrd="5" destOrd="0" presId="urn:microsoft.com/office/officeart/2005/8/layout/bProcess3"/>
    <dgm:cxn modelId="{F6332DF8-F924-4B89-A44B-BE116ABB8ED5}" type="presParOf" srcId="{B1A48C8E-5D14-43A3-AB91-E35298E53764}" destId="{91A247D1-AA90-4A68-8793-AA4B43F14342}" srcOrd="0" destOrd="0" presId="urn:microsoft.com/office/officeart/2005/8/layout/bProcess3"/>
    <dgm:cxn modelId="{D49CC0AF-D6BF-4EBF-B31A-811B774FD9D6}" type="presParOf" srcId="{B97A3345-9E00-44F1-B683-D93322B28EDC}" destId="{020B283E-E9EE-429D-B245-644890E679CB}" srcOrd="6" destOrd="0" presId="urn:microsoft.com/office/officeart/2005/8/layout/bProcess3"/>
    <dgm:cxn modelId="{460E3D15-157B-4EBD-B0A2-8FAC2B78E5D8}" type="presParOf" srcId="{B97A3345-9E00-44F1-B683-D93322B28EDC}" destId="{898E3DAE-9382-4536-91CB-32035451601E}" srcOrd="7" destOrd="0" presId="urn:microsoft.com/office/officeart/2005/8/layout/bProcess3"/>
    <dgm:cxn modelId="{4DB6A4BC-2F45-487C-A4B3-CBFD4435CFA8}" type="presParOf" srcId="{898E3DAE-9382-4536-91CB-32035451601E}" destId="{0DCB6A3F-C685-434D-8D1D-44FE6BCE6573}" srcOrd="0" destOrd="0" presId="urn:microsoft.com/office/officeart/2005/8/layout/bProcess3"/>
    <dgm:cxn modelId="{EA2F6682-B6DD-45AF-A739-46411919B4E3}" type="presParOf" srcId="{B97A3345-9E00-44F1-B683-D93322B28EDC}" destId="{B68D36D5-D5FA-46F7-9FCC-15F9C7BA4BD7}" srcOrd="8" destOrd="0" presId="urn:microsoft.com/office/officeart/2005/8/layout/bProcess3"/>
    <dgm:cxn modelId="{96D8B0D6-E9D2-47D8-AA57-AF266CEA8D83}" type="presParOf" srcId="{B97A3345-9E00-44F1-B683-D93322B28EDC}" destId="{B3CD8385-0EE4-428D-A284-787EB316210C}" srcOrd="9" destOrd="0" presId="urn:microsoft.com/office/officeart/2005/8/layout/bProcess3"/>
    <dgm:cxn modelId="{4BD331FC-4E0A-48EA-A435-D3A4A8251268}" type="presParOf" srcId="{B3CD8385-0EE4-428D-A284-787EB316210C}" destId="{1034047A-CBCC-40EF-8AB1-2B4B29737D79}" srcOrd="0" destOrd="0" presId="urn:microsoft.com/office/officeart/2005/8/layout/bProcess3"/>
    <dgm:cxn modelId="{D558E858-3BE0-410E-A0EA-003387F124E7}" type="presParOf" srcId="{B97A3345-9E00-44F1-B683-D93322B28EDC}" destId="{B4A2600D-6615-4470-97FD-EBDB47BB822E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4A4C39-CCEF-44FF-8E6B-6846A7EEA3E0}">
      <dsp:nvSpPr>
        <dsp:cNvPr id="0" name=""/>
        <dsp:cNvSpPr/>
      </dsp:nvSpPr>
      <dsp:spPr>
        <a:xfrm>
          <a:off x="2896404" y="1243185"/>
          <a:ext cx="5811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1190" y="45720"/>
              </a:lnTo>
            </a:path>
          </a:pathLst>
        </a:custGeom>
        <a:noFill/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171704" y="1285844"/>
        <a:ext cx="30589" cy="6123"/>
      </dsp:txXfrm>
    </dsp:sp>
    <dsp:sp modelId="{CD399D1D-C7DA-4708-8479-C6EA5FA169D4}">
      <dsp:nvSpPr>
        <dsp:cNvPr id="0" name=""/>
        <dsp:cNvSpPr/>
      </dsp:nvSpPr>
      <dsp:spPr>
        <a:xfrm>
          <a:off x="18214" y="3707"/>
          <a:ext cx="2879990" cy="257039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Simulations using the impedance model suggest it may not be needed.</a:t>
          </a:r>
          <a:endParaRPr lang="en-GB" sz="1800" kern="1200" dirty="0"/>
        </a:p>
      </dsp:txBody>
      <dsp:txXfrm>
        <a:off x="18214" y="3707"/>
        <a:ext cx="2879990" cy="2570397"/>
      </dsp:txXfrm>
    </dsp:sp>
    <dsp:sp modelId="{2A311484-3ABF-48CA-9730-1DD0B2A4E479}">
      <dsp:nvSpPr>
        <dsp:cNvPr id="0" name=""/>
        <dsp:cNvSpPr/>
      </dsp:nvSpPr>
      <dsp:spPr>
        <a:xfrm>
          <a:off x="6388185" y="1243185"/>
          <a:ext cx="5811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1190" y="45720"/>
              </a:lnTo>
            </a:path>
          </a:pathLst>
        </a:custGeom>
        <a:noFill/>
        <a:ln w="6350" cap="flat" cmpd="sng" algn="ctr">
          <a:solidFill>
            <a:schemeClr val="accent5">
              <a:hueOff val="-2792134"/>
              <a:satOff val="10398"/>
              <a:lumOff val="-348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663485" y="1285844"/>
        <a:ext cx="30589" cy="6123"/>
      </dsp:txXfrm>
    </dsp:sp>
    <dsp:sp modelId="{4E81B68D-01A5-4BF7-A4E6-113FAA08200B}">
      <dsp:nvSpPr>
        <dsp:cNvPr id="0" name=""/>
        <dsp:cNvSpPr/>
      </dsp:nvSpPr>
      <dsp:spPr>
        <a:xfrm>
          <a:off x="3509994" y="3707"/>
          <a:ext cx="2879990" cy="2570397"/>
        </a:xfrm>
        <a:prstGeom prst="rect">
          <a:avLst/>
        </a:prstGeom>
        <a:gradFill rotWithShape="0">
          <a:gsLst>
            <a:gs pos="0">
              <a:schemeClr val="accent5">
                <a:hueOff val="-2233708"/>
                <a:satOff val="8318"/>
                <a:lumOff val="-278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33708"/>
                <a:satOff val="8318"/>
                <a:lumOff val="-278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33708"/>
                <a:satOff val="8318"/>
                <a:lumOff val="-278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Simulations using e-cloud are still in progress.</a:t>
          </a:r>
          <a:endParaRPr lang="en-GB" sz="1800" kern="1200" dirty="0"/>
        </a:p>
      </dsp:txBody>
      <dsp:txXfrm>
        <a:off x="3509994" y="3707"/>
        <a:ext cx="2879990" cy="2570397"/>
      </dsp:txXfrm>
    </dsp:sp>
    <dsp:sp modelId="{B1A48C8E-5D14-43A3-AB91-E35298E53764}">
      <dsp:nvSpPr>
        <dsp:cNvPr id="0" name=""/>
        <dsp:cNvSpPr/>
      </dsp:nvSpPr>
      <dsp:spPr>
        <a:xfrm>
          <a:off x="1458209" y="2572304"/>
          <a:ext cx="7973571" cy="581190"/>
        </a:xfrm>
        <a:custGeom>
          <a:avLst/>
          <a:gdLst/>
          <a:ahLst/>
          <a:cxnLst/>
          <a:rect l="0" t="0" r="0" b="0"/>
          <a:pathLst>
            <a:path>
              <a:moveTo>
                <a:pt x="7973571" y="0"/>
              </a:moveTo>
              <a:lnTo>
                <a:pt x="7973571" y="307695"/>
              </a:lnTo>
              <a:lnTo>
                <a:pt x="0" y="307695"/>
              </a:lnTo>
              <a:lnTo>
                <a:pt x="0" y="581190"/>
              </a:lnTo>
            </a:path>
          </a:pathLst>
        </a:custGeom>
        <a:noFill/>
        <a:ln w="6350" cap="flat" cmpd="sng" algn="ctr">
          <a:solidFill>
            <a:schemeClr val="accent5">
              <a:hueOff val="-5584269"/>
              <a:satOff val="20796"/>
              <a:lumOff val="-696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5245069" y="2859838"/>
        <a:ext cx="399850" cy="6123"/>
      </dsp:txXfrm>
    </dsp:sp>
    <dsp:sp modelId="{68DF8468-A13E-4F4C-8A01-8AE8A35FDE30}">
      <dsp:nvSpPr>
        <dsp:cNvPr id="0" name=""/>
        <dsp:cNvSpPr/>
      </dsp:nvSpPr>
      <dsp:spPr>
        <a:xfrm>
          <a:off x="7001775" y="3707"/>
          <a:ext cx="4860010" cy="2570397"/>
        </a:xfrm>
        <a:prstGeom prst="rect">
          <a:avLst/>
        </a:prstGeom>
        <a:gradFill rotWithShape="0">
          <a:gsLst>
            <a:gs pos="0">
              <a:schemeClr val="accent5">
                <a:hueOff val="-4467415"/>
                <a:satOff val="16636"/>
                <a:lumOff val="-557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467415"/>
                <a:satOff val="16636"/>
                <a:lumOff val="-557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467415"/>
                <a:satOff val="16636"/>
                <a:lumOff val="-557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Simulations rarely include all relevant effects:</a:t>
          </a:r>
          <a:endParaRPr lang="en-GB" sz="17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The real machine </a:t>
          </a:r>
          <a:r>
            <a:rPr lang="en-US" sz="1500" b="1" kern="1200" dirty="0" smtClean="0">
              <a:solidFill>
                <a:srgbClr val="FFC000"/>
              </a:solidFill>
            </a:rPr>
            <a:t>tells a different story</a:t>
          </a:r>
          <a:r>
            <a:rPr lang="en-US" sz="1500" kern="1200" dirty="0" smtClean="0"/>
            <a:t> – running at high </a:t>
          </a:r>
          <a:r>
            <a:rPr lang="en-US" sz="1500" kern="1200" dirty="0" err="1" smtClean="0"/>
            <a:t>chroma</a:t>
          </a:r>
          <a:r>
            <a:rPr lang="en-US" sz="1500" kern="1200" dirty="0" smtClean="0"/>
            <a:t>, instabilities are still observed throughout the cycle (2012, injection, squeeze, adjust, stable beams)</a:t>
          </a:r>
          <a:endParaRPr lang="en-GB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The tasks is to </a:t>
          </a:r>
          <a:r>
            <a:rPr lang="en-US" sz="1500" b="1" kern="1200" dirty="0" smtClean="0">
              <a:solidFill>
                <a:srgbClr val="FFC000"/>
              </a:solidFill>
            </a:rPr>
            <a:t>identify relevant effects</a:t>
          </a:r>
          <a:r>
            <a:rPr lang="en-US" sz="1500" kern="1200" dirty="0" smtClean="0"/>
            <a:t> and to </a:t>
          </a:r>
          <a:r>
            <a:rPr lang="en-US" sz="1500" b="1" kern="1200" dirty="0" smtClean="0">
              <a:solidFill>
                <a:srgbClr val="FFC000"/>
              </a:solidFill>
            </a:rPr>
            <a:t>include them into the simulations</a:t>
          </a:r>
          <a:r>
            <a:rPr lang="en-US" sz="1500" kern="1200" dirty="0" smtClean="0"/>
            <a:t> (e-cloud, non-ideal transverse damper, </a:t>
          </a:r>
          <a:r>
            <a:rPr lang="en-US" sz="1500" b="1" kern="1200" dirty="0" smtClean="0">
              <a:solidFill>
                <a:srgbClr val="FFC000"/>
              </a:solidFill>
            </a:rPr>
            <a:t>or linear coupling as a recent example</a:t>
          </a:r>
          <a:r>
            <a:rPr lang="en-US" sz="1500" kern="1200" dirty="0" smtClean="0"/>
            <a:t>)</a:t>
          </a:r>
          <a:endParaRPr lang="en-GB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Symbiosis between </a:t>
          </a:r>
          <a:r>
            <a:rPr lang="en-US" sz="1500" b="1" kern="1200" dirty="0" smtClean="0">
              <a:solidFill>
                <a:srgbClr val="FFC000"/>
              </a:solidFill>
            </a:rPr>
            <a:t>observations and simulations</a:t>
          </a:r>
          <a:r>
            <a:rPr lang="en-US" sz="1500" kern="1200" dirty="0" smtClean="0"/>
            <a:t> will eventually enable to draw a </a:t>
          </a:r>
          <a:r>
            <a:rPr lang="en-US" sz="1500" b="1" kern="1200" dirty="0" smtClean="0">
              <a:solidFill>
                <a:srgbClr val="FFC000"/>
              </a:solidFill>
            </a:rPr>
            <a:t>complete picture</a:t>
          </a:r>
          <a:endParaRPr lang="en-GB" sz="1500" b="1" kern="1200" dirty="0">
            <a:solidFill>
              <a:srgbClr val="FFC000"/>
            </a:solidFill>
          </a:endParaRPr>
        </a:p>
      </dsp:txBody>
      <dsp:txXfrm>
        <a:off x="7001775" y="3707"/>
        <a:ext cx="4860010" cy="2570397"/>
      </dsp:txXfrm>
    </dsp:sp>
    <dsp:sp modelId="{898E3DAE-9382-4536-91CB-32035451601E}">
      <dsp:nvSpPr>
        <dsp:cNvPr id="0" name=""/>
        <dsp:cNvSpPr/>
      </dsp:nvSpPr>
      <dsp:spPr>
        <a:xfrm>
          <a:off x="2896404" y="4425374"/>
          <a:ext cx="5811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1190" y="45720"/>
              </a:lnTo>
            </a:path>
          </a:pathLst>
        </a:custGeom>
        <a:noFill/>
        <a:ln w="6350" cap="flat" cmpd="sng" algn="ctr">
          <a:solidFill>
            <a:schemeClr val="accent5">
              <a:hueOff val="-8376403"/>
              <a:satOff val="31193"/>
              <a:lumOff val="-10443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3171704" y="4468032"/>
        <a:ext cx="30589" cy="6123"/>
      </dsp:txXfrm>
    </dsp:sp>
    <dsp:sp modelId="{020B283E-E9EE-429D-B245-644890E679CB}">
      <dsp:nvSpPr>
        <dsp:cNvPr id="0" name=""/>
        <dsp:cNvSpPr/>
      </dsp:nvSpPr>
      <dsp:spPr>
        <a:xfrm>
          <a:off x="18214" y="3185895"/>
          <a:ext cx="2879990" cy="2570397"/>
        </a:xfrm>
        <a:prstGeom prst="rect">
          <a:avLst/>
        </a:prstGeom>
        <a:gradFill rotWithShape="0">
          <a:gsLst>
            <a:gs pos="0">
              <a:schemeClr val="accent5">
                <a:hueOff val="-6701123"/>
                <a:satOff val="24955"/>
                <a:lumOff val="-835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01123"/>
                <a:satOff val="24955"/>
                <a:lumOff val="-835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01123"/>
                <a:satOff val="24955"/>
                <a:lumOff val="-835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Beam stability corresponding</a:t>
          </a:r>
          <a:r>
            <a:rPr lang="en-US" sz="1800" b="1" kern="1200" dirty="0" smtClean="0">
              <a:solidFill>
                <a:srgbClr val="FFC000"/>
              </a:solidFill>
            </a:rPr>
            <a:t> to</a:t>
          </a:r>
          <a:r>
            <a:rPr lang="en-US" sz="1800" kern="1200" dirty="0" smtClean="0"/>
            <a:t> </a:t>
          </a:r>
          <a:r>
            <a:rPr lang="en-US" sz="1800" b="1" kern="1200" dirty="0" smtClean="0">
              <a:solidFill>
                <a:srgbClr val="FFC000"/>
              </a:solidFill>
            </a:rPr>
            <a:t>exclusively the pure impedance</a:t>
          </a:r>
          <a:r>
            <a:rPr lang="en-US" sz="1800" b="0" kern="1200" dirty="0" smtClean="0">
              <a:solidFill>
                <a:schemeClr val="bg1"/>
              </a:solidFill>
            </a:rPr>
            <a:t>, as such,</a:t>
          </a:r>
          <a:r>
            <a:rPr lang="en-US" sz="1800" kern="1200" dirty="0" smtClean="0"/>
            <a:t> was </a:t>
          </a:r>
          <a:r>
            <a:rPr lang="en-US" sz="1800" kern="1200" dirty="0" smtClean="0"/>
            <a:t>not yet </a:t>
          </a:r>
          <a:r>
            <a:rPr lang="en-US" sz="1800" kern="1200" dirty="0" smtClean="0"/>
            <a:t>demonstrated in the machine.</a:t>
          </a:r>
          <a:endParaRPr lang="en-GB" sz="1800" kern="1200" dirty="0"/>
        </a:p>
      </dsp:txBody>
      <dsp:txXfrm>
        <a:off x="18214" y="3185895"/>
        <a:ext cx="2879990" cy="2570397"/>
      </dsp:txXfrm>
    </dsp:sp>
    <dsp:sp modelId="{B3CD8385-0EE4-428D-A284-787EB316210C}">
      <dsp:nvSpPr>
        <dsp:cNvPr id="0" name=""/>
        <dsp:cNvSpPr/>
      </dsp:nvSpPr>
      <dsp:spPr>
        <a:xfrm>
          <a:off x="6388185" y="4425374"/>
          <a:ext cx="58119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1190" y="45720"/>
              </a:lnTo>
            </a:path>
          </a:pathLst>
        </a:custGeom>
        <a:noFill/>
        <a:ln w="6350" cap="flat" cmpd="sng" algn="ctr">
          <a:solidFill>
            <a:schemeClr val="accent5">
              <a:hueOff val="-11168537"/>
              <a:satOff val="41591"/>
              <a:lumOff val="-139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500" kern="1200"/>
        </a:p>
      </dsp:txBody>
      <dsp:txXfrm>
        <a:off x="6663485" y="4468032"/>
        <a:ext cx="30589" cy="6123"/>
      </dsp:txXfrm>
    </dsp:sp>
    <dsp:sp modelId="{B68D36D5-D5FA-46F7-9FCC-15F9C7BA4BD7}">
      <dsp:nvSpPr>
        <dsp:cNvPr id="0" name=""/>
        <dsp:cNvSpPr/>
      </dsp:nvSpPr>
      <dsp:spPr>
        <a:xfrm>
          <a:off x="3509994" y="3185895"/>
          <a:ext cx="2879990" cy="2570397"/>
        </a:xfrm>
        <a:prstGeom prst="rect">
          <a:avLst/>
        </a:prstGeom>
        <a:gradFill rotWithShape="0">
          <a:gsLst>
            <a:gs pos="0">
              <a:schemeClr val="accent5">
                <a:hueOff val="-8934830"/>
                <a:satOff val="33273"/>
                <a:lumOff val="-1113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8934830"/>
                <a:satOff val="33273"/>
                <a:lumOff val="-1113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8934830"/>
                <a:satOff val="33273"/>
                <a:lumOff val="-1113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We do not know whether there are any </a:t>
          </a:r>
          <a:r>
            <a:rPr lang="en-US" sz="1800" b="1" kern="1200" dirty="0" smtClean="0">
              <a:solidFill>
                <a:srgbClr val="FFC000"/>
              </a:solidFill>
            </a:rPr>
            <a:t>hard limits</a:t>
          </a:r>
          <a:r>
            <a:rPr lang="en-US" sz="1800" kern="1200" dirty="0" smtClean="0"/>
            <a:t> (e.g. minimum SEY, correction limits).</a:t>
          </a:r>
          <a:endParaRPr lang="en-GB" sz="1800" kern="1200" dirty="0"/>
        </a:p>
      </dsp:txBody>
      <dsp:txXfrm>
        <a:off x="3509994" y="3185895"/>
        <a:ext cx="2879990" cy="2570397"/>
      </dsp:txXfrm>
    </dsp:sp>
    <dsp:sp modelId="{B4A2600D-6615-4470-97FD-EBDB47BB822E}">
      <dsp:nvSpPr>
        <dsp:cNvPr id="0" name=""/>
        <dsp:cNvSpPr/>
      </dsp:nvSpPr>
      <dsp:spPr>
        <a:xfrm>
          <a:off x="7001775" y="3185895"/>
          <a:ext cx="4860010" cy="2570397"/>
        </a:xfrm>
        <a:prstGeom prst="rect">
          <a:avLst/>
        </a:prstGeom>
        <a:gradFill rotWithShape="0">
          <a:gsLst>
            <a:gs pos="0">
              <a:schemeClr val="accent5">
                <a:hueOff val="-11168537"/>
                <a:satOff val="41591"/>
                <a:lumOff val="-139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1168537"/>
                <a:satOff val="41591"/>
                <a:lumOff val="-139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1168537"/>
                <a:satOff val="41591"/>
                <a:lumOff val="-139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Strategy</a:t>
          </a:r>
          <a:endParaRPr lang="en-GB" sz="17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We need to continue to </a:t>
          </a:r>
          <a:r>
            <a:rPr lang="en-US" sz="1500" b="1" kern="1200" dirty="0" smtClean="0">
              <a:solidFill>
                <a:srgbClr val="FFC000"/>
              </a:solidFill>
            </a:rPr>
            <a:t>gather experience with the running machine</a:t>
          </a:r>
          <a:endParaRPr lang="en-GB" sz="1500" b="1" kern="1200" dirty="0">
            <a:solidFill>
              <a:srgbClr val="FFC000"/>
            </a:solidFill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We need to in parallel </a:t>
          </a:r>
          <a:r>
            <a:rPr lang="en-US" sz="1500" b="1" kern="1200" dirty="0" smtClean="0">
              <a:solidFill>
                <a:srgbClr val="FFC000"/>
              </a:solidFill>
            </a:rPr>
            <a:t>continue R&amp;D on possible mitigation measures</a:t>
          </a:r>
          <a:r>
            <a:rPr lang="en-US" sz="1500" kern="1200" dirty="0" smtClean="0"/>
            <a:t> to be </a:t>
          </a:r>
          <a:r>
            <a:rPr lang="en-US" sz="1500" b="1" kern="1200" dirty="0" smtClean="0">
              <a:solidFill>
                <a:srgbClr val="FFC000"/>
              </a:solidFill>
            </a:rPr>
            <a:t>ready with a system</a:t>
          </a:r>
          <a:r>
            <a:rPr lang="en-US" sz="1500" kern="1200" dirty="0" smtClean="0"/>
            <a:t> that can be deployed in case </a:t>
          </a:r>
          <a:r>
            <a:rPr lang="en-US" sz="1500" b="1" kern="1200" dirty="0" smtClean="0">
              <a:solidFill>
                <a:srgbClr val="FFC000"/>
              </a:solidFill>
            </a:rPr>
            <a:t>nominal performance turns out to be limited or even excluded</a:t>
          </a:r>
          <a:r>
            <a:rPr lang="en-US" sz="1500" kern="1200" dirty="0" smtClean="0"/>
            <a:t>.</a:t>
          </a:r>
          <a:endParaRPr lang="en-GB" sz="1500" kern="1200" dirty="0"/>
        </a:p>
      </dsp:txBody>
      <dsp:txXfrm>
        <a:off x="7001775" y="3185895"/>
        <a:ext cx="4860010" cy="25703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C98A3-AD06-4B51-8EC3-73C53AE79DE7}" type="datetimeFigureOut">
              <a:rPr lang="en-GB" smtClean="0"/>
              <a:t>22/08/2016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9AAA8-191E-4885-8E8C-3CFA21E569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3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2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C9F85-845B-4F9C-AE20-90E89B4664DB}" type="datetimeFigureOut">
              <a:rPr lang="en-GB" smtClean="0"/>
              <a:t>22/08/2016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3"/>
            <a:ext cx="533527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74B54-9BF4-4224-B98A-D42A2C22A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4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F6BFAB-519A-48AA-87CA-1CC1C8AC742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2764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089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023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180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024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986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393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7587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71146-7E54-45F0-8447-366A5899742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666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39838"/>
            <a:ext cx="59547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559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258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r>
              <a:rPr lang="en-GB" dirty="0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0242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r>
              <a:rPr lang="en-GB" dirty="0" smtClean="0"/>
              <a:t>/50</a:t>
            </a:r>
          </a:p>
        </p:txBody>
      </p:sp>
    </p:spTree>
    <p:extLst>
      <p:ext uri="{BB962C8B-B14F-4D97-AF65-F5344CB8AC3E}">
        <p14:creationId xmlns:p14="http://schemas.microsoft.com/office/powerpoint/2010/main" val="3431294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r>
              <a:rPr lang="en-GB" dirty="0" smtClean="0"/>
              <a:t>/50</a:t>
            </a:r>
          </a:p>
        </p:txBody>
      </p:sp>
    </p:spTree>
    <p:extLst>
      <p:ext uri="{BB962C8B-B14F-4D97-AF65-F5344CB8AC3E}">
        <p14:creationId xmlns:p14="http://schemas.microsoft.com/office/powerpoint/2010/main" val="673582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4995"/>
            <a:ext cx="10515600" cy="682383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5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3095"/>
            <a:ext cx="10515600" cy="457386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575460"/>
            <a:ext cx="10515600" cy="914400"/>
          </a:xfrm>
        </p:spPr>
        <p:txBody>
          <a:bodyPr>
            <a:normAutofit/>
          </a:bodyPr>
          <a:lstStyle>
            <a:lvl1pPr marL="0" indent="0">
              <a:buNone/>
              <a:defRPr sz="2200" i="1" baseline="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xfrm>
            <a:off x="8610600" y="6457298"/>
            <a:ext cx="2743200" cy="365125"/>
          </a:xfrm>
        </p:spPr>
        <p:txBody>
          <a:bodyPr/>
          <a:lstStyle>
            <a:lvl1pPr algn="r">
              <a:defRPr sz="11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23/08/2016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xfrm>
            <a:off x="838200" y="6457298"/>
            <a:ext cx="4114800" cy="365125"/>
          </a:xfrm>
        </p:spPr>
        <p:txBody>
          <a:bodyPr/>
          <a:lstStyle>
            <a:lvl1pPr algn="l">
              <a:defRPr sz="11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r>
              <a:rPr lang="en-US" smtClean="0"/>
              <a:t>75th HiLumi WP2 Meeting - Kevin Li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xfrm>
            <a:off x="4724400" y="6457298"/>
            <a:ext cx="2743200" cy="365125"/>
          </a:xfrm>
        </p:spPr>
        <p:txBody>
          <a:bodyPr/>
          <a:lstStyle>
            <a:lvl1pPr algn="ctr">
              <a:defRPr sz="1100" i="1">
                <a:solidFill>
                  <a:schemeClr val="accent5">
                    <a:lumMod val="75000"/>
                    <a:alpha val="70000"/>
                  </a:schemeClr>
                </a:solidFill>
              </a:defRPr>
            </a:lvl1pPr>
          </a:lstStyle>
          <a:p>
            <a:fld id="{E02D04CC-0B1D-4DCE-AE55-9105744B006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38200" y="970327"/>
            <a:ext cx="3381563" cy="0"/>
          </a:xfrm>
          <a:prstGeom prst="line">
            <a:avLst/>
          </a:prstGeom>
          <a:ln w="22225" cap="rnd">
            <a:gradFill flip="none" rotWithShape="1">
              <a:gsLst>
                <a:gs pos="0">
                  <a:schemeClr val="accent5">
                    <a:lumMod val="40000"/>
                    <a:lumOff val="60000"/>
                  </a:schemeClr>
                </a:gs>
                <a:gs pos="43000">
                  <a:schemeClr val="accent5">
                    <a:lumMod val="95000"/>
                    <a:lumOff val="5000"/>
                  </a:schemeClr>
                </a:gs>
                <a:gs pos="100000">
                  <a:schemeClr val="accent5">
                    <a:lumMod val="60000"/>
                  </a:schemeClr>
                </a:gs>
              </a:gsLst>
              <a:lin ang="10800000" scaled="0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835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6000" y="72000"/>
            <a:ext cx="1080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0" y="1008000"/>
            <a:ext cx="1116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68000" y="6492875"/>
            <a:ext cx="43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92875"/>
            <a:ext cx="27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369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5" r:id="rId3"/>
    <p:sldLayoutId id="2147483716" r:id="rId4"/>
    <p:sldLayoutId id="2147483717" r:id="rId5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2.e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1776000" y="909000"/>
            <a:ext cx="8640000" cy="5040000"/>
          </a:xfrm>
          <a:prstGeom prst="ellipse">
            <a:avLst/>
          </a:prstGeom>
          <a:solidFill>
            <a:srgbClr val="FFFFFF">
              <a:alpha val="65098"/>
            </a:srgb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Do we need a Wide-Band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Transverse Feedback </a:t>
            </a:r>
            <a:r>
              <a:rPr lang="en-US" sz="4400" dirty="0"/>
              <a:t>in 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the </a:t>
            </a:r>
            <a:r>
              <a:rPr lang="en-US" sz="4400" dirty="0"/>
              <a:t>LHC/HL-LHC? </a:t>
            </a:r>
            <a:endParaRPr lang="en-US" sz="4400" noProof="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00000" y="3602038"/>
            <a:ext cx="6192000" cy="1655762"/>
          </a:xfrm>
        </p:spPr>
        <p:txBody>
          <a:bodyPr>
            <a:normAutofit/>
          </a:bodyPr>
          <a:lstStyle/>
          <a:p>
            <a:r>
              <a:rPr lang="en-US" noProof="0" dirty="0" smtClean="0"/>
              <a:t>K. Li, W. Hofle, J. </a:t>
            </a:r>
            <a:r>
              <a:rPr lang="en-US" noProof="0" dirty="0" err="1" smtClean="0"/>
              <a:t>Kamppolou</a:t>
            </a:r>
            <a:r>
              <a:rPr lang="en-US" noProof="0" dirty="0" smtClean="0"/>
              <a:t>, E. Metral</a:t>
            </a:r>
          </a:p>
          <a:p>
            <a:endParaRPr lang="en-US" noProof="0" dirty="0"/>
          </a:p>
          <a:p>
            <a:r>
              <a:rPr lang="en-US" noProof="0" dirty="0" smtClean="0"/>
              <a:t>WP2 Meeting, 23. August 2016, CERN</a:t>
            </a:r>
          </a:p>
        </p:txBody>
      </p:sp>
    </p:spTree>
    <p:extLst>
      <p:ext uri="{BB962C8B-B14F-4D97-AF65-F5344CB8AC3E}">
        <p14:creationId xmlns:p14="http://schemas.microsoft.com/office/powerpoint/2010/main" val="6747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predictions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Impedances: </a:t>
            </a:r>
          </a:p>
          <a:p>
            <a:pPr lvl="1" algn="just"/>
            <a:r>
              <a:rPr lang="en-US" dirty="0" smtClean="0"/>
              <a:t>Simulations based on the present HL-LHC impedance model predict that the present means of stabilization (i.e. Landau </a:t>
            </a:r>
            <a:r>
              <a:rPr lang="en-US" dirty="0" err="1" smtClean="0"/>
              <a:t>octupoles</a:t>
            </a:r>
            <a:r>
              <a:rPr lang="en-US" dirty="0" smtClean="0"/>
              <a:t> and transverse damper) are sufficient to ensure beam stability</a:t>
            </a:r>
          </a:p>
          <a:p>
            <a:pPr algn="just"/>
            <a:r>
              <a:rPr lang="en-US" dirty="0" smtClean="0"/>
              <a:t>E-cloud:</a:t>
            </a:r>
          </a:p>
          <a:p>
            <a:pPr lvl="1" algn="just"/>
            <a:r>
              <a:rPr lang="en-US" dirty="0" smtClean="0"/>
              <a:t>Simulation work is ongoing</a:t>
            </a:r>
          </a:p>
          <a:p>
            <a:pPr lvl="1" algn="just"/>
            <a:r>
              <a:rPr lang="en-US" dirty="0" smtClean="0"/>
              <a:t>E-cloud in dipoles: main source of instabilities – ‘</a:t>
            </a:r>
            <a:r>
              <a:rPr lang="en-US" dirty="0" err="1" smtClean="0"/>
              <a:t>scrubbable</a:t>
            </a:r>
            <a:r>
              <a:rPr lang="en-US" dirty="0" smtClean="0"/>
              <a:t>’</a:t>
            </a:r>
          </a:p>
          <a:p>
            <a:pPr lvl="1" algn="just"/>
            <a:r>
              <a:rPr lang="en-US" dirty="0" smtClean="0"/>
              <a:t>E-cloud in quadrupoles: less crucial for instabilities</a:t>
            </a:r>
          </a:p>
          <a:p>
            <a:pPr lvl="1" algn="just"/>
            <a:r>
              <a:rPr lang="en-US" dirty="0" smtClean="0"/>
              <a:t>E-cloud in triplets: triplets are coated</a:t>
            </a:r>
          </a:p>
          <a:p>
            <a:pPr algn="just"/>
            <a:r>
              <a:rPr lang="en-US" dirty="0" smtClean="0"/>
              <a:t>Incoherent effects:</a:t>
            </a:r>
          </a:p>
          <a:p>
            <a:pPr lvl="1" algn="just"/>
            <a:r>
              <a:rPr lang="en-US" dirty="0" smtClean="0"/>
              <a:t>Tune spread significant due to high </a:t>
            </a:r>
            <a:r>
              <a:rPr lang="en-US" dirty="0" err="1" smtClean="0"/>
              <a:t>chromaticities</a:t>
            </a:r>
            <a:r>
              <a:rPr lang="en-US" dirty="0" smtClean="0"/>
              <a:t> and </a:t>
            </a:r>
            <a:r>
              <a:rPr lang="en-US" dirty="0" err="1" smtClean="0"/>
              <a:t>octupoles</a:t>
            </a:r>
            <a:endParaRPr lang="en-US" dirty="0" smtClean="0"/>
          </a:p>
          <a:p>
            <a:pPr lvl="1" algn="just"/>
            <a:r>
              <a:rPr lang="en-US" dirty="0" smtClean="0"/>
              <a:t>In addition enhanced by LR and HO collisions</a:t>
            </a:r>
          </a:p>
          <a:p>
            <a:pPr lvl="1" algn="just"/>
            <a:r>
              <a:rPr lang="en-US" dirty="0" smtClean="0"/>
              <a:t>Means of compensation are under investigation (i.e. wires)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16000" y="2808000"/>
            <a:ext cx="9360000" cy="252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 smtClean="0"/>
              <a:t>Wideband feedback: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Do we need it? Let’s tackle this at the end…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Can it work? We look at this first…</a:t>
            </a:r>
            <a:endParaRPr lang="en-GB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10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58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>
                <a:solidFill>
                  <a:schemeClr val="tx2"/>
                </a:solidFill>
              </a:rPr>
              <a:t>Context &amp; Outline</a:t>
            </a:r>
            <a:endParaRPr lang="en-US" noProof="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Context:</a:t>
            </a:r>
          </a:p>
          <a:p>
            <a:pPr marL="0" indent="0" algn="just">
              <a:buNone/>
            </a:pPr>
            <a:r>
              <a:rPr lang="en-US" sz="1800" dirty="0" smtClean="0"/>
              <a:t>We investigate instabilities expected from </a:t>
            </a:r>
            <a:r>
              <a:rPr lang="en-US" sz="1800" b="1" dirty="0" smtClean="0">
                <a:solidFill>
                  <a:srgbClr val="C00000"/>
                </a:solidFill>
              </a:rPr>
              <a:t>pure impedance </a:t>
            </a:r>
            <a:r>
              <a:rPr lang="en-US" sz="1800" dirty="0" smtClean="0"/>
              <a:t>effects and identify whether a </a:t>
            </a:r>
            <a:r>
              <a:rPr lang="en-US" sz="1800" b="1" dirty="0" smtClean="0">
                <a:solidFill>
                  <a:srgbClr val="C00000"/>
                </a:solidFill>
              </a:rPr>
              <a:t>wideband feedback system could theoretically provided sufficient cure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4800" y="3744000"/>
            <a:ext cx="8280000" cy="25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Outline: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Instabilities from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Instabilities from electron cloud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Performance of demonstrator system</a:t>
            </a:r>
            <a:endParaRPr lang="en-US" sz="18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Specification together with need, capabilities and cost</a:t>
            </a:r>
            <a:endParaRPr lang="en-US" sz="18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11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930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and instabilities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000" y="792000"/>
            <a:ext cx="11160000" cy="212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C00000"/>
                </a:solidFill>
              </a:rPr>
              <a:t>HL-LHC impedance model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15 cm beta*</a:t>
            </a:r>
          </a:p>
          <a:p>
            <a:pPr lvl="1"/>
            <a:r>
              <a:rPr lang="en-US" dirty="0" smtClean="0"/>
              <a:t>5um Mo and </a:t>
            </a:r>
            <a:r>
              <a:rPr lang="en-US" dirty="0" err="1" smtClean="0"/>
              <a:t>MoC</a:t>
            </a:r>
            <a:r>
              <a:rPr lang="en-US" dirty="0" smtClean="0"/>
              <a:t> coated TCTs</a:t>
            </a:r>
          </a:p>
          <a:p>
            <a:r>
              <a:rPr lang="en-US" dirty="0" smtClean="0"/>
              <a:t>Predictions on </a:t>
            </a:r>
            <a:r>
              <a:rPr lang="en-US" b="1" dirty="0" smtClean="0">
                <a:solidFill>
                  <a:srgbClr val="C00000"/>
                </a:solidFill>
              </a:rPr>
              <a:t>single bunch stability</a:t>
            </a:r>
            <a:r>
              <a:rPr lang="en-US" dirty="0" smtClean="0"/>
              <a:t> from </a:t>
            </a:r>
            <a:r>
              <a:rPr lang="en-US" b="1" dirty="0" err="1" smtClean="0">
                <a:solidFill>
                  <a:srgbClr val="C00000"/>
                </a:solidFill>
              </a:rPr>
              <a:t>PyHEADTAIL</a:t>
            </a:r>
            <a:r>
              <a:rPr lang="en-US" b="1" dirty="0" smtClean="0">
                <a:solidFill>
                  <a:srgbClr val="C00000"/>
                </a:solidFill>
              </a:rPr>
              <a:t> simulations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 with present impedance model</a:t>
            </a:r>
          </a:p>
          <a:p>
            <a:pPr lvl="1"/>
            <a:r>
              <a:rPr lang="en-US" dirty="0" smtClean="0"/>
              <a:t>Perfect transverse damper – damping rate 50 </a:t>
            </a:r>
            <a:r>
              <a:rPr lang="en-US" dirty="0" smtClean="0"/>
              <a:t>turns, single bunch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13"/>
          <a:stretch/>
        </p:blipFill>
        <p:spPr>
          <a:xfrm>
            <a:off x="4256860" y="2914850"/>
            <a:ext cx="7920000" cy="3943150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12</a:t>
            </a:fld>
            <a:r>
              <a:rPr lang="en-GB" smtClean="0"/>
              <a:t>/50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188000" y="2736000"/>
            <a:ext cx="1754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Intensity: 2.3e11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223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16000" y="792000"/>
            <a:ext cx="11160000" cy="212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C00000"/>
                </a:solidFill>
              </a:rPr>
              <a:t>HL-LHC impedance model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15 cm beta*</a:t>
            </a:r>
          </a:p>
          <a:p>
            <a:pPr lvl="1"/>
            <a:r>
              <a:rPr lang="en-US" dirty="0" smtClean="0"/>
              <a:t>5um Mo and </a:t>
            </a:r>
            <a:r>
              <a:rPr lang="en-US" dirty="0" err="1" smtClean="0"/>
              <a:t>MoC</a:t>
            </a:r>
            <a:r>
              <a:rPr lang="en-US" dirty="0" smtClean="0"/>
              <a:t> coated TCTs</a:t>
            </a:r>
          </a:p>
          <a:p>
            <a:r>
              <a:rPr lang="en-US" dirty="0" smtClean="0"/>
              <a:t>Predictions on single bunch stability from </a:t>
            </a:r>
            <a:r>
              <a:rPr lang="en-US" dirty="0" err="1" smtClean="0"/>
              <a:t>PyHEADTAIL</a:t>
            </a:r>
            <a:r>
              <a:rPr lang="en-US" dirty="0" smtClean="0"/>
              <a:t> simulations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 with present impedance model</a:t>
            </a:r>
          </a:p>
          <a:p>
            <a:pPr lvl="1"/>
            <a:r>
              <a:rPr lang="en-US" dirty="0" smtClean="0"/>
              <a:t>Perfect transverse damper – damping rate 50 turns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and instabilities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13"/>
          <a:stretch/>
        </p:blipFill>
        <p:spPr>
          <a:xfrm>
            <a:off x="4256860" y="2914850"/>
            <a:ext cx="7920000" cy="394315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8460000" y="3096000"/>
            <a:ext cx="0" cy="3240000"/>
          </a:xfrm>
          <a:prstGeom prst="line">
            <a:avLst/>
          </a:prstGeom>
          <a:ln w="254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864000" y="1980000"/>
            <a:ext cx="9360000" cy="2760929"/>
            <a:chOff x="864000" y="1980000"/>
            <a:chExt cx="9360000" cy="276092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826" b="2979"/>
            <a:stretch/>
          </p:blipFill>
          <p:spPr>
            <a:xfrm>
              <a:off x="864000" y="1980000"/>
              <a:ext cx="9360000" cy="2760929"/>
            </a:xfrm>
            <a:prstGeom prst="rect">
              <a:avLst/>
            </a:prstGeom>
            <a:ln w="25400">
              <a:solidFill>
                <a:schemeClr val="accent3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8064000" y="2196000"/>
              <a:ext cx="16887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5"/>
                  </a:solidFill>
                </a:rPr>
                <a:t>Mode pattern: (0, 2)</a:t>
              </a:r>
              <a:endParaRPr lang="en-GB" sz="14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13</a:t>
            </a:fld>
            <a:r>
              <a:rPr lang="en-GB" smtClean="0"/>
              <a:t>/50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0188000" y="2736000"/>
            <a:ext cx="1754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Intensity: 2.3e11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6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16000" y="792000"/>
            <a:ext cx="11160000" cy="212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C00000"/>
                </a:solidFill>
              </a:rPr>
              <a:t>HL-LHC impedance model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15 cm beta*</a:t>
            </a:r>
          </a:p>
          <a:p>
            <a:pPr lvl="1"/>
            <a:r>
              <a:rPr lang="en-US" dirty="0" smtClean="0"/>
              <a:t>5um Mo and </a:t>
            </a:r>
            <a:r>
              <a:rPr lang="en-US" dirty="0" err="1" smtClean="0"/>
              <a:t>MoC</a:t>
            </a:r>
            <a:r>
              <a:rPr lang="en-US" dirty="0" smtClean="0"/>
              <a:t> coated TCTs</a:t>
            </a:r>
          </a:p>
          <a:p>
            <a:r>
              <a:rPr lang="en-US" dirty="0" smtClean="0"/>
              <a:t>Predictions on single bunch stability from </a:t>
            </a:r>
            <a:r>
              <a:rPr lang="en-US" dirty="0" err="1" smtClean="0"/>
              <a:t>PyHEADTAIL</a:t>
            </a:r>
            <a:r>
              <a:rPr lang="en-US" dirty="0" smtClean="0"/>
              <a:t> simulations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 with present impedance model</a:t>
            </a:r>
          </a:p>
          <a:p>
            <a:pPr lvl="1"/>
            <a:r>
              <a:rPr lang="en-US" dirty="0" smtClean="0"/>
              <a:t>Perfect transverse damper – damping rate 50 turns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and instabilities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13"/>
          <a:stretch/>
        </p:blipFill>
        <p:spPr>
          <a:xfrm>
            <a:off x="4256860" y="2914850"/>
            <a:ext cx="7920000" cy="394315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8460000" y="3096000"/>
            <a:ext cx="0" cy="3240000"/>
          </a:xfrm>
          <a:prstGeom prst="line">
            <a:avLst/>
          </a:prstGeom>
          <a:ln w="254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864000" y="1980000"/>
            <a:ext cx="9360000" cy="2760929"/>
            <a:chOff x="864000" y="1980000"/>
            <a:chExt cx="9360000" cy="276092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826" b="2979"/>
            <a:stretch/>
          </p:blipFill>
          <p:spPr>
            <a:xfrm>
              <a:off x="864000" y="1980000"/>
              <a:ext cx="9360000" cy="2760929"/>
            </a:xfrm>
            <a:prstGeom prst="rect">
              <a:avLst/>
            </a:prstGeom>
            <a:ln w="25400">
              <a:solidFill>
                <a:schemeClr val="accent3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8064000" y="2196000"/>
              <a:ext cx="16887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5"/>
                  </a:solidFill>
                </a:rPr>
                <a:t>Mode pattern: (0, 2)</a:t>
              </a:r>
              <a:endParaRPr lang="en-GB" sz="14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5508000" y="4824000"/>
            <a:ext cx="4716000" cy="1368000"/>
          </a:xfrm>
          <a:prstGeom prst="rect">
            <a:avLst/>
          </a:prstGeom>
          <a:ln w="254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 smtClean="0"/>
              <a:t>MD example – in LHC, it actually exists!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49109" t="84415" r="525" b="418"/>
          <a:stretch/>
        </p:blipFill>
        <p:spPr>
          <a:xfrm>
            <a:off x="5526000" y="5184000"/>
            <a:ext cx="4680000" cy="979728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14</a:t>
            </a:fld>
            <a:r>
              <a:rPr lang="en-GB" smtClean="0"/>
              <a:t>/50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0188000" y="2736000"/>
            <a:ext cx="1754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Intensity: 2.3e11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110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16000" y="792000"/>
            <a:ext cx="11160000" cy="212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C00000"/>
                </a:solidFill>
              </a:rPr>
              <a:t>HL-LHC impedance model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15 cm beta*</a:t>
            </a:r>
          </a:p>
          <a:p>
            <a:pPr lvl="1"/>
            <a:r>
              <a:rPr lang="en-US" dirty="0" smtClean="0"/>
              <a:t>5um Mo and </a:t>
            </a:r>
            <a:r>
              <a:rPr lang="en-US" dirty="0" err="1" smtClean="0"/>
              <a:t>MoC</a:t>
            </a:r>
            <a:r>
              <a:rPr lang="en-US" dirty="0" smtClean="0"/>
              <a:t> coated TCTs</a:t>
            </a:r>
          </a:p>
          <a:p>
            <a:r>
              <a:rPr lang="en-US" dirty="0" smtClean="0"/>
              <a:t>Predictions on single bunch stability from </a:t>
            </a:r>
            <a:r>
              <a:rPr lang="en-US" dirty="0" err="1" smtClean="0"/>
              <a:t>PyHEADTAIL</a:t>
            </a:r>
            <a:r>
              <a:rPr lang="en-US" dirty="0" smtClean="0"/>
              <a:t> simulations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 with present impedance model</a:t>
            </a:r>
          </a:p>
          <a:p>
            <a:pPr lvl="1"/>
            <a:r>
              <a:rPr lang="en-US" dirty="0" smtClean="0"/>
              <a:t>Perfect transverse damper – damping rate 50 turns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and instabilities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13"/>
          <a:stretch/>
        </p:blipFill>
        <p:spPr>
          <a:xfrm>
            <a:off x="4256860" y="2914850"/>
            <a:ext cx="7920000" cy="394315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8460000" y="3096000"/>
            <a:ext cx="0" cy="3240000"/>
          </a:xfrm>
          <a:prstGeom prst="line">
            <a:avLst/>
          </a:prstGeom>
          <a:ln w="254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864000" y="1980000"/>
            <a:ext cx="9360000" cy="2760929"/>
            <a:chOff x="864000" y="1980000"/>
            <a:chExt cx="9360000" cy="276092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826" b="2979"/>
            <a:stretch/>
          </p:blipFill>
          <p:spPr>
            <a:xfrm>
              <a:off x="864000" y="1980000"/>
              <a:ext cx="9360000" cy="2760929"/>
            </a:xfrm>
            <a:prstGeom prst="rect">
              <a:avLst/>
            </a:prstGeom>
            <a:ln w="25400">
              <a:solidFill>
                <a:schemeClr val="accent3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8064000" y="2196000"/>
              <a:ext cx="16887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5"/>
                  </a:solidFill>
                </a:rPr>
                <a:t>Mode pattern: (0, 2)</a:t>
              </a:r>
              <a:endParaRPr lang="en-GB" sz="14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1584000" y="4068000"/>
            <a:ext cx="9360000" cy="1080000"/>
          </a:xfrm>
          <a:prstGeom prst="rect">
            <a:avLst/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Spectrogram reveals frequency components up to </a:t>
            </a:r>
            <a:r>
              <a:rPr lang="en-US" b="1" dirty="0" smtClean="0">
                <a:solidFill>
                  <a:srgbClr val="C00000"/>
                </a:solidFill>
              </a:rPr>
              <a:t>1 - 1.5 GHz</a:t>
            </a:r>
            <a:r>
              <a:rPr lang="en-US" dirty="0" smtClean="0"/>
              <a:t> for this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this mode be damped by a transverse damper </a:t>
            </a:r>
            <a:r>
              <a:rPr lang="en-US" dirty="0" smtClean="0"/>
              <a:t>and what is </a:t>
            </a:r>
            <a:r>
              <a:rPr lang="en-US" dirty="0" smtClean="0"/>
              <a:t>the necessary bandwidth?</a:t>
            </a:r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15</a:t>
            </a:fld>
            <a:r>
              <a:rPr lang="en-GB" smtClean="0"/>
              <a:t>/50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0188000" y="2736000"/>
            <a:ext cx="1754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Intensity: 2.3e11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99" b="1121"/>
          <a:stretch/>
        </p:blipFill>
        <p:spPr>
          <a:xfrm>
            <a:off x="1584000" y="1008000"/>
            <a:ext cx="9360000" cy="2923868"/>
          </a:xfrm>
          <a:prstGeom prst="rect">
            <a:avLst/>
          </a:prstGeom>
          <a:ln w="25400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167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</a:t>
            </a:r>
            <a:r>
              <a:rPr lang="en-US" dirty="0" err="1"/>
              <a:t>PyHEADTAIL</a:t>
            </a:r>
            <a:r>
              <a:rPr lang="en-US" dirty="0"/>
              <a:t> Feedback module</a:t>
            </a:r>
            <a:endParaRPr lang="en-GB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504000" y="4608000"/>
            <a:ext cx="4320000" cy="1800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accent6"/>
                </a:solidFill>
              </a:rPr>
              <a:t>New module to handle the feedback loop.</a:t>
            </a:r>
            <a:endParaRPr lang="en-US" sz="1600" dirty="0">
              <a:solidFill>
                <a:schemeClr val="accent6"/>
              </a:solidFill>
            </a:endParaRPr>
          </a:p>
          <a:p>
            <a:r>
              <a:rPr lang="en-US" sz="1600" dirty="0" smtClean="0">
                <a:solidFill>
                  <a:schemeClr val="accent6"/>
                </a:solidFill>
              </a:rPr>
              <a:t>Concept of </a:t>
            </a:r>
            <a:r>
              <a:rPr lang="en-US" sz="1600" b="1" dirty="0" smtClean="0">
                <a:solidFill>
                  <a:srgbClr val="C00000"/>
                </a:solidFill>
              </a:rPr>
              <a:t>list of abstract signal processors</a:t>
            </a:r>
            <a:r>
              <a:rPr lang="en-US" sz="1600" dirty="0" smtClean="0">
                <a:solidFill>
                  <a:schemeClr val="accent6"/>
                </a:solidFill>
              </a:rPr>
              <a:t>.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Several pickups and kickers at different positions possible.</a:t>
            </a:r>
          </a:p>
          <a:p>
            <a:r>
              <a:rPr lang="en-US" sz="1600" dirty="0" smtClean="0">
                <a:solidFill>
                  <a:schemeClr val="accent6"/>
                </a:solidFill>
              </a:rPr>
              <a:t>To date – filter functions, delay/registers, noise, gain functions.</a:t>
            </a:r>
          </a:p>
          <a:p>
            <a:endParaRPr lang="en-US" sz="1600" dirty="0">
              <a:solidFill>
                <a:schemeClr val="accent6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755975" y="1584000"/>
            <a:ext cx="6536000" cy="2338383"/>
            <a:chOff x="755975" y="1584000"/>
            <a:chExt cx="6536000" cy="2338383"/>
          </a:xfrm>
        </p:grpSpPr>
        <p:sp>
          <p:nvSpPr>
            <p:cNvPr id="12" name="Rounded Rectangle 11"/>
            <p:cNvSpPr/>
            <p:nvPr/>
          </p:nvSpPr>
          <p:spPr>
            <a:xfrm>
              <a:off x="5362298" y="3366060"/>
              <a:ext cx="152000" cy="152000"/>
            </a:xfrm>
            <a:prstGeom prst="round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287997" y="1976043"/>
              <a:ext cx="152000" cy="152000"/>
            </a:xfrm>
            <a:prstGeom prst="round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74483" y="1584000"/>
              <a:ext cx="418277" cy="357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1">
                      <a:lumMod val="75000"/>
                    </a:schemeClr>
                  </a:solidFill>
                </a:rPr>
                <a:t>p0</a:t>
              </a:r>
              <a:endParaRPr lang="en-GB" sz="16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14298" y="3565021"/>
              <a:ext cx="418277" cy="357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1">
                      <a:lumMod val="75000"/>
                    </a:schemeClr>
                  </a:solidFill>
                </a:rPr>
                <a:t>p1</a:t>
              </a:r>
              <a:endParaRPr lang="en-GB" sz="16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6" name="Arc 15"/>
            <p:cNvSpPr/>
            <p:nvPr/>
          </p:nvSpPr>
          <p:spPr>
            <a:xfrm>
              <a:off x="755975" y="1862492"/>
              <a:ext cx="6536000" cy="1595999"/>
            </a:xfrm>
            <a:prstGeom prst="arc">
              <a:avLst>
                <a:gd name="adj1" fmla="val 20873336"/>
                <a:gd name="adj2" fmla="val 1429411"/>
              </a:avLst>
            </a:prstGeom>
            <a:ln w="19050">
              <a:solidFill>
                <a:schemeClr val="accent5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04000" y="1584000"/>
            <a:ext cx="6840000" cy="2330207"/>
            <a:chOff x="504000" y="1584000"/>
            <a:chExt cx="6840000" cy="2330207"/>
          </a:xfrm>
        </p:grpSpPr>
        <p:sp>
          <p:nvSpPr>
            <p:cNvPr id="5" name="Oval 4"/>
            <p:cNvSpPr/>
            <p:nvPr/>
          </p:nvSpPr>
          <p:spPr>
            <a:xfrm>
              <a:off x="504000" y="1584000"/>
              <a:ext cx="6840000" cy="2089999"/>
            </a:xfrm>
            <a:prstGeom prst="ellipse">
              <a:avLst/>
            </a:prstGeom>
            <a:noFill/>
            <a:ln w="25400">
              <a:solidFill>
                <a:schemeClr val="bg1">
                  <a:lumMod val="50000"/>
                </a:schemeClr>
              </a:solidFill>
            </a:ln>
            <a:scene3d>
              <a:camera prst="perspectiveRelaxedModerately"/>
              <a:lightRig rig="threePt" dir="t"/>
            </a:scene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 rot="600000">
              <a:off x="1313963" y="3174983"/>
              <a:ext cx="1140000" cy="304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plastic">
              <a:bevelT w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1857152" y="2484044"/>
              <a:ext cx="0" cy="91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rot="14880000" flipV="1">
              <a:off x="1557240" y="3024060"/>
              <a:ext cx="0" cy="836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16800000" flipV="1">
              <a:off x="1477962" y="2770620"/>
              <a:ext cx="0" cy="988000"/>
            </a:xfrm>
            <a:prstGeom prst="straightConnector1">
              <a:avLst/>
            </a:prstGeom>
            <a:ln w="1905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rc 10"/>
            <p:cNvSpPr>
              <a:spLocks/>
            </p:cNvSpPr>
            <p:nvPr/>
          </p:nvSpPr>
          <p:spPr>
            <a:xfrm>
              <a:off x="666602" y="2052043"/>
              <a:ext cx="4180000" cy="1216000"/>
            </a:xfrm>
            <a:prstGeom prst="arc">
              <a:avLst>
                <a:gd name="adj1" fmla="val 10058991"/>
                <a:gd name="adj2" fmla="val 12305730"/>
              </a:avLst>
            </a:prstGeom>
            <a:ln w="12700">
              <a:solidFill>
                <a:schemeClr val="accent1">
                  <a:lumMod val="5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Arc 16"/>
            <p:cNvSpPr/>
            <p:nvPr/>
          </p:nvSpPr>
          <p:spPr>
            <a:xfrm>
              <a:off x="3164000" y="1884980"/>
              <a:ext cx="1520000" cy="456000"/>
            </a:xfrm>
            <a:prstGeom prst="arc">
              <a:avLst>
                <a:gd name="adj1" fmla="val 7387822"/>
                <a:gd name="adj2" fmla="val 4931170"/>
              </a:avLst>
            </a:prstGeom>
            <a:ln w="19050">
              <a:solidFill>
                <a:schemeClr val="accent4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91844" y="2189243"/>
              <a:ext cx="277640" cy="338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y</a:t>
              </a:r>
              <a:endParaRPr lang="en-GB" sz="1600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82106" y="3575654"/>
              <a:ext cx="272832" cy="338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x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7165" y="3083338"/>
              <a:ext cx="287989" cy="3573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70C0"/>
                  </a:solidFill>
                </a:rPr>
                <a:t>z</a:t>
              </a:r>
              <a:endParaRPr lang="en-GB" sz="1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2484000" y="936000"/>
            <a:ext cx="2880000" cy="432000"/>
          </a:xfrm>
          <a:prstGeom prst="rect">
            <a:avLst/>
          </a:prstGeom>
          <a:ln w="254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Accelerator loop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000" y="2988000"/>
            <a:ext cx="3675584" cy="3681680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7777792" y="2340000"/>
            <a:ext cx="2880000" cy="432000"/>
          </a:xfrm>
          <a:prstGeom prst="rect">
            <a:avLst/>
          </a:prstGeom>
          <a:ln w="25400">
            <a:solidFill>
              <a:schemeClr val="accent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Feedback loop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84000" y="5724000"/>
            <a:ext cx="134786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J. Komppula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0" name="Arc 29"/>
          <p:cNvSpPr/>
          <p:nvPr/>
        </p:nvSpPr>
        <p:spPr>
          <a:xfrm rot="18340891">
            <a:off x="4826210" y="1760990"/>
            <a:ext cx="2916000" cy="2160000"/>
          </a:xfrm>
          <a:prstGeom prst="arc">
            <a:avLst>
              <a:gd name="adj1" fmla="val 9754042"/>
              <a:gd name="adj2" fmla="val 9519288"/>
            </a:avLst>
          </a:prstGeom>
          <a:ln w="25400">
            <a:solidFill>
              <a:schemeClr val="accent6"/>
            </a:solidFill>
            <a:tailEnd type="stealth" w="med" len="lg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16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52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 animBg="1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and instabilities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13"/>
          <a:stretch/>
        </p:blipFill>
        <p:spPr>
          <a:xfrm>
            <a:off x="4256860" y="2914850"/>
            <a:ext cx="7920000" cy="394315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8460000" y="3096000"/>
            <a:ext cx="0" cy="3240000"/>
          </a:xfrm>
          <a:prstGeom prst="line">
            <a:avLst/>
          </a:prstGeom>
          <a:ln w="254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8000" y="5724000"/>
            <a:ext cx="134786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J. Komppula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17</a:t>
            </a:fld>
            <a:r>
              <a:rPr lang="en-GB" smtClean="0"/>
              <a:t>/50</a:t>
            </a:r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16000" y="792000"/>
            <a:ext cx="11160000" cy="21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The </a:t>
            </a:r>
            <a:r>
              <a:rPr lang="en-US" b="1" smtClean="0">
                <a:solidFill>
                  <a:srgbClr val="C00000"/>
                </a:solidFill>
              </a:rPr>
              <a:t>HL-LHC impedance model</a:t>
            </a:r>
          </a:p>
          <a:p>
            <a:pPr lvl="1"/>
            <a:r>
              <a:rPr lang="en-US" smtClean="0"/>
              <a:t>7 TeV</a:t>
            </a:r>
          </a:p>
          <a:p>
            <a:pPr lvl="1"/>
            <a:r>
              <a:rPr lang="en-US" smtClean="0"/>
              <a:t>15 cm beta*</a:t>
            </a:r>
          </a:p>
          <a:p>
            <a:pPr lvl="1"/>
            <a:r>
              <a:rPr lang="en-US" smtClean="0"/>
              <a:t>5um Mo and MoC coated TCTs</a:t>
            </a:r>
          </a:p>
          <a:p>
            <a:r>
              <a:rPr lang="en-US" smtClean="0"/>
              <a:t>Predictions on </a:t>
            </a:r>
            <a:r>
              <a:rPr lang="en-US" b="1" smtClean="0">
                <a:solidFill>
                  <a:srgbClr val="C00000"/>
                </a:solidFill>
              </a:rPr>
              <a:t>single bunch stability</a:t>
            </a:r>
            <a:r>
              <a:rPr lang="en-US" smtClean="0"/>
              <a:t> from </a:t>
            </a:r>
            <a:r>
              <a:rPr lang="en-US" b="1" smtClean="0">
                <a:solidFill>
                  <a:srgbClr val="C00000"/>
                </a:solidFill>
              </a:rPr>
              <a:t>PyHEADTAIL simulations</a:t>
            </a:r>
          </a:p>
          <a:p>
            <a:pPr lvl="1"/>
            <a:r>
              <a:rPr lang="en-US" smtClean="0"/>
              <a:t>7 TeV with present impedance model</a:t>
            </a:r>
          </a:p>
          <a:p>
            <a:pPr lvl="1"/>
            <a:r>
              <a:rPr lang="en-US" smtClean="0"/>
              <a:t>Perfect transverse damper – damping rate 50 turns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72000" y="792000"/>
            <a:ext cx="11736000" cy="3600000"/>
            <a:chOff x="72000" y="792000"/>
            <a:chExt cx="11736000" cy="3600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2" t="49611"/>
            <a:stretch/>
          </p:blipFill>
          <p:spPr>
            <a:xfrm>
              <a:off x="72000" y="792000"/>
              <a:ext cx="5220000" cy="2710584"/>
            </a:xfrm>
            <a:prstGeom prst="rect">
              <a:avLst/>
            </a:prstGeom>
            <a:ln w="12700">
              <a:solidFill>
                <a:schemeClr val="accent2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28000" y="792000"/>
              <a:ext cx="6480000" cy="3600000"/>
            </a:xfrm>
            <a:prstGeom prst="rect">
              <a:avLst/>
            </a:prstGeom>
            <a:ln w="25400">
              <a:solidFill>
                <a:schemeClr val="accent3"/>
              </a:solidFill>
            </a:ln>
          </p:spPr>
        </p:pic>
        <p:cxnSp>
          <p:nvCxnSpPr>
            <p:cNvPr id="25" name="Straight Connector 24"/>
            <p:cNvCxnSpPr/>
            <p:nvPr/>
          </p:nvCxnSpPr>
          <p:spPr>
            <a:xfrm flipV="1">
              <a:off x="6141565" y="1137488"/>
              <a:ext cx="0" cy="2808000"/>
            </a:xfrm>
            <a:prstGeom prst="line">
              <a:avLst/>
            </a:prstGeom>
            <a:ln w="12700">
              <a:solidFill>
                <a:schemeClr val="accent2"/>
              </a:solidFill>
              <a:prstDash val="solid"/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6264000" y="1186128"/>
              <a:ext cx="3780000" cy="2736000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20000">
                  <a:srgbClr val="FFFFFF">
                    <a:alpha val="89804"/>
                  </a:srgbClr>
                </a:gs>
                <a:gs pos="100000">
                  <a:srgbClr val="FFFFFF">
                    <a:alpha val="89804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948000" y="792000"/>
            <a:ext cx="4250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Bandwidth limitation via a 1-pole roll-off TF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81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16000" y="792000"/>
            <a:ext cx="4320000" cy="5040000"/>
          </a:xfrm>
        </p:spPr>
        <p:txBody>
          <a:bodyPr>
            <a:normAutofit/>
          </a:bodyPr>
          <a:lstStyle/>
          <a:p>
            <a:r>
              <a:rPr lang="en-US" dirty="0" smtClean="0"/>
              <a:t>The HL-LHC impedance model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15 cm beta*</a:t>
            </a:r>
          </a:p>
          <a:p>
            <a:pPr lvl="1"/>
            <a:r>
              <a:rPr lang="en-US" dirty="0" smtClean="0"/>
              <a:t>5um Mo and </a:t>
            </a:r>
            <a:r>
              <a:rPr lang="en-US" dirty="0" err="1" smtClean="0"/>
              <a:t>MoC</a:t>
            </a:r>
            <a:r>
              <a:rPr lang="en-US" dirty="0" smtClean="0"/>
              <a:t> coated TCTs</a:t>
            </a:r>
          </a:p>
          <a:p>
            <a:r>
              <a:rPr lang="en-US" dirty="0" smtClean="0"/>
              <a:t>Predictions on single bunch stability from </a:t>
            </a:r>
            <a:r>
              <a:rPr lang="en-US" dirty="0" err="1" smtClean="0"/>
              <a:t>PyHEADTAIL</a:t>
            </a:r>
            <a:r>
              <a:rPr lang="en-US" dirty="0" smtClean="0"/>
              <a:t> simulations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 with present impedance model</a:t>
            </a:r>
          </a:p>
          <a:p>
            <a:pPr lvl="1"/>
            <a:r>
              <a:rPr lang="en-US" dirty="0" smtClean="0"/>
              <a:t>Perfect transverse damper – damping rate 50 turns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and instabilities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13"/>
          <a:stretch/>
        </p:blipFill>
        <p:spPr>
          <a:xfrm>
            <a:off x="4256860" y="2914850"/>
            <a:ext cx="7920000" cy="394315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8460000" y="3096000"/>
            <a:ext cx="0" cy="3240000"/>
          </a:xfrm>
          <a:prstGeom prst="line">
            <a:avLst/>
          </a:prstGeom>
          <a:ln w="254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2" t="49611"/>
          <a:stretch/>
        </p:blipFill>
        <p:spPr>
          <a:xfrm>
            <a:off x="72000" y="792000"/>
            <a:ext cx="5220000" cy="2710584"/>
          </a:xfrm>
          <a:prstGeom prst="rect">
            <a:avLst/>
          </a:prstGeom>
          <a:ln w="127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000" y="792000"/>
            <a:ext cx="6480000" cy="3600000"/>
          </a:xfrm>
          <a:prstGeom prst="rect">
            <a:avLst/>
          </a:prstGeom>
          <a:ln w="25400">
            <a:solidFill>
              <a:schemeClr val="accent3"/>
            </a:solidFill>
          </a:ln>
        </p:spPr>
      </p:pic>
      <p:cxnSp>
        <p:nvCxnSpPr>
          <p:cNvPr id="17" name="Straight Connector 16"/>
          <p:cNvCxnSpPr/>
          <p:nvPr/>
        </p:nvCxnSpPr>
        <p:spPr>
          <a:xfrm flipV="1">
            <a:off x="6141565" y="1137488"/>
            <a:ext cx="0" cy="280800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49"/>
          <a:stretch/>
        </p:blipFill>
        <p:spPr>
          <a:xfrm>
            <a:off x="72000" y="2880000"/>
            <a:ext cx="5220000" cy="2591767"/>
          </a:xfrm>
          <a:prstGeom prst="rect">
            <a:avLst/>
          </a:prstGeom>
          <a:ln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9" name="Straight Connector 18"/>
          <p:cNvCxnSpPr/>
          <p:nvPr/>
        </p:nvCxnSpPr>
        <p:spPr>
          <a:xfrm flipV="1">
            <a:off x="10728000" y="1142272"/>
            <a:ext cx="0" cy="2808000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88000" y="5724000"/>
            <a:ext cx="134786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J. Komppula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18</a:t>
            </a:fld>
            <a:r>
              <a:rPr lang="en-GB" smtClean="0"/>
              <a:t>/50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948000" y="792000"/>
            <a:ext cx="4250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Bandwidth limitation via a 1-pole roll-off TF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74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16000" y="792000"/>
            <a:ext cx="4320000" cy="5040000"/>
          </a:xfrm>
        </p:spPr>
        <p:txBody>
          <a:bodyPr>
            <a:normAutofit/>
          </a:bodyPr>
          <a:lstStyle/>
          <a:p>
            <a:r>
              <a:rPr lang="en-US" dirty="0" smtClean="0"/>
              <a:t>The HL-LHC impedance model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15 cm beta*</a:t>
            </a:r>
          </a:p>
          <a:p>
            <a:pPr lvl="1"/>
            <a:r>
              <a:rPr lang="en-US" dirty="0" smtClean="0"/>
              <a:t>5um Mo and </a:t>
            </a:r>
            <a:r>
              <a:rPr lang="en-US" dirty="0" err="1" smtClean="0"/>
              <a:t>MoC</a:t>
            </a:r>
            <a:r>
              <a:rPr lang="en-US" dirty="0" smtClean="0"/>
              <a:t> coated TCTs</a:t>
            </a:r>
          </a:p>
          <a:p>
            <a:r>
              <a:rPr lang="en-US" dirty="0" smtClean="0"/>
              <a:t>Predictions on single bunch stability from </a:t>
            </a:r>
            <a:r>
              <a:rPr lang="en-US" dirty="0" err="1" smtClean="0"/>
              <a:t>PyHEADTAIL</a:t>
            </a:r>
            <a:r>
              <a:rPr lang="en-US" dirty="0" smtClean="0"/>
              <a:t> simulations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 with present impedance model</a:t>
            </a:r>
          </a:p>
          <a:p>
            <a:pPr lvl="1"/>
            <a:r>
              <a:rPr lang="en-US" dirty="0" smtClean="0"/>
              <a:t>Perfect transverse damper – damping rate 50 turns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and instabilities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13"/>
          <a:stretch/>
        </p:blipFill>
        <p:spPr>
          <a:xfrm>
            <a:off x="4256860" y="2914850"/>
            <a:ext cx="7920000" cy="394315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8460000" y="3096000"/>
            <a:ext cx="0" cy="3240000"/>
          </a:xfrm>
          <a:prstGeom prst="line">
            <a:avLst/>
          </a:prstGeom>
          <a:ln w="25400">
            <a:solidFill>
              <a:schemeClr val="accent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2" t="49611"/>
          <a:stretch/>
        </p:blipFill>
        <p:spPr>
          <a:xfrm>
            <a:off x="72000" y="792000"/>
            <a:ext cx="5220000" cy="2710584"/>
          </a:xfrm>
          <a:prstGeom prst="rect">
            <a:avLst/>
          </a:prstGeom>
          <a:ln w="127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000" y="792000"/>
            <a:ext cx="6480000" cy="3600000"/>
          </a:xfrm>
          <a:prstGeom prst="rect">
            <a:avLst/>
          </a:prstGeom>
          <a:ln w="25400">
            <a:solidFill>
              <a:schemeClr val="accent3"/>
            </a:solidFill>
          </a:ln>
        </p:spPr>
      </p:pic>
      <p:cxnSp>
        <p:nvCxnSpPr>
          <p:cNvPr id="17" name="Straight Connector 16"/>
          <p:cNvCxnSpPr/>
          <p:nvPr/>
        </p:nvCxnSpPr>
        <p:spPr>
          <a:xfrm flipV="1">
            <a:off x="6141565" y="1137488"/>
            <a:ext cx="0" cy="2808000"/>
          </a:xfrm>
          <a:prstGeom prst="line">
            <a:avLst/>
          </a:prstGeom>
          <a:ln w="12700">
            <a:solidFill>
              <a:schemeClr val="accent2"/>
            </a:solidFill>
            <a:prstDash val="solid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49"/>
          <a:stretch/>
        </p:blipFill>
        <p:spPr>
          <a:xfrm>
            <a:off x="72000" y="2880000"/>
            <a:ext cx="5220000" cy="2591767"/>
          </a:xfrm>
          <a:prstGeom prst="rect">
            <a:avLst/>
          </a:prstGeom>
          <a:ln>
            <a:solidFill>
              <a:schemeClr val="accent4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9" name="Straight Connector 18"/>
          <p:cNvCxnSpPr/>
          <p:nvPr/>
        </p:nvCxnSpPr>
        <p:spPr>
          <a:xfrm flipV="1">
            <a:off x="10728000" y="1142272"/>
            <a:ext cx="0" cy="2808000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236000" y="1692000"/>
            <a:ext cx="9720000" cy="3960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/>
              <a:t>Stabilisation</a:t>
            </a:r>
            <a:r>
              <a:rPr lang="en-US" sz="2000" dirty="0" smtClean="0"/>
              <a:t> is</a:t>
            </a:r>
            <a:r>
              <a:rPr lang="en-US" sz="2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achieved with very low gains</a:t>
            </a:r>
            <a:r>
              <a:rPr lang="en-US" sz="2000" dirty="0" smtClean="0"/>
              <a:t> – the </a:t>
            </a:r>
            <a:r>
              <a:rPr lang="en-US" sz="2000" dirty="0" err="1" smtClean="0"/>
              <a:t>risetimes</a:t>
            </a:r>
            <a:r>
              <a:rPr lang="en-US" sz="2000" dirty="0" smtClean="0"/>
              <a:t> at flat top are very long.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Even for lower cut-off frequencies, the gain around 1 GHz is still sufficient.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model includes the frequency roll off </a:t>
            </a:r>
            <a:r>
              <a:rPr lang="en-US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but is ideal in the sense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dirty="0" smtClean="0"/>
              <a:t>that there is: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No noise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No delay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Perfect phasing between pick-up and kickers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We still need to include some margin in these estimates, </a:t>
            </a:r>
            <a:br>
              <a:rPr lang="en-US" sz="2000" dirty="0" smtClean="0">
                <a:sym typeface="Wingdings" panose="05000000000000000000" pitchFamily="2" charset="2"/>
              </a:rPr>
            </a:br>
            <a:r>
              <a:rPr lang="en-US" sz="2000" dirty="0" smtClean="0">
                <a:sym typeface="Wingdings" panose="05000000000000000000" pitchFamily="2" charset="2"/>
              </a:rPr>
              <a:t>but a bandwidth of &lt;2 GHz seems reasonable.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8000" y="5724000"/>
            <a:ext cx="134786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J. Komppula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19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9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>
                <a:solidFill>
                  <a:schemeClr val="tx2"/>
                </a:solidFill>
              </a:rPr>
              <a:t>Context &amp; Outline</a:t>
            </a:r>
            <a:endParaRPr lang="en-US" noProof="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Context:</a:t>
            </a:r>
          </a:p>
          <a:p>
            <a:pPr marL="0" indent="0" algn="just">
              <a:buNone/>
            </a:pPr>
            <a:r>
              <a:rPr lang="en-US" sz="1800" dirty="0" smtClean="0"/>
              <a:t>The HL-LHC upgrade features a </a:t>
            </a:r>
            <a:r>
              <a:rPr lang="en-US" sz="1800" b="1" dirty="0" smtClean="0">
                <a:solidFill>
                  <a:srgbClr val="C00000"/>
                </a:solidFill>
              </a:rPr>
              <a:t>doubling of the nominal LHC intensity together with reduced emittances </a:t>
            </a:r>
            <a:r>
              <a:rPr lang="en-US" sz="1800" dirty="0" smtClean="0"/>
              <a:t>with the goal of delivering higher brightness beams to considerably increase the luminosity. </a:t>
            </a:r>
            <a:r>
              <a:rPr lang="en-US" sz="1800" b="1" dirty="0" smtClean="0">
                <a:solidFill>
                  <a:srgbClr val="C00000"/>
                </a:solidFill>
              </a:rPr>
              <a:t>Intensity effects and possible limitations</a:t>
            </a:r>
            <a:r>
              <a:rPr lang="en-US" sz="1800" dirty="0" smtClean="0"/>
              <a:t> are likely to become </a:t>
            </a:r>
            <a:r>
              <a:rPr lang="en-US" sz="1800" b="1" dirty="0" smtClean="0">
                <a:solidFill>
                  <a:srgbClr val="C00000"/>
                </a:solidFill>
              </a:rPr>
              <a:t>more pronounced</a:t>
            </a:r>
            <a:r>
              <a:rPr lang="en-US" sz="1800" dirty="0" smtClean="0"/>
              <a:t>. For this it will be important to draw up </a:t>
            </a:r>
            <a:r>
              <a:rPr lang="en-US" sz="1800" b="1" dirty="0" smtClean="0">
                <a:solidFill>
                  <a:srgbClr val="C00000"/>
                </a:solidFill>
              </a:rPr>
              <a:t>adequate mitigation measures</a:t>
            </a:r>
            <a:r>
              <a:rPr lang="en-US" sz="1800" dirty="0" smtClean="0"/>
              <a:t>. One of the potential options is a </a:t>
            </a:r>
            <a:r>
              <a:rPr lang="en-US" sz="1800" b="1" dirty="0" smtClean="0">
                <a:solidFill>
                  <a:srgbClr val="C00000"/>
                </a:solidFill>
              </a:rPr>
              <a:t>wideband feedback system</a:t>
            </a:r>
            <a:r>
              <a:rPr lang="en-US" sz="1800" dirty="0" smtClean="0"/>
              <a:t> which will be discussed more closely here.</a:t>
            </a:r>
            <a:endParaRPr lang="en-US" sz="1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4800" y="3744000"/>
            <a:ext cx="8280000" cy="25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Outline: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Introduction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Instabilities from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Instabilities from electron cloud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Performance of demonstrator system</a:t>
            </a: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Specification together with need, capabilities and cost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111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>
                <a:solidFill>
                  <a:schemeClr val="tx2"/>
                </a:solidFill>
              </a:rPr>
              <a:t>Context &amp; Outline</a:t>
            </a:r>
            <a:endParaRPr lang="en-US" noProof="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Context:</a:t>
            </a:r>
          </a:p>
          <a:p>
            <a:pPr marL="0" indent="0" algn="just">
              <a:buNone/>
            </a:pPr>
            <a:r>
              <a:rPr lang="en-US" sz="1800" dirty="0" smtClean="0"/>
              <a:t>We outline the status and plans for investigating the </a:t>
            </a:r>
            <a:r>
              <a:rPr lang="en-US" sz="1800" b="1" dirty="0" smtClean="0">
                <a:solidFill>
                  <a:srgbClr val="C00000"/>
                </a:solidFill>
              </a:rPr>
              <a:t>impact of electron cloud on beam stability</a:t>
            </a:r>
            <a:r>
              <a:rPr lang="en-US" sz="1800" dirty="0" smtClean="0"/>
              <a:t> and how we want to include a </a:t>
            </a:r>
            <a:r>
              <a:rPr lang="en-US" sz="1800" b="1" dirty="0" smtClean="0">
                <a:solidFill>
                  <a:srgbClr val="C00000"/>
                </a:solidFill>
              </a:rPr>
              <a:t>wideband feedback system</a:t>
            </a:r>
            <a:r>
              <a:rPr lang="en-US" sz="1800" dirty="0" smtClean="0"/>
              <a:t> into the model.</a:t>
            </a:r>
            <a:endParaRPr lang="en-US" sz="1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4800" y="3744000"/>
            <a:ext cx="8280000" cy="25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Outline: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Instabilities from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Instabilities from electron cloud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Performance of demonstrator system</a:t>
            </a:r>
            <a:endParaRPr lang="en-US" sz="18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Specification together with need, capabilities and cost</a:t>
            </a:r>
            <a:endParaRPr lang="en-US" sz="18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20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165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and instabilities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Ongoing </a:t>
            </a:r>
            <a:r>
              <a:rPr lang="en-US" b="1" dirty="0" smtClean="0">
                <a:solidFill>
                  <a:srgbClr val="C00000"/>
                </a:solidFill>
              </a:rPr>
              <a:t>simulation campaign with </a:t>
            </a:r>
            <a:r>
              <a:rPr lang="en-US" b="1" dirty="0" err="1" smtClean="0">
                <a:solidFill>
                  <a:srgbClr val="C00000"/>
                </a:solidFill>
              </a:rPr>
              <a:t>PyHEADTAIL</a:t>
            </a:r>
            <a:r>
              <a:rPr lang="en-US" b="1" dirty="0" smtClean="0">
                <a:solidFill>
                  <a:srgbClr val="C00000"/>
                </a:solidFill>
              </a:rPr>
              <a:t> + </a:t>
            </a:r>
            <a:r>
              <a:rPr lang="en-US" b="1" dirty="0" err="1" smtClean="0">
                <a:solidFill>
                  <a:srgbClr val="C00000"/>
                </a:solidFill>
              </a:rPr>
              <a:t>PyECLOUD</a:t>
            </a:r>
            <a:r>
              <a:rPr lang="en-US" dirty="0" smtClean="0"/>
              <a:t> (G. Iadarola, A. Romano)</a:t>
            </a:r>
          </a:p>
          <a:p>
            <a:r>
              <a:rPr lang="en-US" dirty="0" smtClean="0"/>
              <a:t>Studying stability limits in </a:t>
            </a:r>
            <a:r>
              <a:rPr lang="en-US" b="1" dirty="0" smtClean="0">
                <a:solidFill>
                  <a:srgbClr val="C00000"/>
                </a:solidFill>
              </a:rPr>
              <a:t>dipoles, quadrupoles</a:t>
            </a:r>
            <a:r>
              <a:rPr lang="en-US" dirty="0" smtClean="0"/>
              <a:t> and the impact of </a:t>
            </a:r>
            <a:r>
              <a:rPr lang="en-US" b="1" dirty="0" smtClean="0">
                <a:solidFill>
                  <a:srgbClr val="C00000"/>
                </a:solidFill>
              </a:rPr>
              <a:t>chromaticity, </a:t>
            </a:r>
            <a:r>
              <a:rPr lang="en-US" b="1" dirty="0" err="1" smtClean="0">
                <a:solidFill>
                  <a:srgbClr val="C00000"/>
                </a:solidFill>
              </a:rPr>
              <a:t>octupoles</a:t>
            </a:r>
            <a:r>
              <a:rPr lang="en-US" dirty="0" smtClean="0"/>
              <a:t> and, new, also the </a:t>
            </a:r>
            <a:r>
              <a:rPr lang="en-US" b="1" dirty="0" smtClean="0">
                <a:solidFill>
                  <a:srgbClr val="C00000"/>
                </a:solidFill>
              </a:rPr>
              <a:t>transverse damper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21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909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and instabilities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Ongoing </a:t>
            </a:r>
            <a:r>
              <a:rPr lang="en-US" b="1" dirty="0" smtClean="0">
                <a:solidFill>
                  <a:srgbClr val="C00000"/>
                </a:solidFill>
              </a:rPr>
              <a:t>simulation campaign with </a:t>
            </a:r>
            <a:r>
              <a:rPr lang="en-US" b="1" dirty="0" err="1" smtClean="0">
                <a:solidFill>
                  <a:srgbClr val="C00000"/>
                </a:solidFill>
              </a:rPr>
              <a:t>PyHEADTAIL</a:t>
            </a:r>
            <a:r>
              <a:rPr lang="en-US" b="1" dirty="0" smtClean="0">
                <a:solidFill>
                  <a:srgbClr val="C00000"/>
                </a:solidFill>
              </a:rPr>
              <a:t> + </a:t>
            </a:r>
            <a:r>
              <a:rPr lang="en-US" b="1" dirty="0" err="1" smtClean="0">
                <a:solidFill>
                  <a:srgbClr val="C00000"/>
                </a:solidFill>
              </a:rPr>
              <a:t>PyECLOUD</a:t>
            </a:r>
            <a:r>
              <a:rPr lang="en-US" dirty="0" smtClean="0"/>
              <a:t> (G. Iadarola, A. Romano)</a:t>
            </a:r>
          </a:p>
          <a:p>
            <a:r>
              <a:rPr lang="en-US" dirty="0" smtClean="0"/>
              <a:t>Studying stability limits in </a:t>
            </a:r>
            <a:r>
              <a:rPr lang="en-US" b="1" dirty="0" smtClean="0">
                <a:solidFill>
                  <a:srgbClr val="C00000"/>
                </a:solidFill>
              </a:rPr>
              <a:t>dipoles, quadrupoles</a:t>
            </a:r>
            <a:r>
              <a:rPr lang="en-US" dirty="0" smtClean="0"/>
              <a:t> and the impact of </a:t>
            </a:r>
            <a:r>
              <a:rPr lang="en-US" b="1" dirty="0" smtClean="0">
                <a:solidFill>
                  <a:srgbClr val="C00000"/>
                </a:solidFill>
              </a:rPr>
              <a:t>chromaticity, </a:t>
            </a:r>
            <a:r>
              <a:rPr lang="en-US" b="1" dirty="0" err="1" smtClean="0">
                <a:solidFill>
                  <a:srgbClr val="C00000"/>
                </a:solidFill>
              </a:rPr>
              <a:t>octupoles</a:t>
            </a:r>
            <a:r>
              <a:rPr lang="en-US" dirty="0" smtClean="0"/>
              <a:t> and, new, also the </a:t>
            </a:r>
            <a:r>
              <a:rPr lang="en-US" b="1" dirty="0" smtClean="0">
                <a:solidFill>
                  <a:srgbClr val="C00000"/>
                </a:solidFill>
              </a:rPr>
              <a:t>transverse damper</a:t>
            </a:r>
          </a:p>
          <a:p>
            <a:r>
              <a:rPr lang="en-US" dirty="0" smtClean="0"/>
              <a:t>Simulations in the past have shown </a:t>
            </a:r>
            <a:r>
              <a:rPr lang="en-US" b="1" dirty="0" smtClean="0">
                <a:solidFill>
                  <a:srgbClr val="C00000"/>
                </a:solidFill>
              </a:rPr>
              <a:t>chromaticity to be the main stabilizing parameter</a:t>
            </a:r>
            <a:r>
              <a:rPr lang="en-US" dirty="0" smtClean="0"/>
              <a:t> with </a:t>
            </a:r>
            <a:r>
              <a:rPr lang="en-US" dirty="0" err="1" smtClean="0"/>
              <a:t>octupoles</a:t>
            </a:r>
            <a:r>
              <a:rPr lang="en-US" dirty="0" smtClean="0"/>
              <a:t> virtually </a:t>
            </a:r>
            <a:r>
              <a:rPr lang="en-US" dirty="0" smtClean="0"/>
              <a:t>ineffective </a:t>
            </a:r>
            <a:r>
              <a:rPr lang="en-US" dirty="0" smtClean="0"/>
              <a:t>(K. Li, G. Rumolo, IPAC 2012)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000" y="3096000"/>
            <a:ext cx="4283632" cy="360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000" y="3096000"/>
            <a:ext cx="4290574" cy="360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22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04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and instabilities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Ongoing </a:t>
            </a:r>
            <a:r>
              <a:rPr lang="en-US" b="1" dirty="0">
                <a:solidFill>
                  <a:srgbClr val="C00000"/>
                </a:solidFill>
              </a:rPr>
              <a:t>simulation campaign with </a:t>
            </a:r>
            <a:r>
              <a:rPr lang="en-US" b="1" dirty="0" err="1">
                <a:solidFill>
                  <a:srgbClr val="C00000"/>
                </a:solidFill>
              </a:rPr>
              <a:t>PyHEADTAIL</a:t>
            </a:r>
            <a:r>
              <a:rPr lang="en-US" b="1" dirty="0">
                <a:solidFill>
                  <a:srgbClr val="C00000"/>
                </a:solidFill>
              </a:rPr>
              <a:t> + </a:t>
            </a:r>
            <a:r>
              <a:rPr lang="en-US" b="1" dirty="0" err="1">
                <a:solidFill>
                  <a:srgbClr val="C00000"/>
                </a:solidFill>
              </a:rPr>
              <a:t>PyECLOUD</a:t>
            </a:r>
            <a:r>
              <a:rPr lang="en-US" dirty="0"/>
              <a:t> (G. Iadarola, A. Romano)</a:t>
            </a:r>
          </a:p>
          <a:p>
            <a:r>
              <a:rPr lang="en-US" dirty="0"/>
              <a:t>Studying stability limits in </a:t>
            </a:r>
            <a:r>
              <a:rPr lang="en-US" b="1" dirty="0">
                <a:solidFill>
                  <a:srgbClr val="C00000"/>
                </a:solidFill>
              </a:rPr>
              <a:t>dipoles, quadrupoles</a:t>
            </a:r>
            <a:r>
              <a:rPr lang="en-US" dirty="0"/>
              <a:t> and the impact of </a:t>
            </a:r>
            <a:r>
              <a:rPr lang="en-US" b="1" dirty="0">
                <a:solidFill>
                  <a:srgbClr val="C00000"/>
                </a:solidFill>
              </a:rPr>
              <a:t>chromaticity, </a:t>
            </a:r>
            <a:r>
              <a:rPr lang="en-US" b="1" dirty="0" err="1">
                <a:solidFill>
                  <a:srgbClr val="C00000"/>
                </a:solidFill>
              </a:rPr>
              <a:t>octupoles</a:t>
            </a:r>
            <a:r>
              <a:rPr lang="en-US" dirty="0"/>
              <a:t> and, new, also the </a:t>
            </a:r>
            <a:r>
              <a:rPr lang="en-US" b="1" dirty="0">
                <a:solidFill>
                  <a:srgbClr val="C00000"/>
                </a:solidFill>
              </a:rPr>
              <a:t>transverse damper</a:t>
            </a:r>
          </a:p>
          <a:p>
            <a:r>
              <a:rPr lang="en-US" dirty="0"/>
              <a:t>Simulations in the past have shown </a:t>
            </a:r>
            <a:r>
              <a:rPr lang="en-US" b="1" dirty="0">
                <a:solidFill>
                  <a:srgbClr val="C00000"/>
                </a:solidFill>
              </a:rPr>
              <a:t>chromaticity to be the main stabilizing parameter</a:t>
            </a:r>
            <a:r>
              <a:rPr lang="en-US" dirty="0"/>
              <a:t> with </a:t>
            </a:r>
            <a:r>
              <a:rPr lang="en-US" dirty="0" err="1"/>
              <a:t>octupoles</a:t>
            </a:r>
            <a:r>
              <a:rPr lang="en-US" dirty="0"/>
              <a:t> virtually ineffective at high energies (K. Li, G. Rumolo, IPAC 2012)</a:t>
            </a:r>
            <a:endParaRPr lang="en-US" dirty="0" smtClean="0"/>
          </a:p>
          <a:p>
            <a:r>
              <a:rPr lang="en-US" dirty="0" smtClean="0"/>
              <a:t>What do we want to learn from these simulations?</a:t>
            </a:r>
          </a:p>
          <a:p>
            <a:pPr lvl="1"/>
            <a:r>
              <a:rPr lang="en-US" dirty="0" smtClean="0"/>
              <a:t>Identify a possible scenario with limitation from e-cloud</a:t>
            </a:r>
          </a:p>
          <a:p>
            <a:pPr lvl="1"/>
            <a:r>
              <a:rPr lang="en-US" dirty="0" smtClean="0"/>
              <a:t>Include new feedback module and make a bandwidth – gain study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23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797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and instabilities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Ongoing simulation campaign with </a:t>
            </a:r>
            <a:r>
              <a:rPr lang="en-US" dirty="0" err="1" smtClean="0"/>
              <a:t>PyHEADTAIL</a:t>
            </a:r>
            <a:r>
              <a:rPr lang="en-US" dirty="0" smtClean="0"/>
              <a:t> + </a:t>
            </a:r>
            <a:r>
              <a:rPr lang="en-US" dirty="0" err="1" smtClean="0"/>
              <a:t>PyECLOUD</a:t>
            </a:r>
            <a:r>
              <a:rPr lang="en-US" dirty="0" smtClean="0"/>
              <a:t> (G. Iadarola, A. Romano)</a:t>
            </a:r>
          </a:p>
          <a:p>
            <a:r>
              <a:rPr lang="en-US" dirty="0" smtClean="0"/>
              <a:t>Studying stability limits in dipoles, quadrupoles and the impact of chromaticity, </a:t>
            </a:r>
            <a:r>
              <a:rPr lang="en-US" dirty="0" err="1" smtClean="0"/>
              <a:t>octupoles</a:t>
            </a:r>
            <a:r>
              <a:rPr lang="en-US" dirty="0" smtClean="0"/>
              <a:t> and, new, also the transverse damper</a:t>
            </a:r>
          </a:p>
          <a:p>
            <a:r>
              <a:rPr lang="en-US" dirty="0" smtClean="0"/>
              <a:t>Simulations in the past have shown chromaticity to be the main stabilizing parameter with </a:t>
            </a:r>
            <a:r>
              <a:rPr lang="en-US" dirty="0" err="1" smtClean="0"/>
              <a:t>octupoles</a:t>
            </a:r>
            <a:r>
              <a:rPr lang="en-US" dirty="0" smtClean="0"/>
              <a:t> virtually ineffective at high energies (K. Li, IPAC 2012)</a:t>
            </a:r>
          </a:p>
          <a:p>
            <a:r>
              <a:rPr lang="en-US" dirty="0" smtClean="0"/>
              <a:t>What do we want to learn from these simulations?</a:t>
            </a:r>
          </a:p>
          <a:p>
            <a:pPr lvl="1"/>
            <a:r>
              <a:rPr lang="en-US" dirty="0" smtClean="0"/>
              <a:t>Identify a possible scenario with limitation from e-cloud</a:t>
            </a:r>
          </a:p>
          <a:p>
            <a:pPr lvl="1"/>
            <a:r>
              <a:rPr lang="en-US" dirty="0" smtClean="0"/>
              <a:t>Include new feedback module and make a bandwidth – gain study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36000" y="875489"/>
            <a:ext cx="11520000" cy="522000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5004000" y="936000"/>
            <a:ext cx="3600000" cy="4502725"/>
            <a:chOff x="1493939" y="1864723"/>
            <a:chExt cx="3600000" cy="4502725"/>
          </a:xfrm>
        </p:grpSpPr>
        <p:grpSp>
          <p:nvGrpSpPr>
            <p:cNvPr id="9" name="Group 8"/>
            <p:cNvGrpSpPr/>
            <p:nvPr/>
          </p:nvGrpSpPr>
          <p:grpSpPr>
            <a:xfrm>
              <a:off x="1493939" y="1867448"/>
              <a:ext cx="3600000" cy="4500000"/>
              <a:chOff x="1493939" y="1867448"/>
              <a:chExt cx="3600000" cy="450000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493939" y="1867448"/>
                <a:ext cx="3600000" cy="4500000"/>
              </a:xfrm>
              <a:prstGeom prst="rect">
                <a:avLst/>
              </a:prstGeom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93939" y="1867448"/>
                <a:ext cx="3600000" cy="4500000"/>
              </a:xfrm>
              <a:prstGeom prst="rect">
                <a:avLst/>
              </a:prstGeom>
            </p:spPr>
          </p:pic>
          <p:cxnSp>
            <p:nvCxnSpPr>
              <p:cNvPr id="13" name="Straight Arrow Connector 12"/>
              <p:cNvCxnSpPr/>
              <p:nvPr/>
            </p:nvCxnSpPr>
            <p:spPr>
              <a:xfrm>
                <a:off x="1584000" y="2268000"/>
                <a:ext cx="0" cy="360000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1493939" y="1864723"/>
              <a:ext cx="8755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5"/>
                  </a:solidFill>
                </a:rPr>
                <a:t>Jul 2015</a:t>
              </a:r>
              <a:endParaRPr lang="en-GB" sz="1600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208000" y="1980000"/>
            <a:ext cx="3600000" cy="4500000"/>
            <a:chOff x="8208000" y="1980000"/>
            <a:chExt cx="3600000" cy="4500000"/>
          </a:xfrm>
        </p:grpSpPr>
        <p:grpSp>
          <p:nvGrpSpPr>
            <p:cNvPr id="14" name="Group 13"/>
            <p:cNvGrpSpPr/>
            <p:nvPr/>
          </p:nvGrpSpPr>
          <p:grpSpPr>
            <a:xfrm>
              <a:off x="8208000" y="1980000"/>
              <a:ext cx="3600000" cy="4500000"/>
              <a:chOff x="7661820" y="1671438"/>
              <a:chExt cx="3600000" cy="45000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7661820" y="1671438"/>
                <a:ext cx="3600000" cy="4500000"/>
              </a:xfrm>
              <a:prstGeom prst="rect">
                <a:avLst/>
              </a:prstGeom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61820" y="1671438"/>
                <a:ext cx="3600000" cy="4500000"/>
              </a:xfrm>
              <a:prstGeom prst="rect">
                <a:avLst/>
              </a:prstGeom>
            </p:spPr>
          </p:pic>
          <p:cxnSp>
            <p:nvCxnSpPr>
              <p:cNvPr id="17" name="Straight Arrow Connector 16"/>
              <p:cNvCxnSpPr/>
              <p:nvPr/>
            </p:nvCxnSpPr>
            <p:spPr>
              <a:xfrm>
                <a:off x="7740000" y="2088000"/>
                <a:ext cx="0" cy="360000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8208000" y="1980000"/>
              <a:ext cx="12847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5"/>
                  </a:solidFill>
                </a:rPr>
                <a:t>Later in 2015</a:t>
              </a:r>
              <a:endParaRPr lang="en-GB" sz="16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1080000" y="5760000"/>
            <a:ext cx="5040000" cy="432000"/>
          </a:xfrm>
          <a:prstGeom prst="rect">
            <a:avLst/>
          </a:prstGeom>
          <a:ln w="25400"/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Example from scrubbing runs: in the LHC, it is real!</a:t>
            </a:r>
            <a:endParaRPr lang="en-GB" sz="1400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24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18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and instabilities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Ongoing simulation campaign with </a:t>
            </a:r>
            <a:r>
              <a:rPr lang="en-US" dirty="0" err="1" smtClean="0"/>
              <a:t>PyHEADTAIL</a:t>
            </a:r>
            <a:r>
              <a:rPr lang="en-US" dirty="0" smtClean="0"/>
              <a:t> + </a:t>
            </a:r>
            <a:r>
              <a:rPr lang="en-US" dirty="0" err="1" smtClean="0"/>
              <a:t>PyECLOUD</a:t>
            </a:r>
            <a:r>
              <a:rPr lang="en-US" dirty="0" smtClean="0"/>
              <a:t> (G. Iadarola, A. Romano)</a:t>
            </a:r>
          </a:p>
          <a:p>
            <a:r>
              <a:rPr lang="en-US" dirty="0" smtClean="0"/>
              <a:t>Studying stability limits in dipoles, quadrupoles and the impact of chromaticity, </a:t>
            </a:r>
            <a:r>
              <a:rPr lang="en-US" dirty="0" err="1" smtClean="0"/>
              <a:t>octupoles</a:t>
            </a:r>
            <a:r>
              <a:rPr lang="en-US" dirty="0" smtClean="0"/>
              <a:t> and, new, also the transverse damper</a:t>
            </a:r>
          </a:p>
          <a:p>
            <a:r>
              <a:rPr lang="en-US" dirty="0" smtClean="0"/>
              <a:t>Simulations in the past have shown chromaticity to be the main stabilizing parameter with </a:t>
            </a:r>
            <a:r>
              <a:rPr lang="en-US" dirty="0" err="1" smtClean="0"/>
              <a:t>octupoles</a:t>
            </a:r>
            <a:r>
              <a:rPr lang="en-US" dirty="0" smtClean="0"/>
              <a:t> virtually ineffective at high energies (K. Li, IPAC 2012)</a:t>
            </a:r>
          </a:p>
          <a:p>
            <a:r>
              <a:rPr lang="en-US" dirty="0" smtClean="0"/>
              <a:t>What do we want to learn from these simulations?</a:t>
            </a:r>
          </a:p>
          <a:p>
            <a:pPr lvl="1"/>
            <a:r>
              <a:rPr lang="en-US" dirty="0" smtClean="0"/>
              <a:t>Identify a possible scenario with limitation from e-cloud</a:t>
            </a:r>
          </a:p>
          <a:p>
            <a:pPr lvl="1"/>
            <a:r>
              <a:rPr lang="en-US" dirty="0" smtClean="0"/>
              <a:t>Include new feedback module and make a bandwidth – gain study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36000" y="875489"/>
            <a:ext cx="11520000" cy="522000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004000" y="936000"/>
            <a:ext cx="3600000" cy="4502725"/>
            <a:chOff x="1493939" y="1864723"/>
            <a:chExt cx="3600000" cy="4502725"/>
          </a:xfrm>
        </p:grpSpPr>
        <p:grpSp>
          <p:nvGrpSpPr>
            <p:cNvPr id="9" name="Group 8"/>
            <p:cNvGrpSpPr/>
            <p:nvPr/>
          </p:nvGrpSpPr>
          <p:grpSpPr>
            <a:xfrm>
              <a:off x="1493939" y="1867448"/>
              <a:ext cx="3600000" cy="4500000"/>
              <a:chOff x="1493939" y="1867448"/>
              <a:chExt cx="3600000" cy="450000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1493939" y="1867448"/>
                <a:ext cx="3600000" cy="4500000"/>
              </a:xfrm>
              <a:prstGeom prst="rect">
                <a:avLst/>
              </a:prstGeom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93939" y="1867448"/>
                <a:ext cx="3600000" cy="4500000"/>
              </a:xfrm>
              <a:prstGeom prst="rect">
                <a:avLst/>
              </a:prstGeom>
            </p:spPr>
          </p:pic>
          <p:cxnSp>
            <p:nvCxnSpPr>
              <p:cNvPr id="13" name="Straight Arrow Connector 12"/>
              <p:cNvCxnSpPr/>
              <p:nvPr/>
            </p:nvCxnSpPr>
            <p:spPr>
              <a:xfrm>
                <a:off x="1584000" y="2268000"/>
                <a:ext cx="0" cy="360000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1493939" y="1864723"/>
              <a:ext cx="8755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5"/>
                  </a:solidFill>
                </a:rPr>
                <a:t>Jul 2015</a:t>
              </a:r>
              <a:endParaRPr lang="en-GB" sz="1600" b="1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208000" y="1980000"/>
            <a:ext cx="3600000" cy="4500000"/>
            <a:chOff x="8208000" y="1980000"/>
            <a:chExt cx="3600000" cy="4500000"/>
          </a:xfrm>
        </p:grpSpPr>
        <p:grpSp>
          <p:nvGrpSpPr>
            <p:cNvPr id="14" name="Group 13"/>
            <p:cNvGrpSpPr/>
            <p:nvPr/>
          </p:nvGrpSpPr>
          <p:grpSpPr>
            <a:xfrm>
              <a:off x="8208000" y="1980000"/>
              <a:ext cx="3600000" cy="4500000"/>
              <a:chOff x="7661820" y="1671438"/>
              <a:chExt cx="3600000" cy="45000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7661820" y="1671438"/>
                <a:ext cx="3600000" cy="4500000"/>
              </a:xfrm>
              <a:prstGeom prst="rect">
                <a:avLst/>
              </a:prstGeom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61820" y="1671438"/>
                <a:ext cx="3600000" cy="4500000"/>
              </a:xfrm>
              <a:prstGeom prst="rect">
                <a:avLst/>
              </a:prstGeom>
            </p:spPr>
          </p:pic>
          <p:cxnSp>
            <p:nvCxnSpPr>
              <p:cNvPr id="17" name="Straight Arrow Connector 16"/>
              <p:cNvCxnSpPr/>
              <p:nvPr/>
            </p:nvCxnSpPr>
            <p:spPr>
              <a:xfrm>
                <a:off x="7740000" y="2088000"/>
                <a:ext cx="0" cy="3600000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8208000" y="1980000"/>
              <a:ext cx="12847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5"/>
                  </a:solidFill>
                </a:rPr>
                <a:t>Later in 2015</a:t>
              </a:r>
              <a:endParaRPr lang="en-GB" sz="1600" b="1" dirty="0">
                <a:solidFill>
                  <a:schemeClr val="accent5"/>
                </a:solidFill>
              </a:endParaRP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792000"/>
            <a:ext cx="7920000" cy="495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8280000" y="792000"/>
            <a:ext cx="3744000" cy="4950000"/>
          </a:xfrm>
          <a:prstGeom prst="rect">
            <a:avLst/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400" dirty="0" smtClean="0"/>
              <a:t>Simulations: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E-cloud in dipoles with chromaticity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Horizontal shows </a:t>
            </a:r>
            <a:r>
              <a:rPr lang="en-US" b="1" dirty="0" smtClean="0">
                <a:solidFill>
                  <a:srgbClr val="C00000"/>
                </a:solidFill>
              </a:rPr>
              <a:t>strong centroid motion</a:t>
            </a:r>
            <a:r>
              <a:rPr lang="en-US" dirty="0" smtClean="0"/>
              <a:t> – this </a:t>
            </a:r>
            <a:r>
              <a:rPr lang="en-US" b="1" dirty="0" smtClean="0">
                <a:solidFill>
                  <a:srgbClr val="C00000"/>
                </a:solidFill>
              </a:rPr>
              <a:t>can be damped by the conventional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Vertical motion shows </a:t>
            </a:r>
            <a:r>
              <a:rPr lang="en-US" b="1" dirty="0" smtClean="0">
                <a:solidFill>
                  <a:srgbClr val="C00000"/>
                </a:solidFill>
              </a:rPr>
              <a:t>higher frequency content at ~600 MHz</a:t>
            </a:r>
            <a:r>
              <a:rPr lang="en-US" dirty="0" smtClean="0"/>
              <a:t> – this </a:t>
            </a:r>
            <a:r>
              <a:rPr lang="en-US" b="1" dirty="0" smtClean="0">
                <a:solidFill>
                  <a:srgbClr val="C00000"/>
                </a:solidFill>
              </a:rPr>
              <a:t>cannot be damped by the conventional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We will </a:t>
            </a:r>
            <a:r>
              <a:rPr lang="en-US" b="1" dirty="0" smtClean="0">
                <a:solidFill>
                  <a:srgbClr val="C00000"/>
                </a:solidFill>
              </a:rPr>
              <a:t>identify a representative scenario</a:t>
            </a:r>
            <a:r>
              <a:rPr lang="en-US" dirty="0" smtClean="0">
                <a:solidFill>
                  <a:schemeClr val="tx1"/>
                </a:solidFill>
              </a:rPr>
              <a:t> and add the new feedback to investigate </a:t>
            </a:r>
            <a:r>
              <a:rPr lang="en-US" b="1" dirty="0" smtClean="0">
                <a:solidFill>
                  <a:srgbClr val="C00000"/>
                </a:solidFill>
              </a:rPr>
              <a:t>bandwidth requirements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792000"/>
            <a:ext cx="7920000" cy="4950000"/>
          </a:xfrm>
          <a:prstGeom prst="rect">
            <a:avLst/>
          </a:prstGeom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25</a:t>
            </a:fld>
            <a:r>
              <a:rPr lang="en-GB" smtClean="0"/>
              <a:t>/50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16000" y="5756027"/>
            <a:ext cx="2391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A. Romano, G. Iadarola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80000" y="5400000"/>
            <a:ext cx="50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Tail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12000" y="5400000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Head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36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>
                <a:solidFill>
                  <a:schemeClr val="tx2"/>
                </a:solidFill>
              </a:rPr>
              <a:t>Context &amp; Outline</a:t>
            </a:r>
            <a:endParaRPr lang="en-US" noProof="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Context:</a:t>
            </a:r>
          </a:p>
          <a:p>
            <a:pPr marL="0" indent="0" algn="just">
              <a:buNone/>
            </a:pPr>
            <a:r>
              <a:rPr lang="en-US" sz="1800" dirty="0" smtClean="0"/>
              <a:t>We briefly describe the </a:t>
            </a:r>
            <a:r>
              <a:rPr lang="en-US" sz="1800" b="1" dirty="0" smtClean="0">
                <a:solidFill>
                  <a:srgbClr val="C00000"/>
                </a:solidFill>
              </a:rPr>
              <a:t>wideband feedback demonstrator system</a:t>
            </a:r>
            <a:r>
              <a:rPr lang="en-US" sz="1800" dirty="0" smtClean="0"/>
              <a:t> developed </a:t>
            </a:r>
            <a:r>
              <a:rPr lang="en-US" sz="1800" b="1" dirty="0" smtClean="0">
                <a:solidFill>
                  <a:srgbClr val="C00000"/>
                </a:solidFill>
              </a:rPr>
              <a:t>in collaboration with SLAC (within the US-LARP)</a:t>
            </a:r>
            <a:r>
              <a:rPr lang="en-US" sz="1800" dirty="0" smtClean="0"/>
              <a:t> and highlight some recent MD results that indicate </a:t>
            </a:r>
            <a:r>
              <a:rPr lang="en-US" sz="1800" b="1" dirty="0" smtClean="0">
                <a:solidFill>
                  <a:srgbClr val="C00000"/>
                </a:solidFill>
              </a:rPr>
              <a:t>successful damping of intra-bunch</a:t>
            </a:r>
            <a:r>
              <a:rPr lang="en-US" sz="1800" dirty="0" smtClean="0"/>
              <a:t> as an </a:t>
            </a:r>
            <a:r>
              <a:rPr lang="en-US" sz="1800" b="1" dirty="0" smtClean="0">
                <a:solidFill>
                  <a:srgbClr val="C00000"/>
                </a:solidFill>
              </a:rPr>
              <a:t>experimental proof-of-principle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4800" y="3744000"/>
            <a:ext cx="8280000" cy="25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Outline: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Instabilities from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Instabilities from electron cloud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Performance of demonstrator system</a:t>
            </a: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Specification together with need, capabilities and cost</a:t>
            </a:r>
            <a:endParaRPr lang="en-US" sz="18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26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423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8000" y="972000"/>
            <a:ext cx="3096000" cy="4105791"/>
          </a:xfrm>
          <a:prstGeom prst="round2DiagRect">
            <a:avLst>
              <a:gd name="adj1" fmla="val 9611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89" r="515"/>
          <a:stretch/>
        </p:blipFill>
        <p:spPr>
          <a:xfrm>
            <a:off x="3600000" y="3600000"/>
            <a:ext cx="2592810" cy="1944000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000" y="3600000"/>
            <a:ext cx="2660686" cy="1944000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it work in practice?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16183" t="22072" r="5104" b="16045"/>
          <a:stretch/>
        </p:blipFill>
        <p:spPr>
          <a:xfrm>
            <a:off x="432000" y="936000"/>
            <a:ext cx="5760000" cy="2547228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cxnSp>
        <p:nvCxnSpPr>
          <p:cNvPr id="22" name="Straight Arrow Connector 21"/>
          <p:cNvCxnSpPr>
            <a:stCxn id="12" idx="0"/>
          </p:cNvCxnSpPr>
          <p:nvPr/>
        </p:nvCxnSpPr>
        <p:spPr>
          <a:xfrm flipV="1">
            <a:off x="1762343" y="1429966"/>
            <a:ext cx="2731836" cy="2170034"/>
          </a:xfrm>
          <a:prstGeom prst="straightConnector1">
            <a:avLst/>
          </a:prstGeom>
          <a:ln w="254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3" idx="0"/>
          </p:cNvCxnSpPr>
          <p:nvPr/>
        </p:nvCxnSpPr>
        <p:spPr>
          <a:xfrm flipH="1" flipV="1">
            <a:off x="4708187" y="1478604"/>
            <a:ext cx="188218" cy="2121396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9" idx="2"/>
          </p:cNvCxnSpPr>
          <p:nvPr/>
        </p:nvCxnSpPr>
        <p:spPr>
          <a:xfrm flipH="1" flipV="1">
            <a:off x="4289898" y="1293779"/>
            <a:ext cx="2478102" cy="1731117"/>
          </a:xfrm>
          <a:prstGeom prst="straightConnector1">
            <a:avLst/>
          </a:prstGeom>
          <a:ln w="254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32000" y="5616000"/>
            <a:ext cx="5796000" cy="864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2 </a:t>
            </a:r>
            <a:r>
              <a:rPr lang="en-US" sz="1600" dirty="0" err="1"/>
              <a:t>stripline</a:t>
            </a:r>
            <a:r>
              <a:rPr lang="en-US" sz="1600" dirty="0"/>
              <a:t> kickers + 2 x 2 power amplifiers</a:t>
            </a:r>
          </a:p>
          <a:p>
            <a:pPr algn="ctr"/>
            <a:r>
              <a:rPr lang="en-US" sz="1600" dirty="0"/>
              <a:t>Power: 250 W</a:t>
            </a:r>
          </a:p>
          <a:p>
            <a:pPr algn="ctr"/>
            <a:r>
              <a:rPr lang="en-US" sz="1600" dirty="0"/>
              <a:t>Frequency range: 5 – 1000 MHz</a:t>
            </a:r>
            <a:endParaRPr lang="en-GB" sz="1600" dirty="0"/>
          </a:p>
        </p:txBody>
      </p:sp>
      <p:sp>
        <p:nvSpPr>
          <p:cNvPr id="34" name="Rectangle 33"/>
          <p:cNvSpPr/>
          <p:nvPr/>
        </p:nvSpPr>
        <p:spPr>
          <a:xfrm>
            <a:off x="6660000" y="5328000"/>
            <a:ext cx="5400000" cy="1152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“The Box”:</a:t>
            </a:r>
          </a:p>
          <a:p>
            <a:pPr algn="ctr"/>
            <a:r>
              <a:rPr lang="en-US" sz="1400" dirty="0"/>
              <a:t>Complete processing channel from pickups through kicker, running a digital </a:t>
            </a:r>
            <a:r>
              <a:rPr lang="en-US" sz="1400" b="1" dirty="0">
                <a:solidFill>
                  <a:srgbClr val="7030A0"/>
                </a:solidFill>
              </a:rPr>
              <a:t>reconfigurable system</a:t>
            </a:r>
            <a:r>
              <a:rPr lang="en-US" sz="1400" dirty="0"/>
              <a:t> up to </a:t>
            </a:r>
            <a:r>
              <a:rPr lang="en-US" sz="1400" b="1" dirty="0">
                <a:solidFill>
                  <a:srgbClr val="7030A0"/>
                </a:solidFill>
              </a:rPr>
              <a:t>4 GS/s</a:t>
            </a:r>
            <a:r>
              <a:rPr lang="en-US" sz="1400" dirty="0"/>
              <a:t> is installed and ready for use at 3.2 </a:t>
            </a:r>
            <a:r>
              <a:rPr lang="en-US" sz="1400" dirty="0" err="1"/>
              <a:t>Gs</a:t>
            </a:r>
            <a:r>
              <a:rPr lang="en-US" sz="1400" dirty="0"/>
              <a:t>/s. Now includes </a:t>
            </a:r>
            <a:r>
              <a:rPr lang="en-US" sz="1400" b="1" dirty="0">
                <a:solidFill>
                  <a:srgbClr val="7030A0"/>
                </a:solidFill>
              </a:rPr>
              <a:t>multi-bunch processing</a:t>
            </a:r>
            <a:r>
              <a:rPr lang="en-US" sz="1400" dirty="0"/>
              <a:t> of up to 64 bunches in any configuration.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27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04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in the SPS for Q26 single bunch MDs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shorts:</a:t>
            </a:r>
          </a:p>
          <a:p>
            <a:pPr lvl="1"/>
            <a:r>
              <a:rPr lang="en-US" dirty="0" smtClean="0"/>
              <a:t>Top: delta signal – bottom: sum signal</a:t>
            </a:r>
          </a:p>
          <a:p>
            <a:pPr lvl="1"/>
            <a:r>
              <a:rPr lang="en-US" dirty="0" smtClean="0"/>
              <a:t>Yellow: early turns – blue: late turns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2136000" y="5760000"/>
            <a:ext cx="7920000" cy="72000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748000" y="5508000"/>
            <a:ext cx="0" cy="792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9012000" y="5508000"/>
            <a:ext cx="0" cy="792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804000" y="5508000"/>
            <a:ext cx="0" cy="792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596000" y="5508000"/>
            <a:ext cx="0" cy="792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96000" y="5184000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Mo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32000" y="518400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Fr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64000" y="5184000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Mo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32001" y="5184000"/>
            <a:ext cx="49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112000" y="5724000"/>
            <a:ext cx="1476000" cy="432000"/>
          </a:xfrm>
          <a:prstGeom prst="rect">
            <a:avLst/>
          </a:prstGeom>
          <a:solidFill>
            <a:srgbClr val="DBCA69">
              <a:alpha val="80000"/>
            </a:srgb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2964000" y="5220000"/>
            <a:ext cx="6696000" cy="576000"/>
            <a:chOff x="1223831" y="3183467"/>
            <a:chExt cx="6696000" cy="576000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1435099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7488000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223831" y="3183467"/>
              <a:ext cx="6696000" cy="0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6479184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2443916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452733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461550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5470367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32" b="2886"/>
          <a:stretch/>
        </p:blipFill>
        <p:spPr>
          <a:xfrm>
            <a:off x="684000" y="2232000"/>
            <a:ext cx="5400000" cy="216039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89" b="3949"/>
          <a:stretch/>
        </p:blipFill>
        <p:spPr>
          <a:xfrm>
            <a:off x="6084000" y="2232000"/>
            <a:ext cx="5400000" cy="215034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74" b="3134"/>
          <a:stretch/>
        </p:blipFill>
        <p:spPr>
          <a:xfrm>
            <a:off x="684000" y="4392000"/>
            <a:ext cx="5400000" cy="215168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31" b="3188"/>
          <a:stretch/>
        </p:blipFill>
        <p:spPr>
          <a:xfrm>
            <a:off x="6084000" y="4392000"/>
            <a:ext cx="5400000" cy="2160392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28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231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in the SPS for Q26 single bunch MDs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shorts:</a:t>
            </a:r>
          </a:p>
          <a:p>
            <a:pPr lvl="1"/>
            <a:r>
              <a:rPr lang="en-US" dirty="0" smtClean="0"/>
              <a:t>Top: delta signal – bottom: sum signal</a:t>
            </a:r>
          </a:p>
          <a:p>
            <a:pPr lvl="1"/>
            <a:r>
              <a:rPr lang="en-US" dirty="0" smtClean="0"/>
              <a:t>Yellow: early turns – blue: late turns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Right Arrow 6"/>
          <p:cNvSpPr/>
          <p:nvPr/>
        </p:nvSpPr>
        <p:spPr>
          <a:xfrm>
            <a:off x="2136000" y="5760000"/>
            <a:ext cx="7920000" cy="72000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748000" y="5508000"/>
            <a:ext cx="0" cy="792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9012000" y="5508000"/>
            <a:ext cx="0" cy="792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804000" y="5508000"/>
            <a:ext cx="0" cy="792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596000" y="5508000"/>
            <a:ext cx="0" cy="7920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96000" y="5184000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Mo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32000" y="5184000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Fr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64000" y="5184000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Mo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32001" y="5184000"/>
            <a:ext cx="496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We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112000" y="5724000"/>
            <a:ext cx="1476000" cy="432000"/>
          </a:xfrm>
          <a:prstGeom prst="rect">
            <a:avLst/>
          </a:prstGeom>
          <a:solidFill>
            <a:srgbClr val="DBCA69">
              <a:alpha val="80000"/>
            </a:srgbClr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2964000" y="5220000"/>
            <a:ext cx="6696000" cy="576000"/>
            <a:chOff x="1223831" y="3183467"/>
            <a:chExt cx="6696000" cy="576000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1435099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7488000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223831" y="3183467"/>
              <a:ext cx="6696000" cy="0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6479184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2443916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452733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461550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5470367" y="3183467"/>
              <a:ext cx="0" cy="576000"/>
            </a:xfrm>
            <a:prstGeom prst="straightConnector1">
              <a:avLst/>
            </a:prstGeom>
            <a:ln w="127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32" b="2886"/>
          <a:stretch/>
        </p:blipFill>
        <p:spPr>
          <a:xfrm>
            <a:off x="684000" y="2232000"/>
            <a:ext cx="5400000" cy="216039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989" b="3949"/>
          <a:stretch/>
        </p:blipFill>
        <p:spPr>
          <a:xfrm>
            <a:off x="6084000" y="2232000"/>
            <a:ext cx="5400000" cy="2150344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74" b="3134"/>
          <a:stretch/>
        </p:blipFill>
        <p:spPr>
          <a:xfrm>
            <a:off x="684000" y="4392000"/>
            <a:ext cx="5400000" cy="215168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31" b="3188"/>
          <a:stretch/>
        </p:blipFill>
        <p:spPr>
          <a:xfrm>
            <a:off x="6084000" y="4392000"/>
            <a:ext cx="5400000" cy="2160392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48000" y="1368000"/>
            <a:ext cx="5760000" cy="4725226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5688000" y="3941893"/>
            <a:ext cx="2304000" cy="180000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8496000" y="3924000"/>
            <a:ext cx="2304000" cy="180000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7366326" y="6048000"/>
            <a:ext cx="3541675" cy="369332"/>
          </a:xfrm>
          <a:prstGeom prst="rect">
            <a:avLst/>
          </a:prstGeom>
          <a:solidFill>
            <a:schemeClr val="bg2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H. Bartosik: CERN-THESIS-2013-257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304000" y="4356000"/>
            <a:ext cx="720000" cy="100800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828000" y="1368000"/>
            <a:ext cx="4320000" cy="2851268"/>
            <a:chOff x="1524000" y="900000"/>
            <a:chExt cx="4320000" cy="2851268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24000" y="900000"/>
              <a:ext cx="4320000" cy="2851268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3000000" y="1620000"/>
              <a:ext cx="720000" cy="7200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29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461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>
                <a:solidFill>
                  <a:schemeClr val="tx2"/>
                </a:solidFill>
              </a:rPr>
              <a:t>Context &amp; Outline</a:t>
            </a:r>
            <a:endParaRPr lang="en-US" noProof="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Context:</a:t>
            </a:r>
          </a:p>
          <a:p>
            <a:pPr marL="0" indent="0" algn="just">
              <a:buNone/>
            </a:pPr>
            <a:r>
              <a:rPr lang="en-US" sz="1800" dirty="0" smtClean="0"/>
              <a:t>Brief outline of what is meant by </a:t>
            </a:r>
            <a:r>
              <a:rPr lang="en-US" sz="1800" b="1" dirty="0" smtClean="0">
                <a:solidFill>
                  <a:srgbClr val="C00000"/>
                </a:solidFill>
              </a:rPr>
              <a:t>wideband feedback system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4800" y="3744000"/>
            <a:ext cx="8280000" cy="25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Outline: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/>
              <a:t>Introduction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Instabilities from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Instabilities from electron cloud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Performance of demonstrator system</a:t>
            </a:r>
            <a:endParaRPr lang="en-US" sz="18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Specification together with need, capabilities and cost</a:t>
            </a:r>
            <a:endParaRPr lang="en-US" sz="18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14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from the ADC of the Box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9720000" y="792000"/>
            <a:ext cx="2160000" cy="720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Open loop</a:t>
            </a:r>
            <a:endParaRPr lang="en-GB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080000" y="792000"/>
            <a:ext cx="4320000" cy="2880000"/>
            <a:chOff x="1524000" y="900000"/>
            <a:chExt cx="4320000" cy="288000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900000"/>
              <a:ext cx="4320000" cy="288000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2064000" y="1188000"/>
              <a:ext cx="648000" cy="2304000"/>
            </a:xfrm>
            <a:prstGeom prst="rect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00" y="648000"/>
            <a:ext cx="3600000" cy="2400000"/>
          </a:xfrm>
          <a:prstGeom prst="rect">
            <a:avLst/>
          </a:prstGeom>
          <a:ln w="254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576000" y="4104000"/>
            <a:ext cx="7128000" cy="2088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Intensity ~1.6e11 – 1.8e11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vertical chromaticity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200 MHz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Transverse damper active to remove injection oscillations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30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17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from the ADC of the Box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9720000" y="792000"/>
            <a:ext cx="2160000" cy="720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Open loop</a:t>
            </a:r>
            <a:endParaRPr lang="en-GB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080000" y="792000"/>
            <a:ext cx="4320000" cy="2880000"/>
            <a:chOff x="1524000" y="900000"/>
            <a:chExt cx="4320000" cy="288000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900000"/>
              <a:ext cx="4320000" cy="288000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2064000" y="1188000"/>
              <a:ext cx="648000" cy="2304000"/>
            </a:xfrm>
            <a:prstGeom prst="rect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00" y="648000"/>
            <a:ext cx="3600000" cy="2400000"/>
          </a:xfrm>
          <a:prstGeom prst="rect">
            <a:avLst/>
          </a:prstGeom>
          <a:ln w="254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8000"/>
            <a:ext cx="7404280" cy="39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2898000"/>
            <a:ext cx="3960000" cy="39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31</a:t>
            </a:fld>
            <a:r>
              <a:rPr lang="en-GB" smtClean="0"/>
              <a:t>/50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404911" y="6123543"/>
            <a:ext cx="50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Tail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6911" y="6123543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Head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989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from the ADC of the Box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9720000" y="792000"/>
            <a:ext cx="2160000" cy="720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Closed loop</a:t>
            </a:r>
            <a:endParaRPr lang="en-GB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1080000" y="792000"/>
            <a:ext cx="4320000" cy="2880000"/>
            <a:chOff x="1524000" y="900000"/>
            <a:chExt cx="4320000" cy="2880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900000"/>
              <a:ext cx="4320000" cy="28800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2064000" y="1188000"/>
              <a:ext cx="648000" cy="2304000"/>
            </a:xfrm>
            <a:prstGeom prst="rect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00" y="648000"/>
            <a:ext cx="3600000" cy="2400000"/>
          </a:xfrm>
          <a:prstGeom prst="rect">
            <a:avLst/>
          </a:prstGeom>
          <a:ln w="254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2898000"/>
            <a:ext cx="3960000" cy="39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8000"/>
            <a:ext cx="7404277" cy="39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32</a:t>
            </a:fld>
            <a:r>
              <a:rPr lang="en-GB" smtClean="0"/>
              <a:t>/50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404911" y="5436000"/>
            <a:ext cx="50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Tail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6911" y="5436000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Head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617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>
                <a:solidFill>
                  <a:schemeClr val="tx2"/>
                </a:solidFill>
              </a:rPr>
              <a:t>Context &amp; Outline</a:t>
            </a:r>
            <a:endParaRPr lang="en-US" noProof="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Context:</a:t>
            </a:r>
          </a:p>
          <a:p>
            <a:pPr marL="0" indent="0" algn="just">
              <a:buNone/>
            </a:pPr>
            <a:r>
              <a:rPr lang="en-US" sz="1800" dirty="0" smtClean="0"/>
              <a:t>Based </a:t>
            </a:r>
            <a:r>
              <a:rPr lang="en-US" sz="1800" dirty="0"/>
              <a:t>on what we have learned so </a:t>
            </a:r>
            <a:r>
              <a:rPr lang="en-US" sz="1800" dirty="0" smtClean="0"/>
              <a:t>far, we investigate </a:t>
            </a:r>
            <a:r>
              <a:rPr lang="en-US" sz="1800" b="1" dirty="0" smtClean="0">
                <a:solidFill>
                  <a:srgbClr val="C00000"/>
                </a:solidFill>
              </a:rPr>
              <a:t>specifications and options for wideband feedback system configurations which are suitable for HL-LHC</a:t>
            </a:r>
            <a:r>
              <a:rPr lang="en-US" sz="1800" dirty="0"/>
              <a:t>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4800" y="3744000"/>
            <a:ext cx="8280000" cy="25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Outline: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Instabilities from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Instabilities from electron cloud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Performance of demonstrator system</a:t>
            </a:r>
            <a:endParaRPr lang="en-US" sz="1800" dirty="0"/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Specification together with need, capabilities and cost</a:t>
            </a:r>
            <a:endParaRPr lang="en-US" sz="18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33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407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2016000" y="828000"/>
            <a:ext cx="9720000" cy="5615702"/>
            <a:chOff x="1674374" y="1196700"/>
            <a:chExt cx="8923330" cy="515542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2" t="19178" r="1074" b="1476"/>
            <a:stretch/>
          </p:blipFill>
          <p:spPr>
            <a:xfrm>
              <a:off x="1674374" y="1196700"/>
              <a:ext cx="8923330" cy="5155428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1674374" y="1196700"/>
              <a:ext cx="5680290" cy="3329581"/>
              <a:chOff x="141678" y="1191980"/>
              <a:chExt cx="5619764" cy="3294103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134" t="11609" r="4497" b="8806"/>
              <a:stretch/>
            </p:blipFill>
            <p:spPr>
              <a:xfrm>
                <a:off x="141678" y="1191980"/>
                <a:ext cx="5619764" cy="3294103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</p:pic>
          <p:sp>
            <p:nvSpPr>
              <p:cNvPr id="18" name="Oval 17"/>
              <p:cNvSpPr/>
              <p:nvPr/>
            </p:nvSpPr>
            <p:spPr>
              <a:xfrm>
                <a:off x="1070987" y="2074278"/>
                <a:ext cx="710056" cy="257749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Potential location in HL-LHC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8568000" y="792000"/>
            <a:ext cx="3168000" cy="241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Some space </a:t>
            </a:r>
            <a:r>
              <a:rPr lang="en-US" sz="2000" dirty="0"/>
              <a:t>was already foreseen for a possible damper </a:t>
            </a:r>
            <a:r>
              <a:rPr lang="en-US" sz="2000" dirty="0" smtClean="0"/>
              <a:t>upgrade</a:t>
            </a:r>
          </a:p>
          <a:p>
            <a:r>
              <a:rPr lang="en-US" sz="2000" dirty="0" smtClean="0"/>
              <a:t>~ </a:t>
            </a:r>
            <a:r>
              <a:rPr lang="en-US" sz="2000" dirty="0" smtClean="0"/>
              <a:t>5m at each side of the </a:t>
            </a:r>
            <a:r>
              <a:rPr lang="en-US" sz="2000" dirty="0" smtClean="0"/>
              <a:t>ADT, </a:t>
            </a:r>
          </a:p>
          <a:p>
            <a:r>
              <a:rPr lang="en-US" sz="2000" dirty="0" smtClean="0"/>
              <a:t>gallery with ~ 10 racks for amplifiers)</a:t>
            </a:r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604029" y="5868000"/>
            <a:ext cx="1335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LHC, point 4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34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9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2016000" y="828000"/>
            <a:ext cx="9720000" cy="5615702"/>
            <a:chOff x="1674374" y="1196700"/>
            <a:chExt cx="8923330" cy="515542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2" t="19178" r="1074" b="1476"/>
            <a:stretch/>
          </p:blipFill>
          <p:spPr>
            <a:xfrm>
              <a:off x="1674374" y="1196700"/>
              <a:ext cx="8923330" cy="5155428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1674374" y="1196700"/>
              <a:ext cx="5680290" cy="3329581"/>
              <a:chOff x="141678" y="1191980"/>
              <a:chExt cx="5619764" cy="3294103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134" t="11609" r="4497" b="8806"/>
              <a:stretch/>
            </p:blipFill>
            <p:spPr>
              <a:xfrm>
                <a:off x="141678" y="1191980"/>
                <a:ext cx="5619764" cy="3294103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</p:pic>
          <p:sp>
            <p:nvSpPr>
              <p:cNvPr id="18" name="Oval 17"/>
              <p:cNvSpPr/>
              <p:nvPr/>
            </p:nvSpPr>
            <p:spPr>
              <a:xfrm>
                <a:off x="2516134" y="2074278"/>
                <a:ext cx="859168" cy="257749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Kicker </a:t>
            </a:r>
            <a:r>
              <a:rPr lang="en-US" dirty="0" smtClean="0"/>
              <a:t>specs – examples from the SPS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8352000" y="1008000"/>
            <a:ext cx="3168000" cy="144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Some space (~ 5m at each side of the ADT) was already foreseen for a possible damper upgrade</a:t>
            </a:r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7746830" y="3927624"/>
            <a:ext cx="484817" cy="15956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971317" y="3933974"/>
            <a:ext cx="484817" cy="15956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6604029" y="5868000"/>
            <a:ext cx="1335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LHC, point 4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6000" y="642026"/>
            <a:ext cx="11160000" cy="5904000"/>
          </a:xfrm>
          <a:prstGeom prst="rect">
            <a:avLst/>
          </a:prstGeom>
          <a:solidFill>
            <a:srgbClr val="F7F7F7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9756000" y="1764000"/>
            <a:ext cx="2376000" cy="136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 smtClean="0"/>
              <a:t>Stripline</a:t>
            </a:r>
            <a:r>
              <a:rPr lang="en-US" sz="1800" dirty="0" smtClean="0"/>
              <a:t> – 10 cm</a:t>
            </a:r>
          </a:p>
          <a:p>
            <a:r>
              <a:rPr lang="en-US" sz="1800" dirty="0" err="1" smtClean="0"/>
              <a:t>Slotline</a:t>
            </a:r>
            <a:r>
              <a:rPr lang="en-US" sz="1800" dirty="0" smtClean="0"/>
              <a:t> – 1 m</a:t>
            </a:r>
          </a:p>
          <a:p>
            <a:r>
              <a:rPr lang="en-US" sz="1800" dirty="0" smtClean="0"/>
              <a:t>+- 5 m on each side</a:t>
            </a:r>
            <a:endParaRPr lang="en-GB" sz="1800" dirty="0"/>
          </a:p>
        </p:txBody>
      </p:sp>
      <p:pic>
        <p:nvPicPr>
          <p:cNvPr id="17" name="Picture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00" y="1260000"/>
            <a:ext cx="5546661" cy="11154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8000" y="3276000"/>
            <a:ext cx="5760000" cy="315827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0000" y="1008000"/>
            <a:ext cx="9360000" cy="212490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360000" y="3204000"/>
            <a:ext cx="45455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accent5"/>
                </a:solidFill>
              </a:rPr>
              <a:t>J. </a:t>
            </a:r>
            <a:r>
              <a:rPr lang="en-GB" sz="1400" b="1" dirty="0" err="1" smtClean="0">
                <a:solidFill>
                  <a:schemeClr val="accent5"/>
                </a:solidFill>
              </a:rPr>
              <a:t>Cesaratto</a:t>
            </a:r>
            <a:r>
              <a:rPr lang="en-GB" sz="1400" b="1" dirty="0" smtClean="0">
                <a:solidFill>
                  <a:schemeClr val="accent5"/>
                </a:solidFill>
              </a:rPr>
              <a:t> et al.: </a:t>
            </a:r>
          </a:p>
          <a:p>
            <a:r>
              <a:rPr lang="en-GB" sz="1400" b="1" i="1" dirty="0" smtClean="0">
                <a:solidFill>
                  <a:schemeClr val="accent5"/>
                </a:solidFill>
              </a:rPr>
              <a:t>SPS </a:t>
            </a:r>
            <a:r>
              <a:rPr lang="en-GB" sz="1400" b="1" i="1" dirty="0">
                <a:solidFill>
                  <a:schemeClr val="accent5"/>
                </a:solidFill>
              </a:rPr>
              <a:t>Wideband Transverse Feedback Kicker: Design </a:t>
            </a:r>
            <a:r>
              <a:rPr lang="en-GB" sz="1400" b="1" i="1" dirty="0" smtClean="0">
                <a:solidFill>
                  <a:schemeClr val="accent5"/>
                </a:solidFill>
              </a:rPr>
              <a:t>Report, </a:t>
            </a:r>
          </a:p>
          <a:p>
            <a:r>
              <a:rPr lang="en-GB" sz="1400" b="1" dirty="0" smtClean="0">
                <a:solidFill>
                  <a:schemeClr val="accent5"/>
                </a:solidFill>
              </a:rPr>
              <a:t>CERN-ACC-NOTE-2013-0047</a:t>
            </a:r>
            <a:endParaRPr lang="en-GB" sz="1400" b="1" i="1" dirty="0">
              <a:solidFill>
                <a:schemeClr val="accent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9088" y="2405184"/>
            <a:ext cx="9000000" cy="288000"/>
          </a:xfrm>
          <a:prstGeom prst="rect">
            <a:avLst/>
          </a:prstGeom>
          <a:noFill/>
          <a:ln w="25400"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35</a:t>
            </a:fld>
            <a:r>
              <a:rPr lang="en-GB" smtClean="0"/>
              <a:t>/50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0000" y="4752000"/>
            <a:ext cx="5058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LHC would of course require a re-design, that could, however, build on the SPS designs</a:t>
            </a:r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000" y="1080000"/>
            <a:ext cx="1220571" cy="51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47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Wideband feedback system </a:t>
            </a:r>
            <a:r>
              <a:rPr lang="en-US" dirty="0" smtClean="0"/>
              <a:t>– scaled to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0" y="1080000"/>
            <a:ext cx="5400000" cy="4878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Damper kick strength/voltage:</a:t>
            </a:r>
          </a:p>
          <a:p>
            <a:pPr lvl="1"/>
            <a:r>
              <a:rPr lang="en-US" sz="1800" dirty="0" smtClean="0"/>
              <a:t>With 5 m space – consider installation of 4 </a:t>
            </a:r>
            <a:r>
              <a:rPr lang="en-US" sz="1800" dirty="0" err="1" smtClean="0"/>
              <a:t>slotline</a:t>
            </a:r>
            <a:r>
              <a:rPr lang="en-US" sz="1800" dirty="0" smtClean="0"/>
              <a:t> kickers 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V ~ 37 kV with 2 kW amplifiers at 1 GHz</a:t>
            </a:r>
          </a:p>
          <a:p>
            <a:pPr lvl="1"/>
            <a:r>
              <a:rPr lang="en-US" sz="1800" dirty="0" err="1" smtClean="0">
                <a:sym typeface="Wingdings" panose="05000000000000000000" pitchFamily="2" charset="2"/>
              </a:rPr>
              <a:t>Slotline</a:t>
            </a:r>
            <a:r>
              <a:rPr lang="en-US" sz="1800" dirty="0" smtClean="0">
                <a:sym typeface="Wingdings" panose="05000000000000000000" pitchFamily="2" charset="2"/>
              </a:rPr>
              <a:t> dimensions are smaller for LHC – can gain</a:t>
            </a:r>
            <a:r>
              <a:rPr lang="en-US" sz="18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a factor 2 in kick strength</a:t>
            </a:r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00" y="1044000"/>
            <a:ext cx="6480000" cy="405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336000" y="5652000"/>
            <a:ext cx="55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>
                <a:solidFill>
                  <a:schemeClr val="tx2"/>
                </a:solidFill>
              </a:rPr>
              <a:t>Millimetre</a:t>
            </a:r>
            <a:r>
              <a:rPr lang="en-US" sz="1600" b="1" dirty="0">
                <a:solidFill>
                  <a:schemeClr val="tx2"/>
                </a:solidFill>
              </a:rPr>
              <a:t> oscillations can still be damped at reasonable </a:t>
            </a:r>
            <a:r>
              <a:rPr lang="en-US" sz="1600" b="1" dirty="0" smtClean="0">
                <a:solidFill>
                  <a:schemeClr val="tx2"/>
                </a:solidFill>
              </a:rPr>
              <a:t>rates.</a:t>
            </a:r>
            <a:endParaRPr lang="en-US" sz="1600" b="1" dirty="0">
              <a:solidFill>
                <a:schemeClr val="tx2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1053163" y="1332000"/>
            <a:ext cx="0" cy="3346315"/>
          </a:xfrm>
          <a:prstGeom prst="line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 flipV="1">
            <a:off x="8948616" y="2024201"/>
            <a:ext cx="0" cy="4212000"/>
          </a:xfrm>
          <a:prstGeom prst="line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36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32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Wideband feedback system </a:t>
            </a:r>
            <a:r>
              <a:rPr lang="en-US" dirty="0" smtClean="0"/>
              <a:t>– scaled to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0" y="1080000"/>
            <a:ext cx="5400000" cy="4878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Damper kick strength/voltage:</a:t>
            </a:r>
          </a:p>
          <a:p>
            <a:pPr lvl="1"/>
            <a:r>
              <a:rPr lang="en-US" sz="1800" dirty="0" smtClean="0"/>
              <a:t>With 5 m space – consider installation of 4 </a:t>
            </a:r>
            <a:r>
              <a:rPr lang="en-US" sz="1800" dirty="0" err="1" smtClean="0"/>
              <a:t>slotline</a:t>
            </a:r>
            <a:r>
              <a:rPr lang="en-US" sz="1800" dirty="0" smtClean="0"/>
              <a:t> kickers 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V ~ 37 kV with 2 kW amplifiers at 1 GHz</a:t>
            </a:r>
          </a:p>
          <a:p>
            <a:pPr lvl="1"/>
            <a:r>
              <a:rPr lang="en-US" sz="1800" dirty="0" err="1" smtClean="0">
                <a:sym typeface="Wingdings" panose="05000000000000000000" pitchFamily="2" charset="2"/>
              </a:rPr>
              <a:t>Slotline</a:t>
            </a:r>
            <a:r>
              <a:rPr lang="en-US" sz="1800" dirty="0" smtClean="0">
                <a:sym typeface="Wingdings" panose="05000000000000000000" pitchFamily="2" charset="2"/>
              </a:rPr>
              <a:t> dimensions are smaller for LHC – can gain</a:t>
            </a:r>
            <a:r>
              <a:rPr lang="en-US" sz="18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a factor 2 in kick strength</a:t>
            </a:r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00" y="1044000"/>
            <a:ext cx="6480000" cy="405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36000" y="5652000"/>
            <a:ext cx="55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Beam gets more rigid at flat-top, where…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0272" y="1322272"/>
            <a:ext cx="432000" cy="3348000"/>
          </a:xfrm>
          <a:prstGeom prst="rect">
            <a:avLst/>
          </a:prstGeom>
          <a:solidFill>
            <a:srgbClr val="D57500">
              <a:alpha val="30196"/>
            </a:srgbClr>
          </a:solidFill>
          <a:ln w="25400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37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85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Wideband feedback system </a:t>
            </a:r>
            <a:r>
              <a:rPr lang="en-US" dirty="0" smtClean="0"/>
              <a:t>– scaled to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0" y="1080000"/>
            <a:ext cx="5400000" cy="4878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Damper kick strength/voltage:</a:t>
            </a:r>
          </a:p>
          <a:p>
            <a:pPr lvl="1"/>
            <a:r>
              <a:rPr lang="en-US" sz="1800" dirty="0" smtClean="0"/>
              <a:t>With 5 m space – consider installation of 4 </a:t>
            </a:r>
            <a:r>
              <a:rPr lang="en-US" sz="1800" dirty="0" err="1" smtClean="0"/>
              <a:t>slotline</a:t>
            </a:r>
            <a:r>
              <a:rPr lang="en-US" sz="1800" dirty="0" smtClean="0"/>
              <a:t> kickers 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V ~ 37 kV with 2 kW amplifiers at 1 GHz</a:t>
            </a:r>
          </a:p>
          <a:p>
            <a:pPr lvl="1"/>
            <a:r>
              <a:rPr lang="en-US" sz="1800" dirty="0" err="1" smtClean="0">
                <a:sym typeface="Wingdings" panose="05000000000000000000" pitchFamily="2" charset="2"/>
              </a:rPr>
              <a:t>Slotline</a:t>
            </a:r>
            <a:r>
              <a:rPr lang="en-US" sz="1800" dirty="0" smtClean="0">
                <a:sym typeface="Wingdings" panose="05000000000000000000" pitchFamily="2" charset="2"/>
              </a:rPr>
              <a:t> dimensions are smaller for LHC – can gain</a:t>
            </a:r>
            <a:r>
              <a:rPr lang="en-US" sz="18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a factor 2 in kick strength</a:t>
            </a:r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00" y="1044000"/>
            <a:ext cx="6480000" cy="405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36000" y="5652000"/>
            <a:ext cx="55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… transient effects are usually less critical. If detection level is at the &lt;100 um range, we still get reasonable damping rates.</a:t>
            </a:r>
            <a:endParaRPr lang="en-US" sz="1600" b="1" dirty="0">
              <a:solidFill>
                <a:schemeClr val="tx2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1053163" y="1332000"/>
            <a:ext cx="0" cy="3346315"/>
          </a:xfrm>
          <a:prstGeom prst="line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V="1">
            <a:off x="8948616" y="2257673"/>
            <a:ext cx="0" cy="4212000"/>
          </a:xfrm>
          <a:prstGeom prst="line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38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74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Wideband feedback system </a:t>
            </a:r>
            <a:r>
              <a:rPr lang="en-US" dirty="0" smtClean="0"/>
              <a:t>– scaled to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0" y="1080000"/>
            <a:ext cx="5400000" cy="4878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Damper kick strength/voltage:</a:t>
            </a:r>
          </a:p>
          <a:p>
            <a:pPr lvl="1"/>
            <a:r>
              <a:rPr lang="en-US" sz="1800" dirty="0" smtClean="0"/>
              <a:t>With 5 m space – consider installation of 4 </a:t>
            </a:r>
            <a:r>
              <a:rPr lang="en-US" sz="1800" dirty="0" err="1" smtClean="0"/>
              <a:t>slotline</a:t>
            </a:r>
            <a:r>
              <a:rPr lang="en-US" sz="1800" dirty="0" smtClean="0"/>
              <a:t> kickers 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V ~ 37 kV with 2 kW amplifiers at 1 GHz</a:t>
            </a:r>
          </a:p>
          <a:p>
            <a:pPr lvl="1"/>
            <a:r>
              <a:rPr lang="en-US" sz="1800" dirty="0" err="1" smtClean="0">
                <a:sym typeface="Wingdings" panose="05000000000000000000" pitchFamily="2" charset="2"/>
              </a:rPr>
              <a:t>Slotline</a:t>
            </a:r>
            <a:r>
              <a:rPr lang="en-US" sz="1800" dirty="0" smtClean="0">
                <a:sym typeface="Wingdings" panose="05000000000000000000" pitchFamily="2" charset="2"/>
              </a:rPr>
              <a:t> dimensions are smaller for LHC – can gain</a:t>
            </a:r>
            <a:r>
              <a:rPr lang="en-US" sz="18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a factor 2 in kick strength</a:t>
            </a:r>
          </a:p>
          <a:p>
            <a:r>
              <a:rPr lang="en-US" sz="2000" dirty="0"/>
              <a:t>Bandwidth:</a:t>
            </a:r>
          </a:p>
          <a:p>
            <a:pPr lvl="1"/>
            <a:r>
              <a:rPr lang="en-US" sz="1800" dirty="0" err="1"/>
              <a:t>Slotline</a:t>
            </a:r>
            <a:r>
              <a:rPr lang="en-US" sz="1800" dirty="0"/>
              <a:t> dimensions are smaller for LHC – can gain </a:t>
            </a:r>
            <a:r>
              <a:rPr lang="en-US" sz="1800" b="1" dirty="0">
                <a:solidFill>
                  <a:srgbClr val="C00000"/>
                </a:solidFill>
              </a:rPr>
              <a:t>a factor 2 in frequency reach</a:t>
            </a:r>
          </a:p>
          <a:p>
            <a:pPr marL="457200" lvl="1" indent="0">
              <a:buNone/>
            </a:pPr>
            <a:r>
              <a:rPr lang="en-US" sz="1800" dirty="0"/>
              <a:t>Options: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b="1" dirty="0">
                <a:solidFill>
                  <a:srgbClr val="C00000"/>
                </a:solidFill>
              </a:rPr>
              <a:t>Extension of current system: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long </a:t>
            </a:r>
            <a:r>
              <a:rPr lang="en-US" sz="1800" dirty="0" err="1"/>
              <a:t>stripline</a:t>
            </a:r>
            <a:r>
              <a:rPr lang="en-US" sz="1800" dirty="0"/>
              <a:t> at 40 MHz for true bunch-by-bunch damping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b="1" dirty="0">
                <a:solidFill>
                  <a:srgbClr val="C00000"/>
                </a:solidFill>
              </a:rPr>
              <a:t>Band-by-band approach: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err="1"/>
              <a:t>Stripline</a:t>
            </a:r>
            <a:r>
              <a:rPr lang="en-US" sz="1800" dirty="0"/>
              <a:t> at 400 MHz in combination with </a:t>
            </a:r>
            <a:r>
              <a:rPr lang="en-US" sz="1800" dirty="0" err="1"/>
              <a:t>slotlines</a:t>
            </a:r>
            <a:r>
              <a:rPr lang="en-US" sz="1800" dirty="0"/>
              <a:t> at 800, 1200, 1600, 2000, 2400,… MHz</a:t>
            </a:r>
            <a:endParaRPr lang="en-US" sz="2200" dirty="0" smtClean="0">
              <a:sym typeface="Wingdings" panose="05000000000000000000" pitchFamily="2" charset="2"/>
            </a:endParaRPr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80000"/>
            <a:ext cx="5040000" cy="4320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39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36549" y="4228223"/>
            <a:ext cx="1656000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US" sz="1400" b="1" dirty="0" smtClean="0">
                <a:solidFill>
                  <a:schemeClr val="accent5"/>
                </a:solidFill>
                <a:latin typeface="+mn-lt"/>
              </a:rPr>
              <a:t>Courtesy W. Hofle</a:t>
            </a:r>
            <a:endParaRPr lang="en-US" sz="14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description of a wideband feedback system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549" y="756000"/>
            <a:ext cx="8406902" cy="37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16000" y="4716000"/>
            <a:ext cx="5400000" cy="1800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lvl="0" rtl="0"/>
            <a:r>
              <a:rPr lang="en-US" sz="2000" dirty="0" smtClean="0"/>
              <a:t>Active damping of single or coupled bunch instabilities</a:t>
            </a:r>
          </a:p>
          <a:p>
            <a:pPr lvl="0" rtl="0"/>
            <a:r>
              <a:rPr lang="en-US" sz="2000" dirty="0" smtClean="0"/>
              <a:t>High frequency allows damping of intra bunch motion</a:t>
            </a:r>
            <a:endParaRPr lang="en-GB" sz="2000" dirty="0"/>
          </a:p>
          <a:p>
            <a:r>
              <a:rPr lang="en-US" sz="2000" dirty="0" smtClean="0"/>
              <a:t>No introduction of additional tune spread</a:t>
            </a:r>
            <a:endParaRPr lang="en-GB" sz="2000" dirty="0"/>
          </a:p>
          <a:p>
            <a:r>
              <a:rPr lang="en-US" sz="2000" dirty="0" smtClean="0"/>
              <a:t>No introduction of additional non-</a:t>
            </a:r>
            <a:r>
              <a:rPr lang="en-US" sz="2000" dirty="0" err="1" smtClean="0"/>
              <a:t>linearities</a:t>
            </a:r>
            <a:endParaRPr lang="en-GB" sz="2000" dirty="0"/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6276000" y="4716000"/>
            <a:ext cx="5400000" cy="18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Technically challenging and complex system </a:t>
            </a:r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en-US" sz="2000" dirty="0" smtClean="0"/>
              <a:t> close follow-up required during operation</a:t>
            </a:r>
          </a:p>
          <a:p>
            <a:r>
              <a:rPr lang="en-US" sz="2000" dirty="0" smtClean="0"/>
              <a:t>Imperfections </a:t>
            </a:r>
            <a:r>
              <a:rPr lang="en-US" sz="2000" dirty="0"/>
              <a:t>can lead to loss of stabilization (i.e. noise or saturation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Impedance contribution </a:t>
            </a:r>
            <a:r>
              <a:rPr lang="en-US" sz="2000" dirty="0" smtClean="0"/>
              <a:t>of kickers must </a:t>
            </a:r>
            <a:r>
              <a:rPr lang="en-US" sz="2000" dirty="0" smtClean="0"/>
              <a:t>be addressed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949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Wideband feedback system </a:t>
            </a:r>
            <a:r>
              <a:rPr lang="en-US" dirty="0" smtClean="0"/>
              <a:t>– scaled to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000" y="1080000"/>
            <a:ext cx="5400000" cy="4878000"/>
          </a:xfrm>
        </p:spPr>
        <p:txBody>
          <a:bodyPr>
            <a:noAutofit/>
          </a:bodyPr>
          <a:lstStyle/>
          <a:p>
            <a:r>
              <a:rPr lang="en-US" sz="2000" dirty="0" smtClean="0"/>
              <a:t>Damper kick strength/voltage:</a:t>
            </a:r>
          </a:p>
          <a:p>
            <a:pPr lvl="1"/>
            <a:r>
              <a:rPr lang="en-US" sz="1800" dirty="0" smtClean="0"/>
              <a:t>With 5 m space – consider installation of 4 </a:t>
            </a:r>
            <a:r>
              <a:rPr lang="en-US" sz="1800" dirty="0" err="1" smtClean="0"/>
              <a:t>slotline</a:t>
            </a:r>
            <a:r>
              <a:rPr lang="en-US" sz="1800" dirty="0" smtClean="0"/>
              <a:t> kickers 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V ~ 37 kV with 2 kW amplifiers at 1 GHz</a:t>
            </a:r>
          </a:p>
          <a:p>
            <a:pPr lvl="1"/>
            <a:r>
              <a:rPr lang="en-US" sz="1800" dirty="0" err="1" smtClean="0">
                <a:sym typeface="Wingdings" panose="05000000000000000000" pitchFamily="2" charset="2"/>
              </a:rPr>
              <a:t>Slotline</a:t>
            </a:r>
            <a:r>
              <a:rPr lang="en-US" sz="1800" dirty="0" smtClean="0">
                <a:sym typeface="Wingdings" panose="05000000000000000000" pitchFamily="2" charset="2"/>
              </a:rPr>
              <a:t> dimensions are smaller for LHC – can gain</a:t>
            </a:r>
            <a:r>
              <a:rPr lang="en-US" sz="18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US" sz="18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a factor 2 in kick strength</a:t>
            </a:r>
          </a:p>
          <a:p>
            <a:r>
              <a:rPr lang="en-US" sz="2000" dirty="0"/>
              <a:t>Bandwidth:</a:t>
            </a:r>
          </a:p>
          <a:p>
            <a:pPr lvl="1"/>
            <a:r>
              <a:rPr lang="en-US" sz="1800" dirty="0" err="1"/>
              <a:t>Slotline</a:t>
            </a:r>
            <a:r>
              <a:rPr lang="en-US" sz="1800" dirty="0"/>
              <a:t> dimensions are smaller for LHC – can gain </a:t>
            </a:r>
            <a:r>
              <a:rPr lang="en-US" sz="1800" b="1" dirty="0">
                <a:solidFill>
                  <a:srgbClr val="C00000"/>
                </a:solidFill>
              </a:rPr>
              <a:t>a factor 2 in frequency reach</a:t>
            </a:r>
          </a:p>
          <a:p>
            <a:pPr marL="457200" lvl="1" indent="0">
              <a:buNone/>
            </a:pPr>
            <a:r>
              <a:rPr lang="en-US" sz="1800" dirty="0"/>
              <a:t>Options: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b="1" dirty="0">
                <a:solidFill>
                  <a:srgbClr val="C00000"/>
                </a:solidFill>
              </a:rPr>
              <a:t>Extension of current system: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long </a:t>
            </a:r>
            <a:r>
              <a:rPr lang="en-US" sz="1800" dirty="0" err="1"/>
              <a:t>stripline</a:t>
            </a:r>
            <a:r>
              <a:rPr lang="en-US" sz="1800" dirty="0"/>
              <a:t> at 40 MHz for true bunch-by-bunch damping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800" b="1" dirty="0">
                <a:solidFill>
                  <a:srgbClr val="C00000"/>
                </a:solidFill>
              </a:rPr>
              <a:t>Band-by-band approach: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err="1"/>
              <a:t>Stripline</a:t>
            </a:r>
            <a:r>
              <a:rPr lang="en-US" sz="1800" dirty="0"/>
              <a:t> at 400 MHz in combination with </a:t>
            </a:r>
            <a:r>
              <a:rPr lang="en-US" sz="1800" dirty="0" err="1"/>
              <a:t>slotlines</a:t>
            </a:r>
            <a:r>
              <a:rPr lang="en-US" sz="1800" dirty="0"/>
              <a:t> at 800, 1200, 1600, 2000, 2400,… MHz</a:t>
            </a:r>
            <a:endParaRPr lang="en-US" sz="2200" dirty="0" smtClean="0">
              <a:sym typeface="Wingdings" panose="05000000000000000000" pitchFamily="2" charset="2"/>
            </a:endParaRPr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80000"/>
            <a:ext cx="5040000" cy="432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671037" y="1190625"/>
            <a:ext cx="4333875" cy="847725"/>
          </a:xfrm>
          <a:prstGeom prst="rect">
            <a:avLst/>
          </a:prstGeom>
          <a:solidFill>
            <a:srgbClr val="5B9BD5">
              <a:alpha val="30196"/>
            </a:srgb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Notched Right Arrow 10"/>
          <p:cNvSpPr/>
          <p:nvPr/>
        </p:nvSpPr>
        <p:spPr>
          <a:xfrm>
            <a:off x="10779450" y="1466849"/>
            <a:ext cx="552450" cy="295275"/>
          </a:xfrm>
          <a:prstGeom prst="notchedRightArrow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1331900" y="1463872"/>
            <a:ext cx="86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/>
                </a:solidFill>
              </a:rPr>
              <a:t>0.5 GHz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52263" y="2199521"/>
            <a:ext cx="2152649" cy="847725"/>
          </a:xfrm>
          <a:prstGeom prst="rect">
            <a:avLst/>
          </a:prstGeom>
          <a:solidFill>
            <a:srgbClr val="00B050">
              <a:alpha val="30196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Notched Right Arrow 13"/>
          <p:cNvSpPr/>
          <p:nvPr/>
        </p:nvSpPr>
        <p:spPr>
          <a:xfrm>
            <a:off x="10779450" y="2475745"/>
            <a:ext cx="552450" cy="295275"/>
          </a:xfrm>
          <a:prstGeom prst="notched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1331900" y="2472768"/>
            <a:ext cx="86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B050"/>
                </a:solidFill>
              </a:rPr>
              <a:t>1 GHz</a:t>
            </a:r>
            <a:endParaRPr lang="en-GB" sz="1400" dirty="0">
              <a:solidFill>
                <a:srgbClr val="00B05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557113" y="3207662"/>
            <a:ext cx="1447799" cy="847725"/>
          </a:xfrm>
          <a:prstGeom prst="rect">
            <a:avLst/>
          </a:prstGeom>
          <a:solidFill>
            <a:srgbClr val="C00000">
              <a:alpha val="30196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Notched Right Arrow 16"/>
          <p:cNvSpPr/>
          <p:nvPr/>
        </p:nvSpPr>
        <p:spPr>
          <a:xfrm>
            <a:off x="10779450" y="3483886"/>
            <a:ext cx="552450" cy="295275"/>
          </a:xfrm>
          <a:prstGeom prst="notched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1331900" y="3480909"/>
            <a:ext cx="86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1.5 GHz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932413" y="4213007"/>
            <a:ext cx="1072499" cy="847725"/>
          </a:xfrm>
          <a:prstGeom prst="rect">
            <a:avLst/>
          </a:prstGeom>
          <a:solidFill>
            <a:srgbClr val="7030A0">
              <a:alpha val="30196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Notched Right Arrow 19"/>
          <p:cNvSpPr/>
          <p:nvPr/>
        </p:nvSpPr>
        <p:spPr>
          <a:xfrm>
            <a:off x="10779450" y="4489231"/>
            <a:ext cx="552450" cy="295275"/>
          </a:xfrm>
          <a:prstGeom prst="notchedRight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1331900" y="4486254"/>
            <a:ext cx="86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7030A0"/>
                </a:solidFill>
              </a:rPr>
              <a:t>2 GHz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36000" y="5652000"/>
            <a:ext cx="540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Instabilities observed in the LHC, typically below 2GHz.</a:t>
            </a:r>
            <a:endParaRPr lang="en-GB" sz="1600" b="1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40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2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>
                <a:solidFill>
                  <a:schemeClr val="tx2"/>
                </a:solidFill>
              </a:rPr>
              <a:t>Context &amp; Outline</a:t>
            </a:r>
            <a:endParaRPr lang="en-US" noProof="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Context:</a:t>
            </a:r>
          </a:p>
          <a:p>
            <a:pPr marL="0" indent="0" algn="just">
              <a:buNone/>
            </a:pPr>
            <a:r>
              <a:rPr lang="en-US" sz="1800" dirty="0" smtClean="0"/>
              <a:t>We answer the question whether a </a:t>
            </a:r>
            <a:r>
              <a:rPr lang="en-US" sz="1800" b="1" dirty="0" smtClean="0">
                <a:solidFill>
                  <a:srgbClr val="C00000"/>
                </a:solidFill>
              </a:rPr>
              <a:t>wideband feedback system will be needed for HL-LHC </a:t>
            </a:r>
            <a:r>
              <a:rPr lang="en-US" sz="1800" dirty="0" smtClean="0"/>
              <a:t>and check </a:t>
            </a:r>
            <a:r>
              <a:rPr lang="en-US" sz="1800" b="1" dirty="0" smtClean="0">
                <a:solidFill>
                  <a:srgbClr val="C00000"/>
                </a:solidFill>
              </a:rPr>
              <a:t>how this compares to other mitigation measures</a:t>
            </a:r>
            <a:r>
              <a:rPr lang="en-US" sz="1800" dirty="0" smtClean="0"/>
              <a:t> such as the </a:t>
            </a:r>
            <a:r>
              <a:rPr lang="en-US" sz="1800" b="1" dirty="0" smtClean="0">
                <a:solidFill>
                  <a:srgbClr val="C00000"/>
                </a:solidFill>
              </a:rPr>
              <a:t>RF quadrupole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14800" y="3744000"/>
            <a:ext cx="8280000" cy="252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Outline: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Introduction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Instabilities from impedance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Instabilities from electron cloud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>
                <a:solidFill>
                  <a:schemeClr val="tx1">
                    <a:lumMod val="25000"/>
                    <a:lumOff val="75000"/>
                  </a:schemeClr>
                </a:solidFill>
              </a:rPr>
              <a:t>Performance of demonstrator system</a:t>
            </a:r>
            <a:endParaRPr lang="en-US" sz="18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 smtClean="0"/>
              <a:t>Specification together with need, capabilities and cost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41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8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we need it</a:t>
            </a:r>
            <a:r>
              <a:rPr lang="en-US" dirty="0" smtClean="0"/>
              <a:t>? – HL-LHC predictions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Impedances: </a:t>
            </a:r>
          </a:p>
          <a:p>
            <a:pPr lvl="1" algn="just"/>
            <a:r>
              <a:rPr lang="en-US" dirty="0" smtClean="0"/>
              <a:t>Simulations based on the present HL-LHC impedance model predict that the present means of stabilization (i.e. Landau </a:t>
            </a:r>
            <a:r>
              <a:rPr lang="en-US" dirty="0" err="1" smtClean="0"/>
              <a:t>octupoles</a:t>
            </a:r>
            <a:r>
              <a:rPr lang="en-US" dirty="0" smtClean="0"/>
              <a:t> and transverse damper) are sufficient to ensure beam stability</a:t>
            </a:r>
          </a:p>
          <a:p>
            <a:pPr algn="just"/>
            <a:r>
              <a:rPr lang="en-US" dirty="0" smtClean="0"/>
              <a:t>E-cloud:</a:t>
            </a:r>
          </a:p>
          <a:p>
            <a:pPr lvl="1" algn="just"/>
            <a:r>
              <a:rPr lang="en-US" dirty="0" smtClean="0"/>
              <a:t>Simulation work is ongoing</a:t>
            </a:r>
          </a:p>
          <a:p>
            <a:pPr lvl="1" algn="just"/>
            <a:r>
              <a:rPr lang="en-US" dirty="0" smtClean="0"/>
              <a:t>E-cloud in dipoles: main source of instabilities (at least at flat top) – ‘</a:t>
            </a:r>
            <a:r>
              <a:rPr lang="en-US" dirty="0" err="1" smtClean="0"/>
              <a:t>scrubbable</a:t>
            </a:r>
            <a:r>
              <a:rPr lang="en-US" dirty="0" smtClean="0"/>
              <a:t>?’</a:t>
            </a:r>
          </a:p>
          <a:p>
            <a:pPr lvl="1" algn="just"/>
            <a:r>
              <a:rPr lang="en-US" dirty="0" smtClean="0"/>
              <a:t>E-cloud in quadrupoles: less crucial for instabilities</a:t>
            </a:r>
          </a:p>
          <a:p>
            <a:pPr lvl="1" algn="just"/>
            <a:r>
              <a:rPr lang="en-US" dirty="0" smtClean="0"/>
              <a:t>E-cloud in triplets: triplets are coated</a:t>
            </a:r>
          </a:p>
          <a:p>
            <a:pPr algn="just"/>
            <a:r>
              <a:rPr lang="en-US" dirty="0" smtClean="0"/>
              <a:t>Incoherent effects:</a:t>
            </a:r>
          </a:p>
          <a:p>
            <a:pPr lvl="1" algn="just"/>
            <a:r>
              <a:rPr lang="en-US" dirty="0" smtClean="0"/>
              <a:t>Tune spread significant due to high </a:t>
            </a:r>
            <a:r>
              <a:rPr lang="en-US" dirty="0" err="1" smtClean="0"/>
              <a:t>chromaticities</a:t>
            </a:r>
            <a:r>
              <a:rPr lang="en-US" dirty="0" smtClean="0"/>
              <a:t> and </a:t>
            </a:r>
            <a:r>
              <a:rPr lang="en-US" dirty="0" err="1" smtClean="0"/>
              <a:t>octupoles</a:t>
            </a:r>
            <a:endParaRPr lang="en-US" dirty="0" smtClean="0"/>
          </a:p>
          <a:p>
            <a:pPr lvl="1" algn="just"/>
            <a:r>
              <a:rPr lang="en-US" dirty="0" smtClean="0"/>
              <a:t>In addition enhanced by LR and HO collisions</a:t>
            </a:r>
          </a:p>
          <a:p>
            <a:pPr lvl="1" algn="just"/>
            <a:r>
              <a:rPr lang="en-US" dirty="0" smtClean="0"/>
              <a:t>Means of compensation are under investigation (i.e. wires)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42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734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we need it</a:t>
            </a:r>
            <a:r>
              <a:rPr lang="en-US" dirty="0" smtClean="0"/>
              <a:t>? – HL-LHC predictions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Impedances: </a:t>
            </a:r>
          </a:p>
          <a:p>
            <a:pPr lvl="1" algn="just"/>
            <a:r>
              <a:rPr lang="en-US" dirty="0" smtClean="0"/>
              <a:t>Simulations based on the present HL-LHC impedance model predict that the present means of stabilization (i.e. Landau </a:t>
            </a:r>
            <a:r>
              <a:rPr lang="en-US" dirty="0" err="1" smtClean="0"/>
              <a:t>octupoles</a:t>
            </a:r>
            <a:r>
              <a:rPr lang="en-US" dirty="0" smtClean="0"/>
              <a:t> and transverse damper) are sufficient to ensure beam stability</a:t>
            </a:r>
          </a:p>
          <a:p>
            <a:pPr algn="just"/>
            <a:r>
              <a:rPr lang="en-US" dirty="0" smtClean="0"/>
              <a:t>E-cloud:</a:t>
            </a:r>
          </a:p>
          <a:p>
            <a:pPr lvl="1" algn="just"/>
            <a:r>
              <a:rPr lang="en-US" dirty="0" smtClean="0"/>
              <a:t>Simulation work is ongoing</a:t>
            </a:r>
          </a:p>
          <a:p>
            <a:pPr lvl="1" algn="just"/>
            <a:r>
              <a:rPr lang="en-US" dirty="0" smtClean="0"/>
              <a:t>E-cloud in dipoles: main source of instabilities – ‘</a:t>
            </a:r>
            <a:r>
              <a:rPr lang="en-US" dirty="0" err="1" smtClean="0"/>
              <a:t>scrubbable</a:t>
            </a:r>
            <a:r>
              <a:rPr lang="en-US" dirty="0" smtClean="0"/>
              <a:t>’</a:t>
            </a:r>
          </a:p>
          <a:p>
            <a:pPr lvl="1" algn="just"/>
            <a:r>
              <a:rPr lang="en-US" dirty="0" smtClean="0"/>
              <a:t>E-cloud in quadrupoles: less crucial for instabilities</a:t>
            </a:r>
          </a:p>
          <a:p>
            <a:pPr lvl="1" algn="just"/>
            <a:r>
              <a:rPr lang="en-US" dirty="0" smtClean="0"/>
              <a:t>E-cloud in triplets: triplets are coated</a:t>
            </a:r>
          </a:p>
          <a:p>
            <a:pPr algn="just"/>
            <a:r>
              <a:rPr lang="en-US" dirty="0" smtClean="0"/>
              <a:t>Incoherent effects:</a:t>
            </a:r>
          </a:p>
          <a:p>
            <a:pPr lvl="1" algn="just"/>
            <a:r>
              <a:rPr lang="en-US" dirty="0" smtClean="0"/>
              <a:t>Tune spread significant due to high </a:t>
            </a:r>
            <a:r>
              <a:rPr lang="en-US" dirty="0" err="1" smtClean="0"/>
              <a:t>chromaticities</a:t>
            </a:r>
            <a:r>
              <a:rPr lang="en-US" dirty="0" smtClean="0"/>
              <a:t> and </a:t>
            </a:r>
            <a:r>
              <a:rPr lang="en-US" dirty="0" err="1" smtClean="0"/>
              <a:t>octupoles</a:t>
            </a:r>
            <a:endParaRPr lang="en-US" dirty="0" smtClean="0"/>
          </a:p>
          <a:p>
            <a:pPr lvl="1" algn="just"/>
            <a:r>
              <a:rPr lang="en-US" dirty="0" smtClean="0"/>
              <a:t>In addition enhanced by LR and HO collisions</a:t>
            </a:r>
          </a:p>
          <a:p>
            <a:pPr lvl="1" algn="just"/>
            <a:r>
              <a:rPr lang="en-US" dirty="0" smtClean="0"/>
              <a:t>Means of compensation are under investigation (i.e. wires)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36000" y="719999"/>
            <a:ext cx="11520000" cy="576000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804599779"/>
              </p:ext>
            </p:extLst>
          </p:nvPr>
        </p:nvGraphicFramePr>
        <p:xfrm>
          <a:off x="156000" y="720000"/>
          <a:ext cx="11880000" cy="576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43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72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D399D1D-C7DA-4708-8479-C6EA5FA169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CD399D1D-C7DA-4708-8479-C6EA5FA169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84A4C39-CCEF-44FF-8E6B-6846A7EEA3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C84A4C39-CCEF-44FF-8E6B-6846A7EEA3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E81B68D-01A5-4BF7-A4E6-113FAA0820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4E81B68D-01A5-4BF7-A4E6-113FAA08200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A311484-3ABF-48CA-9730-1DD0B2A4E4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graphicEl>
                                              <a:dgm id="{2A311484-3ABF-48CA-9730-1DD0B2A4E4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8DF8468-A13E-4F4C-8A01-8AE8A35FDE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68DF8468-A13E-4F4C-8A01-8AE8A35FDE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1A48C8E-5D14-43A3-AB91-E35298E53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graphicEl>
                                              <a:dgm id="{B1A48C8E-5D14-43A3-AB91-E35298E537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20B283E-E9EE-429D-B245-644890E679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020B283E-E9EE-429D-B245-644890E679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98E3DAE-9382-4536-91CB-3203545160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graphicEl>
                                              <a:dgm id="{898E3DAE-9382-4536-91CB-32035451601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68D36D5-D5FA-46F7-9FCC-15F9C7BA4B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B68D36D5-D5FA-46F7-9FCC-15F9C7BA4B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3CD8385-0EE4-428D-A284-787EB31621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graphicEl>
                                              <a:dgm id="{B3CD8385-0EE4-428D-A284-787EB31621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4A2600D-6615-4470-97FD-EBDB47BB82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B4A2600D-6615-4470-97FD-EBDB47BB82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mitigation techniques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602074"/>
              </p:ext>
            </p:extLst>
          </p:nvPr>
        </p:nvGraphicFramePr>
        <p:xfrm>
          <a:off x="417000" y="936000"/>
          <a:ext cx="11358000" cy="54254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718000"/>
                <a:gridCol w="2880000"/>
                <a:gridCol w="2880000"/>
                <a:gridCol w="2880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Active feedback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Passive elements</a:t>
                      </a:r>
                    </a:p>
                    <a:p>
                      <a:r>
                        <a:rPr lang="en-US" dirty="0" smtClean="0"/>
                        <a:t>(e.g. RF Quad)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Active – </a:t>
                      </a:r>
                      <a:r>
                        <a:rPr lang="en-US" dirty="0" smtClean="0"/>
                        <a:t>resistive </a:t>
                      </a:r>
                      <a:r>
                        <a:rPr lang="en-US" dirty="0" smtClean="0"/>
                        <a:t>feedback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Passive – tune spread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(*) AF: active feedback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Additional functionality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AF: Individual bunch excitation, diagnostics etc.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Complexity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AF: requires expert support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Flexibility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AF: constitutes a programmable impedance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Concomitant </a:t>
                      </a:r>
                      <a:r>
                        <a:rPr lang="en-US" dirty="0" err="1" smtClean="0"/>
                        <a:t>incoh</a:t>
                      </a:r>
                      <a:r>
                        <a:rPr lang="en-US" dirty="0" smtClean="0"/>
                        <a:t>. effects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Noise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design (tune spread)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Slow </a:t>
                      </a:r>
                      <a:r>
                        <a:rPr lang="en-US" dirty="0" err="1" smtClean="0"/>
                        <a:t>headtail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simulations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simulations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Fast </a:t>
                      </a:r>
                      <a:r>
                        <a:rPr lang="en-US" dirty="0" err="1" smtClean="0"/>
                        <a:t>headtail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experiments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</a:t>
                      </a:r>
                      <a:r>
                        <a:rPr lang="en-US" sz="1800" kern="1200" dirty="0" smtClean="0"/>
                        <a:t>demonstrated</a:t>
                      </a:r>
                      <a:r>
                        <a:rPr lang="en-US" dirty="0" smtClean="0"/>
                        <a:t> so far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E-cloud instability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simulations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demonstrated so far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Demonstrator</a:t>
                      </a:r>
                      <a:r>
                        <a:rPr lang="en-US" baseline="0" dirty="0" smtClean="0"/>
                        <a:t> system installed in the SPS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Prototype under study / development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???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???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90000" y="2597284"/>
            <a:ext cx="11412000" cy="381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90000" y="2962800"/>
            <a:ext cx="11412000" cy="3456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90000" y="3599234"/>
            <a:ext cx="11412000" cy="2819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90000" y="3968884"/>
            <a:ext cx="11412000" cy="24499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90000" y="4338536"/>
            <a:ext cx="11412000" cy="20886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90000" y="4980562"/>
            <a:ext cx="11412000" cy="1446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90000" y="5992237"/>
            <a:ext cx="11412000" cy="4349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390000" y="5350213"/>
            <a:ext cx="11412000" cy="10769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44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218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mitigation techniques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136451"/>
              </p:ext>
            </p:extLst>
          </p:nvPr>
        </p:nvGraphicFramePr>
        <p:xfrm>
          <a:off x="417000" y="936000"/>
          <a:ext cx="11358000" cy="54254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718000"/>
                <a:gridCol w="2880000"/>
                <a:gridCol w="2880000"/>
                <a:gridCol w="2880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Active feedback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Passive elements</a:t>
                      </a:r>
                    </a:p>
                    <a:p>
                      <a:r>
                        <a:rPr lang="en-US" dirty="0" smtClean="0"/>
                        <a:t>(e.g. RF Quad)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Active – </a:t>
                      </a:r>
                      <a:r>
                        <a:rPr lang="en-US" dirty="0" smtClean="0"/>
                        <a:t>resistive </a:t>
                      </a:r>
                      <a:r>
                        <a:rPr lang="en-US" dirty="0" smtClean="0"/>
                        <a:t>feedback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Passive – tune spread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(*) AF: active feedback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Additional functionality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AF: Individual bunch excitation, diagnostics etc.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Complexity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AF: requires expert support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Flexibility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AF: constitutes a programmable impedance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Concomitant </a:t>
                      </a:r>
                      <a:r>
                        <a:rPr lang="en-US" dirty="0" err="1" smtClean="0"/>
                        <a:t>incoh</a:t>
                      </a:r>
                      <a:r>
                        <a:rPr lang="en-US" dirty="0" smtClean="0"/>
                        <a:t>. effects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Noise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design (tune spread)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Slow </a:t>
                      </a:r>
                      <a:r>
                        <a:rPr lang="en-US" dirty="0" err="1" smtClean="0"/>
                        <a:t>headtail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simulations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simulations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Fast </a:t>
                      </a:r>
                      <a:r>
                        <a:rPr lang="en-US" dirty="0" err="1" smtClean="0"/>
                        <a:t>headtail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experiments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</a:t>
                      </a:r>
                      <a:r>
                        <a:rPr lang="en-US" sz="1800" kern="1200" dirty="0" smtClean="0"/>
                        <a:t>demonstrated</a:t>
                      </a:r>
                      <a:r>
                        <a:rPr lang="en-US" dirty="0" smtClean="0"/>
                        <a:t> so far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E-cloud instability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simulations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demonstrated so far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Demonstrator</a:t>
                      </a:r>
                      <a:r>
                        <a:rPr lang="en-US" baseline="0" dirty="0" smtClean="0"/>
                        <a:t> system installed in the SPS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Prototype under study / development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???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???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684000" y="1458000"/>
            <a:ext cx="5040000" cy="5400000"/>
            <a:chOff x="713004" y="525294"/>
            <a:chExt cx="5040000" cy="5400000"/>
          </a:xfrm>
        </p:grpSpPr>
        <p:sp>
          <p:nvSpPr>
            <p:cNvPr id="9" name="Rounded Rectangle 8"/>
            <p:cNvSpPr/>
            <p:nvPr/>
          </p:nvSpPr>
          <p:spPr>
            <a:xfrm>
              <a:off x="713004" y="525294"/>
              <a:ext cx="5040000" cy="5400000"/>
            </a:xfrm>
            <a:prstGeom prst="roundRect">
              <a:avLst>
                <a:gd name="adj" fmla="val 4518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 smtClean="0">
                  <a:solidFill>
                    <a:schemeClr val="tx1"/>
                  </a:solidFill>
                </a:rPr>
                <a:t>Highly 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configurable and powerful</a:t>
              </a:r>
              <a:r>
                <a:rPr lang="en-US" sz="2000" dirty="0" smtClean="0">
                  <a:solidFill>
                    <a:schemeClr val="tx1"/>
                  </a:solidFill>
                </a:rPr>
                <a:t> – can forge the ‘ultimate’ cure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 smtClean="0">
                  <a:solidFill>
                    <a:schemeClr val="tx1"/>
                  </a:solidFill>
                </a:rPr>
                <a:t>Complex</a:t>
              </a:r>
              <a:r>
                <a:rPr lang="en-US" sz="2000" dirty="0" smtClean="0">
                  <a:solidFill>
                    <a:schemeClr val="tx1"/>
                  </a:solidFill>
                </a:rPr>
                <a:t>, 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needs 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setup, understanding, continuous expert support</a:t>
              </a:r>
              <a:endParaRPr lang="en-US" sz="2000" b="1" dirty="0">
                <a:solidFill>
                  <a:srgbClr val="C00000"/>
                </a:solidFill>
              </a:endParaRPr>
            </a:p>
          </p:txBody>
        </p:sp>
        <p:pic>
          <p:nvPicPr>
            <p:cNvPr id="1028" name="Picture 4" descr="http://orig14.deviantart.net/c825/f/2013/025/9/2/super_pills_by_ajacqmain-d5sq7zn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3004" y="759294"/>
              <a:ext cx="5040000" cy="3722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Group 17"/>
          <p:cNvGrpSpPr/>
          <p:nvPr/>
        </p:nvGrpSpPr>
        <p:grpSpPr>
          <a:xfrm>
            <a:off x="6480000" y="1458000"/>
            <a:ext cx="5040000" cy="5400000"/>
            <a:chOff x="5537948" y="525294"/>
            <a:chExt cx="5040000" cy="5400000"/>
          </a:xfrm>
        </p:grpSpPr>
        <p:sp>
          <p:nvSpPr>
            <p:cNvPr id="20" name="Rounded Rectangle 19"/>
            <p:cNvSpPr/>
            <p:nvPr/>
          </p:nvSpPr>
          <p:spPr>
            <a:xfrm>
              <a:off x="5537948" y="525294"/>
              <a:ext cx="5040000" cy="5400000"/>
            </a:xfrm>
            <a:prstGeom prst="roundRect">
              <a:avLst>
                <a:gd name="adj" fmla="val 4518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 smtClean="0">
                  <a:solidFill>
                    <a:schemeClr val="tx1"/>
                  </a:solidFill>
                </a:rPr>
                <a:t>General </a:t>
              </a:r>
              <a:r>
                <a:rPr lang="en-US" sz="2000" dirty="0" smtClean="0">
                  <a:solidFill>
                    <a:schemeClr val="tx1"/>
                  </a:solidFill>
                </a:rPr>
                <a:t>purpose, 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all-round, generic cure</a:t>
              </a:r>
              <a:r>
                <a:rPr lang="en-US" sz="2000" dirty="0" smtClean="0">
                  <a:solidFill>
                    <a:schemeClr val="tx1"/>
                  </a:solidFill>
                </a:rPr>
                <a:t> for ‘light’ </a:t>
              </a:r>
              <a:r>
                <a:rPr lang="en-US" sz="2000" dirty="0" smtClean="0">
                  <a:solidFill>
                    <a:schemeClr val="tx1"/>
                  </a:solidFill>
                </a:rPr>
                <a:t>instabilities – but has 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inherent limits</a:t>
              </a:r>
              <a:endParaRPr lang="en-US" sz="2000" b="1" dirty="0" smtClean="0">
                <a:solidFill>
                  <a:srgbClr val="C0000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dirty="0" smtClean="0">
                  <a:solidFill>
                    <a:schemeClr val="tx1"/>
                  </a:solidFill>
                </a:rPr>
                <a:t>Over-the-counter, 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easy to </a:t>
              </a:r>
              <a:r>
                <a:rPr lang="en-US" sz="2000" b="1" dirty="0" smtClean="0">
                  <a:solidFill>
                    <a:srgbClr val="C00000"/>
                  </a:solidFill>
                </a:rPr>
                <a:t>operate</a:t>
              </a:r>
              <a:endParaRPr lang="en-US" sz="2000" b="1" dirty="0">
                <a:solidFill>
                  <a:srgbClr val="C00000"/>
                </a:solidFill>
              </a:endParaRPr>
            </a:p>
          </p:txBody>
        </p:sp>
        <p:pic>
          <p:nvPicPr>
            <p:cNvPr id="1026" name="Picture 2" descr="https://www.parapharmadirect.com/files/catalog/categories/small/aspirin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7948" y="525294"/>
              <a:ext cx="2880000" cy="31418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45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24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of choice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6000" y="1008000"/>
            <a:ext cx="11160000" cy="5112000"/>
          </a:xfrm>
        </p:spPr>
        <p:txBody>
          <a:bodyPr/>
          <a:lstStyle/>
          <a:p>
            <a:r>
              <a:rPr lang="en-US" dirty="0" smtClean="0"/>
              <a:t>Continue </a:t>
            </a:r>
            <a:r>
              <a:rPr lang="en-US" b="1" dirty="0" smtClean="0">
                <a:solidFill>
                  <a:srgbClr val="C00000"/>
                </a:solidFill>
              </a:rPr>
              <a:t>R&amp;D on kickers </a:t>
            </a:r>
            <a:r>
              <a:rPr lang="en-US" dirty="0" smtClean="0"/>
              <a:t>– target for ~2 GHz</a:t>
            </a:r>
          </a:p>
          <a:p>
            <a:r>
              <a:rPr lang="en-US" dirty="0" smtClean="0"/>
              <a:t>Exploit the </a:t>
            </a:r>
            <a:r>
              <a:rPr lang="en-US" b="1" dirty="0" smtClean="0">
                <a:solidFill>
                  <a:srgbClr val="C00000"/>
                </a:solidFill>
              </a:rPr>
              <a:t>SPS system </a:t>
            </a:r>
            <a:r>
              <a:rPr lang="en-US" dirty="0" smtClean="0"/>
              <a:t>for studies and to gain experience</a:t>
            </a:r>
          </a:p>
          <a:p>
            <a:r>
              <a:rPr lang="en-US" dirty="0" smtClean="0"/>
              <a:t>Amplifiers can still be investigated, to ultimately </a:t>
            </a:r>
            <a:r>
              <a:rPr lang="en-US" dirty="0" err="1" smtClean="0"/>
              <a:t>favour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Full-blown </a:t>
            </a:r>
            <a:r>
              <a:rPr lang="en-US" b="1" dirty="0" smtClean="0">
                <a:solidFill>
                  <a:srgbClr val="C00000"/>
                </a:solidFill>
              </a:rPr>
              <a:t>wideband feedback </a:t>
            </a:r>
            <a:r>
              <a:rPr lang="en-US" dirty="0" smtClean="0"/>
              <a:t>for maximum flexibility and gain – expensive and main cost driver</a:t>
            </a:r>
            <a:endParaRPr lang="en-US" dirty="0" smtClean="0"/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Band-by-band</a:t>
            </a:r>
            <a:r>
              <a:rPr lang="en-US" dirty="0" smtClean="0"/>
              <a:t> approach – less flexible but likely the cheaper solution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46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32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US" sz="2000" dirty="0" smtClean="0"/>
              <a:t>We investigated beam instabilities in the HL-LHC </a:t>
            </a:r>
            <a:r>
              <a:rPr lang="en-US" sz="2000" b="1" dirty="0" smtClean="0">
                <a:solidFill>
                  <a:srgbClr val="C00000"/>
                </a:solidFill>
              </a:rPr>
              <a:t>from pure impedances</a:t>
            </a:r>
            <a:r>
              <a:rPr lang="en-US" sz="2000" dirty="0" smtClean="0"/>
              <a:t> and </a:t>
            </a:r>
            <a:r>
              <a:rPr lang="en-US" sz="2000" b="1" dirty="0" smtClean="0">
                <a:solidFill>
                  <a:srgbClr val="C00000"/>
                </a:solidFill>
              </a:rPr>
              <a:t>demonstrated numerically</a:t>
            </a:r>
            <a:r>
              <a:rPr lang="en-US" sz="2000" dirty="0" smtClean="0"/>
              <a:t> that a wideband feedback system can mitigate these instabilities.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We sketched a path for investigating instabilities in the HL-LHC </a:t>
            </a:r>
            <a:r>
              <a:rPr lang="en-US" sz="2000" b="1" dirty="0" smtClean="0">
                <a:solidFill>
                  <a:srgbClr val="C00000"/>
                </a:solidFill>
              </a:rPr>
              <a:t>from electron cloud</a:t>
            </a:r>
            <a:r>
              <a:rPr lang="en-US" sz="2000" dirty="0" smtClean="0"/>
              <a:t> and how </a:t>
            </a:r>
            <a:r>
              <a:rPr lang="en-US" sz="2000" b="1" dirty="0" smtClean="0">
                <a:solidFill>
                  <a:srgbClr val="C00000"/>
                </a:solidFill>
              </a:rPr>
              <a:t>we want to check</a:t>
            </a:r>
            <a:r>
              <a:rPr lang="en-US" sz="2000" dirty="0" smtClean="0"/>
              <a:t> whether a wideband feedback system can mitigate these instabilities.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We showed recent examples for an </a:t>
            </a:r>
            <a:r>
              <a:rPr lang="en-US" sz="2000" b="1" dirty="0" smtClean="0">
                <a:solidFill>
                  <a:srgbClr val="C00000"/>
                </a:solidFill>
              </a:rPr>
              <a:t>experimental proof-of-principle</a:t>
            </a:r>
            <a:r>
              <a:rPr lang="en-US" sz="2000" dirty="0" smtClean="0"/>
              <a:t> using the wideband feedback demonstrator system installed in the SPS.</a:t>
            </a:r>
            <a:endParaRPr lang="en-US" sz="2000" dirty="0"/>
          </a:p>
          <a:p>
            <a:pPr>
              <a:spcBef>
                <a:spcPts val="600"/>
              </a:spcBef>
            </a:pPr>
            <a:r>
              <a:rPr lang="en-US" sz="2000" dirty="0" smtClean="0"/>
              <a:t>We sketched </a:t>
            </a:r>
            <a:r>
              <a:rPr lang="en-US" sz="2000" b="1" dirty="0" smtClean="0">
                <a:solidFill>
                  <a:srgbClr val="C00000"/>
                </a:solidFill>
              </a:rPr>
              <a:t>possible scenarios of real systems</a:t>
            </a:r>
            <a:r>
              <a:rPr lang="en-US" sz="2000" dirty="0" smtClean="0"/>
              <a:t> in the machine.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We presented a strategy on </a:t>
            </a:r>
            <a:r>
              <a:rPr lang="en-US" sz="2000" b="1" dirty="0" smtClean="0">
                <a:solidFill>
                  <a:srgbClr val="C00000"/>
                </a:solidFill>
              </a:rPr>
              <a:t>how to proceed </a:t>
            </a:r>
            <a:r>
              <a:rPr lang="en-US" sz="2000" dirty="0" smtClean="0"/>
              <a:t>with this type of systems and </a:t>
            </a:r>
            <a:r>
              <a:rPr lang="en-US" sz="2000" b="1" dirty="0" smtClean="0">
                <a:solidFill>
                  <a:srgbClr val="C00000"/>
                </a:solidFill>
              </a:rPr>
              <a:t>how they compare</a:t>
            </a:r>
            <a:r>
              <a:rPr lang="en-US" sz="2000" dirty="0" smtClean="0"/>
              <a:t> to an RF quadrupole.</a:t>
            </a:r>
          </a:p>
          <a:p>
            <a:pPr>
              <a:spcBef>
                <a:spcPts val="600"/>
              </a:spcBef>
            </a:pPr>
            <a:endParaRPr lang="en-US" sz="2000" b="1" dirty="0"/>
          </a:p>
          <a:p>
            <a:pPr marL="0" indent="0">
              <a:spcBef>
                <a:spcPts val="100"/>
              </a:spcBef>
              <a:buNone/>
              <a:tabLst>
                <a:tab pos="231775" algn="l"/>
              </a:tabLst>
            </a:pPr>
            <a:endParaRPr lang="en-US" sz="1600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47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68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questions and future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Include the system in e-cloud simulations.</a:t>
            </a:r>
          </a:p>
          <a:p>
            <a:r>
              <a:rPr lang="en-US" sz="2000" dirty="0" smtClean="0"/>
              <a:t>Refine the system to add delays, real DSP, noise etc.</a:t>
            </a:r>
          </a:p>
          <a:p>
            <a:r>
              <a:rPr lang="en-US" sz="2000" dirty="0" smtClean="0"/>
              <a:t>Investigate the impact of noise on the emittance.</a:t>
            </a:r>
          </a:p>
          <a:p>
            <a:r>
              <a:rPr lang="en-US" sz="2000" dirty="0" smtClean="0"/>
              <a:t>Check saturation effects.</a:t>
            </a:r>
          </a:p>
          <a:p>
            <a:r>
              <a:rPr lang="en-US" sz="2000" dirty="0" smtClean="0"/>
              <a:t>Any other items linked to this that urgently need to be checked?</a:t>
            </a:r>
            <a:endParaRPr lang="en-US" sz="2000" dirty="0"/>
          </a:p>
          <a:p>
            <a:pPr>
              <a:spcBef>
                <a:spcPts val="600"/>
              </a:spcBef>
            </a:pP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48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036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01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236549" y="4272323"/>
            <a:ext cx="1656000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>
                <a:solidFill>
                  <a:schemeClr val="accent1"/>
                </a:solidFill>
                <a:latin typeface="+mn-lt"/>
              </a:rPr>
              <a:t>Courtesy W. Hofle</a:t>
            </a:r>
            <a:endParaRPr lang="en-US" sz="14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Brief description of a wideband feedback system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549" y="756000"/>
            <a:ext cx="8406902" cy="37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16000" y="4716000"/>
            <a:ext cx="5400000" cy="180000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lvl="0" rtl="0"/>
            <a:r>
              <a:rPr lang="en-US" sz="2000" dirty="0" smtClean="0"/>
              <a:t>Active damping of single or coupled bunch instabilities</a:t>
            </a:r>
          </a:p>
          <a:p>
            <a:pPr lvl="0" rtl="0"/>
            <a:r>
              <a:rPr lang="en-US" sz="2000" dirty="0" smtClean="0"/>
              <a:t>High frequency allows damping of intra bunch motion</a:t>
            </a:r>
            <a:endParaRPr lang="en-GB" sz="2000" dirty="0"/>
          </a:p>
          <a:p>
            <a:r>
              <a:rPr lang="en-US" sz="2000" dirty="0" smtClean="0"/>
              <a:t>No introduction of additional tune spread</a:t>
            </a:r>
            <a:endParaRPr lang="en-GB" sz="2000" dirty="0"/>
          </a:p>
          <a:p>
            <a:r>
              <a:rPr lang="en-US" sz="2000" dirty="0" smtClean="0"/>
              <a:t>No introduction of additional non-</a:t>
            </a:r>
            <a:r>
              <a:rPr lang="en-US" sz="2000" dirty="0" err="1" smtClean="0"/>
              <a:t>linearities</a:t>
            </a:r>
            <a:endParaRPr lang="en-GB" sz="2000" dirty="0"/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6276000" y="4716000"/>
            <a:ext cx="5400000" cy="180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Technically challenging and complex system </a:t>
            </a:r>
            <a:r>
              <a:rPr lang="en-US" sz="2000" dirty="0" smtClean="0">
                <a:sym typeface="Wingdings" panose="05000000000000000000" pitchFamily="2" charset="2"/>
              </a:rPr>
              <a:t></a:t>
            </a:r>
            <a:r>
              <a:rPr lang="en-US" sz="2000" dirty="0" smtClean="0"/>
              <a:t> close follow-up required during operation</a:t>
            </a:r>
          </a:p>
          <a:p>
            <a:r>
              <a:rPr lang="en-US" sz="2000" dirty="0" smtClean="0"/>
              <a:t>Imperfections </a:t>
            </a:r>
            <a:r>
              <a:rPr lang="en-US" sz="2000" dirty="0"/>
              <a:t>can lead to loss of stabilization (i.e. noise or saturation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Impedance contribution must be addressed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0" y="702000"/>
            <a:ext cx="12192000" cy="6156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2000" dirty="0"/>
          </a:p>
        </p:txBody>
      </p:sp>
      <p:sp>
        <p:nvSpPr>
          <p:cNvPr id="11" name="Rectangle 10"/>
          <p:cNvSpPr/>
          <p:nvPr/>
        </p:nvSpPr>
        <p:spPr>
          <a:xfrm>
            <a:off x="2752725" y="2057400"/>
            <a:ext cx="6686550" cy="294322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 smtClean="0"/>
              <a:t>More applications not mentioned: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E</a:t>
            </a:r>
            <a:r>
              <a:rPr lang="en-US" sz="2000" dirty="0" smtClean="0">
                <a:sym typeface="Wingdings" panose="05000000000000000000" pitchFamily="2" charset="2"/>
              </a:rPr>
              <a:t>xcitation of intra-bunch motion – measure beam response  diagnostics for impedance, machine optics…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Elimination of individual bunches with high selectivity</a:t>
            </a:r>
            <a:endParaRPr lang="en-US" sz="200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Individual controlled blow-up of bunches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…</a:t>
            </a:r>
            <a:endParaRPr lang="en-US" sz="2000" dirty="0" smtClean="0"/>
          </a:p>
          <a:p>
            <a:pPr algn="ctr"/>
            <a:endParaRPr lang="en-GB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77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impedance horizontal plane – 7 </a:t>
            </a:r>
            <a:r>
              <a:rPr lang="en-US" dirty="0" err="1"/>
              <a:t>TeV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78"/>
          <a:stretch/>
        </p:blipFill>
        <p:spPr bwMode="auto">
          <a:xfrm>
            <a:off x="432000" y="1548000"/>
            <a:ext cx="4854248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89"/>
          <a:stretch/>
        </p:blipFill>
        <p:spPr bwMode="auto">
          <a:xfrm>
            <a:off x="7128000" y="1548000"/>
            <a:ext cx="4783487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26" t="11007" b="25627"/>
          <a:stretch/>
        </p:blipFill>
        <p:spPr bwMode="auto">
          <a:xfrm>
            <a:off x="5016000" y="4752000"/>
            <a:ext cx="2160000" cy="179350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32000" y="5976000"/>
            <a:ext cx="12061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5"/>
                </a:solidFill>
              </a:rPr>
              <a:t>N. Biancacci</a:t>
            </a:r>
            <a:endParaRPr lang="en-GB" sz="1600" b="1" dirty="0">
              <a:solidFill>
                <a:schemeClr val="accent5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50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6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impedance vertical plane – 7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32000" y="5976000"/>
            <a:ext cx="12061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5"/>
                </a:solidFill>
              </a:rPr>
              <a:t>N. Biancacci</a:t>
            </a:r>
            <a:endParaRPr lang="en-GB" sz="1600" b="1" dirty="0">
              <a:solidFill>
                <a:schemeClr val="accent5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15"/>
          <a:stretch/>
        </p:blipFill>
        <p:spPr bwMode="auto">
          <a:xfrm>
            <a:off x="7164000" y="1512000"/>
            <a:ext cx="4731556" cy="36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9" r="37589"/>
          <a:stretch/>
        </p:blipFill>
        <p:spPr bwMode="auto">
          <a:xfrm>
            <a:off x="576000" y="1476000"/>
            <a:ext cx="4752174" cy="36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26" t="11007" b="25627"/>
          <a:stretch/>
        </p:blipFill>
        <p:spPr bwMode="auto">
          <a:xfrm>
            <a:off x="5016000" y="4752000"/>
            <a:ext cx="2160000" cy="179350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51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88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impedance longitudinal plane – 7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32000" y="5976000"/>
            <a:ext cx="12061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5"/>
                </a:solidFill>
              </a:rPr>
              <a:t>N. Biancacci</a:t>
            </a:r>
            <a:endParaRPr lang="en-GB" sz="1600" b="1" dirty="0">
              <a:solidFill>
                <a:schemeClr val="accent5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10"/>
          <a:stretch/>
        </p:blipFill>
        <p:spPr bwMode="auto">
          <a:xfrm>
            <a:off x="576000" y="1512000"/>
            <a:ext cx="4653626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33"/>
          <a:stretch/>
        </p:blipFill>
        <p:spPr bwMode="auto">
          <a:xfrm>
            <a:off x="7128000" y="1548000"/>
            <a:ext cx="4794667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26" t="11007" b="25627"/>
          <a:stretch/>
        </p:blipFill>
        <p:spPr bwMode="auto">
          <a:xfrm>
            <a:off x="5016000" y="4752000"/>
            <a:ext cx="2160000" cy="179350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52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413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from the ADC of the Box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9720000" y="792000"/>
            <a:ext cx="2160000" cy="72000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Open loop</a:t>
            </a:r>
            <a:endParaRPr lang="en-GB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1080000" y="792000"/>
            <a:ext cx="4320000" cy="2880000"/>
            <a:chOff x="1524000" y="900000"/>
            <a:chExt cx="4320000" cy="288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900000"/>
              <a:ext cx="4320000" cy="28800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2064000" y="1188000"/>
              <a:ext cx="648000" cy="2304000"/>
            </a:xfrm>
            <a:prstGeom prst="rect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00" y="648000"/>
            <a:ext cx="3600000" cy="2400000"/>
          </a:xfrm>
          <a:prstGeom prst="rect">
            <a:avLst/>
          </a:prstGeom>
          <a:ln w="254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2898000"/>
            <a:ext cx="3960000" cy="39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8000"/>
            <a:ext cx="7404279" cy="39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53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40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from the ADC of the Box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9720000" y="792000"/>
            <a:ext cx="2160000" cy="720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Closed loop</a:t>
            </a:r>
            <a:endParaRPr lang="en-GB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1080000" y="792000"/>
            <a:ext cx="4320000" cy="2880000"/>
            <a:chOff x="1524000" y="900000"/>
            <a:chExt cx="4320000" cy="28800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900000"/>
              <a:ext cx="4320000" cy="2880000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2064000" y="1188000"/>
              <a:ext cx="648000" cy="2304000"/>
            </a:xfrm>
            <a:prstGeom prst="rect">
              <a:avLst/>
            </a:prstGeom>
            <a:noFill/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00" y="648000"/>
            <a:ext cx="3600000" cy="2400000"/>
          </a:xfrm>
          <a:prstGeom prst="rect">
            <a:avLst/>
          </a:prstGeom>
          <a:ln w="25400">
            <a:solidFill>
              <a:schemeClr val="accent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2898000"/>
            <a:ext cx="3960000" cy="39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8000"/>
            <a:ext cx="7404279" cy="3960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54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157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we need it?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 smtClean="0"/>
              <a:t>Scalings</a:t>
            </a:r>
            <a:r>
              <a:rPr lang="en-US" sz="2000" dirty="0" smtClean="0"/>
              <a:t> based on available system in the SPS</a:t>
            </a:r>
          </a:p>
          <a:p>
            <a:r>
              <a:rPr lang="en-US" sz="2000" dirty="0" smtClean="0"/>
              <a:t>Assuming 1 GHz frequency range based on simulations</a:t>
            </a:r>
          </a:p>
          <a:p>
            <a:r>
              <a:rPr lang="en-US" sz="2000" dirty="0" smtClean="0"/>
              <a:t>Using </a:t>
            </a:r>
            <a:r>
              <a:rPr lang="en-US" sz="2000" dirty="0" err="1" smtClean="0"/>
              <a:t>slotline</a:t>
            </a:r>
            <a:r>
              <a:rPr lang="en-US" sz="2000" dirty="0" smtClean="0"/>
              <a:t> kicker with </a:t>
            </a:r>
            <a:r>
              <a:rPr lang="en-US" sz="2000" dirty="0" smtClean="0"/>
              <a:t>higher power amplifiers</a:t>
            </a:r>
            <a:endParaRPr lang="en-US" sz="2000" dirty="0" smtClean="0"/>
          </a:p>
          <a:p>
            <a:r>
              <a:rPr lang="en-US" sz="2000" dirty="0" smtClean="0"/>
              <a:t>Other scenarios can be thought of, i.e. </a:t>
            </a:r>
            <a:r>
              <a:rPr lang="en-US" sz="2000" dirty="0" err="1" smtClean="0"/>
              <a:t>slotlines</a:t>
            </a:r>
            <a:r>
              <a:rPr lang="en-US" sz="2000" dirty="0" smtClean="0"/>
              <a:t> in combination with short </a:t>
            </a:r>
            <a:r>
              <a:rPr lang="en-US" sz="2000" dirty="0" err="1" smtClean="0"/>
              <a:t>striplines</a:t>
            </a:r>
            <a:endParaRPr lang="en-US" sz="2000" dirty="0" smtClean="0"/>
          </a:p>
          <a:p>
            <a:r>
              <a:rPr lang="en-US" sz="2000" dirty="0" smtClean="0"/>
              <a:t>Kicker design and manufacturing expected to be feasible</a:t>
            </a:r>
          </a:p>
          <a:p>
            <a:r>
              <a:rPr lang="en-US" sz="2000" dirty="0" smtClean="0"/>
              <a:t>Power amplifiers with specified power over the full frequency range is more challenging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55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94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we need it</a:t>
            </a:r>
            <a:r>
              <a:rPr lang="en-US" dirty="0" smtClean="0"/>
              <a:t>? – HL-LHC predictions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Impedances: </a:t>
            </a:r>
          </a:p>
          <a:p>
            <a:pPr lvl="1" algn="just"/>
            <a:r>
              <a:rPr lang="en-US" dirty="0" smtClean="0"/>
              <a:t>Simulations based on the present HL-LHC impedance model predict that the present means of stabilization (i.e. Landau </a:t>
            </a:r>
            <a:r>
              <a:rPr lang="en-US" dirty="0" err="1" smtClean="0"/>
              <a:t>octupoles</a:t>
            </a:r>
            <a:r>
              <a:rPr lang="en-US" dirty="0" smtClean="0"/>
              <a:t> and transverse damper) are sufficient to ensure beam stability</a:t>
            </a:r>
          </a:p>
          <a:p>
            <a:pPr algn="just"/>
            <a:r>
              <a:rPr lang="en-US" dirty="0" smtClean="0"/>
              <a:t>E-cloud:</a:t>
            </a:r>
          </a:p>
          <a:p>
            <a:pPr lvl="1" algn="just"/>
            <a:r>
              <a:rPr lang="en-US" dirty="0" smtClean="0"/>
              <a:t>Simulation work is ongoing</a:t>
            </a:r>
          </a:p>
          <a:p>
            <a:pPr lvl="1" algn="just"/>
            <a:r>
              <a:rPr lang="en-US" dirty="0" smtClean="0"/>
              <a:t>E-cloud in dipoles: main source of instabilities – ‘</a:t>
            </a:r>
            <a:r>
              <a:rPr lang="en-US" dirty="0" err="1" smtClean="0"/>
              <a:t>scrubbable</a:t>
            </a:r>
            <a:r>
              <a:rPr lang="en-US" dirty="0" smtClean="0"/>
              <a:t>’</a:t>
            </a:r>
          </a:p>
          <a:p>
            <a:pPr lvl="1" algn="just"/>
            <a:r>
              <a:rPr lang="en-US" dirty="0" smtClean="0"/>
              <a:t>E-cloud in quadrupoles: less crucial for instabilities</a:t>
            </a:r>
          </a:p>
          <a:p>
            <a:pPr lvl="1" algn="just"/>
            <a:r>
              <a:rPr lang="en-US" dirty="0" smtClean="0"/>
              <a:t>E-cloud in triplets: triplets are coated</a:t>
            </a:r>
          </a:p>
          <a:p>
            <a:pPr algn="just"/>
            <a:r>
              <a:rPr lang="en-US" dirty="0" smtClean="0"/>
              <a:t>Incoherent effects:</a:t>
            </a:r>
          </a:p>
          <a:p>
            <a:pPr lvl="1" algn="just"/>
            <a:r>
              <a:rPr lang="en-US" dirty="0" smtClean="0"/>
              <a:t>Tune spread significant due to high </a:t>
            </a:r>
            <a:r>
              <a:rPr lang="en-US" dirty="0" err="1" smtClean="0"/>
              <a:t>chromaticities</a:t>
            </a:r>
            <a:r>
              <a:rPr lang="en-US" dirty="0" smtClean="0"/>
              <a:t> and </a:t>
            </a:r>
            <a:r>
              <a:rPr lang="en-US" dirty="0" err="1" smtClean="0"/>
              <a:t>octupoles</a:t>
            </a:r>
            <a:endParaRPr lang="en-US" dirty="0" smtClean="0"/>
          </a:p>
          <a:p>
            <a:pPr lvl="1" algn="just"/>
            <a:r>
              <a:rPr lang="en-US" dirty="0" smtClean="0"/>
              <a:t>In addition enhanced by LR and HO collisions</a:t>
            </a:r>
          </a:p>
          <a:p>
            <a:pPr lvl="1" algn="just"/>
            <a:r>
              <a:rPr lang="en-US" dirty="0" smtClean="0"/>
              <a:t>Means of compensation are under investigation (i.e. wires)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36000" y="719999"/>
            <a:ext cx="11520000" cy="5760000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056000" y="1080000"/>
            <a:ext cx="10080000" cy="5040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Simulations using the impedance model suggest it may not be needed.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Simulations using e-cloud are still in progress.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Simulations rarely include all relevant effects: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The real machine tells a different story – running at high </a:t>
            </a:r>
            <a:r>
              <a:rPr lang="en-US" sz="2000" dirty="0" err="1" smtClean="0">
                <a:sym typeface="Wingdings" panose="05000000000000000000" pitchFamily="2" charset="2"/>
              </a:rPr>
              <a:t>chroma</a:t>
            </a:r>
            <a:r>
              <a:rPr lang="en-US" sz="2000" dirty="0" smtClean="0">
                <a:sym typeface="Wingdings" panose="05000000000000000000" pitchFamily="2" charset="2"/>
              </a:rPr>
              <a:t>, instabilities are still observed throughout the cycle (2012, injection, adjust, squeeze, stable beams)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The tasks is to identify relevant effects and to include them into the simulations (e-cloud, linear coupling, non-ideal transverse damper)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Symbiosis between observations and simulations will eventually enable to draw a complete picture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Beam stability corresponding to pure impedance was never demonstrated in the machine.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We do not know whether there are any hard limits (e.g. minimum SEY, correction limits).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Strategy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We need to continue to gather experience with the running machine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ym typeface="Wingdings" panose="05000000000000000000" pitchFamily="2" charset="2"/>
              </a:rPr>
              <a:t>We need to in parallel continue R&amp;D on possible mitigation measures to be ready with a system that can be deployed in case nominal performance turns out to be limited or even excluded.</a:t>
            </a:r>
            <a:endParaRPr lang="en-GB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56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10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Instability in the machine -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0" y="1008000"/>
            <a:ext cx="4752000" cy="511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Stability predictions using the LHC impedance model show good agreement.</a:t>
            </a:r>
            <a:br>
              <a:rPr lang="en-US" sz="2000" dirty="0" smtClean="0"/>
            </a:br>
            <a:r>
              <a:rPr lang="en-US" sz="2000" dirty="0" smtClean="0"/>
              <a:t>However…</a:t>
            </a:r>
          </a:p>
          <a:p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pic>
        <p:nvPicPr>
          <p:cNvPr id="8" name="Picture 7" descr="72b_25n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3"/>
          <a:stretch/>
        </p:blipFill>
        <p:spPr>
          <a:xfrm>
            <a:off x="0" y="1007999"/>
            <a:ext cx="6480000" cy="38634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00000" y="2592000"/>
            <a:ext cx="270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5"/>
                </a:solidFill>
              </a:rPr>
              <a:t>Courtesy of N. Biancacci, L. Carver</a:t>
            </a:r>
            <a:endParaRPr lang="en-GB" sz="1400" b="1" dirty="0">
              <a:solidFill>
                <a:schemeClr val="accent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76000" y="3348000"/>
            <a:ext cx="1188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t = 15 – 20 s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20000" y="1980000"/>
            <a:ext cx="11352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 = </a:t>
            </a:r>
            <a:r>
              <a:rPr lang="en-US" sz="1600" dirty="0" smtClean="0">
                <a:solidFill>
                  <a:srgbClr val="FF0000"/>
                </a:solidFill>
              </a:rPr>
              <a:t>0.5 </a:t>
            </a:r>
            <a:r>
              <a:rPr lang="en-US" sz="1600" dirty="0">
                <a:solidFill>
                  <a:srgbClr val="FF0000"/>
                </a:solidFill>
              </a:rPr>
              <a:t>– 1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80000" y="1132544"/>
            <a:ext cx="1728000" cy="14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6848"/>
          <a:stretch/>
        </p:blipFill>
        <p:spPr>
          <a:xfrm>
            <a:off x="6912000" y="2844000"/>
            <a:ext cx="4680000" cy="3603540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9454" r="48211" b="2151"/>
          <a:stretch/>
        </p:blipFill>
        <p:spPr>
          <a:xfrm>
            <a:off x="7776000" y="2664000"/>
            <a:ext cx="3634621" cy="1896893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31750"/>
          </a:effectLst>
        </p:spPr>
      </p:pic>
      <p:sp>
        <p:nvSpPr>
          <p:cNvPr id="15" name="Oval 14"/>
          <p:cNvSpPr/>
          <p:nvPr/>
        </p:nvSpPr>
        <p:spPr>
          <a:xfrm>
            <a:off x="3780000" y="3348000"/>
            <a:ext cx="648000" cy="972000"/>
          </a:xfrm>
          <a:prstGeom prst="ellipse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57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338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Instability in the machine -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0" y="1008000"/>
            <a:ext cx="4752000" cy="511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Stability predictions using the LHC impedance model show good agreement.</a:t>
            </a:r>
            <a:br>
              <a:rPr lang="en-US" sz="2000" dirty="0" smtClean="0"/>
            </a:br>
            <a:r>
              <a:rPr lang="en-US" sz="2000" dirty="0" smtClean="0"/>
              <a:t>However…</a:t>
            </a:r>
          </a:p>
          <a:p>
            <a:r>
              <a:rPr lang="en-US" sz="2000" dirty="0" smtClean="0"/>
              <a:t>Additional effects (e.g. e-cloud) can considerably alter the predicted </a:t>
            </a:r>
            <a:r>
              <a:rPr lang="en-US" sz="2000" dirty="0" err="1" smtClean="0"/>
              <a:t>behaviour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pic>
        <p:nvPicPr>
          <p:cNvPr id="8" name="Picture 7" descr="72b_25n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3"/>
          <a:stretch/>
        </p:blipFill>
        <p:spPr>
          <a:xfrm>
            <a:off x="0" y="1007999"/>
            <a:ext cx="6480000" cy="38634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00000" y="2592000"/>
            <a:ext cx="270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5"/>
                </a:solidFill>
              </a:rPr>
              <a:t>Courtesy of N. Biancacci, L. Carver</a:t>
            </a:r>
            <a:endParaRPr lang="en-GB" sz="1400" b="1" dirty="0">
              <a:solidFill>
                <a:schemeClr val="accent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76000" y="3348000"/>
            <a:ext cx="1188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t = 15 – 20 s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20000" y="1980000"/>
            <a:ext cx="11352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 = </a:t>
            </a:r>
            <a:r>
              <a:rPr lang="en-US" sz="1600" dirty="0" smtClean="0">
                <a:solidFill>
                  <a:srgbClr val="FF0000"/>
                </a:solidFill>
              </a:rPr>
              <a:t>0.5 </a:t>
            </a:r>
            <a:r>
              <a:rPr lang="en-US" sz="1600" dirty="0">
                <a:solidFill>
                  <a:srgbClr val="FF0000"/>
                </a:solidFill>
              </a:rPr>
              <a:t>– 1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780000" y="1692000"/>
            <a:ext cx="648000" cy="972000"/>
          </a:xfrm>
          <a:prstGeom prst="ellipse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876000" y="4248000"/>
            <a:ext cx="4716000" cy="2160000"/>
          </a:xfrm>
          <a:prstGeom prst="rect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 smtClean="0"/>
              <a:t>Horizontal instability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85014" r="53741"/>
          <a:stretch/>
        </p:blipFill>
        <p:spPr>
          <a:xfrm>
            <a:off x="6894000" y="5354083"/>
            <a:ext cx="4680000" cy="1053917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58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971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Instability in the machine -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0000" y="1080000"/>
            <a:ext cx="5040000" cy="5220000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Tune </a:t>
            </a:r>
            <a:r>
              <a:rPr lang="en-US" sz="2000" b="1" dirty="0"/>
              <a:t>separation and coupling </a:t>
            </a:r>
            <a:r>
              <a:rPr lang="en-US" sz="2000" b="1" dirty="0" smtClean="0"/>
              <a:t>correction</a:t>
            </a:r>
          </a:p>
          <a:p>
            <a:pPr lvl="1"/>
            <a:r>
              <a:rPr lang="en-US" sz="1800" dirty="0"/>
              <a:t>A</a:t>
            </a:r>
            <a:r>
              <a:rPr lang="en-US" sz="1800" dirty="0" smtClean="0"/>
              <a:t>t injection, when tunes approach each other and coupling is not well corrected, instabilities and </a:t>
            </a:r>
            <a:r>
              <a:rPr lang="en-US" sz="1800" b="1" dirty="0" smtClean="0">
                <a:solidFill>
                  <a:srgbClr val="C00000"/>
                </a:solidFill>
              </a:rPr>
              <a:t>emittance blow-up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The instability mechanism was </a:t>
            </a:r>
            <a:r>
              <a:rPr lang="en-US" sz="1800" b="1" dirty="0" smtClean="0">
                <a:solidFill>
                  <a:srgbClr val="C00000"/>
                </a:solidFill>
              </a:rPr>
              <a:t>studied in simulations</a:t>
            </a:r>
            <a:r>
              <a:rPr lang="en-US" sz="1800" dirty="0" smtClean="0"/>
              <a:t> and identified as a </a:t>
            </a:r>
            <a:r>
              <a:rPr lang="en-US" sz="1800" b="1" dirty="0" smtClean="0">
                <a:solidFill>
                  <a:srgbClr val="C00000"/>
                </a:solidFill>
              </a:rPr>
              <a:t>loss of Landau damping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dirty="0" smtClean="0"/>
              <a:t>This observation was </a:t>
            </a:r>
            <a:r>
              <a:rPr lang="en-US" sz="1800" b="1" dirty="0" smtClean="0">
                <a:solidFill>
                  <a:srgbClr val="C00000"/>
                </a:solidFill>
              </a:rPr>
              <a:t>confirmed in MDs.</a:t>
            </a:r>
            <a:endParaRPr lang="en-US" sz="1800" b="1" dirty="0">
              <a:solidFill>
                <a:srgbClr val="C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20000" y="720000"/>
            <a:ext cx="4860000" cy="5760000"/>
            <a:chOff x="5664000" y="756000"/>
            <a:chExt cx="4860000" cy="5760000"/>
          </a:xfrm>
        </p:grpSpPr>
        <p:sp>
          <p:nvSpPr>
            <p:cNvPr id="6" name="Rounded Rectangle 5"/>
            <p:cNvSpPr/>
            <p:nvPr/>
          </p:nvSpPr>
          <p:spPr>
            <a:xfrm>
              <a:off x="5664000" y="756000"/>
              <a:ext cx="4860000" cy="5760000"/>
            </a:xfrm>
            <a:prstGeom prst="roundRect">
              <a:avLst>
                <a:gd name="adj" fmla="val 3919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Fill 4642 with uncorrected tune drift</a:t>
              </a:r>
              <a:br>
                <a:rPr lang="en-US" sz="1600" dirty="0">
                  <a:solidFill>
                    <a:schemeClr val="tx1"/>
                  </a:solidFill>
                </a:rPr>
              </a:br>
              <a:r>
                <a:rPr lang="en-US" sz="1600" dirty="0">
                  <a:solidFill>
                    <a:schemeClr val="tx1"/>
                  </a:solidFill>
                  <a:sym typeface="Wingdings" panose="05000000000000000000" pitchFamily="2" charset="2"/>
                </a:rPr>
                <a:t> blow-up during injection</a:t>
              </a: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Fill 4643 with tune correction</a:t>
              </a:r>
              <a:br>
                <a:rPr lang="en-US" sz="1600" dirty="0">
                  <a:solidFill>
                    <a:schemeClr val="tx1"/>
                  </a:solidFill>
                </a:rPr>
              </a:br>
              <a:r>
                <a:rPr lang="en-US" sz="1600" dirty="0">
                  <a:solidFill>
                    <a:schemeClr val="tx1"/>
                  </a:solidFill>
                  <a:sym typeface="Wingdings" panose="05000000000000000000" pitchFamily="2" charset="2"/>
                </a:rPr>
                <a:t> no blow-up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chemeClr val="tx1"/>
                </a:solidFill>
              </a:endParaRPr>
            </a:p>
            <a:p>
              <a:endParaRPr lang="en-US" sz="1600" dirty="0">
                <a:solidFill>
                  <a:schemeClr val="tx1"/>
                </a:solidFill>
              </a:endParaRPr>
            </a:p>
            <a:p>
              <a:endParaRPr lang="en-US" sz="1600" dirty="0">
                <a:solidFill>
                  <a:schemeClr val="tx1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Coupling C- for these fills was below 0.004</a:t>
              </a: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2"/>
            <a:srcRect l="26" t="49511" r="-26" b="2246"/>
            <a:stretch/>
          </p:blipFill>
          <p:spPr>
            <a:xfrm>
              <a:off x="5718000" y="1620001"/>
              <a:ext cx="4752000" cy="1862667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3"/>
            <a:srcRect t="50281" b="2911"/>
            <a:stretch/>
          </p:blipFill>
          <p:spPr>
            <a:xfrm>
              <a:off x="5718000" y="4067999"/>
              <a:ext cx="4752000" cy="1807242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6106800" y="2366476"/>
              <a:ext cx="2689200" cy="90000"/>
            </a:xfrm>
            <a:prstGeom prst="rect">
              <a:avLst/>
            </a:prstGeom>
            <a:solidFill>
              <a:srgbClr val="B96D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106800" y="4705349"/>
              <a:ext cx="2689200" cy="180000"/>
            </a:xfrm>
            <a:prstGeom prst="rect">
              <a:avLst/>
            </a:prstGeom>
            <a:solidFill>
              <a:srgbClr val="B96D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59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96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present transverse feedback system – “ADT”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Primarily designed for:</a:t>
            </a:r>
          </a:p>
          <a:p>
            <a:pPr lvl="1"/>
            <a:r>
              <a:rPr lang="en-GB" dirty="0"/>
              <a:t>Damping of injection oscillations</a:t>
            </a:r>
          </a:p>
          <a:p>
            <a:pPr lvl="1"/>
            <a:r>
              <a:rPr lang="en-GB" dirty="0"/>
              <a:t>Damping of oscillations driven by coupled bunch instability</a:t>
            </a:r>
          </a:p>
          <a:p>
            <a:pPr lvl="1"/>
            <a:r>
              <a:rPr lang="en-GB" dirty="0"/>
              <a:t>Important role in preservation of the beam’s transverse </a:t>
            </a:r>
            <a:r>
              <a:rPr lang="en-GB" dirty="0" smtClean="0"/>
              <a:t>emittance</a:t>
            </a:r>
          </a:p>
          <a:p>
            <a:r>
              <a:rPr lang="en-GB" dirty="0"/>
              <a:t>Since the LHC start in 2008 it grew into (view from the CCC):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1656000" y="3276000"/>
            <a:ext cx="9395137" cy="2864335"/>
            <a:chOff x="1656000" y="3276000"/>
            <a:chExt cx="9395137" cy="2864335"/>
          </a:xfrm>
        </p:grpSpPr>
        <p:sp>
          <p:nvSpPr>
            <p:cNvPr id="8" name="TextBox 7"/>
            <p:cNvSpPr txBox="1"/>
            <p:nvPr/>
          </p:nvSpPr>
          <p:spPr>
            <a:xfrm>
              <a:off x="2088000" y="3276000"/>
              <a:ext cx="2160000" cy="576000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Injection oscillation</a:t>
              </a:r>
            </a:p>
            <a:p>
              <a:pPr algn="ctr"/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damping</a:t>
              </a:r>
              <a:endParaRPr lang="fr-FR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56000" y="4420167"/>
              <a:ext cx="2160000" cy="576000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Injection </a:t>
              </a:r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cleaning</a:t>
              </a:r>
              <a:endParaRPr lang="fr-FR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088000" y="5564335"/>
              <a:ext cx="2160000" cy="576000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Abort</a:t>
              </a:r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 gap </a:t>
              </a:r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cleaning</a:t>
              </a:r>
              <a:endParaRPr lang="fr-FR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955999" y="3276000"/>
              <a:ext cx="2160000" cy="576000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Transverse </a:t>
              </a:r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blow</a:t>
              </a:r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-up</a:t>
              </a:r>
            </a:p>
            <a:p>
              <a:pPr algn="ctr"/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(</a:t>
              </a:r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used</a:t>
              </a:r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 for </a:t>
              </a:r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loss</a:t>
              </a:r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maps</a:t>
              </a:r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352000" y="4420167"/>
              <a:ext cx="2160000" cy="576000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Instabilities</a:t>
              </a:r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 </a:t>
              </a:r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detection</a:t>
              </a:r>
              <a:endParaRPr lang="fr-FR" sz="1600" dirty="0">
                <a:solidFill>
                  <a:schemeClr val="bg1">
                    <a:lumMod val="95000"/>
                  </a:schemeClr>
                </a:solidFill>
              </a:endParaRPr>
            </a:p>
            <a:p>
              <a:pPr algn="ctr"/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(</a:t>
              </a:r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with</a:t>
              </a:r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 the damper PU)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55999" y="5564335"/>
              <a:ext cx="2160000" cy="576000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solidFill>
                    <a:schemeClr val="bg1">
                      <a:lumMod val="95000"/>
                    </a:schemeClr>
                  </a:solidFill>
                </a:rPr>
                <a:t>Tune </a:t>
              </a:r>
              <a:r>
                <a:rPr lang="fr-FR" sz="1600" dirty="0" err="1">
                  <a:solidFill>
                    <a:schemeClr val="bg1">
                      <a:lumMod val="95000"/>
                    </a:schemeClr>
                  </a:solidFill>
                </a:rPr>
                <a:t>measurement</a:t>
              </a:r>
              <a:endParaRPr lang="fr-FR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9648000" y="4536000"/>
              <a:ext cx="24061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>
                  <a:solidFill>
                    <a:schemeClr val="accent5"/>
                  </a:solidFill>
                </a:rPr>
                <a:t>Slide: </a:t>
              </a:r>
              <a:r>
                <a:rPr lang="en-GB" sz="1000" b="1" dirty="0" err="1">
                  <a:solidFill>
                    <a:schemeClr val="accent5"/>
                  </a:solidFill>
                </a:rPr>
                <a:t>Delphine</a:t>
              </a:r>
              <a:r>
                <a:rPr lang="en-GB" sz="1000" b="1" dirty="0">
                  <a:solidFill>
                    <a:schemeClr val="accent5"/>
                  </a:solidFill>
                </a:rPr>
                <a:t> </a:t>
              </a:r>
              <a:r>
                <a:rPr lang="en-GB" sz="1000" b="1" dirty="0" err="1">
                  <a:solidFill>
                    <a:schemeClr val="accent5"/>
                  </a:solidFill>
                </a:rPr>
                <a:t>Jacquet</a:t>
              </a:r>
              <a:r>
                <a:rPr lang="en-GB" sz="1000" b="1" dirty="0">
                  <a:solidFill>
                    <a:schemeClr val="accent5"/>
                  </a:solidFill>
                </a:rPr>
                <a:t>, LHC Beam Operation Workshop, Evian 2012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76000" y="6228000"/>
            <a:ext cx="2266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5"/>
                </a:solidFill>
              </a:rPr>
              <a:t>From D. </a:t>
            </a:r>
            <a:r>
              <a:rPr lang="en-US" sz="1400" b="1" dirty="0" err="1" smtClean="0">
                <a:solidFill>
                  <a:schemeClr val="accent5"/>
                </a:solidFill>
              </a:rPr>
              <a:t>Valuch</a:t>
            </a:r>
            <a:r>
              <a:rPr lang="en-US" sz="1400" b="1" dirty="0" smtClean="0">
                <a:solidFill>
                  <a:schemeClr val="accent5"/>
                </a:solidFill>
              </a:rPr>
              <a:t>, EVIAN 2014</a:t>
            </a:r>
            <a:endParaRPr lang="en-GB" sz="1400" b="1" dirty="0">
              <a:solidFill>
                <a:schemeClr val="accent5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6</a:t>
            </a:fld>
            <a:r>
              <a:rPr lang="en-GB" smtClean="0"/>
              <a:t>/50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0000" y="2894059"/>
            <a:ext cx="3132000" cy="396394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11155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mitigation techniques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4358851"/>
              </p:ext>
            </p:extLst>
          </p:nvPr>
        </p:nvGraphicFramePr>
        <p:xfrm>
          <a:off x="417000" y="936000"/>
          <a:ext cx="11358000" cy="54254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718000"/>
                <a:gridCol w="2880000"/>
                <a:gridCol w="2880000"/>
                <a:gridCol w="28800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Active feedback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Passive elements</a:t>
                      </a:r>
                    </a:p>
                    <a:p>
                      <a:r>
                        <a:rPr lang="en-US" dirty="0" smtClean="0"/>
                        <a:t>(e.g. RF Quad)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 method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Active – </a:t>
                      </a:r>
                      <a:r>
                        <a:rPr lang="en-US" dirty="0" smtClean="0"/>
                        <a:t>resistive </a:t>
                      </a:r>
                      <a:r>
                        <a:rPr lang="en-US" dirty="0" smtClean="0"/>
                        <a:t>feedback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Passive – tune spread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Additional functionality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AF: Individual bunch excitation, diagnostics etc.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Complexity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AF: requires expert support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Flexibility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AF: constitutes a programmable impedance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Concomitant </a:t>
                      </a:r>
                      <a:r>
                        <a:rPr lang="en-US" dirty="0" err="1" smtClean="0"/>
                        <a:t>incoh</a:t>
                      </a:r>
                      <a:r>
                        <a:rPr lang="en-US" dirty="0" smtClean="0"/>
                        <a:t>. effects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Noise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By design (tune spread)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Slow </a:t>
                      </a:r>
                      <a:r>
                        <a:rPr lang="en-US" dirty="0" err="1" smtClean="0"/>
                        <a:t>headtail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simulations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simulations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Fast </a:t>
                      </a:r>
                      <a:r>
                        <a:rPr lang="en-US" dirty="0" err="1" smtClean="0"/>
                        <a:t>headtail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experiments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</a:t>
                      </a:r>
                      <a:r>
                        <a:rPr lang="en-US" sz="1800" kern="1200" dirty="0" smtClean="0"/>
                        <a:t>demonstrated</a:t>
                      </a:r>
                      <a:r>
                        <a:rPr lang="en-US" dirty="0" smtClean="0"/>
                        <a:t> so far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E-cloud instability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Demonstrated in simulations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demonstrated so far</a:t>
                      </a:r>
                      <a:endParaRPr lang="en-GB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Demonstrator</a:t>
                      </a:r>
                      <a:r>
                        <a:rPr lang="en-US" baseline="0" dirty="0" smtClean="0"/>
                        <a:t> system installed in the SPS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Prototype under study / development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???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???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60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70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present transverse feedback system – “ADT”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Primarily designed for:</a:t>
            </a:r>
          </a:p>
          <a:p>
            <a:pPr lvl="1"/>
            <a:r>
              <a:rPr lang="en-GB" dirty="0"/>
              <a:t>Damping of injection oscillations</a:t>
            </a:r>
          </a:p>
          <a:p>
            <a:pPr lvl="1"/>
            <a:r>
              <a:rPr lang="en-GB" dirty="0"/>
              <a:t>Damping of oscillations driven by coupled bunch instability</a:t>
            </a:r>
          </a:p>
          <a:p>
            <a:pPr lvl="1"/>
            <a:r>
              <a:rPr lang="en-GB" dirty="0"/>
              <a:t>Important role in preservation of the beam’s transverse </a:t>
            </a:r>
            <a:r>
              <a:rPr lang="en-GB" dirty="0" smtClean="0"/>
              <a:t>emittance</a:t>
            </a:r>
          </a:p>
          <a:p>
            <a:r>
              <a:rPr lang="en-GB" dirty="0"/>
              <a:t>Since the LHC start in 2008 it grew into (view from the CCC):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000" y="3240000"/>
            <a:ext cx="3240000" cy="30210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88000" y="3276000"/>
            <a:ext cx="2160000" cy="576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Injection oscillation</a:t>
            </a:r>
          </a:p>
          <a:p>
            <a:pPr algn="ctr"/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damping</a:t>
            </a:r>
            <a:endParaRPr lang="fr-FR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56000" y="4420167"/>
            <a:ext cx="2160000" cy="576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Injection </a:t>
            </a:r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cleaning</a:t>
            </a:r>
            <a:endParaRPr lang="fr-FR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88000" y="5564335"/>
            <a:ext cx="2160000" cy="576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Abort</a:t>
            </a:r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 gap </a:t>
            </a:r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cleaning</a:t>
            </a:r>
            <a:endParaRPr lang="fr-FR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55999" y="3276000"/>
            <a:ext cx="2160000" cy="576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Transverse </a:t>
            </a:r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blow</a:t>
            </a:r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-up</a:t>
            </a:r>
          </a:p>
          <a:p>
            <a:pPr algn="ctr"/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(</a:t>
            </a:r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used</a:t>
            </a:r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 for </a:t>
            </a:r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loss</a:t>
            </a:r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maps</a:t>
            </a:r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352000" y="4420167"/>
            <a:ext cx="2160000" cy="576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Instabilities</a:t>
            </a:r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detection</a:t>
            </a:r>
            <a:endParaRPr lang="fr-FR" sz="16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(</a:t>
            </a:r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with</a:t>
            </a:r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 the damper PU)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55999" y="5564335"/>
            <a:ext cx="2160000" cy="576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1600" dirty="0">
                <a:solidFill>
                  <a:schemeClr val="bg1">
                    <a:lumMod val="95000"/>
                  </a:schemeClr>
                </a:solidFill>
              </a:rPr>
              <a:t>Tune </a:t>
            </a:r>
            <a:r>
              <a:rPr lang="fr-FR" sz="1600" dirty="0" err="1">
                <a:solidFill>
                  <a:schemeClr val="bg1">
                    <a:lumMod val="95000"/>
                  </a:schemeClr>
                </a:solidFill>
              </a:rPr>
              <a:t>measurement</a:t>
            </a:r>
            <a:endParaRPr lang="fr-FR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9648000" y="4536000"/>
            <a:ext cx="2406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>
                <a:solidFill>
                  <a:schemeClr val="accent5"/>
                </a:solidFill>
              </a:rPr>
              <a:t>Slide: </a:t>
            </a:r>
            <a:r>
              <a:rPr lang="en-GB" sz="1000" b="1" dirty="0" err="1">
                <a:solidFill>
                  <a:schemeClr val="accent5"/>
                </a:solidFill>
              </a:rPr>
              <a:t>Delphine</a:t>
            </a:r>
            <a:r>
              <a:rPr lang="en-GB" sz="1000" b="1" dirty="0">
                <a:solidFill>
                  <a:schemeClr val="accent5"/>
                </a:solidFill>
              </a:rPr>
              <a:t> </a:t>
            </a:r>
            <a:r>
              <a:rPr lang="en-GB" sz="1000" b="1" dirty="0" err="1">
                <a:solidFill>
                  <a:schemeClr val="accent5"/>
                </a:solidFill>
              </a:rPr>
              <a:t>Jacquet</a:t>
            </a:r>
            <a:r>
              <a:rPr lang="en-GB" sz="1000" b="1" dirty="0">
                <a:solidFill>
                  <a:schemeClr val="accent5"/>
                </a:solidFill>
              </a:rPr>
              <a:t>, LHC Beam Operation Workshop, Evian 2012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6000" y="6228000"/>
            <a:ext cx="2266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5"/>
                </a:solidFill>
              </a:rPr>
              <a:t>From D. </a:t>
            </a:r>
            <a:r>
              <a:rPr lang="en-US" sz="1400" b="1" dirty="0" err="1" smtClean="0">
                <a:solidFill>
                  <a:schemeClr val="accent5"/>
                </a:solidFill>
              </a:rPr>
              <a:t>Valuch</a:t>
            </a:r>
            <a:r>
              <a:rPr lang="en-US" sz="1400" b="1" dirty="0" smtClean="0">
                <a:solidFill>
                  <a:schemeClr val="accent5"/>
                </a:solidFill>
              </a:rPr>
              <a:t>, EVIAN 2014</a:t>
            </a:r>
            <a:endParaRPr lang="en-GB" sz="1400" b="1" dirty="0">
              <a:solidFill>
                <a:schemeClr val="accent5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36000" y="792000"/>
            <a:ext cx="11520000" cy="5760000"/>
          </a:xfrm>
          <a:prstGeom prst="rect">
            <a:avLst/>
          </a:prstGeom>
          <a:solidFill>
            <a:srgbClr val="FFFFFF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6120000" y="612000"/>
            <a:ext cx="4860000" cy="5940000"/>
            <a:chOff x="5664000" y="612000"/>
            <a:chExt cx="4860000" cy="5940000"/>
          </a:xfrm>
        </p:grpSpPr>
        <p:sp>
          <p:nvSpPr>
            <p:cNvPr id="18" name="Rounded Rectangle 17"/>
            <p:cNvSpPr/>
            <p:nvPr/>
          </p:nvSpPr>
          <p:spPr>
            <a:xfrm>
              <a:off x="5664000" y="612000"/>
              <a:ext cx="4860000" cy="5940000"/>
            </a:xfrm>
            <a:prstGeom prst="roundRect">
              <a:avLst>
                <a:gd name="adj" fmla="val 5921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rgbClr val="282828"/>
                  </a:solidFill>
                </a:rPr>
                <a:t>After switching to </a:t>
              </a:r>
              <a:r>
                <a:rPr lang="en-US" sz="1600" dirty="0">
                  <a:solidFill>
                    <a:srgbClr val="C00000"/>
                  </a:solidFill>
                </a:rPr>
                <a:t>optimized settings</a:t>
              </a:r>
              <a:br>
                <a:rPr lang="en-US" sz="1600" dirty="0">
                  <a:solidFill>
                    <a:srgbClr val="C00000"/>
                  </a:solidFill>
                </a:rPr>
              </a:br>
              <a:r>
                <a:rPr lang="en-US" sz="1600" dirty="0">
                  <a:solidFill>
                    <a:srgbClr val="C00000"/>
                  </a:solidFill>
                </a:rPr>
                <a:t>of the transverse damper </a:t>
              </a:r>
              <a:r>
                <a:rPr lang="en-US" sz="1600" dirty="0">
                  <a:solidFill>
                    <a:srgbClr val="282828"/>
                  </a:solidFill>
                </a:rPr>
                <a:t>– </a:t>
              </a:r>
              <a:r>
                <a:rPr lang="en-US" sz="1600" dirty="0">
                  <a:solidFill>
                    <a:srgbClr val="C00000"/>
                  </a:solidFill>
                </a:rPr>
                <a:t>impeccable fill</a:t>
              </a:r>
              <a:endParaRPr lang="en-GB" sz="1600" dirty="0">
                <a:solidFill>
                  <a:srgbClr val="C00000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600" dirty="0">
                <a:solidFill>
                  <a:srgbClr val="282828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4000" y="684000"/>
              <a:ext cx="4500000" cy="264705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4000" y="3816000"/>
              <a:ext cx="4500000" cy="2647054"/>
            </a:xfrm>
            <a:prstGeom prst="rect">
              <a:avLst/>
            </a:prstGeom>
          </p:spPr>
        </p:pic>
        <p:sp>
          <p:nvSpPr>
            <p:cNvPr id="21" name="Curved Left Arrow 20"/>
            <p:cNvSpPr/>
            <p:nvPr/>
          </p:nvSpPr>
          <p:spPr>
            <a:xfrm>
              <a:off x="9804000" y="2844000"/>
              <a:ext cx="648000" cy="1440000"/>
            </a:xfrm>
            <a:prstGeom prst="curvedLeftArrow">
              <a:avLst/>
            </a:prstGeom>
            <a:solidFill>
              <a:srgbClr val="70AD47">
                <a:alpha val="40000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720000" y="1080000"/>
            <a:ext cx="5040000" cy="216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/>
              <a:t>Transverse damper:</a:t>
            </a: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dirty="0" smtClean="0"/>
              <a:t>operational experience has also shown, it is also absolutely essential for control of instabilities and emittance blow-up for coupled as well as single bunches</a:t>
            </a:r>
            <a:endParaRPr lang="en-US" sz="1600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7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084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HL-LHC targets for high luminosity:</a:t>
            </a:r>
          </a:p>
          <a:p>
            <a:pPr lvl="1"/>
            <a:r>
              <a:rPr lang="en-US" dirty="0" smtClean="0"/>
              <a:t>Intensity 1.15e11 </a:t>
            </a:r>
            <a:r>
              <a:rPr lang="en-US" dirty="0" smtClean="0">
                <a:sym typeface="Wingdings" panose="05000000000000000000" pitchFamily="2" charset="2"/>
              </a:rPr>
              <a:t> 2.2e11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Emittance 3.75um  2.5 um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Intensity effects are detrimental for performance: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Instabilities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Beam-beam tune spread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IBS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Can HL-LHC sustain the high brightness beams without loss of performance?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Do we require means of additional beam stabilization?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8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664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predictions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Impedances: </a:t>
            </a:r>
          </a:p>
          <a:p>
            <a:pPr lvl="1" algn="just"/>
            <a:r>
              <a:rPr lang="en-US" dirty="0" smtClean="0"/>
              <a:t>Simulations based on the present HL-LHC impedance model predict that the present means of stabilization (i.e. Landau </a:t>
            </a:r>
            <a:r>
              <a:rPr lang="en-US" dirty="0" err="1" smtClean="0"/>
              <a:t>octupoles</a:t>
            </a:r>
            <a:r>
              <a:rPr lang="en-US" dirty="0" smtClean="0"/>
              <a:t> and transverse damper) are sufficient to ensure beam stability</a:t>
            </a:r>
          </a:p>
          <a:p>
            <a:pPr algn="just"/>
            <a:r>
              <a:rPr lang="en-US" dirty="0" smtClean="0"/>
              <a:t>E-cloud:</a:t>
            </a:r>
          </a:p>
          <a:p>
            <a:pPr lvl="1" algn="just"/>
            <a:r>
              <a:rPr lang="en-US" dirty="0" smtClean="0"/>
              <a:t>Simulation work is ongoing</a:t>
            </a:r>
          </a:p>
          <a:p>
            <a:pPr lvl="1" algn="just"/>
            <a:r>
              <a:rPr lang="en-US" dirty="0" smtClean="0"/>
              <a:t>E-cloud in dipoles: main source of instabilities </a:t>
            </a:r>
            <a:r>
              <a:rPr lang="en-US" dirty="0" smtClean="0"/>
              <a:t>(at least at flat top) – </a:t>
            </a:r>
            <a:r>
              <a:rPr lang="en-US" dirty="0" smtClean="0"/>
              <a:t>‘</a:t>
            </a:r>
            <a:r>
              <a:rPr lang="en-US" dirty="0" err="1" smtClean="0"/>
              <a:t>scrubbable</a:t>
            </a:r>
            <a:r>
              <a:rPr lang="en-US" dirty="0" smtClean="0"/>
              <a:t>?’</a:t>
            </a:r>
            <a:endParaRPr lang="en-US" dirty="0" smtClean="0"/>
          </a:p>
          <a:p>
            <a:pPr lvl="1" algn="just"/>
            <a:r>
              <a:rPr lang="en-US" dirty="0" smtClean="0"/>
              <a:t>E-cloud in quadrupoles: less crucial for instabilities</a:t>
            </a:r>
          </a:p>
          <a:p>
            <a:pPr lvl="1" algn="just"/>
            <a:r>
              <a:rPr lang="en-US" dirty="0" smtClean="0"/>
              <a:t>E-cloud in triplets: triplets are coated</a:t>
            </a:r>
          </a:p>
          <a:p>
            <a:pPr algn="just"/>
            <a:r>
              <a:rPr lang="en-US" dirty="0" smtClean="0"/>
              <a:t>Incoherent effects:</a:t>
            </a:r>
          </a:p>
          <a:p>
            <a:pPr lvl="1" algn="just"/>
            <a:r>
              <a:rPr lang="en-US" dirty="0" smtClean="0"/>
              <a:t>Tune spread significant due to high </a:t>
            </a:r>
            <a:r>
              <a:rPr lang="en-US" dirty="0" err="1" smtClean="0"/>
              <a:t>chromaticities</a:t>
            </a:r>
            <a:r>
              <a:rPr lang="en-US" dirty="0" smtClean="0"/>
              <a:t> and </a:t>
            </a:r>
            <a:r>
              <a:rPr lang="en-US" dirty="0" err="1" smtClean="0"/>
              <a:t>octupoles</a:t>
            </a:r>
            <a:endParaRPr lang="en-US" dirty="0" smtClean="0"/>
          </a:p>
          <a:p>
            <a:pPr lvl="1" algn="just"/>
            <a:r>
              <a:rPr lang="en-US" dirty="0" smtClean="0"/>
              <a:t>In addition enhanced by LR and HO collisions</a:t>
            </a:r>
          </a:p>
          <a:p>
            <a:pPr lvl="1" algn="just"/>
            <a:r>
              <a:rPr lang="en-US" dirty="0" smtClean="0"/>
              <a:t>Means of compensation are under investigation (i.e. wires)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23/08/2016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75th HiLumi WP2 Meeting - Kevin Li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9</a:t>
            </a:fld>
            <a:r>
              <a:rPr lang="en-GB" smtClean="0"/>
              <a:t>/50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06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548.9313"/>
  <p:tag name="ORIGINALWIDTH" val="2729.659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40, 40, 40}&#10;\definecolor{cern4}{RGB}{95, 57, 0}&#10;\definecolor{cern5}{RGB}{172, 108, 11}&#10;&#10;\definecolor{fgcolor}{RGB}{0,0,0}&#10;\definecolor{bgcolor}{RGB}{255,255,255}&#10;\pagecolor{bgcolor}\color{cern3}&#10;&#10;\pagestyle{empty}&#10;\begin{document}&#10;&#10;For exponential damping (with $g = \frac{2}{\tau_d}$):&#10;\[x'' \propto -x' \textrm{ or } &#10;\Delta x' = \frac{x_{-90}}{\beta} \times g\]&#10;&#10;\end{document}"/>
  <p:tag name="IGUANATEXSIZE" val="20"/>
  <p:tag name="IGUANATEXCURSOR" val="909"/>
  <p:tag name="TRANSPARENCY" val="True"/>
  <p:tag name="FILENAME" val=""/>
  <p:tag name="INPUTTYPE" val="0"/>
  <p:tag name="LATEXENGINEID" val="0"/>
  <p:tag name="TEMPFOLDER" val="c:\temp\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54.9681"/>
  <p:tag name="ORIGINALWIDTH" val="600.6749"/>
  <p:tag name="LATEXADDIN" val="\documentclass{article}&#10;&#10;\usepackage{amsmath}&#10;\usepackage{amssymb}&#10;\usepackage{textcomp}&#10;\usepackage[svgnames, 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\color{Brown}&#10;&#10;\pagestyle{empty}&#10;\begin{document}&#10;\[&#10;\Delta x' \propto \frac{e V_\perp}{E}&#10;\]&#10;\end{document}"/>
  <p:tag name="IGUANATEXSIZE" val="20"/>
  <p:tag name="IGUANATEXCURSOR" val="532"/>
  <p:tag name="TRANSPARENCY" val="True"/>
  <p:tag name="FILENAME" val=""/>
  <p:tag name="INPUTTYPE" val="0"/>
  <p:tag name="LATEXENGINEID" val="0"/>
  <p:tag name="TEMPFOLDER" val="c:\temp\"/>
</p:tagLst>
</file>

<file path=ppt/theme/theme1.xml><?xml version="1.0" encoding="utf-8"?>
<a:theme xmlns:a="http://schemas.openxmlformats.org/drawingml/2006/main" name="Office Theme">
  <a:themeElements>
    <a:clrScheme name="Earthtone">
      <a:dk1>
        <a:srgbClr val="2B2B2B"/>
      </a:dk1>
      <a:lt1>
        <a:srgbClr val="FFFFFF"/>
      </a:lt1>
      <a:dk2>
        <a:srgbClr val="44546A"/>
      </a:dk2>
      <a:lt2>
        <a:srgbClr val="FFFFFF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613318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36786</TotalTime>
  <Words>4807</Words>
  <Application>Microsoft Office PowerPoint</Application>
  <PresentationFormat>Widescreen</PresentationFormat>
  <Paragraphs>844</Paragraphs>
  <Slides>60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6" baseType="lpstr">
      <vt:lpstr>ＭＳ Ｐゴシック</vt:lpstr>
      <vt:lpstr>Arial</vt:lpstr>
      <vt:lpstr>Calibri</vt:lpstr>
      <vt:lpstr>Calibri Light</vt:lpstr>
      <vt:lpstr>Wingdings</vt:lpstr>
      <vt:lpstr>Office Theme</vt:lpstr>
      <vt:lpstr>Do we need a Wide-Band  Transverse Feedback in  the LHC/HL-LHC? </vt:lpstr>
      <vt:lpstr>Context &amp; Outline</vt:lpstr>
      <vt:lpstr>Context &amp; Outline</vt:lpstr>
      <vt:lpstr>Brief description of a wideband feedback system</vt:lpstr>
      <vt:lpstr>Brief description of a wideband feedback system</vt:lpstr>
      <vt:lpstr>The present transverse feedback system – “ADT”</vt:lpstr>
      <vt:lpstr>The present transverse feedback system – “ADT”</vt:lpstr>
      <vt:lpstr>HL-LHC challenges</vt:lpstr>
      <vt:lpstr>HL-LHC predictions</vt:lpstr>
      <vt:lpstr>HL-LHC predictions</vt:lpstr>
      <vt:lpstr>Context &amp; Outline</vt:lpstr>
      <vt:lpstr>Impedance and instabilities</vt:lpstr>
      <vt:lpstr>Impedance and instabilities</vt:lpstr>
      <vt:lpstr>Impedance and instabilities</vt:lpstr>
      <vt:lpstr>Impedance and instabilities</vt:lpstr>
      <vt:lpstr>New PyHEADTAIL Feedback module</vt:lpstr>
      <vt:lpstr>Impedance and instabilities</vt:lpstr>
      <vt:lpstr>Impedance and instabilities</vt:lpstr>
      <vt:lpstr>Impedance and instabilities</vt:lpstr>
      <vt:lpstr>Context &amp; Outline</vt:lpstr>
      <vt:lpstr>E-cloud and instabilities</vt:lpstr>
      <vt:lpstr>E-cloud and instabilities</vt:lpstr>
      <vt:lpstr>E-cloud and instabilities</vt:lpstr>
      <vt:lpstr>E-cloud and instabilities</vt:lpstr>
      <vt:lpstr>E-cloud and instabilities</vt:lpstr>
      <vt:lpstr>Context &amp; Outline</vt:lpstr>
      <vt:lpstr>Can it work in practice?</vt:lpstr>
      <vt:lpstr>Observation in the SPS for Q26 single bunch MDs</vt:lpstr>
      <vt:lpstr>Observation in the SPS for Q26 single bunch MDs</vt:lpstr>
      <vt:lpstr>Data from the ADC of the Box</vt:lpstr>
      <vt:lpstr>Data from the ADC of the Box</vt:lpstr>
      <vt:lpstr>Data from the ADC of the Box</vt:lpstr>
      <vt:lpstr>Context &amp; Outline</vt:lpstr>
      <vt:lpstr>Potential location in HL-LHC</vt:lpstr>
      <vt:lpstr>Kicker specs – examples from the SPS</vt:lpstr>
      <vt:lpstr>Wideband feedback system – scaled to LHC</vt:lpstr>
      <vt:lpstr>Wideband feedback system – scaled to LHC</vt:lpstr>
      <vt:lpstr>Wideband feedback system – scaled to LHC</vt:lpstr>
      <vt:lpstr>Wideband feedback system – scaled to LHC</vt:lpstr>
      <vt:lpstr>Wideband feedback system – scaled to LHC</vt:lpstr>
      <vt:lpstr>Context &amp; Outline</vt:lpstr>
      <vt:lpstr>Do we need it? – HL-LHC predictions</vt:lpstr>
      <vt:lpstr>Do we need it? – HL-LHC predictions</vt:lpstr>
      <vt:lpstr>Comparison of mitigation techniques</vt:lpstr>
      <vt:lpstr>Comparison of mitigation techniques</vt:lpstr>
      <vt:lpstr>Path of choice</vt:lpstr>
      <vt:lpstr>Summary</vt:lpstr>
      <vt:lpstr>Open questions and future studies</vt:lpstr>
      <vt:lpstr>BACKUP</vt:lpstr>
      <vt:lpstr>HL-LHC impedance horizontal plane – 7 TeV</vt:lpstr>
      <vt:lpstr>HL-LHC impedance vertical plane – 7 TeV</vt:lpstr>
      <vt:lpstr>HL-LHC impedance longitudinal plane – 7 TeV</vt:lpstr>
      <vt:lpstr>Data from the ADC of the Box</vt:lpstr>
      <vt:lpstr>Data from the ADC of the Box</vt:lpstr>
      <vt:lpstr>Do we need it?</vt:lpstr>
      <vt:lpstr>Do we need it? – HL-LHC predictions</vt:lpstr>
      <vt:lpstr>Instability in the machine - LHC</vt:lpstr>
      <vt:lpstr>Instability in the machine - LHC</vt:lpstr>
      <vt:lpstr>Instability in the machine - LHC</vt:lpstr>
      <vt:lpstr>Comparison of mitigation techniques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Kevin Shing Bruce Li</cp:lastModifiedBy>
  <cp:revision>1704</cp:revision>
  <cp:lastPrinted>2016-08-15T11:28:10Z</cp:lastPrinted>
  <dcterms:created xsi:type="dcterms:W3CDTF">2016-01-05T14:08:19Z</dcterms:created>
  <dcterms:modified xsi:type="dcterms:W3CDTF">2016-08-23T07:25:58Z</dcterms:modified>
</cp:coreProperties>
</file>