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0"/>
  </p:notesMasterIdLst>
  <p:handoutMasterIdLst>
    <p:handoutMasterId r:id="rId41"/>
  </p:handoutMasterIdLst>
  <p:sldIdLst>
    <p:sldId id="256" r:id="rId5"/>
    <p:sldId id="257" r:id="rId6"/>
    <p:sldId id="293" r:id="rId7"/>
    <p:sldId id="262" r:id="rId8"/>
    <p:sldId id="259" r:id="rId9"/>
    <p:sldId id="258" r:id="rId10"/>
    <p:sldId id="263" r:id="rId11"/>
    <p:sldId id="260" r:id="rId12"/>
    <p:sldId id="264" r:id="rId13"/>
    <p:sldId id="265" r:id="rId14"/>
    <p:sldId id="266" r:id="rId15"/>
    <p:sldId id="284" r:id="rId16"/>
    <p:sldId id="283" r:id="rId17"/>
    <p:sldId id="269" r:id="rId18"/>
    <p:sldId id="273" r:id="rId19"/>
    <p:sldId id="268" r:id="rId20"/>
    <p:sldId id="275" r:id="rId21"/>
    <p:sldId id="285" r:id="rId22"/>
    <p:sldId id="286" r:id="rId23"/>
    <p:sldId id="270" r:id="rId24"/>
    <p:sldId id="267" r:id="rId25"/>
    <p:sldId id="288" r:id="rId26"/>
    <p:sldId id="287" r:id="rId27"/>
    <p:sldId id="289" r:id="rId28"/>
    <p:sldId id="278" r:id="rId29"/>
    <p:sldId id="279" r:id="rId30"/>
    <p:sldId id="281" r:id="rId31"/>
    <p:sldId id="292" r:id="rId32"/>
    <p:sldId id="290" r:id="rId33"/>
    <p:sldId id="280" r:id="rId34"/>
    <p:sldId id="261" r:id="rId35"/>
    <p:sldId id="296" r:id="rId36"/>
    <p:sldId id="297" r:id="rId37"/>
    <p:sldId id="294" r:id="rId38"/>
    <p:sldId id="295" r:id="rId3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Objects="1" showGuides="1">
      <p:cViewPr varScale="1">
        <p:scale>
          <a:sx n="80" d="100"/>
          <a:sy n="80" d="100"/>
        </p:scale>
        <p:origin x="-1856" y="-104"/>
      </p:cViewPr>
      <p:guideLst>
        <p:guide orient="horz" pos="4080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CF580-0851-A34A-A4AB-280CF4E646CC}" type="datetime1">
              <a:rPr lang="en-US" smtClean="0"/>
              <a:t>09/08/16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580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5C444-E552-5841-BBFE-C58E504E7E30}" type="datetime1">
              <a:rPr lang="en-US" smtClean="0"/>
              <a:t>09/08/16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75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497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44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44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D.Gamba - 73rd HiLumi WP2 Meeting 09/08/2016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4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2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5" Type="http://schemas.openxmlformats.org/officeDocument/2006/relationships/image" Target="../media/image13.emf"/><Relationship Id="rId6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Relationship Id="rId3" Type="http://schemas.openxmlformats.org/officeDocument/2006/relationships/image" Target="../media/image2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Relationship Id="rId3" Type="http://schemas.openxmlformats.org/officeDocument/2006/relationships/image" Target="../media/image23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Relationship Id="rId3" Type="http://schemas.openxmlformats.org/officeDocument/2006/relationships/image" Target="../media/image2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ds.cern.ch/record/1982611/files/CERN-ACC-2015-0014.pdf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Relationship Id="rId3" Type="http://schemas.openxmlformats.org/officeDocument/2006/relationships/image" Target="../media/image27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Relationship Id="rId3" Type="http://schemas.openxmlformats.org/officeDocument/2006/relationships/image" Target="../media/image29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Relationship Id="rId3" Type="http://schemas.openxmlformats.org/officeDocument/2006/relationships/image" Target="../media/image31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emf"/><Relationship Id="rId3" Type="http://schemas.openxmlformats.org/officeDocument/2006/relationships/image" Target="../media/image33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emf"/><Relationship Id="rId3" Type="http://schemas.openxmlformats.org/officeDocument/2006/relationships/image" Target="../media/image35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emf"/><Relationship Id="rId3" Type="http://schemas.openxmlformats.org/officeDocument/2006/relationships/image" Target="../media/image37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ds.cern.ch/record/1982611/files/CERN-ACC-2015-0014.pdf?version=1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ds.cern.ch/record/1982611/files/CERN-ACC-2015-0014.pdf?version=1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394926/contributions/938361/attachments/1131849/1618192/Layoutv1.2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emf"/><Relationship Id="rId3" Type="http://schemas.openxmlformats.org/officeDocument/2006/relationships/image" Target="../media/image41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94926/contributions/938361/attachments/1131849/1618192/Layoutv1.2.pdf" TargetMode="External"/><Relationship Id="rId4" Type="http://schemas.openxmlformats.org/officeDocument/2006/relationships/hyperlink" Target="https://indico.cern.ch/event/402175/contributions/960307/attachments/1160390/1676087/Layoutv1.2-C.pdf" TargetMode="External"/><Relationship Id="rId5" Type="http://schemas.openxmlformats.org/officeDocument/2006/relationships/hyperlink" Target="https://espace.cern.ch/HiLumi/WP2/task2/SitePages/DavideGamba.aspx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ds.cern.ch/record/1982611/files/CERN-ACC-2015-0014.pdf?version=1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ds.cern.ch/record/2016811/files/CERN-ACC-NOTE-2015-0009_2.pdf" TargetMode="External"/><Relationship Id="rId3" Type="http://schemas.openxmlformats.org/officeDocument/2006/relationships/hyperlink" Target="https://indico.cern.ch/event/307357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402175/contributions/960307/attachments/1160390/1676087/Layoutv1.2-C.pd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394926/contributions/938361/attachments/1131849/1618192/Layoutv1.2.pdf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Orbit correction status and update</a:t>
            </a:r>
            <a:br>
              <a:rPr lang="en-US" dirty="0" smtClean="0"/>
            </a:br>
            <a:r>
              <a:rPr lang="en-US" dirty="0" smtClean="0"/>
              <a:t>for HL-LHC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D. Gamba, R. De Maria, R. Tomas</a:t>
            </a:r>
          </a:p>
          <a:p>
            <a:endParaRPr lang="en-US" dirty="0" smtClean="0"/>
          </a:p>
          <a:p>
            <a:r>
              <a:rPr lang="en-US" dirty="0" smtClean="0"/>
              <a:t>Thanks to M. Fitterer</a:t>
            </a:r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73rd </a:t>
            </a:r>
            <a:r>
              <a:rPr lang="fr-FR" dirty="0" err="1"/>
              <a:t>HiLumi</a:t>
            </a:r>
            <a:r>
              <a:rPr lang="fr-FR" dirty="0"/>
              <a:t> WP2 Meeting 09/08/2016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584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under study</a:t>
            </a:r>
            <a:r>
              <a:rPr lang="en-US" dirty="0"/>
              <a:t>: </a:t>
            </a:r>
            <a:r>
              <a:rPr lang="en-US" dirty="0" err="1" smtClean="0"/>
              <a:t>presqueeze</a:t>
            </a:r>
            <a:r>
              <a:rPr lang="en-US" dirty="0" smtClean="0"/>
              <a:t> v1.2 </a:t>
            </a:r>
            <a:r>
              <a:rPr lang="en-US" dirty="0"/>
              <a:t>(thin)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 descr="crossingSchem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04" y="1196752"/>
            <a:ext cx="8424496" cy="52168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39317" y="4149080"/>
            <a:ext cx="19805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2 mm half separation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03648" y="1648545"/>
            <a:ext cx="24929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0.295 </a:t>
            </a:r>
            <a:r>
              <a:rPr lang="en-US" sz="1400" b="1" dirty="0" err="1" smtClean="0"/>
              <a:t>mrad</a:t>
            </a:r>
            <a:r>
              <a:rPr lang="en-US" sz="1400" b="1" dirty="0" smtClean="0"/>
              <a:t> half </a:t>
            </a:r>
            <a:r>
              <a:rPr lang="en-US" sz="1400" b="1" dirty="0" err="1" smtClean="0"/>
              <a:t>cros</a:t>
            </a:r>
            <a:r>
              <a:rPr lang="en-US" sz="1400" b="1" dirty="0" smtClean="0"/>
              <a:t>. angle</a:t>
            </a:r>
            <a:endParaRPr lang="en-US" sz="1400" b="1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73583" y="924628"/>
            <a:ext cx="8518898" cy="272124"/>
          </a:xfrm>
        </p:spPr>
        <p:txBody>
          <a:bodyPr>
            <a:normAutofit fontScale="85000" lnSpcReduction="10000"/>
          </a:bodyPr>
          <a:lstStyle/>
          <a:p>
            <a:r>
              <a:rPr lang="en-US" sz="1600" dirty="0" smtClean="0"/>
              <a:t>In the following simulation we will consider the area around IP5 within the first powered </a:t>
            </a:r>
            <a:r>
              <a:rPr lang="en-US" sz="1600" dirty="0" err="1" smtClean="0"/>
              <a:t>sextupoles</a:t>
            </a:r>
            <a:r>
              <a:rPr lang="en-US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26224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Simplified treatment of the problem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373583" y="924627"/>
            <a:ext cx="8518898" cy="5431723"/>
          </a:xfrm>
        </p:spPr>
        <p:txBody>
          <a:bodyPr>
            <a:normAutofit/>
          </a:bodyPr>
          <a:lstStyle/>
          <a:p>
            <a:r>
              <a:rPr lang="en-US" sz="1600" dirty="0" smtClean="0"/>
              <a:t>In </a:t>
            </a:r>
            <a:r>
              <a:rPr lang="en-US" sz="1600" dirty="0"/>
              <a:t>first approximation the problem is linear and two are the main equations</a:t>
            </a:r>
            <a:r>
              <a:rPr lang="en-US" sz="1600" dirty="0" smtClean="0"/>
              <a:t>:</a:t>
            </a:r>
          </a:p>
          <a:p>
            <a:pPr lvl="1"/>
            <a:r>
              <a:rPr lang="en-US" sz="1200" dirty="0" smtClean="0"/>
              <a:t>Orbit </a:t>
            </a:r>
            <a:r>
              <a:rPr lang="en-US" sz="1200" dirty="0"/>
              <a:t>variation along the a </a:t>
            </a:r>
            <a:r>
              <a:rPr lang="en-US" sz="1200" dirty="0" err="1"/>
              <a:t>beamline</a:t>
            </a:r>
            <a:r>
              <a:rPr lang="en-US" sz="1200" dirty="0"/>
              <a:t> (</a:t>
            </a:r>
            <a:r>
              <a:rPr lang="en-US" sz="1200" b="1" dirty="0" err="1"/>
              <a:t>Δx</a:t>
            </a:r>
            <a:r>
              <a:rPr lang="en-US" sz="1200" dirty="0"/>
              <a:t>) is linear with respect to misalignments/errors (</a:t>
            </a:r>
            <a:r>
              <a:rPr lang="en-US" sz="1200" b="1" dirty="0" err="1"/>
              <a:t>Δe</a:t>
            </a:r>
            <a:r>
              <a:rPr lang="en-US" sz="1200" dirty="0"/>
              <a:t>)</a:t>
            </a:r>
          </a:p>
          <a:p>
            <a:pPr lvl="1"/>
            <a:r>
              <a:rPr lang="en-US" sz="1200" dirty="0" smtClean="0"/>
              <a:t>And with </a:t>
            </a:r>
            <a:r>
              <a:rPr lang="en-US" sz="1200" dirty="0"/>
              <a:t>respect to correctors </a:t>
            </a:r>
            <a:r>
              <a:rPr lang="en-US" sz="1200" dirty="0" smtClean="0"/>
              <a:t>strengths </a:t>
            </a:r>
            <a:r>
              <a:rPr lang="en-US" sz="1200" dirty="0"/>
              <a:t>(</a:t>
            </a:r>
            <a:r>
              <a:rPr lang="en-US" sz="1200" b="1" dirty="0" err="1"/>
              <a:t>Δc</a:t>
            </a:r>
            <a:r>
              <a:rPr lang="en-US" sz="1200" dirty="0" smtClean="0"/>
              <a:t>)</a:t>
            </a:r>
          </a:p>
          <a:p>
            <a:pPr lvl="1"/>
            <a:r>
              <a:rPr lang="en-US" sz="1200" dirty="0" smtClean="0"/>
              <a:t>The linear coefficients form the matrices </a:t>
            </a:r>
            <a:r>
              <a:rPr lang="en-US" sz="1200" b="1" dirty="0" err="1" smtClean="0"/>
              <a:t>RM</a:t>
            </a:r>
            <a:r>
              <a:rPr lang="en-US" sz="1200" b="1" baseline="-25000" dirty="0" err="1" smtClean="0"/>
              <a:t>e</a:t>
            </a:r>
            <a:r>
              <a:rPr lang="en-US" sz="1200" dirty="0" smtClean="0"/>
              <a:t> and </a:t>
            </a:r>
            <a:r>
              <a:rPr lang="en-US" sz="1200" b="1" dirty="0" err="1" smtClean="0"/>
              <a:t>RM</a:t>
            </a:r>
            <a:r>
              <a:rPr lang="en-US" sz="1200" b="1" baseline="-25000" dirty="0" err="1" smtClean="0"/>
              <a:t>c</a:t>
            </a:r>
            <a:endParaRPr lang="en-US" sz="1200" b="1" baseline="-25000" dirty="0" smtClean="0"/>
          </a:p>
          <a:p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The response </a:t>
            </a:r>
            <a:r>
              <a:rPr lang="en-US" sz="1600" dirty="0"/>
              <a:t>matrices </a:t>
            </a:r>
            <a:r>
              <a:rPr lang="en-US" sz="1600" dirty="0" smtClean="0"/>
              <a:t>can be </a:t>
            </a:r>
            <a:r>
              <a:rPr lang="en-US" sz="1600" dirty="0"/>
              <a:t>measured/extracted by exciting the MAD-X model and measuring the response on the relevant optics </a:t>
            </a:r>
            <a:r>
              <a:rPr lang="en-US" sz="1600" dirty="0" smtClean="0"/>
              <a:t>parameters.</a:t>
            </a:r>
          </a:p>
          <a:p>
            <a:r>
              <a:rPr lang="en-US" sz="1600" dirty="0" smtClean="0"/>
              <a:t>One is interested only to correct some key* locations. E.g. in case of misalignments:</a:t>
            </a:r>
            <a:endParaRPr lang="en-US" sz="800" dirty="0" smtClean="0"/>
          </a:p>
          <a:p>
            <a:pPr lvl="1"/>
            <a:r>
              <a:rPr lang="en-US" sz="1200" dirty="0" smtClean="0"/>
              <a:t>Zero orbit variation at the boundaries of the line (to be “transparent” to the ideal machine)</a:t>
            </a:r>
          </a:p>
          <a:p>
            <a:pPr lvl="1"/>
            <a:r>
              <a:rPr lang="en-US" sz="1200" dirty="0" smtClean="0"/>
              <a:t>No variation of position and crossing angle at the IP</a:t>
            </a:r>
          </a:p>
          <a:p>
            <a:pPr lvl="1"/>
            <a:r>
              <a:rPr lang="en-US" sz="1200" dirty="0" smtClean="0"/>
              <a:t>No orbit excursion at the crab cavity location. </a:t>
            </a:r>
          </a:p>
          <a:p>
            <a:r>
              <a:rPr lang="en-US" sz="1600" dirty="0" smtClean="0"/>
              <a:t>The problem is simplified to the following equation:</a:t>
            </a:r>
          </a:p>
          <a:p>
            <a:endParaRPr lang="en-US" sz="1600" dirty="0"/>
          </a:p>
          <a:p>
            <a:endParaRPr lang="en-US" sz="1600" dirty="0" smtClean="0"/>
          </a:p>
          <a:p>
            <a:pPr lvl="1"/>
            <a:r>
              <a:rPr lang="en-US" sz="1200" dirty="0" smtClean="0"/>
              <a:t>Where the * matrices are a subset of the measured matrices </a:t>
            </a:r>
            <a:r>
              <a:rPr lang="en-US" sz="1200" b="1" dirty="0" err="1"/>
              <a:t>RM</a:t>
            </a:r>
            <a:r>
              <a:rPr lang="en-US" sz="1200" b="1" baseline="-25000" dirty="0" err="1"/>
              <a:t>e</a:t>
            </a:r>
            <a:r>
              <a:rPr lang="en-US" sz="1200" dirty="0"/>
              <a:t> and </a:t>
            </a:r>
            <a:r>
              <a:rPr lang="en-US" sz="1200" b="1" dirty="0" err="1" smtClean="0"/>
              <a:t>RM</a:t>
            </a:r>
            <a:r>
              <a:rPr lang="en-US" sz="1200" b="1" baseline="-25000" dirty="0" err="1" smtClean="0"/>
              <a:t>c</a:t>
            </a:r>
            <a:r>
              <a:rPr lang="en-US" sz="1200" dirty="0"/>
              <a:t> </a:t>
            </a:r>
            <a:r>
              <a:rPr lang="en-US" sz="1200" dirty="0" smtClean="0"/>
              <a:t>keeping only the important rows.</a:t>
            </a:r>
          </a:p>
          <a:p>
            <a:r>
              <a:rPr lang="en-US" sz="1600" dirty="0" smtClean="0"/>
              <a:t>The residual orbit at other locations is simply:</a:t>
            </a:r>
            <a:endParaRPr lang="en-US" sz="1200" dirty="0" smtClean="0"/>
          </a:p>
          <a:p>
            <a:endParaRPr lang="en-US" sz="1600" dirty="0"/>
          </a:p>
          <a:p>
            <a:endParaRPr lang="en-US" sz="1600" dirty="0" smtClean="0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970112"/>
            <a:ext cx="1529788" cy="325487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970112"/>
            <a:ext cx="1550018" cy="329791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4293096"/>
            <a:ext cx="4464496" cy="361801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5434329"/>
            <a:ext cx="3991263" cy="370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764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 and variance of </a:t>
            </a:r>
            <a:r>
              <a:rPr lang="en-US" dirty="0" smtClean="0"/>
              <a:t>strengths</a:t>
            </a:r>
            <a:r>
              <a:rPr lang="en-US" dirty="0"/>
              <a:t>/excursions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 smtClean="0"/>
              <a:t>D.Gamba</a:t>
            </a:r>
            <a:r>
              <a:rPr lang="fr-FR" noProof="0" dirty="0" smtClean="0"/>
              <a:t> - 73rd </a:t>
            </a:r>
            <a:r>
              <a:rPr lang="fr-FR" noProof="0" dirty="0" err="1" smtClean="0"/>
              <a:t>HiLumi</a:t>
            </a:r>
            <a:r>
              <a:rPr lang="fr-FR" noProof="0" dirty="0" smtClean="0"/>
              <a:t> WP2 Meeting 09/08/2016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373583" y="924627"/>
            <a:ext cx="8518898" cy="5431723"/>
          </a:xfrm>
        </p:spPr>
        <p:txBody>
          <a:bodyPr>
            <a:normAutofit/>
          </a:bodyPr>
          <a:lstStyle/>
          <a:p>
            <a:r>
              <a:rPr lang="en-US" sz="1600" dirty="0" smtClean="0"/>
              <a:t>The resulting strength of each corrector needed to cope with all misalignment is:</a:t>
            </a:r>
          </a:p>
          <a:p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A possible definition of </a:t>
            </a:r>
            <a:r>
              <a:rPr lang="en-US" sz="1600" b="1" dirty="0" smtClean="0"/>
              <a:t>worse scenario </a:t>
            </a:r>
            <a:r>
              <a:rPr lang="en-US" sz="1600" dirty="0" smtClean="0"/>
              <a:t>could then be:</a:t>
            </a:r>
            <a:endParaRPr lang="en-US" sz="1200" dirty="0" smtClean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r>
              <a:rPr lang="en-US" sz="1600" dirty="0" smtClean="0"/>
              <a:t>From linear algebra one also has that:</a:t>
            </a:r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r>
              <a:rPr lang="en-US" sz="1600" dirty="0" smtClean="0"/>
              <a:t>From witch it is possible to extract the square root of the variances (≈ </a:t>
            </a:r>
            <a:r>
              <a:rPr lang="en-US" sz="1600" dirty="0" err="1" smtClean="0"/>
              <a:t>r.m.s</a:t>
            </a:r>
            <a:r>
              <a:rPr lang="en-US" sz="1600" dirty="0" smtClean="0"/>
              <a:t>)</a:t>
            </a:r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307040"/>
            <a:ext cx="2445871" cy="609792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531269"/>
            <a:ext cx="3816424" cy="555672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99" y="3131918"/>
            <a:ext cx="5332981" cy="551480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937240"/>
            <a:ext cx="7196856" cy="435976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331470"/>
            <a:ext cx="4176464" cy="461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771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Verify that the system is “linear enough”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13" name="Picture 12" descr="verificationRandomErrorCorrectio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71" y="2636912"/>
            <a:ext cx="8876617" cy="3384376"/>
          </a:xfrm>
          <a:prstGeom prst="rect">
            <a:avLst/>
          </a:prstGeom>
        </p:spPr>
      </p:pic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373583" y="980728"/>
            <a:ext cx="8518898" cy="1440160"/>
          </a:xfrm>
        </p:spPr>
        <p:txBody>
          <a:bodyPr>
            <a:normAutofit/>
          </a:bodyPr>
          <a:lstStyle/>
          <a:p>
            <a:r>
              <a:rPr lang="en-US" sz="1600" dirty="0"/>
              <a:t>One can verify that the measured matrices </a:t>
            </a:r>
            <a:r>
              <a:rPr lang="en-US" sz="1600" dirty="0" smtClean="0"/>
              <a:t>are </a:t>
            </a:r>
            <a:r>
              <a:rPr lang="en-US" sz="1600" dirty="0"/>
              <a:t>able to describe the problem by testing </a:t>
            </a:r>
            <a:r>
              <a:rPr lang="en-US" sz="1600" dirty="0" smtClean="0"/>
              <a:t>the previous procedure with </a:t>
            </a:r>
            <a:r>
              <a:rPr lang="en-US" sz="1600" dirty="0"/>
              <a:t>MAD-X itself</a:t>
            </a:r>
            <a:r>
              <a:rPr lang="en-US" sz="1600" dirty="0" smtClean="0"/>
              <a:t>.</a:t>
            </a:r>
          </a:p>
          <a:p>
            <a:r>
              <a:rPr lang="en-US" sz="1600" dirty="0"/>
              <a:t>Here a random machine </a:t>
            </a:r>
            <a:r>
              <a:rPr lang="en-US" sz="1600" dirty="0" smtClean="0"/>
              <a:t>with</a:t>
            </a:r>
          </a:p>
          <a:p>
            <a:pPr lvl="1"/>
            <a:r>
              <a:rPr lang="en-US" sz="1200" dirty="0" smtClean="0"/>
              <a:t>10</a:t>
            </a:r>
            <a:r>
              <a:rPr lang="en-US" sz="1200" dirty="0"/>
              <a:t>^-3 </a:t>
            </a:r>
            <a:r>
              <a:rPr lang="en-US" sz="1200" dirty="0" smtClean="0"/>
              <a:t>[m] transverse </a:t>
            </a:r>
            <a:r>
              <a:rPr lang="en-US" sz="1200" dirty="0"/>
              <a:t>and longitudinal </a:t>
            </a:r>
            <a:r>
              <a:rPr lang="en-US" sz="1200" dirty="0" err="1" smtClean="0"/>
              <a:t>quadrupoles</a:t>
            </a:r>
            <a:r>
              <a:rPr lang="en-US" sz="1200" dirty="0" smtClean="0"/>
              <a:t> and dipoles misalignments</a:t>
            </a:r>
          </a:p>
          <a:p>
            <a:pPr lvl="1"/>
            <a:r>
              <a:rPr lang="en-US" sz="1200" dirty="0"/>
              <a:t>10^-3 </a:t>
            </a:r>
            <a:r>
              <a:rPr lang="en-US" sz="1200" dirty="0" smtClean="0"/>
              <a:t>[rad] roll </a:t>
            </a:r>
            <a:r>
              <a:rPr lang="en-US" sz="1200" dirty="0" smtClean="0"/>
              <a:t>of </a:t>
            </a:r>
            <a:r>
              <a:rPr lang="en-US" sz="1200" dirty="0" err="1" smtClean="0"/>
              <a:t>quadrupoles</a:t>
            </a:r>
            <a:r>
              <a:rPr lang="en-US" sz="1200" dirty="0" smtClean="0"/>
              <a:t> and dipoles.</a:t>
            </a:r>
          </a:p>
          <a:p>
            <a:pPr lvl="1"/>
            <a:r>
              <a:rPr lang="en-US" sz="1200" dirty="0"/>
              <a:t>10^-3 </a:t>
            </a:r>
            <a:r>
              <a:rPr lang="en-US" sz="1200" dirty="0" smtClean="0"/>
              <a:t>error on the transfer function of </a:t>
            </a:r>
            <a:r>
              <a:rPr lang="en-US" sz="1200" dirty="0" smtClean="0"/>
              <a:t>dipoles.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95154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misalignments on open-line orbit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3" name="Picture 2" descr="macroEffects_Xb1_limits_beforeCor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28100"/>
            <a:ext cx="8352488" cy="4625236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73583" y="924628"/>
            <a:ext cx="8518898" cy="848188"/>
          </a:xfrm>
        </p:spPr>
        <p:txBody>
          <a:bodyPr>
            <a:normAutofit fontScale="92500" lnSpcReduction="10000"/>
          </a:bodyPr>
          <a:lstStyle/>
          <a:p>
            <a:r>
              <a:rPr lang="en-US" sz="1600" dirty="0" smtClean="0"/>
              <a:t>Assuming the worst scenario on B1: sum of the absolute orbit excursions due to different class of imperfections:</a:t>
            </a:r>
          </a:p>
          <a:p>
            <a:pPr lvl="1"/>
            <a:r>
              <a:rPr lang="en-US" sz="1200" dirty="0" smtClean="0"/>
              <a:t>e.g. </a:t>
            </a:r>
            <a:r>
              <a:rPr lang="en-US" sz="1200" dirty="0" err="1" smtClean="0"/>
              <a:t>ITquad_DX</a:t>
            </a:r>
            <a:r>
              <a:rPr lang="en-US" sz="1200" dirty="0" smtClean="0"/>
              <a:t> is the effect of all IT </a:t>
            </a:r>
            <a:r>
              <a:rPr lang="en-US" sz="1200" dirty="0" err="1" smtClean="0"/>
              <a:t>quadrupoles</a:t>
            </a:r>
            <a:r>
              <a:rPr lang="en-US" sz="1200" dirty="0" smtClean="0"/>
              <a:t> being misaligned of 1 mm and such that all errors are “constructive”.</a:t>
            </a:r>
          </a:p>
          <a:p>
            <a:pPr lvl="1"/>
            <a:r>
              <a:rPr lang="en-US" sz="1200" b="1" dirty="0" smtClean="0">
                <a:solidFill>
                  <a:srgbClr val="FF0000"/>
                </a:solidFill>
              </a:rPr>
              <a:t>Unphysical! </a:t>
            </a:r>
            <a:r>
              <a:rPr lang="en-US" sz="1200" dirty="0" smtClean="0"/>
              <a:t>The beam is “starting” by hypothesis from 0 and collects all the errors.</a:t>
            </a:r>
            <a:endParaRPr lang="en-US" sz="12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259632" y="4005064"/>
            <a:ext cx="180020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2"/>
                </a:solidFill>
              </a:rPr>
              <a:t>Apertures from MAD</a:t>
            </a:r>
            <a:endParaRPr lang="en-US" sz="1200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4394738"/>
            <a:ext cx="1800200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2"/>
                </a:solidFill>
              </a:rPr>
              <a:t>Apertures minus 12 sigma envelope and abs orbit taken by crossing scheme.</a:t>
            </a:r>
            <a:endParaRPr lang="en-US" sz="1200" b="1" dirty="0">
              <a:solidFill>
                <a:schemeClr val="tx2"/>
              </a:solidFill>
            </a:endParaRPr>
          </a:p>
        </p:txBody>
      </p:sp>
      <p:cxnSp>
        <p:nvCxnSpPr>
          <p:cNvPr id="10" name="Straight Arrow Connector 9"/>
          <p:cNvCxnSpPr>
            <a:stCxn id="8" idx="3"/>
          </p:cNvCxnSpPr>
          <p:nvPr/>
        </p:nvCxnSpPr>
        <p:spPr>
          <a:xfrm>
            <a:off x="3059832" y="4810237"/>
            <a:ext cx="1080120" cy="5595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7" idx="3"/>
          </p:cNvCxnSpPr>
          <p:nvPr/>
        </p:nvCxnSpPr>
        <p:spPr>
          <a:xfrm>
            <a:off x="3059832" y="4143564"/>
            <a:ext cx="1008112" cy="5781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5690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</a:t>
            </a:r>
            <a:r>
              <a:rPr lang="en-US" dirty="0" smtClean="0"/>
              <a:t>correctors on orbit </a:t>
            </a:r>
            <a:r>
              <a:rPr lang="en-US" dirty="0"/>
              <a:t>(</a:t>
            </a:r>
            <a:r>
              <a:rPr lang="en-US" dirty="0" smtClean="0"/>
              <a:t>B1)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7" name="Picture 6" descr="macroEffects_Xb1_nolimits_bareEffect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84" y="1497396"/>
            <a:ext cx="8389778" cy="4687305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73583" y="924628"/>
            <a:ext cx="8518898" cy="560156"/>
          </a:xfrm>
        </p:spPr>
        <p:txBody>
          <a:bodyPr>
            <a:normAutofit/>
          </a:bodyPr>
          <a:lstStyle/>
          <a:p>
            <a:r>
              <a:rPr lang="en-US" sz="1600" dirty="0" smtClean="0"/>
              <a:t>Absolute orbit excursion induced by each horizontal kicker available in the line.</a:t>
            </a:r>
          </a:p>
          <a:p>
            <a:pPr lvl="1"/>
            <a:r>
              <a:rPr lang="en-US" sz="1200" b="1" dirty="0">
                <a:solidFill>
                  <a:srgbClr val="FF0000"/>
                </a:solidFill>
              </a:rPr>
              <a:t>Unphysical!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3108301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croEffects_Xb2_wlim_Strenght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82" y="3822030"/>
            <a:ext cx="8305552" cy="2692061"/>
          </a:xfrm>
          <a:prstGeom prst="rect">
            <a:avLst/>
          </a:prstGeom>
        </p:spPr>
      </p:pic>
      <p:pic>
        <p:nvPicPr>
          <p:cNvPr id="3" name="Picture 2" descr="macroEffects_Xb1_wlim_Strenght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96752"/>
            <a:ext cx="8372498" cy="27137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999" y="180000"/>
            <a:ext cx="8255117" cy="656712"/>
          </a:xfrm>
        </p:spPr>
        <p:txBody>
          <a:bodyPr/>
          <a:lstStyle/>
          <a:p>
            <a:r>
              <a:rPr lang="en-US" dirty="0" smtClean="0"/>
              <a:t>Correction of each class of </a:t>
            </a:r>
            <a:r>
              <a:rPr lang="en-US" dirty="0"/>
              <a:t>error </a:t>
            </a:r>
            <a:r>
              <a:rPr lang="en-US" dirty="0" smtClean="0"/>
              <a:t>(Horizontal)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48219" y="836712"/>
            <a:ext cx="8518898" cy="72008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Computed absolute corrector strengths needed in order to correct the worse scenario</a:t>
            </a:r>
          </a:p>
          <a:p>
            <a:pPr lvl="1"/>
            <a:r>
              <a:rPr lang="en-US" sz="1200" dirty="0" smtClean="0"/>
              <a:t>Correction of position/angle at IP; </a:t>
            </a:r>
            <a:r>
              <a:rPr lang="en-US" sz="1200" dirty="0"/>
              <a:t>z</a:t>
            </a:r>
            <a:r>
              <a:rPr lang="en-US" sz="1200" dirty="0" smtClean="0"/>
              <a:t>ero orbit at the crab cavities; zero boundary conditions.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54265" y="1706324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5F8C"/>
                </a:solidFill>
              </a:rPr>
              <a:t>MAX</a:t>
            </a:r>
            <a:endParaRPr lang="en-US" sz="1200" b="1" dirty="0">
              <a:solidFill>
                <a:srgbClr val="005F8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6704" y="2343363"/>
            <a:ext cx="13644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tx2"/>
                </a:solidFill>
              </a:rPr>
              <a:t>C</a:t>
            </a:r>
            <a:r>
              <a:rPr lang="en-US" sz="1100" b="1" dirty="0" smtClean="0">
                <a:solidFill>
                  <a:schemeClr val="tx2"/>
                </a:solidFill>
              </a:rPr>
              <a:t>rossing scheme</a:t>
            </a:r>
            <a:endParaRPr lang="en-US" sz="1100" b="1" dirty="0">
              <a:solidFill>
                <a:schemeClr val="tx2"/>
              </a:solidFill>
            </a:endParaRPr>
          </a:p>
        </p:txBody>
      </p:sp>
      <p:cxnSp>
        <p:nvCxnSpPr>
          <p:cNvPr id="9" name="Straight Arrow Connector 8"/>
          <p:cNvCxnSpPr>
            <a:stCxn id="8" idx="1"/>
          </p:cNvCxnSpPr>
          <p:nvPr/>
        </p:nvCxnSpPr>
        <p:spPr>
          <a:xfrm flipH="1" flipV="1">
            <a:off x="5004048" y="2420889"/>
            <a:ext cx="332656" cy="53279"/>
          </a:xfrm>
          <a:prstGeom prst="straightConnector1">
            <a:avLst/>
          </a:prstGeom>
          <a:ln w="19050" cmpd="sng">
            <a:solidFill>
              <a:srgbClr val="4F81BD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619672" y="1844824"/>
            <a:ext cx="458899" cy="0"/>
          </a:xfrm>
          <a:prstGeom prst="straightConnector1">
            <a:avLst/>
          </a:prstGeom>
          <a:ln w="19050" cmpd="sng">
            <a:solidFill>
              <a:srgbClr val="4F81BD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740328" y="1372126"/>
            <a:ext cx="47974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B1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84952" y="3964414"/>
            <a:ext cx="47974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B2</a:t>
            </a:r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342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on orbit after </a:t>
            </a:r>
            <a:r>
              <a:rPr lang="en-US" dirty="0" smtClean="0"/>
              <a:t>correction (Horizontal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48219" y="836712"/>
            <a:ext cx="8518898" cy="72008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Computed the worse scenario on orbit. Note change of scale, see later for explanations.</a:t>
            </a:r>
          </a:p>
        </p:txBody>
      </p:sp>
      <p:pic>
        <p:nvPicPr>
          <p:cNvPr id="10" name="Picture 9" descr="macroEffects_Xb1_limits_afterCor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88" y="1230493"/>
            <a:ext cx="8628292" cy="2486539"/>
          </a:xfrm>
          <a:prstGeom prst="rect">
            <a:avLst/>
          </a:prstGeom>
        </p:spPr>
      </p:pic>
      <p:pic>
        <p:nvPicPr>
          <p:cNvPr id="11" name="Picture 10" descr="macroEffects_Xb2_limits_afterCor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000" y="3749094"/>
            <a:ext cx="8634117" cy="248821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72000" y="1115452"/>
            <a:ext cx="47974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B1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04766" y="3602323"/>
            <a:ext cx="47974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B2</a:t>
            </a:r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257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croEffects_Yb1_Strenght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96" y="1174229"/>
            <a:ext cx="8160592" cy="2633214"/>
          </a:xfrm>
          <a:prstGeom prst="rect">
            <a:avLst/>
          </a:prstGeom>
        </p:spPr>
      </p:pic>
      <p:pic>
        <p:nvPicPr>
          <p:cNvPr id="4" name="Picture 3" descr="macroEffects_Yb2_wlim_Strenght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80" y="3723136"/>
            <a:ext cx="8160592" cy="2633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999" y="180000"/>
            <a:ext cx="8255117" cy="656712"/>
          </a:xfrm>
        </p:spPr>
        <p:txBody>
          <a:bodyPr/>
          <a:lstStyle/>
          <a:p>
            <a:r>
              <a:rPr lang="en-US" dirty="0" smtClean="0"/>
              <a:t>Correction of each class of </a:t>
            </a:r>
            <a:r>
              <a:rPr lang="en-US" dirty="0"/>
              <a:t>error </a:t>
            </a:r>
            <a:r>
              <a:rPr lang="en-US" dirty="0" smtClean="0"/>
              <a:t>(Vertical)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48219" y="836712"/>
            <a:ext cx="8518898" cy="72008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Computed absolute corrector strengths needed in order to correct the worse scenario</a:t>
            </a:r>
          </a:p>
          <a:p>
            <a:pPr lvl="1"/>
            <a:r>
              <a:rPr lang="en-US" sz="1200" dirty="0" smtClean="0"/>
              <a:t>Correction of position/angle at IP; </a:t>
            </a:r>
            <a:r>
              <a:rPr lang="en-US" sz="1200" dirty="0"/>
              <a:t>z</a:t>
            </a:r>
            <a:r>
              <a:rPr lang="en-US" sz="1200" dirty="0" smtClean="0"/>
              <a:t>ero orbit at the crab cavities; zero boundary conditions.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807562" y="1307836"/>
            <a:ext cx="47974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B1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12336" y="3845822"/>
            <a:ext cx="47974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B2</a:t>
            </a:r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436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croEffects_Yb1_limits_afterCor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237105"/>
            <a:ext cx="8536917" cy="2460207"/>
          </a:xfrm>
          <a:prstGeom prst="rect">
            <a:avLst/>
          </a:prstGeom>
        </p:spPr>
      </p:pic>
      <p:pic>
        <p:nvPicPr>
          <p:cNvPr id="7" name="Picture 6" descr="macroEffects_Yb2_limits_afterCor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777105"/>
            <a:ext cx="8536917" cy="24602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on orbit after </a:t>
            </a:r>
            <a:r>
              <a:rPr lang="en-US" dirty="0" smtClean="0"/>
              <a:t>correction </a:t>
            </a:r>
            <a:r>
              <a:rPr lang="en-US" dirty="0"/>
              <a:t>(Vertical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48219" y="836712"/>
            <a:ext cx="8518898" cy="72008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Computed the worse scenario on </a:t>
            </a:r>
            <a:r>
              <a:rPr lang="en-US" sz="1600" dirty="0"/>
              <a:t>orbit. Note change of scale, see later for explanations.</a:t>
            </a:r>
            <a:endParaRPr lang="en-US" sz="16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4596312" y="1115452"/>
            <a:ext cx="47974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B1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3635732"/>
            <a:ext cx="47974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B2</a:t>
            </a:r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430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Aim of the orbit correction studies.</a:t>
            </a:r>
          </a:p>
          <a:p>
            <a:r>
              <a:rPr lang="en-US" dirty="0" smtClean="0"/>
              <a:t>Quick review of earlier works.</a:t>
            </a:r>
          </a:p>
          <a:p>
            <a:r>
              <a:rPr lang="en-US" dirty="0" smtClean="0"/>
              <a:t>Current needs.</a:t>
            </a:r>
          </a:p>
          <a:p>
            <a:r>
              <a:rPr lang="en-US" dirty="0" smtClean="0"/>
              <a:t>Reinventing the wheel:</a:t>
            </a:r>
          </a:p>
          <a:p>
            <a:pPr lvl="1"/>
            <a:r>
              <a:rPr lang="en-US" dirty="0" smtClean="0"/>
              <a:t>My way to get into the subject.</a:t>
            </a:r>
          </a:p>
          <a:p>
            <a:r>
              <a:rPr lang="en-US" dirty="0" smtClean="0"/>
              <a:t>Some new/old results.</a:t>
            </a:r>
          </a:p>
          <a:p>
            <a:pPr lvl="1"/>
            <a:r>
              <a:rPr lang="en-US" dirty="0" smtClean="0"/>
              <a:t>Comparison with earlier studies</a:t>
            </a:r>
          </a:p>
          <a:p>
            <a:r>
              <a:rPr lang="en-US" dirty="0" smtClean="0"/>
              <a:t>Plans for the future.</a:t>
            </a:r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83914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observations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2544" y="1052736"/>
            <a:ext cx="7920000" cy="4906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As already seen in previous studies (</a:t>
            </a:r>
            <a:r>
              <a:rPr lang="en-GB" b="1" dirty="0">
                <a:hlinkClick r:id="rId2"/>
              </a:rPr>
              <a:t>link</a:t>
            </a:r>
            <a:r>
              <a:rPr lang="en-US" dirty="0" smtClean="0"/>
              <a:t>) the main contribution to residual orbit and correctors strength comes from </a:t>
            </a:r>
            <a:r>
              <a:rPr lang="en-US" dirty="0" err="1" smtClean="0"/>
              <a:t>quadrupoles</a:t>
            </a:r>
            <a:r>
              <a:rPr lang="en-US" dirty="0" smtClean="0"/>
              <a:t> misalignments.</a:t>
            </a:r>
          </a:p>
          <a:p>
            <a:r>
              <a:rPr lang="en-US" dirty="0" smtClean="0"/>
              <a:t>D1 and D2 imperfections don’t seem to be critical:</a:t>
            </a:r>
          </a:p>
          <a:p>
            <a:pPr lvl="1"/>
            <a:r>
              <a:rPr lang="en-US" dirty="0" smtClean="0"/>
              <a:t>Note that we were comparing 1 mm transverse offsets with 1e-3 relative field errors.</a:t>
            </a:r>
          </a:p>
          <a:p>
            <a:r>
              <a:rPr lang="en-US" dirty="0" smtClean="0"/>
              <a:t>In the previous plots the orbit outside the IT is asymmetric.</a:t>
            </a:r>
            <a:endParaRPr lang="en-GB" dirty="0"/>
          </a:p>
          <a:p>
            <a:pPr lvl="1"/>
            <a:r>
              <a:rPr lang="en-GB" dirty="0" smtClean="0"/>
              <a:t>The right part seems to be affected by bigger orbit excursions.</a:t>
            </a:r>
          </a:p>
          <a:p>
            <a:pPr lvl="1"/>
            <a:r>
              <a:rPr lang="en-GB" dirty="0" smtClean="0"/>
              <a:t>One can have a closer look error by error.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88787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IT quads misalignments (DX) on B1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3" name="Picture 2" descr="InternalDX_Strenght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58" y="836712"/>
            <a:ext cx="8902700" cy="2832100"/>
          </a:xfrm>
          <a:prstGeom prst="rect">
            <a:avLst/>
          </a:prstGeom>
        </p:spPr>
      </p:pic>
      <p:pic>
        <p:nvPicPr>
          <p:cNvPr id="6" name="Picture 5" descr="InternalDX_afterCor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8" y="3789040"/>
            <a:ext cx="88519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577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IT quads misalignments (DY) on B1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7" name="Picture 6" descr="InternalDY_Strenght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73" y="881170"/>
            <a:ext cx="8499927" cy="2691846"/>
          </a:xfrm>
          <a:prstGeom prst="rect">
            <a:avLst/>
          </a:prstGeom>
        </p:spPr>
      </p:pic>
      <p:pic>
        <p:nvPicPr>
          <p:cNvPr id="8" name="Picture 7" descr="InternalDY_afterCor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73" y="3789040"/>
            <a:ext cx="8499927" cy="2439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110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Ext. quads misalignments (DX) on B1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8" name="Picture 7" descr="ExternalDX_Strenght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64" y="906465"/>
            <a:ext cx="7912436" cy="2611217"/>
          </a:xfrm>
          <a:prstGeom prst="rect">
            <a:avLst/>
          </a:prstGeom>
        </p:spPr>
      </p:pic>
      <p:pic>
        <p:nvPicPr>
          <p:cNvPr id="9" name="Picture 8" descr="ExternalDX_afterCor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55" y="3717032"/>
            <a:ext cx="7953162" cy="2467836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6804248" y="5661248"/>
            <a:ext cx="1882552" cy="666141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804248" y="3789040"/>
            <a:ext cx="1882552" cy="666141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403648" y="6167045"/>
            <a:ext cx="5352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constraints in arc BPMs: optimistic for strength,</a:t>
            </a:r>
          </a:p>
          <a:p>
            <a:r>
              <a:rPr lang="en-US" dirty="0" smtClean="0"/>
              <a:t>pessimistic for orbit.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686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Ext. quads misalignments (DY) on B1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9" name="Picture 8" descr="ExternalDY_afterCor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42" y="3717032"/>
            <a:ext cx="7956376" cy="2504153"/>
          </a:xfrm>
          <a:prstGeom prst="rect">
            <a:avLst/>
          </a:prstGeom>
        </p:spPr>
      </p:pic>
      <p:pic>
        <p:nvPicPr>
          <p:cNvPr id="10" name="Picture 9" descr="ExternalDY_Strenght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42" y="900000"/>
            <a:ext cx="8001906" cy="26407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03648" y="6165304"/>
            <a:ext cx="5352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constraints in arc BPMs: optimistic for strength,</a:t>
            </a:r>
          </a:p>
          <a:p>
            <a:r>
              <a:rPr lang="en-US" dirty="0" smtClean="0"/>
              <a:t>pessimistic for orbit.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9814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D1/D2 errors on B1 (Horizontal)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14" name="Picture 13" descr="IntBendEffectsX_Strenght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62" y="903944"/>
            <a:ext cx="8197496" cy="2678618"/>
          </a:xfrm>
          <a:prstGeom prst="rect">
            <a:avLst/>
          </a:prstGeom>
        </p:spPr>
      </p:pic>
      <p:pic>
        <p:nvPicPr>
          <p:cNvPr id="15" name="Picture 14" descr="IntBendEffectsX_afterCor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37" y="3697243"/>
            <a:ext cx="8278316" cy="254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524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D1/D2 errors on B1 (Vertical)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8219" y="836712"/>
            <a:ext cx="8518898" cy="288032"/>
          </a:xfrm>
        </p:spPr>
        <p:txBody>
          <a:bodyPr>
            <a:normAutofit fontScale="92500"/>
          </a:bodyPr>
          <a:lstStyle/>
          <a:p>
            <a:r>
              <a:rPr lang="en-US" sz="1600" dirty="0" smtClean="0"/>
              <a:t>The effect of dipoles roll on the vertical plane is similar to the effect of field error in the horizontal.</a:t>
            </a:r>
          </a:p>
        </p:txBody>
      </p:sp>
      <p:pic>
        <p:nvPicPr>
          <p:cNvPr id="7" name="Picture 6" descr="IntBendEffectsY_afterCor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53" y="3933056"/>
            <a:ext cx="8199511" cy="2515889"/>
          </a:xfrm>
          <a:prstGeom prst="rect">
            <a:avLst/>
          </a:prstGeom>
        </p:spPr>
      </p:pic>
      <p:pic>
        <p:nvPicPr>
          <p:cNvPr id="8" name="Picture 7" descr="IntBendEffectsY_Strenght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1268760"/>
            <a:ext cx="8153663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209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 smtClean="0"/>
              <a:t>D.Gamba</a:t>
            </a:r>
            <a:r>
              <a:rPr lang="fr-FR" noProof="0" dirty="0" smtClean="0"/>
              <a:t> - 73rd </a:t>
            </a:r>
            <a:r>
              <a:rPr lang="fr-FR" noProof="0" dirty="0" err="1" smtClean="0"/>
              <a:t>HiLumi</a:t>
            </a:r>
            <a:r>
              <a:rPr lang="fr-FR" noProof="0" dirty="0" smtClean="0"/>
              <a:t> WP2 Meeting 09/08/2016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the Monte Carlo approach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12544" y="1052736"/>
            <a:ext cx="7920000" cy="4906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Used in the previous studies: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Define specific knobs (crossing, separation, offset, </a:t>
            </a:r>
            <a:r>
              <a:rPr lang="en-US" dirty="0" err="1" smtClean="0"/>
              <a:t>lumiscan</a:t>
            </a:r>
            <a:r>
              <a:rPr lang="en-US" dirty="0" smtClean="0"/>
              <a:t>) and specific procedures for imperfection correction (i.e. “short” and “</a:t>
            </a:r>
            <a:r>
              <a:rPr lang="en-US" dirty="0" err="1" smtClean="0"/>
              <a:t>lim</a:t>
            </a:r>
            <a:r>
              <a:rPr lang="en-US" dirty="0" smtClean="0"/>
              <a:t>” strategy used in </a:t>
            </a:r>
            <a:r>
              <a:rPr lang="en-GB" b="1" dirty="0">
                <a:hlinkClick r:id="rId2"/>
              </a:rPr>
              <a:t>link</a:t>
            </a:r>
            <a:r>
              <a:rPr lang="en-US" dirty="0" smtClean="0"/>
              <a:t>).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Generate N (e.g. 10.000) machines in MAD and perform orbit correction.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Extract extreme values and </a:t>
            </a:r>
            <a:r>
              <a:rPr lang="en-US" dirty="0" err="1" smtClean="0"/>
              <a:t>r.m.s</a:t>
            </a:r>
            <a:r>
              <a:rPr lang="en-US" dirty="0" smtClean="0"/>
              <a:t>. of correctors/orbit.</a:t>
            </a:r>
          </a:p>
          <a:p>
            <a:pPr marL="514350" indent="-457200"/>
            <a:r>
              <a:rPr lang="en-US" dirty="0" smtClean="0"/>
              <a:t>In order to compare the results but using the matrices approach: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Define a matrix of misalignments according to desired distribution in external application</a:t>
            </a:r>
            <a:r>
              <a:rPr lang="en-US" sz="2100" dirty="0" smtClean="0"/>
              <a:t> (MATLAB now, Python future)</a:t>
            </a:r>
            <a:endParaRPr lang="en-US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Simple matrix multiplication for the “correction” matrices</a:t>
            </a:r>
          </a:p>
          <a:p>
            <a:pPr marL="1314450" lvl="2" indent="-457200"/>
            <a:r>
              <a:rPr lang="en-US" sz="1600" dirty="0"/>
              <a:t>S</a:t>
            </a:r>
            <a:r>
              <a:rPr lang="en-US" sz="1600" dirty="0" smtClean="0"/>
              <a:t>ee introductory slides</a:t>
            </a:r>
            <a:endParaRPr lang="en-US" sz="13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Do necessary statistics on the output values.</a:t>
            </a:r>
          </a:p>
          <a:p>
            <a:pPr marL="514350" indent="-457200"/>
            <a:r>
              <a:rPr lang="en-US" sz="2200" dirty="0" smtClean="0">
                <a:solidFill>
                  <a:srgbClr val="FF0000"/>
                </a:solidFill>
              </a:rPr>
              <a:t>Note: much less “a-priori knowledge” in the latest method!</a:t>
            </a:r>
          </a:p>
          <a:p>
            <a:pPr marL="914400" lvl="1" indent="-457200"/>
            <a:r>
              <a:rPr lang="en-US" sz="1800" dirty="0" smtClean="0"/>
              <a:t>Need to further improve the correction strategies.</a:t>
            </a:r>
          </a:p>
        </p:txBody>
      </p:sp>
    </p:spTree>
    <p:extLst>
      <p:ext uri="{BB962C8B-B14F-4D97-AF65-F5344CB8AC3E}">
        <p14:creationId xmlns:p14="http://schemas.microsoft.com/office/powerpoint/2010/main" val="3092579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 smtClean="0"/>
              <a:t>D.Gamba</a:t>
            </a:r>
            <a:r>
              <a:rPr lang="fr-FR" noProof="0" dirty="0" smtClean="0"/>
              <a:t> - 73rd </a:t>
            </a:r>
            <a:r>
              <a:rPr lang="fr-FR" noProof="0" dirty="0" err="1" smtClean="0"/>
              <a:t>HiLumi</a:t>
            </a:r>
            <a:r>
              <a:rPr lang="fr-FR" noProof="0" dirty="0" smtClean="0"/>
              <a:t> WP2 Meeting 09/08/2016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the Monte </a:t>
            </a:r>
            <a:r>
              <a:rPr lang="en-US" dirty="0"/>
              <a:t>C</a:t>
            </a:r>
            <a:r>
              <a:rPr lang="en-US" dirty="0" smtClean="0"/>
              <a:t>arlo approach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12544" y="934599"/>
            <a:ext cx="7920000" cy="478177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Example from the study from </a:t>
            </a:r>
            <a:r>
              <a:rPr lang="en-US" dirty="0" err="1" smtClean="0"/>
              <a:t>M.Fitterer</a:t>
            </a:r>
            <a:r>
              <a:rPr lang="en-US" dirty="0" smtClean="0"/>
              <a:t> (</a:t>
            </a:r>
            <a:r>
              <a:rPr lang="en-GB" b="1" dirty="0" smtClean="0">
                <a:hlinkClick r:id="rId2"/>
              </a:rPr>
              <a:t>link</a:t>
            </a:r>
            <a:r>
              <a:rPr lang="en-US" dirty="0" smtClean="0"/>
              <a:t>):</a:t>
            </a:r>
          </a:p>
          <a:p>
            <a:pPr lvl="1"/>
            <a:r>
              <a:rPr lang="en-US" dirty="0" smtClean="0"/>
              <a:t>±0.5 mm uniformly distributed IT transverse misalignments (* optics v1.0) </a:t>
            </a:r>
            <a:r>
              <a:rPr lang="en-US" b="1" dirty="0" smtClean="0"/>
              <a:t>(correction method “</a:t>
            </a:r>
            <a:r>
              <a:rPr lang="en-US" b="1" dirty="0" err="1" smtClean="0"/>
              <a:t>lim</a:t>
            </a:r>
            <a:r>
              <a:rPr lang="en-US" b="1" dirty="0" smtClean="0"/>
              <a:t>”) </a:t>
            </a:r>
          </a:p>
          <a:p>
            <a:pPr marL="457200" lvl="1" indent="0">
              <a:buNone/>
            </a:pPr>
            <a:endParaRPr lang="en-US" sz="1800" dirty="0" smtClean="0"/>
          </a:p>
        </p:txBody>
      </p:sp>
      <p:pic>
        <p:nvPicPr>
          <p:cNvPr id="2" name="Picture 1" descr="Miri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12776"/>
            <a:ext cx="4536504" cy="2254505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459182"/>
              </p:ext>
            </p:extLst>
          </p:nvPr>
        </p:nvGraphicFramePr>
        <p:xfrm>
          <a:off x="4932040" y="1916832"/>
          <a:ext cx="3890214" cy="12254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246"/>
                <a:gridCol w="432246"/>
                <a:gridCol w="432246"/>
                <a:gridCol w="432246"/>
                <a:gridCol w="432246"/>
                <a:gridCol w="432246"/>
                <a:gridCol w="432246"/>
                <a:gridCol w="432246"/>
                <a:gridCol w="432246"/>
              </a:tblGrid>
              <a:tr h="283370"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MCBX1 [Tm] </a:t>
                      </a:r>
                    </a:p>
                  </a:txBody>
                  <a:tcPr marL="12700" marR="12700" marT="1270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MCBX2 [Tm] </a:t>
                      </a:r>
                    </a:p>
                  </a:txBody>
                  <a:tcPr marL="12700" marR="12700" marT="1270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MCBX3 [Tm] </a:t>
                      </a:r>
                    </a:p>
                  </a:txBody>
                  <a:tcPr marL="12700" marR="12700" marT="1270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MCBRD [Tm] </a:t>
                      </a:r>
                    </a:p>
                  </a:txBody>
                  <a:tcPr marL="12700" marR="12700" marT="1270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907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max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std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max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std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max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std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max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std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 </a:t>
                      </a:r>
                    </a:p>
                  </a:txBody>
                  <a:tcPr marL="12700" marR="12700" marT="12700" marB="0" anchor="ctr"/>
                </a:tc>
              </a:tr>
              <a:tr h="2815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short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1.31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0.46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2.55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0.7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1.44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0.39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NimbusRomNo9L"/>
                        </a:rPr>
                        <a:t>0.07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NimbusRomNo9L"/>
                        </a:rPr>
                        <a:t>0.02</a:t>
                      </a:r>
                    </a:p>
                  </a:txBody>
                  <a:tcPr marL="12700" marR="12700" marT="12700" marB="0" anchor="ctr"/>
                </a:tc>
              </a:tr>
              <a:tr h="2815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lim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0.91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0.3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0.8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0.31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1.05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0.29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NimbusRomNo9L"/>
                        </a:rPr>
                        <a:t>0.4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NimbusRomNo9L"/>
                        </a:rPr>
                        <a:t>0.12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970916"/>
              </p:ext>
            </p:extLst>
          </p:nvPr>
        </p:nvGraphicFramePr>
        <p:xfrm>
          <a:off x="4139952" y="4581128"/>
          <a:ext cx="4682303" cy="12254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3541"/>
                <a:gridCol w="478650"/>
                <a:gridCol w="481307"/>
                <a:gridCol w="468605"/>
                <a:gridCol w="446287"/>
                <a:gridCol w="520669"/>
                <a:gridCol w="450412"/>
                <a:gridCol w="442163"/>
                <a:gridCol w="520669"/>
              </a:tblGrid>
              <a:tr h="283370"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MCBX1 [Tm] </a:t>
                      </a:r>
                    </a:p>
                  </a:txBody>
                  <a:tcPr marL="12700" marR="12700" marT="1270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MCBX2 [Tm] </a:t>
                      </a:r>
                    </a:p>
                  </a:txBody>
                  <a:tcPr marL="12700" marR="12700" marT="1270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MCBX3 [Tm] </a:t>
                      </a:r>
                    </a:p>
                  </a:txBody>
                  <a:tcPr marL="12700" marR="12700" marT="1270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MCBRD [Tm] </a:t>
                      </a:r>
                    </a:p>
                  </a:txBody>
                  <a:tcPr marL="12700" marR="12700" marT="1270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907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max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std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max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std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max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std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max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std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 </a:t>
                      </a:r>
                    </a:p>
                  </a:txBody>
                  <a:tcPr marL="12700" marR="12700" marT="12700" marB="0" anchor="ctr"/>
                </a:tc>
              </a:tr>
              <a:tr h="281519"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Monte Carlo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NimbusRomNo9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0.79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NimbusRomNo9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0.30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NimbusRomNo9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0.72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NimbusRomNo9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0.27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NimbusRomNo9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0.97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NimbusRomNo9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0.29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NimbusRomNo9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NimbusRomNo9L"/>
                        </a:rPr>
                        <a:t>0.47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NimbusRomNo9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NimbusRomNo9L"/>
                        </a:rPr>
                        <a:t>0.15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NimbusRomNo9L"/>
                      </a:endParaRPr>
                    </a:p>
                  </a:txBody>
                  <a:tcPr marL="12700" marR="12700" marT="12700" marB="0" anchor="ctr"/>
                </a:tc>
              </a:tr>
              <a:tr h="281519"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Analytical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NimbusRomNo9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0.89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NimbusRomNo9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0.30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NimbusRomNo9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0.81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NimbusRomNo9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0.27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NimbusRomNo9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1.18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NimbusRomNo9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NimbusRomNo9L"/>
                        </a:rPr>
                        <a:t>0.29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NimbusRomNo9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NimbusRomNo9L"/>
                        </a:rPr>
                        <a:t>0.52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NimbusRomNo9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NimbusRomNo9L"/>
                        </a:rPr>
                        <a:t>0.15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NimbusRomNo9L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cxnSp>
        <p:nvCxnSpPr>
          <p:cNvPr id="13" name="Straight Connector 12"/>
          <p:cNvCxnSpPr/>
          <p:nvPr/>
        </p:nvCxnSpPr>
        <p:spPr>
          <a:xfrm>
            <a:off x="395536" y="3717032"/>
            <a:ext cx="865126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comparisonOrbitMiriam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46" y="3839062"/>
            <a:ext cx="3738706" cy="2428232"/>
          </a:xfrm>
          <a:prstGeom prst="rect">
            <a:avLst/>
          </a:prstGeom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4206208" y="3990057"/>
            <a:ext cx="4322635" cy="3750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Repeating the same exercise with current simplified method</a:t>
            </a:r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2342970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 smtClean="0"/>
              <a:t>D.Gamba</a:t>
            </a:r>
            <a:r>
              <a:rPr lang="fr-FR" noProof="0" dirty="0" smtClean="0"/>
              <a:t> - 73rd </a:t>
            </a:r>
            <a:r>
              <a:rPr lang="fr-FR" noProof="0" dirty="0" err="1" smtClean="0"/>
              <a:t>HiLumi</a:t>
            </a:r>
            <a:r>
              <a:rPr lang="fr-FR" noProof="0" dirty="0" smtClean="0"/>
              <a:t> WP2 Meeting 09/08/2016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2339752" y="6023029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r"/>
            <a:r>
              <a:rPr lang="en-US" dirty="0">
                <a:solidFill>
                  <a:srgbClr val="FF0000"/>
                </a:solidFill>
              </a:rPr>
              <a:t>*</a:t>
            </a:r>
            <a:r>
              <a:rPr lang="en-US" b="1" dirty="0" smtClean="0">
                <a:solidFill>
                  <a:schemeClr val="accent5"/>
                </a:solidFill>
              </a:rPr>
              <a:t>From presentation of 24/07/2015 HL-LHC v1.2 </a:t>
            </a:r>
            <a:r>
              <a:rPr lang="en-US" b="1" dirty="0">
                <a:solidFill>
                  <a:schemeClr val="accent5"/>
                </a:solidFill>
              </a:rPr>
              <a:t>(</a:t>
            </a:r>
            <a:r>
              <a:rPr lang="en-US" b="1" dirty="0">
                <a:solidFill>
                  <a:schemeClr val="accent5"/>
                </a:solidFill>
                <a:hlinkClick r:id="rId2"/>
              </a:rPr>
              <a:t>link</a:t>
            </a:r>
            <a:r>
              <a:rPr lang="en-US" b="1" dirty="0" smtClean="0">
                <a:solidFill>
                  <a:schemeClr val="accent5"/>
                </a:solidFill>
              </a:rPr>
              <a:t>)</a:t>
            </a:r>
          </a:p>
          <a:p>
            <a:pPr marL="0" lvl="1" algn="r"/>
            <a:r>
              <a:rPr lang="en-US" b="1" dirty="0">
                <a:solidFill>
                  <a:srgbClr val="0000FF"/>
                </a:solidFill>
                <a:latin typeface="Calibri"/>
              </a:rPr>
              <a:t>*</a:t>
            </a:r>
            <a:r>
              <a:rPr lang="en-US" b="1" dirty="0" smtClean="0">
                <a:solidFill>
                  <a:srgbClr val="0000FF"/>
                </a:solidFill>
                <a:latin typeface="Calibri"/>
              </a:rPr>
              <a:t>*</a:t>
            </a:r>
            <a:r>
              <a:rPr lang="en-US" b="1" dirty="0" smtClean="0">
                <a:solidFill>
                  <a:schemeClr val="accent5"/>
                </a:solidFill>
                <a:latin typeface="Calibri"/>
              </a:rPr>
              <a:t>Computed with analytical method presented here</a:t>
            </a:r>
            <a:endParaRPr lang="en-US" b="1" dirty="0">
              <a:solidFill>
                <a:schemeClr val="accent5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2000" y="764704"/>
            <a:ext cx="878380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IT alignment and transfer function errors (</a:t>
            </a:r>
            <a:r>
              <a:rPr lang="en-US" sz="1600" b="1" dirty="0" smtClean="0"/>
              <a:t>err</a:t>
            </a:r>
            <a:r>
              <a:rPr lang="en-US" sz="1600" dirty="0" smtClean="0"/>
              <a:t>): ±</a:t>
            </a:r>
            <a:r>
              <a:rPr lang="en-US" sz="1600" dirty="0"/>
              <a:t>0.5 </a:t>
            </a:r>
            <a:r>
              <a:rPr lang="en-US" sz="1600" dirty="0" smtClean="0"/>
              <a:t>mm transverse, ±10 </a:t>
            </a:r>
            <a:r>
              <a:rPr lang="en-US" sz="1600" dirty="0"/>
              <a:t>mm </a:t>
            </a:r>
            <a:r>
              <a:rPr lang="en-US" sz="1600" dirty="0" smtClean="0"/>
              <a:t>longitudinal,</a:t>
            </a:r>
            <a:r>
              <a:rPr lang="en-US" sz="1600" dirty="0"/>
              <a:t> </a:t>
            </a:r>
            <a:r>
              <a:rPr lang="en-US" sz="1600" dirty="0" smtClean="0"/>
              <a:t> ±2x10</a:t>
            </a:r>
            <a:r>
              <a:rPr lang="en-US" sz="1600" baseline="30000" dirty="0" smtClean="0"/>
              <a:t>-3</a:t>
            </a:r>
            <a:r>
              <a:rPr lang="en-US" sz="1600" dirty="0" smtClean="0"/>
              <a:t> relative gradient error</a:t>
            </a:r>
            <a:r>
              <a:rPr lang="en-US" sz="1600" dirty="0"/>
              <a:t>, ±2x</a:t>
            </a:r>
            <a:r>
              <a:rPr lang="en-US" sz="1600" dirty="0" smtClean="0"/>
              <a:t>10</a:t>
            </a:r>
            <a:r>
              <a:rPr lang="en-US" sz="1600" baseline="30000" dirty="0" smtClean="0"/>
              <a:t>-3  </a:t>
            </a:r>
            <a:r>
              <a:rPr lang="en-US" sz="1600" dirty="0" smtClean="0"/>
              <a:t>D2 relative field error. Method </a:t>
            </a:r>
            <a:r>
              <a:rPr lang="en-US" sz="1600" b="1" dirty="0" smtClean="0"/>
              <a:t>“short” </a:t>
            </a:r>
            <a:r>
              <a:rPr lang="en-US" sz="1600" dirty="0" smtClean="0"/>
              <a:t>in </a:t>
            </a:r>
            <a:r>
              <a:rPr lang="en-US" sz="1600" dirty="0" smtClean="0">
                <a:solidFill>
                  <a:srgbClr val="FF0000"/>
                </a:solidFill>
              </a:rPr>
              <a:t>*</a:t>
            </a:r>
            <a:r>
              <a:rPr lang="en-US" sz="1600" dirty="0" smtClean="0">
                <a:solidFill>
                  <a:schemeClr val="accent5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Same assumptions here, </a:t>
            </a:r>
            <a:r>
              <a:rPr lang="en-US" sz="1600" b="1" dirty="0" smtClean="0"/>
              <a:t>but no relative </a:t>
            </a:r>
            <a:r>
              <a:rPr lang="en-US" sz="1600" b="1" dirty="0" err="1" smtClean="0"/>
              <a:t>quadrupole</a:t>
            </a:r>
            <a:r>
              <a:rPr lang="en-US" sz="1600" b="1" dirty="0" smtClean="0"/>
              <a:t> gradient </a:t>
            </a:r>
            <a:r>
              <a:rPr lang="en-US" sz="1600" b="1" dirty="0" smtClean="0"/>
              <a:t>error</a:t>
            </a:r>
            <a:r>
              <a:rPr lang="en-US" sz="1600" dirty="0" smtClean="0"/>
              <a:t> included</a:t>
            </a:r>
            <a:r>
              <a:rPr lang="en-US" sz="1600" dirty="0" smtClean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Note: no D1/D2 rolls included here.</a:t>
            </a:r>
            <a:endParaRPr lang="en-US" sz="1600" dirty="0" smtClean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885288"/>
              </p:ext>
            </p:extLst>
          </p:nvPr>
        </p:nvGraphicFramePr>
        <p:xfrm>
          <a:off x="287523" y="1846566"/>
          <a:ext cx="8568955" cy="4109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117"/>
                <a:gridCol w="1104123"/>
                <a:gridCol w="1284143"/>
                <a:gridCol w="1284143"/>
                <a:gridCol w="1284143"/>
                <a:gridCol w="1284143"/>
                <a:gridCol w="1284143"/>
              </a:tblGrid>
              <a:tr h="432047">
                <a:tc>
                  <a:txBody>
                    <a:bodyPr/>
                    <a:lstStyle/>
                    <a:p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2σ [Tm]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2σ [Tm]</a:t>
                      </a:r>
                      <a:endParaRPr lang="en-US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2σ [Tm]</a:t>
                      </a:r>
                      <a:endParaRPr lang="en-US" sz="1600" dirty="0"/>
                    </a:p>
                  </a:txBody>
                  <a:tcPr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2σ [Tm]</a:t>
                      </a:r>
                    </a:p>
                  </a:txBody>
                  <a:tcPr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max </a:t>
                      </a:r>
                      <a:r>
                        <a:rPr lang="en-US" sz="1600" baseline="0" dirty="0" smtClean="0"/>
                        <a:t>[Tm]</a:t>
                      </a:r>
                      <a:endParaRPr lang="en-US" sz="1600" dirty="0" smtClean="0"/>
                    </a:p>
                  </a:txBody>
                  <a:tcPr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arc [Tm]</a:t>
                      </a:r>
                    </a:p>
                  </a:txBody>
                  <a:tcPr>
                    <a:solidFill>
                      <a:srgbClr val="FDC08A"/>
                    </a:solidFill>
                  </a:tcPr>
                </a:tc>
              </a:tr>
              <a:tr h="2500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name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err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arc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Err</a:t>
                      </a:r>
                      <a:r>
                        <a:rPr lang="en-US" sz="16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**</a:t>
                      </a:r>
                      <a:endParaRPr lang="en-US" sz="16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arc</a:t>
                      </a:r>
                      <a:r>
                        <a:rPr lang="en-US" sz="16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**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err</a:t>
                      </a:r>
                      <a:r>
                        <a:rPr lang="en-US" sz="16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**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arc</a:t>
                      </a:r>
                      <a:r>
                        <a:rPr lang="en-US" sz="16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**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</a:tr>
              <a:tr h="3109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MCBX1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0.598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0.004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0.926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0.006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</a:tr>
              <a:tr h="3109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MCBX2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1.40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0.537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0.845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0.005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</a:tr>
              <a:tr h="3109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MCBX3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0.78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0.574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0.008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1.227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0.013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</a:tr>
              <a:tr h="3109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MCBRD4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0.04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0.35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0.232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0.004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0.597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0.008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</a:tr>
              <a:tr h="3109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MCBYY4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0.35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0.143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0.325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</a:tr>
              <a:tr h="3109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MCBY5S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0.073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</a:tr>
              <a:tr h="3109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MCBY5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0.073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</a:tr>
              <a:tr h="3109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0.091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0.219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</a:tr>
              <a:tr h="3109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0.168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0.395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</a:tr>
              <a:tr h="310990"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0.532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0.939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</a:tr>
              <a:tr h="310990"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0.388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0.941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previous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027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 correction for the HL-LHC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Orbit correction studies are needed for:</a:t>
            </a:r>
          </a:p>
          <a:p>
            <a:r>
              <a:rPr lang="en-US" dirty="0" smtClean="0"/>
              <a:t>Specify new orbit corrector strength, ramp rate, acceleration rate.</a:t>
            </a:r>
          </a:p>
          <a:p>
            <a:pPr lvl="1"/>
            <a:r>
              <a:rPr lang="en-US" dirty="0" smtClean="0"/>
              <a:t>Need to study the </a:t>
            </a:r>
            <a:r>
              <a:rPr lang="en-US" dirty="0"/>
              <a:t>t</a:t>
            </a:r>
            <a:r>
              <a:rPr lang="en-US" dirty="0" smtClean="0"/>
              <a:t>ransfer function error and hysteresis.</a:t>
            </a:r>
          </a:p>
          <a:p>
            <a:r>
              <a:rPr lang="en-US" dirty="0" smtClean="0"/>
              <a:t>Evaluate residual static and dynamic orbit offset after correction, at:</a:t>
            </a:r>
          </a:p>
          <a:p>
            <a:pPr lvl="1"/>
            <a:r>
              <a:rPr lang="en-US" dirty="0" smtClean="0"/>
              <a:t>IP for luminosity loss and fill to fill reproducibility</a:t>
            </a:r>
          </a:p>
          <a:p>
            <a:pPr lvl="1"/>
            <a:r>
              <a:rPr lang="en-US" dirty="0" smtClean="0"/>
              <a:t>Triplet and matching section quadrupoles for aperture</a:t>
            </a:r>
          </a:p>
          <a:p>
            <a:pPr lvl="1"/>
            <a:r>
              <a:rPr lang="en-US" dirty="0" smtClean="0"/>
              <a:t>Crab cavities to be compatible with beam loading</a:t>
            </a:r>
          </a:p>
          <a:p>
            <a:r>
              <a:rPr lang="en-US" dirty="0" smtClean="0"/>
              <a:t>Orbit correction studies taking into account: </a:t>
            </a:r>
          </a:p>
          <a:p>
            <a:pPr lvl="1"/>
            <a:r>
              <a:rPr lang="en-US" dirty="0" smtClean="0"/>
              <a:t>Needs for crossing, separation, offset and luminosity scan</a:t>
            </a:r>
          </a:p>
          <a:p>
            <a:pPr lvl="1"/>
            <a:r>
              <a:rPr lang="en-US" dirty="0" smtClean="0"/>
              <a:t>Tolerances for survey and mechanical transverse and longitudinal alignment.</a:t>
            </a:r>
          </a:p>
          <a:p>
            <a:pPr lvl="1"/>
            <a:r>
              <a:rPr lang="en-US" dirty="0" smtClean="0"/>
              <a:t>Precision, accuracy and reliability of BPMs.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46998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720000"/>
          </a:xfrm>
        </p:spPr>
        <p:txBody>
          <a:bodyPr/>
          <a:lstStyle/>
          <a:p>
            <a:r>
              <a:rPr lang="en-US" dirty="0" smtClean="0"/>
              <a:t>Comparison with knobs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 smtClean="0"/>
              <a:t>D.Gamba</a:t>
            </a:r>
            <a:r>
              <a:rPr lang="fr-FR" noProof="0" dirty="0" smtClean="0"/>
              <a:t> - 73rd </a:t>
            </a:r>
            <a:r>
              <a:rPr lang="fr-FR" noProof="0" dirty="0" err="1" smtClean="0"/>
              <a:t>HiLumi</a:t>
            </a:r>
            <a:r>
              <a:rPr lang="fr-FR" noProof="0" dirty="0" smtClean="0"/>
              <a:t> WP2 Meeting 09/08/2016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718380"/>
              </p:ext>
            </p:extLst>
          </p:nvPr>
        </p:nvGraphicFramePr>
        <p:xfrm>
          <a:off x="411444" y="764704"/>
          <a:ext cx="8275358" cy="58458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6451"/>
                <a:gridCol w="784323"/>
                <a:gridCol w="784323"/>
                <a:gridCol w="784323"/>
                <a:gridCol w="784323"/>
                <a:gridCol w="784323"/>
                <a:gridCol w="784323"/>
                <a:gridCol w="784323"/>
                <a:gridCol w="784323"/>
                <a:gridCol w="784323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Sep.</a:t>
                      </a:r>
                    </a:p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knob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Crossing</a:t>
                      </a:r>
                    </a:p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Knob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Crab shift</a:t>
                      </a:r>
                    </a:p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knob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Crab slope</a:t>
                      </a:r>
                    </a:p>
                    <a:p>
                      <a:pPr algn="ctr" fontAlgn="b"/>
                      <a:r>
                        <a:rPr lang="en-US" sz="1400" u="none" strike="noStrike" baseline="0" dirty="0" smtClean="0">
                          <a:effectLst/>
                          <a:latin typeface="+mn-lt"/>
                        </a:rPr>
                        <a:t>knob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Offset</a:t>
                      </a:r>
                    </a:p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Knob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Err</a:t>
                      </a:r>
                      <a:r>
                        <a:rPr lang="en-US" sz="1400" b="1" dirty="0" smtClean="0">
                          <a:solidFill>
                            <a:srgbClr val="0000FF"/>
                          </a:solidFill>
                          <a:latin typeface="Calibri"/>
                        </a:rPr>
                        <a:t>**</a:t>
                      </a:r>
                    </a:p>
                    <a:p>
                      <a:pPr algn="ctr" fontAlgn="b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2σ </a:t>
                      </a:r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Arc</a:t>
                      </a:r>
                      <a:r>
                        <a:rPr lang="en-US" sz="1400" b="1" dirty="0" smtClean="0">
                          <a:solidFill>
                            <a:srgbClr val="0000FF"/>
                          </a:solidFill>
                          <a:latin typeface="Calibri"/>
                        </a:rPr>
                        <a:t>**</a:t>
                      </a:r>
                      <a:endParaRPr lang="en-US" sz="1400" b="0" i="0" u="none" strike="noStrike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2σ </a:t>
                      </a:r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Err</a:t>
                      </a:r>
                      <a:r>
                        <a:rPr lang="en-US" sz="1400" b="1" dirty="0" smtClean="0">
                          <a:solidFill>
                            <a:srgbClr val="0000FF"/>
                          </a:solidFill>
                          <a:latin typeface="Calibri"/>
                        </a:rPr>
                        <a:t>**</a:t>
                      </a:r>
                      <a:endParaRPr lang="en-US" sz="1400" b="0" i="0" u="none" strike="noStrike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max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Arc</a:t>
                      </a:r>
                      <a:r>
                        <a:rPr lang="en-US" sz="1400" b="1" dirty="0" smtClean="0">
                          <a:solidFill>
                            <a:srgbClr val="0000FF"/>
                          </a:solidFill>
                          <a:latin typeface="Calibri"/>
                        </a:rPr>
                        <a:t>**</a:t>
                      </a:r>
                      <a:endParaRPr lang="en-US" sz="1400" b="0" i="0" u="none" strike="noStrike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max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[mm]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[mm]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[mm]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[mm]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TAXS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6.1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MQXFA.[AB]1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11.2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2.4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0.074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0.112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MQXFB.[AB]2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16.7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0.819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1.023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0.006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MQXFA.[AB]3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16.6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2.8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1.654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0.009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1.743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0.013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MBXF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15.5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1.736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0.011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1.678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0.012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TAXN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3.0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0.481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0.013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0.442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0.014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MBRD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0.157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0.008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0.203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0.014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MCBRD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0.023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0.027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MCBYY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4.0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0.024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MQYY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0.079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0.093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TCLMB.5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0.463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0.409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MCBY[HV].5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0.577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0.518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MQY.5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0.577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0.537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TCLMC.6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0.945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0.868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MCBC[HV].6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1.082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1.083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MQML.6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1.089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1.049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[HV].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2.056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2.002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MQM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.[AB]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2.061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2.061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[HV].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2.412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3.342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MQML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2.499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3.541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[HV].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0.673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0.716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MQMC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0.832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0.952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1087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far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074800" cy="4906963"/>
          </a:xfrm>
        </p:spPr>
        <p:txBody>
          <a:bodyPr>
            <a:normAutofit/>
          </a:bodyPr>
          <a:lstStyle/>
          <a:p>
            <a:r>
              <a:rPr lang="en-US" dirty="0" smtClean="0"/>
              <a:t>Still getting into the topic. </a:t>
            </a:r>
          </a:p>
          <a:p>
            <a:r>
              <a:rPr lang="en-US" dirty="0" smtClean="0"/>
              <a:t>Built a simplified procedure to attack the problem.</a:t>
            </a:r>
          </a:p>
          <a:p>
            <a:pPr lvl="1"/>
            <a:r>
              <a:rPr lang="en-US" dirty="0" smtClean="0"/>
              <a:t>So far only used on HL-LHC </a:t>
            </a:r>
            <a:r>
              <a:rPr lang="en-US" dirty="0" err="1" smtClean="0"/>
              <a:t>presqueeze</a:t>
            </a:r>
            <a:r>
              <a:rPr lang="en-US" dirty="0" smtClean="0"/>
              <a:t> optics v1.2</a:t>
            </a:r>
          </a:p>
          <a:p>
            <a:r>
              <a:rPr lang="en-US" dirty="0" smtClean="0"/>
              <a:t>The results presented here seem to be consistent with earlier studies, but:</a:t>
            </a:r>
          </a:p>
          <a:p>
            <a:pPr lvl="1"/>
            <a:r>
              <a:rPr lang="en-US" dirty="0" smtClean="0"/>
              <a:t>Correction procedures still to be improved. What is the goal? Reduce the residual orbit? The corrector strengths? Which ones?</a:t>
            </a:r>
          </a:p>
          <a:p>
            <a:pPr lvl="1"/>
            <a:r>
              <a:rPr lang="en-US" dirty="0" smtClean="0"/>
              <a:t>How realistic is such a correction? Should re-establish study on BPMs performance.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8033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.g. lower one corrector.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0000"/>
            <a:ext cx="8434800" cy="913656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The correction matrix may have a “null space”</a:t>
            </a:r>
          </a:p>
          <a:p>
            <a:pPr lvl="1"/>
            <a:r>
              <a:rPr lang="en-US" dirty="0" smtClean="0"/>
              <a:t>One can create knobs to lower one or more correctors (and increase the others/the orbit)</a:t>
            </a:r>
          </a:p>
          <a:p>
            <a:r>
              <a:rPr lang="en-US" dirty="0" smtClean="0"/>
              <a:t>Here trying to null the use of </a:t>
            </a:r>
            <a:r>
              <a:rPr lang="en-US" dirty="0"/>
              <a:t>M</a:t>
            </a:r>
            <a:r>
              <a:rPr lang="en-US" dirty="0" smtClean="0"/>
              <a:t>CBRD</a:t>
            </a:r>
            <a:r>
              <a:rPr lang="en-US" dirty="0"/>
              <a:t>[HV]</a:t>
            </a:r>
            <a:r>
              <a:rPr lang="en-US" dirty="0" smtClean="0"/>
              <a:t>4; Horizontal B1: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pic>
        <p:nvPicPr>
          <p:cNvPr id="6" name="Picture 5" descr="macroEffects_Xb1_null_wlim_afterCor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886" y="4293096"/>
            <a:ext cx="7446376" cy="2145930"/>
          </a:xfrm>
          <a:prstGeom prst="rect">
            <a:avLst/>
          </a:prstGeom>
        </p:spPr>
      </p:pic>
      <p:pic>
        <p:nvPicPr>
          <p:cNvPr id="7" name="Picture 6" descr="macroEffects_Xb1_null_wlim_Strenght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77" y="1700808"/>
            <a:ext cx="7430563" cy="2408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054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.g. lower one corrector.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764704"/>
            <a:ext cx="8074800" cy="44076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Here trying to null the use of </a:t>
            </a:r>
            <a:r>
              <a:rPr lang="en-US" sz="1800" dirty="0"/>
              <a:t>M</a:t>
            </a:r>
            <a:r>
              <a:rPr lang="en-US" sz="1800" dirty="0" smtClean="0"/>
              <a:t>CBRD</a:t>
            </a:r>
            <a:r>
              <a:rPr lang="en-US" sz="1800" dirty="0"/>
              <a:t>[HV]</a:t>
            </a:r>
            <a:r>
              <a:rPr lang="en-US" sz="1800" dirty="0" smtClean="0"/>
              <a:t>4. Same assumptions as before </a:t>
            </a:r>
            <a:r>
              <a:rPr lang="en-US" sz="1800" dirty="0" smtClean="0">
                <a:solidFill>
                  <a:srgbClr val="0000FF"/>
                </a:solidFill>
              </a:rPr>
              <a:t>**</a:t>
            </a:r>
            <a:endParaRPr lang="en-US" sz="1800" dirty="0">
              <a:solidFill>
                <a:srgbClr val="0000FF"/>
              </a:solidFill>
            </a:endParaRPr>
          </a:p>
          <a:p>
            <a:endParaRPr lang="en-US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636853"/>
              </p:ext>
            </p:extLst>
          </p:nvPr>
        </p:nvGraphicFramePr>
        <p:xfrm>
          <a:off x="142267" y="1620722"/>
          <a:ext cx="3997685" cy="4256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5337"/>
                <a:gridCol w="830587"/>
                <a:gridCol w="830587"/>
                <a:gridCol w="830587"/>
                <a:gridCol w="830587"/>
              </a:tblGrid>
              <a:tr h="432047">
                <a:tc>
                  <a:txBody>
                    <a:bodyPr/>
                    <a:lstStyle/>
                    <a:p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2σ [Tm]</a:t>
                      </a:r>
                      <a:endParaRPr lang="en-US" sz="1600" dirty="0"/>
                    </a:p>
                  </a:txBody>
                  <a:tcPr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2σ [Tm]</a:t>
                      </a:r>
                    </a:p>
                  </a:txBody>
                  <a:tcPr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max </a:t>
                      </a:r>
                      <a:r>
                        <a:rPr lang="en-US" sz="1600" baseline="0" dirty="0" smtClean="0"/>
                        <a:t>[Tm]</a:t>
                      </a:r>
                      <a:endParaRPr lang="en-US" sz="1600" dirty="0" smtClean="0"/>
                    </a:p>
                  </a:txBody>
                  <a:tcPr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arc [Tm]</a:t>
                      </a:r>
                    </a:p>
                  </a:txBody>
                  <a:tcPr>
                    <a:solidFill>
                      <a:srgbClr val="FDC08A"/>
                    </a:solidFill>
                  </a:tcPr>
                </a:tc>
              </a:tr>
              <a:tr h="2500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name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Err</a:t>
                      </a:r>
                      <a:r>
                        <a:rPr lang="en-US" sz="16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**</a:t>
                      </a:r>
                      <a:endParaRPr lang="en-US" sz="16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arc</a:t>
                      </a:r>
                      <a:r>
                        <a:rPr lang="en-US" sz="16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**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err</a:t>
                      </a:r>
                      <a:r>
                        <a:rPr lang="en-US" sz="16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**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arc</a:t>
                      </a:r>
                      <a:r>
                        <a:rPr lang="en-US" sz="16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**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</a:tr>
              <a:tr h="3109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MCBX1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0.962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0.015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1.907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0.024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</a:tr>
              <a:tr h="3109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MCBX2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1.408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0.023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2.925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0.039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</a:tr>
              <a:tr h="3109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MCBX3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0.74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0.012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1.662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</a:tr>
              <a:tr h="3109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MCBRD4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0.054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0.146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0.004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</a:tr>
              <a:tr h="3109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MCBYY4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0.143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0.325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</a:tr>
              <a:tr h="3109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MCBY5S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0.073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</a:tr>
              <a:tr h="3109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MCBY5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0.073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</a:tr>
              <a:tr h="3109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0.091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0.219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</a:tr>
              <a:tr h="3109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0.168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0.395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</a:tr>
              <a:tr h="310990"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0.532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0.939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</a:tr>
              <a:tr h="310990"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0.388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0.941</a:t>
                      </a:r>
                    </a:p>
                  </a:txBody>
                  <a:tcPr marL="12700" marR="12700" marT="12700" marB="0" anchor="ctr">
                    <a:solidFill>
                      <a:srgbClr val="FDC08A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308762"/>
              </p:ext>
            </p:extLst>
          </p:nvPr>
        </p:nvGraphicFramePr>
        <p:xfrm>
          <a:off x="4283968" y="1124744"/>
          <a:ext cx="4713744" cy="56324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7036"/>
                <a:gridCol w="849177"/>
                <a:gridCol w="849177"/>
                <a:gridCol w="849177"/>
                <a:gridCol w="849177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Err</a:t>
                      </a:r>
                      <a:r>
                        <a:rPr lang="en-US" sz="1400" b="1" dirty="0" smtClean="0">
                          <a:solidFill>
                            <a:srgbClr val="0000FF"/>
                          </a:solidFill>
                          <a:latin typeface="Calibri"/>
                        </a:rPr>
                        <a:t>**</a:t>
                      </a:r>
                    </a:p>
                    <a:p>
                      <a:pPr algn="ctr" fontAlgn="b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2σ </a:t>
                      </a:r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Arc</a:t>
                      </a:r>
                      <a:r>
                        <a:rPr lang="en-US" sz="1400" b="1" dirty="0" smtClean="0">
                          <a:solidFill>
                            <a:srgbClr val="0000FF"/>
                          </a:solidFill>
                          <a:latin typeface="Calibri"/>
                        </a:rPr>
                        <a:t>**</a:t>
                      </a:r>
                      <a:endParaRPr lang="en-US" sz="1400" b="0" i="0" u="none" strike="noStrike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2σ </a:t>
                      </a:r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Err</a:t>
                      </a:r>
                      <a:r>
                        <a:rPr lang="en-US" sz="1400" b="1" dirty="0" smtClean="0">
                          <a:solidFill>
                            <a:srgbClr val="0000FF"/>
                          </a:solidFill>
                          <a:latin typeface="Calibri"/>
                        </a:rPr>
                        <a:t>**</a:t>
                      </a:r>
                      <a:endParaRPr lang="en-US" sz="1400" b="0" i="0" u="none" strike="noStrike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max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Arc</a:t>
                      </a:r>
                      <a:r>
                        <a:rPr lang="en-US" sz="1400" b="1" dirty="0" smtClean="0">
                          <a:solidFill>
                            <a:srgbClr val="0000FF"/>
                          </a:solidFill>
                          <a:latin typeface="Calibri"/>
                        </a:rPr>
                        <a:t>**</a:t>
                      </a:r>
                      <a:endParaRPr lang="en-US" sz="1400" b="0" i="0" u="none" strike="noStrike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max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[mm]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[mm]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[mm]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[mm]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TAXS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MQXFA.[AB]1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0.074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0.112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MQXFB.[AB]2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0.61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0.011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1.079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0.022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MQXFA.[AB]3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0.965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0.018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1.224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0.026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MBXF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0.445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0.014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0.485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0.019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TAXN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0.115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0.014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0.115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MBRD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0.041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0.008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0.056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0.015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MCBRD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0.009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0.014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MCBYY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0.024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MQYY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0.079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0.093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TCLMB.5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0.463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0.409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MCBY[HV].5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0.577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0.518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MQY.5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0.577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0.537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TCLMC.6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0.945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0.868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MCBC[HV].6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1.082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1.083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MQML.6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1.089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1.049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[HV].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2.056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2.002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MQM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.[AB]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2.061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2.061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[HV].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2.412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3.342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MQML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2.499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3.541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[HV].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0.673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0.716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MQMC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0.832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0.952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5181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studies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Re-verify knobs.</a:t>
            </a:r>
          </a:p>
          <a:p>
            <a:pPr lvl="1"/>
            <a:r>
              <a:rPr lang="en-US" dirty="0" smtClean="0"/>
              <a:t>Define new knobs able to “remove” power from single correctors or to reduce residual orbit.</a:t>
            </a:r>
          </a:p>
          <a:p>
            <a:r>
              <a:rPr lang="en-US" dirty="0" smtClean="0"/>
              <a:t>Apply procedure to the new HL-LHC design.</a:t>
            </a:r>
          </a:p>
          <a:p>
            <a:r>
              <a:rPr lang="en-US" dirty="0" smtClean="0"/>
              <a:t>Review power supplies ramp rate </a:t>
            </a:r>
            <a:r>
              <a:rPr lang="en-US" dirty="0"/>
              <a:t>and acceleration </a:t>
            </a:r>
            <a:r>
              <a:rPr lang="en-US" dirty="0" smtClean="0"/>
              <a:t>rate </a:t>
            </a:r>
            <a:r>
              <a:rPr lang="en-GB" dirty="0" smtClean="0"/>
              <a:t>taking into account:</a:t>
            </a:r>
          </a:p>
          <a:p>
            <a:pPr lvl="1"/>
            <a:r>
              <a:rPr lang="en-GB" dirty="0" smtClean="0"/>
              <a:t>separation collapse</a:t>
            </a:r>
            <a:endParaRPr lang="en-GB" dirty="0"/>
          </a:p>
          <a:p>
            <a:pPr lvl="1"/>
            <a:r>
              <a:rPr lang="en-GB" dirty="0" err="1" smtClean="0"/>
              <a:t>lumi</a:t>
            </a:r>
            <a:r>
              <a:rPr lang="en-GB" dirty="0" smtClean="0"/>
              <a:t> scan</a:t>
            </a:r>
            <a:endParaRPr lang="en-GB" dirty="0"/>
          </a:p>
          <a:p>
            <a:pPr lvl="1"/>
            <a:r>
              <a:rPr lang="en-GB" dirty="0" smtClean="0"/>
              <a:t>orbit feedback</a:t>
            </a:r>
          </a:p>
          <a:p>
            <a:pPr lvl="1"/>
            <a:endParaRPr lang="en-GB" dirty="0"/>
          </a:p>
          <a:p>
            <a:r>
              <a:rPr lang="en-US" sz="2000" dirty="0" smtClean="0"/>
              <a:t>(</a:t>
            </a:r>
            <a:r>
              <a:rPr lang="en-US" sz="2000" dirty="0"/>
              <a:t>time scale to be discussed</a:t>
            </a:r>
            <a:r>
              <a:rPr lang="en-GB" sz="2000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1651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212976"/>
            <a:ext cx="7920000" cy="720000"/>
          </a:xfrm>
        </p:spPr>
        <p:txBody>
          <a:bodyPr/>
          <a:lstStyle/>
          <a:p>
            <a:r>
              <a:rPr lang="en-US" dirty="0" smtClean="0"/>
              <a:t>Thank you!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0677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studies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513715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Detailed study from M. </a:t>
            </a:r>
            <a:r>
              <a:rPr lang="en-GB" dirty="0" err="1" smtClean="0"/>
              <a:t>Fitterer</a:t>
            </a:r>
            <a:r>
              <a:rPr lang="en-GB" dirty="0" smtClean="0"/>
              <a:t>:</a:t>
            </a:r>
          </a:p>
          <a:p>
            <a:pPr lvl="1"/>
            <a:r>
              <a:rPr lang="en-US" dirty="0"/>
              <a:t>19/01/</a:t>
            </a:r>
            <a:r>
              <a:rPr lang="en-US" dirty="0" smtClean="0"/>
              <a:t>2015: </a:t>
            </a:r>
            <a:r>
              <a:rPr lang="en-GB" b="1" dirty="0" smtClean="0"/>
              <a:t>Crossing </a:t>
            </a:r>
            <a:r>
              <a:rPr lang="en-GB" b="1" dirty="0"/>
              <a:t>scheme and orbit correction in IR1/5 for HL-LHC </a:t>
            </a:r>
            <a:r>
              <a:rPr lang="en-GB" b="1" dirty="0" smtClean="0"/>
              <a:t>(</a:t>
            </a:r>
            <a:r>
              <a:rPr lang="en-GB" b="1" dirty="0" smtClean="0">
                <a:hlinkClick r:id="rId2"/>
              </a:rPr>
              <a:t>link</a:t>
            </a:r>
            <a:r>
              <a:rPr lang="en-GB" b="1" dirty="0" smtClean="0"/>
              <a:t>)</a:t>
            </a:r>
          </a:p>
          <a:p>
            <a:pPr lvl="1"/>
            <a:r>
              <a:rPr lang="en-GB" dirty="0"/>
              <a:t>B</a:t>
            </a:r>
            <a:r>
              <a:rPr lang="en-GB" dirty="0" smtClean="0"/>
              <a:t>ased on HL-LHC optics </a:t>
            </a:r>
            <a:r>
              <a:rPr lang="en-GB" b="1" dirty="0" smtClean="0"/>
              <a:t>v1.0</a:t>
            </a:r>
            <a:r>
              <a:rPr lang="en-GB" dirty="0" smtClean="0"/>
              <a:t> and </a:t>
            </a:r>
            <a:r>
              <a:rPr lang="en-GB" b="1" dirty="0" smtClean="0"/>
              <a:t>v1.1</a:t>
            </a:r>
          </a:p>
          <a:p>
            <a:pPr lvl="1"/>
            <a:r>
              <a:rPr lang="en-GB" dirty="0" smtClean="0"/>
              <a:t>It includes crossing and separation scheme, knobs for aligning the crab cavities, hysteresis considerations, …</a:t>
            </a:r>
          </a:p>
          <a:p>
            <a:r>
              <a:rPr lang="en-GB" dirty="0" smtClean="0"/>
              <a:t>HL-LHC optics </a:t>
            </a:r>
            <a:r>
              <a:rPr lang="en-GB" b="1" dirty="0" smtClean="0"/>
              <a:t>v1.2</a:t>
            </a:r>
          </a:p>
          <a:p>
            <a:pPr lvl="1"/>
            <a:r>
              <a:rPr lang="en-GB" dirty="0" smtClean="0"/>
              <a:t>24/</a:t>
            </a:r>
            <a:r>
              <a:rPr lang="en-GB" dirty="0"/>
              <a:t>07/</a:t>
            </a:r>
            <a:r>
              <a:rPr lang="en-GB" dirty="0" smtClean="0"/>
              <a:t>2015 (</a:t>
            </a:r>
            <a:r>
              <a:rPr lang="en-GB" dirty="0" smtClean="0">
                <a:hlinkClick r:id="rId3"/>
              </a:rPr>
              <a:t>link</a:t>
            </a:r>
            <a:r>
              <a:rPr lang="en-GB" dirty="0" smtClean="0"/>
              <a:t>) and </a:t>
            </a:r>
            <a:r>
              <a:rPr lang="en-US" dirty="0"/>
              <a:t>25/09/</a:t>
            </a:r>
            <a:r>
              <a:rPr lang="en-US" dirty="0" smtClean="0"/>
              <a:t>2015 (</a:t>
            </a:r>
            <a:r>
              <a:rPr lang="en-US" dirty="0" smtClean="0">
                <a:hlinkClick r:id="rId4"/>
              </a:rPr>
              <a:t>link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Changes in gradient, length, position of IT elements.</a:t>
            </a:r>
          </a:p>
          <a:p>
            <a:pPr lvl="1"/>
            <a:r>
              <a:rPr lang="en-US" dirty="0" smtClean="0"/>
              <a:t>Updated values for orbit correction knobs and corrector strength requirements.</a:t>
            </a:r>
          </a:p>
          <a:p>
            <a:r>
              <a:rPr lang="en-US" dirty="0" smtClean="0"/>
              <a:t>So far orbit correction focused at the IT up </a:t>
            </a:r>
            <a:r>
              <a:rPr lang="en-US" dirty="0"/>
              <a:t>to D2 </a:t>
            </a:r>
            <a:r>
              <a:rPr lang="en-US" dirty="0" smtClean="0"/>
              <a:t>in order to correct triplet misalignments and transfer function errors</a:t>
            </a:r>
          </a:p>
          <a:p>
            <a:pPr lvl="1"/>
            <a:r>
              <a:rPr lang="en-US" dirty="0" smtClean="0"/>
              <a:t>+ </a:t>
            </a:r>
            <a:r>
              <a:rPr lang="en-US" dirty="0" smtClean="0">
                <a:solidFill>
                  <a:srgbClr val="FF0000"/>
                </a:solidFill>
              </a:rPr>
              <a:t>guess based on LHC data</a:t>
            </a:r>
            <a:r>
              <a:rPr lang="en-US" dirty="0" smtClean="0"/>
              <a:t> on the </a:t>
            </a:r>
            <a:r>
              <a:rPr lang="en-US" dirty="0"/>
              <a:t>matching section </a:t>
            </a:r>
            <a:r>
              <a:rPr lang="en-US" dirty="0" smtClean="0"/>
              <a:t>correction.</a:t>
            </a:r>
          </a:p>
          <a:p>
            <a:pPr lvl="1"/>
            <a:endParaRPr lang="en-GB" dirty="0" smtClean="0"/>
          </a:p>
          <a:p>
            <a:r>
              <a:rPr lang="en-GB" sz="1800" dirty="0"/>
              <a:t>A list of orbit-related </a:t>
            </a:r>
            <a:r>
              <a:rPr lang="en-GB" sz="1800" dirty="0" smtClean="0"/>
              <a:t>talks/paper is being prepared </a:t>
            </a:r>
            <a:r>
              <a:rPr lang="en-GB" sz="1800" dirty="0" smtClean="0">
                <a:hlinkClick r:id="rId5"/>
              </a:rPr>
              <a:t>here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 smtClean="0"/>
              <a:t>D.Gamba</a:t>
            </a:r>
            <a:r>
              <a:rPr lang="fr-FR" noProof="0" dirty="0" smtClean="0"/>
              <a:t> - 73rd </a:t>
            </a:r>
            <a:r>
              <a:rPr lang="fr-FR" noProof="0" dirty="0" err="1" smtClean="0"/>
              <a:t>HiLumi</a:t>
            </a:r>
            <a:r>
              <a:rPr lang="fr-FR" noProof="0" dirty="0" smtClean="0"/>
              <a:t> WP2 Meeting 09/08/2016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2463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orbit correction for HL-LHCV1.2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544" y="1052736"/>
            <a:ext cx="7920000" cy="4906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Assumptions:</a:t>
            </a:r>
          </a:p>
          <a:p>
            <a:r>
              <a:rPr lang="en-US" dirty="0" smtClean="0"/>
              <a:t>Crossing angle and separation (round and flat)</a:t>
            </a:r>
          </a:p>
          <a:p>
            <a:pPr lvl="1"/>
            <a:r>
              <a:rPr lang="en-US" dirty="0" smtClean="0"/>
              <a:t>Operational for HL-LHC scenario (</a:t>
            </a:r>
            <a:r>
              <a:rPr lang="en-US" dirty="0" smtClean="0">
                <a:hlinkClick r:id="rId2"/>
              </a:rPr>
              <a:t>link</a:t>
            </a:r>
            <a:r>
              <a:rPr lang="en-US" dirty="0" smtClean="0"/>
              <a:t>)</a:t>
            </a:r>
          </a:p>
          <a:p>
            <a:r>
              <a:rPr lang="en-US" dirty="0" smtClean="0"/>
              <a:t>Static IP Offset for Exp. Movement ± 2 mm</a:t>
            </a:r>
          </a:p>
          <a:p>
            <a:pPr lvl="1"/>
            <a:r>
              <a:rPr lang="en-US" dirty="0" smtClean="0"/>
              <a:t>Using all correctors</a:t>
            </a:r>
          </a:p>
          <a:p>
            <a:r>
              <a:rPr lang="en-US" dirty="0" err="1" smtClean="0"/>
              <a:t>Lumi</a:t>
            </a:r>
            <a:r>
              <a:rPr lang="en-US" dirty="0" smtClean="0"/>
              <a:t> scan at beta*=70cm </a:t>
            </a:r>
          </a:p>
          <a:p>
            <a:pPr lvl="1"/>
            <a:r>
              <a:rPr lang="en-US" dirty="0" smtClean="0"/>
              <a:t>Use correctors to decouple B1/B2.</a:t>
            </a:r>
          </a:p>
          <a:p>
            <a:r>
              <a:rPr lang="en-US" dirty="0" smtClean="0"/>
              <a:t>VDM scan at beta*=30m</a:t>
            </a:r>
          </a:p>
          <a:p>
            <a:r>
              <a:rPr lang="en-US" dirty="0" smtClean="0"/>
              <a:t>Crab cavity alignment (</a:t>
            </a:r>
            <a:r>
              <a:rPr lang="en-US" dirty="0" smtClean="0">
                <a:hlinkClick r:id="rId3"/>
              </a:rPr>
              <a:t>WP2 meeting 19/6/15</a:t>
            </a:r>
            <a:r>
              <a:rPr lang="en-US" dirty="0" smtClean="0"/>
              <a:t>):</a:t>
            </a:r>
          </a:p>
          <a:p>
            <a:pPr lvl="1"/>
            <a:r>
              <a:rPr lang="en-US" dirty="0" smtClean="0"/>
              <a:t>Alignment should be possible within ±0.5 mm</a:t>
            </a:r>
          </a:p>
          <a:p>
            <a:pPr lvl="1"/>
            <a:r>
              <a:rPr lang="en-US" dirty="0" smtClean="0"/>
              <a:t>Max allowed orbit excursion up to </a:t>
            </a:r>
            <a:r>
              <a:rPr lang="en-US" dirty="0"/>
              <a:t>± 2 </a:t>
            </a:r>
            <a:r>
              <a:rPr lang="en-US" dirty="0" smtClean="0"/>
              <a:t>mm for short time (losses up to 80 kW).</a:t>
            </a:r>
          </a:p>
          <a:p>
            <a:pPr lvl="1"/>
            <a:r>
              <a:rPr lang="en-US" dirty="0" smtClean="0"/>
              <a:t>Max acceptable orbit excursion up to ± </a:t>
            </a:r>
            <a:r>
              <a:rPr lang="en-US" dirty="0"/>
              <a:t>1</a:t>
            </a:r>
            <a:r>
              <a:rPr lang="en-US" dirty="0" smtClean="0"/>
              <a:t> mm.</a:t>
            </a:r>
          </a:p>
          <a:p>
            <a:pPr lvl="1"/>
            <a:r>
              <a:rPr lang="en-US" dirty="0" smtClean="0"/>
              <a:t>Aim is to keep the beam within ±0.5 mm.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0066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Aperture and knobs </a:t>
            </a:r>
            <a:r>
              <a:rPr lang="en-US" dirty="0" smtClean="0"/>
              <a:t>effects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 smtClean="0"/>
              <a:t>D.Gamba</a:t>
            </a:r>
            <a:r>
              <a:rPr lang="fr-FR" noProof="0" dirty="0" smtClean="0"/>
              <a:t> - 73rd </a:t>
            </a:r>
            <a:r>
              <a:rPr lang="fr-FR" noProof="0" dirty="0" err="1" smtClean="0"/>
              <a:t>HiLumi</a:t>
            </a:r>
            <a:r>
              <a:rPr lang="fr-FR" noProof="0" dirty="0" smtClean="0"/>
              <a:t> WP2 Meeting 09/08/2016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834887"/>
              </p:ext>
            </p:extLst>
          </p:nvPr>
        </p:nvGraphicFramePr>
        <p:xfrm>
          <a:off x="411444" y="1124744"/>
          <a:ext cx="8268345" cy="42252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792"/>
                <a:gridCol w="912404"/>
                <a:gridCol w="1031520"/>
                <a:gridCol w="905146"/>
                <a:gridCol w="557756"/>
                <a:gridCol w="821464"/>
                <a:gridCol w="927380"/>
                <a:gridCol w="1008438"/>
                <a:gridCol w="823445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Coil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aperture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Beam</a:t>
                      </a:r>
                      <a:r>
                        <a:rPr lang="en-US" sz="1400" u="none" strike="noStrike" baseline="30000" dirty="0" smtClean="0">
                          <a:effectLst/>
                          <a:latin typeface="+mn-lt"/>
                        </a:rPr>
                        <a:t>1</a:t>
                      </a:r>
                    </a:p>
                    <a:p>
                      <a:pPr algn="l" fontAlgn="b"/>
                      <a:r>
                        <a:rPr lang="en-US" sz="1400" u="none" strike="noStrike" baseline="0" dirty="0" smtClean="0">
                          <a:effectLst/>
                          <a:latin typeface="+mn-lt"/>
                        </a:rPr>
                        <a:t>aperture </a:t>
                      </a:r>
                      <a:endParaRPr lang="en-US" sz="1400" u="none" strike="noStrike" dirty="0" smtClean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H,V</a:t>
                      </a:r>
                      <a:r>
                        <a:rPr lang="en-US" sz="1400" u="none" strike="noStrike" baseline="30000" dirty="0" smtClean="0">
                          <a:effectLst/>
                          <a:latin typeface="+mn-lt"/>
                        </a:rPr>
                        <a:t>2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full</a:t>
                      </a:r>
                      <a:endParaRPr lang="en-US" sz="1400" u="none" strike="noStrike" baseline="0" dirty="0" smtClean="0"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en-US" sz="1400" u="none" strike="noStrike" baseline="0" dirty="0" smtClean="0">
                          <a:effectLst/>
                          <a:latin typeface="+mn-lt"/>
                        </a:rPr>
                        <a:t>gaps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Sep.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Crossing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Crab shift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Crab slope</a:t>
                      </a:r>
                    </a:p>
                    <a:p>
                      <a:pPr algn="l" fontAlgn="b"/>
                      <a:r>
                        <a:rPr lang="en-US" sz="1400" u="none" strike="noStrike" baseline="0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Offset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TAXS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C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ircle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60, 60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6.1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MQXFA.[AB]1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99, 99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11.2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2.4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MQXFB.[AB]2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119, 119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16.7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MQXFA.[AB]3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119, 119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16.6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2.8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MBXF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119, 119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15.5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TAXN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Circle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 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85,  85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3.0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MBRD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 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84,  84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MCBRD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 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84,  84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MCBYY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70.8,70.8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4.0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MQYY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70.8,70.8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TCLMB.5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57.8,  48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MCBY[HV].5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70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57.8,  48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MQY.5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70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57.8,  48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TCLMC.6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45.1,35.3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MCBC[HV].6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45.1,35.3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MQML.6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45.1,35.3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459490" y="5445224"/>
            <a:ext cx="80725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aseline="30000" dirty="0" smtClean="0"/>
              <a:t>1 </a:t>
            </a:r>
            <a:r>
              <a:rPr lang="en-US" sz="1600" dirty="0" smtClean="0"/>
              <a:t>Either Beam screen or beam pipe;</a:t>
            </a:r>
          </a:p>
          <a:p>
            <a:r>
              <a:rPr lang="en-US" sz="1600" baseline="30000" dirty="0" smtClean="0"/>
              <a:t>2 </a:t>
            </a:r>
            <a:r>
              <a:rPr lang="en-US" sz="1600" dirty="0" smtClean="0"/>
              <a:t>Mechanical tolerances already removed. </a:t>
            </a:r>
            <a:r>
              <a:rPr lang="en-US" sz="1600" dirty="0" err="1" smtClean="0"/>
              <a:t>Rectellipse</a:t>
            </a:r>
            <a:r>
              <a:rPr lang="en-US" sz="1600" dirty="0" smtClean="0"/>
              <a:t> types are exchanges the H,V orientation depending on the polarity.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644008" y="764704"/>
            <a:ext cx="4033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r"/>
            <a:r>
              <a:rPr lang="en-US" b="1" dirty="0" smtClean="0">
                <a:solidFill>
                  <a:srgbClr val="FF0000"/>
                </a:solidFill>
              </a:rPr>
              <a:t>From </a:t>
            </a:r>
            <a:r>
              <a:rPr lang="en-US" b="1" dirty="0">
                <a:solidFill>
                  <a:srgbClr val="FF0000"/>
                </a:solidFill>
              </a:rPr>
              <a:t>25/09/</a:t>
            </a:r>
            <a:r>
              <a:rPr lang="en-US" b="1" dirty="0" smtClean="0">
                <a:solidFill>
                  <a:srgbClr val="FF0000"/>
                </a:solidFill>
              </a:rPr>
              <a:t>2015 HL-LHC v1.2 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dirty="0">
                <a:solidFill>
                  <a:srgbClr val="FF0000"/>
                </a:solidFill>
                <a:hlinkClick r:id="rId2"/>
              </a:rPr>
              <a:t>link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157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Aperture and knobs </a:t>
            </a:r>
            <a:r>
              <a:rPr lang="en-US" dirty="0" smtClean="0"/>
              <a:t>effects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 smtClean="0"/>
              <a:t>D.Gamba</a:t>
            </a:r>
            <a:r>
              <a:rPr lang="fr-FR" noProof="0" dirty="0" smtClean="0"/>
              <a:t> - 73rd </a:t>
            </a:r>
            <a:r>
              <a:rPr lang="fr-FR" noProof="0" dirty="0" err="1" smtClean="0"/>
              <a:t>HiLumi</a:t>
            </a:r>
            <a:r>
              <a:rPr lang="fr-FR" noProof="0" dirty="0" smtClean="0"/>
              <a:t> WP2 Meeting 09/08/2016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179512" y="755412"/>
            <a:ext cx="8308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r"/>
            <a:r>
              <a:rPr lang="en-US" b="1" dirty="0" smtClean="0">
                <a:solidFill>
                  <a:srgbClr val="FF0000"/>
                </a:solidFill>
              </a:rPr>
              <a:t>From 24/07/2015 HL-LHC v1.2 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dirty="0">
                <a:solidFill>
                  <a:srgbClr val="FF0000"/>
                </a:solidFill>
                <a:hlinkClick r:id="rId2"/>
              </a:rPr>
              <a:t>link</a:t>
            </a:r>
            <a:r>
              <a:rPr lang="en-US" b="1" dirty="0" smtClean="0">
                <a:solidFill>
                  <a:srgbClr val="FF0000"/>
                </a:solidFill>
              </a:rPr>
              <a:t>) +  updated corrector spec.(8/08/2016)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92098" y="1052736"/>
            <a:ext cx="878380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IP crossing, separation, offset (</a:t>
            </a:r>
            <a:r>
              <a:rPr lang="en-US" sz="1600" b="1" dirty="0" smtClean="0"/>
              <a:t>x: </a:t>
            </a:r>
            <a:r>
              <a:rPr lang="en-US" sz="1600" dirty="0" smtClean="0"/>
              <a:t>±295 </a:t>
            </a:r>
            <a:r>
              <a:rPr lang="en-US" sz="1600" dirty="0" err="1" smtClean="0"/>
              <a:t>μrad</a:t>
            </a:r>
            <a:r>
              <a:rPr lang="en-US" sz="1600" dirty="0" smtClean="0"/>
              <a:t>, </a:t>
            </a:r>
            <a:r>
              <a:rPr lang="en-US" sz="1600" b="1" dirty="0"/>
              <a:t>, </a:t>
            </a:r>
            <a:r>
              <a:rPr lang="en-US" sz="1600" b="1" dirty="0" smtClean="0"/>
              <a:t>s: </a:t>
            </a:r>
            <a:r>
              <a:rPr lang="en-US" sz="1600" dirty="0" smtClean="0"/>
              <a:t>±0.75 mm, </a:t>
            </a:r>
            <a:r>
              <a:rPr lang="en-US" sz="1600" b="1" dirty="0"/>
              <a:t>o: </a:t>
            </a:r>
            <a:r>
              <a:rPr lang="en-US" sz="1600" dirty="0"/>
              <a:t>±2.0 </a:t>
            </a:r>
            <a:r>
              <a:rPr lang="en-US" sz="1600" dirty="0" smtClean="0"/>
              <a:t>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beam based alignment of crab cavities: </a:t>
            </a:r>
            <a:r>
              <a:rPr lang="en-US" sz="1600" b="1" dirty="0" err="1" smtClean="0"/>
              <a:t>ccp</a:t>
            </a:r>
            <a:r>
              <a:rPr lang="en-US" sz="1600" dirty="0" smtClean="0"/>
              <a:t>, </a:t>
            </a:r>
            <a:r>
              <a:rPr lang="en-US" sz="1600" b="1" dirty="0" err="1" smtClean="0"/>
              <a:t>ccm</a:t>
            </a:r>
            <a:r>
              <a:rPr lang="en-US" sz="1600" dirty="0" smtClean="0"/>
              <a:t> (shift): ±0.5 mm, </a:t>
            </a:r>
            <a:r>
              <a:rPr lang="en-US" sz="1600" b="1" dirty="0" smtClean="0"/>
              <a:t>ccs</a:t>
            </a:r>
            <a:r>
              <a:rPr lang="en-US" sz="1600" dirty="0" smtClean="0"/>
              <a:t> (slope): </a:t>
            </a:r>
            <a:r>
              <a:rPr lang="en-US" sz="1600" dirty="0"/>
              <a:t>±</a:t>
            </a:r>
            <a:r>
              <a:rPr lang="en-US" sz="1600" dirty="0" smtClean="0"/>
              <a:t>0.25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IT alignment and transfer function errors (</a:t>
            </a:r>
            <a:r>
              <a:rPr lang="en-US" sz="1600" b="1" dirty="0" smtClean="0"/>
              <a:t>err</a:t>
            </a:r>
            <a:r>
              <a:rPr lang="en-US" sz="1600" dirty="0" smtClean="0"/>
              <a:t>): ±</a:t>
            </a:r>
            <a:r>
              <a:rPr lang="en-US" sz="1600" dirty="0"/>
              <a:t>0.5 </a:t>
            </a:r>
            <a:r>
              <a:rPr lang="en-US" sz="1600" dirty="0" smtClean="0"/>
              <a:t>mm transverse, ±10 </a:t>
            </a:r>
            <a:r>
              <a:rPr lang="en-US" sz="1600" dirty="0"/>
              <a:t>mm </a:t>
            </a:r>
            <a:r>
              <a:rPr lang="en-US" sz="1600" dirty="0" smtClean="0"/>
              <a:t>longitudinal,</a:t>
            </a:r>
            <a:r>
              <a:rPr lang="en-US" sz="1600" dirty="0"/>
              <a:t> </a:t>
            </a:r>
            <a:r>
              <a:rPr lang="en-US" sz="1600" dirty="0" smtClean="0"/>
              <a:t> ±2x10</a:t>
            </a:r>
            <a:r>
              <a:rPr lang="en-US" sz="1600" baseline="30000" dirty="0" smtClean="0"/>
              <a:t>-3</a:t>
            </a:r>
            <a:r>
              <a:rPr lang="en-US" sz="1600" dirty="0" smtClean="0"/>
              <a:t> relative gradient error</a:t>
            </a:r>
            <a:r>
              <a:rPr lang="en-US" sz="1600" dirty="0"/>
              <a:t>, ±2x</a:t>
            </a:r>
            <a:r>
              <a:rPr lang="en-US" sz="1600" dirty="0" smtClean="0"/>
              <a:t>10</a:t>
            </a:r>
            <a:r>
              <a:rPr lang="en-US" sz="1600" baseline="30000" dirty="0" smtClean="0"/>
              <a:t>-3  </a:t>
            </a:r>
            <a:r>
              <a:rPr lang="en-US" sz="1600" dirty="0" smtClean="0"/>
              <a:t>D2 relative field error (±2 </a:t>
            </a:r>
            <a:r>
              <a:rPr lang="el-GR" sz="1600" dirty="0" smtClean="0"/>
              <a:t>σ</a:t>
            </a:r>
            <a:r>
              <a:rPr lang="en-US" sz="1600" dirty="0" smtClean="0"/>
              <a:t> from uniform errors).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orbit correction from the arc (from LHC data to confirmed): </a:t>
            </a:r>
            <a:r>
              <a:rPr lang="en-US" sz="1600" b="1" dirty="0" smtClean="0"/>
              <a:t>arc </a:t>
            </a:r>
            <a:r>
              <a:rPr lang="en-US" sz="1600" dirty="0" smtClean="0"/>
              <a:t>0.7 Tm;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err="1" smtClean="0"/>
              <a:t>lumi</a:t>
            </a:r>
            <a:r>
              <a:rPr lang="en-US" sz="1600" dirty="0" smtClean="0"/>
              <a:t> scan knobs (single beam IP shift</a:t>
            </a:r>
            <a:r>
              <a:rPr lang="en-US" sz="1600" b="1" dirty="0" smtClean="0"/>
              <a:t> </a:t>
            </a:r>
            <a:r>
              <a:rPr lang="en-US" sz="1600" dirty="0" smtClean="0"/>
              <a:t>for 100μm)</a:t>
            </a:r>
            <a:endParaRPr lang="en-US" sz="1600" b="1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125127"/>
              </p:ext>
            </p:extLst>
          </p:nvPr>
        </p:nvGraphicFramePr>
        <p:xfrm>
          <a:off x="77820" y="2606431"/>
          <a:ext cx="8958914" cy="4206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056"/>
                <a:gridCol w="437597"/>
                <a:gridCol w="437597"/>
                <a:gridCol w="607550"/>
                <a:gridCol w="437597"/>
                <a:gridCol w="615809"/>
                <a:gridCol w="699295"/>
                <a:gridCol w="1041028"/>
                <a:gridCol w="918908"/>
                <a:gridCol w="861007"/>
                <a:gridCol w="504056"/>
                <a:gridCol w="846507"/>
                <a:gridCol w="737907"/>
              </a:tblGrid>
              <a:tr h="341877">
                <a:tc>
                  <a:txBody>
                    <a:bodyPr/>
                    <a:lstStyle/>
                    <a:p>
                      <a:endParaRPr lang="en-US" sz="1600" dirty="0" smtClean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x-scheme [Tm]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cc alignment [Tm]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err [Tm]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arc [Tm]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lumi</a:t>
                      </a:r>
                      <a:r>
                        <a:rPr lang="en-US" sz="1600" baseline="0" dirty="0" smtClean="0"/>
                        <a:t> [Tm]</a:t>
                      </a:r>
                      <a:endParaRPr lang="en-US" sz="1600" dirty="0" smtClean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summary [Tm]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5982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name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ccs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lumi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margin [%]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MCBX1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0.11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1.16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0.19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MCBX2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0.07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0.05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0.79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0.19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1.40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MCBX3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2.11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0.94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0.45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0.78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MCBRD4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2.97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0.09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0.28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0.52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0.04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0.35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0.27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 →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-2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→ </a:t>
                      </a:r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8.0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MCBYY4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1.49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0.04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0.42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0.42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0.92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0.35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0.20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→ 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-5</a:t>
                      </a:r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→ </a:t>
                      </a:r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5.2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MCBY5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1.35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0.40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0.40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0.35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MCBY5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 → 2.1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 → 44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9399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global correction vs segment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Past: correction up to D2 of triplet misalignment + </a:t>
            </a:r>
            <a:r>
              <a:rPr lang="en-US" dirty="0" smtClean="0">
                <a:solidFill>
                  <a:srgbClr val="FF0000"/>
                </a:solidFill>
              </a:rPr>
              <a:t>guess</a:t>
            </a:r>
            <a:r>
              <a:rPr lang="en-US" dirty="0" smtClean="0"/>
              <a:t> on matching section correction.</a:t>
            </a:r>
          </a:p>
          <a:p>
            <a:r>
              <a:rPr lang="en-US" dirty="0" smtClean="0"/>
              <a:t>Now: first reproduce the previous results and:</a:t>
            </a:r>
          </a:p>
          <a:p>
            <a:pPr lvl="1"/>
            <a:r>
              <a:rPr lang="en-US" dirty="0" smtClean="0"/>
              <a:t>Simplify the treatment of the problem.</a:t>
            </a:r>
          </a:p>
          <a:p>
            <a:pPr lvl="1"/>
            <a:r>
              <a:rPr lang="en-US" dirty="0" smtClean="0"/>
              <a:t>Extend the correction to neighbor sections including part of the arcs.</a:t>
            </a:r>
          </a:p>
          <a:p>
            <a:pPr lvl="1"/>
            <a:r>
              <a:rPr lang="en-US" dirty="0" smtClean="0"/>
              <a:t>Study if a global correction could be beneficial.</a:t>
            </a:r>
          </a:p>
          <a:p>
            <a:pPr lvl="1"/>
            <a:r>
              <a:rPr lang="en-US" dirty="0" smtClean="0"/>
              <a:t>Be able to verify the next optics versions.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3968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52942" y="1196752"/>
            <a:ext cx="8372799" cy="5199822"/>
            <a:chOff x="352942" y="1196752"/>
            <a:chExt cx="8372799" cy="5199822"/>
          </a:xfrm>
        </p:grpSpPr>
        <p:pic>
          <p:nvPicPr>
            <p:cNvPr id="11" name="Picture 10" descr="B1optics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2942" y="1196752"/>
              <a:ext cx="8372799" cy="5199822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 rot="2748615">
              <a:off x="6638437" y="4113348"/>
              <a:ext cx="14933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dirty="0"/>
                <a:t>MS.10R5.B1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 rot="18846492">
              <a:off x="1387097" y="4111264"/>
              <a:ext cx="14550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dirty="0"/>
                <a:t>MS.10L5.B1</a:t>
              </a:r>
              <a:endParaRPr lang="en-US" dirty="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7872948" y="4813398"/>
              <a:ext cx="299452" cy="27178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under study</a:t>
            </a:r>
            <a:r>
              <a:rPr lang="en-US" dirty="0"/>
              <a:t>: </a:t>
            </a:r>
            <a:r>
              <a:rPr lang="en-US" dirty="0" err="1" smtClean="0"/>
              <a:t>presqueeze</a:t>
            </a:r>
            <a:r>
              <a:rPr lang="en-US" dirty="0" smtClean="0"/>
              <a:t> v1.2 (thin)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D.Gamba - 73rd HiLumi WP2 Meeting 09/08/2016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cxnSp>
        <p:nvCxnSpPr>
          <p:cNvPr id="16" name="Straight Arrow Connector 15"/>
          <p:cNvCxnSpPr>
            <a:stCxn id="14" idx="1"/>
          </p:cNvCxnSpPr>
          <p:nvPr/>
        </p:nvCxnSpPr>
        <p:spPr>
          <a:xfrm flipH="1">
            <a:off x="1331640" y="4818306"/>
            <a:ext cx="276611" cy="2668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73583" y="924628"/>
            <a:ext cx="8518898" cy="272124"/>
          </a:xfrm>
        </p:spPr>
        <p:txBody>
          <a:bodyPr>
            <a:normAutofit fontScale="85000" lnSpcReduction="10000"/>
          </a:bodyPr>
          <a:lstStyle/>
          <a:p>
            <a:r>
              <a:rPr lang="en-US" sz="1600" dirty="0" smtClean="0"/>
              <a:t>In the following simulation we will consider the area around IP5 within the first powered </a:t>
            </a:r>
            <a:r>
              <a:rPr lang="en-US" sz="1600" dirty="0" err="1" smtClean="0"/>
              <a:t>sextupoles</a:t>
            </a:r>
            <a:r>
              <a:rPr lang="en-US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61293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Props1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8EF391-2BAD-45F4-B22E-736040720C99}">
  <ds:schemaRefs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8946e33d-fd2f-4ae4-8ee9-d90c129cdf9e"/>
    <ds:schemaRef ds:uri="http://purl.org/dc/dcmitype/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6211</TotalTime>
  <Words>3688</Words>
  <Application>Microsoft Macintosh PowerPoint</Application>
  <PresentationFormat>On-screen Show (4:3)</PresentationFormat>
  <Paragraphs>1170</Paragraphs>
  <Slides>35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Thème Office</vt:lpstr>
      <vt:lpstr>Orbit correction status and update for HL-LHC </vt:lpstr>
      <vt:lpstr>Outline</vt:lpstr>
      <vt:lpstr>Orbit correction for the HL-LHC</vt:lpstr>
      <vt:lpstr>Previous studies</vt:lpstr>
      <vt:lpstr>Review of orbit correction for HL-LHCV1.2</vt:lpstr>
      <vt:lpstr>Aperture and knobs effects</vt:lpstr>
      <vt:lpstr>Aperture and knobs effects</vt:lpstr>
      <vt:lpstr>Comparison global correction vs segment</vt:lpstr>
      <vt:lpstr>Optics under study: presqueeze v1.2 (thin)</vt:lpstr>
      <vt:lpstr>Optics under study: presqueeze v1.2 (thin)</vt:lpstr>
      <vt:lpstr>Simplified treatment of the problem </vt:lpstr>
      <vt:lpstr>Max and variance of strengths/excursions</vt:lpstr>
      <vt:lpstr>Verify that the system is “linear enough”</vt:lpstr>
      <vt:lpstr>Effect of misalignments on open-line orbit</vt:lpstr>
      <vt:lpstr>Effect of correctors on orbit (B1)</vt:lpstr>
      <vt:lpstr>Correction of each class of error (Horizontal)</vt:lpstr>
      <vt:lpstr>Effect on orbit after correction (Horizontal)</vt:lpstr>
      <vt:lpstr>Correction of each class of error (Vertical)</vt:lpstr>
      <vt:lpstr>Effect on orbit after correction (Vertical)</vt:lpstr>
      <vt:lpstr>First observations</vt:lpstr>
      <vt:lpstr>Effect of IT quads misalignments (DX) on B1</vt:lpstr>
      <vt:lpstr>Effect of IT quads misalignments (DY) on B1</vt:lpstr>
      <vt:lpstr>Effect of Ext. quads misalignments (DX) on B1</vt:lpstr>
      <vt:lpstr>Effect of Ext. quads misalignments (DY) on B1</vt:lpstr>
      <vt:lpstr>Effect of D1/D2 errors on B1 (Horizontal)</vt:lpstr>
      <vt:lpstr>Effect of D1/D2 errors on B1 (Vertical)</vt:lpstr>
      <vt:lpstr>Comparison with the Monte Carlo approach</vt:lpstr>
      <vt:lpstr>Comparison with the Monte Carlo approach</vt:lpstr>
      <vt:lpstr>Comparison with previous studies</vt:lpstr>
      <vt:lpstr>Comparison with knobs</vt:lpstr>
      <vt:lpstr>So far</vt:lpstr>
      <vt:lpstr>e.g. lower one corrector. </vt:lpstr>
      <vt:lpstr>e.g. lower one corrector. </vt:lpstr>
      <vt:lpstr>Next studies</vt:lpstr>
      <vt:lpstr>Thank you!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Davide Gamba</cp:lastModifiedBy>
  <cp:revision>315</cp:revision>
  <dcterms:created xsi:type="dcterms:W3CDTF">2016-03-23T12:58:39Z</dcterms:created>
  <dcterms:modified xsi:type="dcterms:W3CDTF">2016-08-09T08:01:56Z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