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10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80" r:id="rId10"/>
    <p:sldId id="281" r:id="rId11"/>
    <p:sldId id="275" r:id="rId12"/>
    <p:sldId id="276" r:id="rId13"/>
    <p:sldId id="277" r:id="rId14"/>
    <p:sldId id="279" r:id="rId15"/>
    <p:sldId id="287" r:id="rId16"/>
    <p:sldId id="288" r:id="rId17"/>
    <p:sldId id="289" r:id="rId18"/>
    <p:sldId id="290" r:id="rId19"/>
    <p:sldId id="265" r:id="rId2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94">
          <p15:clr>
            <a:srgbClr val="A4A3A4"/>
          </p15:clr>
        </p15:guide>
        <p15:guide id="2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E8A"/>
    <a:srgbClr val="1D8DB0"/>
    <a:srgbClr val="147694"/>
    <a:srgbClr val="177E9D"/>
    <a:srgbClr val="00407A"/>
    <a:srgbClr val="86B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0756" autoAdjust="0"/>
  </p:normalViewPr>
  <p:slideViewPr>
    <p:cSldViewPr snapToObjects="1" showGuides="1">
      <p:cViewPr varScale="1">
        <p:scale>
          <a:sx n="83" d="100"/>
          <a:sy n="83" d="100"/>
        </p:scale>
        <p:origin x="-1614" y="-90"/>
      </p:cViewPr>
      <p:guideLst>
        <p:guide orient="horz" pos="4247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56.wmf"/><Relationship Id="rId1" Type="http://schemas.openxmlformats.org/officeDocument/2006/relationships/image" Target="../media/image62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6.wmf"/><Relationship Id="rId7" Type="http://schemas.openxmlformats.org/officeDocument/2006/relationships/image" Target="../media/image32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5198-F140-406E-8F04-DE9D809B9791}" type="datetimeFigureOut">
              <a:rPr lang="nl-BE" sz="1000" smtClean="0">
                <a:latin typeface="Arial" pitchFamily="34" charset="0"/>
                <a:cs typeface="Arial" pitchFamily="34" charset="0"/>
              </a:rPr>
              <a:pPr/>
              <a:t>25/08/2016</a:t>
            </a:fld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24B3E-C6E9-4CB0-843C-3CD5676655AA}" type="slidenum">
              <a:rPr lang="nl-BE" sz="1000" smtClean="0"/>
              <a:pPr/>
              <a:t>‹#›</a:t>
            </a:fld>
            <a:endParaRPr lang="nl-BE" sz="1000"/>
          </a:p>
        </p:txBody>
      </p:sp>
    </p:spTree>
    <p:extLst>
      <p:ext uri="{BB962C8B-B14F-4D97-AF65-F5344CB8AC3E}">
        <p14:creationId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25/08/2016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40000" y="4320000"/>
            <a:ext cx="5760000" cy="4140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0984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28342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81039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09318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In the </a:t>
                </a:r>
                <a:r>
                  <a:rPr lang="en-GB" sz="1200" kern="1200" dirty="0" err="1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nEDM</a:t>
                </a:r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experiment currently collecting data at the PSI the spin-polarized UCN from the PSI UCN source [ref] are trapped in a precession chamber and exposed to a static magnetic field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𝐵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of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〖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10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〗^(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−6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)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T and a stable electric field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𝐸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of 10 kV/cm. </a:t>
                </a:r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A </a:t>
                </a:r>
                <a:r>
                  <a:rPr lang="en-GB" sz="1200" kern="1200" dirty="0" err="1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nEDM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signal would manifest itself via an acceleration/deceleration of the neutrons’ precession frequency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𝜈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_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𝐿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induced by a static electric field applied alternately parallel and anti-parallel to the static magnetic field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7014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6520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In the </a:t>
                </a:r>
                <a:r>
                  <a:rPr lang="en-GB" sz="1200" kern="1200" dirty="0" err="1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nEDM</a:t>
                </a:r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experiment currently collecting data at the PSI the spin-polarized UCN from the PSI UCN source [ref] are trapped in a precession chamber and exposed to a static magnetic field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𝐵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of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〖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10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〗^(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−6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)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T and a stable electric field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𝐸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of 10 kV/cm. </a:t>
                </a:r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A </a:t>
                </a:r>
                <a:r>
                  <a:rPr lang="en-GB" sz="1200" kern="1200" dirty="0" err="1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nEDM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signal would manifest itself via an acceleration/deceleration of the neutrons’ precession frequency 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𝜈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_</a:t>
                </a:r>
                <a:r>
                  <a:rPr lang="en-GB" sz="1200" i="0" kern="120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𝐿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 induced by a static electric field applied alternately parallel and anti-parallel to the static magnetic field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7014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BE" dirty="0"/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nl-BE" dirty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defRPr lang="nl-BE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18000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584325" indent="-285750">
              <a:buFont typeface="Arial" pitchFamily="34" charset="0"/>
              <a:buChar char="-"/>
              <a:defRPr lang="nl-BE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lang="nl-NL" dirty="0" smtClean="0"/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 marL="1435100" indent="-228600">
              <a:buFont typeface="Arial" pitchFamily="34" charset="0"/>
              <a:buChar char="-"/>
              <a:tabLst/>
              <a:defRPr lang="nl-B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698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nl-BE" sz="3600" kern="1200" baseline="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lang="nl-NL" sz="24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lang="nl-NL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lang="nl-NL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png"/><Relationship Id="rId5" Type="http://schemas.microsoft.com/office/2007/relationships/hdphoto" Target="../media/hdphoto2.wdp"/><Relationship Id="rId4" Type="http://schemas.openxmlformats.org/officeDocument/2006/relationships/image" Target="../media/image52.jpe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13.png"/><Relationship Id="rId4" Type="http://schemas.openxmlformats.org/officeDocument/2006/relationships/image" Target="../media/image54.wmf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39.bin"/><Relationship Id="rId18" Type="http://schemas.openxmlformats.org/officeDocument/2006/relationships/image" Target="../media/image13.png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65.wmf"/><Relationship Id="rId17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7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64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6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3.bin"/><Relationship Id="rId5" Type="http://schemas.microsoft.com/office/2007/relationships/hdphoto" Target="../media/hdphoto1.wdp"/><Relationship Id="rId10" Type="http://schemas.openxmlformats.org/officeDocument/2006/relationships/image" Target="../media/image9.wmf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0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PNG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4.wmf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6.wmf"/><Relationship Id="rId19" Type="http://schemas.openxmlformats.org/officeDocument/2006/relationships/image" Target="../media/image13.png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13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4.wmf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8.gi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27.gif"/><Relationship Id="rId10" Type="http://schemas.openxmlformats.org/officeDocument/2006/relationships/image" Target="../media/image14.w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33.emf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30.wmf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40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37.wmf"/><Relationship Id="rId19" Type="http://schemas.openxmlformats.org/officeDocument/2006/relationships/image" Target="../media/image13.png"/><Relationship Id="rId4" Type="http://schemas.openxmlformats.org/officeDocument/2006/relationships/image" Target="../media/image34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2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3700" dirty="0"/>
              <a:t>Neutron Electric Dipole Moment experiment at PSI </a:t>
            </a:r>
            <a:endParaRPr lang="nl-BE" sz="37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96000" y="3789040"/>
            <a:ext cx="5580000" cy="10800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story </a:t>
            </a:r>
            <a:r>
              <a:rPr lang="en-US" dirty="0"/>
              <a:t>of CP violation </a:t>
            </a:r>
            <a:r>
              <a:rPr lang="en-US" dirty="0" smtClean="0"/>
              <a:t>searches </a:t>
            </a:r>
            <a:endParaRPr lang="en-US" dirty="0"/>
          </a:p>
          <a:p>
            <a:r>
              <a:rPr lang="en-US" dirty="0"/>
              <a:t>in the high precision </a:t>
            </a:r>
            <a:r>
              <a:rPr lang="en-US" dirty="0" smtClean="0"/>
              <a:t>experiment</a:t>
            </a:r>
          </a:p>
          <a:p>
            <a:endParaRPr lang="en-US" dirty="0"/>
          </a:p>
          <a:p>
            <a:r>
              <a:rPr lang="en-US" dirty="0" err="1" smtClean="0"/>
              <a:t>Malgorzata</a:t>
            </a:r>
            <a:r>
              <a:rPr lang="en-US" dirty="0" smtClean="0"/>
              <a:t> </a:t>
            </a:r>
            <a:r>
              <a:rPr lang="en-US" dirty="0" err="1" smtClean="0"/>
              <a:t>Kasprzak</a:t>
            </a:r>
            <a:r>
              <a:rPr lang="en-US" dirty="0" smtClean="0"/>
              <a:t> </a:t>
            </a:r>
          </a:p>
          <a:p>
            <a:r>
              <a:rPr lang="en-US" dirty="0" smtClean="0"/>
              <a:t>on behalf of the </a:t>
            </a:r>
            <a:r>
              <a:rPr lang="en-US" dirty="0" err="1" smtClean="0"/>
              <a:t>nEDM</a:t>
            </a:r>
            <a:r>
              <a:rPr lang="en-US" dirty="0" smtClean="0"/>
              <a:t> collaboration</a:t>
            </a:r>
          </a:p>
          <a:p>
            <a:endParaRPr lang="en-US" dirty="0"/>
          </a:p>
          <a:p>
            <a:r>
              <a:rPr lang="en-US" dirty="0" smtClean="0"/>
              <a:t>SPS Meeting, Lugano, 25.08.2016 </a:t>
            </a:r>
            <a:endParaRPr lang="en-US" dirty="0"/>
          </a:p>
          <a:p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-17476"/>
            <a:ext cx="2044667" cy="155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34000" cy="900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Statistical sensitivity in the running experiment 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"/>
          <a:stretch/>
        </p:blipFill>
        <p:spPr>
          <a:xfrm>
            <a:off x="35496" y="1340768"/>
            <a:ext cx="6829650" cy="496855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544499"/>
              </p:ext>
            </p:extLst>
          </p:nvPr>
        </p:nvGraphicFramePr>
        <p:xfrm>
          <a:off x="6444208" y="1628800"/>
          <a:ext cx="260974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Equation" r:id="rId5" imgW="1168200" imgH="419040" progId="Equation.DSMT4">
                  <p:embed/>
                </p:oleObj>
              </mc:Choice>
              <mc:Fallback>
                <p:oleObj name="Equation" r:id="rId5" imgW="116820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44208" y="1628800"/>
                        <a:ext cx="2609744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289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0768"/>
            <a:ext cx="8334000" cy="900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step: new setup and increased sensitivity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92" y="1979972"/>
            <a:ext cx="5104821" cy="3609268"/>
          </a:xfrm>
        </p:spPr>
      </p:pic>
      <p:sp>
        <p:nvSpPr>
          <p:cNvPr id="5" name="TextBox 4"/>
          <p:cNvSpPr txBox="1"/>
          <p:nvPr/>
        </p:nvSpPr>
        <p:spPr>
          <a:xfrm>
            <a:off x="5868144" y="3068960"/>
            <a:ext cx="3275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Double precession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adaptation to the UCN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Stronger electric field 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58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" y="1349999"/>
            <a:ext cx="9144000" cy="4428000"/>
          </a:xfrm>
        </p:spPr>
        <p:txBody>
          <a:bodyPr/>
          <a:lstStyle/>
          <a:p>
            <a:r>
              <a:rPr lang="en-US" dirty="0" smtClean="0"/>
              <a:t>Search for a neutron EDM probes the New Physics </a:t>
            </a:r>
          </a:p>
          <a:p>
            <a:endParaRPr lang="en-US" dirty="0" smtClean="0"/>
          </a:p>
          <a:p>
            <a:r>
              <a:rPr lang="en-US" dirty="0" smtClean="0"/>
              <a:t>The existence of a </a:t>
            </a:r>
            <a:r>
              <a:rPr lang="en-US" dirty="0" err="1" smtClean="0"/>
              <a:t>nEDM</a:t>
            </a:r>
            <a:r>
              <a:rPr lang="en-US" dirty="0" smtClean="0"/>
              <a:t> has cosmological implications on BAU</a:t>
            </a:r>
          </a:p>
          <a:p>
            <a:endParaRPr lang="en-US" dirty="0" smtClean="0"/>
          </a:p>
          <a:p>
            <a:r>
              <a:rPr lang="en-US" dirty="0" err="1" smtClean="0"/>
              <a:t>nEDM@PSI</a:t>
            </a:r>
            <a:r>
              <a:rPr lang="en-US" dirty="0" smtClean="0"/>
              <a:t> is running with the world’s best sensitivity (accumulated sensitivity of 1.16 x 10</a:t>
            </a:r>
            <a:r>
              <a:rPr lang="en-US" baseline="30000" dirty="0" smtClean="0"/>
              <a:t>-26</a:t>
            </a:r>
            <a:r>
              <a:rPr lang="en-US" dirty="0" smtClean="0"/>
              <a:t> e.cm) and expecting to deliver a new </a:t>
            </a:r>
            <a:r>
              <a:rPr lang="en-US" dirty="0" err="1" smtClean="0"/>
              <a:t>nEDM</a:t>
            </a:r>
            <a:r>
              <a:rPr lang="en-US" dirty="0" smtClean="0"/>
              <a:t> upper limit soon</a:t>
            </a:r>
          </a:p>
          <a:p>
            <a:endParaRPr lang="en-US" dirty="0" smtClean="0"/>
          </a:p>
          <a:p>
            <a:r>
              <a:rPr lang="en-US" dirty="0" smtClean="0"/>
              <a:t>Upgrade of the </a:t>
            </a:r>
            <a:r>
              <a:rPr lang="en-US" dirty="0" err="1" smtClean="0"/>
              <a:t>nEDM@PSI</a:t>
            </a:r>
            <a:r>
              <a:rPr lang="en-US" dirty="0" smtClean="0"/>
              <a:t> in the next years with an ultimate aim of 5 x 10</a:t>
            </a:r>
            <a:r>
              <a:rPr lang="en-US" baseline="30000" dirty="0" smtClean="0"/>
              <a:t>-28</a:t>
            </a:r>
            <a:r>
              <a:rPr lang="en-US" dirty="0" smtClean="0"/>
              <a:t> e.cm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4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309148"/>
            <a:ext cx="4488873" cy="2335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nEDM</a:t>
            </a:r>
            <a:r>
              <a:rPr lang="en-US" dirty="0" smtClean="0"/>
              <a:t> collaboration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5882" y="5517232"/>
            <a:ext cx="5929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Thank you for your attention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0" y="2968424"/>
            <a:ext cx="7668344" cy="2404792"/>
          </a:xfrm>
          <a:prstGeom prst="rect">
            <a:avLst/>
          </a:prstGeom>
        </p:spPr>
      </p:pic>
      <p:sp>
        <p:nvSpPr>
          <p:cNvPr id="6" name="Text Placeholder 10"/>
          <p:cNvSpPr txBox="1">
            <a:spLocks/>
          </p:cNvSpPr>
          <p:nvPr/>
        </p:nvSpPr>
        <p:spPr>
          <a:xfrm>
            <a:off x="539552" y="1435101"/>
            <a:ext cx="225895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360000" indent="-36000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Char char="•"/>
              <a:defRPr lang="nl-NL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20000" indent="-360363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Char char="o"/>
              <a:defRPr lang="nl-NL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nl-NL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8400" indent="-18000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Char char="•"/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38263" indent="-179388" algn="l" defTabSz="914400" rtl="0" eaLnBrk="1" latinLnBrk="0" hangingPunct="1">
              <a:spcBef>
                <a:spcPts val="380"/>
              </a:spcBef>
              <a:buFont typeface="Arial" pitchFamily="34" charset="0"/>
              <a:buChar char="-"/>
              <a:defRPr lang="nl-BE" sz="16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de-CH" sz="2000" b="1" dirty="0" smtClean="0">
                <a:latin typeface="+mj-lt"/>
              </a:rPr>
              <a:t>~ 50 </a:t>
            </a:r>
            <a:r>
              <a:rPr lang="de-CH" sz="2000" b="1" dirty="0" err="1" smtClean="0">
                <a:latin typeface="+mj-lt"/>
              </a:rPr>
              <a:t>members</a:t>
            </a:r>
            <a:r>
              <a:rPr lang="de-CH" sz="2000" b="1" dirty="0" smtClean="0">
                <a:latin typeface="+mj-lt"/>
              </a:rPr>
              <a:t> </a:t>
            </a:r>
          </a:p>
          <a:p>
            <a:pPr marL="285750" indent="-285750"/>
            <a:r>
              <a:rPr lang="de-CH" sz="2000" b="1" dirty="0" smtClean="0">
                <a:latin typeface="+mj-lt"/>
              </a:rPr>
              <a:t>14 </a:t>
            </a:r>
            <a:r>
              <a:rPr lang="de-CH" sz="2000" b="1" dirty="0" err="1" smtClean="0">
                <a:latin typeface="+mj-lt"/>
              </a:rPr>
              <a:t>institutions</a:t>
            </a:r>
            <a:endParaRPr lang="de-CH" sz="2000" b="1" dirty="0" smtClean="0">
              <a:latin typeface="+mj-lt"/>
            </a:endParaRPr>
          </a:p>
          <a:p>
            <a:pPr marL="285750" indent="-285750"/>
            <a:r>
              <a:rPr lang="en-US" sz="2000" b="1" dirty="0">
                <a:latin typeface="+mj-lt"/>
              </a:rPr>
              <a:t>7</a:t>
            </a:r>
            <a:r>
              <a:rPr lang="en-US" sz="2000" b="1" dirty="0" smtClean="0">
                <a:latin typeface="+mj-lt"/>
              </a:rPr>
              <a:t> countries</a:t>
            </a:r>
            <a:endParaRPr lang="en-US" sz="2000" b="1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72400" y="2936164"/>
            <a:ext cx="936104" cy="2581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2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4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3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47119"/>
            <a:ext cx="7196440" cy="4802161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 anchor="t">
            <a:normAutofit/>
          </a:bodyPr>
          <a:lstStyle/>
          <a:p>
            <a:r>
              <a:rPr lang="de-CH" sz="3200" dirty="0" err="1" smtClean="0"/>
              <a:t>Hg</a:t>
            </a:r>
            <a:r>
              <a:rPr lang="de-CH" sz="3200" dirty="0" smtClean="0"/>
              <a:t> </a:t>
            </a:r>
            <a:r>
              <a:rPr lang="de-CH" sz="3200" dirty="0" err="1" smtClean="0"/>
              <a:t>co</a:t>
            </a:r>
            <a:r>
              <a:rPr lang="de-CH" sz="3200" dirty="0" smtClean="0"/>
              <a:t>-magnetometer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91680" y="3873261"/>
            <a:ext cx="6048672" cy="59795"/>
          </a:xfrm>
          <a:prstGeom prst="line">
            <a:avLst/>
          </a:prstGeom>
          <a:ln w="44450" cmpd="sng">
            <a:solidFill>
              <a:srgbClr val="DB81F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9144" y="3610770"/>
            <a:ext cx="190770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Hg</a:t>
            </a:r>
            <a:r>
              <a:rPr lang="de-CH" sz="2800" dirty="0" smtClean="0"/>
              <a:t> </a:t>
            </a:r>
            <a:r>
              <a:rPr lang="de-CH" sz="2800" dirty="0" err="1" smtClean="0"/>
              <a:t>lamp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2" y="3573016"/>
            <a:ext cx="280831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Photomultiplier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548810" y="4581128"/>
            <a:ext cx="4060311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800" dirty="0" err="1" smtClean="0"/>
              <a:t>precessing</a:t>
            </a:r>
            <a:r>
              <a:rPr lang="de-CH" sz="2800" dirty="0" smtClean="0"/>
              <a:t> </a:t>
            </a:r>
            <a:r>
              <a:rPr lang="de-CH" sz="2800" dirty="0" err="1" smtClean="0"/>
              <a:t>Hg</a:t>
            </a:r>
            <a:r>
              <a:rPr lang="de-CH" sz="2800" dirty="0" smtClean="0"/>
              <a:t> </a:t>
            </a:r>
            <a:r>
              <a:rPr lang="de-CH" sz="2800" dirty="0" err="1" smtClean="0"/>
              <a:t>atoms</a:t>
            </a:r>
            <a:r>
              <a:rPr lang="de-CH" sz="2800" dirty="0" smtClean="0"/>
              <a:t> </a:t>
            </a:r>
            <a:endParaRPr lang="en-US" sz="2800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27984" y="3933056"/>
            <a:ext cx="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4" descr="20110623_400sPrecession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44" y="965139"/>
            <a:ext cx="4480777" cy="20199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278074"/>
              </p:ext>
            </p:extLst>
          </p:nvPr>
        </p:nvGraphicFramePr>
        <p:xfrm>
          <a:off x="5282513" y="1262304"/>
          <a:ext cx="2878137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Equation" r:id="rId7" imgW="1231560" imgH="304560" progId="Equation.DSMT4">
                  <p:embed/>
                </p:oleObj>
              </mc:Choice>
              <mc:Fallback>
                <p:oleObj name="Equation" r:id="rId7" imgW="123156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2513" y="1262304"/>
                        <a:ext cx="2878137" cy="71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7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Gravitational shift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2771800" y="2132856"/>
            <a:ext cx="2448272" cy="1523054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UCN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6444208" y="2132856"/>
            <a:ext cx="2592288" cy="1523054"/>
          </a:xfrm>
          <a:prstGeom prst="rect">
            <a:avLst/>
          </a:prstGeom>
          <a:solidFill>
            <a:schemeClr val="accent1">
              <a:alpha val="66000"/>
            </a:schemeClr>
          </a:solidFill>
          <a:effectLst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Hg</a:t>
            </a:r>
            <a:endParaRPr lang="en-US" sz="4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580112" y="2132856"/>
            <a:ext cx="0" cy="152305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977688"/>
              </p:ext>
            </p:extLst>
          </p:nvPr>
        </p:nvGraphicFramePr>
        <p:xfrm>
          <a:off x="5652120" y="2173556"/>
          <a:ext cx="650106" cy="876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Equation" r:id="rId3" imgW="291960" imgH="393480" progId="Equation.DSMT4">
                  <p:embed/>
                </p:oleObj>
              </mc:Choice>
              <mc:Fallback>
                <p:oleObj name="Equation" r:id="rId3" imgW="291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52120" y="2173556"/>
                        <a:ext cx="650106" cy="876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855146"/>
              </p:ext>
            </p:extLst>
          </p:nvPr>
        </p:nvGraphicFramePr>
        <p:xfrm>
          <a:off x="2871839" y="4221088"/>
          <a:ext cx="3703025" cy="10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Equation" r:id="rId5" imgW="1549080" imgH="457200" progId="Equation.DSMT4">
                  <p:embed/>
                </p:oleObj>
              </mc:Choice>
              <mc:Fallback>
                <p:oleObj name="Equation" r:id="rId5" imgW="15490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71839" y="4221088"/>
                        <a:ext cx="3703025" cy="1092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821539"/>
              </p:ext>
            </p:extLst>
          </p:nvPr>
        </p:nvGraphicFramePr>
        <p:xfrm>
          <a:off x="2555776" y="5517232"/>
          <a:ext cx="4189824" cy="710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6" name="Equation" r:id="rId7" imgW="1346040" imgH="228600" progId="Equation.DSMT4">
                  <p:embed/>
                </p:oleObj>
              </mc:Choice>
              <mc:Fallback>
                <p:oleObj name="Equation" r:id="rId7" imgW="1346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5517232"/>
                        <a:ext cx="4189824" cy="7105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44078"/>
            <a:ext cx="2448272" cy="34650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5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5000" contras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6204"/>
            <a:ext cx="4464496" cy="29763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15" y="3573016"/>
            <a:ext cx="4079473" cy="297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5769"/>
            <a:ext cx="4465801" cy="2977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62" y="3212976"/>
            <a:ext cx="4168522" cy="348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131090"/>
              </p:ext>
            </p:extLst>
          </p:nvPr>
        </p:nvGraphicFramePr>
        <p:xfrm>
          <a:off x="1619672" y="735099"/>
          <a:ext cx="3703637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Equation" r:id="rId3" imgW="1549080" imgH="507960" progId="Equation.DSMT4">
                  <p:embed/>
                </p:oleObj>
              </mc:Choice>
              <mc:Fallback>
                <p:oleObj name="Equation" r:id="rId3" imgW="154908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735099"/>
                        <a:ext cx="3703637" cy="1214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>
            <a:spLocks noChangeAspect="1"/>
          </p:cNvSpPr>
          <p:nvPr/>
        </p:nvSpPr>
        <p:spPr>
          <a:xfrm>
            <a:off x="3852391" y="601769"/>
            <a:ext cx="1368152" cy="76966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20543" y="989535"/>
            <a:ext cx="630970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116202"/>
              </p:ext>
            </p:extLst>
          </p:nvPr>
        </p:nvGraphicFramePr>
        <p:xfrm>
          <a:off x="2645315" y="2348880"/>
          <a:ext cx="3944477" cy="668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Equation" r:id="rId5" imgW="1346040" imgH="228600" progId="Equation.DSMT4">
                  <p:embed/>
                </p:oleObj>
              </mc:Choice>
              <mc:Fallback>
                <p:oleObj name="Equation" r:id="rId5" imgW="1346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5315" y="2348880"/>
                        <a:ext cx="3944477" cy="668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323528" y="2780928"/>
            <a:ext cx="6912768" cy="3528392"/>
            <a:chOff x="1763688" y="4064496"/>
            <a:chExt cx="5112568" cy="2532856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2632874" y="4460540"/>
              <a:ext cx="12441" cy="1584176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632874" y="6044716"/>
              <a:ext cx="4243382" cy="36004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970722" y="4532548"/>
              <a:ext cx="3221458" cy="1224136"/>
            </a:xfrm>
            <a:prstGeom prst="line">
              <a:avLst/>
            </a:prstGeom>
            <a:ln>
              <a:solidFill>
                <a:srgbClr val="D600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114738" y="4568552"/>
              <a:ext cx="3168352" cy="1080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6983248"/>
                </p:ext>
              </p:extLst>
            </p:nvPr>
          </p:nvGraphicFramePr>
          <p:xfrm>
            <a:off x="1763688" y="4195941"/>
            <a:ext cx="684998" cy="493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4" name="Equation" r:id="rId7" imgW="317160" imgH="228600" progId="Equation.DSMT4">
                    <p:embed/>
                  </p:oleObj>
                </mc:Choice>
                <mc:Fallback>
                  <p:oleObj name="Equation" r:id="rId7" imgW="3171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763688" y="4195941"/>
                          <a:ext cx="684998" cy="4931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7089569"/>
                </p:ext>
              </p:extLst>
            </p:nvPr>
          </p:nvGraphicFramePr>
          <p:xfrm>
            <a:off x="5913698" y="6224736"/>
            <a:ext cx="890138" cy="3726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5" name="Equation" r:id="rId9" imgW="545760" imgH="228600" progId="Equation.DSMT4">
                    <p:embed/>
                  </p:oleObj>
                </mc:Choice>
                <mc:Fallback>
                  <p:oleObj name="Equation" r:id="rId9" imgW="5457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913698" y="6224736"/>
                          <a:ext cx="890138" cy="37261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Connector 31"/>
            <p:cNvCxnSpPr/>
            <p:nvPr/>
          </p:nvCxnSpPr>
          <p:spPr>
            <a:xfrm>
              <a:off x="4584527" y="5144616"/>
              <a:ext cx="0" cy="91810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2632874" y="5144616"/>
              <a:ext cx="1951653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6415642"/>
                </p:ext>
              </p:extLst>
            </p:nvPr>
          </p:nvGraphicFramePr>
          <p:xfrm>
            <a:off x="5653326" y="4064496"/>
            <a:ext cx="443418" cy="4680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6" name="Equation" r:id="rId11" imgW="228600" imgH="241200" progId="Equation.DSMT4">
                    <p:embed/>
                  </p:oleObj>
                </mc:Choice>
                <mc:Fallback>
                  <p:oleObj name="Equation" r:id="rId11" imgW="22860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653326" y="4064496"/>
                          <a:ext cx="443418" cy="46805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1863744"/>
                </p:ext>
              </p:extLst>
            </p:nvPr>
          </p:nvGraphicFramePr>
          <p:xfrm>
            <a:off x="5625331" y="5120829"/>
            <a:ext cx="639763" cy="44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7" name="Equation" r:id="rId13" imgW="330120" imgH="228600" progId="Equation.DSMT4">
                    <p:embed/>
                  </p:oleObj>
                </mc:Choice>
                <mc:Fallback>
                  <p:oleObj name="Equation" r:id="rId13" imgW="33012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5331" y="5120829"/>
                          <a:ext cx="639763" cy="44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5249186"/>
                </p:ext>
              </p:extLst>
            </p:nvPr>
          </p:nvGraphicFramePr>
          <p:xfrm>
            <a:off x="2248699" y="4897759"/>
            <a:ext cx="384175" cy="493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8" name="Equation" r:id="rId15" imgW="177480" imgH="228600" progId="Equation.DSMT4">
                    <p:embed/>
                  </p:oleObj>
                </mc:Choice>
                <mc:Fallback>
                  <p:oleObj name="Equation" r:id="rId15" imgW="1774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8699" y="4897759"/>
                          <a:ext cx="384175" cy="493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700" y="139390"/>
            <a:ext cx="2031281" cy="17002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1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 anchor="t">
            <a:normAutofit/>
          </a:bodyPr>
          <a:lstStyle/>
          <a:p>
            <a:r>
              <a:rPr lang="de-CH" sz="4000" dirty="0" smtClean="0"/>
              <a:t>Ramsey </a:t>
            </a:r>
            <a:r>
              <a:rPr lang="de-CH" sz="4000" dirty="0" err="1" smtClean="0"/>
              <a:t>method</a:t>
            </a:r>
            <a:r>
              <a:rPr lang="de-CH" sz="4000" dirty="0" smtClean="0"/>
              <a:t> in time </a:t>
            </a:r>
            <a:r>
              <a:rPr lang="de-CH" sz="4000" dirty="0" err="1" smtClean="0"/>
              <a:t>space</a:t>
            </a:r>
            <a:endParaRPr lang="en-US" sz="4000" dirty="0"/>
          </a:p>
        </p:txBody>
      </p:sp>
      <p:sp>
        <p:nvSpPr>
          <p:cNvPr id="6" name="Line 365"/>
          <p:cNvSpPr>
            <a:spLocks noChangeShapeType="1"/>
          </p:cNvSpPr>
          <p:nvPr/>
        </p:nvSpPr>
        <p:spPr bwMode="auto">
          <a:xfrm flipV="1">
            <a:off x="4226077" y="4132227"/>
            <a:ext cx="712325" cy="568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Oval 97"/>
          <p:cNvSpPr>
            <a:spLocks noChangeArrowheads="1"/>
          </p:cNvSpPr>
          <p:nvPr/>
        </p:nvSpPr>
        <p:spPr bwMode="auto">
          <a:xfrm>
            <a:off x="2351716" y="2776355"/>
            <a:ext cx="1482768" cy="276858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rc 98"/>
          <p:cNvSpPr>
            <a:spLocks/>
          </p:cNvSpPr>
          <p:nvPr/>
        </p:nvSpPr>
        <p:spPr bwMode="auto">
          <a:xfrm flipH="1">
            <a:off x="2727251" y="2360358"/>
            <a:ext cx="365104" cy="5963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rc 99"/>
          <p:cNvSpPr>
            <a:spLocks/>
          </p:cNvSpPr>
          <p:nvPr/>
        </p:nvSpPr>
        <p:spPr bwMode="auto">
          <a:xfrm flipH="1" flipV="1">
            <a:off x="2725760" y="2415729"/>
            <a:ext cx="366594" cy="738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rc 100"/>
          <p:cNvSpPr>
            <a:spLocks/>
          </p:cNvSpPr>
          <p:nvPr/>
        </p:nvSpPr>
        <p:spPr bwMode="auto">
          <a:xfrm flipV="1">
            <a:off x="3092354" y="2461163"/>
            <a:ext cx="45004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rc 101"/>
          <p:cNvSpPr>
            <a:spLocks/>
          </p:cNvSpPr>
          <p:nvPr/>
        </p:nvSpPr>
        <p:spPr bwMode="auto">
          <a:xfrm>
            <a:off x="3089374" y="2402951"/>
            <a:ext cx="453026" cy="5395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rc 102"/>
          <p:cNvSpPr>
            <a:spLocks/>
          </p:cNvSpPr>
          <p:nvPr/>
        </p:nvSpPr>
        <p:spPr bwMode="auto">
          <a:xfrm flipH="1">
            <a:off x="2558856" y="2402951"/>
            <a:ext cx="533498" cy="12068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Arc 103"/>
          <p:cNvSpPr>
            <a:spLocks/>
          </p:cNvSpPr>
          <p:nvPr/>
        </p:nvSpPr>
        <p:spPr bwMode="auto">
          <a:xfrm flipH="1" flipV="1">
            <a:off x="2561836" y="2523634"/>
            <a:ext cx="524557" cy="10364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rc 104"/>
          <p:cNvSpPr>
            <a:spLocks/>
          </p:cNvSpPr>
          <p:nvPr/>
        </p:nvSpPr>
        <p:spPr bwMode="auto">
          <a:xfrm flipV="1">
            <a:off x="3086394" y="2560547"/>
            <a:ext cx="587146" cy="6531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rc 105"/>
          <p:cNvSpPr>
            <a:spLocks/>
          </p:cNvSpPr>
          <p:nvPr/>
        </p:nvSpPr>
        <p:spPr bwMode="auto">
          <a:xfrm>
            <a:off x="3083412" y="2519374"/>
            <a:ext cx="593107" cy="3975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Arc 106"/>
          <p:cNvSpPr>
            <a:spLocks/>
          </p:cNvSpPr>
          <p:nvPr/>
        </p:nvSpPr>
        <p:spPr bwMode="auto">
          <a:xfrm flipH="1">
            <a:off x="2463482" y="2516534"/>
            <a:ext cx="625892" cy="9512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Arc 107"/>
          <p:cNvSpPr>
            <a:spLocks/>
          </p:cNvSpPr>
          <p:nvPr/>
        </p:nvSpPr>
        <p:spPr bwMode="auto">
          <a:xfrm flipH="1" flipV="1">
            <a:off x="2463482" y="2607400"/>
            <a:ext cx="625892" cy="1433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8"/>
          <p:cNvSpPr>
            <a:spLocks noChangeShapeType="1"/>
          </p:cNvSpPr>
          <p:nvPr/>
        </p:nvSpPr>
        <p:spPr bwMode="auto">
          <a:xfrm flipV="1">
            <a:off x="3092354" y="2696847"/>
            <a:ext cx="618441" cy="20018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Arc 109"/>
          <p:cNvSpPr>
            <a:spLocks/>
          </p:cNvSpPr>
          <p:nvPr/>
        </p:nvSpPr>
        <p:spPr bwMode="auto">
          <a:xfrm>
            <a:off x="3096825" y="2360358"/>
            <a:ext cx="302514" cy="2555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Arc 110"/>
          <p:cNvSpPr>
            <a:spLocks/>
          </p:cNvSpPr>
          <p:nvPr/>
        </p:nvSpPr>
        <p:spPr bwMode="auto">
          <a:xfrm flipV="1">
            <a:off x="3104276" y="2385914"/>
            <a:ext cx="295064" cy="2129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Arc 111"/>
          <p:cNvSpPr>
            <a:spLocks/>
          </p:cNvSpPr>
          <p:nvPr/>
        </p:nvSpPr>
        <p:spPr bwMode="auto">
          <a:xfrm flipH="1" flipV="1">
            <a:off x="2859880" y="2366038"/>
            <a:ext cx="242906" cy="440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Arc 112"/>
          <p:cNvSpPr>
            <a:spLocks/>
          </p:cNvSpPr>
          <p:nvPr/>
        </p:nvSpPr>
        <p:spPr bwMode="auto">
          <a:xfrm flipH="1">
            <a:off x="2853920" y="2340481"/>
            <a:ext cx="24588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3"/>
          <p:cNvSpPr>
            <a:spLocks noChangeShapeType="1"/>
          </p:cNvSpPr>
          <p:nvPr/>
        </p:nvSpPr>
        <p:spPr bwMode="auto">
          <a:xfrm flipV="1">
            <a:off x="3155642" y="1207316"/>
            <a:ext cx="4515" cy="48290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Oval 120"/>
          <p:cNvSpPr>
            <a:spLocks noChangeArrowheads="1"/>
          </p:cNvSpPr>
          <p:nvPr/>
        </p:nvSpPr>
        <p:spPr bwMode="auto">
          <a:xfrm>
            <a:off x="2312970" y="5305717"/>
            <a:ext cx="1484258" cy="275439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Arc 121"/>
          <p:cNvSpPr>
            <a:spLocks/>
          </p:cNvSpPr>
          <p:nvPr/>
        </p:nvSpPr>
        <p:spPr bwMode="auto">
          <a:xfrm flipH="1" flipV="1">
            <a:off x="2689995" y="5937521"/>
            <a:ext cx="363613" cy="5963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Arc 122"/>
          <p:cNvSpPr>
            <a:spLocks/>
          </p:cNvSpPr>
          <p:nvPr/>
        </p:nvSpPr>
        <p:spPr bwMode="auto">
          <a:xfrm flipH="1">
            <a:off x="2687014" y="5867951"/>
            <a:ext cx="366594" cy="738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Arc 123"/>
          <p:cNvSpPr>
            <a:spLocks/>
          </p:cNvSpPr>
          <p:nvPr/>
        </p:nvSpPr>
        <p:spPr bwMode="auto">
          <a:xfrm>
            <a:off x="3053609" y="5867951"/>
            <a:ext cx="45153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124"/>
          <p:cNvSpPr>
            <a:spLocks/>
          </p:cNvSpPr>
          <p:nvPr/>
        </p:nvSpPr>
        <p:spPr bwMode="auto">
          <a:xfrm flipV="1">
            <a:off x="3050628" y="5900606"/>
            <a:ext cx="454517" cy="5395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Arc 125"/>
          <p:cNvSpPr>
            <a:spLocks/>
          </p:cNvSpPr>
          <p:nvPr/>
        </p:nvSpPr>
        <p:spPr bwMode="auto">
          <a:xfrm flipH="1" flipV="1">
            <a:off x="2521601" y="5833877"/>
            <a:ext cx="532008" cy="12068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Arc 126"/>
          <p:cNvSpPr>
            <a:spLocks/>
          </p:cNvSpPr>
          <p:nvPr/>
        </p:nvSpPr>
        <p:spPr bwMode="auto">
          <a:xfrm flipH="1">
            <a:off x="2524581" y="5730232"/>
            <a:ext cx="524557" cy="10364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Arc 127"/>
          <p:cNvSpPr>
            <a:spLocks/>
          </p:cNvSpPr>
          <p:nvPr/>
        </p:nvSpPr>
        <p:spPr bwMode="auto">
          <a:xfrm>
            <a:off x="3049138" y="5731652"/>
            <a:ext cx="587146" cy="6531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Arc 128"/>
          <p:cNvSpPr>
            <a:spLocks/>
          </p:cNvSpPr>
          <p:nvPr/>
        </p:nvSpPr>
        <p:spPr bwMode="auto">
          <a:xfrm flipV="1">
            <a:off x="3046158" y="5799802"/>
            <a:ext cx="591617" cy="3833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Arc 129"/>
          <p:cNvSpPr>
            <a:spLocks/>
          </p:cNvSpPr>
          <p:nvPr/>
        </p:nvSpPr>
        <p:spPr bwMode="auto">
          <a:xfrm flipH="1" flipV="1">
            <a:off x="2426226" y="5745850"/>
            <a:ext cx="624401" cy="9512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Arc 130"/>
          <p:cNvSpPr>
            <a:spLocks/>
          </p:cNvSpPr>
          <p:nvPr/>
        </p:nvSpPr>
        <p:spPr bwMode="auto">
          <a:xfrm flipH="1">
            <a:off x="2426226" y="5606711"/>
            <a:ext cx="624401" cy="1433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Arc 131"/>
          <p:cNvSpPr>
            <a:spLocks/>
          </p:cNvSpPr>
          <p:nvPr/>
        </p:nvSpPr>
        <p:spPr bwMode="auto">
          <a:xfrm>
            <a:off x="3053609" y="5606711"/>
            <a:ext cx="686991" cy="7666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32"/>
          <p:cNvSpPr>
            <a:spLocks noChangeShapeType="1"/>
          </p:cNvSpPr>
          <p:nvPr/>
        </p:nvSpPr>
        <p:spPr bwMode="auto">
          <a:xfrm>
            <a:off x="3046158" y="5337065"/>
            <a:ext cx="23843" cy="684224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Arc 133"/>
          <p:cNvSpPr>
            <a:spLocks/>
          </p:cNvSpPr>
          <p:nvPr/>
        </p:nvSpPr>
        <p:spPr bwMode="auto">
          <a:xfrm flipV="1">
            <a:off x="3058080" y="5971596"/>
            <a:ext cx="304005" cy="2555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Arc 134"/>
          <p:cNvSpPr>
            <a:spLocks/>
          </p:cNvSpPr>
          <p:nvPr/>
        </p:nvSpPr>
        <p:spPr bwMode="auto">
          <a:xfrm>
            <a:off x="3067020" y="5950299"/>
            <a:ext cx="295064" cy="2129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Arc 135"/>
          <p:cNvSpPr>
            <a:spLocks/>
          </p:cNvSpPr>
          <p:nvPr/>
        </p:nvSpPr>
        <p:spPr bwMode="auto">
          <a:xfrm flipH="1">
            <a:off x="2821135" y="5948879"/>
            <a:ext cx="242906" cy="4259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Arc 136"/>
          <p:cNvSpPr>
            <a:spLocks/>
          </p:cNvSpPr>
          <p:nvPr/>
        </p:nvSpPr>
        <p:spPr bwMode="auto">
          <a:xfrm flipH="1" flipV="1">
            <a:off x="2816664" y="5988633"/>
            <a:ext cx="24439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1" name="Group 141"/>
          <p:cNvGrpSpPr>
            <a:grpSpLocks/>
          </p:cNvGrpSpPr>
          <p:nvPr/>
        </p:nvGrpSpPr>
        <p:grpSpPr bwMode="auto">
          <a:xfrm>
            <a:off x="7308304" y="980728"/>
            <a:ext cx="909034" cy="5162576"/>
            <a:chOff x="0" y="-2"/>
            <a:chExt cx="20000" cy="20008"/>
          </a:xfrm>
        </p:grpSpPr>
        <p:grpSp>
          <p:nvGrpSpPr>
            <p:cNvPr id="89" name="Group 142"/>
            <p:cNvGrpSpPr>
              <a:grpSpLocks/>
            </p:cNvGrpSpPr>
            <p:nvPr/>
          </p:nvGrpSpPr>
          <p:grpSpPr bwMode="auto">
            <a:xfrm>
              <a:off x="4887" y="5254"/>
              <a:ext cx="12170" cy="3233"/>
              <a:chOff x="1" y="0"/>
              <a:chExt cx="19999" cy="20013"/>
            </a:xfrm>
          </p:grpSpPr>
          <p:grpSp>
            <p:nvGrpSpPr>
              <p:cNvPr id="236" name="Group 143"/>
              <p:cNvGrpSpPr>
                <a:grpSpLocks/>
              </p:cNvGrpSpPr>
              <p:nvPr/>
            </p:nvGrpSpPr>
            <p:grpSpPr bwMode="auto">
              <a:xfrm>
                <a:off x="1" y="0"/>
                <a:ext cx="19817" cy="4971"/>
                <a:chOff x="1" y="0"/>
                <a:chExt cx="19999" cy="20002"/>
              </a:xfrm>
            </p:grpSpPr>
            <p:grpSp>
              <p:nvGrpSpPr>
                <p:cNvPr id="258" name="Group 144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62" name="Arc 14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3" name="Arc 146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9" name="Group 147"/>
                <p:cNvGrpSpPr>
                  <a:grpSpLocks/>
                </p:cNvGrpSpPr>
                <p:nvPr/>
              </p:nvGrpSpPr>
              <p:grpSpPr bwMode="auto">
                <a:xfrm>
                  <a:off x="1" y="10015"/>
                  <a:ext cx="9889" cy="9987"/>
                  <a:chOff x="0" y="48"/>
                  <a:chExt cx="20000" cy="19952"/>
                </a:xfrm>
              </p:grpSpPr>
              <p:sp>
                <p:nvSpPr>
                  <p:cNvPr id="260" name="Arc 148"/>
                  <p:cNvSpPr>
                    <a:spLocks/>
                  </p:cNvSpPr>
                  <p:nvPr/>
                </p:nvSpPr>
                <p:spPr bwMode="auto">
                  <a:xfrm flipH="1">
                    <a:off x="0" y="48"/>
                    <a:ext cx="20000" cy="984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1" name="Arc 14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7" name="Group 150"/>
              <p:cNvGrpSpPr>
                <a:grpSpLocks/>
              </p:cNvGrpSpPr>
              <p:nvPr/>
            </p:nvGrpSpPr>
            <p:grpSpPr bwMode="auto">
              <a:xfrm>
                <a:off x="183" y="5014"/>
                <a:ext cx="19817" cy="4971"/>
                <a:chOff x="1" y="0"/>
                <a:chExt cx="19999" cy="20002"/>
              </a:xfrm>
            </p:grpSpPr>
            <p:grpSp>
              <p:nvGrpSpPr>
                <p:cNvPr id="252" name="Group 151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56" name="Arc 152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7" name="Arc 153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3" name="Group 154"/>
                <p:cNvGrpSpPr>
                  <a:grpSpLocks/>
                </p:cNvGrpSpPr>
                <p:nvPr/>
              </p:nvGrpSpPr>
              <p:grpSpPr bwMode="auto">
                <a:xfrm>
                  <a:off x="1" y="9987"/>
                  <a:ext cx="9889" cy="10015"/>
                  <a:chOff x="0" y="-8"/>
                  <a:chExt cx="20000" cy="20008"/>
                </a:xfrm>
              </p:grpSpPr>
              <p:sp>
                <p:nvSpPr>
                  <p:cNvPr id="254" name="Arc 155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5" name="Arc 156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8" name="Group 157"/>
              <p:cNvGrpSpPr>
                <a:grpSpLocks/>
              </p:cNvGrpSpPr>
              <p:nvPr/>
            </p:nvGrpSpPr>
            <p:grpSpPr bwMode="auto">
              <a:xfrm>
                <a:off x="1" y="10028"/>
                <a:ext cx="19817" cy="4971"/>
                <a:chOff x="1" y="0"/>
                <a:chExt cx="19999" cy="20002"/>
              </a:xfrm>
            </p:grpSpPr>
            <p:grpSp>
              <p:nvGrpSpPr>
                <p:cNvPr id="246" name="Group 158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50" name="Arc 159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1" name="Arc 160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7" name="Group 161"/>
                <p:cNvGrpSpPr>
                  <a:grpSpLocks/>
                </p:cNvGrpSpPr>
                <p:nvPr/>
              </p:nvGrpSpPr>
              <p:grpSpPr bwMode="auto">
                <a:xfrm>
                  <a:off x="1" y="9991"/>
                  <a:ext cx="9889" cy="10011"/>
                  <a:chOff x="0" y="0"/>
                  <a:chExt cx="20000" cy="20000"/>
                </a:xfrm>
              </p:grpSpPr>
              <p:sp>
                <p:nvSpPr>
                  <p:cNvPr id="248" name="Arc 162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9" name="Arc 163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9" name="Group 164"/>
              <p:cNvGrpSpPr>
                <a:grpSpLocks/>
              </p:cNvGrpSpPr>
              <p:nvPr/>
            </p:nvGrpSpPr>
            <p:grpSpPr bwMode="auto">
              <a:xfrm>
                <a:off x="1" y="15042"/>
                <a:ext cx="19817" cy="4971"/>
                <a:chOff x="1" y="0"/>
                <a:chExt cx="19999" cy="20002"/>
              </a:xfrm>
            </p:grpSpPr>
            <p:grpSp>
              <p:nvGrpSpPr>
                <p:cNvPr id="240" name="Group 165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44" name="Arc 166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" name="Arc 167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1" name="Group 168"/>
                <p:cNvGrpSpPr>
                  <a:grpSpLocks/>
                </p:cNvGrpSpPr>
                <p:nvPr/>
              </p:nvGrpSpPr>
              <p:grpSpPr bwMode="auto">
                <a:xfrm>
                  <a:off x="1" y="9991"/>
                  <a:ext cx="9889" cy="10011"/>
                  <a:chOff x="0" y="0"/>
                  <a:chExt cx="20000" cy="20000"/>
                </a:xfrm>
              </p:grpSpPr>
              <p:sp>
                <p:nvSpPr>
                  <p:cNvPr id="242" name="Arc 169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3" name="Arc 170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0" name="Group 171"/>
            <p:cNvGrpSpPr>
              <a:grpSpLocks/>
            </p:cNvGrpSpPr>
            <p:nvPr/>
          </p:nvGrpSpPr>
          <p:grpSpPr bwMode="auto">
            <a:xfrm>
              <a:off x="4720" y="2006"/>
              <a:ext cx="12170" cy="3233"/>
              <a:chOff x="0" y="0"/>
              <a:chExt cx="20000" cy="19997"/>
            </a:xfrm>
          </p:grpSpPr>
          <p:grpSp>
            <p:nvGrpSpPr>
              <p:cNvPr id="208" name="Group 172"/>
              <p:cNvGrpSpPr>
                <a:grpSpLocks/>
              </p:cNvGrpSpPr>
              <p:nvPr/>
            </p:nvGrpSpPr>
            <p:grpSpPr bwMode="auto">
              <a:xfrm>
                <a:off x="0" y="0"/>
                <a:ext cx="19818" cy="4967"/>
                <a:chOff x="0" y="0"/>
                <a:chExt cx="20000" cy="19994"/>
              </a:xfrm>
            </p:grpSpPr>
            <p:grpSp>
              <p:nvGrpSpPr>
                <p:cNvPr id="230" name="Group 173"/>
                <p:cNvGrpSpPr>
                  <a:grpSpLocks/>
                </p:cNvGrpSpPr>
                <p:nvPr/>
              </p:nvGrpSpPr>
              <p:grpSpPr bwMode="auto">
                <a:xfrm>
                  <a:off x="10112" y="0"/>
                  <a:ext cx="9888" cy="10035"/>
                  <a:chOff x="4" y="0"/>
                  <a:chExt cx="19996" cy="19999"/>
                </a:xfrm>
              </p:grpSpPr>
              <p:sp>
                <p:nvSpPr>
                  <p:cNvPr id="234" name="Arc 174"/>
                  <p:cNvSpPr>
                    <a:spLocks/>
                  </p:cNvSpPr>
                  <p:nvPr/>
                </p:nvSpPr>
                <p:spPr bwMode="auto">
                  <a:xfrm>
                    <a:off x="4" y="0"/>
                    <a:ext cx="19996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" name="Arc 175"/>
                  <p:cNvSpPr>
                    <a:spLocks/>
                  </p:cNvSpPr>
                  <p:nvPr/>
                </p:nvSpPr>
                <p:spPr bwMode="auto">
                  <a:xfrm flipV="1">
                    <a:off x="4" y="10172"/>
                    <a:ext cx="19996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1" name="Group 176"/>
                <p:cNvGrpSpPr>
                  <a:grpSpLocks/>
                </p:cNvGrpSpPr>
                <p:nvPr/>
              </p:nvGrpSpPr>
              <p:grpSpPr bwMode="auto">
                <a:xfrm>
                  <a:off x="0" y="10011"/>
                  <a:ext cx="9890" cy="9983"/>
                  <a:chOff x="0" y="0"/>
                  <a:chExt cx="20000" cy="20000"/>
                </a:xfrm>
              </p:grpSpPr>
              <p:sp>
                <p:nvSpPr>
                  <p:cNvPr id="232" name="Arc 177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7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3" name="Arc 17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21"/>
                    <a:ext cx="20000" cy="987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09" name="Group 179"/>
              <p:cNvGrpSpPr>
                <a:grpSpLocks/>
              </p:cNvGrpSpPr>
              <p:nvPr/>
            </p:nvGrpSpPr>
            <p:grpSpPr bwMode="auto">
              <a:xfrm>
                <a:off x="182" y="5010"/>
                <a:ext cx="19818" cy="4967"/>
                <a:chOff x="0" y="0"/>
                <a:chExt cx="20000" cy="19998"/>
              </a:xfrm>
            </p:grpSpPr>
            <p:grpSp>
              <p:nvGrpSpPr>
                <p:cNvPr id="224" name="Group 180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28" name="Arc 181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9" name="Arc 182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5" name="Group 183"/>
                <p:cNvGrpSpPr>
                  <a:grpSpLocks/>
                </p:cNvGrpSpPr>
                <p:nvPr/>
              </p:nvGrpSpPr>
              <p:grpSpPr bwMode="auto">
                <a:xfrm>
                  <a:off x="0" y="10013"/>
                  <a:ext cx="9890" cy="9985"/>
                  <a:chOff x="0" y="0"/>
                  <a:chExt cx="20000" cy="20000"/>
                </a:xfrm>
              </p:grpSpPr>
              <p:sp>
                <p:nvSpPr>
                  <p:cNvPr id="226" name="Arc 184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7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7" name="Arc 185"/>
                  <p:cNvSpPr>
                    <a:spLocks/>
                  </p:cNvSpPr>
                  <p:nvPr/>
                </p:nvSpPr>
                <p:spPr bwMode="auto">
                  <a:xfrm flipH="1" flipV="1">
                    <a:off x="0" y="10121"/>
                    <a:ext cx="20000" cy="987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0" name="Group 186"/>
              <p:cNvGrpSpPr>
                <a:grpSpLocks/>
              </p:cNvGrpSpPr>
              <p:nvPr/>
            </p:nvGrpSpPr>
            <p:grpSpPr bwMode="auto">
              <a:xfrm>
                <a:off x="0" y="10020"/>
                <a:ext cx="19818" cy="4967"/>
                <a:chOff x="0" y="0"/>
                <a:chExt cx="20000" cy="19998"/>
              </a:xfrm>
            </p:grpSpPr>
            <p:grpSp>
              <p:nvGrpSpPr>
                <p:cNvPr id="218" name="Group 187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22" name="Arc 188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3" name="Arc 189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9" name="Group 190"/>
                <p:cNvGrpSpPr>
                  <a:grpSpLocks/>
                </p:cNvGrpSpPr>
                <p:nvPr/>
              </p:nvGrpSpPr>
              <p:grpSpPr bwMode="auto">
                <a:xfrm>
                  <a:off x="0" y="9989"/>
                  <a:ext cx="9890" cy="10009"/>
                  <a:chOff x="0" y="0"/>
                  <a:chExt cx="20000" cy="20000"/>
                </a:xfrm>
              </p:grpSpPr>
              <p:sp>
                <p:nvSpPr>
                  <p:cNvPr id="220" name="Arc 191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1" name="Arc 192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1" name="Group 193"/>
              <p:cNvGrpSpPr>
                <a:grpSpLocks/>
              </p:cNvGrpSpPr>
              <p:nvPr/>
            </p:nvGrpSpPr>
            <p:grpSpPr bwMode="auto">
              <a:xfrm>
                <a:off x="0" y="15030"/>
                <a:ext cx="19818" cy="4967"/>
                <a:chOff x="0" y="0"/>
                <a:chExt cx="20000" cy="19998"/>
              </a:xfrm>
            </p:grpSpPr>
            <p:grpSp>
              <p:nvGrpSpPr>
                <p:cNvPr id="212" name="Group 194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16" name="Arc 19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" name="Arc 196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3" name="Group 197"/>
                <p:cNvGrpSpPr>
                  <a:grpSpLocks/>
                </p:cNvGrpSpPr>
                <p:nvPr/>
              </p:nvGrpSpPr>
              <p:grpSpPr bwMode="auto">
                <a:xfrm>
                  <a:off x="0" y="9989"/>
                  <a:ext cx="9890" cy="10009"/>
                  <a:chOff x="0" y="0"/>
                  <a:chExt cx="20000" cy="20000"/>
                </a:xfrm>
              </p:grpSpPr>
              <p:sp>
                <p:nvSpPr>
                  <p:cNvPr id="214" name="Arc 198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" name="Arc 19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1" name="Group 200"/>
            <p:cNvGrpSpPr>
              <a:grpSpLocks/>
            </p:cNvGrpSpPr>
            <p:nvPr/>
          </p:nvGrpSpPr>
          <p:grpSpPr bwMode="auto">
            <a:xfrm>
              <a:off x="4720" y="8477"/>
              <a:ext cx="12170" cy="3233"/>
              <a:chOff x="-1" y="0"/>
              <a:chExt cx="20001" cy="19997"/>
            </a:xfrm>
          </p:grpSpPr>
          <p:grpSp>
            <p:nvGrpSpPr>
              <p:cNvPr id="180" name="Group 201"/>
              <p:cNvGrpSpPr>
                <a:grpSpLocks/>
              </p:cNvGrpSpPr>
              <p:nvPr/>
            </p:nvGrpSpPr>
            <p:grpSpPr bwMode="auto">
              <a:xfrm>
                <a:off x="-1" y="0"/>
                <a:ext cx="19819" cy="4967"/>
                <a:chOff x="-1" y="0"/>
                <a:chExt cx="20001" cy="19994"/>
              </a:xfrm>
            </p:grpSpPr>
            <p:grpSp>
              <p:nvGrpSpPr>
                <p:cNvPr id="202" name="Group 202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5"/>
                  <a:chOff x="0" y="0"/>
                  <a:chExt cx="20000" cy="19999"/>
                </a:xfrm>
              </p:grpSpPr>
              <p:sp>
                <p:nvSpPr>
                  <p:cNvPr id="206" name="Arc 203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7" name="Arc 204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3" name="Group 205"/>
                <p:cNvGrpSpPr>
                  <a:grpSpLocks/>
                </p:cNvGrpSpPr>
                <p:nvPr/>
              </p:nvGrpSpPr>
              <p:grpSpPr bwMode="auto">
                <a:xfrm>
                  <a:off x="-1" y="9983"/>
                  <a:ext cx="9890" cy="10011"/>
                  <a:chOff x="0" y="-8"/>
                  <a:chExt cx="20000" cy="20008"/>
                </a:xfrm>
              </p:grpSpPr>
              <p:sp>
                <p:nvSpPr>
                  <p:cNvPr id="204" name="Arc 206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" name="Arc 207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1" name="Group 208"/>
              <p:cNvGrpSpPr>
                <a:grpSpLocks/>
              </p:cNvGrpSpPr>
              <p:nvPr/>
            </p:nvGrpSpPr>
            <p:grpSpPr bwMode="auto">
              <a:xfrm>
                <a:off x="181" y="5010"/>
                <a:ext cx="19819" cy="4967"/>
                <a:chOff x="1" y="0"/>
                <a:chExt cx="19999" cy="19998"/>
              </a:xfrm>
            </p:grpSpPr>
            <p:grpSp>
              <p:nvGrpSpPr>
                <p:cNvPr id="196" name="Group 209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200" name="Arc 210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1" name="Arc 211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7" name="Group 212"/>
                <p:cNvGrpSpPr>
                  <a:grpSpLocks/>
                </p:cNvGrpSpPr>
                <p:nvPr/>
              </p:nvGrpSpPr>
              <p:grpSpPr bwMode="auto">
                <a:xfrm>
                  <a:off x="1" y="9985"/>
                  <a:ext cx="9889" cy="10013"/>
                  <a:chOff x="0" y="-8"/>
                  <a:chExt cx="20000" cy="20008"/>
                </a:xfrm>
              </p:grpSpPr>
              <p:sp>
                <p:nvSpPr>
                  <p:cNvPr id="198" name="Arc 213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9" name="Arc 214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2" name="Group 215"/>
              <p:cNvGrpSpPr>
                <a:grpSpLocks/>
              </p:cNvGrpSpPr>
              <p:nvPr/>
            </p:nvGrpSpPr>
            <p:grpSpPr bwMode="auto">
              <a:xfrm>
                <a:off x="-1" y="10020"/>
                <a:ext cx="19819" cy="4967"/>
                <a:chOff x="1" y="0"/>
                <a:chExt cx="19999" cy="19998"/>
              </a:xfrm>
            </p:grpSpPr>
            <p:grpSp>
              <p:nvGrpSpPr>
                <p:cNvPr id="190" name="Group 216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94" name="Arc 217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" name="Arc 218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1" name="Group 219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92" name="Arc 220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3" name="Arc 221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3" name="Group 222"/>
              <p:cNvGrpSpPr>
                <a:grpSpLocks/>
              </p:cNvGrpSpPr>
              <p:nvPr/>
            </p:nvGrpSpPr>
            <p:grpSpPr bwMode="auto">
              <a:xfrm>
                <a:off x="-1" y="15030"/>
                <a:ext cx="19819" cy="4967"/>
                <a:chOff x="1" y="0"/>
                <a:chExt cx="19999" cy="19998"/>
              </a:xfrm>
            </p:grpSpPr>
            <p:grpSp>
              <p:nvGrpSpPr>
                <p:cNvPr id="184" name="Group 223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88" name="Arc 22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9" name="Arc 225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" name="Group 226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86" name="Arc 227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7" name="Arc 22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2" name="Group 229"/>
            <p:cNvGrpSpPr>
              <a:grpSpLocks/>
            </p:cNvGrpSpPr>
            <p:nvPr/>
          </p:nvGrpSpPr>
          <p:grpSpPr bwMode="auto">
            <a:xfrm>
              <a:off x="4887" y="11700"/>
              <a:ext cx="12059" cy="803"/>
              <a:chOff x="-1" y="0"/>
              <a:chExt cx="20001" cy="19997"/>
            </a:xfrm>
          </p:grpSpPr>
          <p:grpSp>
            <p:nvGrpSpPr>
              <p:cNvPr id="174" name="Group 230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78" name="Arc 231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9" name="Arc 232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5" name="Group 233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76" name="Arc 234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Arc 235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3" name="Group 236"/>
            <p:cNvGrpSpPr>
              <a:grpSpLocks/>
            </p:cNvGrpSpPr>
            <p:nvPr/>
          </p:nvGrpSpPr>
          <p:grpSpPr bwMode="auto">
            <a:xfrm>
              <a:off x="4998" y="12510"/>
              <a:ext cx="12059" cy="803"/>
              <a:chOff x="-1" y="0"/>
              <a:chExt cx="20001" cy="19997"/>
            </a:xfrm>
          </p:grpSpPr>
          <p:grpSp>
            <p:nvGrpSpPr>
              <p:cNvPr id="168" name="Group 237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72" name="Arc 238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3" name="Arc 239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9" name="Group 240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70" name="Arc 241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Arc 242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4" name="Group 243"/>
            <p:cNvGrpSpPr>
              <a:grpSpLocks/>
            </p:cNvGrpSpPr>
            <p:nvPr/>
          </p:nvGrpSpPr>
          <p:grpSpPr bwMode="auto">
            <a:xfrm>
              <a:off x="4887" y="13320"/>
              <a:ext cx="12059" cy="803"/>
              <a:chOff x="-1" y="0"/>
              <a:chExt cx="20001" cy="19997"/>
            </a:xfrm>
          </p:grpSpPr>
          <p:grpSp>
            <p:nvGrpSpPr>
              <p:cNvPr id="162" name="Group 244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66" name="Arc 245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Arc 246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" name="Group 247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64" name="Arc 248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Arc 249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5" name="Group 250"/>
            <p:cNvGrpSpPr>
              <a:grpSpLocks/>
            </p:cNvGrpSpPr>
            <p:nvPr/>
          </p:nvGrpSpPr>
          <p:grpSpPr bwMode="auto">
            <a:xfrm>
              <a:off x="4887" y="14130"/>
              <a:ext cx="12059" cy="803"/>
              <a:chOff x="-1" y="0"/>
              <a:chExt cx="20001" cy="19997"/>
            </a:xfrm>
          </p:grpSpPr>
          <p:grpSp>
            <p:nvGrpSpPr>
              <p:cNvPr id="156" name="Group 251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60" name="Arc 252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Arc 253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254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58" name="Arc 255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Arc 256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6" name="Group 257"/>
            <p:cNvGrpSpPr>
              <a:grpSpLocks/>
            </p:cNvGrpSpPr>
            <p:nvPr/>
          </p:nvGrpSpPr>
          <p:grpSpPr bwMode="auto">
            <a:xfrm>
              <a:off x="4887" y="1188"/>
              <a:ext cx="12059" cy="803"/>
              <a:chOff x="-1" y="0"/>
              <a:chExt cx="20001" cy="19997"/>
            </a:xfrm>
          </p:grpSpPr>
          <p:grpSp>
            <p:nvGrpSpPr>
              <p:cNvPr id="150" name="Group 258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54" name="Arc 25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Arc 260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1" name="Group 261"/>
              <p:cNvGrpSpPr>
                <a:grpSpLocks/>
              </p:cNvGrpSpPr>
              <p:nvPr/>
            </p:nvGrpSpPr>
            <p:grpSpPr bwMode="auto">
              <a:xfrm>
                <a:off x="-1" y="10011"/>
                <a:ext cx="9890" cy="9986"/>
                <a:chOff x="0" y="0"/>
                <a:chExt cx="20000" cy="20000"/>
              </a:xfrm>
            </p:grpSpPr>
            <p:sp>
              <p:nvSpPr>
                <p:cNvPr id="152" name="Arc 262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8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Arc 263"/>
                <p:cNvSpPr>
                  <a:spLocks/>
                </p:cNvSpPr>
                <p:nvPr/>
              </p:nvSpPr>
              <p:spPr bwMode="auto">
                <a:xfrm flipH="1" flipV="1">
                  <a:off x="0" y="10126"/>
                  <a:ext cx="20000" cy="9874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7" name="Group 264"/>
            <p:cNvGrpSpPr>
              <a:grpSpLocks/>
            </p:cNvGrpSpPr>
            <p:nvPr/>
          </p:nvGrpSpPr>
          <p:grpSpPr bwMode="auto">
            <a:xfrm>
              <a:off x="4720" y="14923"/>
              <a:ext cx="12059" cy="803"/>
              <a:chOff x="-1" y="0"/>
              <a:chExt cx="20001" cy="19997"/>
            </a:xfrm>
          </p:grpSpPr>
          <p:grpSp>
            <p:nvGrpSpPr>
              <p:cNvPr id="144" name="Group 265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48" name="Arc 266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Arc 267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268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46" name="Arc 269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Arc 270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8" name="Group 271"/>
            <p:cNvGrpSpPr>
              <a:grpSpLocks/>
            </p:cNvGrpSpPr>
            <p:nvPr/>
          </p:nvGrpSpPr>
          <p:grpSpPr bwMode="auto">
            <a:xfrm>
              <a:off x="4720" y="15716"/>
              <a:ext cx="12170" cy="3233"/>
              <a:chOff x="-1" y="0"/>
              <a:chExt cx="20001" cy="19997"/>
            </a:xfrm>
          </p:grpSpPr>
          <p:grpSp>
            <p:nvGrpSpPr>
              <p:cNvPr id="116" name="Group 272"/>
              <p:cNvGrpSpPr>
                <a:grpSpLocks/>
              </p:cNvGrpSpPr>
              <p:nvPr/>
            </p:nvGrpSpPr>
            <p:grpSpPr bwMode="auto">
              <a:xfrm>
                <a:off x="-1" y="0"/>
                <a:ext cx="19819" cy="4967"/>
                <a:chOff x="-1" y="0"/>
                <a:chExt cx="20001" cy="19994"/>
              </a:xfrm>
            </p:grpSpPr>
            <p:grpSp>
              <p:nvGrpSpPr>
                <p:cNvPr id="138" name="Group 273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5"/>
                  <a:chOff x="0" y="0"/>
                  <a:chExt cx="20000" cy="19999"/>
                </a:xfrm>
              </p:grpSpPr>
              <p:sp>
                <p:nvSpPr>
                  <p:cNvPr id="142" name="Arc 27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" name="Arc 275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" name="Group 276"/>
                <p:cNvGrpSpPr>
                  <a:grpSpLocks/>
                </p:cNvGrpSpPr>
                <p:nvPr/>
              </p:nvGrpSpPr>
              <p:grpSpPr bwMode="auto">
                <a:xfrm>
                  <a:off x="-1" y="9983"/>
                  <a:ext cx="9890" cy="10011"/>
                  <a:chOff x="0" y="-8"/>
                  <a:chExt cx="20000" cy="20008"/>
                </a:xfrm>
              </p:grpSpPr>
              <p:sp>
                <p:nvSpPr>
                  <p:cNvPr id="140" name="Arc 277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" name="Arc 27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7" name="Group 279"/>
              <p:cNvGrpSpPr>
                <a:grpSpLocks/>
              </p:cNvGrpSpPr>
              <p:nvPr/>
            </p:nvGrpSpPr>
            <p:grpSpPr bwMode="auto">
              <a:xfrm>
                <a:off x="181" y="5010"/>
                <a:ext cx="19819" cy="4967"/>
                <a:chOff x="1" y="0"/>
                <a:chExt cx="19999" cy="19998"/>
              </a:xfrm>
            </p:grpSpPr>
            <p:grpSp>
              <p:nvGrpSpPr>
                <p:cNvPr id="132" name="Group 280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36" name="Arc 281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7" name="Arc 282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" name="Group 283"/>
                <p:cNvGrpSpPr>
                  <a:grpSpLocks/>
                </p:cNvGrpSpPr>
                <p:nvPr/>
              </p:nvGrpSpPr>
              <p:grpSpPr bwMode="auto">
                <a:xfrm>
                  <a:off x="1" y="9985"/>
                  <a:ext cx="9889" cy="10013"/>
                  <a:chOff x="0" y="-8"/>
                  <a:chExt cx="20000" cy="20008"/>
                </a:xfrm>
              </p:grpSpPr>
              <p:sp>
                <p:nvSpPr>
                  <p:cNvPr id="134" name="Arc 284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5" name="Arc 285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8" name="Group 286"/>
              <p:cNvGrpSpPr>
                <a:grpSpLocks/>
              </p:cNvGrpSpPr>
              <p:nvPr/>
            </p:nvGrpSpPr>
            <p:grpSpPr bwMode="auto">
              <a:xfrm>
                <a:off x="-1" y="10020"/>
                <a:ext cx="19819" cy="4967"/>
                <a:chOff x="1" y="0"/>
                <a:chExt cx="19999" cy="19998"/>
              </a:xfrm>
            </p:grpSpPr>
            <p:grpSp>
              <p:nvGrpSpPr>
                <p:cNvPr id="126" name="Group 287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30" name="Arc 288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1" name="Arc 289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7" name="Group 290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28" name="Arc 291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" name="Arc 292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9" name="Group 293"/>
              <p:cNvGrpSpPr>
                <a:grpSpLocks/>
              </p:cNvGrpSpPr>
              <p:nvPr/>
            </p:nvGrpSpPr>
            <p:grpSpPr bwMode="auto">
              <a:xfrm>
                <a:off x="-1" y="15030"/>
                <a:ext cx="19819" cy="4967"/>
                <a:chOff x="1" y="0"/>
                <a:chExt cx="19999" cy="19998"/>
              </a:xfrm>
            </p:grpSpPr>
            <p:grpSp>
              <p:nvGrpSpPr>
                <p:cNvPr id="120" name="Group 294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24" name="Arc 29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" name="Arc 296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1" name="Group 297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22" name="Arc 298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" name="Arc 29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0" name="Group 307"/>
            <p:cNvGrpSpPr>
              <a:grpSpLocks/>
            </p:cNvGrpSpPr>
            <p:nvPr/>
          </p:nvGrpSpPr>
          <p:grpSpPr bwMode="auto">
            <a:xfrm>
              <a:off x="4886" y="395"/>
              <a:ext cx="12060" cy="803"/>
              <a:chOff x="0" y="0"/>
              <a:chExt cx="20000" cy="19997"/>
            </a:xfrm>
          </p:grpSpPr>
          <p:grpSp>
            <p:nvGrpSpPr>
              <p:cNvPr id="104" name="Group 308"/>
              <p:cNvGrpSpPr>
                <a:grpSpLocks/>
              </p:cNvGrpSpPr>
              <p:nvPr/>
            </p:nvGrpSpPr>
            <p:grpSpPr bwMode="auto">
              <a:xfrm>
                <a:off x="10111" y="0"/>
                <a:ext cx="9889" cy="10036"/>
                <a:chOff x="0" y="0"/>
                <a:chExt cx="20000" cy="19999"/>
              </a:xfrm>
            </p:grpSpPr>
            <p:sp>
              <p:nvSpPr>
                <p:cNvPr id="108" name="Arc 30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Arc 310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5" name="Group 311"/>
              <p:cNvGrpSpPr>
                <a:grpSpLocks/>
              </p:cNvGrpSpPr>
              <p:nvPr/>
            </p:nvGrpSpPr>
            <p:grpSpPr bwMode="auto">
              <a:xfrm>
                <a:off x="0" y="10011"/>
                <a:ext cx="9889" cy="9986"/>
                <a:chOff x="0" y="0"/>
                <a:chExt cx="20000" cy="20000"/>
              </a:xfrm>
            </p:grpSpPr>
            <p:sp>
              <p:nvSpPr>
                <p:cNvPr id="106" name="Arc 312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8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Arc 313"/>
                <p:cNvSpPr>
                  <a:spLocks/>
                </p:cNvSpPr>
                <p:nvPr/>
              </p:nvSpPr>
              <p:spPr bwMode="auto">
                <a:xfrm flipH="1" flipV="1">
                  <a:off x="0" y="10126"/>
                  <a:ext cx="20000" cy="9874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1" name="Line 314"/>
            <p:cNvSpPr>
              <a:spLocks noChangeShapeType="1"/>
            </p:cNvSpPr>
            <p:nvPr/>
          </p:nvSpPr>
          <p:spPr bwMode="auto">
            <a:xfrm>
              <a:off x="0" y="5279"/>
              <a:ext cx="19833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315"/>
            <p:cNvSpPr>
              <a:spLocks noChangeShapeType="1"/>
            </p:cNvSpPr>
            <p:nvPr/>
          </p:nvSpPr>
          <p:spPr bwMode="auto">
            <a:xfrm flipV="1">
              <a:off x="0" y="-2"/>
              <a:ext cx="11" cy="5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316"/>
            <p:cNvSpPr>
              <a:spLocks/>
            </p:cNvSpPr>
            <p:nvPr/>
          </p:nvSpPr>
          <p:spPr bwMode="auto">
            <a:xfrm>
              <a:off x="0" y="5292"/>
              <a:ext cx="20000" cy="14714"/>
            </a:xfrm>
            <a:custGeom>
              <a:avLst/>
              <a:gdLst>
                <a:gd name="T0" fmla="*/ 19911 w 20000"/>
                <a:gd name="T1" fmla="*/ 0 h 20000"/>
                <a:gd name="T2" fmla="*/ 19911 w 20000"/>
                <a:gd name="T3" fmla="*/ 4374 h 20000"/>
                <a:gd name="T4" fmla="*/ 0 w 20000"/>
                <a:gd name="T5" fmla="*/ 4374 h 20000"/>
                <a:gd name="T6" fmla="*/ 0 w 20000"/>
                <a:gd name="T7" fmla="*/ 14162 h 20000"/>
                <a:gd name="T8" fmla="*/ 19989 w 20000"/>
                <a:gd name="T9" fmla="*/ 14155 h 20000"/>
                <a:gd name="T10" fmla="*/ 19989 w 20000"/>
                <a:gd name="T11" fmla="*/ 18551 h 20000"/>
                <a:gd name="T12" fmla="*/ 0 w 20000"/>
                <a:gd name="T13" fmla="*/ 18569 h 20000"/>
                <a:gd name="T14" fmla="*/ 0 w 20000"/>
                <a:gd name="T15" fmla="*/ 1999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9911" y="0"/>
                  </a:moveTo>
                  <a:lnTo>
                    <a:pt x="19911" y="4374"/>
                  </a:lnTo>
                  <a:lnTo>
                    <a:pt x="0" y="4374"/>
                  </a:lnTo>
                  <a:lnTo>
                    <a:pt x="0" y="14162"/>
                  </a:lnTo>
                  <a:lnTo>
                    <a:pt x="19989" y="14155"/>
                  </a:lnTo>
                  <a:lnTo>
                    <a:pt x="19989" y="18551"/>
                  </a:lnTo>
                  <a:lnTo>
                    <a:pt x="0" y="18569"/>
                  </a:lnTo>
                  <a:lnTo>
                    <a:pt x="0" y="19998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Arc 320"/>
          <p:cNvSpPr>
            <a:spLocks/>
          </p:cNvSpPr>
          <p:nvPr/>
        </p:nvSpPr>
        <p:spPr bwMode="auto">
          <a:xfrm flipV="1">
            <a:off x="3092354" y="2689748"/>
            <a:ext cx="618441" cy="610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Arc 322"/>
          <p:cNvSpPr>
            <a:spLocks/>
          </p:cNvSpPr>
          <p:nvPr/>
        </p:nvSpPr>
        <p:spPr bwMode="auto">
          <a:xfrm flipV="1">
            <a:off x="3126629" y="5683379"/>
            <a:ext cx="613970" cy="610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Arc 323"/>
          <p:cNvSpPr>
            <a:spLocks/>
          </p:cNvSpPr>
          <p:nvPr/>
        </p:nvSpPr>
        <p:spPr bwMode="auto">
          <a:xfrm flipH="1" flipV="1">
            <a:off x="2359167" y="5596772"/>
            <a:ext cx="764482" cy="14765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324"/>
          <p:cNvSpPr>
            <a:spLocks noChangeArrowheads="1"/>
          </p:cNvSpPr>
          <p:nvPr/>
        </p:nvSpPr>
        <p:spPr bwMode="auto">
          <a:xfrm>
            <a:off x="5367383" y="3854500"/>
            <a:ext cx="1868913" cy="46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/>
              <a:t>Free precession</a:t>
            </a:r>
          </a:p>
        </p:txBody>
      </p:sp>
      <p:sp>
        <p:nvSpPr>
          <p:cNvPr id="47" name="Rectangle 325"/>
          <p:cNvSpPr>
            <a:spLocks noChangeArrowheads="1"/>
          </p:cNvSpPr>
          <p:nvPr/>
        </p:nvSpPr>
        <p:spPr bwMode="auto">
          <a:xfrm>
            <a:off x="5817896" y="2566757"/>
            <a:ext cx="1418400" cy="43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 smtClean="0"/>
              <a:t> </a:t>
            </a:r>
            <a:r>
              <a:rPr lang="en-US" altLang="en-US" sz="2000" dirty="0">
                <a:sym typeface="Symbol" pitchFamily="18" charset="2"/>
              </a:rPr>
              <a:t></a:t>
            </a:r>
            <a:r>
              <a:rPr lang="en-US" altLang="en-US" sz="2000" dirty="0"/>
              <a:t>/2 </a:t>
            </a:r>
            <a:r>
              <a:rPr lang="en-US" altLang="en-US" sz="2000" dirty="0" smtClean="0"/>
              <a:t>spin flip</a:t>
            </a:r>
            <a:endParaRPr lang="en-US" altLang="en-US" sz="2000" dirty="0"/>
          </a:p>
        </p:txBody>
      </p:sp>
      <p:sp>
        <p:nvSpPr>
          <p:cNvPr id="48" name="Rectangle 326"/>
          <p:cNvSpPr>
            <a:spLocks noChangeArrowheads="1"/>
          </p:cNvSpPr>
          <p:nvPr/>
        </p:nvSpPr>
        <p:spPr bwMode="auto">
          <a:xfrm>
            <a:off x="6156177" y="1322495"/>
            <a:ext cx="1080119" cy="67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algn="ctr" eaLnBrk="0" hangingPunct="0"/>
            <a:r>
              <a:rPr lang="en-US" altLang="en-US" sz="2000" dirty="0"/>
              <a:t>“Spin up” neutron</a:t>
            </a:r>
          </a:p>
        </p:txBody>
      </p:sp>
      <p:sp>
        <p:nvSpPr>
          <p:cNvPr id="49" name="Rectangle 327"/>
          <p:cNvSpPr>
            <a:spLocks noChangeArrowheads="1"/>
          </p:cNvSpPr>
          <p:nvPr/>
        </p:nvSpPr>
        <p:spPr bwMode="auto">
          <a:xfrm>
            <a:off x="4988926" y="5375069"/>
            <a:ext cx="2247370" cy="43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/>
              <a:t>Second </a:t>
            </a:r>
            <a:r>
              <a:rPr lang="en-US" altLang="en-US" sz="2000" dirty="0">
                <a:sym typeface="Symbol" pitchFamily="18" charset="2"/>
              </a:rPr>
              <a:t></a:t>
            </a:r>
            <a:r>
              <a:rPr lang="en-US" altLang="en-US" sz="2000" dirty="0"/>
              <a:t>/2 </a:t>
            </a:r>
            <a:r>
              <a:rPr lang="en-US" altLang="en-US" sz="2000" dirty="0" smtClean="0"/>
              <a:t>spin flip</a:t>
            </a:r>
            <a:endParaRPr lang="en-US" altLang="en-US" sz="2000" dirty="0"/>
          </a:p>
        </p:txBody>
      </p:sp>
      <p:sp>
        <p:nvSpPr>
          <p:cNvPr id="50" name="Line 328"/>
          <p:cNvSpPr>
            <a:spLocks noChangeShapeType="1"/>
          </p:cNvSpPr>
          <p:nvPr/>
        </p:nvSpPr>
        <p:spPr bwMode="auto">
          <a:xfrm>
            <a:off x="8289346" y="2348880"/>
            <a:ext cx="0" cy="8050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329"/>
          <p:cNvSpPr>
            <a:spLocks noChangeShapeType="1"/>
          </p:cNvSpPr>
          <p:nvPr/>
        </p:nvSpPr>
        <p:spPr bwMode="auto">
          <a:xfrm>
            <a:off x="8289346" y="3194077"/>
            <a:ext cx="0" cy="18193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330"/>
          <p:cNvSpPr>
            <a:spLocks noChangeShapeType="1"/>
          </p:cNvSpPr>
          <p:nvPr/>
        </p:nvSpPr>
        <p:spPr bwMode="auto">
          <a:xfrm>
            <a:off x="8289346" y="5072254"/>
            <a:ext cx="0" cy="8050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Text Box 331"/>
          <p:cNvSpPr txBox="1">
            <a:spLocks noChangeArrowheads="1"/>
          </p:cNvSpPr>
          <p:nvPr/>
        </p:nvSpPr>
        <p:spPr bwMode="auto">
          <a:xfrm rot="5400000">
            <a:off x="8354227" y="2499173"/>
            <a:ext cx="452912" cy="42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FF0000"/>
                </a:solidFill>
              </a:rPr>
              <a:t>2s</a:t>
            </a:r>
          </a:p>
        </p:txBody>
      </p:sp>
      <p:sp>
        <p:nvSpPr>
          <p:cNvPr id="54" name="Text Box 332"/>
          <p:cNvSpPr txBox="1">
            <a:spLocks noChangeArrowheads="1"/>
          </p:cNvSpPr>
          <p:nvPr/>
        </p:nvSpPr>
        <p:spPr bwMode="auto">
          <a:xfrm rot="5400000">
            <a:off x="8421498" y="5276499"/>
            <a:ext cx="452912" cy="42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dirty="0">
                <a:solidFill>
                  <a:srgbClr val="FF0000"/>
                </a:solidFill>
              </a:rPr>
              <a:t>2s</a:t>
            </a:r>
          </a:p>
        </p:txBody>
      </p:sp>
      <p:sp>
        <p:nvSpPr>
          <p:cNvPr id="55" name="Text Box 333"/>
          <p:cNvSpPr txBox="1">
            <a:spLocks noChangeArrowheads="1"/>
          </p:cNvSpPr>
          <p:nvPr/>
        </p:nvSpPr>
        <p:spPr bwMode="auto">
          <a:xfrm rot="5400000">
            <a:off x="8161764" y="3762279"/>
            <a:ext cx="8531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dirty="0" smtClean="0">
                <a:solidFill>
                  <a:schemeClr val="accent2"/>
                </a:solidFill>
              </a:rPr>
              <a:t>180s</a:t>
            </a:r>
            <a:endParaRPr lang="en-US" altLang="en-US" sz="2400" dirty="0">
              <a:solidFill>
                <a:schemeClr val="accent2"/>
              </a:solidFill>
            </a:endParaRPr>
          </a:p>
        </p:txBody>
      </p:sp>
      <p:sp>
        <p:nvSpPr>
          <p:cNvPr id="56" name="Oval 355"/>
          <p:cNvSpPr>
            <a:spLocks noChangeArrowheads="1"/>
          </p:cNvSpPr>
          <p:nvPr/>
        </p:nvSpPr>
        <p:spPr bwMode="auto">
          <a:xfrm>
            <a:off x="2991019" y="1640527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360"/>
          <p:cNvSpPr>
            <a:spLocks noChangeArrowheads="1"/>
          </p:cNvSpPr>
          <p:nvPr/>
        </p:nvSpPr>
        <p:spPr bwMode="auto">
          <a:xfrm>
            <a:off x="2917999" y="2779195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Oval 362"/>
          <p:cNvSpPr>
            <a:spLocks noChangeArrowheads="1"/>
          </p:cNvSpPr>
          <p:nvPr/>
        </p:nvSpPr>
        <p:spPr bwMode="auto">
          <a:xfrm>
            <a:off x="3986152" y="3988828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363"/>
          <p:cNvSpPr>
            <a:spLocks noChangeArrowheads="1"/>
          </p:cNvSpPr>
          <p:nvPr/>
        </p:nvSpPr>
        <p:spPr bwMode="auto">
          <a:xfrm>
            <a:off x="2882234" y="5229200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AutoShape 370"/>
          <p:cNvSpPr>
            <a:spLocks noChangeArrowheads="1"/>
          </p:cNvSpPr>
          <p:nvPr/>
        </p:nvSpPr>
        <p:spPr bwMode="auto">
          <a:xfrm>
            <a:off x="1675156" y="4471556"/>
            <a:ext cx="169885" cy="320872"/>
          </a:xfrm>
          <a:prstGeom prst="upArrow">
            <a:avLst>
              <a:gd name="adj1" fmla="val 50000"/>
              <a:gd name="adj2" fmla="val 49561"/>
            </a:avLst>
          </a:prstGeom>
          <a:solidFill>
            <a:srgbClr val="EF11D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AutoShape 371"/>
          <p:cNvSpPr>
            <a:spLocks noChangeArrowheads="1"/>
          </p:cNvSpPr>
          <p:nvPr/>
        </p:nvSpPr>
        <p:spPr bwMode="auto">
          <a:xfrm rot="10800000">
            <a:off x="2013436" y="4471556"/>
            <a:ext cx="166904" cy="320872"/>
          </a:xfrm>
          <a:prstGeom prst="downArrow">
            <a:avLst>
              <a:gd name="adj1" fmla="val 50000"/>
              <a:gd name="adj2" fmla="val 50446"/>
            </a:avLst>
          </a:prstGeom>
          <a:solidFill>
            <a:srgbClr val="131BB7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Text Box 374"/>
          <p:cNvSpPr txBox="1">
            <a:spLocks noChangeArrowheads="1"/>
          </p:cNvSpPr>
          <p:nvPr/>
        </p:nvSpPr>
        <p:spPr bwMode="auto">
          <a:xfrm>
            <a:off x="1558920" y="4793847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dirty="0">
                <a:solidFill>
                  <a:srgbClr val="EF11DF"/>
                </a:solidFill>
              </a:rPr>
              <a:t>E</a:t>
            </a:r>
            <a:r>
              <a:rPr lang="en-US" altLang="en-US" sz="2000" b="1" dirty="0"/>
              <a:t>   </a:t>
            </a:r>
            <a:r>
              <a:rPr lang="en-US" altLang="en-US" sz="2000" b="1" dirty="0">
                <a:solidFill>
                  <a:srgbClr val="131BB7"/>
                </a:solidFill>
              </a:rPr>
              <a:t>B</a:t>
            </a:r>
          </a:p>
        </p:txBody>
      </p:sp>
      <p:sp>
        <p:nvSpPr>
          <p:cNvPr id="64" name="AutoShape 379"/>
          <p:cNvSpPr>
            <a:spLocks noChangeArrowheads="1"/>
          </p:cNvSpPr>
          <p:nvPr/>
        </p:nvSpPr>
        <p:spPr bwMode="auto">
          <a:xfrm rot="10800000">
            <a:off x="4270784" y="4471556"/>
            <a:ext cx="166904" cy="320872"/>
          </a:xfrm>
          <a:prstGeom prst="downArrow">
            <a:avLst>
              <a:gd name="adj1" fmla="val 50000"/>
              <a:gd name="adj2" fmla="val 50446"/>
            </a:avLst>
          </a:prstGeom>
          <a:solidFill>
            <a:srgbClr val="131BB7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Text Box 380"/>
          <p:cNvSpPr txBox="1">
            <a:spLocks noChangeArrowheads="1"/>
          </p:cNvSpPr>
          <p:nvPr/>
        </p:nvSpPr>
        <p:spPr bwMode="auto">
          <a:xfrm>
            <a:off x="3818268" y="4793847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dirty="0">
                <a:solidFill>
                  <a:srgbClr val="EF11DF"/>
                </a:solidFill>
              </a:rPr>
              <a:t>E</a:t>
            </a:r>
            <a:r>
              <a:rPr lang="en-US" altLang="en-US" sz="2000" b="1" dirty="0"/>
              <a:t>   </a:t>
            </a:r>
            <a:r>
              <a:rPr lang="en-US" altLang="en-US" sz="2000" b="1" dirty="0">
                <a:solidFill>
                  <a:srgbClr val="131BB7"/>
                </a:solidFill>
              </a:rPr>
              <a:t>B</a:t>
            </a:r>
          </a:p>
        </p:txBody>
      </p:sp>
      <p:sp>
        <p:nvSpPr>
          <p:cNvPr id="66" name="AutoShape 381"/>
          <p:cNvSpPr>
            <a:spLocks noChangeArrowheads="1"/>
          </p:cNvSpPr>
          <p:nvPr/>
        </p:nvSpPr>
        <p:spPr bwMode="auto">
          <a:xfrm flipV="1">
            <a:off x="3922072" y="4495691"/>
            <a:ext cx="177336" cy="323711"/>
          </a:xfrm>
          <a:prstGeom prst="upArrow">
            <a:avLst>
              <a:gd name="adj1" fmla="val 50000"/>
              <a:gd name="adj2" fmla="val 47899"/>
            </a:avLst>
          </a:prstGeom>
          <a:solidFill>
            <a:srgbClr val="EF11D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EF11DF"/>
              </a:solidFill>
            </a:endParaRPr>
          </a:p>
        </p:txBody>
      </p:sp>
      <p:grpSp>
        <p:nvGrpSpPr>
          <p:cNvPr id="67" name="Group 422"/>
          <p:cNvGrpSpPr>
            <a:grpSpLocks/>
          </p:cNvGrpSpPr>
          <p:nvPr/>
        </p:nvGrpSpPr>
        <p:grpSpPr bwMode="auto">
          <a:xfrm>
            <a:off x="3215709" y="3920678"/>
            <a:ext cx="1716732" cy="457170"/>
            <a:chOff x="2443" y="10827"/>
            <a:chExt cx="1152" cy="322"/>
          </a:xfrm>
        </p:grpSpPr>
        <p:sp>
          <p:nvSpPr>
            <p:cNvPr id="85" name="Arc 384"/>
            <p:cNvSpPr>
              <a:spLocks/>
            </p:cNvSpPr>
            <p:nvPr/>
          </p:nvSpPr>
          <p:spPr bwMode="auto">
            <a:xfrm flipH="1" flipV="1">
              <a:off x="2443" y="10974"/>
              <a:ext cx="570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Arc 385"/>
            <p:cNvSpPr>
              <a:spLocks/>
            </p:cNvSpPr>
            <p:nvPr/>
          </p:nvSpPr>
          <p:spPr bwMode="auto">
            <a:xfrm flipV="1">
              <a:off x="3025" y="10989"/>
              <a:ext cx="558" cy="1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Arc 386"/>
            <p:cNvSpPr>
              <a:spLocks/>
            </p:cNvSpPr>
            <p:nvPr/>
          </p:nvSpPr>
          <p:spPr bwMode="auto">
            <a:xfrm flipH="1">
              <a:off x="2443" y="10827"/>
              <a:ext cx="476" cy="14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387"/>
            <p:cNvSpPr>
              <a:spLocks noChangeShapeType="1"/>
            </p:cNvSpPr>
            <p:nvPr/>
          </p:nvSpPr>
          <p:spPr bwMode="auto">
            <a:xfrm flipV="1">
              <a:off x="3524" y="10968"/>
              <a:ext cx="71" cy="147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" name="Line 394"/>
          <p:cNvSpPr>
            <a:spLocks noChangeShapeType="1"/>
          </p:cNvSpPr>
          <p:nvPr/>
        </p:nvSpPr>
        <p:spPr bwMode="auto">
          <a:xfrm flipV="1">
            <a:off x="1915081" y="4132227"/>
            <a:ext cx="712325" cy="568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Oval 395"/>
          <p:cNvSpPr>
            <a:spLocks noChangeArrowheads="1"/>
          </p:cNvSpPr>
          <p:nvPr/>
        </p:nvSpPr>
        <p:spPr bwMode="auto">
          <a:xfrm>
            <a:off x="1675156" y="3988828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" name="Group 412"/>
          <p:cNvGrpSpPr>
            <a:grpSpLocks/>
          </p:cNvGrpSpPr>
          <p:nvPr/>
        </p:nvGrpSpPr>
        <p:grpSpPr bwMode="auto">
          <a:xfrm>
            <a:off x="886831" y="3861048"/>
            <a:ext cx="1716732" cy="542358"/>
            <a:chOff x="1127" y="10821"/>
            <a:chExt cx="1260" cy="322"/>
          </a:xfrm>
        </p:grpSpPr>
        <p:sp>
          <p:nvSpPr>
            <p:cNvPr id="81" name="Arc 398"/>
            <p:cNvSpPr>
              <a:spLocks/>
            </p:cNvSpPr>
            <p:nvPr/>
          </p:nvSpPr>
          <p:spPr bwMode="auto">
            <a:xfrm flipH="1" flipV="1">
              <a:off x="1127" y="10968"/>
              <a:ext cx="624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Arc 399"/>
            <p:cNvSpPr>
              <a:spLocks/>
            </p:cNvSpPr>
            <p:nvPr/>
          </p:nvSpPr>
          <p:spPr bwMode="auto">
            <a:xfrm flipV="1">
              <a:off x="1763" y="10968"/>
              <a:ext cx="624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Arc 400"/>
            <p:cNvSpPr>
              <a:spLocks/>
            </p:cNvSpPr>
            <p:nvPr/>
          </p:nvSpPr>
          <p:spPr bwMode="auto">
            <a:xfrm flipH="1">
              <a:off x="1127" y="10821"/>
              <a:ext cx="520" cy="14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401"/>
            <p:cNvSpPr>
              <a:spLocks noChangeShapeType="1"/>
            </p:cNvSpPr>
            <p:nvPr/>
          </p:nvSpPr>
          <p:spPr bwMode="auto">
            <a:xfrm flipV="1">
              <a:off x="2309" y="10962"/>
              <a:ext cx="78" cy="147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74" name="Object 4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675734"/>
              </p:ext>
            </p:extLst>
          </p:nvPr>
        </p:nvGraphicFramePr>
        <p:xfrm>
          <a:off x="3041650" y="3346450"/>
          <a:ext cx="23971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" name="Equation" r:id="rId4" imgW="1206360" imgH="241200" progId="Equation.DSMT4">
                  <p:embed/>
                </p:oleObj>
              </mc:Choice>
              <mc:Fallback>
                <p:oleObj name="Equation" r:id="rId4" imgW="12063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50" y="3346450"/>
                        <a:ext cx="239712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179512" y="1052736"/>
            <a:ext cx="0" cy="4952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7504" y="1124744"/>
            <a:ext cx="492443" cy="576440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CH" sz="2000" dirty="0" smtClean="0"/>
              <a:t>time</a:t>
            </a:r>
            <a:endParaRPr lang="en-US" sz="2000" dirty="0"/>
          </a:p>
        </p:txBody>
      </p:sp>
      <p:graphicFrame>
        <p:nvGraphicFramePr>
          <p:cNvPr id="264" name="Object 2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684867"/>
              </p:ext>
            </p:extLst>
          </p:nvPr>
        </p:nvGraphicFramePr>
        <p:xfrm>
          <a:off x="366713" y="3346450"/>
          <a:ext cx="2366962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9" name="Equation" r:id="rId6" imgW="1193760" imgH="241200" progId="Equation.DSMT4">
                  <p:embed/>
                </p:oleObj>
              </mc:Choice>
              <mc:Fallback>
                <p:oleObj name="Equation" r:id="rId6" imgW="11937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3346450"/>
                        <a:ext cx="2366962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" name="Text Box 429"/>
          <p:cNvSpPr txBox="1">
            <a:spLocks noChangeArrowheads="1"/>
          </p:cNvSpPr>
          <p:nvPr/>
        </p:nvSpPr>
        <p:spPr bwMode="auto">
          <a:xfrm>
            <a:off x="3275856" y="908720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l-GR" altLang="en-US" sz="2000" i="1" dirty="0">
                <a:cs typeface="Arial" charset="0"/>
              </a:rPr>
              <a:t>μ</a:t>
            </a:r>
            <a:r>
              <a:rPr lang="de-CH" altLang="en-US" sz="2000" i="1" baseline="-25000" dirty="0">
                <a:cs typeface="Arial" charset="0"/>
              </a:rPr>
              <a:t>n  </a:t>
            </a:r>
            <a:r>
              <a:rPr lang="de-CH" altLang="en-US" sz="2000" i="1" dirty="0" err="1" smtClean="0">
                <a:cs typeface="Arial" charset="0"/>
              </a:rPr>
              <a:t>d</a:t>
            </a:r>
            <a:r>
              <a:rPr lang="de-CH" altLang="en-US" sz="2000" i="1" baseline="-25000" dirty="0" err="1" smtClean="0">
                <a:cs typeface="Arial" charset="0"/>
              </a:rPr>
              <a:t>n</a:t>
            </a:r>
            <a:endParaRPr lang="el-GR" altLang="en-US" sz="2000" i="1" baseline="-25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33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Big Bang model and  </a:t>
            </a:r>
            <a:br>
              <a:rPr lang="en-US" dirty="0" smtClean="0"/>
            </a:br>
            <a:r>
              <a:rPr lang="en-US" dirty="0" smtClean="0"/>
              <a:t>Baryon </a:t>
            </a:r>
            <a:r>
              <a:rPr lang="en-US" dirty="0"/>
              <a:t>A</a:t>
            </a:r>
            <a:r>
              <a:rPr lang="en-US" dirty="0" smtClean="0"/>
              <a:t>symmetry of the Universe (BAU)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6" t="13928" r="41279" b="8553"/>
          <a:stretch/>
        </p:blipFill>
        <p:spPr>
          <a:xfrm>
            <a:off x="477681" y="2154580"/>
            <a:ext cx="2185015" cy="196024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16832"/>
            <a:ext cx="4649140" cy="2324570"/>
          </a:xfrm>
        </p:spPr>
      </p:pic>
      <p:sp>
        <p:nvSpPr>
          <p:cNvPr id="10" name="TextBox 9"/>
          <p:cNvSpPr txBox="1"/>
          <p:nvPr/>
        </p:nvSpPr>
        <p:spPr>
          <a:xfrm>
            <a:off x="4790887" y="2236802"/>
            <a:ext cx="2733441" cy="400110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Baryon-to-photon ratio</a:t>
            </a:r>
            <a:endParaRPr lang="en-US" sz="20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889731"/>
              </p:ext>
            </p:extLst>
          </p:nvPr>
        </p:nvGraphicFramePr>
        <p:xfrm>
          <a:off x="4289028" y="2924944"/>
          <a:ext cx="3764790" cy="816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" name="Equation" r:id="rId7" imgW="2108160" imgH="457200" progId="Equation.DSMT4">
                  <p:embed/>
                </p:oleObj>
              </mc:Choice>
              <mc:Fallback>
                <p:oleObj name="Equation" r:id="rId7" imgW="2108160" imgH="457200" progId="Equation.DSMT4">
                  <p:embed/>
                  <p:pic>
                    <p:nvPicPr>
                      <p:cNvPr id="0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028" y="2924944"/>
                        <a:ext cx="3764790" cy="816854"/>
                      </a:xfrm>
                      <a:prstGeom prst="rect">
                        <a:avLst/>
                      </a:prstGeom>
                      <a:solidFill>
                        <a:schemeClr val="bg1">
                          <a:alpha val="67842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38713" y="1268760"/>
            <a:ext cx="83583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“In </a:t>
            </a:r>
            <a:r>
              <a:rPr lang="en-US" sz="2000" dirty="0"/>
              <a:t>the beginning was the Big Bang, so we now say with great certainty” </a:t>
            </a:r>
            <a:endParaRPr lang="en-US" sz="2000" dirty="0" smtClean="0"/>
          </a:p>
          <a:p>
            <a:r>
              <a:rPr lang="en-US" sz="2000" dirty="0" smtClean="0"/>
              <a:t>John </a:t>
            </a:r>
            <a:r>
              <a:rPr lang="en-US" sz="2000" dirty="0"/>
              <a:t>C. </a:t>
            </a:r>
            <a:r>
              <a:rPr lang="en-US" sz="2000" dirty="0" smtClean="0"/>
              <a:t>Mather, NASA, Nobel Lecture 2006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5130746" y="4273351"/>
            <a:ext cx="3581173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Picture:  ESA and the Planck Collaboration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89244" y="5333146"/>
            <a:ext cx="3243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Where is the antimatter?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416737"/>
              </p:ext>
            </p:extLst>
          </p:nvPr>
        </p:nvGraphicFramePr>
        <p:xfrm>
          <a:off x="2997522" y="4771678"/>
          <a:ext cx="1214438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" name="Equation" r:id="rId9" imgW="698400" imgH="469800" progId="Equation.DSMT4">
                  <p:embed/>
                </p:oleObj>
              </mc:Choice>
              <mc:Fallback>
                <p:oleObj name="Equation" r:id="rId9" imgW="698400" imgH="469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522" y="4771678"/>
                        <a:ext cx="1214438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8"/>
          <p:cNvSpPr txBox="1">
            <a:spLocks/>
          </p:cNvSpPr>
          <p:nvPr/>
        </p:nvSpPr>
        <p:spPr>
          <a:xfrm>
            <a:off x="267970" y="4941168"/>
            <a:ext cx="2547238" cy="63976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None/>
              <a:defRPr sz="24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None/>
              <a:defRPr sz="20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None/>
              <a:defRPr sz="16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spcBef>
                <a:spcPts val="380"/>
              </a:spcBef>
              <a:buFont typeface="Arial" pitchFamily="34" charset="0"/>
              <a:buNone/>
              <a:defRPr lang="nl-BE" sz="16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2000" b="0" dirty="0" err="1" smtClean="0"/>
              <a:t>Perfectly</a:t>
            </a:r>
            <a:r>
              <a:rPr lang="pl-PL" sz="2000" b="0" dirty="0" smtClean="0"/>
              <a:t> </a:t>
            </a:r>
            <a:r>
              <a:rPr lang="pl-PL" sz="2000" b="0" dirty="0" err="1" smtClean="0"/>
              <a:t>symmetric</a:t>
            </a:r>
            <a:r>
              <a:rPr lang="pl-PL" sz="2000" b="0" dirty="0" smtClean="0"/>
              <a:t> </a:t>
            </a:r>
            <a:r>
              <a:rPr lang="pl-PL" sz="2000" b="0" dirty="0" err="1" smtClean="0"/>
              <a:t>Universe</a:t>
            </a:r>
            <a:endParaRPr lang="en-US" sz="2000" b="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14185"/>
              </p:ext>
            </p:extLst>
          </p:nvPr>
        </p:nvGraphicFramePr>
        <p:xfrm>
          <a:off x="3319264" y="5483422"/>
          <a:ext cx="1612776" cy="8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" name="Equation" r:id="rId11" imgW="927000" imgH="469800" progId="Equation.DSMT4">
                  <p:embed/>
                </p:oleObj>
              </mc:Choice>
              <mc:Fallback>
                <p:oleObj name="Equation" r:id="rId11" imgW="9270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9264" y="5483422"/>
                        <a:ext cx="1612776" cy="8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Placeholder 8"/>
          <p:cNvSpPr txBox="1">
            <a:spLocks/>
          </p:cNvSpPr>
          <p:nvPr/>
        </p:nvSpPr>
        <p:spPr>
          <a:xfrm>
            <a:off x="-209128" y="5697518"/>
            <a:ext cx="4039200" cy="63976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None/>
              <a:defRPr sz="24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None/>
              <a:defRPr sz="20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None/>
              <a:defRPr sz="16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spcBef>
                <a:spcPts val="380"/>
              </a:spcBef>
              <a:buFont typeface="Arial" pitchFamily="34" charset="0"/>
              <a:buNone/>
              <a:defRPr lang="nl-BE" sz="1600" b="1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000" b="0" dirty="0" err="1" smtClean="0"/>
              <a:t>Theory</a:t>
            </a:r>
            <a:r>
              <a:rPr lang="de-CH" sz="2000" b="0" dirty="0" smtClean="0"/>
              <a:t> (Standard Model)</a:t>
            </a:r>
            <a:endParaRPr lang="en-US" sz="20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525624" y="408868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“cosmic egg” model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8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85" y="183473"/>
            <a:ext cx="8334000" cy="900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CP violation </a:t>
            </a:r>
            <a:br>
              <a:rPr lang="en-US" dirty="0" smtClean="0"/>
            </a:br>
            <a:r>
              <a:rPr lang="en-US" dirty="0" smtClean="0"/>
              <a:t>in the Standard Model (SM) and Beyond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7313" y="1268760"/>
            <a:ext cx="3064965" cy="156399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14850" y="3140968"/>
            <a:ext cx="4516609" cy="277230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9513" y="3392996"/>
            <a:ext cx="4115552" cy="252028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2160" y="1268760"/>
            <a:ext cx="2880320" cy="1591816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953064" y="1621957"/>
            <a:ext cx="684000" cy="684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woPt" dir="t"/>
          </a:scene3d>
          <a:sp3d prstMaterial="softEdge">
            <a:bevelT w="457200" h="457200"/>
            <a:bevelB w="457200" h="4572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736329" y="1648449"/>
            <a:ext cx="685494" cy="684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woPt" dir="t"/>
          </a:scene3d>
          <a:sp3d prstMaterial="softEdge">
            <a:bevelT w="457200" h="457200"/>
            <a:bevelB w="457200" h="4572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2319765"/>
              </p:ext>
            </p:extLst>
          </p:nvPr>
        </p:nvGraphicFramePr>
        <p:xfrm>
          <a:off x="4756644" y="1641958"/>
          <a:ext cx="806775" cy="670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86" name="Equation" r:id="rId4" imgW="164880" imgH="203040" progId="Equation.DSMT4">
                  <p:embed/>
                </p:oleObj>
              </mc:Choice>
              <mc:Fallback>
                <p:oleObj name="Equation" r:id="rId4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6644" y="1641958"/>
                        <a:ext cx="806775" cy="6706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arallelogram 19"/>
          <p:cNvSpPr/>
          <p:nvPr/>
        </p:nvSpPr>
        <p:spPr>
          <a:xfrm rot="16200000" flipH="1">
            <a:off x="3716558" y="1617807"/>
            <a:ext cx="1157012" cy="737188"/>
          </a:xfrm>
          <a:prstGeom prst="parallelogram">
            <a:avLst>
              <a:gd name="adj" fmla="val 15762"/>
            </a:avLst>
          </a:prstGeom>
          <a:gradFill>
            <a:gsLst>
              <a:gs pos="82000">
                <a:srgbClr val="C6D9F1"/>
              </a:gs>
              <a:gs pos="0">
                <a:schemeClr val="tx2">
                  <a:lumMod val="20000"/>
                  <a:lumOff val="80000"/>
                  <a:alpha val="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756644" y="2420888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CPV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49985" y="3465600"/>
            <a:ext cx="36936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CPV in weak interactions 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169" y="4909789"/>
            <a:ext cx="1924319" cy="8954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604811" y="4604935"/>
            <a:ext cx="3337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CPV in lepton sector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CPV in SUSY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629150" y="3284984"/>
            <a:ext cx="4215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CPV in QCD (</a:t>
            </a:r>
            <a:r>
              <a:rPr lang="en-US" sz="2400" dirty="0" smtClean="0">
                <a:sym typeface="Symbol"/>
              </a:rPr>
              <a:t> term</a:t>
            </a:r>
            <a:r>
              <a:rPr lang="en-US" sz="2400" dirty="0" smtClean="0"/>
              <a:t>)  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969885" y="1482232"/>
            <a:ext cx="2922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CPV signatures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High energy physics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Electric dipole moments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Neutrino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211" y="1420320"/>
            <a:ext cx="2961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Sakharov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CP and C violation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Baryon number violation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Thermal non-equilibrium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707904" y="1288942"/>
            <a:ext cx="1927042" cy="156399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140565"/>
              </p:ext>
            </p:extLst>
          </p:nvPr>
        </p:nvGraphicFramePr>
        <p:xfrm>
          <a:off x="3950194" y="1628800"/>
          <a:ext cx="8064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87" name="Equation" r:id="rId7" imgW="164880" imgH="203040" progId="Equation.DSMT4">
                  <p:embed/>
                </p:oleObj>
              </mc:Choice>
              <mc:Fallback>
                <p:oleObj name="Equation" r:id="rId7" imgW="164880" imgH="2030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194" y="1628800"/>
                        <a:ext cx="8064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02431" y="421582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see M. </a:t>
            </a:r>
            <a:r>
              <a:rPr lang="en-US" dirty="0" err="1" smtClean="0"/>
              <a:t>Rawlik</a:t>
            </a:r>
            <a:r>
              <a:rPr lang="en-US" dirty="0" smtClean="0"/>
              <a:t> talk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83610"/>
              </p:ext>
            </p:extLst>
          </p:nvPr>
        </p:nvGraphicFramePr>
        <p:xfrm>
          <a:off x="6995089" y="3789040"/>
          <a:ext cx="1033295" cy="4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88" name="Equation" r:id="rId9" imgW="520560" imgH="203040" progId="Equation.DSMT4">
                  <p:embed/>
                </p:oleObj>
              </mc:Choice>
              <mc:Fallback>
                <p:oleObj name="Equation" r:id="rId9" imgW="520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95089" y="3789040"/>
                        <a:ext cx="1033295" cy="4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128488"/>
              </p:ext>
            </p:extLst>
          </p:nvPr>
        </p:nvGraphicFramePr>
        <p:xfrm>
          <a:off x="4514850" y="3338513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89" name="Equation" r:id="rId11" imgW="114120" imgH="177480" progId="Equation.DSMT4">
                  <p:embed/>
                </p:oleObj>
              </mc:Choice>
              <mc:Fallback>
                <p:oleObj name="Equation" r:id="rId11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14850" y="3338513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994749"/>
              </p:ext>
            </p:extLst>
          </p:nvPr>
        </p:nvGraphicFramePr>
        <p:xfrm>
          <a:off x="359685" y="3933056"/>
          <a:ext cx="2506629" cy="374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0" name="Equation" r:id="rId13" imgW="1358640" imgH="203040" progId="Equation.DSMT4">
                  <p:embed/>
                </p:oleObj>
              </mc:Choice>
              <mc:Fallback>
                <p:oleObj name="Equation" r:id="rId13" imgW="1358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59685" y="3933056"/>
                        <a:ext cx="2506629" cy="374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529352"/>
              </p:ext>
            </p:extLst>
          </p:nvPr>
        </p:nvGraphicFramePr>
        <p:xfrm>
          <a:off x="270885" y="4549817"/>
          <a:ext cx="3941075" cy="925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1" name="Equation" r:id="rId15" imgW="3136680" imgH="736560" progId="Equation.DSMT4">
                  <p:embed/>
                </p:oleObj>
              </mc:Choice>
              <mc:Fallback>
                <p:oleObj name="Equation" r:id="rId15" imgW="313668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70885" y="4549817"/>
                        <a:ext cx="3941075" cy="925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958766"/>
              </p:ext>
            </p:extLst>
          </p:nvPr>
        </p:nvGraphicFramePr>
        <p:xfrm>
          <a:off x="4644008" y="3789040"/>
          <a:ext cx="2088981" cy="426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2" name="Equation" r:id="rId17" imgW="1180800" imgH="241200" progId="Equation.DSMT4">
                  <p:embed/>
                </p:oleObj>
              </mc:Choice>
              <mc:Fallback>
                <p:oleObj name="Equation" r:id="rId17" imgW="1180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644008" y="3789040"/>
                        <a:ext cx="2088981" cy="4267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41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48" y="1751936"/>
            <a:ext cx="3066095" cy="1533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nEDM</a:t>
            </a:r>
            <a:r>
              <a:rPr lang="en-US" sz="3200" dirty="0" smtClean="0"/>
              <a:t> and </a:t>
            </a:r>
            <a:r>
              <a:rPr lang="en-US" sz="3200" dirty="0"/>
              <a:t>T</a:t>
            </a:r>
            <a:r>
              <a:rPr lang="en-US" sz="3200" dirty="0" smtClean="0"/>
              <a:t> violation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809625" y="3068638"/>
            <a:ext cx="8334375" cy="108108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Time reversal violation </a:t>
            </a:r>
            <a:r>
              <a:rPr lang="en-US" dirty="0"/>
              <a:t>translates into </a:t>
            </a:r>
            <a:r>
              <a:rPr lang="en-US" dirty="0" smtClean="0"/>
              <a:t>CPV if </a:t>
            </a:r>
            <a:r>
              <a:rPr lang="en-US" dirty="0"/>
              <a:t>the CPT symmetry is </a:t>
            </a:r>
            <a:r>
              <a:rPr lang="en-US" dirty="0" smtClean="0"/>
              <a:t>valid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Left-Right Arrow 5"/>
          <p:cNvSpPr/>
          <p:nvPr/>
        </p:nvSpPr>
        <p:spPr>
          <a:xfrm>
            <a:off x="2172706" y="5042479"/>
            <a:ext cx="1032317" cy="47475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792717"/>
              </p:ext>
            </p:extLst>
          </p:nvPr>
        </p:nvGraphicFramePr>
        <p:xfrm>
          <a:off x="4572001" y="4600801"/>
          <a:ext cx="743080" cy="916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6" name="Equation" r:id="rId5" imgW="215640" imgH="266400" progId="Equation.DSMT4">
                  <p:embed/>
                </p:oleObj>
              </mc:Choice>
              <mc:Fallback>
                <p:oleObj name="Equation" r:id="rId5" imgW="2156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1" y="4600801"/>
                        <a:ext cx="743080" cy="916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6055568" y="4674837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woPt" dir="t"/>
          </a:scene3d>
          <a:sp3d prstMaterial="softEdge">
            <a:bevelT w="457200" h="457200"/>
            <a:bevelB w="457200" h="4572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032370"/>
              </p:ext>
            </p:extLst>
          </p:nvPr>
        </p:nvGraphicFramePr>
        <p:xfrm>
          <a:off x="6147457" y="4581125"/>
          <a:ext cx="730622" cy="899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7" name="Equation" r:id="rId7" imgW="164880" imgH="203040" progId="Equation.DSMT4">
                  <p:embed/>
                </p:oleObj>
              </mc:Choice>
              <mc:Fallback>
                <p:oleObj name="Equation" r:id="rId7" imgW="164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47457" y="4581125"/>
                        <a:ext cx="730622" cy="899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>
          <a:xfrm>
            <a:off x="7113984" y="4688171"/>
            <a:ext cx="914400" cy="91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woPt" dir="t"/>
          </a:scene3d>
          <a:sp3d prstMaterial="softEdge">
            <a:bevelT w="457200" h="457200"/>
            <a:bevelB w="457200" h="4572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740371"/>
              </p:ext>
            </p:extLst>
          </p:nvPr>
        </p:nvGraphicFramePr>
        <p:xfrm>
          <a:off x="7206059" y="4606230"/>
          <a:ext cx="73025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8" name="Equation" r:id="rId9" imgW="164880" imgH="203040" progId="Equation.DSMT4">
                  <p:embed/>
                </p:oleObj>
              </mc:Choice>
              <mc:Fallback>
                <p:oleObj name="Equation" r:id="rId9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6059" y="4606230"/>
                        <a:ext cx="730250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arallelogram 11"/>
          <p:cNvSpPr/>
          <p:nvPr/>
        </p:nvSpPr>
        <p:spPr>
          <a:xfrm rot="16200000" flipH="1">
            <a:off x="5688125" y="4617133"/>
            <a:ext cx="1656183" cy="1008111"/>
          </a:xfrm>
          <a:prstGeom prst="parallelogram">
            <a:avLst>
              <a:gd name="adj" fmla="val 15762"/>
            </a:avLst>
          </a:prstGeom>
          <a:gradFill>
            <a:gsLst>
              <a:gs pos="82000">
                <a:srgbClr val="C6D9F1"/>
              </a:gs>
              <a:gs pos="0">
                <a:schemeClr val="tx2">
                  <a:lumMod val="20000"/>
                  <a:lumOff val="80000"/>
                  <a:alpha val="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788981"/>
              </p:ext>
            </p:extLst>
          </p:nvPr>
        </p:nvGraphicFramePr>
        <p:xfrm>
          <a:off x="5599113" y="1751013"/>
          <a:ext cx="26225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9" name="Equation" r:id="rId11" imgW="1434960" imgH="393480" progId="Equation.DSMT4">
                  <p:embed/>
                </p:oleObj>
              </mc:Choice>
              <mc:Fallback>
                <p:oleObj name="Equation" r:id="rId11" imgW="143496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13" y="1751013"/>
                        <a:ext cx="26225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341830"/>
              </p:ext>
            </p:extLst>
          </p:nvPr>
        </p:nvGraphicFramePr>
        <p:xfrm>
          <a:off x="6354763" y="2473325"/>
          <a:ext cx="10874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0" name="Equation" r:id="rId13" imgW="749160" imgH="533160" progId="Equation.DSMT4">
                  <p:embed/>
                </p:oleObj>
              </mc:Choice>
              <mc:Fallback>
                <p:oleObj name="Equation" r:id="rId13" imgW="749160" imgH="5331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4763" y="2473325"/>
                        <a:ext cx="10874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4797643"/>
            <a:ext cx="962050" cy="9620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850" y="4796373"/>
            <a:ext cx="962050" cy="96205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436096" y="1329174"/>
            <a:ext cx="2808312" cy="195581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589455" y="135987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QM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608" y="1359876"/>
            <a:ext cx="3384376" cy="192510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131778" y="14034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0018" y="4798068"/>
            <a:ext cx="961200" cy="961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69275" y="4796798"/>
            <a:ext cx="961200" cy="961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8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334000" cy="900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nEDM</a:t>
            </a:r>
            <a:r>
              <a:rPr lang="en-US" sz="3200" dirty="0" smtClean="0"/>
              <a:t> prediction and measurements</a:t>
            </a:r>
            <a:endParaRPr lang="en-US" sz="3200" dirty="0"/>
          </a:p>
        </p:txBody>
      </p:sp>
      <p:pic>
        <p:nvPicPr>
          <p:cNvPr id="4" name="Picture 13" descr="History_ED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4" y="3097614"/>
            <a:ext cx="4775871" cy="331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763767"/>
              </p:ext>
            </p:extLst>
          </p:nvPr>
        </p:nvGraphicFramePr>
        <p:xfrm>
          <a:off x="4772547" y="4341539"/>
          <a:ext cx="2423009" cy="52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7" name="Equation" r:id="rId4" imgW="1104840" imgH="241200" progId="Equation.DSMT4">
                  <p:embed/>
                </p:oleObj>
              </mc:Choice>
              <mc:Fallback>
                <p:oleObj name="Equation" r:id="rId4" imgW="1104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2547" y="4341539"/>
                        <a:ext cx="2423009" cy="52762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315149"/>
              </p:ext>
            </p:extLst>
          </p:nvPr>
        </p:nvGraphicFramePr>
        <p:xfrm>
          <a:off x="4630309" y="2132856"/>
          <a:ext cx="3038035" cy="1089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8" name="Equation" r:id="rId6" imgW="1346040" imgH="482400" progId="Equation.DSMT4">
                  <p:embed/>
                </p:oleObj>
              </mc:Choice>
              <mc:Fallback>
                <p:oleObj name="Equation" r:id="rId6" imgW="13460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30309" y="2132856"/>
                        <a:ext cx="3038035" cy="10895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89045" y="1876763"/>
            <a:ext cx="2529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sz="2400" dirty="0" smtClean="0">
              <a:solidFill>
                <a:srgbClr val="00407A"/>
              </a:solidFill>
            </a:endParaRPr>
          </a:p>
          <a:p>
            <a:r>
              <a:rPr lang="de-CH" sz="2400" dirty="0" smtClean="0">
                <a:solidFill>
                  <a:srgbClr val="00407A"/>
                </a:solidFill>
              </a:rPr>
              <a:t>Standard </a:t>
            </a:r>
            <a:r>
              <a:rPr lang="de-CH" sz="2400" dirty="0" smtClean="0">
                <a:solidFill>
                  <a:srgbClr val="00407A"/>
                </a:solidFill>
              </a:rPr>
              <a:t>Model </a:t>
            </a:r>
            <a:r>
              <a:rPr lang="de-CH" sz="2400" dirty="0" smtClean="0"/>
              <a:t>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19641" y="2412177"/>
            <a:ext cx="3522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sz="2400" dirty="0" smtClean="0">
              <a:solidFill>
                <a:srgbClr val="00407A"/>
              </a:solidFill>
            </a:endParaRPr>
          </a:p>
          <a:p>
            <a:r>
              <a:rPr lang="de-CH" sz="2400" dirty="0" smtClean="0">
                <a:solidFill>
                  <a:srgbClr val="00407A"/>
                </a:solidFill>
              </a:rPr>
              <a:t>New </a:t>
            </a:r>
            <a:r>
              <a:rPr lang="de-CH" sz="2400" dirty="0" err="1" smtClean="0">
                <a:solidFill>
                  <a:srgbClr val="00407A"/>
                </a:solidFill>
              </a:rPr>
              <a:t>Physics</a:t>
            </a:r>
            <a:r>
              <a:rPr lang="de-CH" sz="2400" dirty="0" smtClean="0">
                <a:solidFill>
                  <a:srgbClr val="00407A"/>
                </a:solidFill>
              </a:rPr>
              <a:t> </a:t>
            </a:r>
            <a:r>
              <a:rPr lang="de-CH" sz="2400" dirty="0" err="1" smtClean="0">
                <a:solidFill>
                  <a:srgbClr val="00407A"/>
                </a:solidFill>
              </a:rPr>
              <a:t>scenarios</a:t>
            </a:r>
            <a:r>
              <a:rPr lang="de-CH" sz="2400" dirty="0" smtClean="0">
                <a:solidFill>
                  <a:srgbClr val="00407A"/>
                </a:solidFill>
              </a:rPr>
              <a:t> </a:t>
            </a:r>
            <a:r>
              <a:rPr lang="de-CH" sz="2400" dirty="0" smtClean="0"/>
              <a:t>: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340333"/>
            <a:ext cx="3196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 smtClean="0">
                <a:solidFill>
                  <a:srgbClr val="00407A"/>
                </a:solidFill>
              </a:rPr>
              <a:t>Upper</a:t>
            </a:r>
            <a:r>
              <a:rPr lang="de-CH" sz="2400" dirty="0" smtClean="0">
                <a:solidFill>
                  <a:srgbClr val="00407A"/>
                </a:solidFill>
              </a:rPr>
              <a:t> </a:t>
            </a:r>
            <a:r>
              <a:rPr lang="de-CH" sz="2400" dirty="0" err="1" smtClean="0">
                <a:solidFill>
                  <a:srgbClr val="00407A"/>
                </a:solidFill>
              </a:rPr>
              <a:t>limit</a:t>
            </a:r>
            <a:r>
              <a:rPr lang="de-CH" sz="2400" dirty="0" smtClean="0">
                <a:solidFill>
                  <a:srgbClr val="00407A"/>
                </a:solidFill>
              </a:rPr>
              <a:t> on </a:t>
            </a:r>
            <a:r>
              <a:rPr lang="de-CH" sz="2400" dirty="0" err="1" smtClean="0">
                <a:solidFill>
                  <a:srgbClr val="00407A"/>
                </a:solidFill>
              </a:rPr>
              <a:t>nEDM</a:t>
            </a:r>
            <a:r>
              <a:rPr lang="de-CH" sz="2400" dirty="0" smtClean="0">
                <a:solidFill>
                  <a:srgbClr val="00407A"/>
                </a:solidFill>
              </a:rPr>
              <a:t> </a:t>
            </a:r>
            <a:r>
              <a:rPr lang="de-CH" sz="2400" dirty="0" smtClean="0"/>
              <a:t>: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3831431"/>
            <a:ext cx="4499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Ultimate aim of </a:t>
            </a:r>
            <a:r>
              <a:rPr lang="en-US" sz="2400" dirty="0" err="1" smtClean="0"/>
              <a:t>nEDM</a:t>
            </a:r>
            <a:r>
              <a:rPr lang="en-US" sz="2400" dirty="0" smtClean="0"/>
              <a:t> @ PSI </a:t>
            </a:r>
            <a:endParaRPr lang="en-US" sz="24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422833"/>
              </p:ext>
            </p:extLst>
          </p:nvPr>
        </p:nvGraphicFramePr>
        <p:xfrm>
          <a:off x="4541759" y="1306846"/>
          <a:ext cx="242411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9" name="Equation" r:id="rId8" imgW="1104840" imgH="241200" progId="Equation.DSMT4">
                  <p:embed/>
                </p:oleObj>
              </mc:Choice>
              <mc:Fallback>
                <p:oleObj name="Equation" r:id="rId8" imgW="110484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759" y="1306846"/>
                        <a:ext cx="2424113" cy="5286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899592" y="4941168"/>
            <a:ext cx="237626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16E8A"/>
                </a:solidFill>
              </a:rPr>
              <a:t>New physics </a:t>
            </a:r>
            <a:endParaRPr lang="en-US" sz="1600" dirty="0">
              <a:solidFill>
                <a:srgbClr val="116E8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9592" y="5517232"/>
            <a:ext cx="237626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16E8A"/>
                </a:solidFill>
              </a:rPr>
              <a:t>Standard Model </a:t>
            </a:r>
            <a:endParaRPr lang="en-US" sz="1600" dirty="0">
              <a:solidFill>
                <a:srgbClr val="116E8A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99592" y="5373216"/>
            <a:ext cx="3744416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84022" y="1835484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dirty="0" err="1"/>
              <a:t>Pendlebury</a:t>
            </a:r>
            <a:r>
              <a:rPr lang="da-DK" dirty="0"/>
              <a:t> et al., PRD92 (2015) 092003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644008" y="4755811"/>
            <a:ext cx="720080" cy="54539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27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3131840" y="2122993"/>
            <a:ext cx="2088232" cy="925252"/>
          </a:xfrm>
          <a:prstGeom prst="ellipse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707904" y="2060848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softEdge rad="0"/>
          </a:effectLst>
          <a:scene3d>
            <a:camera prst="orthographicFront"/>
            <a:lightRig rig="twoPt" dir="t"/>
          </a:scene3d>
          <a:sp3d prstMaterial="softEdge">
            <a:bevelT w="457200" h="457200"/>
            <a:bevelB w="457200" h="4572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nEDM</a:t>
            </a:r>
            <a:r>
              <a:rPr lang="en-US" dirty="0" smtClean="0"/>
              <a:t> principle : </a:t>
            </a:r>
            <a:br>
              <a:rPr lang="en-US" dirty="0" smtClean="0"/>
            </a:br>
            <a:r>
              <a:rPr lang="en-US" dirty="0" smtClean="0"/>
              <a:t>Spin </a:t>
            </a:r>
            <a:r>
              <a:rPr lang="en-US" dirty="0"/>
              <a:t>precession in E and B fields</a:t>
            </a:r>
          </a:p>
        </p:txBody>
      </p:sp>
      <p:sp>
        <p:nvSpPr>
          <p:cNvPr id="4" name="Up Arrow 3"/>
          <p:cNvSpPr/>
          <p:nvPr/>
        </p:nvSpPr>
        <p:spPr>
          <a:xfrm>
            <a:off x="2483768" y="1484784"/>
            <a:ext cx="432048" cy="2088232"/>
          </a:xfrm>
          <a:prstGeom prst="up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/>
          <p:cNvSpPr/>
          <p:nvPr/>
        </p:nvSpPr>
        <p:spPr>
          <a:xfrm>
            <a:off x="6012160" y="1412776"/>
            <a:ext cx="432048" cy="2088232"/>
          </a:xfrm>
          <a:prstGeom prst="upArrow">
            <a:avLst/>
          </a:pr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486178"/>
              </p:ext>
            </p:extLst>
          </p:nvPr>
        </p:nvGraphicFramePr>
        <p:xfrm>
          <a:off x="283267" y="2197190"/>
          <a:ext cx="1840461" cy="778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8" name="Equation" r:id="rId3" imgW="571320" imgH="241200" progId="Equation.DSMT4">
                  <p:embed/>
                </p:oleObj>
              </mc:Choice>
              <mc:Fallback>
                <p:oleObj name="Equation" r:id="rId3" imgW="571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67" y="2197190"/>
                        <a:ext cx="1840461" cy="778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300024"/>
              </p:ext>
            </p:extLst>
          </p:nvPr>
        </p:nvGraphicFramePr>
        <p:xfrm>
          <a:off x="6767760" y="2229027"/>
          <a:ext cx="2268736" cy="551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9" name="Equation" r:id="rId5" imgW="888840" imgH="215640" progId="Equation.DSMT4">
                  <p:embed/>
                </p:oleObj>
              </mc:Choice>
              <mc:Fallback>
                <p:oleObj name="Equation" r:id="rId5" imgW="8888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7760" y="2229027"/>
                        <a:ext cx="2268736" cy="551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4375777"/>
              </p:ext>
            </p:extLst>
          </p:nvPr>
        </p:nvGraphicFramePr>
        <p:xfrm>
          <a:off x="3059832" y="3646431"/>
          <a:ext cx="2896324" cy="862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0" name="Equation" r:id="rId7" imgW="1320480" imgH="393480" progId="Equation.DSMT4">
                  <p:embed/>
                </p:oleObj>
              </mc:Choice>
              <mc:Fallback>
                <p:oleObj name="Equation" r:id="rId7" imgW="13204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46431"/>
                        <a:ext cx="2896324" cy="8626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73153"/>
              </p:ext>
            </p:extLst>
          </p:nvPr>
        </p:nvGraphicFramePr>
        <p:xfrm>
          <a:off x="3136889" y="4509120"/>
          <a:ext cx="2659247" cy="1075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1" name="Equation" r:id="rId9" imgW="1193760" imgH="482400" progId="Equation.DSMT4">
                  <p:embed/>
                </p:oleObj>
              </mc:Choice>
              <mc:Fallback>
                <p:oleObj name="Equation" r:id="rId9" imgW="11937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36889" y="4509120"/>
                        <a:ext cx="2659247" cy="10750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p Arrow 9"/>
          <p:cNvSpPr/>
          <p:nvPr/>
        </p:nvSpPr>
        <p:spPr>
          <a:xfrm flipV="1">
            <a:off x="6372200" y="1484784"/>
            <a:ext cx="432048" cy="2088232"/>
          </a:xfrm>
          <a:prstGeom prst="upArrow">
            <a:avLst/>
          </a:prstGeom>
          <a:solidFill>
            <a:srgbClr val="D60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Box 429"/>
          <p:cNvSpPr txBox="1">
            <a:spLocks noChangeArrowheads="1"/>
          </p:cNvSpPr>
          <p:nvPr/>
        </p:nvSpPr>
        <p:spPr bwMode="auto">
          <a:xfrm>
            <a:off x="5195300" y="1922938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l-GR" altLang="en-US" sz="2000" i="1" dirty="0">
                <a:cs typeface="Arial" charset="0"/>
              </a:rPr>
              <a:t>μ</a:t>
            </a:r>
            <a:r>
              <a:rPr lang="de-CH" altLang="en-US" sz="2000" i="1" baseline="-25000" dirty="0">
                <a:cs typeface="Arial" charset="0"/>
              </a:rPr>
              <a:t>n  </a:t>
            </a:r>
            <a:r>
              <a:rPr lang="de-CH" altLang="en-US" sz="2000" i="1" dirty="0" err="1" smtClean="0">
                <a:cs typeface="Arial" charset="0"/>
              </a:rPr>
              <a:t>d</a:t>
            </a:r>
            <a:r>
              <a:rPr lang="de-CH" altLang="en-US" sz="2000" i="1" baseline="-25000" dirty="0" err="1" smtClean="0">
                <a:cs typeface="Arial" charset="0"/>
              </a:rPr>
              <a:t>n</a:t>
            </a:r>
            <a:endParaRPr lang="el-GR" altLang="en-US" sz="2000" i="1" baseline="-25000" dirty="0">
              <a:cs typeface="Arial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22304" y="2518048"/>
            <a:ext cx="52576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994751"/>
              </p:ext>
            </p:extLst>
          </p:nvPr>
        </p:nvGraphicFramePr>
        <p:xfrm>
          <a:off x="325736" y="2874144"/>
          <a:ext cx="1789112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2" name="Equation" r:id="rId11" imgW="698400" imgH="228600" progId="Equation.DSMT4">
                  <p:embed/>
                </p:oleObj>
              </mc:Choice>
              <mc:Fallback>
                <p:oleObj name="Equation" r:id="rId11" imgW="698400" imgH="2286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736" y="2874144"/>
                        <a:ext cx="1789112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8423"/>
              </p:ext>
            </p:extLst>
          </p:nvPr>
        </p:nvGraphicFramePr>
        <p:xfrm>
          <a:off x="6872163" y="2846016"/>
          <a:ext cx="21939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3" name="Equation" r:id="rId13" imgW="838080" imgH="228600" progId="Equation.DSMT4">
                  <p:embed/>
                </p:oleObj>
              </mc:Choice>
              <mc:Fallback>
                <p:oleObj name="Equation" r:id="rId13" imgW="838080" imgH="2286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2163" y="2846016"/>
                        <a:ext cx="219392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626207"/>
              </p:ext>
            </p:extLst>
          </p:nvPr>
        </p:nvGraphicFramePr>
        <p:xfrm>
          <a:off x="6861365" y="1642812"/>
          <a:ext cx="2247139" cy="490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" name="Equation" r:id="rId15" imgW="1104900" imgH="241300" progId="Equation.DSMT4">
                  <p:embed/>
                </p:oleObj>
              </mc:Choice>
              <mc:Fallback>
                <p:oleObj name="Equation" r:id="rId15" imgW="1104900" imgH="2413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1365" y="1642812"/>
                        <a:ext cx="2247139" cy="49004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3528" y="3645024"/>
            <a:ext cx="2233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High-precision</a:t>
            </a:r>
          </a:p>
          <a:p>
            <a:r>
              <a:rPr lang="en-US" sz="2000" dirty="0" smtClean="0"/>
              <a:t>measurements of </a:t>
            </a:r>
          </a:p>
          <a:p>
            <a:r>
              <a:rPr lang="en-US" sz="2000" dirty="0" smtClean="0"/>
              <a:t>magnetic field  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14606" y="4797152"/>
            <a:ext cx="17091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Posters:</a:t>
            </a:r>
          </a:p>
          <a:p>
            <a:r>
              <a:rPr lang="en-US" sz="2000" dirty="0" smtClean="0"/>
              <a:t>Z. </a:t>
            </a:r>
            <a:r>
              <a:rPr lang="en-US" sz="2000" dirty="0" err="1" smtClean="0"/>
              <a:t>Grujic</a:t>
            </a:r>
            <a:endParaRPr lang="en-US" sz="2000" dirty="0" smtClean="0"/>
          </a:p>
          <a:p>
            <a:r>
              <a:rPr lang="en-US" sz="2000" dirty="0" smtClean="0"/>
              <a:t>S. </a:t>
            </a:r>
            <a:r>
              <a:rPr lang="en-US" sz="2000" dirty="0" err="1" smtClean="0"/>
              <a:t>Komposch</a:t>
            </a:r>
            <a:endParaRPr lang="en-US" sz="2000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161099"/>
              </p:ext>
            </p:extLst>
          </p:nvPr>
        </p:nvGraphicFramePr>
        <p:xfrm>
          <a:off x="282798" y="1667719"/>
          <a:ext cx="1912938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" name="Equation" r:id="rId17" imgW="939600" imgH="228600" progId="Equation.DSMT4">
                  <p:embed/>
                </p:oleObj>
              </mc:Choice>
              <mc:Fallback>
                <p:oleObj name="Equation" r:id="rId17" imgW="939600" imgH="228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98" y="1667719"/>
                        <a:ext cx="1912938" cy="465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3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r="7638"/>
          <a:stretch/>
        </p:blipFill>
        <p:spPr>
          <a:xfrm>
            <a:off x="21680" y="1390496"/>
            <a:ext cx="5774456" cy="5350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52736"/>
            <a:ext cx="10009112" cy="900000"/>
          </a:xfrm>
        </p:spPr>
        <p:txBody>
          <a:bodyPr anchor="t">
            <a:noAutofit/>
          </a:bodyPr>
          <a:lstStyle/>
          <a:p>
            <a:r>
              <a:rPr lang="de-CH" sz="3200" dirty="0" err="1" smtClean="0"/>
              <a:t>Ultracold</a:t>
            </a:r>
            <a:r>
              <a:rPr lang="de-CH" sz="3200" dirty="0" smtClean="0"/>
              <a:t> </a:t>
            </a:r>
            <a:r>
              <a:rPr lang="de-CH" sz="3200" dirty="0" err="1" smtClean="0"/>
              <a:t>neutron</a:t>
            </a:r>
            <a:r>
              <a:rPr lang="de-CH" sz="3200" dirty="0" smtClean="0"/>
              <a:t> </a:t>
            </a:r>
            <a:r>
              <a:rPr lang="de-CH" sz="3200" dirty="0" err="1" smtClean="0"/>
              <a:t>source</a:t>
            </a:r>
            <a:r>
              <a:rPr lang="de-CH" sz="3200" dirty="0" smtClean="0"/>
              <a:t/>
            </a:r>
            <a:br>
              <a:rPr lang="de-CH" sz="3200" dirty="0" smtClean="0"/>
            </a:br>
            <a:r>
              <a:rPr lang="de-CH" sz="3200" dirty="0" err="1" smtClean="0"/>
              <a:t>and</a:t>
            </a:r>
            <a:r>
              <a:rPr lang="de-CH" sz="3200" dirty="0" smtClean="0"/>
              <a:t> </a:t>
            </a:r>
            <a:r>
              <a:rPr lang="de-CH" sz="3200" dirty="0" err="1" smtClean="0"/>
              <a:t>nEDM</a:t>
            </a:r>
            <a:r>
              <a:rPr lang="de-CH" sz="3200" dirty="0" smtClean="0"/>
              <a:t> </a:t>
            </a:r>
            <a:r>
              <a:rPr lang="de-CH" sz="3200" dirty="0" err="1" smtClean="0"/>
              <a:t>experiment</a:t>
            </a:r>
            <a:r>
              <a:rPr lang="de-CH" sz="3200" dirty="0"/>
              <a:t> </a:t>
            </a:r>
            <a:r>
              <a:rPr lang="de-CH" sz="3200" dirty="0" smtClean="0"/>
              <a:t> at PSI</a:t>
            </a:r>
            <a:endParaRPr lang="en-US" sz="3200" dirty="0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6156175" y="1628800"/>
            <a:ext cx="2806351" cy="1077218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3200" dirty="0" smtClean="0">
                <a:solidFill>
                  <a:srgbClr val="FF0000"/>
                </a:solidFill>
              </a:rPr>
              <a:t>Neutron bottle (22 liter</a:t>
            </a:r>
            <a:r>
              <a:rPr lang="pl-PL" altLang="en-US" sz="3200" dirty="0" smtClean="0">
                <a:solidFill>
                  <a:srgbClr val="FF0000"/>
                </a:solidFill>
              </a:rPr>
              <a:t>s</a:t>
            </a:r>
            <a:r>
              <a:rPr lang="en-US" altLang="en-US" sz="3200" dirty="0" smtClean="0">
                <a:solidFill>
                  <a:srgbClr val="FF0000"/>
                </a:solidFill>
              </a:rPr>
              <a:t>)</a:t>
            </a:r>
            <a:endParaRPr lang="de-CH" altLang="en-US" sz="32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67" y="2264679"/>
            <a:ext cx="3297337" cy="2198224"/>
          </a:xfrm>
          <a:prstGeom prst="rect">
            <a:avLst/>
          </a:prstGeom>
        </p:spPr>
      </p:pic>
      <p:sp>
        <p:nvSpPr>
          <p:cNvPr id="3" name="Bent Arrow 2"/>
          <p:cNvSpPr/>
          <p:nvPr/>
        </p:nvSpPr>
        <p:spPr>
          <a:xfrm rot="5400000" flipH="1">
            <a:off x="6075933" y="4057196"/>
            <a:ext cx="1389650" cy="2250502"/>
          </a:xfrm>
          <a:prstGeom prst="bentArrow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448033" y="2132856"/>
            <a:ext cx="11802" cy="10430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195736" y="1556792"/>
            <a:ext cx="2949846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dirty="0">
                <a:solidFill>
                  <a:srgbClr val="FF0000"/>
                </a:solidFill>
              </a:rPr>
              <a:t>velocities &lt;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8 </a:t>
            </a:r>
            <a:r>
              <a:rPr lang="en-US" altLang="en-US" sz="2400" dirty="0" smtClean="0">
                <a:solidFill>
                  <a:srgbClr val="FF0000"/>
                </a:solidFill>
              </a:rPr>
              <a:t>m/s</a:t>
            </a:r>
          </a:p>
          <a:p>
            <a:pPr eaLnBrk="0" hangingPunct="0"/>
            <a:r>
              <a:rPr lang="en-US" altLang="en-US" sz="2400" dirty="0" smtClean="0">
                <a:solidFill>
                  <a:srgbClr val="FF0000"/>
                </a:solidFill>
              </a:rPr>
              <a:t>energies  &lt; </a:t>
            </a:r>
            <a:r>
              <a:rPr lang="en-US" altLang="en-US" sz="2400" dirty="0">
                <a:solidFill>
                  <a:srgbClr val="FF0000"/>
                </a:solidFill>
              </a:rPr>
              <a:t>300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neV</a:t>
            </a:r>
            <a:endParaRPr lang="de-CH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1167" y="4725144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5T</a:t>
            </a:r>
          </a:p>
          <a:p>
            <a:r>
              <a:rPr lang="en-US" dirty="0" smtClean="0"/>
              <a:t>Spin Filter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680" y="6372036"/>
            <a:ext cx="180850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N. </a:t>
            </a:r>
            <a:r>
              <a:rPr lang="en-US" sz="2000" dirty="0" err="1" smtClean="0"/>
              <a:t>Hild</a:t>
            </a:r>
            <a:r>
              <a:rPr lang="en-US" sz="2000" dirty="0" smtClean="0"/>
              <a:t>, poster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5480530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Polarized UCN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 anchor="t">
            <a:normAutofit/>
          </a:bodyPr>
          <a:lstStyle/>
          <a:p>
            <a:r>
              <a:rPr lang="de-CH" sz="3200" dirty="0" smtClean="0"/>
              <a:t>Ramsey </a:t>
            </a:r>
            <a:r>
              <a:rPr lang="de-CH" sz="3200" dirty="0" err="1" smtClean="0"/>
              <a:t>method</a:t>
            </a:r>
            <a:r>
              <a:rPr lang="de-CH" sz="3200" dirty="0" smtClean="0"/>
              <a:t> in time </a:t>
            </a:r>
            <a:r>
              <a:rPr lang="de-CH" sz="3200" dirty="0" err="1" smtClean="0"/>
              <a:t>space</a:t>
            </a:r>
            <a:endParaRPr lang="en-US" sz="3200" dirty="0"/>
          </a:p>
        </p:txBody>
      </p:sp>
      <p:sp>
        <p:nvSpPr>
          <p:cNvPr id="6" name="Line 365"/>
          <p:cNvSpPr>
            <a:spLocks noChangeShapeType="1"/>
          </p:cNvSpPr>
          <p:nvPr/>
        </p:nvSpPr>
        <p:spPr bwMode="auto">
          <a:xfrm flipV="1">
            <a:off x="4226077" y="4132227"/>
            <a:ext cx="712325" cy="568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Oval 97"/>
          <p:cNvSpPr>
            <a:spLocks noChangeArrowheads="1"/>
          </p:cNvSpPr>
          <p:nvPr/>
        </p:nvSpPr>
        <p:spPr bwMode="auto">
          <a:xfrm>
            <a:off x="2351716" y="2776355"/>
            <a:ext cx="1482768" cy="276858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rc 98"/>
          <p:cNvSpPr>
            <a:spLocks/>
          </p:cNvSpPr>
          <p:nvPr/>
        </p:nvSpPr>
        <p:spPr bwMode="auto">
          <a:xfrm flipH="1">
            <a:off x="2727251" y="2360358"/>
            <a:ext cx="365104" cy="5963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rc 99"/>
          <p:cNvSpPr>
            <a:spLocks/>
          </p:cNvSpPr>
          <p:nvPr/>
        </p:nvSpPr>
        <p:spPr bwMode="auto">
          <a:xfrm flipH="1" flipV="1">
            <a:off x="2725760" y="2415729"/>
            <a:ext cx="366594" cy="738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rc 100"/>
          <p:cNvSpPr>
            <a:spLocks/>
          </p:cNvSpPr>
          <p:nvPr/>
        </p:nvSpPr>
        <p:spPr bwMode="auto">
          <a:xfrm flipV="1">
            <a:off x="3092354" y="2461163"/>
            <a:ext cx="45004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rc 101"/>
          <p:cNvSpPr>
            <a:spLocks/>
          </p:cNvSpPr>
          <p:nvPr/>
        </p:nvSpPr>
        <p:spPr bwMode="auto">
          <a:xfrm>
            <a:off x="3089374" y="2402951"/>
            <a:ext cx="453026" cy="5395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rc 102"/>
          <p:cNvSpPr>
            <a:spLocks/>
          </p:cNvSpPr>
          <p:nvPr/>
        </p:nvSpPr>
        <p:spPr bwMode="auto">
          <a:xfrm flipH="1">
            <a:off x="2558856" y="2402951"/>
            <a:ext cx="533498" cy="12068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Arc 103"/>
          <p:cNvSpPr>
            <a:spLocks/>
          </p:cNvSpPr>
          <p:nvPr/>
        </p:nvSpPr>
        <p:spPr bwMode="auto">
          <a:xfrm flipH="1" flipV="1">
            <a:off x="2561836" y="2523634"/>
            <a:ext cx="524557" cy="10364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rc 104"/>
          <p:cNvSpPr>
            <a:spLocks/>
          </p:cNvSpPr>
          <p:nvPr/>
        </p:nvSpPr>
        <p:spPr bwMode="auto">
          <a:xfrm flipV="1">
            <a:off x="3086394" y="2560547"/>
            <a:ext cx="587146" cy="6531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rc 105"/>
          <p:cNvSpPr>
            <a:spLocks/>
          </p:cNvSpPr>
          <p:nvPr/>
        </p:nvSpPr>
        <p:spPr bwMode="auto">
          <a:xfrm>
            <a:off x="3083412" y="2519374"/>
            <a:ext cx="593107" cy="3975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Arc 106"/>
          <p:cNvSpPr>
            <a:spLocks/>
          </p:cNvSpPr>
          <p:nvPr/>
        </p:nvSpPr>
        <p:spPr bwMode="auto">
          <a:xfrm flipH="1">
            <a:off x="2463482" y="2516534"/>
            <a:ext cx="625892" cy="9512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Arc 107"/>
          <p:cNvSpPr>
            <a:spLocks/>
          </p:cNvSpPr>
          <p:nvPr/>
        </p:nvSpPr>
        <p:spPr bwMode="auto">
          <a:xfrm flipH="1" flipV="1">
            <a:off x="2463482" y="2607400"/>
            <a:ext cx="625892" cy="1433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8"/>
          <p:cNvSpPr>
            <a:spLocks noChangeShapeType="1"/>
          </p:cNvSpPr>
          <p:nvPr/>
        </p:nvSpPr>
        <p:spPr bwMode="auto">
          <a:xfrm flipV="1">
            <a:off x="3092354" y="2696847"/>
            <a:ext cx="618441" cy="20018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Arc 109"/>
          <p:cNvSpPr>
            <a:spLocks/>
          </p:cNvSpPr>
          <p:nvPr/>
        </p:nvSpPr>
        <p:spPr bwMode="auto">
          <a:xfrm>
            <a:off x="3096825" y="2360358"/>
            <a:ext cx="302514" cy="2555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Arc 110"/>
          <p:cNvSpPr>
            <a:spLocks/>
          </p:cNvSpPr>
          <p:nvPr/>
        </p:nvSpPr>
        <p:spPr bwMode="auto">
          <a:xfrm flipV="1">
            <a:off x="3104276" y="2385914"/>
            <a:ext cx="295064" cy="2129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Arc 111"/>
          <p:cNvSpPr>
            <a:spLocks/>
          </p:cNvSpPr>
          <p:nvPr/>
        </p:nvSpPr>
        <p:spPr bwMode="auto">
          <a:xfrm flipH="1" flipV="1">
            <a:off x="2859880" y="2366038"/>
            <a:ext cx="242906" cy="440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Arc 112"/>
          <p:cNvSpPr>
            <a:spLocks/>
          </p:cNvSpPr>
          <p:nvPr/>
        </p:nvSpPr>
        <p:spPr bwMode="auto">
          <a:xfrm flipH="1">
            <a:off x="2853920" y="2340481"/>
            <a:ext cx="24588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3"/>
          <p:cNvSpPr>
            <a:spLocks noChangeShapeType="1"/>
          </p:cNvSpPr>
          <p:nvPr/>
        </p:nvSpPr>
        <p:spPr bwMode="auto">
          <a:xfrm flipV="1">
            <a:off x="3155642" y="1207316"/>
            <a:ext cx="4515" cy="48290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Oval 120"/>
          <p:cNvSpPr>
            <a:spLocks noChangeArrowheads="1"/>
          </p:cNvSpPr>
          <p:nvPr/>
        </p:nvSpPr>
        <p:spPr bwMode="auto">
          <a:xfrm>
            <a:off x="2312970" y="5305717"/>
            <a:ext cx="1484258" cy="275439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Arc 121"/>
          <p:cNvSpPr>
            <a:spLocks/>
          </p:cNvSpPr>
          <p:nvPr/>
        </p:nvSpPr>
        <p:spPr bwMode="auto">
          <a:xfrm flipH="1" flipV="1">
            <a:off x="2689995" y="5937521"/>
            <a:ext cx="363613" cy="5963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Arc 122"/>
          <p:cNvSpPr>
            <a:spLocks/>
          </p:cNvSpPr>
          <p:nvPr/>
        </p:nvSpPr>
        <p:spPr bwMode="auto">
          <a:xfrm flipH="1">
            <a:off x="2687014" y="5867951"/>
            <a:ext cx="366594" cy="738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Arc 123"/>
          <p:cNvSpPr>
            <a:spLocks/>
          </p:cNvSpPr>
          <p:nvPr/>
        </p:nvSpPr>
        <p:spPr bwMode="auto">
          <a:xfrm>
            <a:off x="3053609" y="5867951"/>
            <a:ext cx="45153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124"/>
          <p:cNvSpPr>
            <a:spLocks/>
          </p:cNvSpPr>
          <p:nvPr/>
        </p:nvSpPr>
        <p:spPr bwMode="auto">
          <a:xfrm flipV="1">
            <a:off x="3050628" y="5900606"/>
            <a:ext cx="454517" cy="5395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Arc 125"/>
          <p:cNvSpPr>
            <a:spLocks/>
          </p:cNvSpPr>
          <p:nvPr/>
        </p:nvSpPr>
        <p:spPr bwMode="auto">
          <a:xfrm flipH="1" flipV="1">
            <a:off x="2521601" y="5833877"/>
            <a:ext cx="532008" cy="12068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Arc 126"/>
          <p:cNvSpPr>
            <a:spLocks/>
          </p:cNvSpPr>
          <p:nvPr/>
        </p:nvSpPr>
        <p:spPr bwMode="auto">
          <a:xfrm flipH="1">
            <a:off x="2524581" y="5730232"/>
            <a:ext cx="524557" cy="10364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Arc 127"/>
          <p:cNvSpPr>
            <a:spLocks/>
          </p:cNvSpPr>
          <p:nvPr/>
        </p:nvSpPr>
        <p:spPr bwMode="auto">
          <a:xfrm>
            <a:off x="3049138" y="5731652"/>
            <a:ext cx="587146" cy="6531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Arc 128"/>
          <p:cNvSpPr>
            <a:spLocks/>
          </p:cNvSpPr>
          <p:nvPr/>
        </p:nvSpPr>
        <p:spPr bwMode="auto">
          <a:xfrm flipV="1">
            <a:off x="3046158" y="5799802"/>
            <a:ext cx="591617" cy="3833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Arc 129"/>
          <p:cNvSpPr>
            <a:spLocks/>
          </p:cNvSpPr>
          <p:nvPr/>
        </p:nvSpPr>
        <p:spPr bwMode="auto">
          <a:xfrm flipH="1" flipV="1">
            <a:off x="2426226" y="5745850"/>
            <a:ext cx="624401" cy="9512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Arc 130"/>
          <p:cNvSpPr>
            <a:spLocks/>
          </p:cNvSpPr>
          <p:nvPr/>
        </p:nvSpPr>
        <p:spPr bwMode="auto">
          <a:xfrm flipH="1">
            <a:off x="2426226" y="5606711"/>
            <a:ext cx="624401" cy="1433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Arc 131"/>
          <p:cNvSpPr>
            <a:spLocks/>
          </p:cNvSpPr>
          <p:nvPr/>
        </p:nvSpPr>
        <p:spPr bwMode="auto">
          <a:xfrm>
            <a:off x="3053609" y="5606711"/>
            <a:ext cx="686991" cy="7666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32"/>
          <p:cNvSpPr>
            <a:spLocks noChangeShapeType="1"/>
          </p:cNvSpPr>
          <p:nvPr/>
        </p:nvSpPr>
        <p:spPr bwMode="auto">
          <a:xfrm>
            <a:off x="3046158" y="5337065"/>
            <a:ext cx="23843" cy="684224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Arc 133"/>
          <p:cNvSpPr>
            <a:spLocks/>
          </p:cNvSpPr>
          <p:nvPr/>
        </p:nvSpPr>
        <p:spPr bwMode="auto">
          <a:xfrm flipV="1">
            <a:off x="3058080" y="5971596"/>
            <a:ext cx="304005" cy="25556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Arc 134"/>
          <p:cNvSpPr>
            <a:spLocks/>
          </p:cNvSpPr>
          <p:nvPr/>
        </p:nvSpPr>
        <p:spPr bwMode="auto">
          <a:xfrm>
            <a:off x="3067020" y="5950299"/>
            <a:ext cx="295064" cy="2129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Arc 135"/>
          <p:cNvSpPr>
            <a:spLocks/>
          </p:cNvSpPr>
          <p:nvPr/>
        </p:nvSpPr>
        <p:spPr bwMode="auto">
          <a:xfrm flipH="1">
            <a:off x="2821135" y="5948879"/>
            <a:ext cx="242906" cy="4259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Arc 136"/>
          <p:cNvSpPr>
            <a:spLocks/>
          </p:cNvSpPr>
          <p:nvPr/>
        </p:nvSpPr>
        <p:spPr bwMode="auto">
          <a:xfrm flipH="1" flipV="1">
            <a:off x="2816664" y="5988633"/>
            <a:ext cx="244396" cy="283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1" name="Group 141"/>
          <p:cNvGrpSpPr>
            <a:grpSpLocks/>
          </p:cNvGrpSpPr>
          <p:nvPr/>
        </p:nvGrpSpPr>
        <p:grpSpPr bwMode="auto">
          <a:xfrm>
            <a:off x="7308304" y="980728"/>
            <a:ext cx="909034" cy="5162576"/>
            <a:chOff x="0" y="-2"/>
            <a:chExt cx="20000" cy="20008"/>
          </a:xfrm>
        </p:grpSpPr>
        <p:grpSp>
          <p:nvGrpSpPr>
            <p:cNvPr id="89" name="Group 142"/>
            <p:cNvGrpSpPr>
              <a:grpSpLocks/>
            </p:cNvGrpSpPr>
            <p:nvPr/>
          </p:nvGrpSpPr>
          <p:grpSpPr bwMode="auto">
            <a:xfrm>
              <a:off x="4887" y="5254"/>
              <a:ext cx="12170" cy="3233"/>
              <a:chOff x="1" y="0"/>
              <a:chExt cx="19999" cy="20013"/>
            </a:xfrm>
          </p:grpSpPr>
          <p:grpSp>
            <p:nvGrpSpPr>
              <p:cNvPr id="236" name="Group 143"/>
              <p:cNvGrpSpPr>
                <a:grpSpLocks/>
              </p:cNvGrpSpPr>
              <p:nvPr/>
            </p:nvGrpSpPr>
            <p:grpSpPr bwMode="auto">
              <a:xfrm>
                <a:off x="1" y="0"/>
                <a:ext cx="19817" cy="4971"/>
                <a:chOff x="1" y="0"/>
                <a:chExt cx="19999" cy="20002"/>
              </a:xfrm>
            </p:grpSpPr>
            <p:grpSp>
              <p:nvGrpSpPr>
                <p:cNvPr id="258" name="Group 144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62" name="Arc 14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3" name="Arc 146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9" name="Group 147"/>
                <p:cNvGrpSpPr>
                  <a:grpSpLocks/>
                </p:cNvGrpSpPr>
                <p:nvPr/>
              </p:nvGrpSpPr>
              <p:grpSpPr bwMode="auto">
                <a:xfrm>
                  <a:off x="1" y="10015"/>
                  <a:ext cx="9889" cy="9987"/>
                  <a:chOff x="0" y="48"/>
                  <a:chExt cx="20000" cy="19952"/>
                </a:xfrm>
              </p:grpSpPr>
              <p:sp>
                <p:nvSpPr>
                  <p:cNvPr id="260" name="Arc 148"/>
                  <p:cNvSpPr>
                    <a:spLocks/>
                  </p:cNvSpPr>
                  <p:nvPr/>
                </p:nvSpPr>
                <p:spPr bwMode="auto">
                  <a:xfrm flipH="1">
                    <a:off x="0" y="48"/>
                    <a:ext cx="20000" cy="984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1" name="Arc 14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7" name="Group 150"/>
              <p:cNvGrpSpPr>
                <a:grpSpLocks/>
              </p:cNvGrpSpPr>
              <p:nvPr/>
            </p:nvGrpSpPr>
            <p:grpSpPr bwMode="auto">
              <a:xfrm>
                <a:off x="183" y="5014"/>
                <a:ext cx="19817" cy="4971"/>
                <a:chOff x="1" y="0"/>
                <a:chExt cx="19999" cy="20002"/>
              </a:xfrm>
            </p:grpSpPr>
            <p:grpSp>
              <p:nvGrpSpPr>
                <p:cNvPr id="252" name="Group 151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56" name="Arc 152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7" name="Arc 153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3" name="Group 154"/>
                <p:cNvGrpSpPr>
                  <a:grpSpLocks/>
                </p:cNvGrpSpPr>
                <p:nvPr/>
              </p:nvGrpSpPr>
              <p:grpSpPr bwMode="auto">
                <a:xfrm>
                  <a:off x="1" y="9987"/>
                  <a:ext cx="9889" cy="10015"/>
                  <a:chOff x="0" y="-8"/>
                  <a:chExt cx="20000" cy="20008"/>
                </a:xfrm>
              </p:grpSpPr>
              <p:sp>
                <p:nvSpPr>
                  <p:cNvPr id="254" name="Arc 155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5" name="Arc 156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8" name="Group 157"/>
              <p:cNvGrpSpPr>
                <a:grpSpLocks/>
              </p:cNvGrpSpPr>
              <p:nvPr/>
            </p:nvGrpSpPr>
            <p:grpSpPr bwMode="auto">
              <a:xfrm>
                <a:off x="1" y="10028"/>
                <a:ext cx="19817" cy="4971"/>
                <a:chOff x="1" y="0"/>
                <a:chExt cx="19999" cy="20002"/>
              </a:xfrm>
            </p:grpSpPr>
            <p:grpSp>
              <p:nvGrpSpPr>
                <p:cNvPr id="246" name="Group 158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50" name="Arc 159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1" name="Arc 160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7" name="Group 161"/>
                <p:cNvGrpSpPr>
                  <a:grpSpLocks/>
                </p:cNvGrpSpPr>
                <p:nvPr/>
              </p:nvGrpSpPr>
              <p:grpSpPr bwMode="auto">
                <a:xfrm>
                  <a:off x="1" y="9991"/>
                  <a:ext cx="9889" cy="10011"/>
                  <a:chOff x="0" y="0"/>
                  <a:chExt cx="20000" cy="20000"/>
                </a:xfrm>
              </p:grpSpPr>
              <p:sp>
                <p:nvSpPr>
                  <p:cNvPr id="248" name="Arc 162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9" name="Arc 163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39" name="Group 164"/>
              <p:cNvGrpSpPr>
                <a:grpSpLocks/>
              </p:cNvGrpSpPr>
              <p:nvPr/>
            </p:nvGrpSpPr>
            <p:grpSpPr bwMode="auto">
              <a:xfrm>
                <a:off x="1" y="15042"/>
                <a:ext cx="19817" cy="4971"/>
                <a:chOff x="1" y="0"/>
                <a:chExt cx="19999" cy="20002"/>
              </a:xfrm>
            </p:grpSpPr>
            <p:grpSp>
              <p:nvGrpSpPr>
                <p:cNvPr id="240" name="Group 165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9"/>
                  <a:chOff x="0" y="0"/>
                  <a:chExt cx="20000" cy="20003"/>
                </a:xfrm>
              </p:grpSpPr>
              <p:sp>
                <p:nvSpPr>
                  <p:cNvPr id="244" name="Arc 166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" name="Arc 167"/>
                  <p:cNvSpPr>
                    <a:spLocks/>
                  </p:cNvSpPr>
                  <p:nvPr/>
                </p:nvSpPr>
                <p:spPr bwMode="auto">
                  <a:xfrm flipV="1">
                    <a:off x="0" y="10174"/>
                    <a:ext cx="20000" cy="982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1" name="Group 168"/>
                <p:cNvGrpSpPr>
                  <a:grpSpLocks/>
                </p:cNvGrpSpPr>
                <p:nvPr/>
              </p:nvGrpSpPr>
              <p:grpSpPr bwMode="auto">
                <a:xfrm>
                  <a:off x="1" y="9991"/>
                  <a:ext cx="9889" cy="10011"/>
                  <a:chOff x="0" y="0"/>
                  <a:chExt cx="20000" cy="20000"/>
                </a:xfrm>
              </p:grpSpPr>
              <p:sp>
                <p:nvSpPr>
                  <p:cNvPr id="242" name="Arc 169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3" name="Arc 170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0" name="Group 171"/>
            <p:cNvGrpSpPr>
              <a:grpSpLocks/>
            </p:cNvGrpSpPr>
            <p:nvPr/>
          </p:nvGrpSpPr>
          <p:grpSpPr bwMode="auto">
            <a:xfrm>
              <a:off x="4720" y="2006"/>
              <a:ext cx="12170" cy="3233"/>
              <a:chOff x="0" y="0"/>
              <a:chExt cx="20000" cy="19997"/>
            </a:xfrm>
          </p:grpSpPr>
          <p:grpSp>
            <p:nvGrpSpPr>
              <p:cNvPr id="208" name="Group 172"/>
              <p:cNvGrpSpPr>
                <a:grpSpLocks/>
              </p:cNvGrpSpPr>
              <p:nvPr/>
            </p:nvGrpSpPr>
            <p:grpSpPr bwMode="auto">
              <a:xfrm>
                <a:off x="0" y="0"/>
                <a:ext cx="19818" cy="4967"/>
                <a:chOff x="0" y="0"/>
                <a:chExt cx="20000" cy="19994"/>
              </a:xfrm>
            </p:grpSpPr>
            <p:grpSp>
              <p:nvGrpSpPr>
                <p:cNvPr id="230" name="Group 173"/>
                <p:cNvGrpSpPr>
                  <a:grpSpLocks/>
                </p:cNvGrpSpPr>
                <p:nvPr/>
              </p:nvGrpSpPr>
              <p:grpSpPr bwMode="auto">
                <a:xfrm>
                  <a:off x="10112" y="0"/>
                  <a:ext cx="9888" cy="10035"/>
                  <a:chOff x="4" y="0"/>
                  <a:chExt cx="19996" cy="19999"/>
                </a:xfrm>
              </p:grpSpPr>
              <p:sp>
                <p:nvSpPr>
                  <p:cNvPr id="234" name="Arc 174"/>
                  <p:cNvSpPr>
                    <a:spLocks/>
                  </p:cNvSpPr>
                  <p:nvPr/>
                </p:nvSpPr>
                <p:spPr bwMode="auto">
                  <a:xfrm>
                    <a:off x="4" y="0"/>
                    <a:ext cx="19996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5" name="Arc 175"/>
                  <p:cNvSpPr>
                    <a:spLocks/>
                  </p:cNvSpPr>
                  <p:nvPr/>
                </p:nvSpPr>
                <p:spPr bwMode="auto">
                  <a:xfrm flipV="1">
                    <a:off x="4" y="10172"/>
                    <a:ext cx="19996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1" name="Group 176"/>
                <p:cNvGrpSpPr>
                  <a:grpSpLocks/>
                </p:cNvGrpSpPr>
                <p:nvPr/>
              </p:nvGrpSpPr>
              <p:grpSpPr bwMode="auto">
                <a:xfrm>
                  <a:off x="0" y="10011"/>
                  <a:ext cx="9890" cy="9983"/>
                  <a:chOff x="0" y="0"/>
                  <a:chExt cx="20000" cy="20000"/>
                </a:xfrm>
              </p:grpSpPr>
              <p:sp>
                <p:nvSpPr>
                  <p:cNvPr id="232" name="Arc 177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7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3" name="Arc 17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21"/>
                    <a:ext cx="20000" cy="987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09" name="Group 179"/>
              <p:cNvGrpSpPr>
                <a:grpSpLocks/>
              </p:cNvGrpSpPr>
              <p:nvPr/>
            </p:nvGrpSpPr>
            <p:grpSpPr bwMode="auto">
              <a:xfrm>
                <a:off x="182" y="5010"/>
                <a:ext cx="19818" cy="4967"/>
                <a:chOff x="0" y="0"/>
                <a:chExt cx="20000" cy="19998"/>
              </a:xfrm>
            </p:grpSpPr>
            <p:grpSp>
              <p:nvGrpSpPr>
                <p:cNvPr id="224" name="Group 180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28" name="Arc 181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9" name="Arc 182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5" name="Group 183"/>
                <p:cNvGrpSpPr>
                  <a:grpSpLocks/>
                </p:cNvGrpSpPr>
                <p:nvPr/>
              </p:nvGrpSpPr>
              <p:grpSpPr bwMode="auto">
                <a:xfrm>
                  <a:off x="0" y="10013"/>
                  <a:ext cx="9890" cy="9985"/>
                  <a:chOff x="0" y="0"/>
                  <a:chExt cx="20000" cy="20000"/>
                </a:xfrm>
              </p:grpSpPr>
              <p:sp>
                <p:nvSpPr>
                  <p:cNvPr id="226" name="Arc 184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7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7" name="Arc 185"/>
                  <p:cNvSpPr>
                    <a:spLocks/>
                  </p:cNvSpPr>
                  <p:nvPr/>
                </p:nvSpPr>
                <p:spPr bwMode="auto">
                  <a:xfrm flipH="1" flipV="1">
                    <a:off x="0" y="10121"/>
                    <a:ext cx="20000" cy="987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0" name="Group 186"/>
              <p:cNvGrpSpPr>
                <a:grpSpLocks/>
              </p:cNvGrpSpPr>
              <p:nvPr/>
            </p:nvGrpSpPr>
            <p:grpSpPr bwMode="auto">
              <a:xfrm>
                <a:off x="0" y="10020"/>
                <a:ext cx="19818" cy="4967"/>
                <a:chOff x="0" y="0"/>
                <a:chExt cx="20000" cy="19998"/>
              </a:xfrm>
            </p:grpSpPr>
            <p:grpSp>
              <p:nvGrpSpPr>
                <p:cNvPr id="218" name="Group 187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22" name="Arc 188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3" name="Arc 189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9" name="Group 190"/>
                <p:cNvGrpSpPr>
                  <a:grpSpLocks/>
                </p:cNvGrpSpPr>
                <p:nvPr/>
              </p:nvGrpSpPr>
              <p:grpSpPr bwMode="auto">
                <a:xfrm>
                  <a:off x="0" y="9989"/>
                  <a:ext cx="9890" cy="10009"/>
                  <a:chOff x="0" y="0"/>
                  <a:chExt cx="20000" cy="20000"/>
                </a:xfrm>
              </p:grpSpPr>
              <p:sp>
                <p:nvSpPr>
                  <p:cNvPr id="220" name="Arc 191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1" name="Arc 192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1" name="Group 193"/>
              <p:cNvGrpSpPr>
                <a:grpSpLocks/>
              </p:cNvGrpSpPr>
              <p:nvPr/>
            </p:nvGrpSpPr>
            <p:grpSpPr bwMode="auto">
              <a:xfrm>
                <a:off x="0" y="15030"/>
                <a:ext cx="19818" cy="4967"/>
                <a:chOff x="0" y="0"/>
                <a:chExt cx="20000" cy="19998"/>
              </a:xfrm>
            </p:grpSpPr>
            <p:grpSp>
              <p:nvGrpSpPr>
                <p:cNvPr id="212" name="Group 194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7"/>
                  <a:chOff x="0" y="0"/>
                  <a:chExt cx="20000" cy="19999"/>
                </a:xfrm>
              </p:grpSpPr>
              <p:sp>
                <p:nvSpPr>
                  <p:cNvPr id="216" name="Arc 19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" name="Arc 196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3" name="Group 197"/>
                <p:cNvGrpSpPr>
                  <a:grpSpLocks/>
                </p:cNvGrpSpPr>
                <p:nvPr/>
              </p:nvGrpSpPr>
              <p:grpSpPr bwMode="auto">
                <a:xfrm>
                  <a:off x="0" y="9989"/>
                  <a:ext cx="9890" cy="10009"/>
                  <a:chOff x="0" y="0"/>
                  <a:chExt cx="20000" cy="20000"/>
                </a:xfrm>
              </p:grpSpPr>
              <p:sp>
                <p:nvSpPr>
                  <p:cNvPr id="214" name="Arc 198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5" name="Arc 19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1" name="Group 200"/>
            <p:cNvGrpSpPr>
              <a:grpSpLocks/>
            </p:cNvGrpSpPr>
            <p:nvPr/>
          </p:nvGrpSpPr>
          <p:grpSpPr bwMode="auto">
            <a:xfrm>
              <a:off x="4720" y="8477"/>
              <a:ext cx="12170" cy="3233"/>
              <a:chOff x="-1" y="0"/>
              <a:chExt cx="20001" cy="19997"/>
            </a:xfrm>
          </p:grpSpPr>
          <p:grpSp>
            <p:nvGrpSpPr>
              <p:cNvPr id="180" name="Group 201"/>
              <p:cNvGrpSpPr>
                <a:grpSpLocks/>
              </p:cNvGrpSpPr>
              <p:nvPr/>
            </p:nvGrpSpPr>
            <p:grpSpPr bwMode="auto">
              <a:xfrm>
                <a:off x="-1" y="0"/>
                <a:ext cx="19819" cy="4967"/>
                <a:chOff x="-1" y="0"/>
                <a:chExt cx="20001" cy="19994"/>
              </a:xfrm>
            </p:grpSpPr>
            <p:grpSp>
              <p:nvGrpSpPr>
                <p:cNvPr id="202" name="Group 202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5"/>
                  <a:chOff x="0" y="0"/>
                  <a:chExt cx="20000" cy="19999"/>
                </a:xfrm>
              </p:grpSpPr>
              <p:sp>
                <p:nvSpPr>
                  <p:cNvPr id="206" name="Arc 203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7" name="Arc 204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3" name="Group 205"/>
                <p:cNvGrpSpPr>
                  <a:grpSpLocks/>
                </p:cNvGrpSpPr>
                <p:nvPr/>
              </p:nvGrpSpPr>
              <p:grpSpPr bwMode="auto">
                <a:xfrm>
                  <a:off x="-1" y="9983"/>
                  <a:ext cx="9890" cy="10011"/>
                  <a:chOff x="0" y="-8"/>
                  <a:chExt cx="20000" cy="20008"/>
                </a:xfrm>
              </p:grpSpPr>
              <p:sp>
                <p:nvSpPr>
                  <p:cNvPr id="204" name="Arc 206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" name="Arc 207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1" name="Group 208"/>
              <p:cNvGrpSpPr>
                <a:grpSpLocks/>
              </p:cNvGrpSpPr>
              <p:nvPr/>
            </p:nvGrpSpPr>
            <p:grpSpPr bwMode="auto">
              <a:xfrm>
                <a:off x="181" y="5010"/>
                <a:ext cx="19819" cy="4967"/>
                <a:chOff x="1" y="0"/>
                <a:chExt cx="19999" cy="19998"/>
              </a:xfrm>
            </p:grpSpPr>
            <p:grpSp>
              <p:nvGrpSpPr>
                <p:cNvPr id="196" name="Group 209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200" name="Arc 210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1" name="Arc 211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7" name="Group 212"/>
                <p:cNvGrpSpPr>
                  <a:grpSpLocks/>
                </p:cNvGrpSpPr>
                <p:nvPr/>
              </p:nvGrpSpPr>
              <p:grpSpPr bwMode="auto">
                <a:xfrm>
                  <a:off x="1" y="9985"/>
                  <a:ext cx="9889" cy="10013"/>
                  <a:chOff x="0" y="-8"/>
                  <a:chExt cx="20000" cy="20008"/>
                </a:xfrm>
              </p:grpSpPr>
              <p:sp>
                <p:nvSpPr>
                  <p:cNvPr id="198" name="Arc 213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9" name="Arc 214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2" name="Group 215"/>
              <p:cNvGrpSpPr>
                <a:grpSpLocks/>
              </p:cNvGrpSpPr>
              <p:nvPr/>
            </p:nvGrpSpPr>
            <p:grpSpPr bwMode="auto">
              <a:xfrm>
                <a:off x="-1" y="10020"/>
                <a:ext cx="19819" cy="4967"/>
                <a:chOff x="1" y="0"/>
                <a:chExt cx="19999" cy="19998"/>
              </a:xfrm>
            </p:grpSpPr>
            <p:grpSp>
              <p:nvGrpSpPr>
                <p:cNvPr id="190" name="Group 216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94" name="Arc 217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" name="Arc 218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1" name="Group 219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92" name="Arc 220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3" name="Arc 221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3" name="Group 222"/>
              <p:cNvGrpSpPr>
                <a:grpSpLocks/>
              </p:cNvGrpSpPr>
              <p:nvPr/>
            </p:nvGrpSpPr>
            <p:grpSpPr bwMode="auto">
              <a:xfrm>
                <a:off x="-1" y="15030"/>
                <a:ext cx="19819" cy="4967"/>
                <a:chOff x="1" y="0"/>
                <a:chExt cx="19999" cy="19998"/>
              </a:xfrm>
            </p:grpSpPr>
            <p:grpSp>
              <p:nvGrpSpPr>
                <p:cNvPr id="184" name="Group 223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88" name="Arc 22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9" name="Arc 225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" name="Group 226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86" name="Arc 227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7" name="Arc 22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2" name="Group 229"/>
            <p:cNvGrpSpPr>
              <a:grpSpLocks/>
            </p:cNvGrpSpPr>
            <p:nvPr/>
          </p:nvGrpSpPr>
          <p:grpSpPr bwMode="auto">
            <a:xfrm>
              <a:off x="4887" y="11700"/>
              <a:ext cx="12059" cy="803"/>
              <a:chOff x="-1" y="0"/>
              <a:chExt cx="20001" cy="19997"/>
            </a:xfrm>
          </p:grpSpPr>
          <p:grpSp>
            <p:nvGrpSpPr>
              <p:cNvPr id="174" name="Group 230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78" name="Arc 231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9" name="Arc 232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5" name="Group 233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76" name="Arc 234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Arc 235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3" name="Group 236"/>
            <p:cNvGrpSpPr>
              <a:grpSpLocks/>
            </p:cNvGrpSpPr>
            <p:nvPr/>
          </p:nvGrpSpPr>
          <p:grpSpPr bwMode="auto">
            <a:xfrm>
              <a:off x="4998" y="12510"/>
              <a:ext cx="12059" cy="803"/>
              <a:chOff x="-1" y="0"/>
              <a:chExt cx="20001" cy="19997"/>
            </a:xfrm>
          </p:grpSpPr>
          <p:grpSp>
            <p:nvGrpSpPr>
              <p:cNvPr id="168" name="Group 237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72" name="Arc 238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3" name="Arc 239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9" name="Group 240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70" name="Arc 241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Arc 242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4" name="Group 243"/>
            <p:cNvGrpSpPr>
              <a:grpSpLocks/>
            </p:cNvGrpSpPr>
            <p:nvPr/>
          </p:nvGrpSpPr>
          <p:grpSpPr bwMode="auto">
            <a:xfrm>
              <a:off x="4887" y="13320"/>
              <a:ext cx="12059" cy="803"/>
              <a:chOff x="-1" y="0"/>
              <a:chExt cx="20001" cy="19997"/>
            </a:xfrm>
          </p:grpSpPr>
          <p:grpSp>
            <p:nvGrpSpPr>
              <p:cNvPr id="162" name="Group 244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66" name="Arc 245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Arc 246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3" name="Group 247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64" name="Arc 248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Arc 249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5" name="Group 250"/>
            <p:cNvGrpSpPr>
              <a:grpSpLocks/>
            </p:cNvGrpSpPr>
            <p:nvPr/>
          </p:nvGrpSpPr>
          <p:grpSpPr bwMode="auto">
            <a:xfrm>
              <a:off x="4887" y="14130"/>
              <a:ext cx="12059" cy="803"/>
              <a:chOff x="-1" y="0"/>
              <a:chExt cx="20001" cy="19997"/>
            </a:xfrm>
          </p:grpSpPr>
          <p:grpSp>
            <p:nvGrpSpPr>
              <p:cNvPr id="156" name="Group 251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60" name="Arc 252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Arc 253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254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58" name="Arc 255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Arc 256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6" name="Group 257"/>
            <p:cNvGrpSpPr>
              <a:grpSpLocks/>
            </p:cNvGrpSpPr>
            <p:nvPr/>
          </p:nvGrpSpPr>
          <p:grpSpPr bwMode="auto">
            <a:xfrm>
              <a:off x="4887" y="1188"/>
              <a:ext cx="12059" cy="803"/>
              <a:chOff x="-1" y="0"/>
              <a:chExt cx="20001" cy="19997"/>
            </a:xfrm>
          </p:grpSpPr>
          <p:grpSp>
            <p:nvGrpSpPr>
              <p:cNvPr id="150" name="Group 258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54" name="Arc 25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Arc 260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1" name="Group 261"/>
              <p:cNvGrpSpPr>
                <a:grpSpLocks/>
              </p:cNvGrpSpPr>
              <p:nvPr/>
            </p:nvGrpSpPr>
            <p:grpSpPr bwMode="auto">
              <a:xfrm>
                <a:off x="-1" y="10011"/>
                <a:ext cx="9890" cy="9986"/>
                <a:chOff x="0" y="0"/>
                <a:chExt cx="20000" cy="20000"/>
              </a:xfrm>
            </p:grpSpPr>
            <p:sp>
              <p:nvSpPr>
                <p:cNvPr id="152" name="Arc 262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8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Arc 263"/>
                <p:cNvSpPr>
                  <a:spLocks/>
                </p:cNvSpPr>
                <p:nvPr/>
              </p:nvSpPr>
              <p:spPr bwMode="auto">
                <a:xfrm flipH="1" flipV="1">
                  <a:off x="0" y="10126"/>
                  <a:ext cx="20000" cy="9874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7" name="Group 264"/>
            <p:cNvGrpSpPr>
              <a:grpSpLocks/>
            </p:cNvGrpSpPr>
            <p:nvPr/>
          </p:nvGrpSpPr>
          <p:grpSpPr bwMode="auto">
            <a:xfrm>
              <a:off x="4720" y="14923"/>
              <a:ext cx="12059" cy="803"/>
              <a:chOff x="-1" y="0"/>
              <a:chExt cx="20001" cy="19997"/>
            </a:xfrm>
          </p:grpSpPr>
          <p:grpSp>
            <p:nvGrpSpPr>
              <p:cNvPr id="144" name="Group 265"/>
              <p:cNvGrpSpPr>
                <a:grpSpLocks/>
              </p:cNvGrpSpPr>
              <p:nvPr/>
            </p:nvGrpSpPr>
            <p:grpSpPr bwMode="auto">
              <a:xfrm>
                <a:off x="10110" y="0"/>
                <a:ext cx="9890" cy="10036"/>
                <a:chOff x="0" y="0"/>
                <a:chExt cx="20000" cy="19999"/>
              </a:xfrm>
            </p:grpSpPr>
            <p:sp>
              <p:nvSpPr>
                <p:cNvPr id="148" name="Arc 266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Arc 267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268"/>
              <p:cNvGrpSpPr>
                <a:grpSpLocks/>
              </p:cNvGrpSpPr>
              <p:nvPr/>
            </p:nvGrpSpPr>
            <p:grpSpPr bwMode="auto">
              <a:xfrm>
                <a:off x="-1" y="9986"/>
                <a:ext cx="9890" cy="10011"/>
                <a:chOff x="0" y="0"/>
                <a:chExt cx="20000" cy="20000"/>
              </a:xfrm>
            </p:grpSpPr>
            <p:sp>
              <p:nvSpPr>
                <p:cNvPr id="146" name="Arc 269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90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Arc 270"/>
                <p:cNvSpPr>
                  <a:spLocks/>
                </p:cNvSpPr>
                <p:nvPr/>
              </p:nvSpPr>
              <p:spPr bwMode="auto">
                <a:xfrm flipH="1" flipV="1">
                  <a:off x="0" y="10151"/>
                  <a:ext cx="20000" cy="984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98" name="Group 271"/>
            <p:cNvGrpSpPr>
              <a:grpSpLocks/>
            </p:cNvGrpSpPr>
            <p:nvPr/>
          </p:nvGrpSpPr>
          <p:grpSpPr bwMode="auto">
            <a:xfrm>
              <a:off x="4720" y="15716"/>
              <a:ext cx="12170" cy="3233"/>
              <a:chOff x="-1" y="0"/>
              <a:chExt cx="20001" cy="19997"/>
            </a:xfrm>
          </p:grpSpPr>
          <p:grpSp>
            <p:nvGrpSpPr>
              <p:cNvPr id="116" name="Group 272"/>
              <p:cNvGrpSpPr>
                <a:grpSpLocks/>
              </p:cNvGrpSpPr>
              <p:nvPr/>
            </p:nvGrpSpPr>
            <p:grpSpPr bwMode="auto">
              <a:xfrm>
                <a:off x="-1" y="0"/>
                <a:ext cx="19819" cy="4967"/>
                <a:chOff x="-1" y="0"/>
                <a:chExt cx="20001" cy="19994"/>
              </a:xfrm>
            </p:grpSpPr>
            <p:grpSp>
              <p:nvGrpSpPr>
                <p:cNvPr id="138" name="Group 273"/>
                <p:cNvGrpSpPr>
                  <a:grpSpLocks/>
                </p:cNvGrpSpPr>
                <p:nvPr/>
              </p:nvGrpSpPr>
              <p:grpSpPr bwMode="auto">
                <a:xfrm>
                  <a:off x="10110" y="0"/>
                  <a:ext cx="9890" cy="10035"/>
                  <a:chOff x="0" y="0"/>
                  <a:chExt cx="20000" cy="19999"/>
                </a:xfrm>
              </p:grpSpPr>
              <p:sp>
                <p:nvSpPr>
                  <p:cNvPr id="142" name="Arc 27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3" name="Arc 275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" name="Group 276"/>
                <p:cNvGrpSpPr>
                  <a:grpSpLocks/>
                </p:cNvGrpSpPr>
                <p:nvPr/>
              </p:nvGrpSpPr>
              <p:grpSpPr bwMode="auto">
                <a:xfrm>
                  <a:off x="-1" y="9983"/>
                  <a:ext cx="9890" cy="10011"/>
                  <a:chOff x="0" y="-8"/>
                  <a:chExt cx="20000" cy="20008"/>
                </a:xfrm>
              </p:grpSpPr>
              <p:sp>
                <p:nvSpPr>
                  <p:cNvPr id="140" name="Arc 277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" name="Arc 278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7" name="Group 279"/>
              <p:cNvGrpSpPr>
                <a:grpSpLocks/>
              </p:cNvGrpSpPr>
              <p:nvPr/>
            </p:nvGrpSpPr>
            <p:grpSpPr bwMode="auto">
              <a:xfrm>
                <a:off x="181" y="5010"/>
                <a:ext cx="19819" cy="4967"/>
                <a:chOff x="1" y="0"/>
                <a:chExt cx="19999" cy="19998"/>
              </a:xfrm>
            </p:grpSpPr>
            <p:grpSp>
              <p:nvGrpSpPr>
                <p:cNvPr id="132" name="Group 280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36" name="Arc 281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7" name="Arc 282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" name="Group 283"/>
                <p:cNvGrpSpPr>
                  <a:grpSpLocks/>
                </p:cNvGrpSpPr>
                <p:nvPr/>
              </p:nvGrpSpPr>
              <p:grpSpPr bwMode="auto">
                <a:xfrm>
                  <a:off x="1" y="9985"/>
                  <a:ext cx="9889" cy="10013"/>
                  <a:chOff x="0" y="-8"/>
                  <a:chExt cx="20000" cy="20008"/>
                </a:xfrm>
              </p:grpSpPr>
              <p:sp>
                <p:nvSpPr>
                  <p:cNvPr id="134" name="Arc 284"/>
                  <p:cNvSpPr>
                    <a:spLocks/>
                  </p:cNvSpPr>
                  <p:nvPr/>
                </p:nvSpPr>
                <p:spPr bwMode="auto">
                  <a:xfrm flipH="1">
                    <a:off x="0" y="-8"/>
                    <a:ext cx="20000" cy="9903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5" name="Arc 285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8" name="Group 286"/>
              <p:cNvGrpSpPr>
                <a:grpSpLocks/>
              </p:cNvGrpSpPr>
              <p:nvPr/>
            </p:nvGrpSpPr>
            <p:grpSpPr bwMode="auto">
              <a:xfrm>
                <a:off x="-1" y="10020"/>
                <a:ext cx="19819" cy="4967"/>
                <a:chOff x="1" y="0"/>
                <a:chExt cx="19999" cy="19998"/>
              </a:xfrm>
            </p:grpSpPr>
            <p:grpSp>
              <p:nvGrpSpPr>
                <p:cNvPr id="126" name="Group 287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30" name="Arc 288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1" name="Arc 289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7" name="Group 290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28" name="Arc 291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" name="Arc 292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9" name="Group 293"/>
              <p:cNvGrpSpPr>
                <a:grpSpLocks/>
              </p:cNvGrpSpPr>
              <p:nvPr/>
            </p:nvGrpSpPr>
            <p:grpSpPr bwMode="auto">
              <a:xfrm>
                <a:off x="-1" y="15030"/>
                <a:ext cx="19819" cy="4967"/>
                <a:chOff x="1" y="0"/>
                <a:chExt cx="19999" cy="19998"/>
              </a:xfrm>
            </p:grpSpPr>
            <p:grpSp>
              <p:nvGrpSpPr>
                <p:cNvPr id="120" name="Group 294"/>
                <p:cNvGrpSpPr>
                  <a:grpSpLocks/>
                </p:cNvGrpSpPr>
                <p:nvPr/>
              </p:nvGrpSpPr>
              <p:grpSpPr bwMode="auto">
                <a:xfrm>
                  <a:off x="10111" y="0"/>
                  <a:ext cx="9889" cy="10037"/>
                  <a:chOff x="0" y="0"/>
                  <a:chExt cx="20000" cy="19999"/>
                </a:xfrm>
              </p:grpSpPr>
              <p:sp>
                <p:nvSpPr>
                  <p:cNvPr id="124" name="Arc 29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" name="Arc 296"/>
                  <p:cNvSpPr>
                    <a:spLocks/>
                  </p:cNvSpPr>
                  <p:nvPr/>
                </p:nvSpPr>
                <p:spPr bwMode="auto">
                  <a:xfrm flipV="1">
                    <a:off x="0" y="10172"/>
                    <a:ext cx="20000" cy="982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1" name="Group 297"/>
                <p:cNvGrpSpPr>
                  <a:grpSpLocks/>
                </p:cNvGrpSpPr>
                <p:nvPr/>
              </p:nvGrpSpPr>
              <p:grpSpPr bwMode="auto">
                <a:xfrm>
                  <a:off x="1" y="9989"/>
                  <a:ext cx="9889" cy="10009"/>
                  <a:chOff x="0" y="0"/>
                  <a:chExt cx="20000" cy="20000"/>
                </a:xfrm>
              </p:grpSpPr>
              <p:sp>
                <p:nvSpPr>
                  <p:cNvPr id="122" name="Arc 298"/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20000" cy="989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3" name="Arc 299"/>
                  <p:cNvSpPr>
                    <a:spLocks/>
                  </p:cNvSpPr>
                  <p:nvPr/>
                </p:nvSpPr>
                <p:spPr bwMode="auto">
                  <a:xfrm flipH="1" flipV="1">
                    <a:off x="0" y="10145"/>
                    <a:ext cx="20000" cy="9855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0" name="Group 307"/>
            <p:cNvGrpSpPr>
              <a:grpSpLocks/>
            </p:cNvGrpSpPr>
            <p:nvPr/>
          </p:nvGrpSpPr>
          <p:grpSpPr bwMode="auto">
            <a:xfrm>
              <a:off x="4886" y="395"/>
              <a:ext cx="12060" cy="803"/>
              <a:chOff x="0" y="0"/>
              <a:chExt cx="20000" cy="19997"/>
            </a:xfrm>
          </p:grpSpPr>
          <p:grpSp>
            <p:nvGrpSpPr>
              <p:cNvPr id="104" name="Group 308"/>
              <p:cNvGrpSpPr>
                <a:grpSpLocks/>
              </p:cNvGrpSpPr>
              <p:nvPr/>
            </p:nvGrpSpPr>
            <p:grpSpPr bwMode="auto">
              <a:xfrm>
                <a:off x="10111" y="0"/>
                <a:ext cx="9889" cy="10036"/>
                <a:chOff x="0" y="0"/>
                <a:chExt cx="20000" cy="19999"/>
              </a:xfrm>
            </p:grpSpPr>
            <p:sp>
              <p:nvSpPr>
                <p:cNvPr id="108" name="Arc 30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Arc 310"/>
                <p:cNvSpPr>
                  <a:spLocks/>
                </p:cNvSpPr>
                <p:nvPr/>
              </p:nvSpPr>
              <p:spPr bwMode="auto">
                <a:xfrm flipV="1">
                  <a:off x="0" y="10173"/>
                  <a:ext cx="20000" cy="982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5" name="Group 311"/>
              <p:cNvGrpSpPr>
                <a:grpSpLocks/>
              </p:cNvGrpSpPr>
              <p:nvPr/>
            </p:nvGrpSpPr>
            <p:grpSpPr bwMode="auto">
              <a:xfrm>
                <a:off x="0" y="10011"/>
                <a:ext cx="9889" cy="9986"/>
                <a:chOff x="0" y="0"/>
                <a:chExt cx="20000" cy="20000"/>
              </a:xfrm>
            </p:grpSpPr>
            <p:sp>
              <p:nvSpPr>
                <p:cNvPr id="106" name="Arc 312"/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20000" cy="98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Arc 313"/>
                <p:cNvSpPr>
                  <a:spLocks/>
                </p:cNvSpPr>
                <p:nvPr/>
              </p:nvSpPr>
              <p:spPr bwMode="auto">
                <a:xfrm flipH="1" flipV="1">
                  <a:off x="0" y="10126"/>
                  <a:ext cx="20000" cy="9874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1" name="Line 314"/>
            <p:cNvSpPr>
              <a:spLocks noChangeShapeType="1"/>
            </p:cNvSpPr>
            <p:nvPr/>
          </p:nvSpPr>
          <p:spPr bwMode="auto">
            <a:xfrm>
              <a:off x="0" y="5279"/>
              <a:ext cx="19833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315"/>
            <p:cNvSpPr>
              <a:spLocks noChangeShapeType="1"/>
            </p:cNvSpPr>
            <p:nvPr/>
          </p:nvSpPr>
          <p:spPr bwMode="auto">
            <a:xfrm flipV="1">
              <a:off x="0" y="-2"/>
              <a:ext cx="11" cy="5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316"/>
            <p:cNvSpPr>
              <a:spLocks/>
            </p:cNvSpPr>
            <p:nvPr/>
          </p:nvSpPr>
          <p:spPr bwMode="auto">
            <a:xfrm>
              <a:off x="0" y="5292"/>
              <a:ext cx="20000" cy="14714"/>
            </a:xfrm>
            <a:custGeom>
              <a:avLst/>
              <a:gdLst>
                <a:gd name="T0" fmla="*/ 19911 w 20000"/>
                <a:gd name="T1" fmla="*/ 0 h 20000"/>
                <a:gd name="T2" fmla="*/ 19911 w 20000"/>
                <a:gd name="T3" fmla="*/ 4374 h 20000"/>
                <a:gd name="T4" fmla="*/ 0 w 20000"/>
                <a:gd name="T5" fmla="*/ 4374 h 20000"/>
                <a:gd name="T6" fmla="*/ 0 w 20000"/>
                <a:gd name="T7" fmla="*/ 14162 h 20000"/>
                <a:gd name="T8" fmla="*/ 19989 w 20000"/>
                <a:gd name="T9" fmla="*/ 14155 h 20000"/>
                <a:gd name="T10" fmla="*/ 19989 w 20000"/>
                <a:gd name="T11" fmla="*/ 18551 h 20000"/>
                <a:gd name="T12" fmla="*/ 0 w 20000"/>
                <a:gd name="T13" fmla="*/ 18569 h 20000"/>
                <a:gd name="T14" fmla="*/ 0 w 20000"/>
                <a:gd name="T15" fmla="*/ 1999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9911" y="0"/>
                  </a:moveTo>
                  <a:lnTo>
                    <a:pt x="19911" y="4374"/>
                  </a:lnTo>
                  <a:lnTo>
                    <a:pt x="0" y="4374"/>
                  </a:lnTo>
                  <a:lnTo>
                    <a:pt x="0" y="14162"/>
                  </a:lnTo>
                  <a:lnTo>
                    <a:pt x="19989" y="14155"/>
                  </a:lnTo>
                  <a:lnTo>
                    <a:pt x="19989" y="18551"/>
                  </a:lnTo>
                  <a:lnTo>
                    <a:pt x="0" y="18569"/>
                  </a:lnTo>
                  <a:lnTo>
                    <a:pt x="0" y="19998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sm" len="med"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Arc 320"/>
          <p:cNvSpPr>
            <a:spLocks/>
          </p:cNvSpPr>
          <p:nvPr/>
        </p:nvSpPr>
        <p:spPr bwMode="auto">
          <a:xfrm flipV="1">
            <a:off x="3092354" y="2689748"/>
            <a:ext cx="618441" cy="610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Arc 322"/>
          <p:cNvSpPr>
            <a:spLocks/>
          </p:cNvSpPr>
          <p:nvPr/>
        </p:nvSpPr>
        <p:spPr bwMode="auto">
          <a:xfrm flipV="1">
            <a:off x="3126629" y="5683379"/>
            <a:ext cx="613970" cy="610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Arc 323"/>
          <p:cNvSpPr>
            <a:spLocks/>
          </p:cNvSpPr>
          <p:nvPr/>
        </p:nvSpPr>
        <p:spPr bwMode="auto">
          <a:xfrm flipH="1" flipV="1">
            <a:off x="2359167" y="5596772"/>
            <a:ext cx="764482" cy="14765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324"/>
          <p:cNvSpPr>
            <a:spLocks noChangeArrowheads="1"/>
          </p:cNvSpPr>
          <p:nvPr/>
        </p:nvSpPr>
        <p:spPr bwMode="auto">
          <a:xfrm>
            <a:off x="5367383" y="3854500"/>
            <a:ext cx="1868913" cy="46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/>
              <a:t>Free precession</a:t>
            </a:r>
          </a:p>
        </p:txBody>
      </p:sp>
      <p:sp>
        <p:nvSpPr>
          <p:cNvPr id="47" name="Rectangle 325"/>
          <p:cNvSpPr>
            <a:spLocks noChangeArrowheads="1"/>
          </p:cNvSpPr>
          <p:nvPr/>
        </p:nvSpPr>
        <p:spPr bwMode="auto">
          <a:xfrm>
            <a:off x="5817896" y="2566757"/>
            <a:ext cx="1418400" cy="43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 smtClean="0"/>
              <a:t> </a:t>
            </a:r>
            <a:r>
              <a:rPr lang="en-US" altLang="en-US" sz="2000" dirty="0">
                <a:sym typeface="Symbol" pitchFamily="18" charset="2"/>
              </a:rPr>
              <a:t></a:t>
            </a:r>
            <a:r>
              <a:rPr lang="en-US" altLang="en-US" sz="2000" dirty="0"/>
              <a:t>/2 </a:t>
            </a:r>
            <a:r>
              <a:rPr lang="en-US" altLang="en-US" sz="2000" dirty="0" smtClean="0"/>
              <a:t>spin flip</a:t>
            </a:r>
            <a:endParaRPr lang="en-US" altLang="en-US" sz="2000" dirty="0"/>
          </a:p>
        </p:txBody>
      </p:sp>
      <p:sp>
        <p:nvSpPr>
          <p:cNvPr id="48" name="Rectangle 326"/>
          <p:cNvSpPr>
            <a:spLocks noChangeArrowheads="1"/>
          </p:cNvSpPr>
          <p:nvPr/>
        </p:nvSpPr>
        <p:spPr bwMode="auto">
          <a:xfrm>
            <a:off x="6156177" y="1322495"/>
            <a:ext cx="1080119" cy="67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algn="ctr" eaLnBrk="0" hangingPunct="0"/>
            <a:r>
              <a:rPr lang="en-US" altLang="en-US" sz="2000" dirty="0"/>
              <a:t>“Spin up” neutron</a:t>
            </a:r>
          </a:p>
        </p:txBody>
      </p:sp>
      <p:sp>
        <p:nvSpPr>
          <p:cNvPr id="49" name="Rectangle 327"/>
          <p:cNvSpPr>
            <a:spLocks noChangeArrowheads="1"/>
          </p:cNvSpPr>
          <p:nvPr/>
        </p:nvSpPr>
        <p:spPr bwMode="auto">
          <a:xfrm>
            <a:off x="4988926" y="5375069"/>
            <a:ext cx="2247370" cy="43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/>
            <a:r>
              <a:rPr lang="en-US" altLang="en-US" sz="2000" dirty="0"/>
              <a:t>Second </a:t>
            </a:r>
            <a:r>
              <a:rPr lang="en-US" altLang="en-US" sz="2000" dirty="0">
                <a:sym typeface="Symbol" pitchFamily="18" charset="2"/>
              </a:rPr>
              <a:t></a:t>
            </a:r>
            <a:r>
              <a:rPr lang="en-US" altLang="en-US" sz="2000" dirty="0"/>
              <a:t>/2 </a:t>
            </a:r>
            <a:r>
              <a:rPr lang="en-US" altLang="en-US" sz="2000" dirty="0" smtClean="0"/>
              <a:t>spin flip</a:t>
            </a:r>
            <a:endParaRPr lang="en-US" altLang="en-US" sz="2000" dirty="0"/>
          </a:p>
        </p:txBody>
      </p:sp>
      <p:sp>
        <p:nvSpPr>
          <p:cNvPr id="50" name="Line 328"/>
          <p:cNvSpPr>
            <a:spLocks noChangeShapeType="1"/>
          </p:cNvSpPr>
          <p:nvPr/>
        </p:nvSpPr>
        <p:spPr bwMode="auto">
          <a:xfrm>
            <a:off x="8289346" y="2348880"/>
            <a:ext cx="0" cy="8050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329"/>
          <p:cNvSpPr>
            <a:spLocks noChangeShapeType="1"/>
          </p:cNvSpPr>
          <p:nvPr/>
        </p:nvSpPr>
        <p:spPr bwMode="auto">
          <a:xfrm>
            <a:off x="8289346" y="3194077"/>
            <a:ext cx="0" cy="18193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330"/>
          <p:cNvSpPr>
            <a:spLocks noChangeShapeType="1"/>
          </p:cNvSpPr>
          <p:nvPr/>
        </p:nvSpPr>
        <p:spPr bwMode="auto">
          <a:xfrm>
            <a:off x="8289346" y="5072254"/>
            <a:ext cx="0" cy="8050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Text Box 331"/>
          <p:cNvSpPr txBox="1">
            <a:spLocks noChangeArrowheads="1"/>
          </p:cNvSpPr>
          <p:nvPr/>
        </p:nvSpPr>
        <p:spPr bwMode="auto">
          <a:xfrm rot="5400000">
            <a:off x="8354227" y="2499173"/>
            <a:ext cx="452912" cy="42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>
                <a:solidFill>
                  <a:srgbClr val="FF0000"/>
                </a:solidFill>
              </a:rPr>
              <a:t>2s</a:t>
            </a:r>
          </a:p>
        </p:txBody>
      </p:sp>
      <p:sp>
        <p:nvSpPr>
          <p:cNvPr id="54" name="Text Box 332"/>
          <p:cNvSpPr txBox="1">
            <a:spLocks noChangeArrowheads="1"/>
          </p:cNvSpPr>
          <p:nvPr/>
        </p:nvSpPr>
        <p:spPr bwMode="auto">
          <a:xfrm rot="5400000">
            <a:off x="8421498" y="5276499"/>
            <a:ext cx="452912" cy="42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dirty="0">
                <a:solidFill>
                  <a:srgbClr val="FF0000"/>
                </a:solidFill>
              </a:rPr>
              <a:t>2s</a:t>
            </a:r>
          </a:p>
        </p:txBody>
      </p:sp>
      <p:sp>
        <p:nvSpPr>
          <p:cNvPr id="55" name="Text Box 333"/>
          <p:cNvSpPr txBox="1">
            <a:spLocks noChangeArrowheads="1"/>
          </p:cNvSpPr>
          <p:nvPr/>
        </p:nvSpPr>
        <p:spPr bwMode="auto">
          <a:xfrm rot="5400000">
            <a:off x="8161764" y="3762279"/>
            <a:ext cx="8531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dirty="0" smtClean="0">
                <a:solidFill>
                  <a:schemeClr val="accent2"/>
                </a:solidFill>
              </a:rPr>
              <a:t>180s</a:t>
            </a:r>
            <a:endParaRPr lang="en-US" altLang="en-US" sz="2400" dirty="0">
              <a:solidFill>
                <a:schemeClr val="accent2"/>
              </a:solidFill>
            </a:endParaRPr>
          </a:p>
        </p:txBody>
      </p:sp>
      <p:sp>
        <p:nvSpPr>
          <p:cNvPr id="56" name="Oval 355"/>
          <p:cNvSpPr>
            <a:spLocks noChangeArrowheads="1"/>
          </p:cNvSpPr>
          <p:nvPr/>
        </p:nvSpPr>
        <p:spPr bwMode="auto">
          <a:xfrm>
            <a:off x="2991019" y="1640527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360"/>
          <p:cNvSpPr>
            <a:spLocks noChangeArrowheads="1"/>
          </p:cNvSpPr>
          <p:nvPr/>
        </p:nvSpPr>
        <p:spPr bwMode="auto">
          <a:xfrm>
            <a:off x="2917999" y="2779195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Oval 362"/>
          <p:cNvSpPr>
            <a:spLocks noChangeArrowheads="1"/>
          </p:cNvSpPr>
          <p:nvPr/>
        </p:nvSpPr>
        <p:spPr bwMode="auto">
          <a:xfrm>
            <a:off x="3986152" y="3988828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363"/>
          <p:cNvSpPr>
            <a:spLocks noChangeArrowheads="1"/>
          </p:cNvSpPr>
          <p:nvPr/>
        </p:nvSpPr>
        <p:spPr bwMode="auto">
          <a:xfrm>
            <a:off x="2882234" y="5229200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AutoShape 370"/>
          <p:cNvSpPr>
            <a:spLocks noChangeArrowheads="1"/>
          </p:cNvSpPr>
          <p:nvPr/>
        </p:nvSpPr>
        <p:spPr bwMode="auto">
          <a:xfrm>
            <a:off x="1675156" y="4471556"/>
            <a:ext cx="169885" cy="320872"/>
          </a:xfrm>
          <a:prstGeom prst="upArrow">
            <a:avLst>
              <a:gd name="adj1" fmla="val 50000"/>
              <a:gd name="adj2" fmla="val 49561"/>
            </a:avLst>
          </a:prstGeom>
          <a:solidFill>
            <a:srgbClr val="EF11D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AutoShape 371"/>
          <p:cNvSpPr>
            <a:spLocks noChangeArrowheads="1"/>
          </p:cNvSpPr>
          <p:nvPr/>
        </p:nvSpPr>
        <p:spPr bwMode="auto">
          <a:xfrm rot="10800000">
            <a:off x="2013436" y="4471556"/>
            <a:ext cx="166904" cy="320872"/>
          </a:xfrm>
          <a:prstGeom prst="downArrow">
            <a:avLst>
              <a:gd name="adj1" fmla="val 50000"/>
              <a:gd name="adj2" fmla="val 50446"/>
            </a:avLst>
          </a:prstGeom>
          <a:solidFill>
            <a:srgbClr val="131BB7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Text Box 374"/>
          <p:cNvSpPr txBox="1">
            <a:spLocks noChangeArrowheads="1"/>
          </p:cNvSpPr>
          <p:nvPr/>
        </p:nvSpPr>
        <p:spPr bwMode="auto">
          <a:xfrm>
            <a:off x="1558920" y="4793847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dirty="0">
                <a:solidFill>
                  <a:srgbClr val="EF11DF"/>
                </a:solidFill>
              </a:rPr>
              <a:t>E</a:t>
            </a:r>
            <a:r>
              <a:rPr lang="en-US" altLang="en-US" sz="2000" b="1" dirty="0"/>
              <a:t>   </a:t>
            </a:r>
            <a:r>
              <a:rPr lang="en-US" altLang="en-US" sz="2000" b="1" dirty="0">
                <a:solidFill>
                  <a:srgbClr val="131BB7"/>
                </a:solidFill>
              </a:rPr>
              <a:t>B</a:t>
            </a:r>
          </a:p>
        </p:txBody>
      </p:sp>
      <p:sp>
        <p:nvSpPr>
          <p:cNvPr id="64" name="AutoShape 379"/>
          <p:cNvSpPr>
            <a:spLocks noChangeArrowheads="1"/>
          </p:cNvSpPr>
          <p:nvPr/>
        </p:nvSpPr>
        <p:spPr bwMode="auto">
          <a:xfrm rot="10800000">
            <a:off x="4270784" y="4471556"/>
            <a:ext cx="166904" cy="320872"/>
          </a:xfrm>
          <a:prstGeom prst="downArrow">
            <a:avLst>
              <a:gd name="adj1" fmla="val 50000"/>
              <a:gd name="adj2" fmla="val 50446"/>
            </a:avLst>
          </a:prstGeom>
          <a:solidFill>
            <a:srgbClr val="131BB7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Text Box 380"/>
          <p:cNvSpPr txBox="1">
            <a:spLocks noChangeArrowheads="1"/>
          </p:cNvSpPr>
          <p:nvPr/>
        </p:nvSpPr>
        <p:spPr bwMode="auto">
          <a:xfrm>
            <a:off x="3818268" y="4793847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dirty="0">
                <a:solidFill>
                  <a:srgbClr val="EF11DF"/>
                </a:solidFill>
              </a:rPr>
              <a:t>E</a:t>
            </a:r>
            <a:r>
              <a:rPr lang="en-US" altLang="en-US" sz="2000" b="1" dirty="0"/>
              <a:t>   </a:t>
            </a:r>
            <a:r>
              <a:rPr lang="en-US" altLang="en-US" sz="2000" b="1" dirty="0">
                <a:solidFill>
                  <a:srgbClr val="131BB7"/>
                </a:solidFill>
              </a:rPr>
              <a:t>B</a:t>
            </a:r>
          </a:p>
        </p:txBody>
      </p:sp>
      <p:sp>
        <p:nvSpPr>
          <p:cNvPr id="66" name="AutoShape 381"/>
          <p:cNvSpPr>
            <a:spLocks noChangeArrowheads="1"/>
          </p:cNvSpPr>
          <p:nvPr/>
        </p:nvSpPr>
        <p:spPr bwMode="auto">
          <a:xfrm flipV="1">
            <a:off x="3922072" y="4495691"/>
            <a:ext cx="177336" cy="323711"/>
          </a:xfrm>
          <a:prstGeom prst="upArrow">
            <a:avLst>
              <a:gd name="adj1" fmla="val 50000"/>
              <a:gd name="adj2" fmla="val 47899"/>
            </a:avLst>
          </a:prstGeom>
          <a:solidFill>
            <a:srgbClr val="EF11D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EF11DF"/>
              </a:solidFill>
            </a:endParaRPr>
          </a:p>
        </p:txBody>
      </p:sp>
      <p:grpSp>
        <p:nvGrpSpPr>
          <p:cNvPr id="67" name="Group 422"/>
          <p:cNvGrpSpPr>
            <a:grpSpLocks/>
          </p:cNvGrpSpPr>
          <p:nvPr/>
        </p:nvGrpSpPr>
        <p:grpSpPr bwMode="auto">
          <a:xfrm>
            <a:off x="3215709" y="3920678"/>
            <a:ext cx="1716732" cy="457170"/>
            <a:chOff x="2443" y="10827"/>
            <a:chExt cx="1152" cy="322"/>
          </a:xfrm>
        </p:grpSpPr>
        <p:sp>
          <p:nvSpPr>
            <p:cNvPr id="85" name="Arc 384"/>
            <p:cNvSpPr>
              <a:spLocks/>
            </p:cNvSpPr>
            <p:nvPr/>
          </p:nvSpPr>
          <p:spPr bwMode="auto">
            <a:xfrm flipH="1" flipV="1">
              <a:off x="2443" y="10974"/>
              <a:ext cx="570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Arc 385"/>
            <p:cNvSpPr>
              <a:spLocks/>
            </p:cNvSpPr>
            <p:nvPr/>
          </p:nvSpPr>
          <p:spPr bwMode="auto">
            <a:xfrm flipV="1">
              <a:off x="3025" y="10989"/>
              <a:ext cx="558" cy="1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Arc 386"/>
            <p:cNvSpPr>
              <a:spLocks/>
            </p:cNvSpPr>
            <p:nvPr/>
          </p:nvSpPr>
          <p:spPr bwMode="auto">
            <a:xfrm flipH="1">
              <a:off x="2443" y="10827"/>
              <a:ext cx="476" cy="14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387"/>
            <p:cNvSpPr>
              <a:spLocks noChangeShapeType="1"/>
            </p:cNvSpPr>
            <p:nvPr/>
          </p:nvSpPr>
          <p:spPr bwMode="auto">
            <a:xfrm flipV="1">
              <a:off x="3524" y="10968"/>
              <a:ext cx="71" cy="147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" name="Line 394"/>
          <p:cNvSpPr>
            <a:spLocks noChangeShapeType="1"/>
          </p:cNvSpPr>
          <p:nvPr/>
        </p:nvSpPr>
        <p:spPr bwMode="auto">
          <a:xfrm flipV="1">
            <a:off x="1915081" y="4132227"/>
            <a:ext cx="712325" cy="568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Oval 395"/>
          <p:cNvSpPr>
            <a:spLocks noChangeArrowheads="1"/>
          </p:cNvSpPr>
          <p:nvPr/>
        </p:nvSpPr>
        <p:spPr bwMode="auto">
          <a:xfrm>
            <a:off x="1675156" y="3988828"/>
            <a:ext cx="338279" cy="32087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2413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" name="Group 412"/>
          <p:cNvGrpSpPr>
            <a:grpSpLocks/>
          </p:cNvGrpSpPr>
          <p:nvPr/>
        </p:nvGrpSpPr>
        <p:grpSpPr bwMode="auto">
          <a:xfrm>
            <a:off x="886831" y="3861048"/>
            <a:ext cx="1716732" cy="542358"/>
            <a:chOff x="1127" y="10821"/>
            <a:chExt cx="1260" cy="322"/>
          </a:xfrm>
        </p:grpSpPr>
        <p:sp>
          <p:nvSpPr>
            <p:cNvPr id="81" name="Arc 398"/>
            <p:cNvSpPr>
              <a:spLocks/>
            </p:cNvSpPr>
            <p:nvPr/>
          </p:nvSpPr>
          <p:spPr bwMode="auto">
            <a:xfrm flipH="1" flipV="1">
              <a:off x="1127" y="10968"/>
              <a:ext cx="624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Arc 399"/>
            <p:cNvSpPr>
              <a:spLocks/>
            </p:cNvSpPr>
            <p:nvPr/>
          </p:nvSpPr>
          <p:spPr bwMode="auto">
            <a:xfrm flipV="1">
              <a:off x="1763" y="10968"/>
              <a:ext cx="624" cy="17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Arc 400"/>
            <p:cNvSpPr>
              <a:spLocks/>
            </p:cNvSpPr>
            <p:nvPr/>
          </p:nvSpPr>
          <p:spPr bwMode="auto">
            <a:xfrm flipH="1">
              <a:off x="1127" y="10821"/>
              <a:ext cx="520" cy="14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401"/>
            <p:cNvSpPr>
              <a:spLocks noChangeShapeType="1"/>
            </p:cNvSpPr>
            <p:nvPr/>
          </p:nvSpPr>
          <p:spPr bwMode="auto">
            <a:xfrm flipV="1">
              <a:off x="2309" y="10962"/>
              <a:ext cx="78" cy="147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74" name="Object 4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306543"/>
              </p:ext>
            </p:extLst>
          </p:nvPr>
        </p:nvGraphicFramePr>
        <p:xfrm>
          <a:off x="3041650" y="3346450"/>
          <a:ext cx="23971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6" name="Equation" r:id="rId4" imgW="1206360" imgH="241200" progId="Equation.DSMT4">
                  <p:embed/>
                </p:oleObj>
              </mc:Choice>
              <mc:Fallback>
                <p:oleObj name="Equation" r:id="rId4" imgW="12063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50" y="3346450"/>
                        <a:ext cx="239712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179512" y="1052736"/>
            <a:ext cx="0" cy="49522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7504" y="1124744"/>
            <a:ext cx="492443" cy="576440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e-CH" sz="2000" dirty="0" smtClean="0"/>
              <a:t>time</a:t>
            </a:r>
            <a:endParaRPr lang="en-US" sz="2000" dirty="0"/>
          </a:p>
        </p:txBody>
      </p:sp>
      <p:graphicFrame>
        <p:nvGraphicFramePr>
          <p:cNvPr id="264" name="Object 2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073526"/>
              </p:ext>
            </p:extLst>
          </p:nvPr>
        </p:nvGraphicFramePr>
        <p:xfrm>
          <a:off x="366713" y="3346450"/>
          <a:ext cx="2366962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7" name="Equation" r:id="rId6" imgW="1193760" imgH="241200" progId="Equation.DSMT4">
                  <p:embed/>
                </p:oleObj>
              </mc:Choice>
              <mc:Fallback>
                <p:oleObj name="Equation" r:id="rId6" imgW="11937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3346450"/>
                        <a:ext cx="2366962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" name="Text Box 429"/>
          <p:cNvSpPr txBox="1">
            <a:spLocks noChangeArrowheads="1"/>
          </p:cNvSpPr>
          <p:nvPr/>
        </p:nvSpPr>
        <p:spPr bwMode="auto">
          <a:xfrm>
            <a:off x="3275856" y="908720"/>
            <a:ext cx="7537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l-GR" altLang="en-US" sz="2000" i="1" dirty="0">
                <a:cs typeface="Arial" charset="0"/>
              </a:rPr>
              <a:t>μ</a:t>
            </a:r>
            <a:r>
              <a:rPr lang="de-CH" altLang="en-US" sz="2000" i="1" baseline="-25000" dirty="0">
                <a:cs typeface="Arial" charset="0"/>
              </a:rPr>
              <a:t>n  </a:t>
            </a:r>
            <a:r>
              <a:rPr lang="de-CH" altLang="en-US" sz="2000" i="1" dirty="0" err="1" smtClean="0">
                <a:cs typeface="Arial" charset="0"/>
              </a:rPr>
              <a:t>d</a:t>
            </a:r>
            <a:r>
              <a:rPr lang="de-CH" altLang="en-US" sz="2000" i="1" baseline="-25000" dirty="0" err="1" smtClean="0">
                <a:cs typeface="Arial" charset="0"/>
              </a:rPr>
              <a:t>n</a:t>
            </a:r>
            <a:endParaRPr lang="el-GR" altLang="en-US" sz="2000" i="1" baseline="-25000" dirty="0">
              <a:cs typeface="Arial" charset="0"/>
            </a:endParaRPr>
          </a:p>
        </p:txBody>
      </p:sp>
      <p:pic>
        <p:nvPicPr>
          <p:cNvPr id="266" name="Picture 2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39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7515723" cy="4780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Neutron resonance frequency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-36512" y="5949280"/>
            <a:ext cx="2934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P. </a:t>
            </a:r>
            <a:r>
              <a:rPr lang="en-US" sz="2000" dirty="0" smtClean="0"/>
              <a:t>Mohan </a:t>
            </a:r>
            <a:r>
              <a:rPr lang="en-US" sz="2000" dirty="0" err="1"/>
              <a:t>M</a:t>
            </a:r>
            <a:r>
              <a:rPr lang="en-US" sz="2000" dirty="0" err="1" smtClean="0"/>
              <a:t>urhty</a:t>
            </a:r>
            <a:r>
              <a:rPr lang="en-US" sz="2000" dirty="0" smtClean="0"/>
              <a:t>, poster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17475"/>
            <a:ext cx="1180571" cy="8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6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 Leuven Corporate">
      <a:dk1>
        <a:srgbClr val="00407A"/>
      </a:dk1>
      <a:lt1>
        <a:srgbClr val="FFFFFF"/>
      </a:lt1>
      <a:dk2>
        <a:srgbClr val="52BDEC"/>
      </a:dk2>
      <a:lt2>
        <a:srgbClr val="FFFFFF"/>
      </a:lt2>
      <a:accent1>
        <a:srgbClr val="00407A"/>
      </a:accent1>
      <a:accent2>
        <a:srgbClr val="1D8DB0"/>
      </a:accent2>
      <a:accent3>
        <a:srgbClr val="52BDEC"/>
      </a:accent3>
      <a:accent4>
        <a:srgbClr val="00407A"/>
      </a:accent4>
      <a:accent5>
        <a:srgbClr val="FF9E0F"/>
      </a:accent5>
      <a:accent6>
        <a:srgbClr val="FF4D00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0</TotalTime>
  <Words>439</Words>
  <Application>Microsoft Office PowerPoint</Application>
  <PresentationFormat>On-screen Show (4:3)</PresentationFormat>
  <Paragraphs>129</Paragraphs>
  <Slides>18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Corporate-KU Leuven-Liggend-Achtergrond Wit</vt:lpstr>
      <vt:lpstr>Corporate-KU Leuven-Liggend-Achtergrond Wit en Watermerk</vt:lpstr>
      <vt:lpstr>Equation</vt:lpstr>
      <vt:lpstr>Neutron Electric Dipole Moment experiment at PSI </vt:lpstr>
      <vt:lpstr>Big Bang model and   Baryon Asymmetry of the Universe (BAU)</vt:lpstr>
      <vt:lpstr>CP violation  in the Standard Model (SM) and Beyond</vt:lpstr>
      <vt:lpstr>nEDM and T violation</vt:lpstr>
      <vt:lpstr>nEDM prediction and measurements</vt:lpstr>
      <vt:lpstr>nEDM principle :  Spin precession in E and B fields</vt:lpstr>
      <vt:lpstr>Ultracold neutron source and nEDM experiment  at PSI</vt:lpstr>
      <vt:lpstr>Ramsey method in time space</vt:lpstr>
      <vt:lpstr>Neutron resonance frequency</vt:lpstr>
      <vt:lpstr>Statistical sensitivity in the running experiment </vt:lpstr>
      <vt:lpstr>Next step: new setup and increased sensitivity</vt:lpstr>
      <vt:lpstr>Conclusions</vt:lpstr>
      <vt:lpstr>nEDM collaboration</vt:lpstr>
      <vt:lpstr>Hg co-magnetometer</vt:lpstr>
      <vt:lpstr>Gravitational shift</vt:lpstr>
      <vt:lpstr>PowerPoint Presentation</vt:lpstr>
      <vt:lpstr>PowerPoint Presentation</vt:lpstr>
      <vt:lpstr>Ramsey method in time space</vt:lpstr>
    </vt:vector>
  </TitlesOfParts>
  <Company>KULeuven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Kasprzak Malgorzata</cp:lastModifiedBy>
  <cp:revision>160</cp:revision>
  <dcterms:created xsi:type="dcterms:W3CDTF">2012-07-10T07:57:57Z</dcterms:created>
  <dcterms:modified xsi:type="dcterms:W3CDTF">2016-08-25T11:25:36Z</dcterms:modified>
</cp:coreProperties>
</file>