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6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7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8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65" r:id="rId2"/>
    <p:sldMasterId id="2147483777" r:id="rId3"/>
    <p:sldMasterId id="2147483789" r:id="rId4"/>
    <p:sldMasterId id="2147483801" r:id="rId5"/>
    <p:sldMasterId id="2147483813" r:id="rId6"/>
    <p:sldMasterId id="2147483825" r:id="rId7"/>
    <p:sldMasterId id="2147483837" r:id="rId8"/>
    <p:sldMasterId id="2147483849" r:id="rId9"/>
  </p:sldMasterIdLst>
  <p:notesMasterIdLst>
    <p:notesMasterId r:id="rId27"/>
  </p:notesMasterIdLst>
  <p:handoutMasterIdLst>
    <p:handoutMasterId r:id="rId28"/>
  </p:handoutMasterIdLst>
  <p:sldIdLst>
    <p:sldId id="256" r:id="rId10"/>
    <p:sldId id="286" r:id="rId11"/>
    <p:sldId id="281" r:id="rId12"/>
    <p:sldId id="275" r:id="rId13"/>
    <p:sldId id="282" r:id="rId14"/>
    <p:sldId id="276" r:id="rId15"/>
    <p:sldId id="283" r:id="rId16"/>
    <p:sldId id="277" r:id="rId17"/>
    <p:sldId id="287" r:id="rId18"/>
    <p:sldId id="285" r:id="rId19"/>
    <p:sldId id="289" r:id="rId20"/>
    <p:sldId id="290" r:id="rId21"/>
    <p:sldId id="292" r:id="rId22"/>
    <p:sldId id="278" r:id="rId23"/>
    <p:sldId id="288" r:id="rId24"/>
    <p:sldId id="262" r:id="rId25"/>
    <p:sldId id="273" r:id="rId26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3929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orient="horz" pos="3045">
          <p15:clr>
            <a:srgbClr val="A4A3A4"/>
          </p15:clr>
        </p15:guide>
        <p15:guide id="6" orient="horz" pos="4269">
          <p15:clr>
            <a:srgbClr val="A4A3A4"/>
          </p15:clr>
        </p15:guide>
        <p15:guide id="7" orient="horz" pos="3974">
          <p15:clr>
            <a:srgbClr val="A4A3A4"/>
          </p15:clr>
        </p15:guide>
        <p15:guide id="8" pos="2880">
          <p15:clr>
            <a:srgbClr val="A4A3A4"/>
          </p15:clr>
        </p15:guide>
        <p15:guide id="9" orient="horz" pos="1275" userDrawn="1">
          <p15:clr>
            <a:srgbClr val="A4A3A4"/>
          </p15:clr>
        </p15:guide>
        <p15:guide id="10" orient="horz" pos="391" userDrawn="1">
          <p15:clr>
            <a:srgbClr val="A4A3A4"/>
          </p15:clr>
        </p15:guide>
        <p15:guide id="11" pos="204" userDrawn="1">
          <p15:clr>
            <a:srgbClr val="A4A3A4"/>
          </p15:clr>
        </p15:guide>
        <p15:guide id="12" pos="5556" userDrawn="1">
          <p15:clr>
            <a:srgbClr val="A4A3A4"/>
          </p15:clr>
        </p15:guide>
        <p15:guide id="13" orient="horz" pos="482">
          <p15:clr>
            <a:srgbClr val="A4A3A4"/>
          </p15:clr>
        </p15:guide>
        <p15:guide id="14" pos="90">
          <p15:clr>
            <a:srgbClr val="A4A3A4"/>
          </p15:clr>
        </p15:guide>
        <p15:guide id="15" pos="567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1F4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95" autoAdjust="0"/>
    <p:restoredTop sz="94629"/>
  </p:normalViewPr>
  <p:slideViewPr>
    <p:cSldViewPr snapToObjects="1">
      <p:cViewPr varScale="1">
        <p:scale>
          <a:sx n="172" d="100"/>
          <a:sy n="172" d="100"/>
        </p:scale>
        <p:origin x="1664" y="192"/>
      </p:cViewPr>
      <p:guideLst>
        <p:guide orient="horz" pos="3929"/>
        <p:guide orient="horz" pos="2160"/>
        <p:guide orient="horz" pos="3045"/>
        <p:guide orient="horz" pos="4269"/>
        <p:guide orient="horz" pos="3974"/>
        <p:guide pos="2880"/>
        <p:guide orient="horz" pos="1275"/>
        <p:guide orient="horz" pos="391"/>
        <p:guide pos="204"/>
        <p:guide pos="5556"/>
        <p:guide orient="horz" pos="482"/>
        <p:guide pos="90"/>
        <p:guide pos="567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DIN Pro Regular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10DF1-1269-6D4A-9621-A3B8154A2E18}" type="datetimeFigureOut">
              <a:rPr lang="de-DE" smtClean="0">
                <a:latin typeface="DIN Pro Regular" charset="0"/>
              </a:rPr>
              <a:t>26.08.16</a:t>
            </a:fld>
            <a:endParaRPr lang="de-DE" dirty="0">
              <a:latin typeface="DIN Pro Regular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DIN Pro Regular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C67F9-0121-424E-BBD0-5352DCCD13D6}" type="slidenum">
              <a:rPr lang="de-DE" smtClean="0">
                <a:latin typeface="DIN Pro Regular" charset="0"/>
              </a:rPr>
              <a:t>‹#›</a:t>
            </a:fld>
            <a:endParaRPr lang="de-DE" dirty="0">
              <a:latin typeface="DIN Pr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0260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l">
              <a:defRPr sz="1300" b="0" i="0">
                <a:latin typeface="DIN Pro Regular" charset="0"/>
              </a:defRPr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r">
              <a:defRPr sz="1300" b="0" i="0">
                <a:latin typeface="DIN Pro Regular" charset="0"/>
              </a:defRPr>
            </a:lvl1pPr>
          </a:lstStyle>
          <a:p>
            <a:fld id="{BCDB334D-D17F-49C4-91DD-37BB7E818209}" type="datetimeFigureOut">
              <a:rPr lang="de-CH" smtClean="0"/>
              <a:pPr/>
              <a:t>26.08.16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0" tIns="49520" rIns="99040" bIns="495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9040" tIns="49520" rIns="99040" bIns="495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l">
              <a:defRPr sz="1300" b="0" i="0">
                <a:latin typeface="DIN Pro Regular" charset="0"/>
              </a:defRPr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r">
              <a:defRPr sz="1300" b="0" i="0">
                <a:latin typeface="DIN Pro Regular" charset="0"/>
              </a:defRPr>
            </a:lvl1pPr>
          </a:lstStyle>
          <a:p>
            <a:fld id="{A51C0C35-A9A2-4EFD-9BAF-1E52E29E03D1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73599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DIN Pro Regular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DIN Pro Regular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DIN Pro Regular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DIN Pro Regular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DIN Pro Regular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1610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emf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emf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emf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emf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.emf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emf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emf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.emf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.emf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.emf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.emf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.emf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2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DIN Pro Regular" charset="0"/>
              </a:defRPr>
            </a:lvl1pPr>
          </a:lstStyle>
          <a:p>
            <a:r>
              <a:rPr lang="en-GB" dirty="0" smtClean="0"/>
              <a:t>Michał Rawlik, on behalf of the </a:t>
            </a:r>
            <a:r>
              <a:rPr lang="en-GB" dirty="0" err="1" smtClean="0"/>
              <a:t>nEDM</a:t>
            </a:r>
            <a:r>
              <a:rPr lang="en-GB" dirty="0" smtClean="0"/>
              <a:t>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50448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9556277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5961767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b="0" i="0" dirty="0" smtClean="0">
                <a:solidFill>
                  <a:schemeClr val="tx1"/>
                </a:solidFill>
                <a:latin typeface="DIN Pro Regular" charset="0"/>
              </a:rPr>
              <a:t>Change </a:t>
            </a:r>
            <a:r>
              <a:rPr lang="en-GB" sz="1400" b="0" i="0" dirty="0" err="1" smtClean="0">
                <a:solidFill>
                  <a:schemeClr val="tx1"/>
                </a:solidFill>
                <a:latin typeface="DIN Pro Regular" charset="0"/>
              </a:rPr>
              <a:t>foto</a:t>
            </a:r>
            <a:r>
              <a:rPr lang="en-GB" sz="1400" b="0" i="0" baseline="0" dirty="0" smtClean="0">
                <a:solidFill>
                  <a:schemeClr val="tx1"/>
                </a:solidFill>
                <a:latin typeface="DIN Pro Regular" charset="0"/>
              </a:rPr>
              <a:t>: Select picture – right click – change picture</a:t>
            </a:r>
            <a:endParaRPr lang="en-GB" sz="1400" b="0" i="0" dirty="0">
              <a:solidFill>
                <a:schemeClr val="tx1"/>
              </a:solidFill>
              <a:latin typeface="DIN Pr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8578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96921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7175807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209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5880376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0" i="0" dirty="0">
              <a:latin typeface="DIN Pro Regular" charset="0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1753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44342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DIN Pro Regular" charset="0"/>
              </a:defRPr>
            </a:lvl1pPr>
          </a:lstStyle>
          <a:p>
            <a:r>
              <a:rPr lang="en-GB" dirty="0" smtClean="0"/>
              <a:t>Michał Rawlik, on behalf of the </a:t>
            </a:r>
            <a:r>
              <a:rPr lang="en-GB" dirty="0" err="1" smtClean="0"/>
              <a:t>nEDM</a:t>
            </a:r>
            <a:r>
              <a:rPr lang="en-GB" dirty="0" smtClean="0"/>
              <a:t>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8459012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8012074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b="0" i="0" dirty="0" smtClean="0">
                <a:solidFill>
                  <a:schemeClr val="tx1"/>
                </a:solidFill>
                <a:latin typeface="DIN Pro Regular" charset="0"/>
              </a:rPr>
              <a:t>Change </a:t>
            </a:r>
            <a:r>
              <a:rPr lang="en-GB" sz="1400" b="0" i="0" dirty="0" err="1" smtClean="0">
                <a:solidFill>
                  <a:schemeClr val="tx1"/>
                </a:solidFill>
                <a:latin typeface="DIN Pro Regular" charset="0"/>
              </a:rPr>
              <a:t>foto</a:t>
            </a:r>
            <a:r>
              <a:rPr lang="en-GB" sz="1400" b="0" i="0" baseline="0" dirty="0" smtClean="0">
                <a:solidFill>
                  <a:schemeClr val="tx1"/>
                </a:solidFill>
                <a:latin typeface="DIN Pro Regular" charset="0"/>
              </a:rPr>
              <a:t>: Select picture – right click – change picture</a:t>
            </a:r>
            <a:endParaRPr lang="en-GB" sz="1400" b="0" i="0" dirty="0">
              <a:solidFill>
                <a:schemeClr val="tx1"/>
              </a:solidFill>
              <a:latin typeface="DIN Pr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33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9991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2733408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1729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4935242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0" i="0" dirty="0">
              <a:latin typeface="DIN Pro Regular" charset="0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222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89265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7303036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DIN Pro Regular" charset="0"/>
              </a:defRPr>
            </a:lvl1pPr>
          </a:lstStyle>
          <a:p>
            <a:r>
              <a:rPr lang="en-GB" dirty="0" smtClean="0"/>
              <a:t>Michał Rawlik, on behalf of the </a:t>
            </a:r>
            <a:r>
              <a:rPr lang="en-GB" dirty="0" err="1" smtClean="0"/>
              <a:t>nEDM</a:t>
            </a:r>
            <a:r>
              <a:rPr lang="en-GB" dirty="0" smtClean="0"/>
              <a:t>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4902917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666179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b="0" i="0" dirty="0" smtClean="0">
                <a:solidFill>
                  <a:schemeClr val="tx1"/>
                </a:solidFill>
                <a:latin typeface="DIN Pro Regular" charset="0"/>
              </a:rPr>
              <a:t>Change </a:t>
            </a:r>
            <a:r>
              <a:rPr lang="en-GB" sz="1400" b="0" i="0" dirty="0" err="1" smtClean="0">
                <a:solidFill>
                  <a:schemeClr val="tx1"/>
                </a:solidFill>
                <a:latin typeface="DIN Pro Regular" charset="0"/>
              </a:rPr>
              <a:t>foto</a:t>
            </a:r>
            <a:r>
              <a:rPr lang="en-GB" sz="1400" b="0" i="0" baseline="0" dirty="0" smtClean="0">
                <a:solidFill>
                  <a:schemeClr val="tx1"/>
                </a:solidFill>
                <a:latin typeface="DIN Pro Regular" charset="0"/>
              </a:rPr>
              <a:t>: Select picture – right click – change picture</a:t>
            </a:r>
            <a:endParaRPr lang="en-GB" sz="1400" b="0" i="0" dirty="0">
              <a:solidFill>
                <a:schemeClr val="tx1"/>
              </a:solidFill>
              <a:latin typeface="DIN Pr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0982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00246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2098207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79312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1151523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0" i="0" dirty="0">
              <a:latin typeface="DIN Pro Regular" charset="0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2888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8676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3206668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7779206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b="0" i="0" dirty="0" smtClean="0">
                <a:solidFill>
                  <a:schemeClr val="tx1"/>
                </a:solidFill>
                <a:latin typeface="DIN Pro Regular" charset="0"/>
              </a:rPr>
              <a:t>Change picture</a:t>
            </a:r>
            <a:r>
              <a:rPr lang="en-GB" sz="1400" b="0" i="0" baseline="0" dirty="0" smtClean="0">
                <a:solidFill>
                  <a:schemeClr val="tx1"/>
                </a:solidFill>
                <a:latin typeface="DIN Pro Regular" charset="0"/>
              </a:rPr>
              <a:t>: Select picture – right click – change picture</a:t>
            </a:r>
            <a:endParaRPr lang="en-GB" sz="1400" b="0" i="0" dirty="0">
              <a:solidFill>
                <a:schemeClr val="tx1"/>
              </a:solidFill>
              <a:latin typeface="DIN Pr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7231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b="0" i="0" dirty="0" smtClean="0">
                <a:solidFill>
                  <a:schemeClr val="tx1"/>
                </a:solidFill>
                <a:latin typeface="DIN Pro Regular" charset="0"/>
              </a:rPr>
              <a:t>Change </a:t>
            </a:r>
            <a:r>
              <a:rPr lang="en-GB" sz="1400" b="0" i="0" dirty="0" err="1" smtClean="0">
                <a:solidFill>
                  <a:schemeClr val="tx1"/>
                </a:solidFill>
                <a:latin typeface="DIN Pro Regular" charset="0"/>
              </a:rPr>
              <a:t>foto</a:t>
            </a:r>
            <a:r>
              <a:rPr lang="en-GB" sz="1400" b="0" i="0" baseline="0" dirty="0" smtClean="0">
                <a:solidFill>
                  <a:schemeClr val="tx1"/>
                </a:solidFill>
                <a:latin typeface="DIN Pro Regular" charset="0"/>
              </a:rPr>
              <a:t>: Select picture – right click – change picture</a:t>
            </a:r>
            <a:endParaRPr lang="en-GB" sz="1400" b="0" i="0" dirty="0">
              <a:solidFill>
                <a:schemeClr val="tx1"/>
              </a:solidFill>
              <a:latin typeface="DIN Pr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5558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22165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6058938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64561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4964787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0" i="0" dirty="0">
              <a:latin typeface="DIN Pro Regular" charset="0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7587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24107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9751780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6340040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b="0" i="0" dirty="0" smtClean="0">
                <a:solidFill>
                  <a:schemeClr val="tx1"/>
                </a:solidFill>
                <a:latin typeface="DIN Pro Regular" charset="0"/>
              </a:rPr>
              <a:t>Change </a:t>
            </a:r>
            <a:r>
              <a:rPr lang="en-GB" sz="1400" b="0" i="0" dirty="0" err="1" smtClean="0">
                <a:solidFill>
                  <a:schemeClr val="tx1"/>
                </a:solidFill>
                <a:latin typeface="DIN Pro Regular" charset="0"/>
              </a:rPr>
              <a:t>foto</a:t>
            </a:r>
            <a:r>
              <a:rPr lang="en-GB" sz="1400" b="0" i="0" baseline="0" dirty="0" smtClean="0">
                <a:solidFill>
                  <a:schemeClr val="tx1"/>
                </a:solidFill>
                <a:latin typeface="DIN Pro Regular" charset="0"/>
              </a:rPr>
              <a:t>: Select picture – right click – change picture</a:t>
            </a:r>
            <a:endParaRPr lang="en-GB" sz="1400" b="0" i="0" dirty="0">
              <a:solidFill>
                <a:schemeClr val="tx1"/>
              </a:solidFill>
              <a:latin typeface="DIN Pr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1231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DIN Pro Regular" charset="0"/>
              </a:defRPr>
            </a:lvl1pPr>
          </a:lstStyle>
          <a:p>
            <a:r>
              <a:rPr lang="en-GB" dirty="0" smtClean="0"/>
              <a:t>Michał Rawlik, on behalf of the </a:t>
            </a:r>
            <a:r>
              <a:rPr lang="en-GB" dirty="0" err="1" smtClean="0"/>
              <a:t>nEDM</a:t>
            </a:r>
            <a:r>
              <a:rPr lang="en-GB" dirty="0" smtClean="0"/>
              <a:t>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02132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2424929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00549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7923580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0" i="0" dirty="0">
              <a:latin typeface="DIN Pro Regular" charset="0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409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08750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322877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6165663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b="0" i="0" dirty="0" smtClean="0">
                <a:solidFill>
                  <a:schemeClr val="tx1"/>
                </a:solidFill>
                <a:latin typeface="DIN Pro Regular" charset="0"/>
              </a:rPr>
              <a:t>Change </a:t>
            </a:r>
            <a:r>
              <a:rPr lang="en-GB" sz="1400" b="0" i="0" dirty="0" err="1" smtClean="0">
                <a:solidFill>
                  <a:schemeClr val="tx1"/>
                </a:solidFill>
                <a:latin typeface="DIN Pro Regular" charset="0"/>
              </a:rPr>
              <a:t>foto</a:t>
            </a:r>
            <a:r>
              <a:rPr lang="en-GB" sz="1400" b="0" i="0" baseline="0" dirty="0" smtClean="0">
                <a:solidFill>
                  <a:schemeClr val="tx1"/>
                </a:solidFill>
                <a:latin typeface="DIN Pro Regular" charset="0"/>
              </a:rPr>
              <a:t>: Select picture – right click – change picture</a:t>
            </a:r>
            <a:endParaRPr lang="en-GB" sz="1400" b="0" i="0" dirty="0">
              <a:solidFill>
                <a:schemeClr val="tx1"/>
              </a:solidFill>
              <a:latin typeface="DIN Pr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991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13513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DIN Pro Regular" charset="0"/>
              </a:defRPr>
            </a:lvl1pPr>
          </a:lstStyle>
          <a:p>
            <a:r>
              <a:rPr lang="en-GB" dirty="0" smtClean="0"/>
              <a:t>Michał Rawlik, on behalf of the </a:t>
            </a:r>
            <a:r>
              <a:rPr lang="en-GB" dirty="0" err="1" smtClean="0"/>
              <a:t>nEDM</a:t>
            </a:r>
            <a:r>
              <a:rPr lang="en-GB" dirty="0" smtClean="0"/>
              <a:t> collaboration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6822895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68599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7810411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0" i="0" dirty="0">
              <a:latin typeface="DIN Pro Regular" charset="0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4377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3796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906325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1617498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b="0" i="0" dirty="0" smtClean="0">
                <a:solidFill>
                  <a:schemeClr val="tx1"/>
                </a:solidFill>
                <a:latin typeface="DIN Pro Regular" charset="0"/>
              </a:rPr>
              <a:t>Change </a:t>
            </a:r>
            <a:r>
              <a:rPr lang="en-GB" sz="1400" b="0" i="0" dirty="0" err="1" smtClean="0">
                <a:solidFill>
                  <a:schemeClr val="tx1"/>
                </a:solidFill>
                <a:latin typeface="DIN Pro Regular" charset="0"/>
              </a:rPr>
              <a:t>foto</a:t>
            </a:r>
            <a:r>
              <a:rPr lang="en-GB" sz="1400" b="0" i="0" baseline="0" dirty="0" smtClean="0">
                <a:solidFill>
                  <a:schemeClr val="tx1"/>
                </a:solidFill>
                <a:latin typeface="DIN Pro Regular" charset="0"/>
              </a:rPr>
              <a:t>: Select picture – right click – change picture</a:t>
            </a:r>
            <a:endParaRPr lang="en-GB" sz="1400" b="0" i="0" dirty="0">
              <a:solidFill>
                <a:schemeClr val="tx1"/>
              </a:solidFill>
              <a:latin typeface="DIN Pr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0887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753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51949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DIN Pro Regular" charset="0"/>
              </a:defRPr>
            </a:lvl1pPr>
          </a:lstStyle>
          <a:p>
            <a:r>
              <a:rPr lang="en-GB" dirty="0" smtClean="0"/>
              <a:t>Michał Rawlik, on behalf of the </a:t>
            </a:r>
            <a:r>
              <a:rPr lang="en-GB" dirty="0" err="1" smtClean="0"/>
              <a:t>nEDM</a:t>
            </a:r>
            <a:r>
              <a:rPr lang="en-GB" dirty="0" smtClean="0"/>
              <a:t> collaboration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71276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685291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0" i="0" dirty="0">
              <a:latin typeface="DIN Pro Regular" charset="0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7932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2017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2018077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7720695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b="0" i="0" dirty="0" smtClean="0">
                <a:solidFill>
                  <a:schemeClr val="tx1"/>
                </a:solidFill>
                <a:latin typeface="DIN Pro Regular" charset="0"/>
              </a:rPr>
              <a:t>Change </a:t>
            </a:r>
            <a:r>
              <a:rPr lang="en-GB" sz="1400" b="0" i="0" dirty="0" err="1" smtClean="0">
                <a:solidFill>
                  <a:schemeClr val="tx1"/>
                </a:solidFill>
                <a:latin typeface="DIN Pro Regular" charset="0"/>
              </a:rPr>
              <a:t>foto</a:t>
            </a:r>
            <a:r>
              <a:rPr lang="en-GB" sz="1400" b="0" i="0" baseline="0" dirty="0" smtClean="0">
                <a:solidFill>
                  <a:schemeClr val="tx1"/>
                </a:solidFill>
                <a:latin typeface="DIN Pro Regular" charset="0"/>
              </a:rPr>
              <a:t>: Select picture – right click – change picture</a:t>
            </a:r>
            <a:endParaRPr lang="en-GB" sz="1400" b="0" i="0" dirty="0">
              <a:solidFill>
                <a:schemeClr val="tx1"/>
              </a:solidFill>
              <a:latin typeface="DIN Pr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9490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05139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3000319"/>
      </p:ext>
    </p:extLst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53680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DIN Pro Regular" charset="0"/>
              </a:defRPr>
            </a:lvl1pPr>
          </a:lstStyle>
          <a:p>
            <a:r>
              <a:rPr lang="en-GB" dirty="0" smtClean="0"/>
              <a:t>Michał Rawlik, on behalf of the </a:t>
            </a:r>
            <a:r>
              <a:rPr lang="en-GB" dirty="0" err="1" smtClean="0"/>
              <a:t>nEDM</a:t>
            </a:r>
            <a:r>
              <a:rPr lang="en-GB" dirty="0" smtClean="0"/>
              <a:t>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3538962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6885338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0" i="0" dirty="0">
              <a:latin typeface="DIN Pro Regular" charset="0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1226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0" i="0" dirty="0">
              <a:latin typeface="DIN Pro Regular" charset="0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DIN Pro Regular" charset="0"/>
              </a:defRPr>
            </a:lvl1pPr>
          </a:lstStyle>
          <a:p>
            <a:r>
              <a:rPr lang="en-GB" dirty="0" smtClean="0"/>
              <a:t>Michał Rawlik, on behalf of the </a:t>
            </a:r>
            <a:r>
              <a:rPr lang="en-GB" dirty="0" err="1" smtClean="0"/>
              <a:t>nEDM</a:t>
            </a:r>
            <a:r>
              <a:rPr lang="en-GB" dirty="0" smtClean="0"/>
              <a:t> collaboration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3859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theme" Target="../theme/theme2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theme" Target="../theme/theme3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theme" Target="../theme/theme4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theme" Target="../theme/theme5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theme" Target="../theme/theme6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1.xml"/><Relationship Id="rId8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3.xml"/><Relationship Id="rId10" Type="http://schemas.openxmlformats.org/officeDocument/2006/relationships/theme" Target="../theme/theme7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6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8.xml"/><Relationship Id="rId6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0.xml"/><Relationship Id="rId8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2.xml"/><Relationship Id="rId10" Type="http://schemas.openxmlformats.org/officeDocument/2006/relationships/theme" Target="../theme/theme8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64.xml"/><Relationship Id="rId2" Type="http://schemas.openxmlformats.org/officeDocument/2006/relationships/slideLayout" Target="../slideLayouts/slideLayout6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7.xml"/><Relationship Id="rId6" Type="http://schemas.openxmlformats.org/officeDocument/2006/relationships/slideLayout" Target="../slideLayouts/slideLayout78.xml"/><Relationship Id="rId7" Type="http://schemas.openxmlformats.org/officeDocument/2006/relationships/slideLayout" Target="../slideLayouts/slideLayout79.xml"/><Relationship Id="rId8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1.xml"/><Relationship Id="rId10" Type="http://schemas.openxmlformats.org/officeDocument/2006/relationships/theme" Target="../theme/theme9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73.xml"/><Relationship Id="rId2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r>
              <a:rPr lang="en-US" dirty="0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 smtClean="0">
                <a:latin typeface="DIN Pro Regular" charset="0"/>
              </a:rPr>
              <a:t>Michał Rawlik, on behalf of the </a:t>
            </a:r>
            <a:r>
              <a:rPr lang="en-GB" dirty="0" err="1" smtClean="0">
                <a:latin typeface="DIN Pro Regular" charset="0"/>
              </a:rPr>
              <a:t>nEDM</a:t>
            </a:r>
            <a:r>
              <a:rPr lang="en-GB" dirty="0" smtClean="0">
                <a:latin typeface="DIN Pro Regular" charset="0"/>
              </a:rPr>
              <a:t> collaboration</a:t>
            </a:r>
            <a:endParaRPr lang="en-GB" dirty="0">
              <a:latin typeface="DIN Pro Regular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b="0" i="0" dirty="0" smtClean="0">
                <a:latin typeface="DIN Pro Regular" charset="0"/>
              </a:rPr>
              <a:t>|</a:t>
            </a:r>
            <a:endParaRPr lang="en-GB" sz="800" b="0" i="0" dirty="0">
              <a:latin typeface="DIN Pro Regular" charset="0"/>
            </a:endParaRP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b="0" i="0" dirty="0" smtClean="0">
                <a:latin typeface="DIN Pro Regular" charset="0"/>
              </a:rPr>
              <a:t>|</a:t>
            </a:r>
            <a:endParaRPr lang="en-GB" sz="800" b="0" i="0" dirty="0">
              <a:latin typeface="DIN Pro Regular" charset="0"/>
            </a:endParaRP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0" i="0" dirty="0" smtClean="0">
                <a:latin typeface="DIN Pro Regular" charset="0"/>
              </a:rPr>
              <a:t>Precision Physics at Low Energy</a:t>
            </a:r>
            <a:r>
              <a:rPr lang="en-GB" sz="800" b="0" i="0" baseline="0" dirty="0" smtClean="0">
                <a:latin typeface="DIN Pro Regular" charset="0"/>
              </a:rPr>
              <a:t> group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6" r:id="rId4"/>
    <p:sldLayoutId id="2147483650" r:id="rId5"/>
    <p:sldLayoutId id="2147483652" r:id="rId6"/>
    <p:sldLayoutId id="2147483655" r:id="rId7"/>
    <p:sldLayoutId id="2147483665" r:id="rId8"/>
    <p:sldLayoutId id="2147483668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i="0" kern="1200">
          <a:solidFill>
            <a:schemeClr val="tx1"/>
          </a:solidFill>
          <a:latin typeface="DIN Pro Regular" charset="0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r>
              <a:rPr lang="en-US" dirty="0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r>
              <a:rPr lang="en-GB" dirty="0" smtClean="0"/>
              <a:t>Michał Rawlik, on behalf of the </a:t>
            </a:r>
            <a:r>
              <a:rPr lang="en-GB" dirty="0" err="1" smtClean="0"/>
              <a:t>nEDM</a:t>
            </a:r>
            <a:r>
              <a:rPr lang="en-GB" dirty="0" smtClean="0"/>
              <a:t>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b="0" i="0" dirty="0" smtClean="0">
                <a:latin typeface="DIN Pro Regular" charset="0"/>
              </a:rPr>
              <a:t>|</a:t>
            </a:r>
            <a:endParaRPr lang="en-GB" sz="800" b="0" i="0" dirty="0">
              <a:latin typeface="DIN Pro Regular" charset="0"/>
            </a:endParaRP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b="0" i="0" dirty="0" smtClean="0">
                <a:latin typeface="DIN Pro Regular" charset="0"/>
              </a:rPr>
              <a:t>|</a:t>
            </a:r>
            <a:endParaRPr lang="en-GB" sz="800" b="0" i="0" dirty="0">
              <a:latin typeface="DIN Pro Regular" charset="0"/>
            </a:endParaRP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0" i="0" dirty="0" smtClean="0">
                <a:latin typeface="DIN Pro Regular" charset="0"/>
              </a:rPr>
              <a:t>Placeholder for organisational unit name / logo</a:t>
            </a:r>
            <a:r>
              <a:rPr lang="en-GB" sz="800" b="0" i="0" baseline="0" dirty="0" smtClean="0">
                <a:latin typeface="DIN Pro Regular" charset="0"/>
              </a:rPr>
              <a:t/>
            </a:r>
            <a:br>
              <a:rPr lang="en-GB" sz="800" b="0" i="0" baseline="0" dirty="0" smtClean="0">
                <a:latin typeface="DIN Pro Regular" charset="0"/>
              </a:rPr>
            </a:br>
            <a:r>
              <a:rPr lang="en-GB" sz="800" b="0" i="0" baseline="0" dirty="0" smtClean="0">
                <a:latin typeface="DIN Pro Regular" charset="0"/>
              </a:rPr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349206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6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0" i="0" kern="1200">
          <a:solidFill>
            <a:schemeClr val="tx1"/>
          </a:solidFill>
          <a:latin typeface="DIN Pro Regular" charset="0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r>
              <a:rPr lang="en-US" dirty="0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r>
              <a:rPr lang="en-GB" dirty="0" smtClean="0"/>
              <a:t>Michał Rawlik, on behalf of the </a:t>
            </a:r>
            <a:r>
              <a:rPr lang="en-GB" dirty="0" err="1" smtClean="0"/>
              <a:t>nEDM</a:t>
            </a:r>
            <a:r>
              <a:rPr lang="en-GB" dirty="0" smtClean="0"/>
              <a:t>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b="0" i="0" dirty="0" smtClean="0">
                <a:latin typeface="DIN Pro Regular" charset="0"/>
              </a:rPr>
              <a:t>|</a:t>
            </a:r>
            <a:endParaRPr lang="en-GB" sz="800" b="0" i="0" dirty="0">
              <a:latin typeface="DIN Pro Regular" charset="0"/>
            </a:endParaRP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b="0" i="0" dirty="0" smtClean="0">
                <a:latin typeface="DIN Pro Regular" charset="0"/>
              </a:rPr>
              <a:t>|</a:t>
            </a:r>
            <a:endParaRPr lang="en-GB" sz="800" b="0" i="0" dirty="0">
              <a:latin typeface="DIN Pro Regular" charset="0"/>
            </a:endParaRP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0" i="0" dirty="0" smtClean="0">
                <a:latin typeface="DIN Pro Regular" charset="0"/>
              </a:rPr>
              <a:t>Placeholder for organisational unit name / logo</a:t>
            </a:r>
            <a:r>
              <a:rPr lang="en-GB" sz="800" b="0" i="0" baseline="0" dirty="0" smtClean="0">
                <a:latin typeface="DIN Pro Regular" charset="0"/>
              </a:rPr>
              <a:t/>
            </a:r>
            <a:br>
              <a:rPr lang="en-GB" sz="800" b="0" i="0" baseline="0" dirty="0" smtClean="0">
                <a:latin typeface="DIN Pro Regular" charset="0"/>
              </a:rPr>
            </a:br>
            <a:r>
              <a:rPr lang="en-GB" sz="800" b="0" i="0" baseline="0" dirty="0" smtClean="0">
                <a:latin typeface="DIN Pro Regular" charset="0"/>
              </a:rPr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586419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8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0" i="0" kern="1200">
          <a:solidFill>
            <a:schemeClr val="tx1"/>
          </a:solidFill>
          <a:latin typeface="DIN Pro Regular" charset="0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r>
              <a:rPr lang="en-US" dirty="0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r>
              <a:rPr lang="en-GB" dirty="0" smtClean="0"/>
              <a:t>Michał Rawlik, on behalf of the </a:t>
            </a:r>
            <a:r>
              <a:rPr lang="en-GB" dirty="0" err="1" smtClean="0"/>
              <a:t>nEDM</a:t>
            </a:r>
            <a:r>
              <a:rPr lang="en-GB" dirty="0" smtClean="0"/>
              <a:t>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b="0" i="0" dirty="0" smtClean="0">
                <a:latin typeface="DIN Pro Regular" charset="0"/>
              </a:rPr>
              <a:t>|</a:t>
            </a:r>
            <a:endParaRPr lang="en-GB" sz="800" b="0" i="0" dirty="0">
              <a:latin typeface="DIN Pro Regular" charset="0"/>
            </a:endParaRP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b="0" i="0" dirty="0" smtClean="0">
                <a:latin typeface="DIN Pro Regular" charset="0"/>
              </a:rPr>
              <a:t>|</a:t>
            </a:r>
            <a:endParaRPr lang="en-GB" sz="800" b="0" i="0" dirty="0">
              <a:latin typeface="DIN Pro Regular" charset="0"/>
            </a:endParaRP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0" i="0" dirty="0" smtClean="0">
                <a:latin typeface="DIN Pro Regular" charset="0"/>
              </a:rPr>
              <a:t>Placeholder for organisational unit name / logo</a:t>
            </a:r>
            <a:r>
              <a:rPr lang="en-GB" sz="800" b="0" i="0" baseline="0" dirty="0" smtClean="0">
                <a:latin typeface="DIN Pro Regular" charset="0"/>
              </a:rPr>
              <a:t/>
            </a:r>
            <a:br>
              <a:rPr lang="en-GB" sz="800" b="0" i="0" baseline="0" dirty="0" smtClean="0">
                <a:latin typeface="DIN Pro Regular" charset="0"/>
              </a:rPr>
            </a:br>
            <a:r>
              <a:rPr lang="en-GB" sz="800" b="0" i="0" baseline="0" dirty="0" smtClean="0">
                <a:latin typeface="DIN Pro Regular" charset="0"/>
              </a:rPr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78417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800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0" i="0" kern="1200">
          <a:solidFill>
            <a:schemeClr val="tx1"/>
          </a:solidFill>
          <a:latin typeface="DIN Pro Regular" charset="0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r>
              <a:rPr lang="en-US" dirty="0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r>
              <a:rPr lang="en-GB" dirty="0" smtClean="0"/>
              <a:t>Michał Rawlik, on behalf of the </a:t>
            </a:r>
            <a:r>
              <a:rPr lang="en-GB" dirty="0" err="1" smtClean="0"/>
              <a:t>nEDM</a:t>
            </a:r>
            <a:r>
              <a:rPr lang="en-GB" dirty="0" smtClean="0"/>
              <a:t>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b="0" i="0" dirty="0" smtClean="0">
                <a:latin typeface="DIN Pro Regular" charset="0"/>
              </a:rPr>
              <a:t>|</a:t>
            </a:r>
            <a:endParaRPr lang="en-GB" sz="800" b="0" i="0" dirty="0">
              <a:latin typeface="DIN Pro Regular" charset="0"/>
            </a:endParaRP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b="0" i="0" dirty="0" smtClean="0">
                <a:latin typeface="DIN Pro Regular" charset="0"/>
              </a:rPr>
              <a:t>|</a:t>
            </a:r>
            <a:endParaRPr lang="en-GB" sz="800" b="0" i="0" dirty="0">
              <a:latin typeface="DIN Pro Regular" charset="0"/>
            </a:endParaRP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0" i="0" dirty="0" smtClean="0">
                <a:latin typeface="DIN Pro Regular" charset="0"/>
              </a:rPr>
              <a:t>Placeholder for organisational unit name / logo</a:t>
            </a:r>
            <a:r>
              <a:rPr lang="en-GB" sz="800" b="0" i="0" baseline="0" dirty="0" smtClean="0">
                <a:latin typeface="DIN Pro Regular" charset="0"/>
              </a:rPr>
              <a:t/>
            </a:r>
            <a:br>
              <a:rPr lang="en-GB" sz="800" b="0" i="0" baseline="0" dirty="0" smtClean="0">
                <a:latin typeface="DIN Pro Regular" charset="0"/>
              </a:rPr>
            </a:br>
            <a:r>
              <a:rPr lang="en-GB" sz="800" b="0" i="0" baseline="0" dirty="0" smtClean="0">
                <a:latin typeface="DIN Pro Regular" charset="0"/>
              </a:rPr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22132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2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0" i="0" kern="1200">
          <a:solidFill>
            <a:schemeClr val="tx1"/>
          </a:solidFill>
          <a:latin typeface="DIN Pro Regular" charset="0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r>
              <a:rPr lang="en-US" dirty="0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r>
              <a:rPr lang="en-GB" dirty="0" smtClean="0"/>
              <a:t>Michał Rawlik, on behalf of the </a:t>
            </a:r>
            <a:r>
              <a:rPr lang="en-GB" dirty="0" err="1" smtClean="0"/>
              <a:t>nEDM</a:t>
            </a:r>
            <a:r>
              <a:rPr lang="en-GB" dirty="0" smtClean="0"/>
              <a:t>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b="0" i="0" dirty="0" smtClean="0">
                <a:latin typeface="DIN Pro Regular" charset="0"/>
              </a:rPr>
              <a:t>|</a:t>
            </a:r>
            <a:endParaRPr lang="en-GB" sz="800" b="0" i="0" dirty="0">
              <a:latin typeface="DIN Pro Regular" charset="0"/>
            </a:endParaRP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b="0" i="0" dirty="0" smtClean="0">
                <a:latin typeface="DIN Pro Regular" charset="0"/>
              </a:rPr>
              <a:t>|</a:t>
            </a:r>
            <a:endParaRPr lang="en-GB" sz="800" b="0" i="0" dirty="0">
              <a:latin typeface="DIN Pro Regular" charset="0"/>
            </a:endParaRP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0" i="0" dirty="0" smtClean="0">
                <a:latin typeface="DIN Pro Regular" charset="0"/>
              </a:rPr>
              <a:t>Placeholder for organisational unit name / logo</a:t>
            </a:r>
            <a:r>
              <a:rPr lang="en-GB" sz="800" b="0" i="0" baseline="0" dirty="0" smtClean="0">
                <a:latin typeface="DIN Pro Regular" charset="0"/>
              </a:rPr>
              <a:t/>
            </a:r>
            <a:br>
              <a:rPr lang="en-GB" sz="800" b="0" i="0" baseline="0" dirty="0" smtClean="0">
                <a:latin typeface="DIN Pro Regular" charset="0"/>
              </a:rPr>
            </a:br>
            <a:r>
              <a:rPr lang="en-GB" sz="800" b="0" i="0" baseline="0" dirty="0" smtClean="0">
                <a:latin typeface="DIN Pro Regular" charset="0"/>
              </a:rPr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2021011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4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0" i="0" kern="1200">
          <a:solidFill>
            <a:schemeClr val="tx1"/>
          </a:solidFill>
          <a:latin typeface="DIN Pro Regular" charset="0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r>
              <a:rPr lang="en-US" dirty="0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r>
              <a:rPr lang="en-GB" dirty="0" smtClean="0"/>
              <a:t>Michał Rawlik, on behalf of the </a:t>
            </a:r>
            <a:r>
              <a:rPr lang="en-GB" dirty="0" err="1" smtClean="0"/>
              <a:t>nEDM</a:t>
            </a:r>
            <a:r>
              <a:rPr lang="en-GB" dirty="0" smtClean="0"/>
              <a:t>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b="0" i="0" dirty="0" smtClean="0">
                <a:latin typeface="DIN Pro Regular" charset="0"/>
              </a:rPr>
              <a:t>|</a:t>
            </a:r>
            <a:endParaRPr lang="en-GB" sz="800" b="0" i="0" dirty="0">
              <a:latin typeface="DIN Pro Regular" charset="0"/>
            </a:endParaRP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b="0" i="0" dirty="0" smtClean="0">
                <a:latin typeface="DIN Pro Regular" charset="0"/>
              </a:rPr>
              <a:t>|</a:t>
            </a:r>
            <a:endParaRPr lang="en-GB" sz="800" b="0" i="0" dirty="0">
              <a:latin typeface="DIN Pro Regular" charset="0"/>
            </a:endParaRP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0" i="0" dirty="0" smtClean="0">
                <a:latin typeface="DIN Pro Regular" charset="0"/>
              </a:rPr>
              <a:t>Placeholder for organisational unit name / logo</a:t>
            </a:r>
            <a:r>
              <a:rPr lang="en-GB" sz="800" b="0" i="0" baseline="0" dirty="0" smtClean="0">
                <a:latin typeface="DIN Pro Regular" charset="0"/>
              </a:rPr>
              <a:t/>
            </a:r>
            <a:br>
              <a:rPr lang="en-GB" sz="800" b="0" i="0" baseline="0" dirty="0" smtClean="0">
                <a:latin typeface="DIN Pro Regular" charset="0"/>
              </a:rPr>
            </a:br>
            <a:r>
              <a:rPr lang="en-GB" sz="800" b="0" i="0" baseline="0" dirty="0" smtClean="0">
                <a:latin typeface="DIN Pro Regular" charset="0"/>
              </a:rPr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853085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6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0" i="0" kern="1200">
          <a:solidFill>
            <a:schemeClr val="tx1"/>
          </a:solidFill>
          <a:latin typeface="DIN Pro Regular" charset="0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r>
              <a:rPr lang="en-US" dirty="0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r>
              <a:rPr lang="en-GB" dirty="0" smtClean="0"/>
              <a:t>Michał Rawlik, on behalf of the </a:t>
            </a:r>
            <a:r>
              <a:rPr lang="en-GB" dirty="0" err="1" smtClean="0"/>
              <a:t>nEDM</a:t>
            </a:r>
            <a:r>
              <a:rPr lang="en-GB" dirty="0" smtClean="0"/>
              <a:t>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b="0" i="0" dirty="0" smtClean="0">
                <a:latin typeface="DIN Pro Regular" charset="0"/>
              </a:rPr>
              <a:t>|</a:t>
            </a:r>
            <a:endParaRPr lang="en-GB" sz="800" b="0" i="0" dirty="0">
              <a:latin typeface="DIN Pro Regular" charset="0"/>
            </a:endParaRP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b="0" i="0" dirty="0" smtClean="0">
                <a:latin typeface="DIN Pro Regular" charset="0"/>
              </a:rPr>
              <a:t>|</a:t>
            </a:r>
            <a:endParaRPr lang="en-GB" sz="800" b="0" i="0" dirty="0">
              <a:latin typeface="DIN Pro Regular" charset="0"/>
            </a:endParaRP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0" i="0" dirty="0" smtClean="0">
                <a:latin typeface="DIN Pro Regular" charset="0"/>
              </a:rPr>
              <a:t>Placeholder for organisational unit name / logo</a:t>
            </a:r>
            <a:r>
              <a:rPr lang="en-GB" sz="800" b="0" i="0" baseline="0" dirty="0" smtClean="0">
                <a:latin typeface="DIN Pro Regular" charset="0"/>
              </a:rPr>
              <a:t/>
            </a:r>
            <a:br>
              <a:rPr lang="en-GB" sz="800" b="0" i="0" baseline="0" dirty="0" smtClean="0">
                <a:latin typeface="DIN Pro Regular" charset="0"/>
              </a:rPr>
            </a:br>
            <a:r>
              <a:rPr lang="en-GB" sz="800" b="0" i="0" baseline="0" dirty="0" smtClean="0">
                <a:latin typeface="DIN Pro Regular" charset="0"/>
              </a:rPr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913461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8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0" i="0" kern="1200">
          <a:solidFill>
            <a:schemeClr val="tx1"/>
          </a:solidFill>
          <a:latin typeface="DIN Pro Regular" charset="0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0" i="0" dirty="0">
                <a:latin typeface="DIN Pro Regular" charset="0"/>
              </a:endParaRPr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r>
              <a:rPr lang="en-US" dirty="0" smtClean="0"/>
              <a:t>25.08.2016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r>
              <a:rPr lang="en-GB" dirty="0" smtClean="0"/>
              <a:t>Michał Rawlik, on behalf of the </a:t>
            </a:r>
            <a:r>
              <a:rPr lang="en-GB" dirty="0" err="1" smtClean="0"/>
              <a:t>nEDM</a:t>
            </a:r>
            <a:r>
              <a:rPr lang="en-GB" dirty="0" smtClean="0"/>
              <a:t> collaboration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 b="0" i="0">
                <a:solidFill>
                  <a:schemeClr val="tx1"/>
                </a:solidFill>
                <a:latin typeface="DIN Pro Regular" charset="0"/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b="0" i="0" dirty="0" smtClean="0">
                <a:latin typeface="DIN Pro Regular" charset="0"/>
              </a:rPr>
              <a:t>|</a:t>
            </a:r>
            <a:endParaRPr lang="en-GB" sz="800" b="0" i="0" dirty="0">
              <a:latin typeface="DIN Pro Regular" charset="0"/>
            </a:endParaRP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b="0" i="0" dirty="0" smtClean="0">
                <a:latin typeface="DIN Pro Regular" charset="0"/>
              </a:rPr>
              <a:t>|</a:t>
            </a:r>
            <a:endParaRPr lang="en-GB" sz="800" b="0" i="0" dirty="0">
              <a:latin typeface="DIN Pro Regular" charset="0"/>
            </a:endParaRP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0" i="0" dirty="0" smtClean="0">
                <a:latin typeface="DIN Pro Regular" charset="0"/>
              </a:rPr>
              <a:t>Placeholder for organisational unit name / logo</a:t>
            </a:r>
            <a:r>
              <a:rPr lang="en-GB" sz="800" b="0" i="0" baseline="0" dirty="0" smtClean="0">
                <a:latin typeface="DIN Pro Regular" charset="0"/>
              </a:rPr>
              <a:t/>
            </a:r>
            <a:br>
              <a:rPr lang="en-GB" sz="800" b="0" i="0" baseline="0" dirty="0" smtClean="0">
                <a:latin typeface="DIN Pro Regular" charset="0"/>
              </a:rPr>
            </a:br>
            <a:r>
              <a:rPr lang="en-GB" sz="800" b="0" i="0" baseline="0" dirty="0" smtClean="0">
                <a:latin typeface="DIN Pro Regular" charset="0"/>
              </a:rPr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3426202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60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0" i="0" kern="1200">
          <a:solidFill>
            <a:schemeClr val="tx1"/>
          </a:solidFill>
          <a:latin typeface="DIN Pro Regular" charset="0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b="0" i="0" kern="1200">
          <a:solidFill>
            <a:schemeClr val="tx1"/>
          </a:solidFill>
          <a:latin typeface="DIN Pro Regular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eg"/><Relationship Id="rId3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Untertitel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Michał Rawlik </a:t>
            </a:r>
            <a:r>
              <a:rPr lang="en-GB" dirty="0" smtClean="0"/>
              <a:t>on behalf of the </a:t>
            </a:r>
            <a:r>
              <a:rPr lang="en-GB" dirty="0" err="1" smtClean="0">
                <a:latin typeface="DIN Pro Medium" charset="0"/>
                <a:ea typeface="DIN Pro Medium" charset="0"/>
                <a:cs typeface="DIN Pro Medium" charset="0"/>
              </a:rPr>
              <a:t>nEDM</a:t>
            </a:r>
            <a:r>
              <a:rPr lang="en-GB" dirty="0" smtClean="0"/>
              <a:t> collaboration</a:t>
            </a:r>
          </a:p>
          <a:p>
            <a:r>
              <a:rPr lang="en-GB" i="1" dirty="0" smtClean="0"/>
              <a:t>with:</a:t>
            </a:r>
            <a:r>
              <a:rPr lang="en-GB" dirty="0" smtClean="0"/>
              <a:t> N. Ayres, M. Fairbairn, V. V. </a:t>
            </a:r>
            <a:r>
              <a:rPr lang="en-GB" dirty="0" err="1" smtClean="0"/>
              <a:t>Flambaum</a:t>
            </a:r>
            <a:r>
              <a:rPr lang="en-GB" dirty="0" smtClean="0"/>
              <a:t>, D. J. E. Marsh, Y. V. Stadnik</a:t>
            </a:r>
          </a:p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8" name="Titel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Looking for </a:t>
            </a:r>
            <a:r>
              <a:rPr lang="en-GB" dirty="0" err="1"/>
              <a:t>a</a:t>
            </a:r>
            <a:r>
              <a:rPr lang="en-GB" dirty="0" err="1" smtClean="0"/>
              <a:t>xions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with </a:t>
            </a:r>
            <a:r>
              <a:rPr lang="en-GB" dirty="0" err="1" smtClean="0"/>
              <a:t>nEDM</a:t>
            </a:r>
            <a:r>
              <a:rPr lang="en-GB" dirty="0" smtClean="0"/>
              <a:t> experiments</a:t>
            </a:r>
            <a:endParaRPr lang="en-GB" dirty="0"/>
          </a:p>
        </p:txBody>
      </p:sp>
      <p:sp>
        <p:nvSpPr>
          <p:cNvPr id="2" name="AutoShape 2" descr="6091960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61" b="279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2533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cover/>
      </p:transition>
    </mc:Choice>
    <mc:Fallback xmlns="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False-Alarm Thresholds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024" y="1124744"/>
            <a:ext cx="6825952" cy="51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39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cover/>
      </p:transition>
    </mc:Choice>
    <mc:Fallback xmlns="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F</a:t>
            </a:r>
            <a:r>
              <a:rPr lang="en-GB" sz="2400" dirty="0" smtClean="0"/>
              <a:t>irst </a:t>
            </a:r>
            <a:r>
              <a:rPr lang="en-GB" sz="2400" dirty="0"/>
              <a:t>E</a:t>
            </a:r>
            <a:r>
              <a:rPr lang="en-GB" sz="2400" dirty="0" smtClean="0"/>
              <a:t>xperimental </a:t>
            </a:r>
            <a:r>
              <a:rPr lang="en-GB" sz="2400" dirty="0"/>
              <a:t>L</a:t>
            </a:r>
            <a:r>
              <a:rPr lang="en-GB" sz="2400" dirty="0" smtClean="0"/>
              <a:t>imits on the </a:t>
            </a:r>
            <a:r>
              <a:rPr lang="en-GB" sz="2400" dirty="0" err="1" smtClean="0"/>
              <a:t>Axion</a:t>
            </a:r>
            <a:r>
              <a:rPr lang="en-GB" sz="2400" dirty="0" smtClean="0"/>
              <a:t>-Gluon </a:t>
            </a:r>
            <a:r>
              <a:rPr lang="en-GB" sz="2400" dirty="0"/>
              <a:t>C</a:t>
            </a:r>
            <a:r>
              <a:rPr lang="en-GB" sz="2400" dirty="0" smtClean="0"/>
              <a:t>oupling</a:t>
            </a:r>
            <a:endParaRPr lang="en-GB" sz="2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048" y="1268760"/>
            <a:ext cx="6465600" cy="484920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30" name="Freeform 29"/>
          <p:cNvSpPr/>
          <p:nvPr/>
        </p:nvSpPr>
        <p:spPr>
          <a:xfrm>
            <a:off x="3135634" y="1738668"/>
            <a:ext cx="1503273" cy="3382536"/>
          </a:xfrm>
          <a:custGeom>
            <a:avLst/>
            <a:gdLst>
              <a:gd name="connsiteX0" fmla="*/ 0 w 1538869"/>
              <a:gd name="connsiteY0" fmla="*/ 0 h 3382536"/>
              <a:gd name="connsiteX1" fmla="*/ 1538869 w 1538869"/>
              <a:gd name="connsiteY1" fmla="*/ 0 h 3382536"/>
              <a:gd name="connsiteX2" fmla="*/ 1538869 w 1538869"/>
              <a:gd name="connsiteY2" fmla="*/ 2453268 h 3382536"/>
              <a:gd name="connsiteX3" fmla="*/ 0 w 1538869"/>
              <a:gd name="connsiteY3" fmla="*/ 3382536 h 3382536"/>
              <a:gd name="connsiteX4" fmla="*/ 0 w 1538869"/>
              <a:gd name="connsiteY4" fmla="*/ 0 h 3382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8869" h="3382536">
                <a:moveTo>
                  <a:pt x="0" y="0"/>
                </a:moveTo>
                <a:lnTo>
                  <a:pt x="1538869" y="0"/>
                </a:lnTo>
                <a:lnTo>
                  <a:pt x="1538869" y="2453268"/>
                </a:lnTo>
                <a:lnTo>
                  <a:pt x="0" y="3382536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7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6773" y="1844824"/>
            <a:ext cx="19758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DIN Pro Regular" charset="0"/>
              </a:rPr>
              <a:t>We cover periods</a:t>
            </a:r>
          </a:p>
          <a:p>
            <a:pPr algn="ctr"/>
            <a:r>
              <a:rPr lang="en-US" dirty="0" smtClean="0">
                <a:latin typeface="DIN Pro Regular" charset="0"/>
              </a:rPr>
              <a:t>from minutes to</a:t>
            </a:r>
          </a:p>
          <a:p>
            <a:pPr algn="ctr"/>
            <a:r>
              <a:rPr lang="en-US" dirty="0" smtClean="0">
                <a:latin typeface="DIN Pro Regular" charset="0"/>
              </a:rPr>
              <a:t>decades.</a:t>
            </a:r>
            <a:endParaRPr lang="en-US" dirty="0">
              <a:latin typeface="DIN Pro Regular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123105" y="1984917"/>
            <a:ext cx="1515802" cy="3923"/>
          </a:xfrm>
          <a:prstGeom prst="straightConnector1">
            <a:avLst/>
          </a:prstGeom>
          <a:ln w="38100" cap="sq">
            <a:solidFill>
              <a:schemeClr val="accent6">
                <a:lumMod val="10000"/>
              </a:schemeClr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442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cover/>
      </p:transition>
    </mc:Choice>
    <mc:Fallback xmlns="">
      <p:transition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ttp://www.cafe-future.net/news/pics/10761-or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6" r="654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25.08.2016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2"/>
                </a:solidFill>
              </a:rPr>
              <a:t>Michał Rawlik, on behalf of the </a:t>
            </a:r>
            <a:r>
              <a:rPr lang="en-GB" dirty="0" err="1" smtClean="0">
                <a:solidFill>
                  <a:schemeClr val="bg2"/>
                </a:solidFill>
              </a:rPr>
              <a:t>nEDM</a:t>
            </a:r>
            <a:r>
              <a:rPr lang="en-GB" dirty="0" smtClean="0">
                <a:solidFill>
                  <a:schemeClr val="bg2"/>
                </a:solidFill>
              </a:rPr>
              <a:t> collaboration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>
                <a:solidFill>
                  <a:schemeClr val="bg2"/>
                </a:solidFill>
              </a:rPr>
              <a:pPr/>
              <a:t>12</a:t>
            </a:fld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21" name="Titel 8"/>
          <p:cNvSpPr txBox="1">
            <a:spLocks/>
          </p:cNvSpPr>
          <p:nvPr/>
        </p:nvSpPr>
        <p:spPr bwMode="gray">
          <a:xfrm>
            <a:off x="142875" y="1072209"/>
            <a:ext cx="8858250" cy="1510771"/>
          </a:xfrm>
          <a:prstGeom prst="rect">
            <a:avLst/>
          </a:prstGeom>
          <a:solidFill>
            <a:schemeClr val="accent1"/>
          </a:solidFill>
        </p:spPr>
        <p:txBody>
          <a:bodyPr vert="horz" lIns="144000" tIns="144000" rIns="144000" bIns="72000" rtlCol="0" anchor="t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0" dirty="0" smtClean="0">
                <a:solidFill>
                  <a:schemeClr val="bg2"/>
                </a:solidFill>
                <a:latin typeface="DIN Pro Medium" charset="0"/>
                <a:ea typeface="DIN Pro Medium" charset="0"/>
                <a:cs typeface="DIN Pro Medium" charset="0"/>
              </a:rPr>
              <a:t>Further reading:</a:t>
            </a:r>
          </a:p>
          <a:p>
            <a:r>
              <a:rPr lang="en-US" sz="1600" b="0" dirty="0" smtClean="0">
                <a:solidFill>
                  <a:schemeClr val="bg2"/>
                </a:solidFill>
                <a:latin typeface="DIN Pro Regular" charset="0"/>
              </a:rPr>
              <a:t>D</a:t>
            </a:r>
            <a:r>
              <a:rPr lang="en-US" sz="1600" b="0" dirty="0">
                <a:solidFill>
                  <a:schemeClr val="bg2"/>
                </a:solidFill>
                <a:latin typeface="DIN Pro Regular" charset="0"/>
              </a:rPr>
              <a:t>. J. E. Marsh, </a:t>
            </a:r>
            <a:r>
              <a:rPr lang="en-US" sz="1600" b="0" dirty="0" smtClean="0">
                <a:solidFill>
                  <a:schemeClr val="bg2"/>
                </a:solidFill>
                <a:latin typeface="DIN Pro Regular" charset="0"/>
              </a:rPr>
              <a:t>Phys</a:t>
            </a:r>
            <a:r>
              <a:rPr lang="en-US" sz="1600" b="0" dirty="0">
                <a:solidFill>
                  <a:schemeClr val="bg2"/>
                </a:solidFill>
                <a:latin typeface="DIN Pro Regular" charset="0"/>
              </a:rPr>
              <a:t>. Rep</a:t>
            </a:r>
            <a:r>
              <a:rPr lang="en-US" sz="1600" b="0" dirty="0" smtClean="0">
                <a:solidFill>
                  <a:schemeClr val="bg2"/>
                </a:solidFill>
                <a:latin typeface="DIN Pro Regular" charset="0"/>
              </a:rPr>
              <a:t>. </a:t>
            </a:r>
            <a:r>
              <a:rPr lang="en-US" sz="1600" b="0" dirty="0">
                <a:solidFill>
                  <a:schemeClr val="bg2"/>
                </a:solidFill>
                <a:latin typeface="DIN Pro Medium" charset="0"/>
                <a:ea typeface="DIN Pro Medium" charset="0"/>
                <a:cs typeface="DIN Pro Medium" charset="0"/>
              </a:rPr>
              <a:t>643</a:t>
            </a:r>
            <a:r>
              <a:rPr lang="en-US" sz="1600" b="0" dirty="0" smtClean="0">
                <a:solidFill>
                  <a:schemeClr val="bg2"/>
                </a:solidFill>
                <a:latin typeface="DIN Pro Regular" charset="0"/>
              </a:rPr>
              <a:t>, 1 (2016)</a:t>
            </a:r>
          </a:p>
          <a:p>
            <a:r>
              <a:rPr lang="en-US" sz="1600" b="0" dirty="0">
                <a:solidFill>
                  <a:schemeClr val="bg2"/>
                </a:solidFill>
                <a:latin typeface="DIN Pro Regular" charset="0"/>
              </a:rPr>
              <a:t>Y. </a:t>
            </a:r>
            <a:r>
              <a:rPr lang="en-US" sz="1600" b="0" dirty="0" smtClean="0">
                <a:solidFill>
                  <a:schemeClr val="bg2"/>
                </a:solidFill>
                <a:latin typeface="DIN Pro Regular" charset="0"/>
              </a:rPr>
              <a:t>V. Stadnik</a:t>
            </a:r>
            <a:r>
              <a:rPr lang="en-US" sz="1600" b="0" dirty="0">
                <a:solidFill>
                  <a:schemeClr val="bg2"/>
                </a:solidFill>
                <a:latin typeface="DIN Pro Regular" charset="0"/>
              </a:rPr>
              <a:t>, V. V. </a:t>
            </a:r>
            <a:r>
              <a:rPr lang="en-US" sz="1600" b="0" dirty="0" err="1" smtClean="0">
                <a:solidFill>
                  <a:schemeClr val="bg2"/>
                </a:solidFill>
                <a:latin typeface="DIN Pro Regular" charset="0"/>
              </a:rPr>
              <a:t>Flambaum</a:t>
            </a:r>
            <a:r>
              <a:rPr lang="en-US" sz="1600" b="0" dirty="0" smtClean="0">
                <a:solidFill>
                  <a:schemeClr val="bg2"/>
                </a:solidFill>
                <a:latin typeface="DIN Pro Regular" charset="0"/>
              </a:rPr>
              <a:t>, </a:t>
            </a:r>
            <a:r>
              <a:rPr lang="en-US" sz="1600" b="0" dirty="0">
                <a:solidFill>
                  <a:schemeClr val="bg2"/>
                </a:solidFill>
                <a:latin typeface="DIN Pro Regular" charset="0"/>
              </a:rPr>
              <a:t>Phys. Rev. D </a:t>
            </a:r>
            <a:r>
              <a:rPr lang="en-US" sz="1600" b="0" dirty="0">
                <a:solidFill>
                  <a:schemeClr val="bg2"/>
                </a:solidFill>
                <a:latin typeface="DIN Pro Medium" charset="0"/>
                <a:ea typeface="DIN Pro Medium" charset="0"/>
                <a:cs typeface="DIN Pro Medium" charset="0"/>
              </a:rPr>
              <a:t>89</a:t>
            </a:r>
            <a:r>
              <a:rPr lang="en-US" sz="1600" b="0" dirty="0">
                <a:solidFill>
                  <a:schemeClr val="bg2"/>
                </a:solidFill>
                <a:latin typeface="DIN Pro Regular" charset="0"/>
              </a:rPr>
              <a:t>, 043522 (2014</a:t>
            </a:r>
            <a:r>
              <a:rPr lang="en-US" sz="1600" b="0" dirty="0" smtClean="0">
                <a:solidFill>
                  <a:schemeClr val="bg2"/>
                </a:solidFill>
                <a:latin typeface="DIN Pro Regular" charset="0"/>
              </a:rPr>
              <a:t>)</a:t>
            </a:r>
          </a:p>
          <a:p>
            <a:r>
              <a:rPr lang="en-US" sz="1600" b="0" dirty="0" smtClean="0">
                <a:solidFill>
                  <a:schemeClr val="bg2"/>
                </a:solidFill>
                <a:latin typeface="DIN Pro Regular" charset="0"/>
              </a:rPr>
              <a:t>J. D. </a:t>
            </a:r>
            <a:r>
              <a:rPr lang="en-US" sz="1600" b="0" dirty="0" err="1" smtClean="0">
                <a:solidFill>
                  <a:schemeClr val="bg2"/>
                </a:solidFill>
                <a:latin typeface="DIN Pro Regular" charset="0"/>
              </a:rPr>
              <a:t>Scargle</a:t>
            </a:r>
            <a:r>
              <a:rPr lang="en-US" sz="1600" b="0" dirty="0" smtClean="0">
                <a:solidFill>
                  <a:schemeClr val="bg2"/>
                </a:solidFill>
                <a:latin typeface="DIN Pro Regular" charset="0"/>
              </a:rPr>
              <a:t>, </a:t>
            </a:r>
            <a:r>
              <a:rPr lang="en-US" sz="1600" b="0" dirty="0" err="1">
                <a:solidFill>
                  <a:schemeClr val="bg2"/>
                </a:solidFill>
                <a:latin typeface="DIN Pro Regular" charset="0"/>
              </a:rPr>
              <a:t>Astrophys</a:t>
            </a:r>
            <a:r>
              <a:rPr lang="en-US" sz="1600" b="0" dirty="0">
                <a:solidFill>
                  <a:schemeClr val="bg2"/>
                </a:solidFill>
                <a:latin typeface="DIN Pro Regular" charset="0"/>
              </a:rPr>
              <a:t>. J. </a:t>
            </a:r>
            <a:r>
              <a:rPr lang="en-US" sz="1600" b="0" dirty="0">
                <a:solidFill>
                  <a:schemeClr val="bg2"/>
                </a:solidFill>
                <a:latin typeface="DIN Pro Medium" charset="0"/>
                <a:ea typeface="DIN Pro Medium" charset="0"/>
                <a:cs typeface="DIN Pro Medium" charset="0"/>
              </a:rPr>
              <a:t>263</a:t>
            </a:r>
            <a:r>
              <a:rPr lang="en-US" sz="1600" b="0" dirty="0">
                <a:solidFill>
                  <a:schemeClr val="bg2"/>
                </a:solidFill>
                <a:latin typeface="DIN Pro Regular" charset="0"/>
              </a:rPr>
              <a:t>, 835 (1982</a:t>
            </a:r>
            <a:r>
              <a:rPr lang="en-US" sz="1600" b="0" dirty="0" smtClean="0">
                <a:solidFill>
                  <a:schemeClr val="bg2"/>
                </a:solidFill>
                <a:latin typeface="DIN Pro Regular" charset="0"/>
              </a:rPr>
              <a:t>)</a:t>
            </a:r>
          </a:p>
          <a:p>
            <a:r>
              <a:rPr lang="en-US" sz="1600" b="0" dirty="0" smtClean="0">
                <a:solidFill>
                  <a:schemeClr val="bg2"/>
                </a:solidFill>
                <a:latin typeface="DIN Pro Regular" charset="0"/>
              </a:rPr>
              <a:t>S. </a:t>
            </a:r>
            <a:r>
              <a:rPr lang="en-US" sz="1600" b="0" dirty="0" err="1" smtClean="0">
                <a:solidFill>
                  <a:schemeClr val="bg2"/>
                </a:solidFill>
                <a:latin typeface="DIN Pro Regular" charset="0"/>
              </a:rPr>
              <a:t>Algeri</a:t>
            </a:r>
            <a:r>
              <a:rPr lang="en-US" sz="1600" b="0" dirty="0" smtClean="0">
                <a:solidFill>
                  <a:schemeClr val="bg2"/>
                </a:solidFill>
                <a:latin typeface="DIN Pro Regular" charset="0"/>
              </a:rPr>
              <a:t>, J. Conrad, D. A. van </a:t>
            </a:r>
            <a:r>
              <a:rPr lang="en-US" sz="1600" b="0" dirty="0" err="1" smtClean="0">
                <a:solidFill>
                  <a:schemeClr val="bg2"/>
                </a:solidFill>
                <a:latin typeface="DIN Pro Regular" charset="0"/>
              </a:rPr>
              <a:t>Dyk</a:t>
            </a:r>
            <a:r>
              <a:rPr lang="en-US" sz="1600" b="0" dirty="0" smtClean="0">
                <a:solidFill>
                  <a:schemeClr val="bg2"/>
                </a:solidFill>
                <a:latin typeface="DIN Pro Regular" charset="0"/>
              </a:rPr>
              <a:t>, B. Anderson, </a:t>
            </a:r>
            <a:r>
              <a:rPr lang="nb-NO" sz="1600" b="0" dirty="0" smtClean="0">
                <a:solidFill>
                  <a:schemeClr val="bg2"/>
                </a:solidFill>
                <a:latin typeface="DIN Pro Regular" charset="0"/>
              </a:rPr>
              <a:t>arXiv:1602.03765 </a:t>
            </a:r>
            <a:r>
              <a:rPr lang="en-US" sz="1600" b="0" dirty="0" smtClean="0">
                <a:solidFill>
                  <a:schemeClr val="bg2"/>
                </a:solidFill>
                <a:latin typeface="DIN Pro Regular" charset="0"/>
              </a:rPr>
              <a:t>(2016)</a:t>
            </a:r>
            <a:endParaRPr lang="en-GB" sz="1600" b="0" dirty="0" smtClean="0">
              <a:solidFill>
                <a:schemeClr val="bg2"/>
              </a:solidFill>
              <a:latin typeface="DIN Pro Regular" charset="0"/>
            </a:endParaRPr>
          </a:p>
        </p:txBody>
      </p:sp>
      <p:grpSp>
        <p:nvGrpSpPr>
          <p:cNvPr id="16" name="Gruppieren 7"/>
          <p:cNvGrpSpPr/>
          <p:nvPr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17" name="Rechteck 8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DIN Pro Regular" charset="0"/>
              </a:endParaRPr>
            </a:p>
          </p:txBody>
        </p:sp>
        <p:sp>
          <p:nvSpPr>
            <p:cNvPr id="18" name="Rechteck 9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DIN Pro Regular" charset="0"/>
              </a:endParaRPr>
            </a:p>
          </p:txBody>
        </p:sp>
        <p:sp>
          <p:nvSpPr>
            <p:cNvPr id="19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DIN Pro Regular" charset="0"/>
              </a:endParaRPr>
            </a:p>
          </p:txBody>
        </p:sp>
        <p:pic>
          <p:nvPicPr>
            <p:cNvPr id="20" name="Bild 18" descr="g_eth_logo_kurz_neg_Schutzraum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504030"/>
          </a:xfrm>
        </p:spPr>
        <p:txBody>
          <a:bodyPr/>
          <a:lstStyle/>
          <a:p>
            <a:r>
              <a:rPr lang="en-GB" sz="2400" dirty="0" smtClean="0"/>
              <a:t>Thank you for your attention!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97051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cover/>
      </p:transition>
    </mc:Choice>
    <mc:Fallback xmlns="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13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579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cover/>
      </p:transition>
    </mc:Choice>
    <mc:Fallback xmlns="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he look-elsewhere effect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513" y="1592714"/>
            <a:ext cx="7685145" cy="4335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65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cover/>
      </p:transition>
    </mc:Choice>
    <mc:Fallback xmlns="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first experimental limits on the </a:t>
            </a:r>
            <a:r>
              <a:rPr lang="en-GB" sz="2400" dirty="0" err="1" smtClean="0"/>
              <a:t>axion</a:t>
            </a:r>
            <a:r>
              <a:rPr lang="en-GB" sz="2400" dirty="0" smtClean="0"/>
              <a:t>-gluon coupling</a:t>
            </a:r>
            <a:endParaRPr lang="en-GB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620714"/>
            <a:ext cx="8511630" cy="5616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3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cover/>
      </p:transition>
    </mc:Choice>
    <mc:Fallback xmlns="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determining the exclusion region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78" y="1340768"/>
            <a:ext cx="7937624" cy="502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8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cover/>
      </p:transition>
    </mc:Choice>
    <mc:Fallback xmlns="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exclusion region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0877" y="1202334"/>
            <a:ext cx="4783571" cy="50851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210" y="4509120"/>
            <a:ext cx="4940300" cy="12573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0555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cover/>
      </p:transition>
    </mc:Choice>
    <mc:Fallback xmlns="">
      <p:transition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>
          <a:xfrm>
            <a:off x="323850" y="1595218"/>
            <a:ext cx="8496300" cy="4210046"/>
          </a:xfrm>
        </p:spPr>
        <p:txBody>
          <a:bodyPr/>
          <a:lstStyle/>
          <a:p>
            <a:r>
              <a:rPr lang="en-GB" dirty="0" err="1" smtClean="0"/>
              <a:t>Axions</a:t>
            </a:r>
            <a:r>
              <a:rPr lang="en-GB" dirty="0" smtClean="0"/>
              <a:t> tackle two problems of the modern physics:</a:t>
            </a:r>
          </a:p>
          <a:p>
            <a:pPr lvl="1"/>
            <a:r>
              <a:rPr lang="en-GB" dirty="0" smtClean="0"/>
              <a:t>The </a:t>
            </a:r>
            <a:r>
              <a:rPr lang="en-GB" dirty="0" smtClean="0">
                <a:latin typeface="DIN Pro Medium" charset="0"/>
                <a:ea typeface="DIN Pro Medium" charset="0"/>
                <a:cs typeface="DIN Pro Medium" charset="0"/>
              </a:rPr>
              <a:t>strong CP problem</a:t>
            </a:r>
            <a:r>
              <a:rPr lang="en-GB" dirty="0" smtClean="0"/>
              <a:t> of QCD.</a:t>
            </a:r>
          </a:p>
          <a:p>
            <a:pPr lvl="1"/>
            <a:r>
              <a:rPr lang="en-GB" dirty="0" smtClean="0">
                <a:latin typeface="DIN Pro Medium" charset="0"/>
                <a:ea typeface="DIN Pro Medium" charset="0"/>
                <a:cs typeface="DIN Pro Medium" charset="0"/>
              </a:rPr>
              <a:t>Dark matter</a:t>
            </a:r>
            <a:r>
              <a:rPr lang="en-GB" dirty="0" smtClean="0"/>
              <a:t>, being a candidate therefor.</a:t>
            </a:r>
          </a:p>
          <a:p>
            <a:r>
              <a:rPr lang="en-GB" dirty="0" smtClean="0"/>
              <a:t>Most searches focus on an </a:t>
            </a:r>
            <a:r>
              <a:rPr lang="en-GB" dirty="0" err="1" smtClean="0"/>
              <a:t>axion</a:t>
            </a:r>
            <a:r>
              <a:rPr lang="en-GB" dirty="0" smtClean="0"/>
              <a:t> coupling to photons.</a:t>
            </a:r>
          </a:p>
          <a:p>
            <a:r>
              <a:rPr lang="en-GB" dirty="0" smtClean="0"/>
              <a:t>Recently, searching for a </a:t>
            </a:r>
            <a:r>
              <a:rPr lang="en-GB" dirty="0" smtClean="0">
                <a:latin typeface="DIN Pro Medium" charset="0"/>
                <a:ea typeface="DIN Pro Medium" charset="0"/>
                <a:cs typeface="DIN Pro Medium" charset="0"/>
              </a:rPr>
              <a:t>gluon coupling</a:t>
            </a:r>
            <a:r>
              <a:rPr lang="en-GB" dirty="0" smtClean="0"/>
              <a:t> has been proposed: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an </a:t>
            </a:r>
            <a:r>
              <a:rPr lang="en-GB" dirty="0" err="1" smtClean="0"/>
              <a:t>axion</a:t>
            </a:r>
            <a:r>
              <a:rPr lang="en-GB" dirty="0" smtClean="0"/>
              <a:t>?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63264"/>
          <a:stretch/>
        </p:blipFill>
        <p:spPr>
          <a:xfrm>
            <a:off x="2915816" y="4052786"/>
            <a:ext cx="2952328" cy="196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722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cover/>
      </p:transition>
    </mc:Choice>
    <mc:Fallback xmlns="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Axion</a:t>
            </a:r>
            <a:r>
              <a:rPr lang="en-GB" dirty="0" smtClean="0"/>
              <a:t>-induced </a:t>
            </a:r>
            <a:r>
              <a:rPr lang="en-GB" dirty="0" err="1" smtClean="0"/>
              <a:t>nEDM</a:t>
            </a:r>
            <a:r>
              <a:rPr lang="en-GB" dirty="0" smtClean="0"/>
              <a:t> oscillation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649" y="1916678"/>
            <a:ext cx="8108702" cy="7202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3541" y="3475156"/>
            <a:ext cx="3785344" cy="63732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1845" y="3356992"/>
            <a:ext cx="32480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DIN Pro Regular" charset="0"/>
              </a:rPr>
              <a:t>ILL &amp; PSI</a:t>
            </a:r>
          </a:p>
          <a:p>
            <a:pPr algn="ctr"/>
            <a:r>
              <a:rPr lang="en-US" sz="2400" dirty="0" err="1" smtClean="0">
                <a:latin typeface="DIN Pro Regular" charset="0"/>
              </a:rPr>
              <a:t>nEDM</a:t>
            </a:r>
            <a:r>
              <a:rPr lang="en-US" sz="2400" dirty="0" smtClean="0">
                <a:latin typeface="DIN Pro Regular" charset="0"/>
              </a:rPr>
              <a:t> measurements:</a:t>
            </a:r>
            <a:endParaRPr lang="en-US" sz="2400" dirty="0">
              <a:latin typeface="DIN Pro Regular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948773" y="4983559"/>
            <a:ext cx="4868640" cy="461665"/>
            <a:chOff x="1948773" y="5266821"/>
            <a:chExt cx="4868640" cy="461665"/>
          </a:xfrm>
        </p:grpSpPr>
        <p:sp>
          <p:nvSpPr>
            <p:cNvPr id="8" name="TextBox 7"/>
            <p:cNvSpPr txBox="1"/>
            <p:nvPr/>
          </p:nvSpPr>
          <p:spPr>
            <a:xfrm>
              <a:off x="1948773" y="5266821"/>
              <a:ext cx="48686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DIN Pro Regular" charset="0"/>
                </a:rPr>
                <a:t>If      oscillates, </a:t>
              </a:r>
              <a:r>
                <a:rPr lang="en-US" sz="2400" dirty="0">
                  <a:latin typeface="DIN Pro Regular" charset="0"/>
                </a:rPr>
                <a:t> </a:t>
              </a:r>
              <a:r>
                <a:rPr lang="en-US" sz="2400" dirty="0" smtClean="0">
                  <a:latin typeface="DIN Pro Regular" charset="0"/>
                </a:rPr>
                <a:t>   will oscillate too.</a:t>
              </a:r>
              <a:endParaRPr lang="en-US" sz="2400" dirty="0">
                <a:latin typeface="DIN Pro Regular" charset="0"/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88145" y="5441005"/>
              <a:ext cx="185199" cy="17491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11343" y="5368641"/>
              <a:ext cx="321854" cy="294267"/>
            </a:xfrm>
            <a:prstGeom prst="rect">
              <a:avLst/>
            </a:prstGeom>
          </p:spPr>
        </p:pic>
      </p:grpSp>
      <p:sp>
        <p:nvSpPr>
          <p:cNvPr id="18" name="TextBox 17"/>
          <p:cNvSpPr txBox="1"/>
          <p:nvPr/>
        </p:nvSpPr>
        <p:spPr>
          <a:xfrm>
            <a:off x="5019699" y="4334432"/>
            <a:ext cx="3294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DIN Pro Medium" charset="0"/>
                <a:ea typeface="DIN Pro Medium" charset="0"/>
                <a:cs typeface="DIN Pro Medium" charset="0"/>
              </a:rPr>
              <a:t>neutron precession frequency</a:t>
            </a:r>
            <a:endParaRPr lang="en-US" dirty="0">
              <a:latin typeface="DIN Pro Medium" charset="0"/>
              <a:ea typeface="DIN Pro Medium" charset="0"/>
              <a:cs typeface="DIN Pro Medium" charset="0"/>
            </a:endParaRPr>
          </a:p>
        </p:txBody>
      </p:sp>
      <p:cxnSp>
        <p:nvCxnSpPr>
          <p:cNvPr id="22" name="Curved Connector 21"/>
          <p:cNvCxnSpPr>
            <a:stCxn id="18" idx="1"/>
          </p:cNvCxnSpPr>
          <p:nvPr/>
        </p:nvCxnSpPr>
        <p:spPr>
          <a:xfrm rot="10800000">
            <a:off x="4499995" y="3992626"/>
            <a:ext cx="519705" cy="526472"/>
          </a:xfrm>
          <a:prstGeom prst="curvedConnector2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1907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cover/>
      </p:transition>
    </mc:Choice>
    <mc:Fallback xmlns="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Least Squares Spectral Analysis (LSSA)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258" y="1852325"/>
            <a:ext cx="3865116" cy="179404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8959" y="1996341"/>
            <a:ext cx="4178077" cy="16985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7557" y="3983693"/>
            <a:ext cx="4853403" cy="159922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t="1043" r="876"/>
          <a:stretch/>
        </p:blipFill>
        <p:spPr>
          <a:xfrm>
            <a:off x="259895" y="3825922"/>
            <a:ext cx="3670660" cy="193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418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cover/>
      </p:transition>
    </mc:Choice>
    <mc:Fallback xmlns="">
      <p:transition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D</a:t>
            </a:r>
            <a:r>
              <a:rPr lang="en-GB" dirty="0" smtClean="0"/>
              <a:t>ata </a:t>
            </a:r>
            <a:r>
              <a:rPr lang="en-GB" dirty="0" err="1"/>
              <a:t>P</a:t>
            </a:r>
            <a:r>
              <a:rPr lang="en-GB" dirty="0" err="1" smtClean="0"/>
              <a:t>eriodogram</a:t>
            </a:r>
            <a:endParaRPr lang="en-GB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258" y="1196605"/>
            <a:ext cx="6817483" cy="511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8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cover/>
      </p:transition>
    </mc:Choice>
    <mc:Fallback xmlns="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err="1"/>
              <a:t>P</a:t>
            </a:r>
            <a:r>
              <a:rPr lang="en-GB" dirty="0" err="1" smtClean="0"/>
              <a:t>eriodogram</a:t>
            </a:r>
            <a:r>
              <a:rPr lang="en-GB" dirty="0" smtClean="0"/>
              <a:t> </a:t>
            </a:r>
            <a:r>
              <a:rPr lang="en-GB" dirty="0"/>
              <a:t>U</a:t>
            </a:r>
            <a:r>
              <a:rPr lang="en-GB" dirty="0" smtClean="0"/>
              <a:t>nder </a:t>
            </a:r>
            <a:r>
              <a:rPr lang="en-GB" dirty="0"/>
              <a:t>the </a:t>
            </a:r>
            <a:r>
              <a:rPr lang="en-GB" dirty="0" smtClean="0"/>
              <a:t>Null </a:t>
            </a:r>
            <a:r>
              <a:rPr lang="en-GB" dirty="0"/>
              <a:t>H</a:t>
            </a:r>
            <a:r>
              <a:rPr lang="en-GB" dirty="0" smtClean="0"/>
              <a:t>ypothesis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415" y="1484784"/>
            <a:ext cx="3203848" cy="200955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05" y="4083739"/>
            <a:ext cx="2882395" cy="200955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1592" y="4105803"/>
            <a:ext cx="3534864" cy="189893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1310" y="1621295"/>
            <a:ext cx="3879122" cy="1736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92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cover/>
      </p:transition>
    </mc:Choice>
    <mc:Fallback xmlns="">
      <p:transition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D</a:t>
            </a:r>
            <a:r>
              <a:rPr lang="en-GB" dirty="0" smtClean="0"/>
              <a:t>ata </a:t>
            </a:r>
            <a:r>
              <a:rPr lang="en-GB" dirty="0" err="1"/>
              <a:t>P</a:t>
            </a:r>
            <a:r>
              <a:rPr lang="en-GB" dirty="0" err="1" smtClean="0"/>
              <a:t>eriodogram</a:t>
            </a:r>
            <a:r>
              <a:rPr lang="en-GB" dirty="0" smtClean="0"/>
              <a:t> vs. the Null Hypothesis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181303"/>
            <a:ext cx="6817482" cy="511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56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cover/>
      </p:transition>
    </mc:Choice>
    <mc:Fallback xmlns="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N</a:t>
            </a:r>
            <a:r>
              <a:rPr lang="en-GB" dirty="0" smtClean="0"/>
              <a:t>ull </a:t>
            </a:r>
            <a:r>
              <a:rPr lang="en-GB" dirty="0"/>
              <a:t>H</a:t>
            </a:r>
            <a:r>
              <a:rPr lang="en-GB" dirty="0" smtClean="0"/>
              <a:t>ypothesis Test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110" y="1592714"/>
            <a:ext cx="7397359" cy="409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66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cover/>
      </p:transition>
    </mc:Choice>
    <mc:Fallback xmlns="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25.08.2016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Michał Rawlik, on behalf of the nEDM collaboration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he Look-Elsewhere </a:t>
            </a:r>
            <a:r>
              <a:rPr lang="en-GB" dirty="0"/>
              <a:t>E</a:t>
            </a:r>
            <a:r>
              <a:rPr lang="en-GB" dirty="0" smtClean="0"/>
              <a:t>ffect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544068"/>
            <a:ext cx="8229600" cy="596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87187" y="4160307"/>
            <a:ext cx="49696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DIN Pro Regular" charset="0"/>
              </a:rPr>
              <a:t>number of frequencies = 1 000 000</a:t>
            </a:r>
          </a:p>
          <a:p>
            <a:pPr algn="ctr"/>
            <a:r>
              <a:rPr lang="en-US" sz="2400" dirty="0" err="1">
                <a:latin typeface="DIN Pro Regular" charset="0"/>
              </a:rPr>
              <a:t>p</a:t>
            </a:r>
            <a:r>
              <a:rPr lang="en-US" sz="2400" baseline="-25000" dirty="0" err="1">
                <a:latin typeface="DIN Pro Regular" charset="0"/>
              </a:rPr>
              <a:t>global</a:t>
            </a:r>
            <a:r>
              <a:rPr lang="en-US" sz="2400" dirty="0">
                <a:latin typeface="DIN Pro Regular" charset="0"/>
              </a:rPr>
              <a:t> = </a:t>
            </a:r>
            <a:r>
              <a:rPr lang="en-US" sz="2400" dirty="0" smtClean="0">
                <a:latin typeface="DIN Pro Regular" charset="0"/>
              </a:rPr>
              <a:t>3-sigma level</a:t>
            </a:r>
          </a:p>
          <a:p>
            <a:pPr algn="ctr"/>
            <a:r>
              <a:rPr lang="en-US" sz="2400" dirty="0" err="1" smtClean="0">
                <a:latin typeface="DIN Pro Regular" charset="0"/>
              </a:rPr>
              <a:t>p</a:t>
            </a:r>
            <a:r>
              <a:rPr lang="en-US" sz="2400" baseline="-25000" dirty="0" err="1" smtClean="0">
                <a:latin typeface="DIN Pro Regular" charset="0"/>
              </a:rPr>
              <a:t>local</a:t>
            </a:r>
            <a:r>
              <a:rPr lang="en-US" sz="2400" dirty="0" smtClean="0">
                <a:latin typeface="DIN Pro Regular" charset="0"/>
              </a:rPr>
              <a:t> = 6-sigma level</a:t>
            </a:r>
            <a:endParaRPr lang="en-US" sz="2400" baseline="30000" dirty="0" smtClean="0">
              <a:latin typeface="DIN Pr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09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cover/>
      </p:transition>
    </mc:Choice>
    <mc:Fallback xmlns="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th_praesentation_4zu3_ETH1">
  <a:themeElements>
    <a:clrScheme name="ETH 1 - Ex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F407A"/>
      </a:accent1>
      <a:accent2>
        <a:srgbClr val="435F8F"/>
      </a:accent2>
      <a:accent3>
        <a:srgbClr val="677DA5"/>
      </a:accent3>
      <a:accent4>
        <a:srgbClr val="8B9CBA"/>
      </a:accent4>
      <a:accent5>
        <a:srgbClr val="AEBACF"/>
      </a:accent5>
      <a:accent6>
        <a:srgbClr val="D2D9E4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1 - Ex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F407A"/>
        </a:accent1>
        <a:accent2>
          <a:srgbClr val="435F8F"/>
        </a:accent2>
        <a:accent3>
          <a:srgbClr val="677DA5"/>
        </a:accent3>
        <a:accent4>
          <a:srgbClr val="8B9CBA"/>
        </a:accent4>
        <a:accent5>
          <a:srgbClr val="AEBACF"/>
        </a:accent5>
        <a:accent6>
          <a:srgbClr val="D2D9E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10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th_praesentation_4zu3_ETH2">
  <a:themeElements>
    <a:clrScheme name="ETH 2 - In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485A2C"/>
      </a:accent1>
      <a:accent2>
        <a:srgbClr val="65744E"/>
      </a:accent2>
      <a:accent3>
        <a:srgbClr val="838F70"/>
      </a:accent3>
      <a:accent4>
        <a:srgbClr val="A0A991"/>
      </a:accent4>
      <a:accent5>
        <a:srgbClr val="BDC4B3"/>
      </a:accent5>
      <a:accent6>
        <a:srgbClr val="DADED5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2 - In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485A2C"/>
        </a:accent1>
        <a:accent2>
          <a:srgbClr val="65744E"/>
        </a:accent2>
        <a:accent3>
          <a:srgbClr val="838F70"/>
        </a:accent3>
        <a:accent4>
          <a:srgbClr val="A0A991"/>
        </a:accent4>
        <a:accent5>
          <a:srgbClr val="BDC4B3"/>
        </a:accent5>
        <a:accent6>
          <a:srgbClr val="DADE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3.xml><?xml version="1.0" encoding="utf-8"?>
<a:theme xmlns:a="http://schemas.openxmlformats.org/drawingml/2006/main" name="eth_praesentation_4zu3_ETH3">
  <a:themeElements>
    <a:clrScheme name="ETH 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3881BD"/>
      </a:accent2>
      <a:accent3>
        <a:srgbClr val="5E99C9"/>
      </a:accent3>
      <a:accent4>
        <a:srgbClr val="84B1D6"/>
      </a:accent4>
      <a:accent5>
        <a:srgbClr val="AAC9E3"/>
      </a:accent5>
      <a:accent6>
        <a:srgbClr val="D0E1EF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3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269B0"/>
        </a:accent1>
        <a:accent2>
          <a:srgbClr val="3881BD"/>
        </a:accent2>
        <a:accent3>
          <a:srgbClr val="5E99C9"/>
        </a:accent3>
        <a:accent4>
          <a:srgbClr val="84B1D6"/>
        </a:accent4>
        <a:accent5>
          <a:srgbClr val="AAC9E3"/>
        </a:accent5>
        <a:accent6>
          <a:srgbClr val="D0E1EF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4.xml><?xml version="1.0" encoding="utf-8"?>
<a:theme xmlns:a="http://schemas.openxmlformats.org/drawingml/2006/main" name="3_eth_praesentation_4zu3_ETH1">
  <a:themeElements>
    <a:clrScheme name="ETH 4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72791C"/>
      </a:accent1>
      <a:accent2>
        <a:srgbClr val="898E40"/>
      </a:accent2>
      <a:accent3>
        <a:srgbClr val="9FA465"/>
      </a:accent3>
      <a:accent4>
        <a:srgbClr val="B6B989"/>
      </a:accent4>
      <a:accent5>
        <a:srgbClr val="CCCFAD"/>
      </a:accent5>
      <a:accent6>
        <a:srgbClr val="E3E4D2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4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72791C"/>
        </a:accent1>
        <a:accent2>
          <a:srgbClr val="898E40"/>
        </a:accent2>
        <a:accent3>
          <a:srgbClr val="9FA465"/>
        </a:accent3>
        <a:accent4>
          <a:srgbClr val="B6B989"/>
        </a:accent4>
        <a:accent5>
          <a:srgbClr val="CCCFAD"/>
        </a:accent5>
        <a:accent6>
          <a:srgbClr val="E3E4D2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5.xml><?xml version="1.0" encoding="utf-8"?>
<a:theme xmlns:a="http://schemas.openxmlformats.org/drawingml/2006/main" name="eth_praesentation_4zu3_ETH5">
  <a:themeElements>
    <a:clrScheme name="ETH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1056A"/>
      </a:accent1>
      <a:accent2>
        <a:srgbClr val="A32D82"/>
      </a:accent2>
      <a:accent3>
        <a:srgbClr val="B4559A"/>
      </a:accent3>
      <a:accent4>
        <a:srgbClr val="C67DB2"/>
      </a:accent4>
      <a:accent5>
        <a:srgbClr val="D7A5C9"/>
      </a:accent5>
      <a:accent6>
        <a:srgbClr val="DFCDE1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5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1056A"/>
        </a:accent1>
        <a:accent2>
          <a:srgbClr val="A32D82"/>
        </a:accent2>
        <a:accent3>
          <a:srgbClr val="B4559A"/>
        </a:accent3>
        <a:accent4>
          <a:srgbClr val="C67DB2"/>
        </a:accent4>
        <a:accent5>
          <a:srgbClr val="D7A5C9"/>
        </a:accent5>
        <a:accent6>
          <a:srgbClr val="DFCDE1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6.xml><?xml version="1.0" encoding="utf-8"?>
<a:theme xmlns:a="http://schemas.openxmlformats.org/drawingml/2006/main" name="eth_praesentation_4zu3_ETH6">
  <a:themeElements>
    <a:clrScheme name="ETH 6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6F6F64"/>
      </a:accent1>
      <a:accent2>
        <a:srgbClr val="86867D"/>
      </a:accent2>
      <a:accent3>
        <a:srgbClr val="9D9D96"/>
      </a:accent3>
      <a:accent4>
        <a:srgbClr val="B4B4AE"/>
      </a:accent4>
      <a:accent5>
        <a:srgbClr val="CBCBC7"/>
      </a:accent5>
      <a:accent6>
        <a:srgbClr val="E2E2E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6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6F6F64"/>
        </a:accent1>
        <a:accent2>
          <a:srgbClr val="86867D"/>
        </a:accent2>
        <a:accent3>
          <a:srgbClr val="9D9D96"/>
        </a:accent3>
        <a:accent4>
          <a:srgbClr val="B4B4AE"/>
        </a:accent4>
        <a:accent5>
          <a:srgbClr val="CBCBC7"/>
        </a:accent5>
        <a:accent6>
          <a:srgbClr val="E2E2E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7.xml><?xml version="1.0" encoding="utf-8"?>
<a:theme xmlns:a="http://schemas.openxmlformats.org/drawingml/2006/main" name="eth_praesentation_4zu3_ETH7">
  <a:themeElements>
    <a:clrScheme name="ETH 7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A8322D"/>
      </a:accent1>
      <a:accent2>
        <a:srgbClr val="B6534F"/>
      </a:accent2>
      <a:accent3>
        <a:srgbClr val="C47470"/>
      </a:accent3>
      <a:accent4>
        <a:srgbClr val="D29492"/>
      </a:accent4>
      <a:accent5>
        <a:srgbClr val="E0B5B3"/>
      </a:accent5>
      <a:accent6>
        <a:srgbClr val="EED6D5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7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A8322D"/>
        </a:accent1>
        <a:accent2>
          <a:srgbClr val="B6534F"/>
        </a:accent2>
        <a:accent3>
          <a:srgbClr val="C47470"/>
        </a:accent3>
        <a:accent4>
          <a:srgbClr val="D29492"/>
        </a:accent4>
        <a:accent5>
          <a:srgbClr val="E0B5B3"/>
        </a:accent5>
        <a:accent6>
          <a:srgbClr val="EED6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8.xml><?xml version="1.0" encoding="utf-8"?>
<a:theme xmlns:a="http://schemas.openxmlformats.org/drawingml/2006/main" name="eth_praesentation_4zu3_ETH8">
  <a:themeElements>
    <a:clrScheme name="ETH 8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7A96"/>
      </a:accent1>
      <a:accent2>
        <a:srgbClr val="298FA7"/>
      </a:accent2>
      <a:accent3>
        <a:srgbClr val="52A5B8"/>
      </a:accent3>
      <a:accent4>
        <a:srgbClr val="7ABAC8"/>
      </a:accent4>
      <a:accent5>
        <a:srgbClr val="A3CFD9"/>
      </a:accent5>
      <a:accent6>
        <a:srgbClr val="CCE4EA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8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007A96"/>
        </a:accent1>
        <a:accent2>
          <a:srgbClr val="298FA7"/>
        </a:accent2>
        <a:accent3>
          <a:srgbClr val="52A5B8"/>
        </a:accent3>
        <a:accent4>
          <a:srgbClr val="7ABAC8"/>
        </a:accent4>
        <a:accent5>
          <a:srgbClr val="A3CFD9"/>
        </a:accent5>
        <a:accent6>
          <a:srgbClr val="CCE4E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9.xml><?xml version="1.0" encoding="utf-8"?>
<a:theme xmlns:a="http://schemas.openxmlformats.org/drawingml/2006/main" name="eth_praesentation_4zu3_ETH9">
  <a:themeElements>
    <a:clrScheme name="ETH 9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56013"/>
      </a:accent1>
      <a:accent2>
        <a:srgbClr val="A67939"/>
      </a:accent2>
      <a:accent3>
        <a:srgbClr val="B7935F"/>
      </a:accent3>
      <a:accent4>
        <a:srgbClr val="C8AC84"/>
      </a:accent4>
      <a:accent5>
        <a:srgbClr val="D9C6AA"/>
      </a:accent5>
      <a:accent6>
        <a:srgbClr val="EADFD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9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56013"/>
        </a:accent1>
        <a:accent2>
          <a:srgbClr val="A67939"/>
        </a:accent2>
        <a:accent3>
          <a:srgbClr val="B7935F"/>
        </a:accent3>
        <a:accent4>
          <a:srgbClr val="C8AC84"/>
        </a:accent4>
        <a:accent5>
          <a:srgbClr val="D9C6AA"/>
        </a:accent5>
        <a:accent6>
          <a:srgbClr val="EADFD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eth_praesentation_4zu3_en</Template>
  <TotalTime>9851</TotalTime>
  <Words>466</Words>
  <Application>Microsoft Macintosh PowerPoint</Application>
  <PresentationFormat>On-screen Show (4:3)</PresentationFormat>
  <Paragraphs>90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DIN Pro Medium</vt:lpstr>
      <vt:lpstr>DIN Pro Regular</vt:lpstr>
      <vt:lpstr>Wingdings</vt:lpstr>
      <vt:lpstr>Arial</vt:lpstr>
      <vt:lpstr>eth_praesentation_4zu3_ETH1</vt:lpstr>
      <vt:lpstr>eth_praesentation_4zu3_ETH2</vt:lpstr>
      <vt:lpstr>eth_praesentation_4zu3_ETH3</vt:lpstr>
      <vt:lpstr>3_eth_praesentation_4zu3_ETH1</vt:lpstr>
      <vt:lpstr>eth_praesentation_4zu3_ETH5</vt:lpstr>
      <vt:lpstr>eth_praesentation_4zu3_ETH6</vt:lpstr>
      <vt:lpstr>eth_praesentation_4zu3_ETH7</vt:lpstr>
      <vt:lpstr>eth_praesentation_4zu3_ETH8</vt:lpstr>
      <vt:lpstr>eth_praesentation_4zu3_ETH9</vt:lpstr>
      <vt:lpstr>Looking for axions with nEDM experiments</vt:lpstr>
      <vt:lpstr>What is an axion?</vt:lpstr>
      <vt:lpstr>Axion-induced nEDM oscillation</vt:lpstr>
      <vt:lpstr>Least Squares Spectral Analysis (LSSA)</vt:lpstr>
      <vt:lpstr>The Data Periodogram</vt:lpstr>
      <vt:lpstr>The Periodogram Under the Null Hypothesis</vt:lpstr>
      <vt:lpstr>The Data Periodogram vs. the Null Hypothesis</vt:lpstr>
      <vt:lpstr>The Null Hypothesis Test</vt:lpstr>
      <vt:lpstr>The Look-Elsewhere Effect</vt:lpstr>
      <vt:lpstr>False-Alarm Thresholds</vt:lpstr>
      <vt:lpstr>First Experimental Limits on the Axion-Gluon Coupling</vt:lpstr>
      <vt:lpstr>Thank you for your attention!</vt:lpstr>
      <vt:lpstr>PowerPoint Presentation</vt:lpstr>
      <vt:lpstr>the look-elsewhere effect</vt:lpstr>
      <vt:lpstr>first experimental limits on the axion-gluon coupling</vt:lpstr>
      <vt:lpstr>determining the exclusion region</vt:lpstr>
      <vt:lpstr>the exclusion region</vt:lpstr>
    </vt:vector>
  </TitlesOfParts>
  <Company/>
  <LinksUpToDate>false</LinksUpToDate>
  <SharedDoc>false</SharedDoc>
  <HyperlinkBase/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89</cp:revision>
  <cp:lastPrinted>2016-08-26T10:18:29Z</cp:lastPrinted>
  <dcterms:created xsi:type="dcterms:W3CDTF">2016-08-18T11:28:18Z</dcterms:created>
  <dcterms:modified xsi:type="dcterms:W3CDTF">2016-08-26T10:20:03Z</dcterms:modified>
</cp:coreProperties>
</file>