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media1.mp4" ContentType="video/unknown"/>
  <Override PartName="/ppt/media/media2.mp4" ContentType="video/unknown"/>
  <Override PartName="/ppt/media/media3.mp4" ContentType="vide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13004800" cy="9753600"/>
  <p:notesSz cx="6858000" cy="9144000"/>
  <p:defaultTextStyle>
    <a:lvl1pPr algn="ctr" defTabSz="584200">
      <a:defRPr sz="4200">
        <a:latin typeface="+mn-lt"/>
        <a:ea typeface="+mn-ea"/>
        <a:cs typeface="+mn-cs"/>
        <a:sym typeface="Gill Sans"/>
      </a:defRPr>
    </a:lvl1pPr>
    <a:lvl2pPr indent="342900" algn="ctr" defTabSz="584200">
      <a:defRPr sz="4200">
        <a:latin typeface="+mn-lt"/>
        <a:ea typeface="+mn-ea"/>
        <a:cs typeface="+mn-cs"/>
        <a:sym typeface="Gill Sans"/>
      </a:defRPr>
    </a:lvl2pPr>
    <a:lvl3pPr indent="685800" algn="ctr" defTabSz="584200">
      <a:defRPr sz="4200">
        <a:latin typeface="+mn-lt"/>
        <a:ea typeface="+mn-ea"/>
        <a:cs typeface="+mn-cs"/>
        <a:sym typeface="Gill Sans"/>
      </a:defRPr>
    </a:lvl3pPr>
    <a:lvl4pPr indent="1028700" algn="ctr" defTabSz="584200">
      <a:defRPr sz="4200">
        <a:latin typeface="+mn-lt"/>
        <a:ea typeface="+mn-ea"/>
        <a:cs typeface="+mn-cs"/>
        <a:sym typeface="Gill Sans"/>
      </a:defRPr>
    </a:lvl4pPr>
    <a:lvl5pPr indent="1371600" algn="ctr" defTabSz="584200">
      <a:defRPr sz="4200">
        <a:latin typeface="+mn-lt"/>
        <a:ea typeface="+mn-ea"/>
        <a:cs typeface="+mn-cs"/>
        <a:sym typeface="Gill Sans"/>
      </a:defRPr>
    </a:lvl5pPr>
    <a:lvl6pPr indent="1714500" algn="ctr" defTabSz="584200">
      <a:defRPr sz="4200">
        <a:latin typeface="+mn-lt"/>
        <a:ea typeface="+mn-ea"/>
        <a:cs typeface="+mn-cs"/>
        <a:sym typeface="Gill Sans"/>
      </a:defRPr>
    </a:lvl6pPr>
    <a:lvl7pPr indent="2057400" algn="ctr" defTabSz="584200">
      <a:defRPr sz="4200">
        <a:latin typeface="+mn-lt"/>
        <a:ea typeface="+mn-ea"/>
        <a:cs typeface="+mn-cs"/>
        <a:sym typeface="Gill Sans"/>
      </a:defRPr>
    </a:lvl7pPr>
    <a:lvl8pPr indent="2400300" algn="ctr" defTabSz="584200">
      <a:defRPr sz="4200">
        <a:latin typeface="+mn-lt"/>
        <a:ea typeface="+mn-ea"/>
        <a:cs typeface="+mn-cs"/>
        <a:sym typeface="Gill Sans"/>
      </a:defRPr>
    </a:lvl8pPr>
    <a:lvl9pPr indent="2743200" algn="ctr" defTabSz="584200">
      <a:defRPr sz="42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5" name="Shape 4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27" name="Shape 27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43" name="Shape 4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3" name="Shape 1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</a:lvl1pPr>
            <a:lvl2pPr>
              <a:spcBef>
                <a:spcPts val="4800"/>
              </a:spcBef>
            </a:lvl2pPr>
            <a:lvl3pPr>
              <a:spcBef>
                <a:spcPts val="4800"/>
              </a:spcBef>
            </a:lvl3pPr>
            <a:lvl4pPr>
              <a:spcBef>
                <a:spcPts val="4800"/>
              </a:spcBef>
            </a:lvl4pPr>
            <a:lvl5pPr>
              <a:spcBef>
                <a:spcPts val="4800"/>
              </a:spcBef>
            </a:lvl5pPr>
          </a:lstStyle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800"/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spd="med" advClick="1"/>
  <p:txStyles>
    <p:titleStyle>
      <a:lvl1pPr algn="ctr" defTabSz="584200">
        <a:defRPr sz="8400">
          <a:latin typeface="+mn-lt"/>
          <a:ea typeface="+mn-ea"/>
          <a:cs typeface="+mn-cs"/>
          <a:sym typeface="Gill Sans"/>
        </a:defRPr>
      </a:lvl1pPr>
      <a:lvl2pPr indent="228600" algn="ctr" defTabSz="584200">
        <a:defRPr sz="8400">
          <a:latin typeface="+mn-lt"/>
          <a:ea typeface="+mn-ea"/>
          <a:cs typeface="+mn-cs"/>
          <a:sym typeface="Gill Sans"/>
        </a:defRPr>
      </a:lvl2pPr>
      <a:lvl3pPr indent="457200" algn="ctr" defTabSz="584200">
        <a:defRPr sz="8400">
          <a:latin typeface="+mn-lt"/>
          <a:ea typeface="+mn-ea"/>
          <a:cs typeface="+mn-cs"/>
          <a:sym typeface="Gill Sans"/>
        </a:defRPr>
      </a:lvl3pPr>
      <a:lvl4pPr indent="685800" algn="ctr" defTabSz="584200">
        <a:defRPr sz="8400">
          <a:latin typeface="+mn-lt"/>
          <a:ea typeface="+mn-ea"/>
          <a:cs typeface="+mn-cs"/>
          <a:sym typeface="Gill Sans"/>
        </a:defRPr>
      </a:lvl4pPr>
      <a:lvl5pPr indent="914400" algn="ctr" defTabSz="584200">
        <a:defRPr sz="8400">
          <a:latin typeface="+mn-lt"/>
          <a:ea typeface="+mn-ea"/>
          <a:cs typeface="+mn-cs"/>
          <a:sym typeface="Gill Sans"/>
        </a:defRPr>
      </a:lvl5pPr>
      <a:lvl6pPr indent="1143000" algn="ctr" defTabSz="584200">
        <a:defRPr sz="8400">
          <a:latin typeface="+mn-lt"/>
          <a:ea typeface="+mn-ea"/>
          <a:cs typeface="+mn-cs"/>
          <a:sym typeface="Gill Sans"/>
        </a:defRPr>
      </a:lvl6pPr>
      <a:lvl7pPr indent="1371600" algn="ctr" defTabSz="584200">
        <a:defRPr sz="8400">
          <a:latin typeface="+mn-lt"/>
          <a:ea typeface="+mn-ea"/>
          <a:cs typeface="+mn-cs"/>
          <a:sym typeface="Gill Sans"/>
        </a:defRPr>
      </a:lvl7pPr>
      <a:lvl8pPr indent="1600200" algn="ctr" defTabSz="584200">
        <a:defRPr sz="8400">
          <a:latin typeface="+mn-lt"/>
          <a:ea typeface="+mn-ea"/>
          <a:cs typeface="+mn-cs"/>
          <a:sym typeface="Gill Sans"/>
        </a:defRPr>
      </a:lvl8pPr>
      <a:lvl9pPr indent="1828800" algn="ctr" defTabSz="584200">
        <a:defRPr sz="8400"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tif"/><Relationship Id="rId3" Type="http://schemas.openxmlformats.org/officeDocument/2006/relationships/image" Target="../media/image12.tif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.tif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video" Target="../media/media2.mp4"/><Relationship Id="rId3" Type="http://schemas.microsoft.com/office/2007/relationships/media" Target="../media/media2.mp4"/><Relationship Id="rId4" Type="http://schemas.openxmlformats.org/officeDocument/2006/relationships/image" Target="../media/image18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video" Target="../media/media3.mp4"/><Relationship Id="rId3" Type="http://schemas.microsoft.com/office/2007/relationships/media" Target="../media/media3.mp4"/><Relationship Id="rId4" Type="http://schemas.openxmlformats.org/officeDocument/2006/relationships/image" Target="../media/image19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tif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tif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tif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tif"/><Relationship Id="rId3" Type="http://schemas.openxmlformats.org/officeDocument/2006/relationships/image" Target="../media/image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tif"/><Relationship Id="rId3" Type="http://schemas.openxmlformats.org/officeDocument/2006/relationships/image" Target="../media/image9.tif"/><Relationship Id="rId4" Type="http://schemas.openxmlformats.org/officeDocument/2006/relationships/image" Target="../media/image10.tif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262598" y="431800"/>
            <a:ext cx="12479604" cy="2822009"/>
          </a:xfrm>
          <a:prstGeom prst="rect">
            <a:avLst/>
          </a:prstGeom>
          <a:solidFill>
            <a:srgbClr val="CFB981"/>
          </a:solidFill>
        </p:spPr>
        <p:txBody>
          <a:bodyPr/>
          <a:lstStyle/>
          <a:p>
            <a:pPr lvl="0">
              <a:defRPr sz="1800"/>
            </a:pPr>
            <a:r>
              <a:rPr sz="4000">
                <a:latin typeface="CMU Bright Roman"/>
                <a:ea typeface="CMU Bright Roman"/>
                <a:cs typeface="CMU Bright Roman"/>
                <a:sym typeface="CMU Bright Roman"/>
              </a:rPr>
              <a:t>Αναλύοντας τα δεδομένα </a:t>
            </a:r>
            <a:endParaRPr sz="40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endParaRPr sz="4000">
              <a:latin typeface="CMU Bright Roman"/>
              <a:ea typeface="CMU Bright Roman"/>
              <a:cs typeface="CMU Bright Roman"/>
              <a:sym typeface="CMU Bright Roman"/>
            </a:endParaRPr>
          </a:p>
        </p:txBody>
      </p:sp>
      <p:sp>
        <p:nvSpPr>
          <p:cNvPr id="48" name="Shape 48"/>
          <p:cNvSpPr/>
          <p:nvPr>
            <p:ph type="body" idx="1"/>
          </p:nvPr>
        </p:nvSpPr>
        <p:spPr>
          <a:xfrm>
            <a:off x="299111" y="3373173"/>
            <a:ext cx="12406578" cy="57291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30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endParaRPr sz="30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r>
              <a:rPr sz="3000">
                <a:latin typeface="CMU Bright Roman"/>
                <a:ea typeface="CMU Bright Roman"/>
                <a:cs typeface="CMU Bright Roman"/>
                <a:sym typeface="CMU Bright Roman"/>
              </a:rPr>
              <a:t>Σ. Λεοντσίνης</a:t>
            </a:r>
            <a:endParaRPr sz="3000" u="sng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r>
              <a:rPr sz="3000">
                <a:latin typeface="CMU Bright Roman"/>
                <a:ea typeface="CMU Bright Roman"/>
                <a:cs typeface="CMU Bright Roman"/>
                <a:sym typeface="CMU Bright Roman"/>
              </a:rPr>
              <a:t>University of Colorado, Boulder</a:t>
            </a:r>
            <a:endParaRPr sz="30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endParaRPr sz="30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endParaRPr sz="30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endParaRPr sz="30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endParaRPr sz="30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r>
              <a:rPr sz="3000">
                <a:latin typeface="CMU Bright Roman"/>
                <a:ea typeface="CMU Bright Roman"/>
                <a:cs typeface="CMU Bright Roman"/>
                <a:sym typeface="CMU Bright Roman"/>
              </a:rPr>
              <a:t>Playing with Protons</a:t>
            </a:r>
            <a:endParaRPr sz="30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>
              <a:defRPr sz="1800"/>
            </a:pPr>
            <a:r>
              <a:rPr sz="3000">
                <a:latin typeface="CMU Bright Roman"/>
                <a:ea typeface="CMU Bright Roman"/>
                <a:cs typeface="CMU Bright Roman"/>
                <a:sym typeface="CMU Bright Roman"/>
              </a:rPr>
              <a:t>20</a:t>
            </a:r>
            <a:r>
              <a:rPr baseline="31999" sz="3000">
                <a:latin typeface="CMU Bright Roman"/>
                <a:ea typeface="CMU Bright Roman"/>
                <a:cs typeface="CMU Bright Roman"/>
                <a:sym typeface="CMU Bright Roman"/>
              </a:rPr>
              <a:t>th</a:t>
            </a:r>
            <a:r>
              <a:rPr sz="3000">
                <a:latin typeface="CMU Bright Roman"/>
                <a:ea typeface="CMU Bright Roman"/>
                <a:cs typeface="CMU Bright Roman"/>
                <a:sym typeface="CMU Bright Roman"/>
              </a:rPr>
              <a:t> August 2016</a:t>
            </a:r>
          </a:p>
        </p:txBody>
      </p:sp>
      <p:pic>
        <p:nvPicPr>
          <p:cNvPr id="49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62720" y="7590843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University of Colorado Boulder_1407918735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8518" y="7624156"/>
            <a:ext cx="1905001" cy="18383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type="sldNum" sz="quarter" idx="2"/>
          </p:nvPr>
        </p:nvSpPr>
        <p:spPr>
          <a:xfrm>
            <a:off x="6316599" y="9258300"/>
            <a:ext cx="358903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52" name="Shape 152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53" name="Shape 153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54" name="Shape 154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pic>
        <p:nvPicPr>
          <p:cNvPr id="155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06015" y="3185111"/>
            <a:ext cx="4306951" cy="58393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399605"/>
            <a:ext cx="13004801" cy="8954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sldNum" sz="quarter" idx="2"/>
          </p:nvPr>
        </p:nvSpPr>
        <p:spPr>
          <a:xfrm>
            <a:off x="6318885" y="9258300"/>
            <a:ext cx="354331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59" name="Shape 159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60" name="Shape 160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61" name="Shape 161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Γεγονότα</a:t>
            </a:r>
          </a:p>
        </p:txBody>
      </p:sp>
      <p:sp>
        <p:nvSpPr>
          <p:cNvPr id="162" name="Shape 162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pic>
        <p:nvPicPr>
          <p:cNvPr id="163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5600" y="-1"/>
            <a:ext cx="9753600" cy="9753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sldNum" sz="quarter" idx="2"/>
          </p:nvPr>
        </p:nvSpPr>
        <p:spPr>
          <a:xfrm>
            <a:off x="6307797" y="9258300"/>
            <a:ext cx="376506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66" name="Shape 166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67" name="Shape 167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68" name="Shape 168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Ανάλυση δεδομένων</a:t>
            </a:r>
          </a:p>
        </p:txBody>
      </p:sp>
      <p:sp>
        <p:nvSpPr>
          <p:cNvPr id="169" name="Shape 169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sp>
        <p:nvSpPr>
          <p:cNvPr id="170" name="Shape 170"/>
          <p:cNvSpPr/>
          <p:nvPr/>
        </p:nvSpPr>
        <p:spPr>
          <a:xfrm>
            <a:off x="256452" y="1276350"/>
            <a:ext cx="12496801" cy="75106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Χρησιμοποιώντας προσομοιώσεις προσπαθούμε να καταλάβουμε τα χαρακτηριστικά των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σωματιδίων που ενδιαφερόμαστε (ας το πούμε Ζ)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σωματιδίων στα οποία το Ζ διασπάται (π.χ. μιόνια)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Κοιτάμε γεγονότα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πόσα;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καταγράφουμε περίπου 100’000 συγκρούσεις ανα δευτερόλεπτο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ένα γέμισμα από τον επιταχυντή το οποίο διαρκεί 10 ώρες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3" marL="1316736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3’000’000’000 γεγονότα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κάθε ένα γεγονός είτε καταγράφεται είτε απορρίπτεται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όσα γεγονότα περιέχουν σωματίδια που μας ενδιαφέρουν και τα κινηματικά χαρακτηριστικά τους περνάνε τα κριτήρια διαλογής μας κρατούνται και χρησιμοποιούνται στις αναλύσεις μας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προσπαθούμε να ξεχωρίσουμε τυχαία γεγονότα - </a:t>
            </a:r>
            <a:r>
              <a:rPr b="1" sz="2400">
                <a:latin typeface="CMU Bright Roman"/>
                <a:ea typeface="CMU Bright Roman"/>
                <a:cs typeface="CMU Bright Roman"/>
                <a:sym typeface="CMU Bright Roman"/>
              </a:rPr>
              <a:t>υπόβαθρο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σωματίδια που προέρχονται από διασπάσεις σωματιδίων - </a:t>
            </a:r>
            <a:r>
              <a:rPr b="1" sz="2400">
                <a:latin typeface="CMU Bright Roman"/>
                <a:ea typeface="CMU Bright Roman"/>
                <a:cs typeface="CMU Bright Roman"/>
                <a:sym typeface="CMU Bright Roman"/>
              </a:rPr>
              <a:t>σήμα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Κάθε ένα ενδιαφέρον γεγονός εισάγεται σε ιστογράμματα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hgg-floatingscale-short21.mp4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2517921" y="2109725"/>
            <a:ext cx="7956258" cy="7716371"/>
          </a:xfrm>
          <a:prstGeom prst="rect">
            <a:avLst/>
          </a:prstGeom>
        </p:spPr>
      </p:pic>
      <p:sp>
        <p:nvSpPr>
          <p:cNvPr id="173" name="Shape 173"/>
          <p:cNvSpPr/>
          <p:nvPr>
            <p:ph type="sldNum" sz="quarter" idx="2"/>
          </p:nvPr>
        </p:nvSpPr>
        <p:spPr>
          <a:xfrm>
            <a:off x="6309969" y="9258300"/>
            <a:ext cx="37216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74" name="Shape 174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75" name="Shape 175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76" name="Shape 176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Παράδειγμα!</a:t>
            </a:r>
          </a:p>
        </p:txBody>
      </p:sp>
      <p:sp>
        <p:nvSpPr>
          <p:cNvPr id="177" name="Shape 177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sp>
        <p:nvSpPr>
          <p:cNvPr id="178" name="Shape 178"/>
          <p:cNvSpPr/>
          <p:nvPr/>
        </p:nvSpPr>
        <p:spPr>
          <a:xfrm>
            <a:off x="256452" y="1276350"/>
            <a:ext cx="12496801" cy="942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Το σωματίδιο Higgs μπορεί να διασπαστεί σε δύο φωτόνια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Χρησιμοποιώντας γεγονότα που ικανοποιούν τα κριτήρια διαλλογής..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1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7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4l-fixedscale-nomuprof2.mp4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2527300" y="2237739"/>
            <a:ext cx="7950200" cy="7710497"/>
          </a:xfrm>
          <a:prstGeom prst="rect">
            <a:avLst/>
          </a:prstGeom>
        </p:spPr>
      </p:pic>
      <p:sp>
        <p:nvSpPr>
          <p:cNvPr id="181" name="Shape 181"/>
          <p:cNvSpPr/>
          <p:nvPr>
            <p:ph type="sldNum" sz="quarter" idx="2"/>
          </p:nvPr>
        </p:nvSpPr>
        <p:spPr>
          <a:xfrm>
            <a:off x="6307112" y="9258300"/>
            <a:ext cx="377876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82" name="Shape 182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83" name="Shape 183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84" name="Shape 184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Παράδειγμα!</a:t>
            </a:r>
          </a:p>
        </p:txBody>
      </p:sp>
      <p:sp>
        <p:nvSpPr>
          <p:cNvPr id="185" name="Shape 185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sp>
        <p:nvSpPr>
          <p:cNvPr id="186" name="Shape 186"/>
          <p:cNvSpPr/>
          <p:nvPr/>
        </p:nvSpPr>
        <p:spPr>
          <a:xfrm>
            <a:off x="256452" y="1276350"/>
            <a:ext cx="12496801" cy="942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spcBef>
                <a:spcPts val="500"/>
              </a:spcBef>
              <a:buSzPct val="125000"/>
              <a:buChar char="•"/>
              <a:defRPr sz="2400">
                <a:latin typeface="CMU Bright Roman"/>
                <a:ea typeface="CMU Bright Roman"/>
                <a:cs typeface="CMU Bright Roman"/>
                <a:sym typeface="CMU Bright Roman"/>
              </a:defRPr>
            </a:lvl1pPr>
            <a:lvl2pPr marL="457200" indent="0" algn="l">
              <a:spcBef>
                <a:spcPts val="500"/>
              </a:spcBef>
              <a:buSzPct val="125000"/>
              <a:buChar char="•"/>
              <a:defRPr sz="2400">
                <a:latin typeface="CMU Bright Roman"/>
                <a:ea typeface="CMU Bright Roman"/>
                <a:cs typeface="CMU Bright Roman"/>
                <a:sym typeface="CMU Bright Roman"/>
              </a:defRPr>
            </a:lvl2pPr>
          </a:lstStyle>
          <a:p>
            <a:pPr lvl="0">
              <a:defRPr sz="1800"/>
            </a:pPr>
            <a:r>
              <a:rPr sz="2400"/>
              <a:t> Το σωματίδιο Higgs μπορεί να διασπαστεί σε δύο Ζ μποζόνια</a:t>
            </a:r>
            <a:endParaRPr sz="2400"/>
          </a:p>
          <a:p>
            <a:pPr lvl="1">
              <a:defRPr sz="1800"/>
            </a:pPr>
            <a:r>
              <a:rPr sz="2400"/>
              <a:t> τα οποία Ζ διασπούνται σε 2 μιόνια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1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80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type="sldNum" sz="quarter" idx="2"/>
          </p:nvPr>
        </p:nvSpPr>
        <p:spPr>
          <a:xfrm>
            <a:off x="6309283" y="9258300"/>
            <a:ext cx="37353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89" name="Shape 189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90" name="Shape 190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91" name="Shape 191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Δεδομένα</a:t>
            </a:r>
          </a:p>
        </p:txBody>
      </p:sp>
      <p:sp>
        <p:nvSpPr>
          <p:cNvPr id="192" name="Shape 192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sp>
        <p:nvSpPr>
          <p:cNvPr id="193" name="Shape 193"/>
          <p:cNvSpPr/>
          <p:nvPr/>
        </p:nvSpPr>
        <p:spPr>
          <a:xfrm>
            <a:off x="256452" y="1276350"/>
            <a:ext cx="12496801" cy="4803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Τα δεδομένα αναλύονται καθημερίνα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φυσικοί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φοιτητές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τεχνικοί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Ένα γεγονός έχει μέγεθος ~1MB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Σε ένα χρόνο μπορεί να καταγραφούν ~15 PB = 15’000 TB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ΑΝ θέλετε να τα αποθηκεύσετε θα χρειαστείτε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15’000 σκληρούς δίσκους 1 ΤΒ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χρησιμοποιώντας οπτικές ίνες 500 ΜΒ/s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3" marL="1316736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~ 21000 ώρες ~ 58 χρόνια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type="sldNum" sz="quarter" idx="2"/>
          </p:nvPr>
        </p:nvSpPr>
        <p:spPr>
          <a:xfrm>
            <a:off x="6306197" y="9258300"/>
            <a:ext cx="379706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96" name="Shape 196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97" name="Shape 197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98" name="Shape 198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Πλέγμα - Grid</a:t>
            </a:r>
          </a:p>
        </p:txBody>
      </p:sp>
      <p:sp>
        <p:nvSpPr>
          <p:cNvPr id="199" name="Shape 199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sp>
        <p:nvSpPr>
          <p:cNvPr id="200" name="Shape 200"/>
          <p:cNvSpPr/>
          <p:nvPr/>
        </p:nvSpPr>
        <p:spPr>
          <a:xfrm>
            <a:off x="256452" y="1276350"/>
            <a:ext cx="12496801" cy="4193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To LHC Computing Grid (πλέγμα υπολογιστών) είναι η λύση που σχεδιάστηκε για τις αυξανόμενες απαιτήσεις των πειραμάτων του LHC σε υπολογιστική ισχύ και αποθηκευτικό χώρο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Οι υπολογιστές που ανήκουν στο GRID μοιράζονται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Επεξεργαστική ισχύ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Πληροφορίες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Αποθηκευτικούς χώρους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Βάσεις δεδομένων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Εφαρμογές</a:t>
            </a:r>
          </a:p>
        </p:txBody>
      </p:sp>
      <p:pic>
        <p:nvPicPr>
          <p:cNvPr id="201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1387" y="5488939"/>
            <a:ext cx="5763363" cy="3464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15161" y="3625850"/>
            <a:ext cx="6097023" cy="42934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879" y="5497195"/>
            <a:ext cx="4364289" cy="4804265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hape 53"/>
          <p:cNvSpPr/>
          <p:nvPr>
            <p:ph type="sldNum" sz="quarter" idx="2"/>
          </p:nvPr>
        </p:nvSpPr>
        <p:spPr>
          <a:xfrm>
            <a:off x="6324600" y="9258300"/>
            <a:ext cx="342900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54" name="Shape 54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55" name="Shape 55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56" name="Shape 56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Εισαγωγή</a:t>
            </a:r>
          </a:p>
        </p:txBody>
      </p:sp>
      <p:sp>
        <p:nvSpPr>
          <p:cNvPr id="57" name="Shape 57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sp>
        <p:nvSpPr>
          <p:cNvPr id="58" name="Shape 58"/>
          <p:cNvSpPr/>
          <p:nvPr/>
        </p:nvSpPr>
        <p:spPr>
          <a:xfrm>
            <a:off x="256452" y="1276350"/>
            <a:ext cx="12496801" cy="459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spcBef>
                <a:spcPts val="500"/>
              </a:spcBef>
              <a:defRPr sz="24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2400"/>
              <a:t> Πως από τον ανιχνευτή</a:t>
            </a:r>
          </a:p>
        </p:txBody>
      </p:sp>
      <p:pic>
        <p:nvPicPr>
          <p:cNvPr id="59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6131" y="1755139"/>
            <a:ext cx="5766938" cy="3243903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/>
        </p:nvSpPr>
        <p:spPr>
          <a:xfrm>
            <a:off x="8124505" y="2893536"/>
            <a:ext cx="4934745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spcBef>
                <a:spcPts val="500"/>
              </a:spcBef>
              <a:defRPr sz="24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2400"/>
              <a:t> Ανακατασκευάζουμε τροχιές</a:t>
            </a:r>
          </a:p>
        </p:txBody>
      </p:sp>
      <p:sp>
        <p:nvSpPr>
          <p:cNvPr id="61" name="Shape 61"/>
          <p:cNvSpPr/>
          <p:nvPr/>
        </p:nvSpPr>
        <p:spPr>
          <a:xfrm>
            <a:off x="253999" y="5267325"/>
            <a:ext cx="5096075" cy="459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spcBef>
                <a:spcPts val="500"/>
              </a:spcBef>
              <a:defRPr sz="24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2400"/>
              <a:t> Και τέλος “βρίσκουμε” σωματίδια</a:t>
            </a:r>
          </a:p>
        </p:txBody>
      </p:sp>
      <p:pic>
        <p:nvPicPr>
          <p:cNvPr id="62" name="pasted-image.t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96220" y="3362666"/>
            <a:ext cx="6074780" cy="42690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type="sldNum" sz="quarter" idx="2"/>
          </p:nvPr>
        </p:nvSpPr>
        <p:spPr>
          <a:xfrm>
            <a:off x="6324600" y="9258300"/>
            <a:ext cx="342900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65" name="Shape 65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66" name="Shape 66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67" name="Shape 67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Το CMS</a:t>
            </a:r>
          </a:p>
        </p:txBody>
      </p:sp>
      <p:sp>
        <p:nvSpPr>
          <p:cNvPr id="68" name="Shape 68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sp>
        <p:nvSpPr>
          <p:cNvPr id="69" name="Shape 69"/>
          <p:cNvSpPr/>
          <p:nvPr/>
        </p:nvSpPr>
        <p:spPr>
          <a:xfrm>
            <a:off x="256452" y="1276350"/>
            <a:ext cx="12496801" cy="4320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Το πείραμα CMS αποτελείται από ανιχνευτικά συστήματα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εσωτερικό ανιχνευτή τροχιών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pixels, silicon strip tracker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όλα τα φορτισμένα σωματίδια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καλορίμετρα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ηλεκτρόνια, φωτόνια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αδρόνια (όλα τα σωματίδια που αποτελούντα από quarks)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φασματόμετρο μιονίων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μιόνια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49878" y="4339109"/>
            <a:ext cx="10877628" cy="5119463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/>
          <p:nvPr>
            <p:ph type="sldNum" sz="quarter" idx="2"/>
          </p:nvPr>
        </p:nvSpPr>
        <p:spPr>
          <a:xfrm>
            <a:off x="6324600" y="9258300"/>
            <a:ext cx="342900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3" name="Shape 73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74" name="Shape 74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75" name="Shape 75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Εσωτερικός ανιχνευτής</a:t>
            </a:r>
          </a:p>
        </p:txBody>
      </p:sp>
      <p:sp>
        <p:nvSpPr>
          <p:cNvPr id="76" name="Shape 76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pic>
        <p:nvPicPr>
          <p:cNvPr id="77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5552" y="1007032"/>
            <a:ext cx="6713808" cy="3760694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22091" y="6750439"/>
            <a:ext cx="1853621" cy="678937"/>
          </a:xfrm>
          <a:prstGeom prst="rect">
            <a:avLst/>
          </a:prstGeom>
        </p:spPr>
      </p:pic>
      <p:pic>
        <p:nvPicPr>
          <p:cNvPr id="80" name="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2482734">
            <a:off x="2303713" y="4851323"/>
            <a:ext cx="4826978" cy="332935"/>
          </a:xfrm>
          <a:prstGeom prst="rect">
            <a:avLst/>
          </a:prstGeom>
        </p:spPr>
      </p:pic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sldNum" sz="quarter" idx="2"/>
          </p:nvPr>
        </p:nvSpPr>
        <p:spPr>
          <a:xfrm>
            <a:off x="6324600" y="9258300"/>
            <a:ext cx="342900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4" name="Shape 84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85" name="Shape 85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86" name="Shape 86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Καλορίμετρα</a:t>
            </a:r>
          </a:p>
        </p:txBody>
      </p:sp>
      <p:sp>
        <p:nvSpPr>
          <p:cNvPr id="87" name="Shape 87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pic>
        <p:nvPicPr>
          <p:cNvPr id="88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72" y="1451169"/>
            <a:ext cx="12797733" cy="7687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27399" y="4778480"/>
            <a:ext cx="5546395" cy="2417623"/>
          </a:xfrm>
          <a:prstGeom prst="rect">
            <a:avLst/>
          </a:prstGeom>
        </p:spPr>
      </p:pic>
      <p:pic>
        <p:nvPicPr>
          <p:cNvPr id="91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72098" y="3059676"/>
            <a:ext cx="8232630" cy="3988545"/>
          </a:xfrm>
          <a:prstGeom prst="rect">
            <a:avLst/>
          </a:prstGeom>
        </p:spPr>
      </p:pic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asted-image.tif"/>
          <p:cNvPicPr/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954373" y="1511507"/>
            <a:ext cx="11096054" cy="8229186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Shape 95"/>
          <p:cNvSpPr/>
          <p:nvPr>
            <p:ph type="sldNum" sz="quarter" idx="2"/>
          </p:nvPr>
        </p:nvSpPr>
        <p:spPr>
          <a:xfrm>
            <a:off x="6324600" y="9258300"/>
            <a:ext cx="342900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96" name="Shape 96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97" name="Shape 97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98" name="Shape 98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Φασματόμετρο μιονίων</a:t>
            </a:r>
          </a:p>
        </p:txBody>
      </p:sp>
      <p:sp>
        <p:nvSpPr>
          <p:cNvPr id="99" name="Shape 99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pic>
        <p:nvPicPr>
          <p:cNvPr id="100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27912" y="1595013"/>
            <a:ext cx="9999201" cy="6963363"/>
          </a:xfrm>
          <a:prstGeom prst="rect">
            <a:avLst/>
          </a:prstGeom>
        </p:spPr>
      </p:pic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type="sldNum" sz="quarter" idx="2"/>
          </p:nvPr>
        </p:nvSpPr>
        <p:spPr>
          <a:xfrm>
            <a:off x="6324600" y="9258300"/>
            <a:ext cx="342900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04" name="Shape 104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05" name="Shape 105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06" name="Shape 106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Το CMS</a:t>
            </a:r>
          </a:p>
        </p:txBody>
      </p:sp>
      <p:sp>
        <p:nvSpPr>
          <p:cNvPr id="107" name="Shape 107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sp>
        <p:nvSpPr>
          <p:cNvPr id="108" name="Shape 108"/>
          <p:cNvSpPr/>
          <p:nvPr/>
        </p:nvSpPr>
        <p:spPr>
          <a:xfrm>
            <a:off x="256452" y="1276350"/>
            <a:ext cx="12496801" cy="1907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Το πείραμα CMS αποτελείται από ανιχνευτικά συστήματα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εσωτερικό ανιχνευτή τροχιών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καλορίμετρα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φασματόμετρο μιονίων</a:t>
            </a:r>
          </a:p>
        </p:txBody>
      </p:sp>
      <p:pic>
        <p:nvPicPr>
          <p:cNvPr id="109" name="particles_bending.mp4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730845" y="3438921"/>
            <a:ext cx="10439401" cy="4978401"/>
          </a:xfrm>
          <a:prstGeom prst="rect">
            <a:avLst/>
          </a:prstGeom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1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0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3162" y="4580933"/>
            <a:ext cx="7743543" cy="5482428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hape 112"/>
          <p:cNvSpPr/>
          <p:nvPr>
            <p:ph type="sldNum" sz="quarter" idx="2"/>
          </p:nvPr>
        </p:nvSpPr>
        <p:spPr>
          <a:xfrm>
            <a:off x="6324600" y="9258300"/>
            <a:ext cx="342900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13" name="Shape 113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14" name="Shape 114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15" name="Shape 115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Pixel :-)</a:t>
            </a:r>
          </a:p>
        </p:txBody>
      </p:sp>
      <p:sp>
        <p:nvSpPr>
          <p:cNvPr id="116" name="Shape 116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sp>
        <p:nvSpPr>
          <p:cNvPr id="117" name="Shape 117"/>
          <p:cNvSpPr/>
          <p:nvPr/>
        </p:nvSpPr>
        <p:spPr>
          <a:xfrm>
            <a:off x="256452" y="1276350"/>
            <a:ext cx="12496801" cy="4803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Ας συγκεντρωθούμε στον ανιχνευτή pixel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Ο ανιχνευτής pixel απότελείται από 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το “βαρέλι” 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τρεις “στρώσεις” - 4.4 cm, 7.3 cm και 10.2 cm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τα “καπάκια”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2" marL="9144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δύο δίσκοι - 34.5 cm και 46.5 cm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66’000’000 pixels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~1m</a:t>
            </a:r>
            <a:r>
              <a:rPr baseline="31999" sz="2400">
                <a:latin typeface="CMU Bright Roman"/>
                <a:ea typeface="CMU Bright Roman"/>
                <a:cs typeface="CMU Bright Roman"/>
                <a:sym typeface="CMU Bright Roman"/>
              </a:rPr>
              <a:t>2</a:t>
            </a:r>
            <a:endParaRPr baseline="31999"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baseline="31999" sz="2400">
                <a:latin typeface="CMU Bright Roman"/>
                <a:ea typeface="CMU Bright Roman"/>
                <a:cs typeface="CMU Bright Roman"/>
                <a:sym typeface="CMU Bright Roman"/>
              </a:rPr>
              <a:t> </a:t>
            </a: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διακριτική ικανότητα 10-20μm = 0.00001-0.00002m</a:t>
            </a:r>
            <a:endParaRPr sz="2400">
              <a:latin typeface="CMU Bright Roman"/>
              <a:ea typeface="CMU Bright Roman"/>
              <a:cs typeface="CMU Bright Roman"/>
              <a:sym typeface="CMU Bright Roman"/>
            </a:endParaRPr>
          </a:p>
          <a:p>
            <a:pPr lvl="1" marL="457200" indent="0" algn="l">
              <a:spcBef>
                <a:spcPts val="500"/>
              </a:spcBef>
              <a:buSzPct val="125000"/>
              <a:buChar char="•"/>
              <a:defRPr sz="1800"/>
            </a:pPr>
            <a:r>
              <a:rPr sz="2400">
                <a:latin typeface="CMU Bright Roman"/>
                <a:ea typeface="CMU Bright Roman"/>
                <a:cs typeface="CMU Bright Roman"/>
                <a:sym typeface="CMU Bright Roman"/>
              </a:rPr>
              <a:t> pixel hits</a:t>
            </a:r>
          </a:p>
        </p:txBody>
      </p:sp>
      <p:pic>
        <p:nvPicPr>
          <p:cNvPr id="118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71718" y="1385121"/>
            <a:ext cx="4877123" cy="37516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pasted-image.t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71880" y="5264574"/>
            <a:ext cx="4876801" cy="37839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type="sldNum" sz="quarter" idx="2"/>
          </p:nvPr>
        </p:nvSpPr>
        <p:spPr>
          <a:xfrm>
            <a:off x="6324600" y="9258300"/>
            <a:ext cx="342900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22" name="Shape 122"/>
          <p:cNvSpPr/>
          <p:nvPr/>
        </p:nvSpPr>
        <p:spPr>
          <a:xfrm>
            <a:off x="132694" y="9251950"/>
            <a:ext cx="14767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S. Leontsinis</a:t>
            </a:r>
          </a:p>
        </p:txBody>
      </p:sp>
      <p:sp>
        <p:nvSpPr>
          <p:cNvPr id="123" name="Shape 123"/>
          <p:cNvSpPr/>
          <p:nvPr/>
        </p:nvSpPr>
        <p:spPr>
          <a:xfrm>
            <a:off x="11382649" y="9258300"/>
            <a:ext cx="126027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lvl="0"/>
            <a:r>
              <a:t>CU Boulder</a:t>
            </a:r>
          </a:p>
        </p:txBody>
      </p:sp>
      <p:sp>
        <p:nvSpPr>
          <p:cNvPr id="124" name="Shape 124"/>
          <p:cNvSpPr/>
          <p:nvPr/>
        </p:nvSpPr>
        <p:spPr>
          <a:xfrm>
            <a:off x="254000" y="698500"/>
            <a:ext cx="12496800" cy="5588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algn="l">
              <a:defRPr sz="30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000"/>
              <a:t>Τί/πως ψάχνουμε να βρούμε</a:t>
            </a:r>
          </a:p>
        </p:txBody>
      </p:sp>
      <p:sp>
        <p:nvSpPr>
          <p:cNvPr id="125" name="Shape 125"/>
          <p:cNvSpPr/>
          <p:nvPr/>
        </p:nvSpPr>
        <p:spPr>
          <a:xfrm>
            <a:off x="254000" y="215900"/>
            <a:ext cx="12496800" cy="558800"/>
          </a:xfrm>
          <a:prstGeom prst="rect">
            <a:avLst/>
          </a:prstGeom>
          <a:solidFill>
            <a:srgbClr val="CFB98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461518">
              <a:defRPr sz="316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3160"/>
              <a:t>Αναλύοντας τα δεδομένα</a:t>
            </a:r>
          </a:p>
        </p:txBody>
      </p:sp>
      <p:grpSp>
        <p:nvGrpSpPr>
          <p:cNvPr id="128" name="Group 128"/>
          <p:cNvGrpSpPr/>
          <p:nvPr/>
        </p:nvGrpSpPr>
        <p:grpSpPr>
          <a:xfrm>
            <a:off x="293136" y="1634767"/>
            <a:ext cx="3692911" cy="797006"/>
            <a:chOff x="-98782" y="-98782"/>
            <a:chExt cx="3692910" cy="797005"/>
          </a:xfrm>
        </p:grpSpPr>
        <p:sp>
          <p:nvSpPr>
            <p:cNvPr id="127" name="Shape 127"/>
            <p:cNvSpPr/>
            <p:nvPr/>
          </p:nvSpPr>
          <p:spPr>
            <a:xfrm>
              <a:off x="0" y="0"/>
              <a:ext cx="3495345" cy="599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spcBef>
                  <a:spcPts val="500"/>
                </a:spcBef>
                <a:defRPr sz="2400">
                  <a:latin typeface="CMU Bright Roman"/>
                  <a:ea typeface="CMU Bright Roman"/>
                  <a:cs typeface="CMU Bright Roman"/>
                  <a:sym typeface="CMU Bright Roman"/>
                </a:defRPr>
              </a:lvl1pPr>
            </a:lstStyle>
            <a:p>
              <a:pPr lvl="0">
                <a:defRPr sz="1800"/>
              </a:pPr>
              <a:r>
                <a:rPr sz="2400"/>
                <a:t>Πραγματικότητα - Hits</a:t>
              </a:r>
            </a:p>
          </p:txBody>
        </p:sp>
        <p:pic>
          <p:nvPicPr>
            <p:cNvPr id="126" name="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98783" y="-98783"/>
              <a:ext cx="3692911" cy="797006"/>
            </a:xfrm>
            <a:prstGeom prst="rect">
              <a:avLst/>
            </a:prstGeom>
            <a:effectLst/>
          </p:spPr>
        </p:pic>
      </p:grpSp>
      <p:grpSp>
        <p:nvGrpSpPr>
          <p:cNvPr id="131" name="Group 131"/>
          <p:cNvGrpSpPr/>
          <p:nvPr/>
        </p:nvGrpSpPr>
        <p:grpSpPr>
          <a:xfrm>
            <a:off x="293136" y="2809239"/>
            <a:ext cx="3692911" cy="797007"/>
            <a:chOff x="-98782" y="-98782"/>
            <a:chExt cx="3692910" cy="797005"/>
          </a:xfrm>
        </p:grpSpPr>
        <p:sp>
          <p:nvSpPr>
            <p:cNvPr id="130" name="Shape 130"/>
            <p:cNvSpPr/>
            <p:nvPr/>
          </p:nvSpPr>
          <p:spPr>
            <a:xfrm>
              <a:off x="0" y="0"/>
              <a:ext cx="3495345" cy="599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spcBef>
                  <a:spcPts val="500"/>
                </a:spcBef>
                <a:defRPr sz="2400">
                  <a:latin typeface="CMU Bright Roman"/>
                  <a:ea typeface="CMU Bright Roman"/>
                  <a:cs typeface="CMU Bright Roman"/>
                  <a:sym typeface="CMU Bright Roman"/>
                </a:defRPr>
              </a:lvl1pPr>
            </a:lstStyle>
            <a:p>
              <a:pPr lvl="0">
                <a:defRPr sz="1800"/>
              </a:pPr>
              <a:r>
                <a:rPr sz="2400"/>
                <a:t>Τροχιές</a:t>
              </a:r>
            </a:p>
          </p:txBody>
        </p:sp>
        <p:pic>
          <p:nvPicPr>
            <p:cNvPr id="129" name="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98783" y="-98783"/>
              <a:ext cx="3692911" cy="797006"/>
            </a:xfrm>
            <a:prstGeom prst="rect">
              <a:avLst/>
            </a:prstGeom>
            <a:effectLst/>
          </p:spPr>
        </p:pic>
      </p:grpSp>
      <p:grpSp>
        <p:nvGrpSpPr>
          <p:cNvPr id="134" name="Group 134"/>
          <p:cNvGrpSpPr/>
          <p:nvPr/>
        </p:nvGrpSpPr>
        <p:grpSpPr>
          <a:xfrm>
            <a:off x="293136" y="3983712"/>
            <a:ext cx="3692911" cy="797007"/>
            <a:chOff x="-98782" y="-98782"/>
            <a:chExt cx="3692910" cy="797005"/>
          </a:xfrm>
        </p:grpSpPr>
        <p:sp>
          <p:nvSpPr>
            <p:cNvPr id="133" name="Shape 133"/>
            <p:cNvSpPr/>
            <p:nvPr/>
          </p:nvSpPr>
          <p:spPr>
            <a:xfrm>
              <a:off x="0" y="0"/>
              <a:ext cx="3495345" cy="599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spcBef>
                  <a:spcPts val="500"/>
                </a:spcBef>
                <a:defRPr sz="2400">
                  <a:latin typeface="CMU Bright Roman"/>
                  <a:ea typeface="CMU Bright Roman"/>
                  <a:cs typeface="CMU Bright Roman"/>
                  <a:sym typeface="CMU Bright Roman"/>
                </a:defRPr>
              </a:lvl1pPr>
            </a:lstStyle>
            <a:p>
              <a:pPr lvl="0">
                <a:defRPr sz="1800"/>
              </a:pPr>
              <a:r>
                <a:rPr sz="2400"/>
                <a:t>Παρατηρήσεις</a:t>
              </a:r>
            </a:p>
          </p:txBody>
        </p:sp>
        <p:pic>
          <p:nvPicPr>
            <p:cNvPr id="132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98783" y="-98783"/>
              <a:ext cx="3692911" cy="797006"/>
            </a:xfrm>
            <a:prstGeom prst="rect">
              <a:avLst/>
            </a:prstGeom>
            <a:effectLst/>
          </p:spPr>
        </p:pic>
      </p:grpSp>
      <p:grpSp>
        <p:nvGrpSpPr>
          <p:cNvPr id="137" name="Group 137"/>
          <p:cNvGrpSpPr/>
          <p:nvPr/>
        </p:nvGrpSpPr>
        <p:grpSpPr>
          <a:xfrm>
            <a:off x="293136" y="5158185"/>
            <a:ext cx="3692911" cy="797006"/>
            <a:chOff x="-98782" y="-98782"/>
            <a:chExt cx="3692910" cy="797005"/>
          </a:xfrm>
        </p:grpSpPr>
        <p:sp>
          <p:nvSpPr>
            <p:cNvPr id="136" name="Shape 136"/>
            <p:cNvSpPr/>
            <p:nvPr/>
          </p:nvSpPr>
          <p:spPr>
            <a:xfrm>
              <a:off x="0" y="0"/>
              <a:ext cx="3495345" cy="599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spcBef>
                  <a:spcPts val="500"/>
                </a:spcBef>
                <a:defRPr sz="2400">
                  <a:latin typeface="CMU Bright Roman"/>
                  <a:ea typeface="CMU Bright Roman"/>
                  <a:cs typeface="CMU Bright Roman"/>
                  <a:sym typeface="CMU Bright Roman"/>
                </a:defRPr>
              </a:lvl1pPr>
            </a:lstStyle>
            <a:p>
              <a:pPr lvl="0">
                <a:defRPr sz="1800"/>
              </a:pPr>
              <a:r>
                <a:rPr sz="2400"/>
                <a:t>Θεωρία</a:t>
              </a:r>
            </a:p>
          </p:txBody>
        </p:sp>
        <p:pic>
          <p:nvPicPr>
            <p:cNvPr id="135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98783" y="-98783"/>
              <a:ext cx="3692911" cy="797006"/>
            </a:xfrm>
            <a:prstGeom prst="rect">
              <a:avLst/>
            </a:prstGeom>
            <a:effectLst/>
          </p:spPr>
        </p:pic>
      </p:grpSp>
      <p:pic>
        <p:nvPicPr>
          <p:cNvPr id="138" name="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 rot="5400000">
            <a:off x="1708477" y="2491715"/>
            <a:ext cx="862228" cy="332935"/>
          </a:xfrm>
          <a:prstGeom prst="rect">
            <a:avLst/>
          </a:prstGeom>
        </p:spPr>
      </p:pic>
      <p:pic>
        <p:nvPicPr>
          <p:cNvPr id="140" name="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 rot="5400000">
            <a:off x="1708477" y="3666188"/>
            <a:ext cx="862228" cy="332934"/>
          </a:xfrm>
          <a:prstGeom prst="rect">
            <a:avLst/>
          </a:prstGeom>
        </p:spPr>
      </p:pic>
      <p:pic>
        <p:nvPicPr>
          <p:cNvPr id="142" name="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 rot="5400000">
            <a:off x="1479877" y="4840661"/>
            <a:ext cx="862228" cy="332934"/>
          </a:xfrm>
          <a:prstGeom prst="rect">
            <a:avLst/>
          </a:prstGeom>
        </p:spPr>
      </p:pic>
      <p:pic>
        <p:nvPicPr>
          <p:cNvPr id="144" name="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 rot="5400000">
            <a:off x="1885402" y="4765309"/>
            <a:ext cx="862228" cy="332934"/>
          </a:xfrm>
          <a:prstGeom prst="rect">
            <a:avLst/>
          </a:prstGeom>
        </p:spPr>
      </p:pic>
      <p:sp>
        <p:nvSpPr>
          <p:cNvPr id="146" name="Shape 146"/>
          <p:cNvSpPr/>
          <p:nvPr/>
        </p:nvSpPr>
        <p:spPr>
          <a:xfrm>
            <a:off x="4515186" y="1593850"/>
            <a:ext cx="8122775" cy="878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spcBef>
                <a:spcPts val="500"/>
              </a:spcBef>
              <a:defRPr sz="24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2400"/>
              <a:t>Σημεία που αφήνουν τα σωματίδια όταν διαπερνούν τον ανιχνευτή</a:t>
            </a:r>
          </a:p>
        </p:txBody>
      </p:sp>
      <p:sp>
        <p:nvSpPr>
          <p:cNvPr id="147" name="Shape 147"/>
          <p:cNvSpPr/>
          <p:nvPr/>
        </p:nvSpPr>
        <p:spPr>
          <a:xfrm>
            <a:off x="4642186" y="2768322"/>
            <a:ext cx="8122775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spcBef>
                <a:spcPts val="500"/>
              </a:spcBef>
              <a:defRPr sz="24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2400"/>
              <a:t>Χρησιμοποιώντας τα σημεία κατασκευάζουμε τροχιές</a:t>
            </a:r>
          </a:p>
        </p:txBody>
      </p:sp>
      <p:sp>
        <p:nvSpPr>
          <p:cNvPr id="148" name="Shape 148"/>
          <p:cNvSpPr/>
          <p:nvPr/>
        </p:nvSpPr>
        <p:spPr>
          <a:xfrm>
            <a:off x="4642186" y="3983712"/>
            <a:ext cx="8122775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spcBef>
                <a:spcPts val="500"/>
              </a:spcBef>
              <a:defRPr sz="24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2400"/>
              <a:t>Ρυθμοί παραγωγής σωματιδίων, ρυθμοί διάσπασης σωματιδίων σε άλλα, ανακάλυψη νέων σωματιδίων</a:t>
            </a:r>
          </a:p>
        </p:txBody>
      </p:sp>
      <p:sp>
        <p:nvSpPr>
          <p:cNvPr id="149" name="Shape 149"/>
          <p:cNvSpPr/>
          <p:nvPr/>
        </p:nvSpPr>
        <p:spPr>
          <a:xfrm>
            <a:off x="4642186" y="5186679"/>
            <a:ext cx="8122775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spcBef>
                <a:spcPts val="500"/>
              </a:spcBef>
              <a:defRPr sz="2400">
                <a:latin typeface="CMU Bright Roman"/>
                <a:ea typeface="CMU Bright Roman"/>
                <a:cs typeface="CMU Bright Roman"/>
                <a:sym typeface="CMU Bright Roman"/>
              </a:defRPr>
            </a:lvl1pPr>
          </a:lstStyle>
          <a:p>
            <a:pPr lvl="0">
              <a:defRPr sz="1800"/>
            </a:pPr>
            <a:r>
              <a:rPr sz="2400"/>
              <a:t>Ξεκινώντας από ένα μοντέλο υπολογίζουν/επιβεβαιώνουν/διασκευάζουν/προτείνουν θεωρίες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