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5"/>
  </p:notesMasterIdLst>
  <p:handoutMasterIdLst>
    <p:handoutMasterId r:id="rId26"/>
  </p:handoutMasterIdLst>
  <p:sldIdLst>
    <p:sldId id="275" r:id="rId2"/>
    <p:sldId id="449" r:id="rId3"/>
    <p:sldId id="456" r:id="rId4"/>
    <p:sldId id="447" r:id="rId5"/>
    <p:sldId id="429" r:id="rId6"/>
    <p:sldId id="428" r:id="rId7"/>
    <p:sldId id="435" r:id="rId8"/>
    <p:sldId id="446" r:id="rId9"/>
    <p:sldId id="448" r:id="rId10"/>
    <p:sldId id="431" r:id="rId11"/>
    <p:sldId id="457" r:id="rId12"/>
    <p:sldId id="455" r:id="rId13"/>
    <p:sldId id="458" r:id="rId14"/>
    <p:sldId id="462" r:id="rId15"/>
    <p:sldId id="460" r:id="rId16"/>
    <p:sldId id="461" r:id="rId17"/>
    <p:sldId id="459" r:id="rId18"/>
    <p:sldId id="450" r:id="rId19"/>
    <p:sldId id="463" r:id="rId20"/>
    <p:sldId id="464" r:id="rId21"/>
    <p:sldId id="465" r:id="rId22"/>
    <p:sldId id="437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9E68"/>
    <a:srgbClr val="0000FF"/>
    <a:srgbClr val="FF8181"/>
    <a:srgbClr val="C1B3D1"/>
    <a:srgbClr val="0033CC"/>
    <a:srgbClr val="56E09E"/>
    <a:srgbClr val="00B050"/>
    <a:srgbClr val="FB02BB"/>
    <a:srgbClr val="FFFFFF"/>
    <a:srgbClr val="848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4" autoAdjust="0"/>
    <p:restoredTop sz="89130" autoAdjust="0"/>
  </p:normalViewPr>
  <p:slideViewPr>
    <p:cSldViewPr snapToGrid="0" snapToObjects="1">
      <p:cViewPr varScale="1">
        <p:scale>
          <a:sx n="132" d="100"/>
          <a:sy n="132" d="100"/>
        </p:scale>
        <p:origin x="54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7/14/16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7/14/16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tiff"/><Relationship Id="rId3" Type="http://schemas.openxmlformats.org/officeDocument/2006/relationships/image" Target="../media/image2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hyperlink" Target="https://espace.cern.ch/be-dep/ABP/HSC/Meetings/LEIR_impedance_model_MM.pdf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emf"/><Relationship Id="rId3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163762"/>
            <a:ext cx="8701471" cy="13447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LEIR MD progress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302781"/>
            <a:ext cx="8701471" cy="2539753"/>
          </a:xfrm>
        </p:spPr>
        <p:txBody>
          <a:bodyPr>
            <a:normAutofit lnSpcReduction="10000"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H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Bartosik</a:t>
            </a:r>
            <a:r>
              <a:rPr lang="en-US" dirty="0" smtClean="0">
                <a:solidFill>
                  <a:srgbClr val="FFFFFF"/>
                </a:solidFill>
              </a:rPr>
              <a:t> and </a:t>
            </a:r>
            <a:r>
              <a:rPr lang="en-US" dirty="0">
                <a:solidFill>
                  <a:srgbClr val="FFFFFF"/>
                </a:solidFill>
              </a:rPr>
              <a:t>A. </a:t>
            </a:r>
            <a:r>
              <a:rPr lang="en-US" dirty="0" smtClean="0">
                <a:solidFill>
                  <a:srgbClr val="FFFFFF"/>
                </a:solidFill>
              </a:rPr>
              <a:t>Huschauer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on behalf of LIU-Ions PS Injectors team</a:t>
            </a:r>
          </a:p>
          <a:p>
            <a:pPr>
              <a:spcBef>
                <a:spcPts val="400"/>
              </a:spcBef>
            </a:pP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Acknowledgements: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M.E. </a:t>
            </a:r>
            <a:r>
              <a:rPr lang="en-US" dirty="0" err="1" smtClean="0">
                <a:solidFill>
                  <a:srgbClr val="FFFFFF"/>
                </a:solidFill>
              </a:rPr>
              <a:t>Angoletta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Arduini</a:t>
            </a:r>
            <a:r>
              <a:rPr lang="en-US" dirty="0" smtClean="0">
                <a:solidFill>
                  <a:srgbClr val="FFFFFF"/>
                </a:solidFill>
              </a:rPr>
              <a:t>, J. </a:t>
            </a:r>
            <a:r>
              <a:rPr lang="en-US" dirty="0" err="1" smtClean="0">
                <a:solidFill>
                  <a:srgbClr val="FFFFFF"/>
                </a:solidFill>
              </a:rPr>
              <a:t>Axensalva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Bellodi</a:t>
            </a:r>
            <a:r>
              <a:rPr lang="en-US" dirty="0">
                <a:solidFill>
                  <a:srgbClr val="FFFFFF"/>
                </a:solidFill>
              </a:rPr>
              <a:t>, </a:t>
            </a:r>
            <a:r>
              <a:rPr lang="en-US" dirty="0" smtClean="0">
                <a:solidFill>
                  <a:srgbClr val="FFFFFF"/>
                </a:solidFill>
              </a:rPr>
              <a:t>N. </a:t>
            </a:r>
            <a:r>
              <a:rPr lang="en-US" dirty="0" err="1" smtClean="0">
                <a:solidFill>
                  <a:srgbClr val="FFFFFF"/>
                </a:solidFill>
              </a:rPr>
              <a:t>Biancacci</a:t>
            </a:r>
            <a:r>
              <a:rPr lang="en-US" dirty="0" smtClean="0">
                <a:solidFill>
                  <a:srgbClr val="FFFFFF"/>
                </a:solidFill>
              </a:rPr>
              <a:t>, A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smtClean="0">
                <a:solidFill>
                  <a:srgbClr val="FFFFFF"/>
                </a:solidFill>
              </a:rPr>
              <a:t>Blas, C. Carli, M. Gabriel, S. </a:t>
            </a:r>
            <a:r>
              <a:rPr lang="en-US" dirty="0" err="1" smtClean="0">
                <a:solidFill>
                  <a:srgbClr val="FFFFFF"/>
                </a:solidFill>
              </a:rPr>
              <a:t>Gilardoni</a:t>
            </a:r>
            <a:r>
              <a:rPr lang="en-US" dirty="0" smtClean="0">
                <a:solidFill>
                  <a:srgbClr val="FFFFFF"/>
                </a:solidFill>
              </a:rPr>
              <a:t>, S. Hancock, S. Jensen, V. </a:t>
            </a:r>
            <a:r>
              <a:rPr lang="en-US" dirty="0" err="1" smtClean="0">
                <a:solidFill>
                  <a:srgbClr val="FFFFFF"/>
                </a:solidFill>
              </a:rPr>
              <a:t>Kain</a:t>
            </a:r>
            <a:r>
              <a:rPr lang="en-US" dirty="0" smtClean="0">
                <a:solidFill>
                  <a:srgbClr val="FFFFFF"/>
                </a:solidFill>
              </a:rPr>
              <a:t>,               D. </a:t>
            </a:r>
            <a:r>
              <a:rPr lang="en-US" dirty="0" err="1" smtClean="0">
                <a:solidFill>
                  <a:srgbClr val="FFFFFF"/>
                </a:solidFill>
              </a:rPr>
              <a:t>Küchler</a:t>
            </a:r>
            <a:r>
              <a:rPr lang="en-US" dirty="0" smtClean="0">
                <a:solidFill>
                  <a:srgbClr val="FFFFFF"/>
                </a:solidFill>
              </a:rPr>
              <a:t>, D. </a:t>
            </a:r>
            <a:r>
              <a:rPr lang="en-US" dirty="0" err="1" smtClean="0">
                <a:solidFill>
                  <a:srgbClr val="FFFFFF"/>
                </a:solidFill>
              </a:rPr>
              <a:t>Manglunki</a:t>
            </a:r>
            <a:r>
              <a:rPr lang="en-US" dirty="0" smtClean="0">
                <a:solidFill>
                  <a:srgbClr val="FFFFFF"/>
                </a:solidFill>
              </a:rPr>
              <a:t>, M. </a:t>
            </a:r>
            <a:r>
              <a:rPr lang="en-US" dirty="0" err="1" smtClean="0">
                <a:solidFill>
                  <a:srgbClr val="FFFFFF"/>
                </a:solidFill>
              </a:rPr>
              <a:t>Meddahi</a:t>
            </a:r>
            <a:r>
              <a:rPr lang="en-US" dirty="0" smtClean="0">
                <a:solidFill>
                  <a:srgbClr val="FFFFFF"/>
                </a:solidFill>
              </a:rPr>
              <a:t>, M. </a:t>
            </a:r>
            <a:r>
              <a:rPr lang="en-US" dirty="0" err="1" smtClean="0">
                <a:solidFill>
                  <a:srgbClr val="FFFFFF"/>
                </a:solidFill>
              </a:rPr>
              <a:t>Migliorati</a:t>
            </a:r>
            <a:r>
              <a:rPr lang="en-US" dirty="0" smtClean="0">
                <a:solidFill>
                  <a:srgbClr val="FFFFFF"/>
                </a:solidFill>
              </a:rPr>
              <a:t>, Y. </a:t>
            </a:r>
            <a:r>
              <a:rPr lang="en-US" dirty="0" err="1" smtClean="0">
                <a:solidFill>
                  <a:srgbClr val="FFFFFF"/>
                </a:solidFill>
              </a:rPr>
              <a:t>Papaphilippou</a:t>
            </a:r>
            <a:r>
              <a:rPr lang="en-US" dirty="0" smtClean="0">
                <a:solidFill>
                  <a:srgbClr val="FFFFFF"/>
                </a:solidFill>
              </a:rPr>
              <a:t>,      S. </a:t>
            </a:r>
            <a:r>
              <a:rPr lang="en-US" dirty="0" err="1" smtClean="0">
                <a:solidFill>
                  <a:srgbClr val="FFFFFF"/>
                </a:solidFill>
              </a:rPr>
              <a:t>Pasinelli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Rumolo</a:t>
            </a:r>
            <a:r>
              <a:rPr lang="en-US" dirty="0" smtClean="0">
                <a:solidFill>
                  <a:srgbClr val="FFFFFF"/>
                </a:solidFill>
              </a:rPr>
              <a:t>, R. </a:t>
            </a:r>
            <a:r>
              <a:rPr lang="en-US" dirty="0" err="1" smtClean="0">
                <a:solidFill>
                  <a:srgbClr val="FFFFFF"/>
                </a:solidFill>
              </a:rPr>
              <a:t>Scrivens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Sterbini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Tranquille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measures implemented</a:t>
            </a:r>
            <a:endParaRPr lang="en-US" dirty="0"/>
          </a:p>
        </p:txBody>
      </p:sp>
      <p:pic>
        <p:nvPicPr>
          <p:cNvPr id="19" name="Picture 18" descr="intensit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34" y="1360676"/>
            <a:ext cx="8297702" cy="46098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8" r="6766"/>
          <a:stretch/>
        </p:blipFill>
        <p:spPr>
          <a:xfrm>
            <a:off x="496110" y="4056434"/>
            <a:ext cx="4533089" cy="280156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856648" y="4995512"/>
            <a:ext cx="4032000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16818" y="4995512"/>
            <a:ext cx="2656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179E68"/>
                </a:solidFill>
              </a:rPr>
              <a:t>Intensity assumed for LIU beam parameters</a:t>
            </a:r>
            <a:endParaRPr lang="en-US" sz="2000" b="1" u="sng" dirty="0">
              <a:solidFill>
                <a:srgbClr val="179E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42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55270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Studies on injection plateau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Resonance compensation and losses with advanced RF capture on injection plateau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Maximum accumulated </a:t>
            </a:r>
            <a:r>
              <a:rPr lang="en-US" dirty="0">
                <a:solidFill>
                  <a:schemeClr val="tx1"/>
                </a:solidFill>
              </a:rPr>
              <a:t>intensity </a:t>
            </a:r>
            <a:r>
              <a:rPr lang="en-US" dirty="0" smtClean="0">
                <a:solidFill>
                  <a:schemeClr val="tx1"/>
                </a:solidFill>
              </a:rPr>
              <a:t>with 13 injections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Injection efficiencies for high number of </a:t>
            </a:r>
            <a:r>
              <a:rPr lang="en-US" dirty="0" smtClean="0">
                <a:solidFill>
                  <a:schemeClr val="tx1"/>
                </a:solidFill>
              </a:rPr>
              <a:t>injections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10 </a:t>
            </a:r>
            <a:r>
              <a:rPr lang="en-US" dirty="0">
                <a:solidFill>
                  <a:schemeClr val="tx1"/>
                </a:solidFill>
              </a:rPr>
              <a:t>Hz injection </a:t>
            </a:r>
            <a:r>
              <a:rPr lang="en-US" dirty="0" smtClean="0">
                <a:solidFill>
                  <a:schemeClr val="tx1"/>
                </a:solidFill>
              </a:rPr>
              <a:t>rate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</a:t>
            </a:r>
            <a:r>
              <a:rPr lang="en-US" dirty="0">
                <a:solidFill>
                  <a:schemeClr val="tx1"/>
                </a:solidFill>
              </a:rPr>
              <a:t>e-cooler </a:t>
            </a:r>
            <a:r>
              <a:rPr lang="en-US" dirty="0" smtClean="0">
                <a:solidFill>
                  <a:schemeClr val="tx1"/>
                </a:solidFill>
              </a:rPr>
              <a:t>operation at 400 </a:t>
            </a:r>
            <a:r>
              <a:rPr lang="en-US" dirty="0">
                <a:solidFill>
                  <a:schemeClr val="tx1"/>
                </a:solidFill>
              </a:rPr>
              <a:t>mA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schemeClr val="tx1"/>
                </a:solidFill>
              </a:rPr>
              <a:t>maximum cooling rate with 10 Hz </a:t>
            </a:r>
            <a:r>
              <a:rPr lang="en-US" dirty="0" smtClean="0">
                <a:solidFill>
                  <a:schemeClr val="tx1"/>
                </a:solidFill>
              </a:rPr>
              <a:t>injection rate</a:t>
            </a:r>
          </a:p>
          <a:p>
            <a:pPr lvl="1"/>
            <a:endParaRPr lang="en-US" sz="200" dirty="0" smtClean="0"/>
          </a:p>
          <a:p>
            <a:pPr lvl="1"/>
            <a:r>
              <a:rPr lang="en-US" dirty="0" smtClean="0"/>
              <a:t>Test of PS stray field compensation</a:t>
            </a:r>
          </a:p>
          <a:p>
            <a:endParaRPr lang="en-US" dirty="0"/>
          </a:p>
        </p:txBody>
      </p:sp>
      <p:pic>
        <p:nvPicPr>
          <p:cNvPr id="4" name="Picture 3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52916"/>
          <a:stretch/>
        </p:blipFill>
        <p:spPr>
          <a:xfrm>
            <a:off x="0" y="1123892"/>
            <a:ext cx="8998017" cy="2608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03598" y="1889911"/>
            <a:ext cx="2314979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/>
          <a:lstStyle/>
          <a:p>
            <a:r>
              <a:rPr lang="en-US" dirty="0" smtClean="0"/>
              <a:t>LEIR </a:t>
            </a:r>
            <a:r>
              <a:rPr lang="en-US" smtClean="0"/>
              <a:t>MD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3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55270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Studies on injection plateau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Resonance compensation and losses with advanced RF capture on injection plateau 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Maximum accumulated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intensity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with 13 injections</a:t>
            </a: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Injection efficiencies for high number of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injections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10 </a:t>
            </a:r>
            <a:r>
              <a:rPr lang="en-US" dirty="0">
                <a:solidFill>
                  <a:schemeClr val="tx1"/>
                </a:solidFill>
              </a:rPr>
              <a:t>Hz injection </a:t>
            </a:r>
            <a:r>
              <a:rPr lang="en-US" dirty="0" smtClean="0">
                <a:solidFill>
                  <a:schemeClr val="tx1"/>
                </a:solidFill>
              </a:rPr>
              <a:t>rate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</a:t>
            </a:r>
            <a:r>
              <a:rPr lang="en-US" dirty="0">
                <a:solidFill>
                  <a:schemeClr val="tx1"/>
                </a:solidFill>
              </a:rPr>
              <a:t>e-cooler </a:t>
            </a:r>
            <a:r>
              <a:rPr lang="en-US" dirty="0" smtClean="0">
                <a:solidFill>
                  <a:schemeClr val="tx1"/>
                </a:solidFill>
              </a:rPr>
              <a:t>operation at 400 </a:t>
            </a:r>
            <a:r>
              <a:rPr lang="en-US" dirty="0">
                <a:solidFill>
                  <a:schemeClr val="tx1"/>
                </a:solidFill>
              </a:rPr>
              <a:t>mA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schemeClr val="tx1"/>
                </a:solidFill>
              </a:rPr>
              <a:t>maximum cooling rate with 10 Hz </a:t>
            </a:r>
            <a:r>
              <a:rPr lang="en-US" dirty="0" smtClean="0">
                <a:solidFill>
                  <a:schemeClr val="tx1"/>
                </a:solidFill>
              </a:rPr>
              <a:t>injection rate</a:t>
            </a:r>
          </a:p>
          <a:p>
            <a:pPr lvl="1"/>
            <a:endParaRPr lang="en-US" sz="200" dirty="0" smtClean="0"/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of PS stray field compensation</a:t>
            </a:r>
          </a:p>
          <a:p>
            <a:endParaRPr lang="en-US" dirty="0"/>
          </a:p>
        </p:txBody>
      </p:sp>
      <p:pic>
        <p:nvPicPr>
          <p:cNvPr id="4" name="Picture 3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52916"/>
          <a:stretch/>
        </p:blipFill>
        <p:spPr>
          <a:xfrm>
            <a:off x="0" y="1123892"/>
            <a:ext cx="8998017" cy="2608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03598" y="1889911"/>
            <a:ext cx="2314979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/>
          <a:lstStyle/>
          <a:p>
            <a:r>
              <a:rPr lang="en-US" dirty="0" smtClean="0"/>
              <a:t>LEIR </a:t>
            </a:r>
            <a:r>
              <a:rPr lang="en-US" smtClean="0"/>
              <a:t>MD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8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Hz injection rate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Electron current increased to 400 mA (instead of 200 mA)</a:t>
            </a:r>
          </a:p>
          <a:p>
            <a:r>
              <a:rPr lang="en-US" sz="1800" dirty="0" smtClean="0"/>
              <a:t>First attempt of optimization</a:t>
            </a:r>
            <a:endParaRPr lang="en-US" sz="1600" dirty="0" smtClean="0"/>
          </a:p>
          <a:p>
            <a:pPr lvl="1"/>
            <a:r>
              <a:rPr lang="en-US" sz="1400" dirty="0" smtClean="0"/>
              <a:t>Orbit in the injection region and the electron cooler</a:t>
            </a:r>
          </a:p>
          <a:p>
            <a:pPr lvl="1"/>
            <a:r>
              <a:rPr lang="en-US" sz="1400" dirty="0" smtClean="0"/>
              <a:t>Energy of circulating beam</a:t>
            </a:r>
          </a:p>
          <a:p>
            <a:pPr lvl="1"/>
            <a:r>
              <a:rPr lang="en-US" sz="1400" dirty="0" smtClean="0"/>
              <a:t>Transfer line </a:t>
            </a:r>
            <a:r>
              <a:rPr lang="en-US" sz="1400" dirty="0" smtClean="0"/>
              <a:t>settings, </a:t>
            </a:r>
            <a:r>
              <a:rPr lang="is-IS" sz="1400" dirty="0" smtClean="0"/>
              <a:t>…</a:t>
            </a:r>
            <a:endParaRPr lang="is-IS" sz="1400" dirty="0" smtClean="0"/>
          </a:p>
          <a:p>
            <a:r>
              <a:rPr lang="is-IS" sz="1800" dirty="0" smtClean="0"/>
              <a:t>Cooling efficiency to be improved to benefit from 100 ms </a:t>
            </a:r>
            <a:r>
              <a:rPr lang="is-IS" sz="1800" dirty="0" smtClean="0"/>
              <a:t>spacing</a:t>
            </a:r>
          </a:p>
          <a:p>
            <a:r>
              <a:rPr lang="is-IS" sz="1800" dirty="0" smtClean="0"/>
              <a:t>Alternative option: 150 ms injection spacing (changes to source pulsing)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681" t="5717" r="36406" b="42853"/>
          <a:stretch/>
        </p:blipFill>
        <p:spPr>
          <a:xfrm>
            <a:off x="760396" y="1222408"/>
            <a:ext cx="3384413" cy="23293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190" t="13678" r="51659" b="46169"/>
          <a:stretch/>
        </p:blipFill>
        <p:spPr>
          <a:xfrm>
            <a:off x="4842225" y="1222408"/>
            <a:ext cx="3426593" cy="23344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13185" y="868465"/>
            <a:ext cx="31566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13 injections with 100 </a:t>
            </a:r>
            <a:r>
              <a:rPr lang="en-US" sz="1700" dirty="0" err="1" smtClean="0"/>
              <a:t>ms</a:t>
            </a:r>
            <a:r>
              <a:rPr lang="en-US" sz="1700" dirty="0" smtClean="0"/>
              <a:t> spacing</a:t>
            </a:r>
            <a:endParaRPr lang="en-US" sz="1700" dirty="0"/>
          </a:p>
        </p:txBody>
      </p:sp>
      <p:sp>
        <p:nvSpPr>
          <p:cNvPr id="13" name="TextBox 12"/>
          <p:cNvSpPr txBox="1"/>
          <p:nvPr/>
        </p:nvSpPr>
        <p:spPr>
          <a:xfrm>
            <a:off x="5032507" y="846700"/>
            <a:ext cx="30460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/>
              <a:t>9</a:t>
            </a:r>
            <a:r>
              <a:rPr lang="en-US" sz="1700" smtClean="0"/>
              <a:t> </a:t>
            </a:r>
            <a:r>
              <a:rPr lang="en-US" sz="1700" dirty="0" smtClean="0"/>
              <a:t>injections with 100 </a:t>
            </a:r>
            <a:r>
              <a:rPr lang="en-US" sz="1700" dirty="0" err="1" smtClean="0"/>
              <a:t>ms</a:t>
            </a:r>
            <a:r>
              <a:rPr lang="en-US" sz="1700" dirty="0" smtClean="0"/>
              <a:t> spacing</a:t>
            </a:r>
            <a:endParaRPr lang="en-US" sz="1700" dirty="0"/>
          </a:p>
        </p:txBody>
      </p:sp>
      <p:sp>
        <p:nvSpPr>
          <p:cNvPr id="14" name="TextBox 13"/>
          <p:cNvSpPr txBox="1"/>
          <p:nvPr/>
        </p:nvSpPr>
        <p:spPr>
          <a:xfrm>
            <a:off x="6384955" y="144417"/>
            <a:ext cx="27483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R. </a:t>
            </a:r>
            <a:r>
              <a:rPr lang="en-US" dirty="0" err="1" smtClean="0"/>
              <a:t>Scrivens</a:t>
            </a:r>
            <a:r>
              <a:rPr lang="en-US" dirty="0" smtClean="0"/>
              <a:t>, G. </a:t>
            </a:r>
            <a:r>
              <a:rPr lang="en-US" dirty="0" err="1" smtClean="0"/>
              <a:t>Tranquille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increased electron current at 5 Hz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Electron current increased to 400 mA (instead of 200 mA)</a:t>
            </a:r>
          </a:p>
          <a:p>
            <a:r>
              <a:rPr lang="is-IS" sz="1800" dirty="0" smtClean="0"/>
              <a:t>Improved accumulation using 5 Hz injections (≈ 13x10</a:t>
            </a:r>
            <a:r>
              <a:rPr lang="is-IS" sz="1800" baseline="30000" dirty="0" smtClean="0"/>
              <a:t>10</a:t>
            </a:r>
            <a:r>
              <a:rPr lang="is-IS" sz="1800" dirty="0" smtClean="0"/>
              <a:t> charges)</a:t>
            </a:r>
          </a:p>
          <a:p>
            <a:r>
              <a:rPr lang="is-IS" sz="1800" dirty="0" smtClean="0"/>
              <a:t>Effect of different electron distributions to be investigated</a:t>
            </a: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11" y="843151"/>
            <a:ext cx="6541558" cy="4200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11" y="843151"/>
            <a:ext cx="6541558" cy="42004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11" y="843151"/>
            <a:ext cx="6541558" cy="420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62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55270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Studies on injection plateau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Resonance compensation and losses with advanced RF capture on injection plateau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Maximum accumulated </a:t>
            </a:r>
            <a:r>
              <a:rPr lang="en-US" dirty="0">
                <a:solidFill>
                  <a:schemeClr val="tx1"/>
                </a:solidFill>
              </a:rPr>
              <a:t>intensity </a:t>
            </a:r>
            <a:r>
              <a:rPr lang="en-US" dirty="0" smtClean="0">
                <a:solidFill>
                  <a:schemeClr val="tx1"/>
                </a:solidFill>
              </a:rPr>
              <a:t>with 13 injections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Injection efficiencies for high number of </a:t>
            </a:r>
            <a:r>
              <a:rPr lang="en-US" dirty="0" smtClean="0">
                <a:solidFill>
                  <a:schemeClr val="tx1"/>
                </a:solidFill>
              </a:rPr>
              <a:t>injections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10 </a:t>
            </a:r>
            <a:r>
              <a:rPr lang="en-US" dirty="0">
                <a:solidFill>
                  <a:schemeClr val="tx1"/>
                </a:solidFill>
              </a:rPr>
              <a:t>Hz injection </a:t>
            </a:r>
            <a:r>
              <a:rPr lang="en-US" dirty="0" smtClean="0">
                <a:solidFill>
                  <a:schemeClr val="tx1"/>
                </a:solidFill>
              </a:rPr>
              <a:t>rate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</a:t>
            </a:r>
            <a:r>
              <a:rPr lang="en-US" dirty="0">
                <a:solidFill>
                  <a:schemeClr val="tx1"/>
                </a:solidFill>
              </a:rPr>
              <a:t>e-cooler </a:t>
            </a:r>
            <a:r>
              <a:rPr lang="en-US" dirty="0" smtClean="0">
                <a:solidFill>
                  <a:schemeClr val="tx1"/>
                </a:solidFill>
              </a:rPr>
              <a:t>operation at 400 </a:t>
            </a:r>
            <a:r>
              <a:rPr lang="en-US" dirty="0">
                <a:solidFill>
                  <a:schemeClr val="tx1"/>
                </a:solidFill>
              </a:rPr>
              <a:t>mA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schemeClr val="tx1"/>
                </a:solidFill>
              </a:rPr>
              <a:t>maximum cooling rate with 10 Hz </a:t>
            </a:r>
            <a:r>
              <a:rPr lang="en-US" dirty="0" smtClean="0">
                <a:solidFill>
                  <a:schemeClr val="tx1"/>
                </a:solidFill>
              </a:rPr>
              <a:t>injection rate</a:t>
            </a:r>
          </a:p>
          <a:p>
            <a:pPr lvl="1"/>
            <a:endParaRPr lang="en-US" sz="200" dirty="0" smtClean="0"/>
          </a:p>
          <a:p>
            <a:pPr lvl="1"/>
            <a:r>
              <a:rPr lang="en-US" dirty="0" smtClean="0"/>
              <a:t>Test of PS stray field compensation</a:t>
            </a:r>
          </a:p>
          <a:p>
            <a:endParaRPr lang="en-US" dirty="0"/>
          </a:p>
        </p:txBody>
      </p:sp>
      <p:pic>
        <p:nvPicPr>
          <p:cNvPr id="4" name="Picture 3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52916"/>
          <a:stretch/>
        </p:blipFill>
        <p:spPr>
          <a:xfrm>
            <a:off x="0" y="1123892"/>
            <a:ext cx="8998017" cy="2608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03598" y="1889911"/>
            <a:ext cx="2314979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/>
          <a:lstStyle/>
          <a:p>
            <a:r>
              <a:rPr lang="en-US" dirty="0" smtClean="0"/>
              <a:t>LEIR </a:t>
            </a:r>
            <a:r>
              <a:rPr lang="en-US" smtClean="0"/>
              <a:t>MD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</a:t>
            </a:r>
            <a:r>
              <a:rPr lang="en-US" smtClean="0"/>
              <a:t>MD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552709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Studies on injection plateau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Resonance compensation and losses with advanced RF capture on injection plateau 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Maximum accumulated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intensity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with 13 injections</a:t>
            </a: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Injection efficiencies for high number of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injections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of 10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Hz injection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rate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of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e-cooler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operation at 400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and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maximum cooling rate with 10 Hz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injection rate</a:t>
            </a:r>
          </a:p>
          <a:p>
            <a:pPr lvl="1"/>
            <a:endParaRPr lang="en-US" sz="200" dirty="0" smtClean="0"/>
          </a:p>
          <a:p>
            <a:pPr lvl="1"/>
            <a:r>
              <a:rPr lang="en-US" dirty="0" smtClean="0"/>
              <a:t>Test of PS stray field compensation</a:t>
            </a:r>
          </a:p>
          <a:p>
            <a:endParaRPr lang="en-US" dirty="0"/>
          </a:p>
        </p:txBody>
      </p:sp>
      <p:pic>
        <p:nvPicPr>
          <p:cNvPr id="4" name="Picture 3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52916"/>
          <a:stretch/>
        </p:blipFill>
        <p:spPr>
          <a:xfrm>
            <a:off x="0" y="1123892"/>
            <a:ext cx="8998017" cy="2608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03598" y="1889911"/>
            <a:ext cx="2314979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stray field compensation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Correction applied to ETL.BHN10 to account for stray field of PS magnet</a:t>
            </a:r>
          </a:p>
          <a:p>
            <a:r>
              <a:rPr lang="en-US" sz="1800" dirty="0" smtClean="0"/>
              <a:t>Test of improved algorithm showed clear improvement of injection efficiency</a:t>
            </a:r>
          </a:p>
          <a:p>
            <a:r>
              <a:rPr lang="en-US" sz="1800" dirty="0" smtClean="0"/>
              <a:t>More dedicated studies required to verify system for different SC compositions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168" t="5013" r="28661" b="50827"/>
          <a:stretch/>
        </p:blipFill>
        <p:spPr>
          <a:xfrm>
            <a:off x="375383" y="1684422"/>
            <a:ext cx="4716327" cy="237744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 rotWithShape="1">
          <a:blip r:embed="rId3"/>
          <a:srcRect l="10000" t="5252" r="28328" b="51066"/>
          <a:stretch/>
        </p:blipFill>
        <p:spPr>
          <a:xfrm>
            <a:off x="375382" y="1684421"/>
            <a:ext cx="4734000" cy="23774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410" t="12491" r="39067" b="35579"/>
          <a:stretch/>
        </p:blipFill>
        <p:spPr>
          <a:xfrm>
            <a:off x="5358840" y="1511167"/>
            <a:ext cx="3607393" cy="27239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84955" y="144417"/>
            <a:ext cx="27483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M. Gabriel </a:t>
            </a:r>
            <a:r>
              <a:rPr lang="en-US" dirty="0" smtClean="0"/>
              <a:t>, S. </a:t>
            </a:r>
            <a:r>
              <a:rPr lang="en-US" dirty="0" err="1" smtClean="0"/>
              <a:t>Pasinelli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1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MD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87340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New </a:t>
            </a:r>
            <a:r>
              <a:rPr lang="en-US" dirty="0"/>
              <a:t>optics with tunes below half integer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LSA implementation (</a:t>
            </a:r>
            <a:r>
              <a:rPr lang="en-US" dirty="0" smtClean="0">
                <a:solidFill>
                  <a:schemeClr val="tx1"/>
                </a:solidFill>
              </a:rPr>
              <a:t>tune, chromaticity knobs, e-cooler compensation, injection fast bumps)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>
                <a:solidFill>
                  <a:schemeClr val="tx1"/>
                </a:solidFill>
              </a:rPr>
              <a:t>Closed orbit, tune and chromaticity correction along cycle</a:t>
            </a:r>
          </a:p>
          <a:p>
            <a:pPr lvl="2"/>
            <a:r>
              <a:rPr lang="en-US" dirty="0" err="1">
                <a:solidFill>
                  <a:schemeClr val="tx1"/>
                </a:solidFill>
              </a:rPr>
              <a:t>Optimisation</a:t>
            </a:r>
            <a:r>
              <a:rPr lang="en-US" dirty="0">
                <a:solidFill>
                  <a:schemeClr val="tx1"/>
                </a:solidFill>
              </a:rPr>
              <a:t> of injection process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Losses in comparison to nominal </a:t>
            </a:r>
            <a:r>
              <a:rPr lang="en-US" dirty="0" smtClean="0">
                <a:solidFill>
                  <a:schemeClr val="tx1"/>
                </a:solidFill>
              </a:rPr>
              <a:t>optics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Resonance compensation</a:t>
            </a:r>
          </a:p>
          <a:p>
            <a:pPr lvl="1"/>
            <a:r>
              <a:rPr lang="en-US" dirty="0" smtClean="0"/>
              <a:t>Impedance model</a:t>
            </a:r>
            <a:endParaRPr lang="en-US" dirty="0"/>
          </a:p>
          <a:p>
            <a:pPr lvl="2"/>
            <a:r>
              <a:rPr lang="en-US" dirty="0">
                <a:solidFill>
                  <a:schemeClr val="tx1"/>
                </a:solidFill>
              </a:rPr>
              <a:t>tune shift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instability growth </a:t>
            </a:r>
            <a:r>
              <a:rPr lang="en-US" dirty="0" smtClean="0">
                <a:solidFill>
                  <a:schemeClr val="tx1"/>
                </a:solidFill>
              </a:rPr>
              <a:t>rates</a:t>
            </a:r>
          </a:p>
          <a:p>
            <a:pPr lvl="1"/>
            <a:r>
              <a:rPr lang="en-US" dirty="0" smtClean="0"/>
              <a:t>Optimization of extraction transfer line optics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2" b="32769"/>
          <a:stretch/>
        </p:blipFill>
        <p:spPr>
          <a:xfrm>
            <a:off x="0" y="1154492"/>
            <a:ext cx="8998017" cy="25783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2571" y="1892907"/>
            <a:ext cx="4079298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LEIR MD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873402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>
                <a:solidFill>
                  <a:srgbClr val="FF0000"/>
                </a:solidFill>
              </a:rPr>
              <a:t>optics with tunes below half integer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LSA implementation (</a:t>
            </a:r>
            <a:r>
              <a:rPr lang="en-US" dirty="0" smtClean="0">
                <a:solidFill>
                  <a:srgbClr val="FF0000"/>
                </a:solidFill>
              </a:rPr>
              <a:t>tune, chromaticity knobs, e-cooler compensation, injection fast bumps)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FF0000"/>
                </a:solidFill>
              </a:rPr>
              <a:t>Closed orbit, tune and chromaticity correction along cycle</a:t>
            </a:r>
          </a:p>
          <a:p>
            <a:pPr lvl="2"/>
            <a:r>
              <a:rPr lang="en-US" dirty="0" err="1">
                <a:solidFill>
                  <a:srgbClr val="FF0000"/>
                </a:solidFill>
              </a:rPr>
              <a:t>Optimisation</a:t>
            </a:r>
            <a:r>
              <a:rPr lang="en-US" dirty="0">
                <a:solidFill>
                  <a:srgbClr val="FF0000"/>
                </a:solidFill>
              </a:rPr>
              <a:t> of injection process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Losses in comparison to nominal </a:t>
            </a:r>
            <a:r>
              <a:rPr lang="en-US" dirty="0" smtClean="0">
                <a:solidFill>
                  <a:srgbClr val="FF0000"/>
                </a:solidFill>
              </a:rPr>
              <a:t>optics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Resonance compensation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Impedance model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tune shift</a:t>
            </a: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instability growth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rates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Optimization of extraction transfer line optics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2" b="32769"/>
          <a:stretch/>
        </p:blipFill>
        <p:spPr>
          <a:xfrm>
            <a:off x="0" y="1154492"/>
            <a:ext cx="8998017" cy="25783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2571" y="1892907"/>
            <a:ext cx="4079298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65532" y="5216892"/>
            <a:ext cx="237744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Studies to be started in the following days</a:t>
            </a:r>
            <a:endParaRPr lang="en-US" dirty="0"/>
          </a:p>
        </p:txBody>
      </p:sp>
      <p:cxnSp>
        <p:nvCxnSpPr>
          <p:cNvPr id="8" name="Straight Arrow Connector 7"/>
          <p:cNvCxnSpPr>
            <a:endCxn id="4" idx="1"/>
          </p:cNvCxnSpPr>
          <p:nvPr/>
        </p:nvCxnSpPr>
        <p:spPr>
          <a:xfrm>
            <a:off x="4687503" y="4928135"/>
            <a:ext cx="1078029" cy="6119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4" idx="1"/>
          </p:cNvCxnSpPr>
          <p:nvPr/>
        </p:nvCxnSpPr>
        <p:spPr>
          <a:xfrm flipV="1">
            <a:off x="4687503" y="5540058"/>
            <a:ext cx="1078029" cy="71176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8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55270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Studies on injection plateau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Resonance compensation and losses with advanced RF capture on injection plateau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Maximum accumulated </a:t>
            </a:r>
            <a:r>
              <a:rPr lang="en-US" dirty="0">
                <a:solidFill>
                  <a:schemeClr val="tx1"/>
                </a:solidFill>
              </a:rPr>
              <a:t>intensity </a:t>
            </a:r>
            <a:r>
              <a:rPr lang="en-US" dirty="0" smtClean="0">
                <a:solidFill>
                  <a:schemeClr val="tx1"/>
                </a:solidFill>
              </a:rPr>
              <a:t>with 13 injections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Injection efficiencies for high number of </a:t>
            </a:r>
            <a:r>
              <a:rPr lang="en-US" dirty="0" smtClean="0">
                <a:solidFill>
                  <a:schemeClr val="tx1"/>
                </a:solidFill>
              </a:rPr>
              <a:t>injections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10 </a:t>
            </a:r>
            <a:r>
              <a:rPr lang="en-US" dirty="0">
                <a:solidFill>
                  <a:schemeClr val="tx1"/>
                </a:solidFill>
              </a:rPr>
              <a:t>Hz injection </a:t>
            </a:r>
            <a:r>
              <a:rPr lang="en-US" dirty="0" smtClean="0">
                <a:solidFill>
                  <a:schemeClr val="tx1"/>
                </a:solidFill>
              </a:rPr>
              <a:t>rate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Test of </a:t>
            </a:r>
            <a:r>
              <a:rPr lang="en-US" dirty="0">
                <a:solidFill>
                  <a:schemeClr val="tx1"/>
                </a:solidFill>
              </a:rPr>
              <a:t>e-cooler </a:t>
            </a:r>
            <a:r>
              <a:rPr lang="en-US" dirty="0" smtClean="0">
                <a:solidFill>
                  <a:schemeClr val="tx1"/>
                </a:solidFill>
              </a:rPr>
              <a:t>operation at 400 </a:t>
            </a:r>
            <a:r>
              <a:rPr lang="en-US" dirty="0">
                <a:solidFill>
                  <a:schemeClr val="tx1"/>
                </a:solidFill>
              </a:rPr>
              <a:t>mA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schemeClr val="tx1"/>
                </a:solidFill>
              </a:rPr>
              <a:t>maximum cooling rate with 10 Hz </a:t>
            </a:r>
            <a:r>
              <a:rPr lang="en-US" dirty="0" smtClean="0">
                <a:solidFill>
                  <a:schemeClr val="tx1"/>
                </a:solidFill>
              </a:rPr>
              <a:t>injection rate</a:t>
            </a:r>
          </a:p>
          <a:p>
            <a:pPr lvl="1"/>
            <a:endParaRPr lang="en-US" sz="200" dirty="0" smtClean="0"/>
          </a:p>
          <a:p>
            <a:pPr lvl="1"/>
            <a:r>
              <a:rPr lang="en-US" dirty="0" smtClean="0"/>
              <a:t>Test of PS stray field compensation</a:t>
            </a:r>
          </a:p>
          <a:p>
            <a:endParaRPr lang="en-US" dirty="0"/>
          </a:p>
        </p:txBody>
      </p:sp>
      <p:pic>
        <p:nvPicPr>
          <p:cNvPr id="4" name="Picture 3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52916"/>
          <a:stretch/>
        </p:blipFill>
        <p:spPr>
          <a:xfrm>
            <a:off x="0" y="1123892"/>
            <a:ext cx="8998017" cy="2608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03598" y="1889911"/>
            <a:ext cx="2314979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/>
          <a:lstStyle/>
          <a:p>
            <a:r>
              <a:rPr lang="en-US" dirty="0" smtClean="0"/>
              <a:t>LEIR </a:t>
            </a:r>
            <a:r>
              <a:rPr lang="en-US" smtClean="0"/>
              <a:t>MD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LEIR MD planning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873402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New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optics with tunes below half integer</a:t>
            </a: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LSA implementation (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tune, chromaticity knobs, e-cooler compensation, injection fast bumps)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Closed orbit, tune and chromaticity correction along cycle</a:t>
            </a:r>
          </a:p>
          <a:p>
            <a:pPr lvl="2"/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Optimisation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of injection process</a:t>
            </a:r>
          </a:p>
          <a:p>
            <a:pPr lvl="2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Losses in comparison to nominal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optics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Resonance compensation</a:t>
            </a:r>
          </a:p>
          <a:p>
            <a:pPr lvl="1"/>
            <a:r>
              <a:rPr lang="en-US" dirty="0" smtClean="0"/>
              <a:t>Impedance model</a:t>
            </a:r>
            <a:endParaRPr lang="en-US" dirty="0"/>
          </a:p>
          <a:p>
            <a:pPr lvl="2"/>
            <a:r>
              <a:rPr lang="en-US" dirty="0">
                <a:solidFill>
                  <a:schemeClr val="tx1"/>
                </a:solidFill>
              </a:rPr>
              <a:t>tune shift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instability growth </a:t>
            </a:r>
            <a:r>
              <a:rPr lang="en-US" dirty="0" smtClean="0">
                <a:solidFill>
                  <a:schemeClr val="tx1"/>
                </a:solidFill>
              </a:rPr>
              <a:t>rates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Optimization of extraction transfer line optics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2" b="32769"/>
          <a:stretch/>
        </p:blipFill>
        <p:spPr>
          <a:xfrm>
            <a:off x="0" y="1154492"/>
            <a:ext cx="8998017" cy="25783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2571" y="1892907"/>
            <a:ext cx="4079298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2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impedance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First evaluation of contribution of different machine elements to impedance </a:t>
            </a:r>
          </a:p>
          <a:p>
            <a:r>
              <a:rPr lang="en-US" sz="1800" dirty="0"/>
              <a:t>Main source of impedance: vacuum chambers in </a:t>
            </a:r>
            <a:r>
              <a:rPr lang="en-US" sz="1800" dirty="0" smtClean="0"/>
              <a:t>dipoles</a:t>
            </a:r>
          </a:p>
          <a:p>
            <a:r>
              <a:rPr lang="en-US" sz="1800" dirty="0" smtClean="0"/>
              <a:t>MDs ongoing to:</a:t>
            </a:r>
          </a:p>
          <a:p>
            <a:pPr lvl="1"/>
            <a:r>
              <a:rPr lang="en-US" sz="1600" dirty="0" smtClean="0"/>
              <a:t>Measure tune shift with intensity (coasting/bunched)</a:t>
            </a:r>
          </a:p>
          <a:p>
            <a:pPr lvl="1"/>
            <a:r>
              <a:rPr lang="en-US" sz="1600" dirty="0" smtClean="0"/>
              <a:t>Measure growth rate of instabilities</a:t>
            </a:r>
          </a:p>
          <a:p>
            <a:pPr lvl="1"/>
            <a:r>
              <a:rPr lang="en-US" sz="1600" dirty="0" smtClean="0"/>
              <a:t>Characterize TFB</a:t>
            </a:r>
          </a:p>
          <a:p>
            <a:r>
              <a:rPr lang="en-US" sz="1800" dirty="0" smtClean="0"/>
              <a:t>Discrepancies between measurements and theory to be understood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0" y="1496944"/>
            <a:ext cx="4350199" cy="17694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61052"/>
          <a:stretch/>
        </p:blipFill>
        <p:spPr>
          <a:xfrm>
            <a:off x="6817805" y="1595044"/>
            <a:ext cx="2047782" cy="16713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2421"/>
          <a:stretch/>
        </p:blipFill>
        <p:spPr>
          <a:xfrm>
            <a:off x="4572649" y="1572144"/>
            <a:ext cx="2002903" cy="16942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16707" y="1123892"/>
            <a:ext cx="230704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Longitudinal impedance</a:t>
            </a:r>
            <a:endParaRPr lang="en-US" sz="1700" dirty="0"/>
          </a:p>
        </p:txBody>
      </p:sp>
      <p:sp>
        <p:nvSpPr>
          <p:cNvPr id="11" name="TextBox 10"/>
          <p:cNvSpPr txBox="1"/>
          <p:nvPr/>
        </p:nvSpPr>
        <p:spPr>
          <a:xfrm>
            <a:off x="5704378" y="1123891"/>
            <a:ext cx="21487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Transverse impedance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6384955" y="144417"/>
            <a:ext cx="27483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Migliorati</a:t>
            </a:r>
            <a:r>
              <a:rPr lang="en-US" dirty="0" smtClean="0"/>
              <a:t>, N. </a:t>
            </a:r>
            <a:r>
              <a:rPr lang="en-US" dirty="0" err="1" smtClean="0"/>
              <a:t>Biancacci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70895" y="601659"/>
            <a:ext cx="393492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https://</a:t>
            </a:r>
            <a:r>
              <a:rPr lang="en-US" sz="800" dirty="0" smtClean="0">
                <a:hlinkClick r:id="rId4"/>
              </a:rPr>
              <a:t>espace.cern.ch/be-dep/ABP/HSC/Meetings/LEIR_impedance_model_MM.pdf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6724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630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Maximization of accumulated intensity by reducing injection </a:t>
            </a:r>
            <a:r>
              <a:rPr lang="en-US" dirty="0" smtClean="0"/>
              <a:t>spacing</a:t>
            </a:r>
            <a:endParaRPr lang="en-US" dirty="0" smtClean="0"/>
          </a:p>
          <a:p>
            <a:pPr lvl="1"/>
            <a:r>
              <a:rPr lang="en-US" dirty="0" smtClean="0"/>
              <a:t>Efficiency of electron cooling with increased electron current to be further </a:t>
            </a:r>
            <a:r>
              <a:rPr lang="en-US" dirty="0" smtClean="0"/>
              <a:t>studied:</a:t>
            </a:r>
          </a:p>
          <a:p>
            <a:pPr lvl="2"/>
            <a:r>
              <a:rPr lang="en-US" dirty="0" smtClean="0"/>
              <a:t>For current injection rate at 200 </a:t>
            </a:r>
            <a:r>
              <a:rPr lang="en-US" dirty="0" err="1" smtClean="0"/>
              <a:t>ms</a:t>
            </a:r>
            <a:endParaRPr lang="en-US" dirty="0"/>
          </a:p>
          <a:p>
            <a:pPr lvl="2"/>
            <a:r>
              <a:rPr lang="en-US" dirty="0" smtClean="0"/>
              <a:t>Alternatively at 100 and 150 </a:t>
            </a:r>
            <a:r>
              <a:rPr lang="en-US" dirty="0" err="1" smtClean="0"/>
              <a:t>ms</a:t>
            </a:r>
            <a:endParaRPr lang="en-US" dirty="0"/>
          </a:p>
          <a:p>
            <a:pPr>
              <a:buClrTx/>
            </a:pPr>
            <a:r>
              <a:rPr lang="en-US" dirty="0">
                <a:solidFill>
                  <a:srgbClr val="FF0000"/>
                </a:solidFill>
              </a:rPr>
              <a:t>Operation at a different working point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Needs development of completely new machine optics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Critical point: optimization of injection efficiency</a:t>
            </a:r>
            <a:endParaRPr lang="en-US" dirty="0" smtClean="0"/>
          </a:p>
          <a:p>
            <a:r>
              <a:rPr lang="en-US" dirty="0" smtClean="0"/>
              <a:t>Understand the origin of the skew </a:t>
            </a:r>
            <a:r>
              <a:rPr lang="en-US" dirty="0" err="1" smtClean="0"/>
              <a:t>sextupolar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resonance </a:t>
            </a:r>
          </a:p>
          <a:p>
            <a:pPr lvl="1"/>
            <a:r>
              <a:rPr lang="en-US" dirty="0" smtClean="0"/>
              <a:t>Measurement of resonance driving terms</a:t>
            </a:r>
          </a:p>
          <a:p>
            <a:pPr lvl="1"/>
            <a:r>
              <a:rPr lang="en-US" dirty="0" smtClean="0"/>
              <a:t>Resonance compensation</a:t>
            </a:r>
          </a:p>
          <a:p>
            <a:pPr lvl="1"/>
            <a:r>
              <a:rPr lang="en-US" dirty="0" smtClean="0"/>
              <a:t>Further characterization of the loss mechanism</a:t>
            </a:r>
          </a:p>
          <a:p>
            <a:r>
              <a:rPr lang="en-US" dirty="0" smtClean="0"/>
              <a:t>Optimization of the longitudinal distribution</a:t>
            </a:r>
          </a:p>
          <a:p>
            <a:pPr lvl="1"/>
            <a:r>
              <a:rPr lang="en-US" dirty="0" smtClean="0"/>
              <a:t>Maximizing the longitudinal </a:t>
            </a:r>
            <a:r>
              <a:rPr lang="en-US" dirty="0" err="1" smtClean="0"/>
              <a:t>emittance</a:t>
            </a:r>
            <a:r>
              <a:rPr lang="en-US" dirty="0" smtClean="0"/>
              <a:t> in combination </a:t>
            </a:r>
            <a:br>
              <a:rPr lang="en-US" dirty="0" smtClean="0"/>
            </a:br>
            <a:r>
              <a:rPr lang="en-US" dirty="0" smtClean="0"/>
              <a:t>with</a:t>
            </a:r>
            <a:r>
              <a:rPr lang="en-US" dirty="0"/>
              <a:t> </a:t>
            </a:r>
            <a:r>
              <a:rPr lang="en-US" dirty="0" smtClean="0"/>
              <a:t>increased RF voltage using second cavity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Optics change before RF capture</a:t>
            </a:r>
          </a:p>
          <a:p>
            <a:pPr lvl="1"/>
            <a:r>
              <a:rPr lang="en-US" dirty="0" smtClean="0"/>
              <a:t>Aim: gain vertical aperture in the bending magnets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324281" y="2523195"/>
            <a:ext cx="3644936" cy="3590937"/>
            <a:chOff x="1440132" y="1093432"/>
            <a:chExt cx="5851253" cy="5764568"/>
          </a:xfrm>
        </p:grpSpPr>
        <p:pic>
          <p:nvPicPr>
            <p:cNvPr id="5" name="Picture 4" descr="tunediagram_LEIR_overview2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0132" y="1093432"/>
              <a:ext cx="5851253" cy="576456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335968" y="3730935"/>
              <a:ext cx="2324625" cy="2324746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37913" y="1417638"/>
              <a:ext cx="2324625" cy="2324746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iamond 7"/>
            <p:cNvSpPr>
              <a:spLocks noChangeAspect="1"/>
            </p:cNvSpPr>
            <p:nvPr/>
          </p:nvSpPr>
          <p:spPr>
            <a:xfrm rot="2160000">
              <a:off x="4984074" y="2406489"/>
              <a:ext cx="342031" cy="939052"/>
            </a:xfrm>
            <a:prstGeom prst="diamond">
              <a:avLst/>
            </a:prstGeom>
            <a:solidFill>
              <a:srgbClr val="FB02BB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iamond 8"/>
            <p:cNvSpPr>
              <a:spLocks noChangeAspect="1"/>
            </p:cNvSpPr>
            <p:nvPr/>
          </p:nvSpPr>
          <p:spPr>
            <a:xfrm rot="2160000">
              <a:off x="3348668" y="4953267"/>
              <a:ext cx="342031" cy="939052"/>
            </a:xfrm>
            <a:prstGeom prst="diamond">
              <a:avLst/>
            </a:prstGeom>
            <a:solidFill>
              <a:srgbClr val="FB02BB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03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873959"/>
            <a:ext cx="8763034" cy="255270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Studies on injection plateau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Resonance compensation and losses with advanced RF capture on injection plateau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Maximum accumulated </a:t>
            </a:r>
            <a:r>
              <a:rPr lang="en-US" dirty="0">
                <a:solidFill>
                  <a:schemeClr val="tx1"/>
                </a:solidFill>
              </a:rPr>
              <a:t>intensity </a:t>
            </a:r>
            <a:r>
              <a:rPr lang="en-US" dirty="0" smtClean="0">
                <a:solidFill>
                  <a:schemeClr val="tx1"/>
                </a:solidFill>
              </a:rPr>
              <a:t>with 13 injections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Injection efficiencies for high number of </a:t>
            </a:r>
            <a:r>
              <a:rPr lang="en-US" dirty="0" smtClean="0">
                <a:solidFill>
                  <a:schemeClr val="tx1"/>
                </a:solidFill>
              </a:rPr>
              <a:t>injections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of 10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Hz injection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rate</a:t>
            </a:r>
          </a:p>
          <a:p>
            <a:pPr lvl="2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of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e-cooler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operation at 400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and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maximum cooling rate with 10 Hz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injection rate</a:t>
            </a:r>
          </a:p>
          <a:p>
            <a:pPr lvl="1"/>
            <a:endParaRPr lang="en-US" sz="2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of PS stray field compensation</a:t>
            </a:r>
          </a:p>
          <a:p>
            <a:endParaRPr lang="en-US" dirty="0"/>
          </a:p>
        </p:txBody>
      </p:sp>
      <p:pic>
        <p:nvPicPr>
          <p:cNvPr id="4" name="Picture 3" descr="Injector_Schedule_201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52916"/>
          <a:stretch/>
        </p:blipFill>
        <p:spPr>
          <a:xfrm>
            <a:off x="0" y="1123892"/>
            <a:ext cx="8998017" cy="2608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03598" y="1889911"/>
            <a:ext cx="2314979" cy="18014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8000"/>
                </a:schemeClr>
              </a:gs>
              <a:gs pos="80000">
                <a:schemeClr val="accent1">
                  <a:shade val="93000"/>
                  <a:satMod val="130000"/>
                  <a:alpha val="28000"/>
                </a:schemeClr>
              </a:gs>
              <a:gs pos="100000">
                <a:schemeClr val="accent1">
                  <a:shade val="94000"/>
                  <a:satMod val="135000"/>
                  <a:alpha val="28000"/>
                </a:schemeClr>
              </a:gs>
            </a:gsLst>
            <a:lin ang="16200000" scaled="0"/>
            <a:tileRect/>
          </a:gra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/>
          <a:lstStyle/>
          <a:p>
            <a:r>
              <a:rPr lang="en-US" dirty="0" smtClean="0"/>
              <a:t>LEIR </a:t>
            </a:r>
            <a:r>
              <a:rPr lang="en-US" smtClean="0"/>
              <a:t>MD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</a:t>
            </a:r>
            <a:r>
              <a:rPr lang="en-US" dirty="0" smtClean="0"/>
              <a:t>detuning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5312802"/>
            <a:ext cx="8763034" cy="11931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Studies of losses at long injection plateau with advanced RF capture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Same loss characteristics </a:t>
            </a:r>
            <a:r>
              <a:rPr lang="en-US" dirty="0" smtClean="0">
                <a:sym typeface="Wingdings"/>
              </a:rPr>
              <a:t> not related to the ramp (e.g. particles outside RF bucket)</a:t>
            </a:r>
          </a:p>
          <a:p>
            <a:pPr lvl="1">
              <a:lnSpc>
                <a:spcPct val="130000"/>
              </a:lnSpc>
            </a:pPr>
            <a:r>
              <a:rPr lang="en-US" dirty="0" err="1" smtClean="0">
                <a:sym typeface="Wingdings"/>
              </a:rPr>
              <a:t>Emittance</a:t>
            </a:r>
            <a:r>
              <a:rPr lang="en-US" dirty="0" smtClean="0">
                <a:sym typeface="Wingdings"/>
              </a:rPr>
              <a:t> increase drastically changes at RF capture (especially in the vertical plane)</a:t>
            </a:r>
          </a:p>
          <a:p>
            <a:pPr lvl="1"/>
            <a:endParaRPr lang="en-US" dirty="0"/>
          </a:p>
        </p:txBody>
      </p:sp>
      <p:pic>
        <p:nvPicPr>
          <p:cNvPr id="15" name="Picture 14" descr="2016.06.29.03.40.27.677_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01"/>
          <a:stretch/>
        </p:blipFill>
        <p:spPr>
          <a:xfrm>
            <a:off x="0" y="1429066"/>
            <a:ext cx="9144000" cy="3770463"/>
          </a:xfrm>
          <a:prstGeom prst="rect">
            <a:avLst/>
          </a:prstGeom>
        </p:spPr>
      </p:pic>
      <p:pic>
        <p:nvPicPr>
          <p:cNvPr id="16" name="Picture 15" descr="2016.06.29.03.40.27.677_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01"/>
          <a:stretch/>
        </p:blipFill>
        <p:spPr>
          <a:xfrm>
            <a:off x="0" y="1429066"/>
            <a:ext cx="9144000" cy="377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4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376" y="827887"/>
            <a:ext cx="6691672" cy="5043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optics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4017" y="5778285"/>
            <a:ext cx="8668426" cy="712158"/>
          </a:xfrm>
        </p:spPr>
        <p:txBody>
          <a:bodyPr>
            <a:normAutofit/>
          </a:bodyPr>
          <a:lstStyle/>
          <a:p>
            <a:r>
              <a:rPr lang="en-US" smtClean="0"/>
              <a:t>Vertical </a:t>
            </a:r>
            <a:r>
              <a:rPr lang="en-US" dirty="0" smtClean="0"/>
              <a:t>beam size especially critical at entrance and exit of the four 90</a:t>
            </a:r>
            <a:r>
              <a:rPr lang="en-US" sz="2400" baseline="24000" dirty="0" smtClean="0"/>
              <a:t>∘</a:t>
            </a:r>
            <a:r>
              <a:rPr lang="en-US" dirty="0"/>
              <a:t> </a:t>
            </a:r>
            <a:r>
              <a:rPr lang="en-US" dirty="0" smtClean="0"/>
              <a:t>dipoles</a:t>
            </a:r>
          </a:p>
        </p:txBody>
      </p:sp>
    </p:spTree>
    <p:extLst>
      <p:ext uri="{BB962C8B-B14F-4D97-AF65-F5344CB8AC3E}">
        <p14:creationId xmlns:p14="http://schemas.microsoft.com/office/powerpoint/2010/main" val="24803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scan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Measurement technique:</a:t>
            </a:r>
          </a:p>
          <a:p>
            <a:pPr lvl="1"/>
            <a:r>
              <a:rPr lang="en-US" sz="1600" dirty="0" smtClean="0"/>
              <a:t>Working point moved with cooler ON</a:t>
            </a:r>
          </a:p>
          <a:p>
            <a:pPr lvl="1"/>
            <a:r>
              <a:rPr lang="en-US" sz="1600" dirty="0" smtClean="0"/>
              <a:t>Beam loss at 1700 </a:t>
            </a:r>
            <a:r>
              <a:rPr lang="en-US" sz="1600" dirty="0" err="1" smtClean="0"/>
              <a:t>ms</a:t>
            </a:r>
            <a:r>
              <a:rPr lang="en-US" sz="1600" dirty="0" smtClean="0"/>
              <a:t> investigated (after RF capture)</a:t>
            </a:r>
          </a:p>
          <a:p>
            <a:r>
              <a:rPr lang="en-US" sz="1600" dirty="0" smtClean="0"/>
              <a:t>Strong losses close to sextupole resonances</a:t>
            </a:r>
          </a:p>
          <a:p>
            <a:pPr lvl="1"/>
            <a:r>
              <a:rPr lang="en-US" sz="1600" dirty="0" smtClean="0"/>
              <a:t>Skew: 3Qy = 8</a:t>
            </a:r>
          </a:p>
          <a:p>
            <a:pPr lvl="1"/>
            <a:r>
              <a:rPr lang="en-US" sz="1600" dirty="0" smtClean="0"/>
              <a:t>Normal: </a:t>
            </a:r>
            <a:r>
              <a:rPr lang="en-US" sz="1600" dirty="0" err="1" smtClean="0"/>
              <a:t>Qx</a:t>
            </a:r>
            <a:r>
              <a:rPr lang="en-US" sz="1600" dirty="0" smtClean="0"/>
              <a:t> + 2Qy = 7</a:t>
            </a:r>
            <a:endParaRPr lang="en-US" sz="1600" dirty="0"/>
          </a:p>
          <a:p>
            <a:r>
              <a:rPr lang="en-US" sz="1600" dirty="0" err="1" smtClean="0"/>
              <a:t>Octupole</a:t>
            </a:r>
            <a:r>
              <a:rPr lang="en-US" sz="1600" dirty="0" smtClean="0"/>
              <a:t> resonances appear to be excited as well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" r="3758"/>
          <a:stretch/>
        </p:blipFill>
        <p:spPr>
          <a:xfrm>
            <a:off x="4221238" y="830448"/>
            <a:ext cx="4882570" cy="3904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64" y="1468521"/>
            <a:ext cx="3966588" cy="247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measures (I)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Maximize bunching factor to reduce transverse space charge detuning</a:t>
            </a:r>
          </a:p>
          <a:p>
            <a:pPr lvl="1"/>
            <a:r>
              <a:rPr lang="en-US" dirty="0" err="1" smtClean="0"/>
              <a:t>Iso</a:t>
            </a:r>
            <a:r>
              <a:rPr lang="en-US" dirty="0" smtClean="0"/>
              <a:t>-adiabatic capture of coasting beam in double harmonic RF (bunch lengthening)</a:t>
            </a:r>
          </a:p>
          <a:p>
            <a:pPr lvl="1"/>
            <a:r>
              <a:rPr lang="en-US" dirty="0" smtClean="0"/>
              <a:t>Offset </a:t>
            </a:r>
            <a:r>
              <a:rPr lang="en-US" dirty="0"/>
              <a:t>the capture frequency away from </a:t>
            </a:r>
            <a:r>
              <a:rPr lang="en-US" dirty="0" smtClean="0"/>
              <a:t>central beam energy results in </a:t>
            </a:r>
            <a:r>
              <a:rPr lang="en-US" b="1" dirty="0" smtClean="0"/>
              <a:t>flat line density profile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79" t="4850" r="1555" b="1701"/>
          <a:stretch/>
        </p:blipFill>
        <p:spPr>
          <a:xfrm>
            <a:off x="4870700" y="2660691"/>
            <a:ext cx="3377589" cy="33400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575" t="4575" r="1380" b="1800"/>
          <a:stretch/>
        </p:blipFill>
        <p:spPr>
          <a:xfrm>
            <a:off x="622854" y="2634684"/>
            <a:ext cx="3372233" cy="33660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98723" y="2246121"/>
            <a:ext cx="265610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/>
              <a:t>c</a:t>
            </a:r>
            <a:r>
              <a:rPr lang="en-US" sz="1700" dirty="0" smtClean="0"/>
              <a:t>apture frequency centered</a:t>
            </a:r>
            <a:endParaRPr lang="en-US" sz="1700" dirty="0"/>
          </a:p>
        </p:txBody>
      </p:sp>
      <p:sp>
        <p:nvSpPr>
          <p:cNvPr id="17" name="TextBox 16"/>
          <p:cNvSpPr txBox="1"/>
          <p:nvPr/>
        </p:nvSpPr>
        <p:spPr>
          <a:xfrm>
            <a:off x="5672017" y="2246121"/>
            <a:ext cx="23775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capture frequency offset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3768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measures (II)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900" dirty="0" smtClean="0"/>
          </a:p>
          <a:p>
            <a:r>
              <a:rPr lang="en-US" sz="1800" dirty="0" smtClean="0"/>
              <a:t>Reduction </a:t>
            </a:r>
            <a:r>
              <a:rPr lang="en-US" sz="1800" dirty="0"/>
              <a:t>of </a:t>
            </a:r>
            <a:r>
              <a:rPr lang="en-US" sz="1800" dirty="0" err="1"/>
              <a:t>sextupole</a:t>
            </a:r>
            <a:r>
              <a:rPr lang="en-US" sz="1800" dirty="0"/>
              <a:t> excitation</a:t>
            </a:r>
          </a:p>
          <a:p>
            <a:pPr lvl="1"/>
            <a:r>
              <a:rPr lang="en-US" dirty="0"/>
              <a:t>Reduced current in the chromatic </a:t>
            </a:r>
            <a:r>
              <a:rPr lang="en-US" dirty="0" err="1"/>
              <a:t>sextupoles</a:t>
            </a:r>
            <a:r>
              <a:rPr lang="en-US" dirty="0"/>
              <a:t> at the end of injection </a:t>
            </a:r>
            <a:r>
              <a:rPr lang="en-US" dirty="0" smtClean="0"/>
              <a:t>plateau</a:t>
            </a:r>
          </a:p>
          <a:p>
            <a:pPr lvl="1"/>
            <a:r>
              <a:rPr lang="en-US" dirty="0" smtClean="0"/>
              <a:t>Clear beneficial impact on resonance excitation and beam loss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" r="3649"/>
          <a:stretch/>
        </p:blipFill>
        <p:spPr>
          <a:xfrm>
            <a:off x="4473564" y="1164638"/>
            <a:ext cx="4492669" cy="36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" r="19139"/>
          <a:stretch/>
        </p:blipFill>
        <p:spPr>
          <a:xfrm>
            <a:off x="410516" y="1164638"/>
            <a:ext cx="3766264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5912" y="1082362"/>
            <a:ext cx="268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standard </a:t>
            </a:r>
            <a:r>
              <a:rPr lang="en-US" sz="1600" dirty="0" err="1" smtClean="0"/>
              <a:t>sextupole</a:t>
            </a:r>
            <a:r>
              <a:rPr lang="en-US" sz="1600" dirty="0" smtClean="0"/>
              <a:t> settings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119492" y="1082362"/>
            <a:ext cx="268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improved </a:t>
            </a:r>
            <a:r>
              <a:rPr lang="en-US" sz="1600" dirty="0" err="1" smtClean="0"/>
              <a:t>sextupole</a:t>
            </a:r>
            <a:r>
              <a:rPr lang="en-US" sz="1600" dirty="0" smtClean="0"/>
              <a:t> settings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018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measures (</a:t>
            </a:r>
            <a:r>
              <a:rPr lang="en-US" dirty="0" smtClean="0"/>
              <a:t>III)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750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900" dirty="0" smtClean="0"/>
          </a:p>
          <a:p>
            <a:endParaRPr lang="en-US" sz="1800" dirty="0" smtClean="0"/>
          </a:p>
          <a:p>
            <a:r>
              <a:rPr lang="en-US" sz="1800" dirty="0" smtClean="0"/>
              <a:t>Optimization of vertical orbit correction (aperture restriction in dipoles)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29896" y="2016218"/>
            <a:ext cx="268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</a:t>
            </a:r>
            <a:r>
              <a:rPr lang="en-US" sz="1600" dirty="0" smtClean="0"/>
              <a:t>efore correction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54500"/>
          <a:stretch/>
        </p:blipFill>
        <p:spPr>
          <a:xfrm>
            <a:off x="3218775" y="1624851"/>
            <a:ext cx="5137285" cy="12985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54500"/>
          <a:stretch/>
        </p:blipFill>
        <p:spPr>
          <a:xfrm>
            <a:off x="3218775" y="2977819"/>
            <a:ext cx="5123877" cy="12952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9895" y="3410497"/>
            <a:ext cx="268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after correction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774" y="1097220"/>
            <a:ext cx="5123877" cy="407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39900</TotalTime>
  <Words>1163</Words>
  <Application>Microsoft Macintosh PowerPoint</Application>
  <PresentationFormat>On-screen Show (4:3)</PresentationFormat>
  <Paragraphs>224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Lucida Grande</vt:lpstr>
      <vt:lpstr>Wingdings</vt:lpstr>
      <vt:lpstr>Arial</vt:lpstr>
      <vt:lpstr>LIU_PowerPoint_Template</vt:lpstr>
      <vt:lpstr>LEIR MD progress</vt:lpstr>
      <vt:lpstr>LEIR MD planning</vt:lpstr>
      <vt:lpstr>LEIR MD planning</vt:lpstr>
      <vt:lpstr>Space charge detuning</vt:lpstr>
      <vt:lpstr>LEIR optics</vt:lpstr>
      <vt:lpstr>Tune scan</vt:lpstr>
      <vt:lpstr>Mitigation measures (I)</vt:lpstr>
      <vt:lpstr>Mitigation measures (II)</vt:lpstr>
      <vt:lpstr>Mitigation measures (III)</vt:lpstr>
      <vt:lpstr>Mitigation measures implemented</vt:lpstr>
      <vt:lpstr>LEIR MD planning</vt:lpstr>
      <vt:lpstr>LEIR MD planning</vt:lpstr>
      <vt:lpstr>10 Hz injection rate</vt:lpstr>
      <vt:lpstr>Impact of increased electron current at 5 Hz </vt:lpstr>
      <vt:lpstr>LEIR MD planning</vt:lpstr>
      <vt:lpstr>LEIR MD planning</vt:lpstr>
      <vt:lpstr>PS stray field compensation</vt:lpstr>
      <vt:lpstr>LEIR MD planning</vt:lpstr>
      <vt:lpstr>LEIR MD planning</vt:lpstr>
      <vt:lpstr>LEIR MD planning</vt:lpstr>
      <vt:lpstr>LEIR impedance model</vt:lpstr>
      <vt:lpstr>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Alexander Huschauer</cp:lastModifiedBy>
  <cp:revision>1658</cp:revision>
  <dcterms:created xsi:type="dcterms:W3CDTF">2013-04-17T22:56:34Z</dcterms:created>
  <dcterms:modified xsi:type="dcterms:W3CDTF">2016-07-14T06:55:44Z</dcterms:modified>
  <cp:category/>
</cp:coreProperties>
</file>