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67" r:id="rId6"/>
    <p:sldId id="261" r:id="rId7"/>
    <p:sldId id="269" r:id="rId8"/>
    <p:sldId id="270" r:id="rId9"/>
    <p:sldId id="262" r:id="rId10"/>
    <p:sldId id="258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26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34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48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548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12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80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280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99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08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01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EDFBC-0FDC-45B5-854A-E360F13B5D19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738F3-8E0F-4475-BCFB-FA394C026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95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comment/1703607/0.1" TargetMode="External"/><Relationship Id="rId2" Type="http://schemas.openxmlformats.org/officeDocument/2006/relationships/hyperlink" Target="https://indico.cern.ch/event/543446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 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R. Scrivens for the LIU IONS PS Injector team</a:t>
            </a:r>
          </a:p>
          <a:p>
            <a:r>
              <a:rPr lang="en-GB" dirty="0" smtClean="0"/>
              <a:t>14/07/2016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182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109" y="256074"/>
            <a:ext cx="7066654" cy="63326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1989" y="2802586"/>
            <a:ext cx="113685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LEIR</a:t>
            </a:r>
          </a:p>
          <a:p>
            <a:r>
              <a:rPr lang="en-GB" sz="1200" dirty="0" smtClean="0"/>
              <a:t>Commissioning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770845" y="2802586"/>
            <a:ext cx="445956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LEIR</a:t>
            </a:r>
          </a:p>
          <a:p>
            <a:r>
              <a:rPr lang="en-GB" sz="1200" dirty="0" smtClean="0"/>
              <a:t>MD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662035" y="4511003"/>
            <a:ext cx="2700355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LEIR and Linac3 MDs continue in parallel</a:t>
            </a:r>
            <a:endParaRPr lang="en-GB" sz="1200" dirty="0"/>
          </a:p>
        </p:txBody>
      </p:sp>
      <p:sp>
        <p:nvSpPr>
          <p:cNvPr id="6" name="Oval 5"/>
          <p:cNvSpPr/>
          <p:nvPr/>
        </p:nvSpPr>
        <p:spPr>
          <a:xfrm>
            <a:off x="6568839" y="3198397"/>
            <a:ext cx="723783" cy="22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864763" y="2802586"/>
            <a:ext cx="1259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EARLY -&gt; PS</a:t>
            </a:r>
            <a:endParaRPr lang="en-GB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7292622" y="2987252"/>
            <a:ext cx="2572141" cy="276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024128" y="4022485"/>
            <a:ext cx="723783" cy="22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45866" y="3837819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NOMINAL -&gt; PS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2582853" y="4022485"/>
            <a:ext cx="478684" cy="109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9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2737" y="4158454"/>
            <a:ext cx="10507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R. Alemany Fernandez, M-E. Angoletta, J. Axensalva, S. Albright, H. Bartosik, G. </a:t>
            </a:r>
            <a:r>
              <a:rPr lang="en-GB" dirty="0" err="1"/>
              <a:t>Bellodi</a:t>
            </a:r>
            <a:r>
              <a:rPr lang="en-GB" dirty="0"/>
              <a:t>, </a:t>
            </a:r>
            <a:r>
              <a:rPr lang="en-GB" dirty="0" smtClean="0"/>
              <a:t>N. Biancacci, A</a:t>
            </a:r>
            <a:r>
              <a:rPr lang="en-GB" dirty="0"/>
              <a:t>. Blas, M. Bodendorfer, </a:t>
            </a:r>
            <a:r>
              <a:rPr lang="en-GB" dirty="0" smtClean="0"/>
              <a:t>M. Bozzolan, J</a:t>
            </a:r>
            <a:r>
              <a:rPr lang="en-GB" dirty="0"/>
              <a:t>. </a:t>
            </a:r>
            <a:r>
              <a:rPr lang="en-GB" dirty="0" err="1"/>
              <a:t>Broere</a:t>
            </a:r>
            <a:r>
              <a:rPr lang="en-GB" dirty="0"/>
              <a:t>, C. Carli, J-M. </a:t>
            </a:r>
            <a:r>
              <a:rPr lang="en-GB" dirty="0" err="1"/>
              <a:t>Cravero</a:t>
            </a:r>
            <a:r>
              <a:rPr lang="en-GB" dirty="0"/>
              <a:t>, P. Dahlen, A. Findlay, A. Dworak, A. Frassier, S. Gilardoni, H. Hancock, B. Holzer, A. Huschauer, D. </a:t>
            </a:r>
            <a:r>
              <a:rPr lang="en-GB" dirty="0" err="1"/>
              <a:t>Kuchler</a:t>
            </a:r>
            <a:r>
              <a:rPr lang="en-GB" dirty="0"/>
              <a:t>, S. Jensen, V. Kain, M. </a:t>
            </a:r>
            <a:r>
              <a:rPr lang="en-GB" dirty="0" err="1"/>
              <a:t>Maintrot</a:t>
            </a:r>
            <a:r>
              <a:rPr lang="en-GB" dirty="0"/>
              <a:t>, D. Manglunki, J. Marques, C. </a:t>
            </a:r>
            <a:r>
              <a:rPr lang="en-GB" dirty="0" err="1"/>
              <a:t>Mastrostefano</a:t>
            </a:r>
            <a:r>
              <a:rPr lang="en-GB" dirty="0"/>
              <a:t>, A. Michet, </a:t>
            </a:r>
            <a:r>
              <a:rPr lang="en-GB" dirty="0" smtClean="0"/>
              <a:t>M. Migliorati, R</a:t>
            </a:r>
            <a:r>
              <a:rPr lang="en-GB" dirty="0"/>
              <a:t>. Mompo, M. O’Neil, S. Pasinelli, A. Perillo, </a:t>
            </a:r>
            <a:r>
              <a:rPr lang="en-GB" dirty="0" smtClean="0"/>
              <a:t>G. Piccinini, T. Rijoff, F. </a:t>
            </a:r>
            <a:r>
              <a:rPr lang="en-GB" dirty="0" err="1" smtClean="0"/>
              <a:t>Roncarolo</a:t>
            </a:r>
            <a:r>
              <a:rPr lang="en-GB" dirty="0" smtClean="0"/>
              <a:t>, G</a:t>
            </a:r>
            <a:r>
              <a:rPr lang="en-GB" dirty="0"/>
              <a:t>. Rumolo, S. Sadovich, L. </a:t>
            </a:r>
            <a:r>
              <a:rPr lang="en-GB" dirty="0" err="1"/>
              <a:t>Soby</a:t>
            </a:r>
            <a:r>
              <a:rPr lang="en-GB" dirty="0"/>
              <a:t>, G. Sterbini, </a:t>
            </a:r>
            <a:r>
              <a:rPr lang="en-GB" dirty="0" smtClean="0"/>
              <a:t>L. Timeo, V</a:t>
            </a:r>
            <a:r>
              <a:rPr lang="en-GB" dirty="0"/>
              <a:t>. Toivanen, G. Tranquille, F. Wenander, M. Zerlauth, + more….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49422" y="2652889"/>
            <a:ext cx="1417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Thanks To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19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3888" y="1594502"/>
            <a:ext cx="373429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Outline</a:t>
            </a:r>
          </a:p>
          <a:p>
            <a:r>
              <a:rPr lang="en-GB" dirty="0"/>
              <a:t>	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Beam </a:t>
            </a:r>
            <a:r>
              <a:rPr lang="en-GB" sz="2000" dirty="0" err="1" smtClean="0"/>
              <a:t>Intruments</a:t>
            </a:r>
            <a:r>
              <a:rPr lang="en-GB" sz="2000" dirty="0" smtClean="0"/>
              <a:t> – Pick Ups</a:t>
            </a:r>
            <a:endParaRPr lang="en-GB" sz="2000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Low Level RF</a:t>
            </a:r>
            <a:endParaRPr lang="en-GB" sz="2000" dirty="0" smtClean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Transverse Feedback</a:t>
            </a:r>
            <a:endParaRPr lang="en-GB" sz="2000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err="1" smtClean="0"/>
              <a:t>LinacBoosterSpectrometer</a:t>
            </a:r>
            <a:r>
              <a:rPr lang="en-GB" sz="2000" dirty="0" smtClean="0"/>
              <a:t> Line</a:t>
            </a:r>
            <a:endParaRPr lang="en-GB" sz="2000" dirty="0" smtClean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Others</a:t>
            </a:r>
            <a:r>
              <a:rPr lang="en-GB" sz="2000" dirty="0" smtClean="0"/>
              <a:t>….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General Schedule.</a:t>
            </a:r>
            <a:endParaRPr lang="en-GB" sz="200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729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0174" y="569844"/>
            <a:ext cx="2475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Beam Instruments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60174" y="1285461"/>
            <a:ext cx="9740348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/>
              <a:t>Injection Pick Ups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GB" dirty="0" smtClean="0"/>
              <a:t>Preparation and installation of 4 pick ups targeted for EYETS2016-17.</a:t>
            </a:r>
            <a:r>
              <a:rPr lang="en-GB" dirty="0"/>
              <a:t>	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GB" dirty="0" smtClean="0"/>
              <a:t>All installation teams informed.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GB" dirty="0" smtClean="0"/>
              <a:t>Planning bottlenecks:</a:t>
            </a:r>
          </a:p>
          <a:p>
            <a:pPr marL="742950" lvl="1" indent="-285750" defTabSz="3619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GB" dirty="0" smtClean="0"/>
              <a:t>Production not yet committed to schedule. Will be considered with drawings (foreseen end July) and make request of external offers.</a:t>
            </a:r>
          </a:p>
          <a:p>
            <a:pPr marL="742950" lvl="1" indent="-285750" defTabSz="3619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GB" dirty="0" smtClean="0"/>
              <a:t>Raw material is being ordered (SS, flanges, bellows).</a:t>
            </a:r>
          </a:p>
          <a:p>
            <a:pPr marL="742950" lvl="1" indent="-285750" defTabSz="3619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GB" dirty="0" smtClean="0"/>
              <a:t>2 pick ups in EI must be NEG coated and baked (sector 1). Planning for this is very tight to be ready before 08/05/2017 xenon restart.  The EI pick up installation is not possible if LEIR restart advanced.</a:t>
            </a:r>
          </a:p>
          <a:p>
            <a:pPr marL="742950" lvl="1" indent="-285750" defTabSz="3619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</a:pPr>
            <a:endParaRPr lang="en-GB" dirty="0" smtClean="0"/>
          </a:p>
          <a:p>
            <a:pPr>
              <a:spcAft>
                <a:spcPts val="600"/>
              </a:spcAft>
            </a:pPr>
            <a:r>
              <a:rPr lang="en-GB" dirty="0"/>
              <a:t>(Meetings: https://indico.cern.ch/category/8230</a:t>
            </a:r>
            <a:r>
              <a:rPr lang="en-GB" dirty="0" smtClean="0"/>
              <a:t>/)</a:t>
            </a:r>
          </a:p>
          <a:p>
            <a:pPr>
              <a:spcAft>
                <a:spcPts val="6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90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1212428"/>
            <a:ext cx="11176000" cy="5472744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08025" y="1936962"/>
            <a:ext cx="431800" cy="431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Oval 4"/>
          <p:cNvSpPr/>
          <p:nvPr/>
        </p:nvSpPr>
        <p:spPr>
          <a:xfrm>
            <a:off x="3662045" y="3061706"/>
            <a:ext cx="4318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Oval 5"/>
          <p:cNvSpPr/>
          <p:nvPr/>
        </p:nvSpPr>
        <p:spPr>
          <a:xfrm>
            <a:off x="1025525" y="1555168"/>
            <a:ext cx="431800" cy="431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Oval 6"/>
          <p:cNvSpPr/>
          <p:nvPr/>
        </p:nvSpPr>
        <p:spPr>
          <a:xfrm>
            <a:off x="5280025" y="3550656"/>
            <a:ext cx="4318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Oval 7"/>
          <p:cNvSpPr/>
          <p:nvPr/>
        </p:nvSpPr>
        <p:spPr>
          <a:xfrm>
            <a:off x="6575425" y="3943561"/>
            <a:ext cx="4318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Oval 8"/>
          <p:cNvSpPr/>
          <p:nvPr/>
        </p:nvSpPr>
        <p:spPr>
          <a:xfrm>
            <a:off x="8302625" y="4489662"/>
            <a:ext cx="4318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/>
          <p:cNvSpPr/>
          <p:nvPr/>
        </p:nvSpPr>
        <p:spPr>
          <a:xfrm>
            <a:off x="9686925" y="4921462"/>
            <a:ext cx="4318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/>
          <p:cNvSpPr/>
          <p:nvPr/>
        </p:nvSpPr>
        <p:spPr>
          <a:xfrm>
            <a:off x="10575925" y="5467562"/>
            <a:ext cx="431800" cy="431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Oval 11"/>
          <p:cNvSpPr/>
          <p:nvPr/>
        </p:nvSpPr>
        <p:spPr>
          <a:xfrm>
            <a:off x="10791825" y="5899362"/>
            <a:ext cx="431800" cy="431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568325" y="2487308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#1</a:t>
            </a:r>
            <a:endParaRPr lang="fr-CH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60025" y="6095140"/>
            <a:ext cx="538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#9</a:t>
            </a:r>
            <a:endParaRPr lang="fr-CH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2825" y="5670960"/>
            <a:ext cx="673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#8</a:t>
            </a:r>
          </a:p>
          <a:p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02825" y="448966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#7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5825" y="400763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#6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1325" y="357696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#5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48605" y="309690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#4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99205" y="263970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#3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58924" y="1449084"/>
            <a:ext cx="554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#2</a:t>
            </a:r>
            <a:endParaRPr lang="fr-CH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08395" y="2908274"/>
            <a:ext cx="216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(ETL line)</a:t>
            </a:r>
            <a:endParaRPr lang="fr-CH" dirty="0"/>
          </a:p>
        </p:txBody>
      </p:sp>
      <p:sp>
        <p:nvSpPr>
          <p:cNvPr id="23" name="TextBox 22"/>
          <p:cNvSpPr txBox="1"/>
          <p:nvPr/>
        </p:nvSpPr>
        <p:spPr>
          <a:xfrm>
            <a:off x="657606" y="2887252"/>
            <a:ext cx="1455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(ITE line)</a:t>
            </a:r>
            <a:endParaRPr lang="fr-CH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336405" y="599412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(EI line)</a:t>
            </a:r>
            <a:endParaRPr lang="fr-CH" sz="2000" b="1" dirty="0"/>
          </a:p>
        </p:txBody>
      </p:sp>
      <p:sp>
        <p:nvSpPr>
          <p:cNvPr id="25" name="Left-Right Arrow 24"/>
          <p:cNvSpPr/>
          <p:nvPr/>
        </p:nvSpPr>
        <p:spPr>
          <a:xfrm rot="910374">
            <a:off x="5030210" y="4689030"/>
            <a:ext cx="1924050" cy="2000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TextBox 25"/>
          <p:cNvSpPr txBox="1"/>
          <p:nvPr/>
        </p:nvSpPr>
        <p:spPr>
          <a:xfrm>
            <a:off x="5495925" y="483339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Ions</a:t>
            </a:r>
            <a:endParaRPr lang="fr-CH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12115" y="5543920"/>
            <a:ext cx="8924289" cy="117919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 9 BPMs TO BE INSTALLED ON ITE, ETL, EI LINES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 4  (#1, #2, #8, #9) TO BE INSTALLED DURING EYETS (ITE by March 2017)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36015" y="465608"/>
            <a:ext cx="2766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Injection Pick Ups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388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" y="1753168"/>
            <a:ext cx="11652381" cy="4723264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4705350" y="1447800"/>
            <a:ext cx="0" cy="46958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552825" y="141581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2016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709758" y="141581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2017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6015" y="465608"/>
            <a:ext cx="6621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Injection Pick Ups Draft Installation Planning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9561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0174" y="569844"/>
            <a:ext cx="1783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Low Level RF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620888" y="1502688"/>
            <a:ext cx="643466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New Low Level RF system is now operational:</a:t>
            </a:r>
          </a:p>
          <a:p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Both </a:t>
            </a:r>
            <a:r>
              <a:rPr lang="en-GB" dirty="0"/>
              <a:t>EARLY and NOMINAL beams have been setup (although not </a:t>
            </a:r>
            <a:r>
              <a:rPr lang="en-GB" dirty="0" smtClean="0"/>
              <a:t>optimised) </a:t>
            </a:r>
            <a:r>
              <a:rPr lang="en-GB" dirty="0"/>
              <a:t>and delivered to the PS.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Switch will now be done of the spare cavity (CRF43) to the new cavity control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system integration is well advanced and allows already full system operation at the same level as the old LLRF. </a:t>
            </a:r>
            <a:r>
              <a:rPr lang="en-GB" dirty="0" smtClean="0"/>
              <a:t>In addition more diagnostics will become available soon (as the software commissioning is finished). 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We hope to experience the same level of reliability shown at the PSB.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555" y="385088"/>
            <a:ext cx="4808184" cy="3058023"/>
          </a:xfrm>
          <a:prstGeom prst="rect">
            <a:avLst/>
          </a:prstGeom>
        </p:spPr>
      </p:pic>
      <p:pic>
        <p:nvPicPr>
          <p:cNvPr id="7" name="Picture 2" descr="http://elogbook/eLogbook/attach_reader?attach_id=15973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555" y="3503235"/>
            <a:ext cx="4681902" cy="268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03530" y="3815644"/>
            <a:ext cx="4112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FF00"/>
                </a:solidFill>
              </a:rPr>
              <a:t>Early Bunch compared between old and new LLRF</a:t>
            </a:r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9104070" y="3027612"/>
            <a:ext cx="2163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LEIR with new Low Level RF</a:t>
            </a:r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520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0174" y="569844"/>
            <a:ext cx="2762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Transverse Feedback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30489" y="1614311"/>
            <a:ext cx="74055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TFB has worked well to help produce &gt;9E10 charges.</a:t>
            </a:r>
          </a:p>
          <a:p>
            <a:endParaRPr lang="en-GB" dirty="0"/>
          </a:p>
          <a:p>
            <a:r>
              <a:rPr lang="en-GB" dirty="0" smtClean="0"/>
              <a:t>RF team are collecting requests for changes as they come</a:t>
            </a:r>
            <a:r>
              <a:rPr lang="en-GB" dirty="0"/>
              <a:t>.  (https://indico.cern.ch/event/546599/)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RF have been asked to make a strategic view the system, taking into account also the long term maintainability.  Consolidation or LIU funding?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85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0174" y="569844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LBS Line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7019" y="2709334"/>
            <a:ext cx="1067074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Specification for the changes in the line in Engineering check circulation and presented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https://indico.cern.ch/event/543446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u="sng" dirty="0">
                <a:hlinkClick r:id="rId3"/>
              </a:rPr>
              <a:t>https://edms.cern.ch/comment/1703607/0.1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ECR on vacuum modifications being prepared.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 connection </a:t>
            </a:r>
            <a:r>
              <a:rPr lang="en-GB" dirty="0" smtClean="0"/>
              <a:t>modifications (magnet and PC) </a:t>
            </a:r>
            <a:r>
              <a:rPr lang="en-GB" dirty="0" smtClean="0"/>
              <a:t>clarified with EN-CV (although still decisions to take by CV).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Modifications are planned for LS2.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 an early Linac4 connection, the LBS modifications do not impact on Linac4.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They can be made in a later stop (when 2GeV upgrade is made).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EN-HE have confirmed they will be able to make the transports in the future.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675" y="218490"/>
            <a:ext cx="5505310" cy="24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03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0174" y="1285461"/>
            <a:ext cx="97403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Dump</a:t>
            </a:r>
          </a:p>
          <a:p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GB" dirty="0" smtClean="0"/>
              <a:t>equires </a:t>
            </a:r>
            <a:r>
              <a:rPr lang="en-GB" dirty="0" smtClean="0"/>
              <a:t>the SSR to be made this year</a:t>
            </a:r>
            <a:r>
              <a:rPr lang="en-GB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3D model finished. Detailed design (dump and magnet Y chamber) launched.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foreseen </a:t>
            </a:r>
            <a:r>
              <a:rPr lang="en-GB" dirty="0" smtClean="0"/>
              <a:t>YEST2017-18.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Discussion to use the spare budget to refurbish the beam-stoppers between L3-LEIR.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Ring Orbit Electronics</a:t>
            </a:r>
          </a:p>
          <a:p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Production ongoing.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9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7233</TotalTime>
  <Words>633</Words>
  <Application>Microsoft Office PowerPoint</Application>
  <PresentationFormat>Widescreen</PresentationFormat>
  <Paragraphs>90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LIU 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Ions</dc:title>
  <dc:creator>Richard Scrivens</dc:creator>
  <cp:lastModifiedBy>Richard Scrivens</cp:lastModifiedBy>
  <cp:revision>59</cp:revision>
  <dcterms:created xsi:type="dcterms:W3CDTF">2016-05-26T06:47:05Z</dcterms:created>
  <dcterms:modified xsi:type="dcterms:W3CDTF">2016-07-14T06:42:38Z</dcterms:modified>
</cp:coreProperties>
</file>