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8" r:id="rId3"/>
    <p:sldId id="260" r:id="rId4"/>
    <p:sldId id="258" r:id="rId5"/>
    <p:sldId id="259" r:id="rId6"/>
    <p:sldId id="263" r:id="rId7"/>
    <p:sldId id="265" r:id="rId8"/>
    <p:sldId id="264" r:id="rId9"/>
    <p:sldId id="262" r:id="rId10"/>
    <p:sldId id="266" r:id="rId11"/>
    <p:sldId id="269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78" d="100"/>
          <a:sy n="78" d="100"/>
        </p:scale>
        <p:origin x="114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Workspaces\h\HadronLinacs\Linac3\MDs2016\einzel_-18kV_110716\md110716_einzel-18kV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Workspaces\h\HadronLinacs\Linac3\MDs2016\einzel_-18kV_110716\md110716_einzel-18kV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Workspaces\h\HadronLinacs\Linac3\MDs2016\einzel_-18kV_110716\md110716_einzel-18kV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current on FC2 - </a:t>
            </a:r>
            <a:r>
              <a:rPr lang="en-GB">
                <a:latin typeface="Symbol" panose="05050102010706020507" pitchFamily="18" charset="2"/>
              </a:rPr>
              <a:t>m</a:t>
            </a:r>
            <a:r>
              <a:rPr lang="en-GB"/>
              <a:t>A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Sheet1!$A$3:$A$12</c:f>
              <c:numCache>
                <c:formatCode>General</c:formatCode>
                <c:ptCount val="10"/>
                <c:pt idx="0">
                  <c:v>-20</c:v>
                </c:pt>
                <c:pt idx="1">
                  <c:v>-18</c:v>
                </c:pt>
                <c:pt idx="2">
                  <c:v>-16</c:v>
                </c:pt>
                <c:pt idx="3">
                  <c:v>-14</c:v>
                </c:pt>
                <c:pt idx="4">
                  <c:v>-12</c:v>
                </c:pt>
                <c:pt idx="5">
                  <c:v>-10</c:v>
                </c:pt>
                <c:pt idx="6">
                  <c:v>-8</c:v>
                </c:pt>
                <c:pt idx="7">
                  <c:v>-5</c:v>
                </c:pt>
                <c:pt idx="8">
                  <c:v>-2</c:v>
                </c:pt>
                <c:pt idx="9">
                  <c:v>0</c:v>
                </c:pt>
              </c:numCache>
            </c:numRef>
          </c:xVal>
          <c:yVal>
            <c:numRef>
              <c:f>Sheet1!$C$3:$C$12</c:f>
              <c:numCache>
                <c:formatCode>General</c:formatCode>
                <c:ptCount val="10"/>
                <c:pt idx="0">
                  <c:v>184.2</c:v>
                </c:pt>
                <c:pt idx="1">
                  <c:v>190.8</c:v>
                </c:pt>
                <c:pt idx="2">
                  <c:v>186.4</c:v>
                </c:pt>
                <c:pt idx="3">
                  <c:v>179.8</c:v>
                </c:pt>
                <c:pt idx="4">
                  <c:v>175.43</c:v>
                </c:pt>
                <c:pt idx="5">
                  <c:v>175.44</c:v>
                </c:pt>
                <c:pt idx="6">
                  <c:v>173.25</c:v>
                </c:pt>
                <c:pt idx="7">
                  <c:v>175.4</c:v>
                </c:pt>
                <c:pt idx="8">
                  <c:v>179.8</c:v>
                </c:pt>
                <c:pt idx="9">
                  <c:v>193</c:v>
                </c:pt>
              </c:numCache>
            </c:numRef>
          </c:yVal>
          <c:smooth val="1"/>
        </c:ser>
        <c:ser>
          <c:idx val="1"/>
          <c:order val="1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Sheet1!$A$14:$A$18</c:f>
              <c:numCache>
                <c:formatCode>General</c:formatCode>
                <c:ptCount val="5"/>
                <c:pt idx="0">
                  <c:v>0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11</c:v>
                </c:pt>
              </c:numCache>
            </c:numRef>
          </c:xVal>
          <c:yVal>
            <c:numRef>
              <c:f>Sheet1!$C$14:$C$18</c:f>
              <c:numCache>
                <c:formatCode>General</c:formatCode>
                <c:ptCount val="5"/>
                <c:pt idx="0">
                  <c:v>197</c:v>
                </c:pt>
                <c:pt idx="1">
                  <c:v>199.6</c:v>
                </c:pt>
                <c:pt idx="2">
                  <c:v>208.3</c:v>
                </c:pt>
                <c:pt idx="3">
                  <c:v>204</c:v>
                </c:pt>
                <c:pt idx="4">
                  <c:v>199.6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9206184"/>
        <c:axId val="459208144"/>
      </c:scatterChart>
      <c:valAx>
        <c:axId val="459206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einzel lens voltage - kV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9208144"/>
        <c:crosses val="autoZero"/>
        <c:crossBetween val="midCat"/>
      </c:valAx>
      <c:valAx>
        <c:axId val="45920814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92061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1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i="1" dirty="0"/>
              <a:t>Normalized FC2</a:t>
            </a:r>
            <a:r>
              <a:rPr lang="en-GB" sz="1600" i="1" baseline="0" dirty="0"/>
              <a:t> and FC3 beam </a:t>
            </a:r>
            <a:r>
              <a:rPr lang="en-GB" sz="1600" i="1" baseline="0" dirty="0" smtClean="0"/>
              <a:t>current</a:t>
            </a:r>
            <a:endParaRPr lang="en-GB" sz="1600" i="1" dirty="0"/>
          </a:p>
        </c:rich>
      </c:tx>
      <c:layout>
        <c:manualLayout>
          <c:xMode val="edge"/>
          <c:yMode val="edge"/>
          <c:x val="0.14820679963602368"/>
          <c:y val="7.21482156265883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1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FC2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'FC2 and FC3 vs einzel pos, neg'!$C$52:$C$93</c:f>
              <c:numCache>
                <c:formatCode>General</c:formatCode>
                <c:ptCount val="42"/>
                <c:pt idx="0">
                  <c:v>-28</c:v>
                </c:pt>
                <c:pt idx="1">
                  <c:v>-26</c:v>
                </c:pt>
                <c:pt idx="2">
                  <c:v>-24</c:v>
                </c:pt>
                <c:pt idx="3">
                  <c:v>-22</c:v>
                </c:pt>
                <c:pt idx="4">
                  <c:v>-20</c:v>
                </c:pt>
                <c:pt idx="5">
                  <c:v>-18</c:v>
                </c:pt>
                <c:pt idx="6">
                  <c:v>-16</c:v>
                </c:pt>
                <c:pt idx="7">
                  <c:v>-14</c:v>
                </c:pt>
                <c:pt idx="8">
                  <c:v>-12</c:v>
                </c:pt>
                <c:pt idx="9">
                  <c:v>-10</c:v>
                </c:pt>
                <c:pt idx="10">
                  <c:v>-8</c:v>
                </c:pt>
                <c:pt idx="11">
                  <c:v>-6</c:v>
                </c:pt>
                <c:pt idx="12">
                  <c:v>-4</c:v>
                </c:pt>
                <c:pt idx="13">
                  <c:v>-2</c:v>
                </c:pt>
                <c:pt idx="14">
                  <c:v>-1</c:v>
                </c:pt>
                <c:pt idx="15">
                  <c:v>-0.5</c:v>
                </c:pt>
                <c:pt idx="16">
                  <c:v>-0.2</c:v>
                </c:pt>
                <c:pt idx="17">
                  <c:v>-0.1</c:v>
                </c:pt>
                <c:pt idx="18">
                  <c:v>0</c:v>
                </c:pt>
                <c:pt idx="19">
                  <c:v>0.5</c:v>
                </c:pt>
                <c:pt idx="20">
                  <c:v>1</c:v>
                </c:pt>
                <c:pt idx="21">
                  <c:v>1.5</c:v>
                </c:pt>
                <c:pt idx="22">
                  <c:v>2</c:v>
                </c:pt>
                <c:pt idx="23">
                  <c:v>2.5</c:v>
                </c:pt>
                <c:pt idx="24">
                  <c:v>3</c:v>
                </c:pt>
                <c:pt idx="25">
                  <c:v>3.5</c:v>
                </c:pt>
                <c:pt idx="26">
                  <c:v>4</c:v>
                </c:pt>
                <c:pt idx="27">
                  <c:v>5</c:v>
                </c:pt>
                <c:pt idx="28">
                  <c:v>6</c:v>
                </c:pt>
                <c:pt idx="29">
                  <c:v>7</c:v>
                </c:pt>
                <c:pt idx="30">
                  <c:v>8</c:v>
                </c:pt>
                <c:pt idx="31">
                  <c:v>9</c:v>
                </c:pt>
                <c:pt idx="32">
                  <c:v>10</c:v>
                </c:pt>
                <c:pt idx="33">
                  <c:v>10.5</c:v>
                </c:pt>
                <c:pt idx="34">
                  <c:v>11</c:v>
                </c:pt>
                <c:pt idx="35">
                  <c:v>12</c:v>
                </c:pt>
                <c:pt idx="36">
                  <c:v>13</c:v>
                </c:pt>
                <c:pt idx="37">
                  <c:v>14</c:v>
                </c:pt>
                <c:pt idx="38">
                  <c:v>15</c:v>
                </c:pt>
                <c:pt idx="39">
                  <c:v>16</c:v>
                </c:pt>
                <c:pt idx="40">
                  <c:v>17</c:v>
                </c:pt>
                <c:pt idx="41">
                  <c:v>18</c:v>
                </c:pt>
              </c:numCache>
            </c:numRef>
          </c:xVal>
          <c:yVal>
            <c:numRef>
              <c:f>'FC2 and FC3 vs einzel pos, neg'!$D$52:$D$93</c:f>
              <c:numCache>
                <c:formatCode>General</c:formatCode>
                <c:ptCount val="42"/>
                <c:pt idx="0">
                  <c:v>1.0568181818181821</c:v>
                </c:pt>
                <c:pt idx="1">
                  <c:v>1.0340909090909101</c:v>
                </c:pt>
                <c:pt idx="2">
                  <c:v>1.022727272727272</c:v>
                </c:pt>
                <c:pt idx="3">
                  <c:v>1.011363636363636</c:v>
                </c:pt>
                <c:pt idx="4">
                  <c:v>0.97159090909090895</c:v>
                </c:pt>
                <c:pt idx="5">
                  <c:v>0.97159090909090895</c:v>
                </c:pt>
                <c:pt idx="6">
                  <c:v>0.95454545454545503</c:v>
                </c:pt>
                <c:pt idx="7">
                  <c:v>0.89772727272727304</c:v>
                </c:pt>
                <c:pt idx="8">
                  <c:v>0.85227272727272696</c:v>
                </c:pt>
                <c:pt idx="9">
                  <c:v>0.83522727272727304</c:v>
                </c:pt>
                <c:pt idx="10">
                  <c:v>0.82954545454545503</c:v>
                </c:pt>
                <c:pt idx="11">
                  <c:v>0.85227272727272696</c:v>
                </c:pt>
                <c:pt idx="12">
                  <c:v>0.88068181818181801</c:v>
                </c:pt>
                <c:pt idx="13">
                  <c:v>0.93181818181818199</c:v>
                </c:pt>
                <c:pt idx="14">
                  <c:v>0.94886363636363602</c:v>
                </c:pt>
                <c:pt idx="15">
                  <c:v>0.97159090909090895</c:v>
                </c:pt>
                <c:pt idx="16">
                  <c:v>0.96022727272727304</c:v>
                </c:pt>
                <c:pt idx="17">
                  <c:v>0.97159090909090895</c:v>
                </c:pt>
                <c:pt idx="18">
                  <c:v>1</c:v>
                </c:pt>
                <c:pt idx="19">
                  <c:v>1.02970297029703</c:v>
                </c:pt>
                <c:pt idx="20">
                  <c:v>1.02970297029703</c:v>
                </c:pt>
                <c:pt idx="21">
                  <c:v>0.94059405940594099</c:v>
                </c:pt>
                <c:pt idx="22">
                  <c:v>0.93069306930693096</c:v>
                </c:pt>
                <c:pt idx="23">
                  <c:v>0.93069306930693096</c:v>
                </c:pt>
                <c:pt idx="24">
                  <c:v>0.90099009900990101</c:v>
                </c:pt>
                <c:pt idx="25">
                  <c:v>0.90099009900990101</c:v>
                </c:pt>
                <c:pt idx="26">
                  <c:v>0.85148514851485202</c:v>
                </c:pt>
                <c:pt idx="27">
                  <c:v>0.91089108910891103</c:v>
                </c:pt>
                <c:pt idx="28">
                  <c:v>0.99009900990098998</c:v>
                </c:pt>
                <c:pt idx="29">
                  <c:v>0.98019801980197996</c:v>
                </c:pt>
                <c:pt idx="30">
                  <c:v>0.96039603960396003</c:v>
                </c:pt>
                <c:pt idx="31">
                  <c:v>0.66336633663366296</c:v>
                </c:pt>
                <c:pt idx="32">
                  <c:v>0.66336633663366296</c:v>
                </c:pt>
                <c:pt idx="33">
                  <c:v>1.0594059405940599</c:v>
                </c:pt>
                <c:pt idx="34">
                  <c:v>1.0891089108910901</c:v>
                </c:pt>
                <c:pt idx="35">
                  <c:v>1.06930693069307</c:v>
                </c:pt>
                <c:pt idx="36">
                  <c:v>0.98019801980197996</c:v>
                </c:pt>
                <c:pt idx="37">
                  <c:v>0.83168316831683098</c:v>
                </c:pt>
                <c:pt idx="38">
                  <c:v>0.78217821782178198</c:v>
                </c:pt>
                <c:pt idx="39">
                  <c:v>0.49504950495049499</c:v>
                </c:pt>
                <c:pt idx="40">
                  <c:v>0.33663366336633699</c:v>
                </c:pt>
                <c:pt idx="41">
                  <c:v>0.30693069306930698</c:v>
                </c:pt>
              </c:numCache>
            </c:numRef>
          </c:yVal>
          <c:smooth val="0"/>
        </c:ser>
        <c:ser>
          <c:idx val="1"/>
          <c:order val="1"/>
          <c:tx>
            <c:v>FC3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12700">
                <a:solidFill>
                  <a:schemeClr val="accent2"/>
                </a:solidFill>
              </a:ln>
              <a:effectLst/>
            </c:spPr>
          </c:marker>
          <c:xVal>
            <c:numRef>
              <c:f>'FC2 and FC3 vs einzel pos, neg'!$F$52:$F$118</c:f>
              <c:numCache>
                <c:formatCode>General</c:formatCode>
                <c:ptCount val="67"/>
                <c:pt idx="0">
                  <c:v>-28</c:v>
                </c:pt>
                <c:pt idx="1">
                  <c:v>-27</c:v>
                </c:pt>
                <c:pt idx="2">
                  <c:v>-26</c:v>
                </c:pt>
                <c:pt idx="3">
                  <c:v>-25</c:v>
                </c:pt>
                <c:pt idx="4">
                  <c:v>-24</c:v>
                </c:pt>
                <c:pt idx="5">
                  <c:v>-23</c:v>
                </c:pt>
                <c:pt idx="6">
                  <c:v>-22</c:v>
                </c:pt>
                <c:pt idx="7">
                  <c:v>-21</c:v>
                </c:pt>
                <c:pt idx="8">
                  <c:v>-20</c:v>
                </c:pt>
                <c:pt idx="9">
                  <c:v>-19</c:v>
                </c:pt>
                <c:pt idx="10">
                  <c:v>-18</c:v>
                </c:pt>
                <c:pt idx="11">
                  <c:v>-17</c:v>
                </c:pt>
                <c:pt idx="12">
                  <c:v>-16</c:v>
                </c:pt>
                <c:pt idx="13">
                  <c:v>-15</c:v>
                </c:pt>
                <c:pt idx="14">
                  <c:v>-14</c:v>
                </c:pt>
                <c:pt idx="15">
                  <c:v>-13</c:v>
                </c:pt>
                <c:pt idx="16">
                  <c:v>-12</c:v>
                </c:pt>
                <c:pt idx="17">
                  <c:v>-11</c:v>
                </c:pt>
                <c:pt idx="18">
                  <c:v>-10</c:v>
                </c:pt>
                <c:pt idx="19">
                  <c:v>-9</c:v>
                </c:pt>
                <c:pt idx="20">
                  <c:v>-8</c:v>
                </c:pt>
                <c:pt idx="21">
                  <c:v>-7</c:v>
                </c:pt>
                <c:pt idx="22">
                  <c:v>-6</c:v>
                </c:pt>
                <c:pt idx="23">
                  <c:v>-5</c:v>
                </c:pt>
                <c:pt idx="24">
                  <c:v>-4</c:v>
                </c:pt>
                <c:pt idx="25">
                  <c:v>-3</c:v>
                </c:pt>
                <c:pt idx="26">
                  <c:v>-2</c:v>
                </c:pt>
                <c:pt idx="27">
                  <c:v>-1</c:v>
                </c:pt>
                <c:pt idx="28">
                  <c:v>-0.5</c:v>
                </c:pt>
                <c:pt idx="29">
                  <c:v>-0.2</c:v>
                </c:pt>
                <c:pt idx="30">
                  <c:v>-0.1</c:v>
                </c:pt>
                <c:pt idx="31">
                  <c:v>0</c:v>
                </c:pt>
                <c:pt idx="32">
                  <c:v>0.2</c:v>
                </c:pt>
                <c:pt idx="33">
                  <c:v>0.5</c:v>
                </c:pt>
                <c:pt idx="34">
                  <c:v>1</c:v>
                </c:pt>
                <c:pt idx="35">
                  <c:v>1.5</c:v>
                </c:pt>
                <c:pt idx="36">
                  <c:v>2</c:v>
                </c:pt>
                <c:pt idx="37">
                  <c:v>3</c:v>
                </c:pt>
                <c:pt idx="38">
                  <c:v>4</c:v>
                </c:pt>
                <c:pt idx="39">
                  <c:v>4.5</c:v>
                </c:pt>
                <c:pt idx="40">
                  <c:v>5</c:v>
                </c:pt>
                <c:pt idx="41">
                  <c:v>5.5</c:v>
                </c:pt>
                <c:pt idx="42">
                  <c:v>6</c:v>
                </c:pt>
                <c:pt idx="43">
                  <c:v>6.5</c:v>
                </c:pt>
                <c:pt idx="44">
                  <c:v>7</c:v>
                </c:pt>
                <c:pt idx="45">
                  <c:v>7.5</c:v>
                </c:pt>
                <c:pt idx="46">
                  <c:v>8</c:v>
                </c:pt>
                <c:pt idx="47">
                  <c:v>8.5</c:v>
                </c:pt>
                <c:pt idx="48">
                  <c:v>9</c:v>
                </c:pt>
                <c:pt idx="49">
                  <c:v>9.5</c:v>
                </c:pt>
                <c:pt idx="50">
                  <c:v>10</c:v>
                </c:pt>
                <c:pt idx="51">
                  <c:v>10.5</c:v>
                </c:pt>
                <c:pt idx="52">
                  <c:v>11</c:v>
                </c:pt>
                <c:pt idx="53">
                  <c:v>11.5</c:v>
                </c:pt>
                <c:pt idx="54">
                  <c:v>12</c:v>
                </c:pt>
                <c:pt idx="55">
                  <c:v>12.5</c:v>
                </c:pt>
                <c:pt idx="56">
                  <c:v>13</c:v>
                </c:pt>
                <c:pt idx="57">
                  <c:v>13.5</c:v>
                </c:pt>
                <c:pt idx="58">
                  <c:v>14</c:v>
                </c:pt>
                <c:pt idx="59">
                  <c:v>14.5</c:v>
                </c:pt>
                <c:pt idx="60">
                  <c:v>15</c:v>
                </c:pt>
                <c:pt idx="61">
                  <c:v>15.5</c:v>
                </c:pt>
                <c:pt idx="62">
                  <c:v>16</c:v>
                </c:pt>
                <c:pt idx="63">
                  <c:v>16.5</c:v>
                </c:pt>
                <c:pt idx="64">
                  <c:v>17</c:v>
                </c:pt>
                <c:pt idx="65">
                  <c:v>17.5</c:v>
                </c:pt>
                <c:pt idx="66">
                  <c:v>18</c:v>
                </c:pt>
              </c:numCache>
            </c:numRef>
          </c:xVal>
          <c:yVal>
            <c:numRef>
              <c:f>'FC2 and FC3 vs einzel pos, neg'!$G$52:$G$118</c:f>
              <c:numCache>
                <c:formatCode>General</c:formatCode>
                <c:ptCount val="67"/>
                <c:pt idx="0">
                  <c:v>0.78095238095238095</c:v>
                </c:pt>
                <c:pt idx="1">
                  <c:v>0.8</c:v>
                </c:pt>
                <c:pt idx="2">
                  <c:v>0.79047619047619</c:v>
                </c:pt>
                <c:pt idx="3">
                  <c:v>0.77142857142857202</c:v>
                </c:pt>
                <c:pt idx="4">
                  <c:v>0.74285714285714299</c:v>
                </c:pt>
                <c:pt idx="5">
                  <c:v>0.70476190476190503</c:v>
                </c:pt>
                <c:pt idx="6">
                  <c:v>0.65714285714285703</c:v>
                </c:pt>
                <c:pt idx="7">
                  <c:v>0.628571428571429</c:v>
                </c:pt>
                <c:pt idx="8">
                  <c:v>0.6</c:v>
                </c:pt>
                <c:pt idx="9">
                  <c:v>0.580952380952381</c:v>
                </c:pt>
                <c:pt idx="10">
                  <c:v>0.59047619047619104</c:v>
                </c:pt>
                <c:pt idx="11">
                  <c:v>0.6</c:v>
                </c:pt>
                <c:pt idx="12">
                  <c:v>0.6</c:v>
                </c:pt>
                <c:pt idx="13">
                  <c:v>0.628571428571429</c:v>
                </c:pt>
                <c:pt idx="14">
                  <c:v>0.628571428571429</c:v>
                </c:pt>
                <c:pt idx="15">
                  <c:v>0.60952380952381002</c:v>
                </c:pt>
                <c:pt idx="16">
                  <c:v>0.59047619047619104</c:v>
                </c:pt>
                <c:pt idx="17">
                  <c:v>0.60952380952381002</c:v>
                </c:pt>
                <c:pt idx="18">
                  <c:v>0.61904761904761896</c:v>
                </c:pt>
                <c:pt idx="19">
                  <c:v>0.60952380952381002</c:v>
                </c:pt>
                <c:pt idx="20">
                  <c:v>0.63809523809523805</c:v>
                </c:pt>
                <c:pt idx="21">
                  <c:v>0.628571428571429</c:v>
                </c:pt>
                <c:pt idx="22">
                  <c:v>0.65714285714285703</c:v>
                </c:pt>
                <c:pt idx="23">
                  <c:v>0.67619047619047601</c:v>
                </c:pt>
                <c:pt idx="24">
                  <c:v>0.70476190476190503</c:v>
                </c:pt>
                <c:pt idx="25">
                  <c:v>0.73333333333333295</c:v>
                </c:pt>
                <c:pt idx="26">
                  <c:v>0.78095238095238095</c:v>
                </c:pt>
                <c:pt idx="27">
                  <c:v>0.838095238095238</c:v>
                </c:pt>
                <c:pt idx="28">
                  <c:v>0.86666666666666703</c:v>
                </c:pt>
                <c:pt idx="29">
                  <c:v>0.87619047619047596</c:v>
                </c:pt>
                <c:pt idx="30">
                  <c:v>0.93333333333333302</c:v>
                </c:pt>
                <c:pt idx="31">
                  <c:v>1</c:v>
                </c:pt>
                <c:pt idx="32">
                  <c:v>0.929824561403509</c:v>
                </c:pt>
                <c:pt idx="33">
                  <c:v>0.91228070175438603</c:v>
                </c:pt>
                <c:pt idx="34">
                  <c:v>0.90350877192982504</c:v>
                </c:pt>
                <c:pt idx="35">
                  <c:v>0.86842105263157898</c:v>
                </c:pt>
                <c:pt idx="36">
                  <c:v>0.73684210526315796</c:v>
                </c:pt>
                <c:pt idx="37">
                  <c:v>0.640350877192982</c:v>
                </c:pt>
                <c:pt idx="38">
                  <c:v>0.52631578947368396</c:v>
                </c:pt>
                <c:pt idx="39">
                  <c:v>0.62280701754386003</c:v>
                </c:pt>
                <c:pt idx="40">
                  <c:v>0.66666666666666696</c:v>
                </c:pt>
                <c:pt idx="41">
                  <c:v>0.42105263157894701</c:v>
                </c:pt>
                <c:pt idx="42">
                  <c:v>0.43859649122806998</c:v>
                </c:pt>
                <c:pt idx="43">
                  <c:v>0.29824561403508798</c:v>
                </c:pt>
                <c:pt idx="44">
                  <c:v>9.6491228070175405E-2</c:v>
                </c:pt>
                <c:pt idx="45">
                  <c:v>4.3859649122807001E-2</c:v>
                </c:pt>
                <c:pt idx="46">
                  <c:v>0</c:v>
                </c:pt>
                <c:pt idx="47">
                  <c:v>2.6315789473684199E-2</c:v>
                </c:pt>
                <c:pt idx="48">
                  <c:v>2.6315789473684199E-2</c:v>
                </c:pt>
                <c:pt idx="49">
                  <c:v>7.0175438596491196E-2</c:v>
                </c:pt>
                <c:pt idx="50">
                  <c:v>0.92105263157894701</c:v>
                </c:pt>
                <c:pt idx="51">
                  <c:v>0.92105263157894701</c:v>
                </c:pt>
                <c:pt idx="52">
                  <c:v>0.92105263157894701</c:v>
                </c:pt>
                <c:pt idx="53">
                  <c:v>0.86842105263157898</c:v>
                </c:pt>
                <c:pt idx="54">
                  <c:v>0.70175438596491202</c:v>
                </c:pt>
                <c:pt idx="55">
                  <c:v>0.59649122807017596</c:v>
                </c:pt>
                <c:pt idx="56">
                  <c:v>0.42105263157894701</c:v>
                </c:pt>
                <c:pt idx="57">
                  <c:v>0.21052631578947401</c:v>
                </c:pt>
                <c:pt idx="58">
                  <c:v>8.7719298245614002E-2</c:v>
                </c:pt>
                <c:pt idx="59">
                  <c:v>7.8947368421052599E-2</c:v>
                </c:pt>
                <c:pt idx="60">
                  <c:v>3.5087719298245598E-2</c:v>
                </c:pt>
                <c:pt idx="61">
                  <c:v>2.6315789473684199E-2</c:v>
                </c:pt>
                <c:pt idx="62">
                  <c:v>2.6315789473684199E-2</c:v>
                </c:pt>
                <c:pt idx="63">
                  <c:v>2.6315789473684199E-2</c:v>
                </c:pt>
                <c:pt idx="64">
                  <c:v>2.6315789473684199E-2</c:v>
                </c:pt>
                <c:pt idx="65">
                  <c:v>2.6315789473684199E-2</c:v>
                </c:pt>
                <c:pt idx="66">
                  <c:v>2.6315789473684199E-2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7029864"/>
        <c:axId val="347030256"/>
      </c:scatterChart>
      <c:valAx>
        <c:axId val="347029864"/>
        <c:scaling>
          <c:orientation val="minMax"/>
          <c:max val="20"/>
          <c:min val="-3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Einzel lens voltage (kV)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030256"/>
        <c:crosses val="autoZero"/>
        <c:crossBetween val="midCat"/>
      </c:valAx>
      <c:valAx>
        <c:axId val="347030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Normalized</a:t>
                </a:r>
                <a:r>
                  <a:rPr lang="en-GB" sz="1400" baseline="0"/>
                  <a:t> beam current</a:t>
                </a:r>
                <a:endParaRPr lang="en-GB" sz="14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70298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transmission FC3/FC2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9553149606299232E-2"/>
          <c:y val="0.16245370370370371"/>
          <c:w val="0.66704374453193349"/>
          <c:h val="0.72088764946048411"/>
        </c:manualLayout>
      </c:layout>
      <c:scatterChart>
        <c:scatterStyle val="smoothMarker"/>
        <c:varyColors val="0"/>
        <c:ser>
          <c:idx val="0"/>
          <c:order val="0"/>
          <c:tx>
            <c:v>9kV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'[2]RFQ scan'!$B$5:$B$19</c:f>
              <c:numCache>
                <c:formatCode>General</c:formatCode>
                <c:ptCount val="15"/>
                <c:pt idx="0">
                  <c:v>3500</c:v>
                </c:pt>
                <c:pt idx="1">
                  <c:v>3400</c:v>
                </c:pt>
                <c:pt idx="2">
                  <c:v>3300</c:v>
                </c:pt>
                <c:pt idx="3">
                  <c:v>3200</c:v>
                </c:pt>
                <c:pt idx="4">
                  <c:v>3100</c:v>
                </c:pt>
                <c:pt idx="5">
                  <c:v>3000</c:v>
                </c:pt>
                <c:pt idx="6">
                  <c:v>2900</c:v>
                </c:pt>
                <c:pt idx="7">
                  <c:v>2800</c:v>
                </c:pt>
                <c:pt idx="8">
                  <c:v>2700</c:v>
                </c:pt>
                <c:pt idx="9">
                  <c:v>2600</c:v>
                </c:pt>
                <c:pt idx="10">
                  <c:v>2500</c:v>
                </c:pt>
                <c:pt idx="11">
                  <c:v>2400</c:v>
                </c:pt>
                <c:pt idx="12">
                  <c:v>2300</c:v>
                </c:pt>
                <c:pt idx="13">
                  <c:v>2200</c:v>
                </c:pt>
                <c:pt idx="14">
                  <c:v>2100</c:v>
                </c:pt>
              </c:numCache>
            </c:numRef>
          </c:xVal>
          <c:yVal>
            <c:numRef>
              <c:f>'[2]RFQ scan'!$F$5:$F$19</c:f>
              <c:numCache>
                <c:formatCode>General</c:formatCode>
                <c:ptCount val="15"/>
                <c:pt idx="0">
                  <c:v>0.64320388349514568</c:v>
                </c:pt>
                <c:pt idx="1">
                  <c:v>0.63446601941747571</c:v>
                </c:pt>
                <c:pt idx="2">
                  <c:v>0.62572815533980586</c:v>
                </c:pt>
                <c:pt idx="3">
                  <c:v>0.60048543689320388</c:v>
                </c:pt>
                <c:pt idx="4">
                  <c:v>0.59174757281553403</c:v>
                </c:pt>
                <c:pt idx="5">
                  <c:v>0.56650485436893205</c:v>
                </c:pt>
                <c:pt idx="6">
                  <c:v>0.5451456310679611</c:v>
                </c:pt>
                <c:pt idx="7">
                  <c:v>0.52378640776699037</c:v>
                </c:pt>
                <c:pt idx="8">
                  <c:v>0.50679611650485434</c:v>
                </c:pt>
                <c:pt idx="9">
                  <c:v>0.49417475728155341</c:v>
                </c:pt>
                <c:pt idx="10">
                  <c:v>0.45563106796116504</c:v>
                </c:pt>
                <c:pt idx="11">
                  <c:v>0.37912621359223297</c:v>
                </c:pt>
                <c:pt idx="12">
                  <c:v>0.29174757281553398</c:v>
                </c:pt>
                <c:pt idx="13">
                  <c:v>0.1830097087378641</c:v>
                </c:pt>
                <c:pt idx="14">
                  <c:v>5.2184466019417473E-2</c:v>
                </c:pt>
              </c:numCache>
            </c:numRef>
          </c:yVal>
          <c:smooth val="1"/>
        </c:ser>
        <c:ser>
          <c:idx val="2"/>
          <c:order val="1"/>
          <c:tx>
            <c:v>0kV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'[2]RFQ scan'!$W$3:$W$16</c:f>
              <c:numCache>
                <c:formatCode>General</c:formatCode>
                <c:ptCount val="14"/>
                <c:pt idx="0">
                  <c:v>3300</c:v>
                </c:pt>
                <c:pt idx="1">
                  <c:v>3200</c:v>
                </c:pt>
                <c:pt idx="2">
                  <c:v>3100</c:v>
                </c:pt>
                <c:pt idx="3">
                  <c:v>3000</c:v>
                </c:pt>
                <c:pt idx="4">
                  <c:v>2900</c:v>
                </c:pt>
                <c:pt idx="5">
                  <c:v>2800</c:v>
                </c:pt>
                <c:pt idx="6">
                  <c:v>2700</c:v>
                </c:pt>
                <c:pt idx="7">
                  <c:v>2600</c:v>
                </c:pt>
                <c:pt idx="8">
                  <c:v>2500</c:v>
                </c:pt>
                <c:pt idx="9">
                  <c:v>2400</c:v>
                </c:pt>
                <c:pt idx="10">
                  <c:v>2300</c:v>
                </c:pt>
                <c:pt idx="11">
                  <c:v>2200</c:v>
                </c:pt>
                <c:pt idx="12">
                  <c:v>2100</c:v>
                </c:pt>
                <c:pt idx="13">
                  <c:v>2000</c:v>
                </c:pt>
              </c:numCache>
            </c:numRef>
          </c:xVal>
          <c:yVal>
            <c:numRef>
              <c:f>'[2]RFQ scan'!$Z$3:$Z$16</c:f>
              <c:numCache>
                <c:formatCode>General</c:formatCode>
                <c:ptCount val="14"/>
                <c:pt idx="0">
                  <c:v>0.65349999999999997</c:v>
                </c:pt>
                <c:pt idx="1">
                  <c:v>0.64900000000000002</c:v>
                </c:pt>
                <c:pt idx="2">
                  <c:v>0.64450000000000007</c:v>
                </c:pt>
                <c:pt idx="3">
                  <c:v>0.63600000000000001</c:v>
                </c:pt>
                <c:pt idx="4">
                  <c:v>0.60550000000000004</c:v>
                </c:pt>
                <c:pt idx="5">
                  <c:v>0.58350000000000002</c:v>
                </c:pt>
                <c:pt idx="6">
                  <c:v>0.57450000000000001</c:v>
                </c:pt>
                <c:pt idx="7">
                  <c:v>0.56599999999999995</c:v>
                </c:pt>
                <c:pt idx="8">
                  <c:v>0.52649999999999997</c:v>
                </c:pt>
                <c:pt idx="9">
                  <c:v>0.44299999999999995</c:v>
                </c:pt>
                <c:pt idx="10">
                  <c:v>0.32450000000000001</c:v>
                </c:pt>
                <c:pt idx="11">
                  <c:v>0.17549999999999996</c:v>
                </c:pt>
                <c:pt idx="12">
                  <c:v>4.7E-2</c:v>
                </c:pt>
                <c:pt idx="13">
                  <c:v>1.2E-2</c:v>
                </c:pt>
              </c:numCache>
            </c:numRef>
          </c:yVal>
          <c:smooth val="1"/>
        </c:ser>
        <c:ser>
          <c:idx val="1"/>
          <c:order val="2"/>
          <c:tx>
            <c:v>-18kV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'RFQ scan'!$A$3:$A$13</c:f>
              <c:numCache>
                <c:formatCode>General</c:formatCode>
                <c:ptCount val="11"/>
                <c:pt idx="0">
                  <c:v>3500</c:v>
                </c:pt>
                <c:pt idx="1">
                  <c:v>3350</c:v>
                </c:pt>
                <c:pt idx="2">
                  <c:v>3200</c:v>
                </c:pt>
                <c:pt idx="3">
                  <c:v>3050</c:v>
                </c:pt>
                <c:pt idx="4">
                  <c:v>2900</c:v>
                </c:pt>
                <c:pt idx="5">
                  <c:v>2750</c:v>
                </c:pt>
                <c:pt idx="6">
                  <c:v>2600</c:v>
                </c:pt>
                <c:pt idx="7">
                  <c:v>2450</c:v>
                </c:pt>
                <c:pt idx="8">
                  <c:v>2300</c:v>
                </c:pt>
                <c:pt idx="9">
                  <c:v>2150</c:v>
                </c:pt>
                <c:pt idx="10">
                  <c:v>2000</c:v>
                </c:pt>
              </c:numCache>
            </c:numRef>
          </c:xVal>
          <c:yVal>
            <c:numRef>
              <c:f>'RFQ scan'!$D$3:$D$13</c:f>
              <c:numCache>
                <c:formatCode>General</c:formatCode>
                <c:ptCount val="11"/>
                <c:pt idx="0">
                  <c:v>0.64926507856056759</c:v>
                </c:pt>
                <c:pt idx="1">
                  <c:v>0.62696401419158643</c:v>
                </c:pt>
                <c:pt idx="2">
                  <c:v>0.60010136847440443</c:v>
                </c:pt>
                <c:pt idx="3">
                  <c:v>0.58236188545362388</c:v>
                </c:pt>
                <c:pt idx="4">
                  <c:v>0.55549923973644189</c:v>
                </c:pt>
                <c:pt idx="5">
                  <c:v>0.51140395337050182</c:v>
                </c:pt>
                <c:pt idx="6">
                  <c:v>0.48454130765331976</c:v>
                </c:pt>
                <c:pt idx="7">
                  <c:v>0.42219969589457673</c:v>
                </c:pt>
                <c:pt idx="8">
                  <c:v>0.27318803852002027</c:v>
                </c:pt>
                <c:pt idx="9">
                  <c:v>0.10440952863659402</c:v>
                </c:pt>
                <c:pt idx="10">
                  <c:v>7.5519513431322863E-2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1359472"/>
        <c:axId val="364057760"/>
      </c:scatterChart>
      <c:valAx>
        <c:axId val="371359472"/>
        <c:scaling>
          <c:orientation val="minMax"/>
          <c:min val="1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4057760"/>
        <c:crosses val="autoZero"/>
        <c:crossBetween val="midCat"/>
      </c:valAx>
      <c:valAx>
        <c:axId val="364057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13594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0kV - 9kV - -18kV rescaled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7048556430446198E-2"/>
          <c:y val="0.16245370370370371"/>
          <c:w val="0.91606255468066489"/>
          <c:h val="0.72088764946048411"/>
        </c:manualLayout>
      </c:layout>
      <c:scatterChart>
        <c:scatterStyle val="smoothMarker"/>
        <c:varyColors val="0"/>
        <c:ser>
          <c:idx val="2"/>
          <c:order val="0"/>
          <c:tx>
            <c:v>9kV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  <a:lumOff val="40000"/>
                </a:schemeClr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[2]guillotine!$A$22:$A$34</c:f>
              <c:numCache>
                <c:formatCode>General</c:formatCode>
                <c:ptCount val="13"/>
                <c:pt idx="0">
                  <c:v>-35</c:v>
                </c:pt>
                <c:pt idx="1">
                  <c:v>-30</c:v>
                </c:pt>
                <c:pt idx="2">
                  <c:v>-25</c:v>
                </c:pt>
                <c:pt idx="3">
                  <c:v>-20</c:v>
                </c:pt>
                <c:pt idx="4">
                  <c:v>-15</c:v>
                </c:pt>
                <c:pt idx="5">
                  <c:v>-12</c:v>
                </c:pt>
                <c:pt idx="6">
                  <c:v>-10</c:v>
                </c:pt>
                <c:pt idx="7">
                  <c:v>-7</c:v>
                </c:pt>
                <c:pt idx="8">
                  <c:v>-5</c:v>
                </c:pt>
                <c:pt idx="9">
                  <c:v>-3</c:v>
                </c:pt>
                <c:pt idx="10">
                  <c:v>-2</c:v>
                </c:pt>
                <c:pt idx="11">
                  <c:v>-1</c:v>
                </c:pt>
                <c:pt idx="12">
                  <c:v>0</c:v>
                </c:pt>
              </c:numCache>
            </c:numRef>
          </c:xVal>
          <c:yVal>
            <c:numRef>
              <c:f>[2]guillotine!$C$42:$C$54</c:f>
              <c:numCache>
                <c:formatCode>General</c:formatCode>
                <c:ptCount val="13"/>
                <c:pt idx="0">
                  <c:v>184</c:v>
                </c:pt>
                <c:pt idx="1">
                  <c:v>184</c:v>
                </c:pt>
                <c:pt idx="2">
                  <c:v>184</c:v>
                </c:pt>
                <c:pt idx="3">
                  <c:v>184</c:v>
                </c:pt>
                <c:pt idx="4">
                  <c:v>178.51738148984199</c:v>
                </c:pt>
                <c:pt idx="5">
                  <c:v>165.80767494356658</c:v>
                </c:pt>
                <c:pt idx="6">
                  <c:v>127.51241534988714</c:v>
                </c:pt>
                <c:pt idx="7">
                  <c:v>102.00993227990971</c:v>
                </c:pt>
                <c:pt idx="8">
                  <c:v>85.97742663656885</c:v>
                </c:pt>
                <c:pt idx="9">
                  <c:v>72.852370203160277</c:v>
                </c:pt>
                <c:pt idx="10">
                  <c:v>63.382392776523695</c:v>
                </c:pt>
                <c:pt idx="11">
                  <c:v>45.190067720090298</c:v>
                </c:pt>
                <c:pt idx="12">
                  <c:v>14.952595936794582</c:v>
                </c:pt>
              </c:numCache>
            </c:numRef>
          </c:yVal>
          <c:smooth val="1"/>
        </c:ser>
        <c:ser>
          <c:idx val="3"/>
          <c:order val="1"/>
          <c:tx>
            <c:v>9kV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[2]guillotine!$E$22:$E$37</c:f>
              <c:numCache>
                <c:formatCode>General</c:formatCode>
                <c:ptCount val="16"/>
                <c:pt idx="0">
                  <c:v>35</c:v>
                </c:pt>
                <c:pt idx="1">
                  <c:v>30</c:v>
                </c:pt>
                <c:pt idx="2">
                  <c:v>25</c:v>
                </c:pt>
                <c:pt idx="3">
                  <c:v>20</c:v>
                </c:pt>
                <c:pt idx="4">
                  <c:v>15</c:v>
                </c:pt>
                <c:pt idx="5">
                  <c:v>12</c:v>
                </c:pt>
                <c:pt idx="6">
                  <c:v>10</c:v>
                </c:pt>
                <c:pt idx="7">
                  <c:v>7</c:v>
                </c:pt>
                <c:pt idx="8">
                  <c:v>5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-1</c:v>
                </c:pt>
                <c:pt idx="14">
                  <c:v>-2</c:v>
                </c:pt>
                <c:pt idx="15">
                  <c:v>-3</c:v>
                </c:pt>
              </c:numCache>
            </c:numRef>
          </c:xVal>
          <c:yVal>
            <c:numRef>
              <c:f>[2]guillotine!$F$42:$F$57</c:f>
              <c:numCache>
                <c:formatCode>General</c:formatCode>
                <c:ptCount val="16"/>
                <c:pt idx="0">
                  <c:v>184</c:v>
                </c:pt>
                <c:pt idx="1">
                  <c:v>184</c:v>
                </c:pt>
                <c:pt idx="2">
                  <c:v>184</c:v>
                </c:pt>
                <c:pt idx="3">
                  <c:v>184</c:v>
                </c:pt>
                <c:pt idx="4">
                  <c:v>184</c:v>
                </c:pt>
                <c:pt idx="5">
                  <c:v>184</c:v>
                </c:pt>
                <c:pt idx="6">
                  <c:v>184</c:v>
                </c:pt>
                <c:pt idx="7">
                  <c:v>184</c:v>
                </c:pt>
                <c:pt idx="8">
                  <c:v>178.57130084935181</c:v>
                </c:pt>
                <c:pt idx="9">
                  <c:v>162.36745641484131</c:v>
                </c:pt>
                <c:pt idx="10">
                  <c:v>142.46222619579794</c:v>
                </c:pt>
                <c:pt idx="11">
                  <c:v>124.44881537773807</c:v>
                </c:pt>
                <c:pt idx="12">
                  <c:v>108.24497094322753</c:v>
                </c:pt>
                <c:pt idx="13">
                  <c:v>93.768439874832367</c:v>
                </c:pt>
                <c:pt idx="14">
                  <c:v>58.399642378185071</c:v>
                </c:pt>
                <c:pt idx="15">
                  <c:v>39.48144836835047</c:v>
                </c:pt>
              </c:numCache>
            </c:numRef>
          </c:yVal>
          <c:smooth val="1"/>
        </c:ser>
        <c:ser>
          <c:idx val="0"/>
          <c:order val="2"/>
          <c:tx>
            <c:v>0kV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'[3]0kV'!$A$5:$A$17</c:f>
              <c:numCache>
                <c:formatCode>General</c:formatCode>
                <c:ptCount val="13"/>
                <c:pt idx="0">
                  <c:v>-35</c:v>
                </c:pt>
                <c:pt idx="1">
                  <c:v>-25</c:v>
                </c:pt>
                <c:pt idx="2">
                  <c:v>-20</c:v>
                </c:pt>
                <c:pt idx="3">
                  <c:v>-15</c:v>
                </c:pt>
                <c:pt idx="4">
                  <c:v>-12</c:v>
                </c:pt>
                <c:pt idx="5">
                  <c:v>-10</c:v>
                </c:pt>
                <c:pt idx="6">
                  <c:v>-8</c:v>
                </c:pt>
                <c:pt idx="7">
                  <c:v>-5</c:v>
                </c:pt>
                <c:pt idx="8">
                  <c:v>-3</c:v>
                </c:pt>
                <c:pt idx="9">
                  <c:v>-1</c:v>
                </c:pt>
                <c:pt idx="10">
                  <c:v>0</c:v>
                </c:pt>
                <c:pt idx="11">
                  <c:v>1</c:v>
                </c:pt>
                <c:pt idx="12">
                  <c:v>2</c:v>
                </c:pt>
              </c:numCache>
            </c:numRef>
          </c:xVal>
          <c:yVal>
            <c:numRef>
              <c:f>'[3]0kV'!$B$5:$B$17</c:f>
              <c:numCache>
                <c:formatCode>General</c:formatCode>
                <c:ptCount val="13"/>
                <c:pt idx="0">
                  <c:v>184</c:v>
                </c:pt>
                <c:pt idx="1">
                  <c:v>184</c:v>
                </c:pt>
                <c:pt idx="2">
                  <c:v>184</c:v>
                </c:pt>
                <c:pt idx="3">
                  <c:v>166.7</c:v>
                </c:pt>
                <c:pt idx="4">
                  <c:v>122.8</c:v>
                </c:pt>
                <c:pt idx="5">
                  <c:v>92.1</c:v>
                </c:pt>
                <c:pt idx="6">
                  <c:v>71.099999999999994</c:v>
                </c:pt>
                <c:pt idx="7">
                  <c:v>55.3</c:v>
                </c:pt>
                <c:pt idx="8">
                  <c:v>43.9</c:v>
                </c:pt>
                <c:pt idx="9">
                  <c:v>26.7</c:v>
                </c:pt>
                <c:pt idx="10">
                  <c:v>20.2</c:v>
                </c:pt>
                <c:pt idx="11">
                  <c:v>11.8</c:v>
                </c:pt>
                <c:pt idx="12">
                  <c:v>3.3</c:v>
                </c:pt>
              </c:numCache>
            </c:numRef>
          </c:yVal>
          <c:smooth val="1"/>
        </c:ser>
        <c:ser>
          <c:idx val="1"/>
          <c:order val="3"/>
          <c:tx>
            <c:v>0kV</c:v>
          </c:tx>
          <c:spPr>
            <a:ln w="19050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75000"/>
                  </a:schemeClr>
                </a:solidFill>
              </a:ln>
              <a:effectLst/>
            </c:spPr>
          </c:marker>
          <c:xVal>
            <c:numRef>
              <c:f>'[3]0kV'!$E$5:$E$19</c:f>
              <c:numCache>
                <c:formatCode>General</c:formatCode>
                <c:ptCount val="15"/>
                <c:pt idx="0">
                  <c:v>35</c:v>
                </c:pt>
                <c:pt idx="1">
                  <c:v>25</c:v>
                </c:pt>
                <c:pt idx="2">
                  <c:v>20</c:v>
                </c:pt>
                <c:pt idx="3">
                  <c:v>15</c:v>
                </c:pt>
                <c:pt idx="4">
                  <c:v>10</c:v>
                </c:pt>
                <c:pt idx="5">
                  <c:v>7</c:v>
                </c:pt>
                <c:pt idx="6">
                  <c:v>5</c:v>
                </c:pt>
                <c:pt idx="7">
                  <c:v>3</c:v>
                </c:pt>
                <c:pt idx="8">
                  <c:v>1</c:v>
                </c:pt>
                <c:pt idx="9">
                  <c:v>0</c:v>
                </c:pt>
                <c:pt idx="10">
                  <c:v>-1</c:v>
                </c:pt>
                <c:pt idx="11">
                  <c:v>-2</c:v>
                </c:pt>
                <c:pt idx="12">
                  <c:v>-3</c:v>
                </c:pt>
                <c:pt idx="13">
                  <c:v>-4</c:v>
                </c:pt>
                <c:pt idx="14">
                  <c:v>-5</c:v>
                </c:pt>
              </c:numCache>
            </c:numRef>
          </c:xVal>
          <c:yVal>
            <c:numRef>
              <c:f>'[3]0kV'!$F$5:$F$19</c:f>
              <c:numCache>
                <c:formatCode>General</c:formatCode>
                <c:ptCount val="15"/>
                <c:pt idx="0">
                  <c:v>184</c:v>
                </c:pt>
                <c:pt idx="1">
                  <c:v>184</c:v>
                </c:pt>
                <c:pt idx="2">
                  <c:v>184</c:v>
                </c:pt>
                <c:pt idx="3">
                  <c:v>184</c:v>
                </c:pt>
                <c:pt idx="4">
                  <c:v>190.8</c:v>
                </c:pt>
                <c:pt idx="5">
                  <c:v>184</c:v>
                </c:pt>
                <c:pt idx="6">
                  <c:v>168.9</c:v>
                </c:pt>
                <c:pt idx="7">
                  <c:v>153.5</c:v>
                </c:pt>
                <c:pt idx="8">
                  <c:v>144.69999999999999</c:v>
                </c:pt>
                <c:pt idx="9">
                  <c:v>138.19999999999999</c:v>
                </c:pt>
                <c:pt idx="10">
                  <c:v>127.2</c:v>
                </c:pt>
                <c:pt idx="11">
                  <c:v>122.8</c:v>
                </c:pt>
                <c:pt idx="12">
                  <c:v>111.8</c:v>
                </c:pt>
                <c:pt idx="13">
                  <c:v>92.1</c:v>
                </c:pt>
                <c:pt idx="14">
                  <c:v>66.7</c:v>
                </c:pt>
              </c:numCache>
            </c:numRef>
          </c:yVal>
          <c:smooth val="1"/>
        </c:ser>
        <c:ser>
          <c:idx val="4"/>
          <c:order val="4"/>
          <c:tx>
            <c:v>-18kV</c:v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guillotine!$A$4:$A$15</c:f>
              <c:numCache>
                <c:formatCode>General</c:formatCode>
                <c:ptCount val="12"/>
                <c:pt idx="0">
                  <c:v>-35</c:v>
                </c:pt>
                <c:pt idx="1">
                  <c:v>-30</c:v>
                </c:pt>
                <c:pt idx="2">
                  <c:v>-25</c:v>
                </c:pt>
                <c:pt idx="3">
                  <c:v>-20</c:v>
                </c:pt>
                <c:pt idx="4">
                  <c:v>-15</c:v>
                </c:pt>
                <c:pt idx="5">
                  <c:v>-12</c:v>
                </c:pt>
                <c:pt idx="6">
                  <c:v>-9</c:v>
                </c:pt>
                <c:pt idx="7">
                  <c:v>-6</c:v>
                </c:pt>
                <c:pt idx="8">
                  <c:v>-3</c:v>
                </c:pt>
                <c:pt idx="9">
                  <c:v>-1.5</c:v>
                </c:pt>
                <c:pt idx="10">
                  <c:v>0</c:v>
                </c:pt>
                <c:pt idx="11">
                  <c:v>1</c:v>
                </c:pt>
              </c:numCache>
            </c:numRef>
          </c:xVal>
          <c:yVal>
            <c:numRef>
              <c:f>guillotine!$P$4:$P$15</c:f>
              <c:numCache>
                <c:formatCode>General</c:formatCode>
                <c:ptCount val="12"/>
                <c:pt idx="0">
                  <c:v>184</c:v>
                </c:pt>
                <c:pt idx="1">
                  <c:v>184</c:v>
                </c:pt>
                <c:pt idx="2">
                  <c:v>184</c:v>
                </c:pt>
                <c:pt idx="3">
                  <c:v>179.98986315255954</c:v>
                </c:pt>
                <c:pt idx="4">
                  <c:v>145.20425747592498</c:v>
                </c:pt>
                <c:pt idx="5">
                  <c:v>84.259503294475408</c:v>
                </c:pt>
                <c:pt idx="6">
                  <c:v>60.525088697415107</c:v>
                </c:pt>
                <c:pt idx="7">
                  <c:v>49.054232133806387</c:v>
                </c:pt>
                <c:pt idx="8">
                  <c:v>42.526102382159145</c:v>
                </c:pt>
                <c:pt idx="9">
                  <c:v>35.99797263051191</c:v>
                </c:pt>
                <c:pt idx="10">
                  <c:v>28.630511910795743</c:v>
                </c:pt>
                <c:pt idx="11">
                  <c:v>22.102382159148501</c:v>
                </c:pt>
              </c:numCache>
            </c:numRef>
          </c:yVal>
          <c:smooth val="1"/>
        </c:ser>
        <c:ser>
          <c:idx val="5"/>
          <c:order val="5"/>
          <c:tx>
            <c:v>-18kV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guillotine!$D$4:$D$17</c:f>
              <c:numCache>
                <c:formatCode>General</c:formatCode>
                <c:ptCount val="14"/>
                <c:pt idx="0">
                  <c:v>35</c:v>
                </c:pt>
                <c:pt idx="1">
                  <c:v>30</c:v>
                </c:pt>
                <c:pt idx="2">
                  <c:v>25</c:v>
                </c:pt>
                <c:pt idx="3">
                  <c:v>20</c:v>
                </c:pt>
                <c:pt idx="4">
                  <c:v>15</c:v>
                </c:pt>
                <c:pt idx="5">
                  <c:v>12</c:v>
                </c:pt>
                <c:pt idx="6">
                  <c:v>9</c:v>
                </c:pt>
                <c:pt idx="7">
                  <c:v>6</c:v>
                </c:pt>
                <c:pt idx="8">
                  <c:v>3</c:v>
                </c:pt>
                <c:pt idx="9">
                  <c:v>1.5</c:v>
                </c:pt>
                <c:pt idx="10">
                  <c:v>0</c:v>
                </c:pt>
                <c:pt idx="11">
                  <c:v>-1.5</c:v>
                </c:pt>
                <c:pt idx="12">
                  <c:v>-3</c:v>
                </c:pt>
                <c:pt idx="13">
                  <c:v>-5</c:v>
                </c:pt>
              </c:numCache>
            </c:numRef>
          </c:xVal>
          <c:yVal>
            <c:numRef>
              <c:f>guillotine!$Q$4:$Q$17</c:f>
              <c:numCache>
                <c:formatCode>General</c:formatCode>
                <c:ptCount val="14"/>
                <c:pt idx="0">
                  <c:v>184</c:v>
                </c:pt>
                <c:pt idx="1">
                  <c:v>184</c:v>
                </c:pt>
                <c:pt idx="2">
                  <c:v>184</c:v>
                </c:pt>
                <c:pt idx="3">
                  <c:v>184</c:v>
                </c:pt>
                <c:pt idx="4">
                  <c:v>190.20172326406484</c:v>
                </c:pt>
                <c:pt idx="5">
                  <c:v>190.20172326406484</c:v>
                </c:pt>
                <c:pt idx="6">
                  <c:v>190.20172326406484</c:v>
                </c:pt>
                <c:pt idx="7">
                  <c:v>179.98986315255954</c:v>
                </c:pt>
                <c:pt idx="8">
                  <c:v>159.4728839330968</c:v>
                </c:pt>
                <c:pt idx="9">
                  <c:v>141.10086163203243</c:v>
                </c:pt>
                <c:pt idx="10">
                  <c:v>128.79067410035478</c:v>
                </c:pt>
                <c:pt idx="11">
                  <c:v>106.31525595539786</c:v>
                </c:pt>
                <c:pt idx="12">
                  <c:v>75.539787126203748</c:v>
                </c:pt>
                <c:pt idx="13">
                  <c:v>41.686771414090217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5177984"/>
        <c:axId val="355176808"/>
      </c:scatterChart>
      <c:valAx>
        <c:axId val="3551779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5176808"/>
        <c:crosses val="autoZero"/>
        <c:crossBetween val="midCat"/>
      </c:valAx>
      <c:valAx>
        <c:axId val="355176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51779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1"/>
        <c:delete val="1"/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7951248906386702"/>
          <c:y val="0.41803113152522603"/>
          <c:w val="0.11639903986360679"/>
          <c:h val="0.155890198786419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0.67125</cdr:x>
      <cdr:y>0.1874</cdr:y>
    </cdr:from>
    <cdr:to>
      <cdr:x>0.82656</cdr:x>
      <cdr:y>0.85483</cdr:y>
    </cdr:to>
    <cdr:sp macro="" textlink="">
      <cdr:nvSpPr>
        <cdr:cNvPr id="2" name="Oval 1"/>
        <cdr:cNvSpPr/>
      </cdr:nvSpPr>
      <cdr:spPr>
        <a:xfrm xmlns:a="http://schemas.openxmlformats.org/drawingml/2006/main">
          <a:off x="3068052" y="560797"/>
          <a:ext cx="709864" cy="1997242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DACE0F-8A90-4207-9E29-AB990EB0F91D}" type="datetimeFigureOut">
              <a:rPr lang="en-GB" smtClean="0"/>
              <a:t>13/07/2016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5E84C-2C7F-4AC1-A9A8-E622BA0A82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326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5E84C-2C7F-4AC1-A9A8-E622BA0A82B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803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5E84C-2C7F-4AC1-A9A8-E622BA0A82B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615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CD372-310E-45C2-A635-47ED35FFC413}" type="datetime1">
              <a:rPr lang="en-GB" smtClean="0"/>
              <a:t>13/07/2016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Project Team meeting - 14/07/2016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B174-DC68-4FFD-B04D-2385B91581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527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7C50-D10A-41B7-8825-C892B0B9EEB7}" type="datetime1">
              <a:rPr lang="en-GB" smtClean="0"/>
              <a:t>13/07/2016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Project Team meeting - 14/07/2016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B174-DC68-4FFD-B04D-2385B91581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119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E68DC-D56C-45CD-A56B-5784609B3338}" type="datetime1">
              <a:rPr lang="en-GB" smtClean="0"/>
              <a:t>13/07/2016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Project Team meeting - 14/07/2016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B174-DC68-4FFD-B04D-2385B91581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10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AA7D2-4EB7-4218-8B23-F13E48EAD76D}" type="datetime1">
              <a:rPr lang="en-GB" smtClean="0"/>
              <a:t>13/07/2016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Project Team meeting - 14/07/2016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B174-DC68-4FFD-B04D-2385B91581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87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55A16-D11A-43FD-B593-7266DAFB0565}" type="datetime1">
              <a:rPr lang="en-GB" smtClean="0"/>
              <a:t>13/07/2016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Project Team meeting - 14/07/2016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B174-DC68-4FFD-B04D-2385B91581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654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BB690-1825-45AA-8B99-7B9CB6F656AB}" type="datetime1">
              <a:rPr lang="en-GB" smtClean="0"/>
              <a:t>13/07/2016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Project Team meeting - 14/07/2016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B174-DC68-4FFD-B04D-2385B91581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108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D199C-C938-4C2C-8DF0-6B91886C1039}" type="datetime1">
              <a:rPr lang="en-GB" smtClean="0"/>
              <a:t>13/07/2016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Project Team meeting - 14/07/2016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B174-DC68-4FFD-B04D-2385B91581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738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3B6B-ECB1-487D-B49C-7A552FD39531}" type="datetime1">
              <a:rPr lang="en-GB" smtClean="0"/>
              <a:t>13/07/2016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Project Team meeting - 14/07/2016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B174-DC68-4FFD-B04D-2385B91581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693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87F97-4733-4935-8841-392D92EF5B4A}" type="datetime1">
              <a:rPr lang="en-GB" smtClean="0"/>
              <a:t>13/07/2016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Project Team meeting - 14/07/2016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B174-DC68-4FFD-B04D-2385B91581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887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6553E-AC9E-43E7-B3B7-DB9369BE4945}" type="datetime1">
              <a:rPr lang="en-GB" smtClean="0"/>
              <a:t>13/07/2016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Project Team meeting - 14/07/2016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B174-DC68-4FFD-B04D-2385B91581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824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99C6F-962F-4FA5-AE72-E343BDAB5564}" type="datetime1">
              <a:rPr lang="en-GB" smtClean="0"/>
              <a:t>13/07/2016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Project Team meeting - 14/07/2016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2B174-DC68-4FFD-B04D-2385B91581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745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E67D1-AB5C-4E22-8259-5DF51B2F6070}" type="datetime1">
              <a:rPr lang="en-GB" smtClean="0"/>
              <a:t>13/07/2016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LIU Project Team meeting - 14/07/2016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2B174-DC68-4FFD-B04D-2385B91581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807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800" b="1" dirty="0" smtClean="0">
                <a:solidFill>
                  <a:srgbClr val="C00000"/>
                </a:solidFill>
              </a:rPr>
              <a:t>Source and Linac3 activity progress </a:t>
            </a:r>
            <a:endParaRPr lang="en-GB" sz="4800" b="1" dirty="0">
              <a:solidFill>
                <a:srgbClr val="C00000"/>
              </a:solidFill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524000" y="4232233"/>
            <a:ext cx="9144000" cy="1655762"/>
          </a:xfrm>
        </p:spPr>
        <p:txBody>
          <a:bodyPr/>
          <a:lstStyle/>
          <a:p>
            <a:r>
              <a:rPr lang="en-GB" dirty="0" smtClean="0"/>
              <a:t>G Bellodi for the Linac3 team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Project Team meeting - 14/07/2016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212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0780" y="383075"/>
            <a:ext cx="457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TWTA update </a:t>
            </a:r>
            <a:endParaRPr lang="en-GB" sz="28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Project Team meeting - 14/07/2016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64973" y="1044794"/>
            <a:ext cx="950234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 </a:t>
            </a:r>
          </a:p>
          <a:p>
            <a:pPr lvl="0"/>
            <a:r>
              <a:rPr lang="en-GB" dirty="0"/>
              <a:t>The TWTA unit </a:t>
            </a:r>
            <a:r>
              <a:rPr lang="en-GB" dirty="0" smtClean="0"/>
              <a:t>arrived at </a:t>
            </a:r>
            <a:r>
              <a:rPr lang="en-GB" dirty="0"/>
              <a:t>CERN. </a:t>
            </a:r>
            <a:endParaRPr lang="en-GB" dirty="0" smtClean="0"/>
          </a:p>
          <a:p>
            <a:pPr lvl="0"/>
            <a:endParaRPr lang="en-GB" dirty="0"/>
          </a:p>
          <a:p>
            <a:pPr lvl="0"/>
            <a:r>
              <a:rPr lang="en-GB" dirty="0" smtClean="0"/>
              <a:t>Installation details are under discussion (extra electronics rack or just a plain support on the source cage)</a:t>
            </a:r>
            <a:endParaRPr lang="en-GB" dirty="0"/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Market options for procurement of an oscillator and bi-directional coupler are being evaluated. </a:t>
            </a:r>
          </a:p>
          <a:p>
            <a:pPr lvl="0"/>
            <a:endParaRPr lang="en-GB" dirty="0"/>
          </a:p>
          <a:p>
            <a:r>
              <a:rPr lang="en-GB" dirty="0" smtClean="0"/>
              <a:t>Installation and commissioning timeline to be discussed in compatibility with operational constraints</a:t>
            </a:r>
          </a:p>
          <a:p>
            <a:pPr lvl="0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1776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1773" y="120906"/>
            <a:ext cx="7886700" cy="675205"/>
          </a:xfrm>
        </p:spPr>
        <p:txBody>
          <a:bodyPr>
            <a:normAutofit fontScale="90000"/>
          </a:bodyPr>
          <a:lstStyle/>
          <a:p>
            <a:r>
              <a:rPr lang="en-GB" sz="2800" b="1" dirty="0" smtClean="0">
                <a:latin typeface="+mn-lt"/>
              </a:rPr>
              <a:t>Oven </a:t>
            </a:r>
            <a:r>
              <a:rPr lang="en-GB" sz="2800" b="1" dirty="0" smtClean="0">
                <a:latin typeface="+mn-lt"/>
              </a:rPr>
              <a:t>test stand – oven temperature characterisation</a:t>
            </a:r>
            <a:endParaRPr lang="en-GB" sz="2800" b="1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805" y="1080028"/>
            <a:ext cx="4892361" cy="4452599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215" y="1243997"/>
            <a:ext cx="2946829" cy="4381418"/>
          </a:xfrm>
        </p:spPr>
      </p:pic>
      <p:sp>
        <p:nvSpPr>
          <p:cNvPr id="9" name="TextBox 8"/>
          <p:cNvSpPr txBox="1"/>
          <p:nvPr/>
        </p:nvSpPr>
        <p:spPr>
          <a:xfrm>
            <a:off x="7257440" y="4710635"/>
            <a:ext cx="1721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Power = 10 W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656846" y="5616865"/>
            <a:ext cx="3368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Model has good correlation with measured temperature behaviour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8718244" y="5396298"/>
            <a:ext cx="1546800" cy="458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7046716" y="5616865"/>
            <a:ext cx="3368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 example of oven temperature distribution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969102" y="1080028"/>
            <a:ext cx="162696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Measured data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2656846" y="1533598"/>
                <a:ext cx="3201966" cy="2989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𝑐𝑟𝑢𝑐𝑖𝑏𝑙𝑒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54.6+1.8 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𝑜𝑣𝑒𝑛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𝑏𝑜𝑑𝑦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6846" y="1533598"/>
                <a:ext cx="3201966" cy="298928"/>
              </a:xfrm>
              <a:prstGeom prst="rect">
                <a:avLst/>
              </a:prstGeom>
              <a:blipFill rotWithShape="0">
                <a:blip r:embed="rId4"/>
                <a:stretch>
                  <a:fillRect l="-1333" r="-762" b="-244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7257440" y="691713"/>
            <a:ext cx="3583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Axisymmetric model with </a:t>
            </a:r>
            <a:r>
              <a:rPr lang="en-GB" dirty="0" smtClean="0"/>
              <a:t>ANSYS from EN/MME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804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5326" y="168442"/>
            <a:ext cx="5185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Oven test stand – to come </a:t>
            </a:r>
            <a:endParaRPr lang="en-GB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Project Team meeting - 14/07/2016</a:t>
            </a:r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05326" y="1292626"/>
            <a:ext cx="1141796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Program to be continued by doctoral student arriving in autumn.</a:t>
            </a:r>
          </a:p>
          <a:p>
            <a:r>
              <a:rPr lang="en-GB" dirty="0" smtClean="0"/>
              <a:t>Next steps: 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Measurement of </a:t>
            </a:r>
            <a:r>
              <a:rPr lang="en-GB" dirty="0" err="1" smtClean="0"/>
              <a:t>Pb</a:t>
            </a:r>
            <a:r>
              <a:rPr lang="en-GB" dirty="0" smtClean="0"/>
              <a:t> evaporation rate (study link to input power and temperature)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Study of oven performance with oxygen atmosphere</a:t>
            </a:r>
          </a:p>
          <a:p>
            <a:pPr marL="457200" lvl="2"/>
            <a:r>
              <a:rPr lang="en-GB" dirty="0"/>
              <a:t>Replicate the Linac3 ion source operation conditions more closely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Study of oven performance with different </a:t>
            </a:r>
            <a:r>
              <a:rPr lang="en-GB" dirty="0" err="1" smtClean="0"/>
              <a:t>Pb</a:t>
            </a:r>
            <a:r>
              <a:rPr lang="en-GB" dirty="0" smtClean="0"/>
              <a:t> samples and crucibles </a:t>
            </a:r>
          </a:p>
          <a:p>
            <a:pPr lvl="1"/>
            <a:r>
              <a:rPr lang="en-GB" dirty="0" smtClean="0"/>
              <a:t>(n</a:t>
            </a:r>
            <a:r>
              <a:rPr lang="en-GB" dirty="0" smtClean="0"/>
              <a:t>ew </a:t>
            </a:r>
            <a:r>
              <a:rPr lang="en-GB" dirty="0"/>
              <a:t>vs recirculated samples and </a:t>
            </a:r>
            <a:r>
              <a:rPr lang="en-GB" dirty="0" smtClean="0"/>
              <a:t>crucibles)</a:t>
            </a:r>
          </a:p>
          <a:p>
            <a:pPr lvl="1"/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Thermal model</a:t>
            </a:r>
          </a:p>
          <a:p>
            <a:pPr lvl="1"/>
            <a:r>
              <a:rPr lang="en-GB" dirty="0"/>
              <a:t>Evolution of temperature distribution with </a:t>
            </a:r>
            <a:r>
              <a:rPr lang="en-GB" dirty="0" err="1"/>
              <a:t>Pb</a:t>
            </a:r>
            <a:r>
              <a:rPr lang="en-GB" dirty="0"/>
              <a:t> loading (cooler oven tip, etc.)</a:t>
            </a:r>
          </a:p>
          <a:p>
            <a:pPr lvl="1"/>
            <a:r>
              <a:rPr lang="en-GB" dirty="0"/>
              <a:t>Effect of varied oven structure to temperature distribution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2432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292" y="108284"/>
            <a:ext cx="10058400" cy="656993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Project Team meeting - 14/07/2016</a:t>
            </a:r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288692" y="247135"/>
            <a:ext cx="5758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Source &amp; Linac3 operation since 01/06 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315532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3672" y="139815"/>
            <a:ext cx="54021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/>
              <a:t>Einzel</a:t>
            </a:r>
            <a:r>
              <a:rPr lang="en-GB" dirty="0" smtClean="0"/>
              <a:t> </a:t>
            </a:r>
            <a:r>
              <a:rPr lang="en-GB" sz="2800" dirty="0" smtClean="0"/>
              <a:t>lens measurements  </a:t>
            </a:r>
            <a:endParaRPr lang="en-GB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706667"/>
              </p:ext>
            </p:extLst>
          </p:nvPr>
        </p:nvGraphicFramePr>
        <p:xfrm>
          <a:off x="2773278" y="4569772"/>
          <a:ext cx="6025146" cy="147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8382"/>
                <a:gridCol w="2008382"/>
                <a:gridCol w="2008382"/>
              </a:tblGrid>
              <a:tr h="36752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Current</a:t>
                      </a:r>
                      <a:r>
                        <a:rPr lang="en-GB" baseline="0" dirty="0" smtClean="0"/>
                        <a:t> on FC2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Current on FC3</a:t>
                      </a:r>
                      <a:endParaRPr lang="en-GB" dirty="0"/>
                    </a:p>
                  </a:txBody>
                  <a:tcPr/>
                </a:tc>
              </a:tr>
              <a:tr h="367520">
                <a:tc>
                  <a:txBody>
                    <a:bodyPr/>
                    <a:lstStyle/>
                    <a:p>
                      <a:r>
                        <a:rPr lang="en-GB" dirty="0" smtClean="0"/>
                        <a:t>0kV – typical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200 </a:t>
                      </a:r>
                      <a:r>
                        <a:rPr lang="en-GB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smtClean="0"/>
                        <a:t>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130 </a:t>
                      </a:r>
                      <a:r>
                        <a:rPr lang="en-GB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smtClean="0"/>
                        <a:t>A</a:t>
                      </a:r>
                    </a:p>
                  </a:txBody>
                  <a:tcPr/>
                </a:tc>
              </a:tr>
              <a:tr h="367520">
                <a:tc>
                  <a:txBody>
                    <a:bodyPr/>
                    <a:lstStyle/>
                    <a:p>
                      <a:r>
                        <a:rPr lang="en-GB" dirty="0" smtClean="0"/>
                        <a:t>9kV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215 </a:t>
                      </a:r>
                      <a:r>
                        <a:rPr lang="en-GB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smtClean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127 </a:t>
                      </a:r>
                      <a:r>
                        <a:rPr lang="en-GB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smtClean="0"/>
                        <a:t>A</a:t>
                      </a:r>
                    </a:p>
                  </a:txBody>
                  <a:tcPr/>
                </a:tc>
              </a:tr>
              <a:tr h="367520">
                <a:tc>
                  <a:txBody>
                    <a:bodyPr/>
                    <a:lstStyle/>
                    <a:p>
                      <a:r>
                        <a:rPr lang="en-GB" dirty="0" smtClean="0"/>
                        <a:t>-18kV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197 </a:t>
                      </a:r>
                      <a:r>
                        <a:rPr lang="en-GB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smtClean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118 </a:t>
                      </a:r>
                      <a:r>
                        <a:rPr lang="en-GB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dirty="0" smtClean="0"/>
                        <a:t>A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15387"/>
              </p:ext>
            </p:extLst>
          </p:nvPr>
        </p:nvGraphicFramePr>
        <p:xfrm>
          <a:off x="6341962" y="979533"/>
          <a:ext cx="5181600" cy="3038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2694267"/>
              </p:ext>
            </p:extLst>
          </p:nvPr>
        </p:nvGraphicFramePr>
        <p:xfrm>
          <a:off x="487964" y="1120178"/>
          <a:ext cx="4570627" cy="2992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ight Arrow 6"/>
          <p:cNvSpPr/>
          <p:nvPr/>
        </p:nvSpPr>
        <p:spPr>
          <a:xfrm>
            <a:off x="5259120" y="2101773"/>
            <a:ext cx="1082842" cy="307152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847388" y="979533"/>
            <a:ext cx="2311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Last LIUPT 01/06/2016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672057" y="905473"/>
            <a:ext cx="745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Now 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Project Team meeting - 14/07/2016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95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9545" y="141890"/>
            <a:ext cx="110516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err="1" smtClean="0"/>
              <a:t>Einzel</a:t>
            </a:r>
            <a:r>
              <a:rPr lang="en-GB" sz="2400" dirty="0" smtClean="0"/>
              <a:t> lens– measurements   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88731" y="5076497"/>
            <a:ext cx="10594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Guillotine </a:t>
            </a:r>
            <a:r>
              <a:rPr lang="en-GB" dirty="0" smtClean="0">
                <a:sym typeface="Wingdings" panose="05000000000000000000" pitchFamily="2" charset="2"/>
              </a:rPr>
              <a:t> variation in</a:t>
            </a:r>
            <a:r>
              <a:rPr lang="en-GB" dirty="0" smtClean="0"/>
              <a:t> offset after solenoid1, similar beam size </a:t>
            </a:r>
          </a:p>
          <a:p>
            <a:r>
              <a:rPr lang="en-GB" dirty="0" smtClean="0"/>
              <a:t>Comparable or slightly higher transmission to FC2 after LEBT re-tuning, ~nominal or slightly lower intensity on FC3 (indication of lower RFQ transmission)</a:t>
            </a:r>
            <a:endParaRPr lang="en-GB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8831402"/>
              </p:ext>
            </p:extLst>
          </p:nvPr>
        </p:nvGraphicFramePr>
        <p:xfrm>
          <a:off x="6318653" y="603555"/>
          <a:ext cx="5339946" cy="4185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1073434"/>
              </p:ext>
            </p:extLst>
          </p:nvPr>
        </p:nvGraphicFramePr>
        <p:xfrm>
          <a:off x="488731" y="633898"/>
          <a:ext cx="5572125" cy="4124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Project Team meeting - 14/07/2016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625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170947" y="1515979"/>
            <a:ext cx="6300257" cy="4734548"/>
            <a:chOff x="1853143" y="390905"/>
            <a:chExt cx="8485714" cy="607619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53143" y="390905"/>
              <a:ext cx="8485714" cy="607619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853143" y="390905"/>
              <a:ext cx="8485714" cy="6066667"/>
            </a:xfrm>
            <a:prstGeom prst="rect">
              <a:avLst/>
            </a:prstGeom>
          </p:spPr>
        </p:pic>
      </p:grp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Project Team meeting - 14/07/2016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69232" y="219170"/>
            <a:ext cx="9468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Tomographic reconstruction of beam distribution from quadrupole scans 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871411" y="1410156"/>
            <a:ext cx="2767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@ triplet input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0639927" y="2514600"/>
            <a:ext cx="1552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CC0099"/>
                </a:solidFill>
              </a:rPr>
              <a:t>Purple</a:t>
            </a:r>
            <a:r>
              <a:rPr lang="en-GB" dirty="0" smtClean="0"/>
              <a:t> = 0kV </a:t>
            </a:r>
          </a:p>
          <a:p>
            <a:r>
              <a:rPr lang="en-GB" b="1" dirty="0" smtClean="0">
                <a:solidFill>
                  <a:srgbClr val="0000FF"/>
                </a:solidFill>
              </a:rPr>
              <a:t>Blue</a:t>
            </a:r>
            <a:r>
              <a:rPr lang="en-GB" dirty="0" smtClean="0"/>
              <a:t> = 9 kV 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189463"/>
              </p:ext>
            </p:extLst>
          </p:nvPr>
        </p:nvGraphicFramePr>
        <p:xfrm>
          <a:off x="469232" y="2182846"/>
          <a:ext cx="3532992" cy="217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7664"/>
                <a:gridCol w="1177664"/>
                <a:gridCol w="117766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Einzel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X</a:t>
                      </a:r>
                      <a:r>
                        <a:rPr lang="en-GB" baseline="0" dirty="0" smtClean="0"/>
                        <a:t> emittance </a:t>
                      </a:r>
                      <a:r>
                        <a:rPr lang="en-GB" sz="1400" baseline="0" dirty="0" smtClean="0"/>
                        <a:t>RMS mm </a:t>
                      </a:r>
                      <a:r>
                        <a:rPr lang="en-GB" sz="1400" baseline="0" dirty="0" err="1" smtClean="0"/>
                        <a:t>mrad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 emittance </a:t>
                      </a:r>
                      <a:r>
                        <a:rPr lang="en-GB" sz="1400" dirty="0" smtClean="0"/>
                        <a:t>RMS mm </a:t>
                      </a:r>
                      <a:r>
                        <a:rPr lang="en-GB" sz="1400" dirty="0" err="1" smtClean="0"/>
                        <a:t>mrad</a:t>
                      </a:r>
                      <a:endParaRPr lang="en-GB" sz="1400" dirty="0"/>
                    </a:p>
                  </a:txBody>
                  <a:tcPr/>
                </a:tc>
              </a:tr>
              <a:tr h="196873">
                <a:tc>
                  <a:txBody>
                    <a:bodyPr/>
                    <a:lstStyle/>
                    <a:p>
                      <a:r>
                        <a:rPr lang="en-GB" dirty="0" smtClean="0"/>
                        <a:t>0 kV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0.21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9 kV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-18 kV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0.26 - tbc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0.16 - </a:t>
                      </a:r>
                      <a:r>
                        <a:rPr lang="en-GB" baseline="0" dirty="0" smtClean="0"/>
                        <a:t> tbc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8188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575611" y="1206861"/>
            <a:ext cx="219182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66FF"/>
                </a:solidFill>
              </a:rPr>
              <a:t>Pink</a:t>
            </a:r>
            <a:r>
              <a:rPr lang="en-GB" dirty="0" smtClean="0"/>
              <a:t>= simulation result of beam tracking from source extraction,  </a:t>
            </a:r>
          </a:p>
          <a:p>
            <a:endParaRPr lang="en-GB" dirty="0"/>
          </a:p>
          <a:p>
            <a:r>
              <a:rPr lang="en-GB" b="1" dirty="0" smtClean="0">
                <a:solidFill>
                  <a:srgbClr val="0000FF"/>
                </a:solidFill>
              </a:rPr>
              <a:t>Blue</a:t>
            </a:r>
            <a:r>
              <a:rPr lang="en-GB" dirty="0" smtClean="0"/>
              <a:t>=tomographic reconstruction 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0" y="134858"/>
            <a:ext cx="4378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Simulations vs measurements  </a:t>
            </a:r>
            <a:endParaRPr lang="en-GB" sz="2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5498106" y="365690"/>
            <a:ext cx="6201238" cy="4727929"/>
            <a:chOff x="5510463" y="551980"/>
            <a:chExt cx="6201238" cy="4727929"/>
          </a:xfrm>
        </p:grpSpPr>
        <p:grpSp>
          <p:nvGrpSpPr>
            <p:cNvPr id="7" name="Group 6"/>
            <p:cNvGrpSpPr/>
            <p:nvPr/>
          </p:nvGrpSpPr>
          <p:grpSpPr>
            <a:xfrm>
              <a:off x="5510463" y="596523"/>
              <a:ext cx="6201238" cy="4683386"/>
              <a:chOff x="1853143" y="390905"/>
              <a:chExt cx="8485714" cy="6076190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53143" y="390905"/>
                <a:ext cx="8485714" cy="6076190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853143" y="395666"/>
                <a:ext cx="8485714" cy="6066667"/>
              </a:xfrm>
              <a:prstGeom prst="rect">
                <a:avLst/>
              </a:prstGeom>
            </p:spPr>
          </p:pic>
        </p:grpSp>
        <p:sp>
          <p:nvSpPr>
            <p:cNvPr id="2" name="TextBox 1"/>
            <p:cNvSpPr txBox="1"/>
            <p:nvPr/>
          </p:nvSpPr>
          <p:spPr>
            <a:xfrm>
              <a:off x="7434540" y="551980"/>
              <a:ext cx="26710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Beam @ triplet input </a:t>
              </a:r>
              <a:endParaRPr lang="en-GB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90523" y="3597441"/>
            <a:ext cx="46682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/>
              <a:t>New particle charge assignment introduced in </a:t>
            </a:r>
            <a:r>
              <a:rPr lang="en-GB" dirty="0" err="1" smtClean="0"/>
              <a:t>IBsimu</a:t>
            </a:r>
            <a:r>
              <a:rPr lang="en-GB" dirty="0" smtClean="0"/>
              <a:t>, found inconsistency with PATH </a:t>
            </a:r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smtClean="0"/>
              <a:t>Corrected input beam distributions in preparation 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Simulations of 9kV/-18kV to follow and benchmark with measurements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Project Team meeting - 14/07/2016</a:t>
            </a:r>
            <a:endParaRPr lang="en-GB"/>
          </a:p>
        </p:txBody>
      </p:sp>
      <p:sp>
        <p:nvSpPr>
          <p:cNvPr id="12" name="Right Arrow Callout 11"/>
          <p:cNvSpPr/>
          <p:nvPr/>
        </p:nvSpPr>
        <p:spPr>
          <a:xfrm>
            <a:off x="2508422" y="852616"/>
            <a:ext cx="3587578" cy="2520779"/>
          </a:xfrm>
          <a:prstGeom prst="rightArrowCallout">
            <a:avLst/>
          </a:pr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323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585" y="1624263"/>
            <a:ext cx="5205473" cy="39463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07" y="1708483"/>
            <a:ext cx="5306803" cy="37779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7991" y="389891"/>
            <a:ext cx="8879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OPERA calculation of bending magnet field and benchmark/comparison with PATH model 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Project Team meeting - 14/07/2016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842211" y="1046747"/>
            <a:ext cx="5462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Critical element in the LEBT beam dynamics with a complicated geometry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9637295" y="5041232"/>
            <a:ext cx="1383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 Valerio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7725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6348525" y="1077372"/>
            <a:ext cx="5062239" cy="2401825"/>
            <a:chOff x="0" y="0"/>
            <a:chExt cx="11983302" cy="646932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6492612" cy="3665621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00320" y="1074821"/>
              <a:ext cx="6279507" cy="3545305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6548" y="2784432"/>
              <a:ext cx="6526754" cy="3684896"/>
            </a:xfrm>
            <a:prstGeom prst="rect">
              <a:avLst/>
            </a:prstGeom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297" y="0"/>
            <a:ext cx="4962816" cy="35480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41585" y="-39534"/>
            <a:ext cx="5076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 smtClean="0"/>
              <a:t>Pepper pot reconstruction code benchmark</a:t>
            </a:r>
            <a:endParaRPr lang="en-GB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632731" y="993227"/>
            <a:ext cx="2065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1mm step frames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0235809" y="4385560"/>
            <a:ext cx="1844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XX’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3673339" y="3732718"/>
            <a:ext cx="6884081" cy="3014924"/>
            <a:chOff x="3673339" y="3732718"/>
            <a:chExt cx="6884081" cy="3014924"/>
          </a:xfrm>
        </p:grpSpPr>
        <p:grpSp>
          <p:nvGrpSpPr>
            <p:cNvPr id="13" name="Group 12"/>
            <p:cNvGrpSpPr/>
            <p:nvPr/>
          </p:nvGrpSpPr>
          <p:grpSpPr>
            <a:xfrm>
              <a:off x="3673339" y="3883685"/>
              <a:ext cx="6562470" cy="2863957"/>
              <a:chOff x="2774705" y="3798581"/>
              <a:chExt cx="6562470" cy="2945903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62" t="4666" r="49135" b="3442"/>
              <a:stretch/>
            </p:blipFill>
            <p:spPr>
              <a:xfrm>
                <a:off x="2774705" y="3798582"/>
                <a:ext cx="3268246" cy="2945902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7"/>
              <a:srcRect r="48637"/>
              <a:stretch/>
            </p:blipFill>
            <p:spPr>
              <a:xfrm>
                <a:off x="6088795" y="3798581"/>
                <a:ext cx="3248380" cy="2779988"/>
              </a:xfrm>
              <a:prstGeom prst="rect">
                <a:avLst/>
              </a:prstGeom>
            </p:spPr>
          </p:pic>
        </p:grpSp>
        <p:sp>
          <p:nvSpPr>
            <p:cNvPr id="12" name="TextBox 11"/>
            <p:cNvSpPr txBox="1"/>
            <p:nvPr/>
          </p:nvSpPr>
          <p:spPr>
            <a:xfrm>
              <a:off x="4610918" y="3844035"/>
              <a:ext cx="192339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reconstructed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170054" y="3732718"/>
              <a:ext cx="1387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original</a:t>
              </a:r>
              <a:endParaRPr lang="en-GB" dirty="0"/>
            </a:p>
          </p:txBody>
        </p:sp>
      </p:grpSp>
      <p:sp>
        <p:nvSpPr>
          <p:cNvPr id="16" name="Striped Right Arrow 15"/>
          <p:cNvSpPr/>
          <p:nvPr/>
        </p:nvSpPr>
        <p:spPr>
          <a:xfrm>
            <a:off x="5307462" y="1673682"/>
            <a:ext cx="746497" cy="53349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Project Team meeting - 14/07/2016</a:t>
            </a:r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5307462" y="644086"/>
            <a:ext cx="3956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PATH simulation of a pepper pot scan 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565484" y="4668253"/>
            <a:ext cx="2298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Use these frames as data input for beam reconstruction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1954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789" y="216568"/>
            <a:ext cx="59917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Pepper pot conclusions – so far </a:t>
            </a:r>
            <a:endParaRPr lang="en-GB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01316" y="1118936"/>
            <a:ext cx="111893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Layout of the pepper pot mask is not suited to the beam to be measured (too strong vertical divergence that causes </a:t>
            </a:r>
            <a:r>
              <a:rPr lang="en-GB" dirty="0" err="1" smtClean="0"/>
              <a:t>beamlet</a:t>
            </a:r>
            <a:r>
              <a:rPr lang="en-GB" dirty="0" smtClean="0"/>
              <a:t> contamination in the diffraction images on the MCP, added to complicated pattern due to x-y correlations and dipole fringe field effects) </a:t>
            </a:r>
          </a:p>
          <a:p>
            <a:endParaRPr lang="en-GB" dirty="0"/>
          </a:p>
          <a:p>
            <a:r>
              <a:rPr lang="en-GB" dirty="0" smtClean="0"/>
              <a:t>Reconstruction technique (as benchmarked with simulations) works correctly in XX’ plane,  but fails in YY’ (no recipe for correct association of holes and </a:t>
            </a:r>
            <a:r>
              <a:rPr lang="en-GB" dirty="0" err="1" smtClean="0"/>
              <a:t>beamlets</a:t>
            </a:r>
            <a:r>
              <a:rPr lang="en-GB" dirty="0" smtClean="0"/>
              <a:t>) </a:t>
            </a:r>
          </a:p>
          <a:p>
            <a:endParaRPr lang="en-GB" dirty="0"/>
          </a:p>
          <a:p>
            <a:r>
              <a:rPr lang="en-GB" dirty="0" smtClean="0"/>
              <a:t>Solutions under discussion: </a:t>
            </a:r>
          </a:p>
          <a:p>
            <a:endParaRPr lang="en-GB" dirty="0" smtClean="0"/>
          </a:p>
          <a:p>
            <a:pPr marL="1257300" lvl="2" indent="-342900">
              <a:buFont typeface="+mj-lt"/>
              <a:buAutoNum type="arabicPeriod"/>
            </a:pPr>
            <a:r>
              <a:rPr lang="en-GB" dirty="0" smtClean="0"/>
              <a:t>change in geometry : increase hole spacing in the mask or decrease distance between mask/MCP to mitigate divergence issue 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dirty="0" smtClean="0"/>
              <a:t>change in location : find a spot where beam is less divergent (but it would make more difficult to characterise multiple charge states other than the operational one. Space availability issue)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dirty="0" smtClean="0"/>
              <a:t>Removal  tout court  (aperture limitation effect not yet completely excluded)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Project Team meeting - 14/07/2016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219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1832</TotalTime>
  <Words>618</Words>
  <Application>Microsoft Office PowerPoint</Application>
  <PresentationFormat>Widescreen</PresentationFormat>
  <Paragraphs>117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Symbol</vt:lpstr>
      <vt:lpstr>Wingdings</vt:lpstr>
      <vt:lpstr>Office Theme</vt:lpstr>
      <vt:lpstr>Source and Linac3 activity progress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Oven test stand – oven temperature characterisation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Bellodi</dc:creator>
  <cp:lastModifiedBy>Giulia Bellodi</cp:lastModifiedBy>
  <cp:revision>124</cp:revision>
  <dcterms:created xsi:type="dcterms:W3CDTF">2016-07-12T08:27:20Z</dcterms:created>
  <dcterms:modified xsi:type="dcterms:W3CDTF">2016-07-13T15:00:13Z</dcterms:modified>
</cp:coreProperties>
</file>