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524" r:id="rId3"/>
    <p:sldId id="539" r:id="rId4"/>
    <p:sldId id="533" r:id="rId5"/>
    <p:sldId id="534" r:id="rId6"/>
    <p:sldId id="540" r:id="rId7"/>
    <p:sldId id="529" r:id="rId8"/>
    <p:sldId id="530" r:id="rId9"/>
    <p:sldId id="531" r:id="rId10"/>
    <p:sldId id="532" r:id="rId11"/>
    <p:sldId id="535" r:id="rId1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6600"/>
    <a:srgbClr val="FF5050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7" autoAdjust="0"/>
    <p:restoredTop sz="95899" autoAdjust="0"/>
  </p:normalViewPr>
  <p:slideViewPr>
    <p:cSldViewPr>
      <p:cViewPr varScale="1">
        <p:scale>
          <a:sx n="79" d="100"/>
          <a:sy n="79" d="100"/>
        </p:scale>
        <p:origin x="725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170152" cy="479983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09" y="1"/>
            <a:ext cx="3170152" cy="479983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E7B8A05A-C161-43BD-98B1-DFD94E2B0F2C}" type="datetimeFigureOut">
              <a:rPr lang="en-GB" smtClean="0"/>
              <a:t>07/07/2016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119674"/>
            <a:ext cx="3170152" cy="479982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09" y="9119674"/>
            <a:ext cx="3170152" cy="479982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5D1CAFFF-8F95-4A24-B117-46D8D8640D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79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4D2F6B47-CAEE-401D-95B5-3E59DBE8C4E3}" type="datetimeFigureOut">
              <a:rPr lang="en-GB" smtClean="0"/>
              <a:t>07/07/2016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2313"/>
            <a:ext cx="4797425" cy="3597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30" tIns="44115" rIns="88230" bIns="441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88230" tIns="44115" rIns="88230" bIns="441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711427DB-2BEB-4317-88B2-5BB686EB19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310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561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406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1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20072" y="2924944"/>
            <a:ext cx="3128392" cy="9109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9144000" cy="792162"/>
          </a:xfr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This would be the text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323528" y="3429000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281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0" y="2"/>
            <a:ext cx="9146300" cy="808174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algn="ctr" eaLnBrk="0" hangingPunct="0">
              <a:defRPr/>
            </a:pPr>
            <a:endParaRPr lang="en-US" sz="32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715" y="7400"/>
            <a:ext cx="6282190" cy="80642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166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A0FD-4D94-4281-8151-4D9AC40D6CA5}" type="datetime1">
              <a:rPr lang="en-GB" smtClean="0"/>
              <a:t>07/07/2016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1" y="6604688"/>
            <a:ext cx="5544616" cy="208688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SSD - Solid State Detector Lab - July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5" y="6597352"/>
            <a:ext cx="576064" cy="216024"/>
          </a:xfrm>
        </p:spPr>
        <p:txBody>
          <a:bodyPr/>
          <a:lstStyle>
            <a:lvl1pPr>
              <a:defRPr lang="en-GB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-</a:t>
            </a:r>
            <a:fld id="{4BC41057-E5DD-4345-B334-EB94862F885B}" type="slidenum">
              <a:rPr lang="en-GB" smtClean="0"/>
              <a:pPr/>
              <a:t>‹#›</a:t>
            </a:fld>
            <a:r>
              <a:rPr lang="en-GB" dirty="0" smtClean="0"/>
              <a:t>-</a:t>
            </a:r>
            <a:endParaRPr lang="en-GB" dirty="0"/>
          </a:p>
        </p:txBody>
      </p:sp>
      <p:sp>
        <p:nvSpPr>
          <p:cNvPr id="9" name="Line 30"/>
          <p:cNvSpPr>
            <a:spLocks noChangeShapeType="1"/>
          </p:cNvSpPr>
          <p:nvPr userDrawn="1"/>
        </p:nvSpPr>
        <p:spPr bwMode="auto">
          <a:xfrm>
            <a:off x="0" y="806429"/>
            <a:ext cx="9144000" cy="0"/>
          </a:xfrm>
          <a:prstGeom prst="line">
            <a:avLst/>
          </a:prstGeom>
          <a:ln w="19050">
            <a:solidFill>
              <a:srgbClr val="0000CC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Line 30"/>
          <p:cNvSpPr>
            <a:spLocks noChangeShapeType="1"/>
          </p:cNvSpPr>
          <p:nvPr userDrawn="1"/>
        </p:nvSpPr>
        <p:spPr bwMode="auto">
          <a:xfrm>
            <a:off x="2299" y="6597352"/>
            <a:ext cx="9144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14" name="Picture 23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5824" y="-12286"/>
            <a:ext cx="808176" cy="80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-63515" y="84025"/>
            <a:ext cx="26275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EP-DT-DD</a:t>
            </a:r>
          </a:p>
          <a:p>
            <a:r>
              <a:rPr lang="en-US" sz="1600" b="1" dirty="0" smtClean="0">
                <a:solidFill>
                  <a:srgbClr val="0070C0"/>
                </a:solidFill>
              </a:rPr>
              <a:t>Detector Development</a:t>
            </a:r>
            <a:endParaRPr lang="en-GB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841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CCCCFF">
                <a:alpha val="77000"/>
              </a:srgbClr>
            </a:gs>
            <a:gs pos="100000">
              <a:srgbClr val="CCCCFF">
                <a:gamma/>
                <a:tint val="3137"/>
                <a:invGamma/>
              </a:srgbClr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1" y="2"/>
            <a:ext cx="7200800" cy="808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3429000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97352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EA6FB-3488-4FB7-A838-4165F6F6919F}" type="datetime1">
              <a:rPr lang="en-GB" smtClean="0"/>
              <a:t>07/07/2016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1840" y="6604688"/>
            <a:ext cx="5055840" cy="208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SSD - Solid State Detector Lab - July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9041" y="6597352"/>
            <a:ext cx="549424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41057-E5DD-4345-B334-EB94862F88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94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spcBef>
          <a:spcPct val="20000"/>
        </a:spcBef>
        <a:buClr>
          <a:srgbClr val="FF0000"/>
        </a:buClr>
        <a:buSzPct val="120000"/>
        <a:buFont typeface="Arial" pitchFamily="34" charset="0"/>
        <a:buChar char="•"/>
        <a:defRPr lang="en-US" sz="2000" b="1" kern="1200" dirty="0" smtClean="0">
          <a:solidFill>
            <a:srgbClr val="0000FF"/>
          </a:solidFill>
          <a:latin typeface="+mj-lt"/>
          <a:ea typeface="+mn-ea"/>
          <a:cs typeface="Times New Roman" pitchFamily="18" charset="0"/>
        </a:defRPr>
      </a:lvl1pPr>
      <a:lvl2pPr marL="360363" indent="-184150" algn="l" defTabSz="914400" rtl="0" eaLnBrk="1" latinLnBrk="0" hangingPunct="1">
        <a:spcBef>
          <a:spcPct val="20000"/>
        </a:spcBef>
        <a:buSzPct val="100000"/>
        <a:buFont typeface="Wingdings" pitchFamily="2" charset="2"/>
        <a:buChar char="§"/>
        <a:defRPr lang="en-US" sz="1800" b="1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2pPr>
      <a:lvl3pPr marL="538163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3pPr>
      <a:lvl4pPr marL="714375" indent="-176213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16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4pPr>
      <a:lvl5pPr marL="898525" indent="-18415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GB" sz="1600" b="0" i="1" kern="1200" dirty="0">
          <a:solidFill>
            <a:schemeClr val="tx1"/>
          </a:solidFill>
          <a:latin typeface="+mn-lt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genda.infn.it/getFile.py/access?contribId=12&amp;sessionId=6&amp;resId=2&amp;materialId=slides&amp;confId=11109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agenda.infn.it/getFile.py/access?contribId=11&amp;sessionId=14&amp;resId=0&amp;materialId=slides&amp;confId=1110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hyperlink" Target="https://agenda.infn.it/getFile.py/access?contribId=23&amp;sessionId=7&amp;resId=0&amp;materialId=slides&amp;confId=11109" TargetMode="External"/><Relationship Id="rId7" Type="http://schemas.openxmlformats.org/officeDocument/2006/relationships/image" Target="../media/image17.emf"/><Relationship Id="rId2" Type="http://schemas.openxmlformats.org/officeDocument/2006/relationships/hyperlink" Target="https://agenda.infn.it/getFile.py/access?contribId=22&amp;sessionId=8&amp;resId=0&amp;materialId=slides&amp;confId=1110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315" y="3656577"/>
            <a:ext cx="4562208" cy="2566242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28873" y="233644"/>
            <a:ext cx="5373597" cy="450051"/>
          </a:xfrm>
        </p:spPr>
        <p:txBody>
          <a:bodyPr>
            <a:normAutofit/>
          </a:bodyPr>
          <a:lstStyle/>
          <a:p>
            <a:r>
              <a:rPr lang="en-US" sz="1800" i="1" dirty="0" smtClean="0"/>
              <a:t>EP-DT-DD Meeting – 8.7.2016</a:t>
            </a:r>
            <a:endParaRPr lang="en-GB" sz="1800" i="1" dirty="0"/>
          </a:p>
        </p:txBody>
      </p:sp>
      <p:pic>
        <p:nvPicPr>
          <p:cNvPr id="9" name="Picture 23" descr="Logo CERN width=144,      height=1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2390" y="0"/>
            <a:ext cx="1025732" cy="102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18510" y="818712"/>
            <a:ext cx="8697775" cy="94510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PH-DT-DD:  </a:t>
            </a:r>
            <a:r>
              <a:rPr lang="en-GB" dirty="0" smtClean="0"/>
              <a:t>SSD</a:t>
            </a:r>
            <a:r>
              <a:rPr lang="en-GB" b="0" i="1" dirty="0" smtClean="0"/>
              <a:t>-Solid State Detectors</a:t>
            </a:r>
            <a:endParaRPr lang="en-GB" b="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80350" y="2862007"/>
            <a:ext cx="5232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The team today (CERN &amp; visitors):</a:t>
            </a:r>
            <a:endParaRPr lang="en-GB" sz="2000" b="1" i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01570" y="1729667"/>
            <a:ext cx="7515982" cy="1777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6213" indent="-176213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defRPr>
            </a:lvl1pPr>
            <a:lvl2pPr marL="360363" indent="-184150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b="1" dirty="0" smtClean="0">
                <a:cs typeface="Times New Roman" pitchFamily="18" charset="0"/>
              </a:defRPr>
            </a:lvl2pPr>
            <a:lvl3pPr marL="538163" indent="-177800">
              <a:spcBef>
                <a:spcPct val="20000"/>
              </a:spcBef>
              <a:buFont typeface="Arial" pitchFamily="34" charset="0"/>
              <a:buChar char="•"/>
              <a:defRPr lang="en-US" b="0" dirty="0" smtClean="0">
                <a:cs typeface="Times New Roman" pitchFamily="18" charset="0"/>
              </a:defRPr>
            </a:lvl3pPr>
            <a:lvl4pPr marL="714375" indent="-176213">
              <a:spcBef>
                <a:spcPct val="20000"/>
              </a:spcBef>
              <a:buFont typeface="Arial" pitchFamily="34" charset="0"/>
              <a:buChar char="–"/>
              <a:defRPr lang="en-US" sz="1600" b="0" dirty="0" smtClean="0">
                <a:cs typeface="Times New Roman" pitchFamily="18" charset="0"/>
              </a:defRPr>
            </a:lvl4pPr>
            <a:lvl5pPr marL="898525" indent="-184150">
              <a:spcBef>
                <a:spcPct val="20000"/>
              </a:spcBef>
              <a:buFont typeface="Arial" pitchFamily="34" charset="0"/>
              <a:buChar char="•"/>
              <a:defRPr lang="en-GB" sz="1600" b="0" i="1" dirty="0">
                <a:cs typeface="Times New Roman" pitchFamily="18" charset="0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 smtClean="0"/>
              <a:t>R&amp;D: </a:t>
            </a:r>
            <a:r>
              <a:rPr lang="en-US" dirty="0" smtClean="0">
                <a:solidFill>
                  <a:schemeClr val="tx1"/>
                </a:solidFill>
              </a:rPr>
              <a:t>Development of radiation tolerant silicon detectors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                    in the framework of RD50 and CMS</a:t>
            </a:r>
          </a:p>
          <a:p>
            <a:r>
              <a:rPr lang="en-US" dirty="0" smtClean="0"/>
              <a:t>Service: </a:t>
            </a:r>
            <a:r>
              <a:rPr lang="en-US" dirty="0" smtClean="0">
                <a:solidFill>
                  <a:schemeClr val="tx1"/>
                </a:solidFill>
              </a:rPr>
              <a:t>Characterization of semiconductor detectors</a:t>
            </a:r>
          </a:p>
        </p:txBody>
      </p:sp>
      <p:pic>
        <p:nvPicPr>
          <p:cNvPr id="5122" name="Picture 2" descr="M:\Michael\2013\13-pub\131004-PH-DTCM-KT\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04" y="109965"/>
            <a:ext cx="3640567" cy="84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73018" y="3446200"/>
            <a:ext cx="222305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PhD students: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Sofia </a:t>
            </a:r>
            <a:r>
              <a:rPr lang="en-US" sz="1400" dirty="0"/>
              <a:t>OTERO </a:t>
            </a:r>
            <a:r>
              <a:rPr lang="en-US" sz="1400" dirty="0" smtClean="0"/>
              <a:t>UGOBONO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Esteban Curras Rivera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Hannes Neugebauer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 smtClean="0"/>
              <a:t>Laura Franconi</a:t>
            </a:r>
          </a:p>
          <a:p>
            <a:r>
              <a:rPr lang="en-US" dirty="0" smtClean="0"/>
              <a:t>Summer </a:t>
            </a:r>
            <a:r>
              <a:rPr lang="en-US" dirty="0"/>
              <a:t>students: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336600"/>
                </a:solidFill>
              </a:rPr>
              <a:t>Ayushi, Bhavita, </a:t>
            </a:r>
            <a:br>
              <a:rPr lang="en-US" sz="1400" dirty="0" smtClean="0">
                <a:solidFill>
                  <a:srgbClr val="336600"/>
                </a:solidFill>
              </a:rPr>
            </a:br>
            <a:r>
              <a:rPr lang="en-US" sz="1400" dirty="0" err="1" smtClean="0">
                <a:solidFill>
                  <a:srgbClr val="336600"/>
                </a:solidFill>
              </a:rPr>
              <a:t>Shivika</a:t>
            </a:r>
            <a:r>
              <a:rPr lang="en-US" sz="1400" dirty="0" smtClean="0">
                <a:solidFill>
                  <a:srgbClr val="336600"/>
                </a:solidFill>
              </a:rPr>
              <a:t>, Urban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-18510" y="3827610"/>
            <a:ext cx="230396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Visiting </a:t>
            </a:r>
            <a:r>
              <a:rPr lang="en-US" dirty="0" smtClean="0"/>
              <a:t>Scientist: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n-US" sz="1400" dirty="0"/>
              <a:t>Marcos </a:t>
            </a:r>
            <a:r>
              <a:rPr lang="en-US" sz="1400" dirty="0" smtClean="0"/>
              <a:t>Fernandez Garcia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dirty="0" smtClean="0"/>
              <a:t>Trainee/FTEC:</a:t>
            </a:r>
            <a:endParaRPr lang="en-US" dirty="0"/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36600"/>
                </a:solidFill>
              </a:rPr>
              <a:t>Joaquin Gonzalez (0.5 FTE)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pt-BR" sz="1400" dirty="0" smtClean="0"/>
              <a:t>Isidro Mateu Suau </a:t>
            </a:r>
            <a:r>
              <a:rPr lang="pt-BR" sz="1400" dirty="0"/>
              <a:t>(0.5 FTE)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endParaRPr lang="pt-BR" sz="1400" dirty="0"/>
          </a:p>
          <a:p>
            <a:r>
              <a:rPr lang="pt-BR" dirty="0"/>
              <a:t>CERN Staff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pt-BR" sz="1400" dirty="0" smtClean="0"/>
              <a:t>Michael Moll </a:t>
            </a:r>
            <a:r>
              <a:rPr lang="pt-BR" sz="1200" dirty="0" smtClean="0"/>
              <a:t>(0.6 FTE)</a:t>
            </a:r>
            <a:r>
              <a:rPr lang="pt-BR" sz="1400" dirty="0" smtClean="0"/>
              <a:t> </a:t>
            </a:r>
            <a:endParaRPr lang="en-GB" sz="1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2268758" y="3622603"/>
            <a:ext cx="4562739" cy="3001753"/>
            <a:chOff x="2268758" y="3622603"/>
            <a:chExt cx="4562739" cy="3001753"/>
          </a:xfrm>
        </p:grpSpPr>
        <p:grpSp>
          <p:nvGrpSpPr>
            <p:cNvPr id="11" name="Group 10"/>
            <p:cNvGrpSpPr/>
            <p:nvPr/>
          </p:nvGrpSpPr>
          <p:grpSpPr>
            <a:xfrm>
              <a:off x="2268758" y="3622603"/>
              <a:ext cx="1168417" cy="2533816"/>
              <a:chOff x="2306211" y="3643118"/>
              <a:chExt cx="1168417" cy="2533816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2852479" y="3643118"/>
                <a:ext cx="622149" cy="2654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sz="1200" dirty="0" smtClean="0"/>
                  <a:t>Urban</a:t>
                </a:r>
                <a:endParaRPr lang="en-GB" sz="12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306211" y="5911443"/>
                <a:ext cx="622149" cy="2654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sz="1200" dirty="0" smtClean="0"/>
                  <a:t>Bhavita</a:t>
                </a:r>
                <a:endParaRPr lang="en-GB" sz="12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540023" y="4939574"/>
                <a:ext cx="622149" cy="2573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sz="1200" dirty="0" err="1" smtClean="0"/>
                  <a:t>Shivika</a:t>
                </a:r>
                <a:endParaRPr lang="en-GB" sz="1200" dirty="0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3724826" y="3684206"/>
              <a:ext cx="3106671" cy="2940150"/>
              <a:chOff x="3724826" y="3684205"/>
              <a:chExt cx="3106671" cy="2958894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4821367" y="3684205"/>
                <a:ext cx="765085" cy="2671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sz="1200" dirty="0" smtClean="0"/>
                  <a:t>Michael</a:t>
                </a:r>
                <a:endParaRPr lang="en-GB" sz="1200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587199" y="6375915"/>
                <a:ext cx="622149" cy="2671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sz="1200" dirty="0" smtClean="0"/>
                  <a:t>Sofia</a:t>
                </a:r>
                <a:endParaRPr lang="en-GB" sz="1200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4511306" y="5943274"/>
                <a:ext cx="622149" cy="2671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sz="1200" dirty="0" smtClean="0"/>
                  <a:t>Laura</a:t>
                </a:r>
                <a:endParaRPr lang="en-GB" sz="1200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777096" y="5792050"/>
                <a:ext cx="622149" cy="2671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sz="1200" dirty="0" smtClean="0"/>
                  <a:t>Marcos</a:t>
                </a:r>
                <a:endParaRPr lang="en-GB" sz="1200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209348" y="4040790"/>
                <a:ext cx="622149" cy="2671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sz="1200" dirty="0" smtClean="0"/>
                  <a:t>Joaquin</a:t>
                </a:r>
                <a:endParaRPr lang="en-GB" sz="1200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302398" y="3834071"/>
                <a:ext cx="622149" cy="2671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sz="1200" dirty="0" smtClean="0"/>
                  <a:t>Esteban</a:t>
                </a:r>
                <a:endParaRPr lang="en-GB" sz="1200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3724826" y="3684205"/>
                <a:ext cx="622149" cy="2671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sz="1200" dirty="0" smtClean="0"/>
                  <a:t>Isidro</a:t>
                </a:r>
                <a:endParaRPr lang="en-GB" sz="1200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5944717" y="5776417"/>
                <a:ext cx="622149" cy="2671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sz="1200" dirty="0" smtClean="0"/>
                  <a:t>Hannes</a:t>
                </a:r>
                <a:endParaRPr lang="en-GB" sz="1200" dirty="0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410533" y="5734251"/>
                <a:ext cx="311074" cy="1231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800" i="1" dirty="0" smtClean="0"/>
                  <a:t>Julien</a:t>
                </a:r>
                <a:endParaRPr lang="en-GB" sz="800" i="1" dirty="0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6852849" y="5393832"/>
            <a:ext cx="23852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Left SSD since Nov.15: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Christian Gallrapp (Fellow)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Celso (Trainee)</a:t>
            </a:r>
            <a:endParaRPr lang="en-GB" sz="1400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6504" y="968097"/>
            <a:ext cx="1289554" cy="646331"/>
            <a:chOff x="116504" y="968097"/>
            <a:chExt cx="1289554" cy="646331"/>
          </a:xfrm>
        </p:grpSpPr>
        <p:sp>
          <p:nvSpPr>
            <p:cNvPr id="5" name="TextBox 4"/>
            <p:cNvSpPr txBox="1"/>
            <p:nvPr/>
          </p:nvSpPr>
          <p:spPr>
            <a:xfrm>
              <a:off x="116504" y="968097"/>
              <a:ext cx="9001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b="1" dirty="0" smtClean="0">
                  <a:solidFill>
                    <a:srgbClr val="0000FF"/>
                  </a:solidFill>
                  <a:latin typeface="+mj-lt"/>
                  <a:ea typeface="+mj-ea"/>
                  <a:cs typeface="+mj-cs"/>
                </a:rPr>
                <a:t>EP-</a:t>
              </a:r>
              <a:endParaRPr lang="en-GB" sz="3600" b="1" dirty="0">
                <a:solidFill>
                  <a:srgbClr val="0000FF"/>
                </a:solidFill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>
              <a:off x="1001013" y="1083746"/>
              <a:ext cx="405045" cy="416838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881591" y="1083746"/>
              <a:ext cx="450049" cy="342875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4571" y="6164918"/>
            <a:ext cx="536165" cy="6030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6535" y="6378914"/>
            <a:ext cx="284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….no dedicated technician!</a:t>
            </a:r>
            <a:endParaRPr lang="en-GB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10" y="47282"/>
            <a:ext cx="4095455" cy="9442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94570" y="6016605"/>
            <a:ext cx="620023" cy="75132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002270" y="6264315"/>
            <a:ext cx="1339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..soon visiting: Rogelio (Seville)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116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1year outlook – SSD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12837"/>
            <a:ext cx="8640960" cy="590053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Laboratory and equipment</a:t>
            </a:r>
          </a:p>
          <a:p>
            <a:pPr lvl="2"/>
            <a:r>
              <a:rPr lang="en-GB" dirty="0" smtClean="0"/>
              <a:t>Continue working on sample holder fitting on “all characterization stations”</a:t>
            </a:r>
          </a:p>
          <a:p>
            <a:pPr lvl="2"/>
            <a:r>
              <a:rPr lang="en-GB" dirty="0" smtClean="0"/>
              <a:t>Continue building up a TSC system for defect characterization (evaluate possibility to get DLTS)</a:t>
            </a:r>
          </a:p>
          <a:p>
            <a:pPr lvl="2"/>
            <a:r>
              <a:rPr lang="en-GB" dirty="0" smtClean="0"/>
              <a:t>Prepare TCT+ to measure time resolution with laser beams</a:t>
            </a:r>
          </a:p>
          <a:p>
            <a:pPr lvl="2"/>
            <a:r>
              <a:rPr lang="en-GB" dirty="0" smtClean="0"/>
              <a:t>Evaluate possibility for “low-cost” TPA system at CERN</a:t>
            </a:r>
          </a:p>
          <a:p>
            <a:r>
              <a:rPr lang="en-GB" dirty="0" smtClean="0"/>
              <a:t>Upcoming projects in framework of RD50 with SSD participation</a:t>
            </a:r>
          </a:p>
          <a:p>
            <a:pPr lvl="1"/>
            <a:r>
              <a:rPr lang="en-GB" dirty="0" smtClean="0"/>
              <a:t>Nitrogen enriched silicon (RD50-2016-01)</a:t>
            </a:r>
          </a:p>
          <a:p>
            <a:pPr lvl="2"/>
            <a:r>
              <a:rPr lang="en-GB" dirty="0" smtClean="0"/>
              <a:t>Status: Material produced in collaboration with TOPSIL, Mask design finalized</a:t>
            </a:r>
            <a:br>
              <a:rPr lang="en-GB" dirty="0" smtClean="0"/>
            </a:br>
            <a:r>
              <a:rPr lang="en-GB" dirty="0" smtClean="0"/>
              <a:t>[CERN SSD </a:t>
            </a:r>
            <a:r>
              <a:rPr lang="en-GB" dirty="0" smtClean="0">
                <a:sym typeface="Wingdings" panose="05000000000000000000" pitchFamily="2" charset="2"/>
              </a:rPr>
              <a:t> TCT, CCE(</a:t>
            </a:r>
            <a:r>
              <a:rPr lang="en-GB" dirty="0" err="1" smtClean="0">
                <a:sym typeface="Wingdings" panose="05000000000000000000" pitchFamily="2" charset="2"/>
              </a:rPr>
              <a:t>Alibava</a:t>
            </a:r>
            <a:r>
              <a:rPr lang="en-GB" dirty="0" smtClean="0">
                <a:sym typeface="Wingdings" panose="05000000000000000000" pitchFamily="2" charset="2"/>
              </a:rPr>
              <a:t>), proton irradiation]</a:t>
            </a:r>
            <a:endParaRPr lang="en-GB" dirty="0" smtClean="0"/>
          </a:p>
          <a:p>
            <a:pPr lvl="1"/>
            <a:r>
              <a:rPr lang="en-GB" dirty="0" smtClean="0"/>
              <a:t>Gallium doped LGAD sensors (RD50-2016-02)</a:t>
            </a:r>
          </a:p>
          <a:p>
            <a:pPr lvl="2"/>
            <a:r>
              <a:rPr lang="en-GB" dirty="0" smtClean="0"/>
              <a:t>Status: First tuning of implantation and diffusion hardware at CNM against TCAD tools finished; First set of detectors with different implant/diffusion ready for distribution to project partners [CERN SSD </a:t>
            </a:r>
            <a:r>
              <a:rPr lang="en-GB" dirty="0" smtClean="0">
                <a:sym typeface="Wingdings" panose="05000000000000000000" pitchFamily="2" charset="2"/>
              </a:rPr>
              <a:t> TCT, CCE, proton irradiation]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HVCMOS sensors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Preparation of RD50 submission ongoing [CERN SSD  e-TCT, TPA-TCT]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Acceptor removal and defect characterization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Dedicated production run at CIS, Erfurt for CERN SSD finished, sensors arrived at CERN, next step: testing of sensors and irradiation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Continue development of TSC at CERN to participate in defect characterization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Timing with LGAD and APD 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Study of time resolution as function of </a:t>
            </a:r>
            <a:r>
              <a:rPr lang="en-GB" dirty="0" err="1" smtClean="0">
                <a:sym typeface="Wingdings" panose="05000000000000000000" pitchFamily="2" charset="2"/>
              </a:rPr>
              <a:t>fluence</a:t>
            </a:r>
            <a:r>
              <a:rPr lang="en-GB" dirty="0" smtClean="0">
                <a:sym typeface="Wingdings" panose="05000000000000000000" pitchFamily="2" charset="2"/>
              </a:rPr>
              <a:t> (Ga-LGAD and DD-APD)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CMS HGC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Finalize CCE study on highly irradiated sensors and test beam studies [Esteban]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Start evaluating epitaxial silicon [….HPK has no deep diffused 8” possibility!]</a:t>
            </a:r>
          </a:p>
          <a:p>
            <a:pPr lvl="2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July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10</a:t>
            </a:fld>
            <a:r>
              <a:rPr lang="en-GB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35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 &amp; Equipment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8710"/>
            <a:ext cx="8892480" cy="765085"/>
          </a:xfrm>
        </p:spPr>
        <p:txBody>
          <a:bodyPr>
            <a:normAutofit/>
          </a:bodyPr>
          <a:lstStyle/>
          <a:p>
            <a:pPr>
              <a:tabLst>
                <a:tab pos="5832475" algn="l"/>
              </a:tabLst>
            </a:pPr>
            <a:r>
              <a:rPr lang="en-US" dirty="0" smtClean="0"/>
              <a:t>Bldgs.28/186 (4 labs, 1 sensor storage area, 4 offices, ..)</a:t>
            </a:r>
          </a:p>
          <a:p>
            <a:pPr marL="366713" lvl="1" indent="-182563"/>
            <a:r>
              <a:rPr lang="en-GB" sz="1400" b="0" dirty="0"/>
              <a:t>IV/CV [2x</a:t>
            </a:r>
            <a:r>
              <a:rPr lang="en-GB" sz="1400" b="0" dirty="0" smtClean="0"/>
              <a:t>], </a:t>
            </a:r>
            <a:r>
              <a:rPr lang="en-GB" sz="1400" b="0" dirty="0" err="1" smtClean="0"/>
              <a:t>Alibava</a:t>
            </a:r>
            <a:r>
              <a:rPr lang="en-GB" sz="1400" b="0" dirty="0" smtClean="0"/>
              <a:t> </a:t>
            </a:r>
            <a:r>
              <a:rPr lang="en-GB" sz="1400" b="0" dirty="0"/>
              <a:t>(CCE) [2x</a:t>
            </a:r>
            <a:r>
              <a:rPr lang="en-GB" sz="1400" b="0" dirty="0" smtClean="0"/>
              <a:t>], </a:t>
            </a:r>
            <a:r>
              <a:rPr lang="en-GB" sz="1600" b="0" dirty="0" smtClean="0"/>
              <a:t>Beta </a:t>
            </a:r>
            <a:r>
              <a:rPr lang="en-GB" sz="1600" b="0" dirty="0"/>
              <a:t>(CCE</a:t>
            </a:r>
            <a:r>
              <a:rPr lang="en-GB" sz="1600" b="0" dirty="0" smtClean="0"/>
              <a:t>), e-TCT, TCT+; I-DLTS, TSC</a:t>
            </a:r>
            <a:endParaRPr lang="en-GB" sz="1600" b="0" dirty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July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11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11" name="Inhaltsplatzhalter 3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" y="1538790"/>
            <a:ext cx="4772575" cy="2684574"/>
          </a:xfrm>
          <a:prstGeom prst="rect">
            <a:avLst/>
          </a:prstGeom>
          <a:ln>
            <a:solidFill>
              <a:srgbClr val="0000FF"/>
            </a:solidFill>
          </a:ln>
        </p:spPr>
      </p:pic>
      <p:grpSp>
        <p:nvGrpSpPr>
          <p:cNvPr id="13" name="Group 12"/>
          <p:cNvGrpSpPr/>
          <p:nvPr/>
        </p:nvGrpSpPr>
        <p:grpSpPr>
          <a:xfrm>
            <a:off x="-8319" y="4287826"/>
            <a:ext cx="5255394" cy="2254518"/>
            <a:chOff x="-8319" y="4287826"/>
            <a:chExt cx="5255394" cy="2254518"/>
          </a:xfrm>
        </p:grpSpPr>
        <p:pic>
          <p:nvPicPr>
            <p:cNvPr id="6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19" y="4287826"/>
              <a:ext cx="5255394" cy="2254518"/>
            </a:xfrm>
            <a:prstGeom prst="rect">
              <a:avLst/>
            </a:prstGeom>
            <a:ln>
              <a:solidFill>
                <a:srgbClr val="0000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521550" y="6054912"/>
              <a:ext cx="3609263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I-DLTS (Current Deep Level Transient Spectroscopy)</a:t>
              </a:r>
              <a:endParaRPr lang="en-GB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21650" y="3731897"/>
            <a:ext cx="3204218" cy="25736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TCT+:   TCT (Transient Current Technique)</a:t>
            </a:r>
            <a:endParaRPr lang="en-GB" sz="12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5374301" y="3860581"/>
            <a:ext cx="3707075" cy="2681762"/>
            <a:chOff x="5374301" y="3860581"/>
            <a:chExt cx="3707075" cy="268176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4301" y="3860581"/>
              <a:ext cx="3575683" cy="2681762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7362310" y="5814265"/>
              <a:ext cx="1719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Cooling to 10K 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12159" y="6231971"/>
              <a:ext cx="2642315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TSC (Thermally Stimulated Currents)</a:t>
              </a:r>
              <a:endParaRPr lang="en-GB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777245" y="810183"/>
            <a:ext cx="2304131" cy="3108349"/>
            <a:chOff x="6777245" y="810183"/>
            <a:chExt cx="2304131" cy="310834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77245" y="810183"/>
              <a:ext cx="2304131" cy="3108349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7452320" y="3023955"/>
              <a:ext cx="15301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-70C to 180C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04717" y="3383996"/>
              <a:ext cx="2154803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CCE (Charge Collection Efficiency)</a:t>
              </a:r>
              <a:endParaRPr lang="en-GB" sz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877388" y="1647748"/>
            <a:ext cx="1860548" cy="2038621"/>
            <a:chOff x="4877388" y="1647748"/>
            <a:chExt cx="1860548" cy="203862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42" r="18137"/>
            <a:stretch/>
          </p:blipFill>
          <p:spPr bwMode="auto">
            <a:xfrm>
              <a:off x="4877388" y="1647748"/>
              <a:ext cx="1860548" cy="1781252"/>
            </a:xfrm>
            <a:prstGeom prst="rect">
              <a:avLst/>
            </a:prstGeom>
            <a:ln>
              <a:solidFill>
                <a:srgbClr val="0000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4911633" y="3429000"/>
              <a:ext cx="1730597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200" dirty="0" smtClean="0"/>
                <a:t>Wafer/Sample storage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390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Projects and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505" y="908721"/>
            <a:ext cx="9136015" cy="59406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SSD activities at CERN</a:t>
            </a:r>
          </a:p>
          <a:p>
            <a:pPr marL="0" indent="0">
              <a:buNone/>
            </a:pPr>
            <a:endParaRPr lang="en-US" sz="1050" dirty="0" smtClean="0"/>
          </a:p>
          <a:p>
            <a:r>
              <a:rPr lang="en-US" u="sng" dirty="0" smtClean="0"/>
              <a:t>RD50 Collaboration</a:t>
            </a:r>
          </a:p>
          <a:p>
            <a:pPr lvl="1"/>
            <a:r>
              <a:rPr lang="en-US" dirty="0" smtClean="0"/>
              <a:t>Steering and Management of the RD50 collaboration (</a:t>
            </a:r>
            <a:r>
              <a:rPr lang="en-US" b="0" dirty="0" smtClean="0"/>
              <a:t>50 Institutes, 300 members</a:t>
            </a:r>
            <a:r>
              <a:rPr lang="en-US" dirty="0" smtClean="0"/>
              <a:t>)</a:t>
            </a:r>
          </a:p>
          <a:p>
            <a:pPr lvl="2"/>
            <a:r>
              <a:rPr lang="en-US" i="1" dirty="0" smtClean="0"/>
              <a:t>Michael: Co-Spokesperson, budget holder, CERN Contact, </a:t>
            </a:r>
            <a:r>
              <a:rPr lang="en-US" i="1" dirty="0" err="1" smtClean="0"/>
              <a:t>Glimos</a:t>
            </a:r>
            <a:r>
              <a:rPr lang="en-US" i="1" dirty="0" smtClean="0"/>
              <a:t>; Veronique: secretary</a:t>
            </a:r>
          </a:p>
          <a:p>
            <a:pPr lvl="1"/>
            <a:r>
              <a:rPr lang="en-US" dirty="0" smtClean="0"/>
              <a:t>Characterization and simulation of radiation effects in silicon devices</a:t>
            </a:r>
          </a:p>
          <a:p>
            <a:pPr lvl="2"/>
            <a:r>
              <a:rPr lang="en-US" dirty="0" smtClean="0"/>
              <a:t>Development of characterization tools (TSC, edge-TCT, Two-Photon TCT, …)</a:t>
            </a:r>
          </a:p>
          <a:p>
            <a:pPr lvl="2"/>
            <a:r>
              <a:rPr lang="en-US" dirty="0" smtClean="0"/>
              <a:t>Measure damage parameter (CV,IV, CCE, TCT) and defect properties (TSC, I-DLTS)</a:t>
            </a:r>
          </a:p>
          <a:p>
            <a:pPr lvl="2"/>
            <a:r>
              <a:rPr lang="en-US" dirty="0" smtClean="0"/>
              <a:t>Simulate detector performance (TCAD, TRACS)</a:t>
            </a:r>
          </a:p>
          <a:p>
            <a:pPr lvl="2"/>
            <a:r>
              <a:rPr lang="en-US" dirty="0" smtClean="0"/>
              <a:t>Defect/Material engineering: p/n-type, different resistivity, impurities,…</a:t>
            </a:r>
          </a:p>
          <a:p>
            <a:pPr lvl="1"/>
            <a:r>
              <a:rPr lang="en-US" dirty="0" smtClean="0"/>
              <a:t>LGAD (Low Gain Avalanche Detectors) and APDs (Avalanche Particle Detectors)</a:t>
            </a:r>
          </a:p>
          <a:p>
            <a:pPr lvl="2"/>
            <a:r>
              <a:rPr lang="en-US" dirty="0" smtClean="0"/>
              <a:t>Fast timing applications </a:t>
            </a:r>
          </a:p>
          <a:p>
            <a:pPr lvl="2"/>
            <a:r>
              <a:rPr lang="en-US" dirty="0" smtClean="0"/>
              <a:t>Charge amplification in highly damaged detectors</a:t>
            </a:r>
          </a:p>
          <a:p>
            <a:pPr lvl="1"/>
            <a:r>
              <a:rPr lang="en-US" dirty="0" smtClean="0"/>
              <a:t>3D detectors, CMOS sensors, …</a:t>
            </a:r>
          </a:p>
          <a:p>
            <a:r>
              <a:rPr lang="en-US" dirty="0" smtClean="0"/>
              <a:t>CMS Collaboration &amp; RD50</a:t>
            </a:r>
          </a:p>
          <a:p>
            <a:pPr lvl="1"/>
            <a:r>
              <a:rPr lang="en-US" dirty="0" smtClean="0"/>
              <a:t>Sensor development for the High Granularity Calorimeter (HGC)</a:t>
            </a:r>
          </a:p>
          <a:p>
            <a:r>
              <a:rPr lang="en-US" dirty="0" smtClean="0"/>
              <a:t>Service</a:t>
            </a:r>
          </a:p>
          <a:p>
            <a:pPr lvl="1"/>
            <a:r>
              <a:rPr lang="en-US" dirty="0" smtClean="0"/>
              <a:t>Measurement of sensors for/with external groups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July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21850" y="942979"/>
            <a:ext cx="378042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0000CC"/>
                </a:solidFill>
              </a:rPr>
              <a:t>….its all about silicon sensors </a:t>
            </a:r>
            <a:br>
              <a:rPr lang="en-US" b="1" i="1" dirty="0" smtClean="0">
                <a:solidFill>
                  <a:srgbClr val="0000CC"/>
                </a:solidFill>
              </a:rPr>
            </a:br>
            <a:r>
              <a:rPr lang="en-US" b="1" i="1" dirty="0" smtClean="0">
                <a:solidFill>
                  <a:srgbClr val="0000CC"/>
                </a:solidFill>
              </a:rPr>
              <a:t>and their application as  HEP detector.</a:t>
            </a:r>
            <a:endParaRPr lang="en-GB" b="1" i="1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435038">
            <a:off x="6444675" y="4639206"/>
            <a:ext cx="241176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No major changes since November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719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Damage &amp; defect parameterization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21162"/>
            <a:ext cx="3761910" cy="5783525"/>
          </a:xfrm>
        </p:spPr>
        <p:txBody>
          <a:bodyPr>
            <a:normAutofit fontScale="85000" lnSpcReduction="10000"/>
          </a:bodyPr>
          <a:lstStyle/>
          <a:p>
            <a:pPr defTabSz="895350"/>
            <a:r>
              <a:rPr lang="en-GB" dirty="0" smtClean="0"/>
              <a:t>Lab infrastructure improvements</a:t>
            </a:r>
          </a:p>
          <a:p>
            <a:pPr lvl="1" defTabSz="895350"/>
            <a:r>
              <a:rPr lang="en-GB" dirty="0" err="1" smtClean="0"/>
              <a:t>Cryocooler</a:t>
            </a:r>
            <a:endParaRPr lang="en-GB" dirty="0" smtClean="0"/>
          </a:p>
          <a:p>
            <a:pPr marL="360363" lvl="2" indent="-87313" defTabSz="895350"/>
            <a:r>
              <a:rPr lang="en-GB" dirty="0" smtClean="0"/>
              <a:t>Optimization </a:t>
            </a:r>
            <a:r>
              <a:rPr lang="en-GB" dirty="0"/>
              <a:t>of </a:t>
            </a:r>
            <a:r>
              <a:rPr lang="en-GB" dirty="0" err="1" smtClean="0"/>
              <a:t>cryocooler</a:t>
            </a:r>
            <a:r>
              <a:rPr lang="en-GB" dirty="0" smtClean="0"/>
              <a:t> </a:t>
            </a:r>
            <a:r>
              <a:rPr lang="en-GB" dirty="0"/>
              <a:t>for </a:t>
            </a:r>
            <a:r>
              <a:rPr lang="en-GB" dirty="0" smtClean="0"/>
              <a:t>more </a:t>
            </a:r>
            <a:r>
              <a:rPr lang="en-GB" dirty="0"/>
              <a:t>accurate </a:t>
            </a:r>
            <a:r>
              <a:rPr lang="en-GB" dirty="0" smtClean="0"/>
              <a:t>temperature reading during temperature scan (20K to 240K in 20min)</a:t>
            </a:r>
            <a:endParaRPr lang="en-GB" dirty="0"/>
          </a:p>
          <a:p>
            <a:pPr marL="360363" lvl="2" indent="-87313" defTabSz="895350"/>
            <a:r>
              <a:rPr lang="en-GB" dirty="0"/>
              <a:t>Design and simulation of </a:t>
            </a:r>
            <a:r>
              <a:rPr lang="en-GB" dirty="0" smtClean="0"/>
              <a:t>new </a:t>
            </a:r>
            <a:r>
              <a:rPr lang="en-GB" dirty="0"/>
              <a:t>PCB using a ceramic </a:t>
            </a:r>
            <a:r>
              <a:rPr lang="en-GB" dirty="0" smtClean="0"/>
              <a:t>substrate (collaboration with MPT Workshop: Antonio, </a:t>
            </a:r>
            <a:r>
              <a:rPr lang="en-GB" dirty="0" err="1" smtClean="0"/>
              <a:t>Rui</a:t>
            </a:r>
            <a:r>
              <a:rPr lang="en-GB" dirty="0" smtClean="0"/>
              <a:t>)</a:t>
            </a:r>
            <a:endParaRPr lang="en-GB" dirty="0"/>
          </a:p>
          <a:p>
            <a:pPr marL="360363" lvl="2" indent="-87313" defTabSz="895350"/>
            <a:r>
              <a:rPr lang="en-GB" dirty="0"/>
              <a:t>Re-design of the mechanical support and connections to reduce thermal loads</a:t>
            </a:r>
          </a:p>
          <a:p>
            <a:pPr lvl="1" defTabSz="895350"/>
            <a:r>
              <a:rPr lang="en-GB" dirty="0"/>
              <a:t>Addition of functionalities in the controlled temperature chamber (Susi) </a:t>
            </a:r>
          </a:p>
          <a:p>
            <a:pPr marL="360363" lvl="2" indent="-87313" defTabSz="895350"/>
            <a:r>
              <a:rPr lang="en-GB" dirty="0"/>
              <a:t>Automatic I-V measurements at different temperature steps, I-T measurements, C-V measurements</a:t>
            </a:r>
          </a:p>
          <a:p>
            <a:pPr defTabSz="895350"/>
            <a:r>
              <a:rPr lang="en-GB" dirty="0" smtClean="0"/>
              <a:t>Study on leakage current temperature dependence</a:t>
            </a:r>
          </a:p>
          <a:p>
            <a:pPr lvl="1" defTabSz="895350"/>
            <a:r>
              <a:rPr lang="en-GB" dirty="0" smtClean="0"/>
              <a:t>Evaluation </a:t>
            </a:r>
            <a:r>
              <a:rPr lang="en-GB" dirty="0"/>
              <a:t>of activation energy for </a:t>
            </a:r>
            <a:r>
              <a:rPr lang="en-GB" dirty="0" smtClean="0"/>
              <a:t>silicon </a:t>
            </a:r>
            <a:r>
              <a:rPr lang="en-GB" b="0" dirty="0" smtClean="0"/>
              <a:t>(work with IRRAD team)</a:t>
            </a:r>
          </a:p>
          <a:p>
            <a:pPr lvl="2" defTabSz="895350"/>
            <a:r>
              <a:rPr lang="en-GB" dirty="0" smtClean="0"/>
              <a:t>Wide range of temperature scaling values published in literature  </a:t>
            </a:r>
          </a:p>
          <a:p>
            <a:pPr lvl="2" defTabSz="895350"/>
            <a:r>
              <a:rPr lang="en-GB" dirty="0" smtClean="0"/>
              <a:t>A </a:t>
            </a:r>
            <a:r>
              <a:rPr lang="en-GB" dirty="0"/>
              <a:t>value of </a:t>
            </a:r>
            <a:r>
              <a:rPr lang="en-GB" dirty="0" err="1"/>
              <a:t>Ea</a:t>
            </a:r>
            <a:r>
              <a:rPr lang="en-GB" dirty="0"/>
              <a:t> = 1.20 eV was </a:t>
            </a:r>
            <a:r>
              <a:rPr lang="en-GB" dirty="0" smtClean="0"/>
              <a:t>obtained by our work in agreement of theoretical predictions with </a:t>
            </a:r>
            <a:r>
              <a:rPr lang="en-GB" dirty="0" err="1" smtClean="0"/>
              <a:t>midgap</a:t>
            </a:r>
            <a:r>
              <a:rPr lang="en-GB" dirty="0" smtClean="0"/>
              <a:t> defect level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July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3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7" t="1004" r="31290" b="10048"/>
          <a:stretch/>
        </p:blipFill>
        <p:spPr>
          <a:xfrm>
            <a:off x="3770559" y="823263"/>
            <a:ext cx="1701541" cy="2206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26895" y="3062926"/>
            <a:ext cx="5337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(Proof of concept for the new </a:t>
            </a:r>
            <a:r>
              <a:rPr lang="en-US" sz="1200" i="1" dirty="0" err="1" smtClean="0"/>
              <a:t>Cryocooler</a:t>
            </a:r>
            <a:r>
              <a:rPr lang="en-US" sz="1200" i="1" dirty="0" smtClean="0"/>
              <a:t> design (Ceramic PCB + Temperature sensor pressed near the DUT + reduced thermal load due to cables)</a:t>
            </a:r>
            <a:endParaRPr lang="en-GB" sz="120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9"/>
          <a:stretch/>
        </p:blipFill>
        <p:spPr>
          <a:xfrm>
            <a:off x="5607115" y="824505"/>
            <a:ext cx="3510390" cy="22837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47175" y="223518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10K/min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874" y="3557740"/>
            <a:ext cx="3928602" cy="294645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12095" y="6597352"/>
            <a:ext cx="648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Details: RD50 workshop 6/2016: Isidre for T-scaling of leakage current [</a:t>
            </a:r>
            <a:r>
              <a:rPr lang="en-GB" sz="1200" b="1" dirty="0" smtClean="0">
                <a:hlinkClick r:id="rId5"/>
              </a:rPr>
              <a:t>link</a:t>
            </a:r>
            <a:r>
              <a:rPr lang="en-GB" sz="1200" b="1" dirty="0" smtClean="0"/>
              <a:t>]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45348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CMS: High Granularity Calorimeter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03" y="813828"/>
            <a:ext cx="8976992" cy="103999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HGC</a:t>
            </a:r>
          </a:p>
          <a:p>
            <a:pPr lvl="1"/>
            <a:r>
              <a:rPr lang="en-GB" dirty="0" smtClean="0"/>
              <a:t>600 m</a:t>
            </a:r>
            <a:r>
              <a:rPr lang="en-GB" baseline="30000" dirty="0" smtClean="0"/>
              <a:t>2</a:t>
            </a:r>
            <a:r>
              <a:rPr lang="en-GB" dirty="0" smtClean="0"/>
              <a:t> of silicon sensors (6M channels) exposed up to 1.5x10</a:t>
            </a:r>
            <a:r>
              <a:rPr lang="en-GB" baseline="30000" dirty="0" smtClean="0"/>
              <a:t>16</a:t>
            </a:r>
            <a:r>
              <a:rPr lang="en-GB" dirty="0" smtClean="0"/>
              <a:t>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eq</a:t>
            </a:r>
            <a:r>
              <a:rPr lang="en-GB" dirty="0" smtClean="0"/>
              <a:t>/cm</a:t>
            </a:r>
            <a:r>
              <a:rPr lang="en-GB" baseline="30000" dirty="0" smtClean="0"/>
              <a:t>2</a:t>
            </a:r>
            <a:r>
              <a:rPr lang="en-GB" dirty="0" smtClean="0"/>
              <a:t>;</a:t>
            </a:r>
            <a:r>
              <a:rPr lang="en-GB" baseline="30000" dirty="0" smtClean="0"/>
              <a:t>  </a:t>
            </a:r>
            <a:r>
              <a:rPr lang="en-GB" dirty="0"/>
              <a:t>Structure of sensors: Hexagonal pads</a:t>
            </a:r>
          </a:p>
          <a:p>
            <a:pPr lvl="1"/>
            <a:r>
              <a:rPr lang="en-GB" dirty="0" smtClean="0"/>
              <a:t>Radiation tests of sensor structures performed by SSD [Esteban thesis] with </a:t>
            </a:r>
            <a:r>
              <a:rPr lang="en-GB" dirty="0" err="1" smtClean="0"/>
              <a:t>Uni</a:t>
            </a:r>
            <a:r>
              <a:rPr lang="en-GB" dirty="0" smtClean="0"/>
              <a:t> HH</a:t>
            </a:r>
          </a:p>
          <a:p>
            <a:pPr lvl="1"/>
            <a:r>
              <a:rPr lang="en-GB" dirty="0" smtClean="0"/>
              <a:t>CCE (beta, laser), CV, IV, test beam (with CMS team) on irradiated sensors: (p, n, FZ, EPI, 50 to 300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m)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July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4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-12095" y="6597352"/>
            <a:ext cx="648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Details: RD50 workshop 6/2016: Esteban for HGC sensor </a:t>
            </a:r>
            <a:r>
              <a:rPr lang="en-GB" sz="1200" b="1" dirty="0" err="1" smtClean="0"/>
              <a:t>radhard</a:t>
            </a:r>
            <a:r>
              <a:rPr lang="en-GB" sz="1200" b="1" dirty="0" smtClean="0"/>
              <a:t> testing [</a:t>
            </a:r>
            <a:r>
              <a:rPr lang="en-GB" sz="1200" b="1" dirty="0" smtClean="0">
                <a:hlinkClick r:id="rId2"/>
              </a:rPr>
              <a:t>link</a:t>
            </a:r>
            <a:r>
              <a:rPr lang="en-GB" sz="1200" b="1" dirty="0" smtClean="0"/>
              <a:t>]</a:t>
            </a:r>
            <a:endParaRPr lang="en-GB" sz="1200" b="1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16505" y="1808820"/>
            <a:ext cx="3510390" cy="2349552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926595" y="171881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-30</a:t>
            </a:r>
            <a:r>
              <a:rPr lang="en-GB" dirty="0" smtClean="0">
                <a:sym typeface="Symbol" panose="05050102010706020507" pitchFamily="18" charset="2"/>
              </a:rPr>
              <a:t></a:t>
            </a:r>
            <a:r>
              <a:rPr lang="en-GB" dirty="0" smtClean="0"/>
              <a:t>C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7203" y="2203728"/>
            <a:ext cx="1018906" cy="50475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4256966" y="1808258"/>
            <a:ext cx="4131460" cy="2700862"/>
          </a:xfrm>
          <a:prstGeom prst="rect">
            <a:avLst/>
          </a:prstGeom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116505" y="4186724"/>
            <a:ext cx="3488305" cy="2356449"/>
          </a:xfrm>
          <a:prstGeom prst="rect">
            <a:avLst/>
          </a:prstGeom>
          <a:ln>
            <a:noFill/>
          </a:ln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3536885" y="4509120"/>
            <a:ext cx="5490610" cy="21442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Sensors: p- vs. n-type ; FZ vs. EPI</a:t>
            </a:r>
          </a:p>
          <a:p>
            <a:pPr lvl="1"/>
            <a:r>
              <a:rPr lang="en-GB" dirty="0" smtClean="0"/>
              <a:t>Proof of concept: </a:t>
            </a:r>
            <a:r>
              <a:rPr lang="en-GB" b="0" dirty="0" smtClean="0"/>
              <a:t>Sensors operational up to highest </a:t>
            </a:r>
            <a:r>
              <a:rPr lang="en-GB" b="0" dirty="0" err="1" smtClean="0"/>
              <a:t>fluence</a:t>
            </a:r>
            <a:endParaRPr lang="en-GB" b="0" dirty="0" smtClean="0"/>
          </a:p>
          <a:p>
            <a:pPr lvl="1"/>
            <a:r>
              <a:rPr lang="en-GB" dirty="0" smtClean="0"/>
              <a:t>300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sensors: unclear why n-type is better !?</a:t>
            </a:r>
          </a:p>
          <a:p>
            <a:pPr lvl="1"/>
            <a:r>
              <a:rPr lang="en-GB" dirty="0" smtClean="0"/>
              <a:t>120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</a:t>
            </a:r>
            <a:r>
              <a:rPr lang="en-GB" dirty="0"/>
              <a:t>sensors: unclear why </a:t>
            </a:r>
            <a:r>
              <a:rPr lang="en-GB" dirty="0" smtClean="0"/>
              <a:t>EPI better than DD-FZ !?</a:t>
            </a:r>
          </a:p>
          <a:p>
            <a:pPr lvl="2"/>
            <a:r>
              <a:rPr lang="en-GB" dirty="0" smtClean="0"/>
              <a:t>Very welcome effect: For HPK 8” production no DD-FZ wafers available, will have to use epitaxial wafers! </a:t>
            </a:r>
          </a:p>
          <a:p>
            <a:r>
              <a:rPr lang="en-GB" dirty="0" smtClean="0"/>
              <a:t>Timing (test beam data)</a:t>
            </a:r>
            <a:endParaRPr lang="en-GB" dirty="0"/>
          </a:p>
          <a:p>
            <a:pPr lvl="2"/>
            <a:r>
              <a:rPr lang="en-GB" dirty="0" smtClean="0"/>
              <a:t>Reaching 20ps time resolution for S/N &gt; 30</a:t>
            </a:r>
          </a:p>
          <a:p>
            <a:pPr lvl="1"/>
            <a:endParaRPr lang="en-GB" dirty="0"/>
          </a:p>
        </p:txBody>
      </p:sp>
      <p:sp>
        <p:nvSpPr>
          <p:cNvPr id="14" name="Line 16"/>
          <p:cNvSpPr/>
          <p:nvPr/>
        </p:nvSpPr>
        <p:spPr>
          <a:xfrm>
            <a:off x="4752020" y="2123855"/>
            <a:ext cx="1022105" cy="0"/>
          </a:xfrm>
          <a:prstGeom prst="line">
            <a:avLst/>
          </a:prstGeom>
          <a:ln w="18360">
            <a:solidFill>
              <a:srgbClr val="000000"/>
            </a:solidFill>
            <a:custDash>
              <a:ds d="51000" sp="51000"/>
              <a:ds d="51000" sp="51000"/>
            </a:custDash>
            <a:round/>
          </a:ln>
        </p:spPr>
      </p:sp>
      <p:sp>
        <p:nvSpPr>
          <p:cNvPr id="15" name="Line 17"/>
          <p:cNvSpPr/>
          <p:nvPr/>
        </p:nvSpPr>
        <p:spPr>
          <a:xfrm>
            <a:off x="5922150" y="2663915"/>
            <a:ext cx="995328" cy="0"/>
          </a:xfrm>
          <a:prstGeom prst="line">
            <a:avLst/>
          </a:prstGeom>
          <a:ln w="18360">
            <a:solidFill>
              <a:srgbClr val="000000"/>
            </a:solidFill>
            <a:custDash>
              <a:ds d="51000" sp="51000"/>
              <a:ds d="51000" sp="51000"/>
            </a:custDash>
            <a:round/>
          </a:ln>
        </p:spPr>
      </p:sp>
      <p:sp>
        <p:nvSpPr>
          <p:cNvPr id="16" name="Line 18"/>
          <p:cNvSpPr/>
          <p:nvPr/>
        </p:nvSpPr>
        <p:spPr>
          <a:xfrm flipV="1">
            <a:off x="7184138" y="3193199"/>
            <a:ext cx="1078272" cy="10776"/>
          </a:xfrm>
          <a:prstGeom prst="line">
            <a:avLst/>
          </a:prstGeom>
          <a:ln w="18360">
            <a:solidFill>
              <a:srgbClr val="000000"/>
            </a:solidFill>
            <a:custDash>
              <a:ds d="51000" sp="51000"/>
              <a:ds d="51000" sp="51000"/>
            </a:custDash>
            <a:round/>
          </a:ln>
        </p:spPr>
      </p:sp>
      <p:sp>
        <p:nvSpPr>
          <p:cNvPr id="17" name="TextShape 19"/>
          <p:cNvSpPr txBox="1"/>
          <p:nvPr/>
        </p:nvSpPr>
        <p:spPr>
          <a:xfrm>
            <a:off x="4842030" y="1898830"/>
            <a:ext cx="880055" cy="21193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907" b="1" dirty="0" err="1">
                <a:solidFill>
                  <a:srgbClr val="666666"/>
                </a:solidFill>
                <a:latin typeface="Arial"/>
              </a:rPr>
              <a:t>dd</a:t>
            </a:r>
            <a:r>
              <a:rPr lang="en-US" sz="907" b="1" dirty="0">
                <a:solidFill>
                  <a:srgbClr val="666666"/>
                </a:solidFill>
                <a:latin typeface="Arial"/>
              </a:rPr>
              <a:t>-FZ 320um</a:t>
            </a:r>
            <a:endParaRPr sz="1633" dirty="0"/>
          </a:p>
        </p:txBody>
      </p:sp>
      <p:sp>
        <p:nvSpPr>
          <p:cNvPr id="18" name="TextShape 20"/>
          <p:cNvSpPr txBox="1"/>
          <p:nvPr/>
        </p:nvSpPr>
        <p:spPr>
          <a:xfrm>
            <a:off x="6009955" y="2406978"/>
            <a:ext cx="880055" cy="21193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907" b="1" dirty="0" err="1">
                <a:solidFill>
                  <a:srgbClr val="666666"/>
                </a:solidFill>
                <a:latin typeface="Arial"/>
              </a:rPr>
              <a:t>dd</a:t>
            </a:r>
            <a:r>
              <a:rPr lang="en-US" sz="907" b="1" dirty="0">
                <a:solidFill>
                  <a:srgbClr val="666666"/>
                </a:solidFill>
                <a:latin typeface="Arial"/>
              </a:rPr>
              <a:t>-FZ 200um</a:t>
            </a:r>
            <a:endParaRPr sz="1633" dirty="0"/>
          </a:p>
        </p:txBody>
      </p:sp>
      <p:sp>
        <p:nvSpPr>
          <p:cNvPr id="19" name="TextShape 21"/>
          <p:cNvSpPr txBox="1"/>
          <p:nvPr/>
        </p:nvSpPr>
        <p:spPr>
          <a:xfrm>
            <a:off x="7292345" y="2947038"/>
            <a:ext cx="880055" cy="21193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907" b="1" dirty="0" err="1">
                <a:solidFill>
                  <a:srgbClr val="666666"/>
                </a:solidFill>
                <a:latin typeface="Arial"/>
              </a:rPr>
              <a:t>dd</a:t>
            </a:r>
            <a:r>
              <a:rPr lang="en-US" sz="907" b="1" dirty="0">
                <a:solidFill>
                  <a:srgbClr val="666666"/>
                </a:solidFill>
                <a:latin typeface="Arial"/>
              </a:rPr>
              <a:t>-FZ 120um</a:t>
            </a:r>
            <a:endParaRPr sz="1633" dirty="0"/>
          </a:p>
        </p:txBody>
      </p:sp>
      <p:sp>
        <p:nvSpPr>
          <p:cNvPr id="20" name="Line 22"/>
          <p:cNvSpPr/>
          <p:nvPr/>
        </p:nvSpPr>
        <p:spPr>
          <a:xfrm flipV="1">
            <a:off x="7291719" y="3474005"/>
            <a:ext cx="610651" cy="3266"/>
          </a:xfrm>
          <a:prstGeom prst="line">
            <a:avLst/>
          </a:prstGeom>
          <a:ln w="18360">
            <a:solidFill>
              <a:srgbClr val="000000"/>
            </a:solidFill>
            <a:custDash>
              <a:ds d="51000" sp="51000"/>
              <a:ds d="51000" sp="51000"/>
            </a:custDash>
            <a:round/>
          </a:ln>
        </p:spPr>
      </p:sp>
      <p:sp>
        <p:nvSpPr>
          <p:cNvPr id="21" name="TextShape 23"/>
          <p:cNvSpPr txBox="1"/>
          <p:nvPr/>
        </p:nvSpPr>
        <p:spPr>
          <a:xfrm>
            <a:off x="7254701" y="3262073"/>
            <a:ext cx="737679" cy="21193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907" b="1" dirty="0">
                <a:solidFill>
                  <a:srgbClr val="666666"/>
                </a:solidFill>
                <a:latin typeface="Arial"/>
              </a:rPr>
              <a:t>Epi 100um</a:t>
            </a:r>
            <a:endParaRPr sz="1633" dirty="0"/>
          </a:p>
        </p:txBody>
      </p:sp>
      <p:sp>
        <p:nvSpPr>
          <p:cNvPr id="22" name="Line 2"/>
          <p:cNvSpPr/>
          <p:nvPr/>
        </p:nvSpPr>
        <p:spPr>
          <a:xfrm>
            <a:off x="1556665" y="5729303"/>
            <a:ext cx="331776" cy="0"/>
          </a:xfrm>
          <a:prstGeom prst="line">
            <a:avLst/>
          </a:prstGeom>
          <a:ln>
            <a:solidFill>
              <a:srgbClr val="CC0000"/>
            </a:solidFill>
            <a:tailEnd type="triangle" w="med" len="med"/>
          </a:ln>
        </p:spPr>
      </p:sp>
      <p:sp>
        <p:nvSpPr>
          <p:cNvPr id="23" name="TextShape 3"/>
          <p:cNvSpPr txBox="1"/>
          <p:nvPr/>
        </p:nvSpPr>
        <p:spPr>
          <a:xfrm>
            <a:off x="1080701" y="5592093"/>
            <a:ext cx="745994" cy="31218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270" dirty="0">
                <a:solidFill>
                  <a:srgbClr val="CC0000"/>
                </a:solidFill>
                <a:latin typeface="Arial"/>
              </a:rPr>
              <a:t>20ps</a:t>
            </a:r>
            <a:endParaRPr sz="1633" dirty="0"/>
          </a:p>
        </p:txBody>
      </p:sp>
    </p:spTree>
    <p:extLst>
      <p:ext uri="{BB962C8B-B14F-4D97-AF65-F5344CB8AC3E}">
        <p14:creationId xmlns:p14="http://schemas.microsoft.com/office/powerpoint/2010/main" val="301346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Sensors with intrinsic gain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510" y="908720"/>
            <a:ext cx="8910990" cy="140723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LGAD (Low Gain Avalanche Detectors) [Ultrafast Silicon Detectors – UFSD]</a:t>
            </a:r>
          </a:p>
          <a:p>
            <a:pPr lvl="1"/>
            <a:r>
              <a:rPr lang="en-GB" dirty="0" smtClean="0"/>
              <a:t>RD50 collaboration (several institutions); producer CNM and FBK, soon: HPK</a:t>
            </a:r>
          </a:p>
          <a:p>
            <a:pPr lvl="1"/>
            <a:r>
              <a:rPr lang="en-GB" dirty="0" smtClean="0"/>
              <a:t>Experiments considering LGAD as option: ATLAS HGT, CMS fast (hermetic) timing, CTPPS </a:t>
            </a:r>
          </a:p>
          <a:p>
            <a:pPr lvl="1"/>
            <a:r>
              <a:rPr lang="en-GB" dirty="0" smtClean="0"/>
              <a:t>SSD: Study of gain homogeneity and gain loss after proton irradiation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July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5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-12095" y="6597352"/>
            <a:ext cx="648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Details: RD50 workshop 6/2016: Sofia for LGAD [</a:t>
            </a:r>
            <a:r>
              <a:rPr lang="en-GB" sz="1200" b="1" dirty="0" smtClean="0">
                <a:hlinkClick r:id="rId2"/>
              </a:rPr>
              <a:t>link</a:t>
            </a:r>
            <a:r>
              <a:rPr lang="en-GB" sz="1200" b="1" dirty="0" smtClean="0"/>
              <a:t>], Michael for DD-APD [</a:t>
            </a:r>
            <a:r>
              <a:rPr lang="en-GB" sz="1200" b="1" dirty="0" smtClean="0">
                <a:hlinkClick r:id="rId3"/>
              </a:rPr>
              <a:t>link</a:t>
            </a:r>
            <a:r>
              <a:rPr lang="en-GB" sz="1200" b="1" dirty="0" smtClean="0"/>
              <a:t>]</a:t>
            </a:r>
            <a:endParaRPr lang="en-GB" sz="1200" b="1" dirty="0"/>
          </a:p>
        </p:txBody>
      </p:sp>
      <p:pic>
        <p:nvPicPr>
          <p:cNvPr id="7" name="Imag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170" y="4441897"/>
            <a:ext cx="2852227" cy="2106251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/>
        </p:nvCxnSpPr>
        <p:spPr>
          <a:xfrm flipV="1">
            <a:off x="7812360" y="5202911"/>
            <a:ext cx="0" cy="679533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321616" y="4645245"/>
            <a:ext cx="1384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~ 1 MIP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68625" y="5542678"/>
            <a:ext cx="1160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~ 15ps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1500" y="4120354"/>
            <a:ext cx="8910990" cy="97383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DD-APD (Deep Diffused Avalanche Particle Detectors) [</a:t>
            </a:r>
            <a:r>
              <a:rPr lang="en-GB" dirty="0" err="1" smtClean="0"/>
              <a:t>Hyperfast</a:t>
            </a:r>
            <a:r>
              <a:rPr lang="en-GB" dirty="0" smtClean="0"/>
              <a:t> Detectors]</a:t>
            </a:r>
          </a:p>
          <a:p>
            <a:pPr lvl="1"/>
            <a:r>
              <a:rPr lang="en-GB" dirty="0" smtClean="0"/>
              <a:t>Collaboration with some US CMS groups and producer RMD in the US</a:t>
            </a:r>
          </a:p>
          <a:p>
            <a:pPr lvl="1"/>
            <a:r>
              <a:rPr lang="en-GB" dirty="0" smtClean="0"/>
              <a:t>Time resolution obtained on un-irradiated devices: 15ps</a:t>
            </a:r>
          </a:p>
          <a:p>
            <a:pPr lvl="1"/>
            <a:r>
              <a:rPr lang="en-GB" dirty="0" smtClean="0"/>
              <a:t>Test beam in collaboration with RD51 (….analysing data)</a:t>
            </a:r>
            <a:endParaRPr lang="en-GB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57" t="38663" r="42312" b="44150"/>
          <a:stretch/>
        </p:blipFill>
        <p:spPr bwMode="auto">
          <a:xfrm>
            <a:off x="233010" y="5088619"/>
            <a:ext cx="1337997" cy="1155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78" y="5065130"/>
            <a:ext cx="2710059" cy="1440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010" y="2152744"/>
            <a:ext cx="4081942" cy="1647044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5882" y="1858020"/>
            <a:ext cx="3879432" cy="226233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755882" y="1825220"/>
            <a:ext cx="341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gain approx. 5 before irradiation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8780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sensors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83" y="849902"/>
            <a:ext cx="8640960" cy="495055"/>
          </a:xfrm>
        </p:spPr>
        <p:txBody>
          <a:bodyPr>
            <a:normAutofit/>
          </a:bodyPr>
          <a:lstStyle/>
          <a:p>
            <a:r>
              <a:rPr lang="en-GB" dirty="0" smtClean="0"/>
              <a:t>Project of Laura Franconi (visiting PhD student, Talent) ….writing thesis now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July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6</a:t>
            </a:fld>
            <a:r>
              <a:rPr lang="en-GB" smtClean="0"/>
              <a:t>-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33717" y="1203727"/>
            <a:ext cx="2177527" cy="2308267"/>
            <a:chOff x="247004" y="290615"/>
            <a:chExt cx="2773292" cy="268401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7004" y="794912"/>
              <a:ext cx="2708908" cy="2130535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>
              <a:stCxn id="9" idx="2"/>
            </p:cNvCxnSpPr>
            <p:nvPr/>
          </p:nvCxnSpPr>
          <p:spPr>
            <a:xfrm>
              <a:off x="991334" y="684280"/>
              <a:ext cx="946735" cy="28276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98215" y="290615"/>
              <a:ext cx="1386237" cy="393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0000FF"/>
                  </a:solidFill>
                </a:rPr>
                <a:t>p</a:t>
              </a:r>
              <a:r>
                <a:rPr lang="en-GB" sz="1600" dirty="0" smtClean="0">
                  <a:solidFill>
                    <a:srgbClr val="0000FF"/>
                  </a:solidFill>
                </a:rPr>
                <a:t>+</a:t>
              </a:r>
              <a:r>
                <a:rPr lang="en-GB" sz="1400" dirty="0" smtClean="0">
                  <a:solidFill>
                    <a:srgbClr val="0000FF"/>
                  </a:solidFill>
                </a:rPr>
                <a:t> column</a:t>
              </a:r>
              <a:endParaRPr lang="en-GB" sz="1400" dirty="0">
                <a:solidFill>
                  <a:srgbClr val="0000FF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1512769" y="2408832"/>
              <a:ext cx="661134" cy="2221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82919" y="2580966"/>
              <a:ext cx="1237377" cy="393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n</a:t>
              </a:r>
              <a:r>
                <a:rPr lang="en-GB" sz="1600" dirty="0" smtClean="0">
                  <a:solidFill>
                    <a:srgbClr val="FF0000"/>
                  </a:solidFill>
                </a:rPr>
                <a:t>+</a:t>
              </a:r>
              <a:r>
                <a:rPr lang="en-GB" sz="1400" dirty="0" smtClean="0">
                  <a:solidFill>
                    <a:srgbClr val="FF0000"/>
                  </a:solidFill>
                </a:rPr>
                <a:t> column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46965" y="3501355"/>
            <a:ext cx="234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Sketch of 3D sensor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381759" y="1159334"/>
            <a:ext cx="6275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IV curves before and after proton irradiation at different fluences</a:t>
            </a:r>
            <a:endParaRPr lang="en-GB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80893" y="1441811"/>
            <a:ext cx="5327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Same colour = same 3D diode, before and after irradiation</a:t>
            </a:r>
            <a:endParaRPr lang="en-GB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1" r="63455"/>
          <a:stretch/>
        </p:blipFill>
        <p:spPr>
          <a:xfrm>
            <a:off x="3761910" y="1763815"/>
            <a:ext cx="1950134" cy="2207609"/>
          </a:xfrm>
          <a:prstGeom prst="rect">
            <a:avLst/>
          </a:prstGeom>
          <a:ln w="19050" cmpd="sng">
            <a:noFill/>
          </a:ln>
        </p:spPr>
      </p:pic>
      <p:grpSp>
        <p:nvGrpSpPr>
          <p:cNvPr id="43" name="Group 42"/>
          <p:cNvGrpSpPr/>
          <p:nvPr/>
        </p:nvGrpSpPr>
        <p:grpSpPr>
          <a:xfrm>
            <a:off x="5979768" y="1738811"/>
            <a:ext cx="2984721" cy="3461769"/>
            <a:chOff x="5977971" y="1947451"/>
            <a:chExt cx="2984721" cy="3461769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/>
            <a:srcRect l="38353" r="25978"/>
            <a:stretch/>
          </p:blipFill>
          <p:spPr>
            <a:xfrm>
              <a:off x="5977971" y="1947451"/>
              <a:ext cx="2984721" cy="3461769"/>
            </a:xfrm>
            <a:prstGeom prst="rect">
              <a:avLst/>
            </a:prstGeom>
            <a:ln w="19050" cmpd="sng">
              <a:noFill/>
            </a:ln>
          </p:spPr>
        </p:pic>
        <p:grpSp>
          <p:nvGrpSpPr>
            <p:cNvPr id="17" name="Group 16"/>
            <p:cNvGrpSpPr/>
            <p:nvPr/>
          </p:nvGrpSpPr>
          <p:grpSpPr>
            <a:xfrm>
              <a:off x="6535356" y="4047968"/>
              <a:ext cx="2155887" cy="884969"/>
              <a:chOff x="7286006" y="5290848"/>
              <a:chExt cx="2016559" cy="842601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7286006" y="5290848"/>
                <a:ext cx="967510" cy="210761"/>
              </a:xfrm>
              <a:prstGeom prst="rect">
                <a:avLst/>
              </a:prstGeom>
              <a:noFill/>
              <a:ln w="19050" cmpd="sng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3.3E13 </a:t>
                </a:r>
                <a:r>
                  <a:rPr lang="en-GB" sz="1000" dirty="0" err="1" smtClean="0"/>
                  <a:t>n</a:t>
                </a:r>
                <a:r>
                  <a:rPr lang="en-GB" sz="1000" baseline="-25000" dirty="0" err="1" smtClean="0"/>
                  <a:t>eq</a:t>
                </a:r>
                <a:r>
                  <a:rPr lang="en-GB" sz="1000" dirty="0" smtClean="0"/>
                  <a:t>/cm</a:t>
                </a:r>
                <a:r>
                  <a:rPr lang="en-GB" sz="1000" baseline="30000" dirty="0" smtClean="0"/>
                  <a:t>2</a:t>
                </a:r>
                <a:endParaRPr lang="en-GB" sz="1000" baseline="300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335055" y="5290848"/>
                <a:ext cx="967510" cy="210761"/>
              </a:xfrm>
              <a:prstGeom prst="rect">
                <a:avLst/>
              </a:prstGeom>
              <a:noFill/>
              <a:ln w="19050" cmpd="sng">
                <a:solidFill>
                  <a:srgbClr val="FFCC66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1.0E14 </a:t>
                </a:r>
                <a:r>
                  <a:rPr lang="en-GB" sz="1000" dirty="0" err="1" smtClean="0"/>
                  <a:t>n</a:t>
                </a:r>
                <a:r>
                  <a:rPr lang="en-GB" sz="1000" baseline="-25000" dirty="0" err="1" smtClean="0"/>
                  <a:t>eq</a:t>
                </a:r>
                <a:r>
                  <a:rPr lang="en-GB" sz="1000" dirty="0" smtClean="0"/>
                  <a:t>/cm</a:t>
                </a:r>
                <a:r>
                  <a:rPr lang="en-GB" sz="1000" baseline="30000" dirty="0" smtClean="0"/>
                  <a:t>2</a:t>
                </a:r>
                <a:endParaRPr lang="en-GB" sz="1000" baseline="300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286006" y="5607430"/>
                <a:ext cx="967510" cy="210761"/>
              </a:xfrm>
              <a:prstGeom prst="rect">
                <a:avLst/>
              </a:prstGeom>
              <a:noFill/>
              <a:ln w="19050" cmpd="sng">
                <a:solidFill>
                  <a:srgbClr val="008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2.5E14 </a:t>
                </a:r>
                <a:r>
                  <a:rPr lang="en-GB" sz="1000" dirty="0" err="1" smtClean="0"/>
                  <a:t>n</a:t>
                </a:r>
                <a:r>
                  <a:rPr lang="en-GB" sz="1000" baseline="-25000" dirty="0" err="1" smtClean="0"/>
                  <a:t>eq</a:t>
                </a:r>
                <a:r>
                  <a:rPr lang="en-GB" sz="1000" dirty="0" smtClean="0"/>
                  <a:t>/cm</a:t>
                </a:r>
                <a:r>
                  <a:rPr lang="en-GB" sz="1000" baseline="30000" dirty="0" smtClean="0"/>
                  <a:t>2</a:t>
                </a:r>
                <a:endParaRPr lang="en-GB" sz="1000" baseline="300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8335055" y="5607430"/>
                <a:ext cx="967510" cy="210761"/>
              </a:xfrm>
              <a:prstGeom prst="rect">
                <a:avLst/>
              </a:prstGeom>
              <a:noFill/>
              <a:ln w="19050" cmpd="sng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4</a:t>
                </a:r>
                <a:r>
                  <a:rPr lang="en-GB" sz="1000" dirty="0" smtClean="0"/>
                  <a:t>.5E14 </a:t>
                </a:r>
                <a:r>
                  <a:rPr lang="en-GB" sz="1000" dirty="0" err="1" smtClean="0"/>
                  <a:t>n</a:t>
                </a:r>
                <a:r>
                  <a:rPr lang="en-GB" sz="1000" baseline="-25000" dirty="0" err="1" smtClean="0"/>
                  <a:t>eq</a:t>
                </a:r>
                <a:r>
                  <a:rPr lang="en-GB" sz="1000" dirty="0" smtClean="0"/>
                  <a:t>/cm</a:t>
                </a:r>
                <a:r>
                  <a:rPr lang="en-GB" sz="1000" baseline="30000" dirty="0" smtClean="0"/>
                  <a:t>2</a:t>
                </a:r>
                <a:endParaRPr lang="en-GB" sz="1000" baseline="300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286006" y="5922688"/>
                <a:ext cx="967510" cy="210761"/>
              </a:xfrm>
              <a:prstGeom prst="rect">
                <a:avLst/>
              </a:prstGeom>
              <a:noFill/>
              <a:ln w="19050" cmpd="sng">
                <a:solidFill>
                  <a:srgbClr val="CC66FF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2.2E15 </a:t>
                </a:r>
                <a:r>
                  <a:rPr lang="en-GB" sz="1000" dirty="0" err="1" smtClean="0"/>
                  <a:t>n</a:t>
                </a:r>
                <a:r>
                  <a:rPr lang="en-GB" sz="1000" baseline="-25000" dirty="0" err="1" smtClean="0"/>
                  <a:t>eq</a:t>
                </a:r>
                <a:r>
                  <a:rPr lang="en-GB" sz="1000" dirty="0" smtClean="0"/>
                  <a:t>/cm</a:t>
                </a:r>
                <a:r>
                  <a:rPr lang="en-GB" sz="1000" baseline="30000" dirty="0" smtClean="0"/>
                  <a:t>2</a:t>
                </a:r>
                <a:endParaRPr lang="en-GB" sz="1000" baseline="300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335055" y="5922688"/>
                <a:ext cx="967510" cy="210761"/>
              </a:xfrm>
              <a:prstGeom prst="rect">
                <a:avLst/>
              </a:prstGeom>
              <a:noFill/>
              <a:ln w="19050" cmpd="sng">
                <a:solidFill>
                  <a:srgbClr val="00FF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5.0E15 </a:t>
                </a:r>
                <a:r>
                  <a:rPr lang="en-GB" sz="1000" dirty="0" err="1" smtClean="0"/>
                  <a:t>n</a:t>
                </a:r>
                <a:r>
                  <a:rPr lang="en-GB" sz="1000" baseline="-25000" dirty="0" err="1" smtClean="0"/>
                  <a:t>eq</a:t>
                </a:r>
                <a:r>
                  <a:rPr lang="en-GB" sz="1000" dirty="0" smtClean="0"/>
                  <a:t>/cm</a:t>
                </a:r>
                <a:r>
                  <a:rPr lang="en-GB" sz="1000" baseline="30000" dirty="0" smtClean="0"/>
                  <a:t>2</a:t>
                </a:r>
                <a:endParaRPr lang="en-GB" sz="1000" baseline="30000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62276" y="4464115"/>
            <a:ext cx="5499834" cy="2104689"/>
            <a:chOff x="-90553" y="4814660"/>
            <a:chExt cx="5499834" cy="2104689"/>
          </a:xfrm>
        </p:grpSpPr>
        <p:pic>
          <p:nvPicPr>
            <p:cNvPr id="25" name="Picture 24" descr="Screen Shot 2016-07-06 at 16.49.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08" y="4814660"/>
              <a:ext cx="5369273" cy="1764371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 rot="21345845">
              <a:off x="694533" y="5386403"/>
              <a:ext cx="2836496" cy="852705"/>
            </a:xfrm>
            <a:prstGeom prst="rect">
              <a:avLst/>
            </a:prstGeom>
            <a:noFill/>
            <a:ln w="4445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/>
            <p:cNvCxnSpPr>
              <a:stCxn id="28" idx="0"/>
            </p:cNvCxnSpPr>
            <p:nvPr/>
          </p:nvCxnSpPr>
          <p:spPr>
            <a:xfrm flipH="1" flipV="1">
              <a:off x="1727731" y="5877095"/>
              <a:ext cx="41772" cy="63684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242671" y="6513941"/>
              <a:ext cx="1053663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n</a:t>
              </a:r>
              <a:r>
                <a:rPr lang="en-GB" sz="1600" dirty="0" smtClean="0">
                  <a:solidFill>
                    <a:srgbClr val="FF0000"/>
                  </a:solidFill>
                </a:rPr>
                <a:t>+</a:t>
              </a:r>
              <a:r>
                <a:rPr lang="en-GB" sz="1400" dirty="0" smtClean="0">
                  <a:solidFill>
                    <a:srgbClr val="FF0000"/>
                  </a:solidFill>
                </a:rPr>
                <a:t> column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9" name="Straight Arrow Connector 28"/>
            <p:cNvCxnSpPr>
              <a:stCxn id="28" idx="0"/>
            </p:cNvCxnSpPr>
            <p:nvPr/>
          </p:nvCxnSpPr>
          <p:spPr>
            <a:xfrm flipV="1">
              <a:off x="1769503" y="5822541"/>
              <a:ext cx="632174" cy="691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8" idx="0"/>
            </p:cNvCxnSpPr>
            <p:nvPr/>
          </p:nvCxnSpPr>
          <p:spPr>
            <a:xfrm flipV="1">
              <a:off x="1769503" y="5791309"/>
              <a:ext cx="1277847" cy="72263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28" idx="0"/>
            </p:cNvCxnSpPr>
            <p:nvPr/>
          </p:nvCxnSpPr>
          <p:spPr>
            <a:xfrm flipH="1" flipV="1">
              <a:off x="958855" y="5916945"/>
              <a:ext cx="810648" cy="59699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36" idx="0"/>
            </p:cNvCxnSpPr>
            <p:nvPr/>
          </p:nvCxnSpPr>
          <p:spPr>
            <a:xfrm flipH="1" flipV="1">
              <a:off x="1411532" y="6175505"/>
              <a:ext cx="1715336" cy="33843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36" idx="0"/>
            </p:cNvCxnSpPr>
            <p:nvPr/>
          </p:nvCxnSpPr>
          <p:spPr>
            <a:xfrm flipH="1" flipV="1">
              <a:off x="2090650" y="6126815"/>
              <a:ext cx="1036218" cy="38712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36" idx="0"/>
            </p:cNvCxnSpPr>
            <p:nvPr/>
          </p:nvCxnSpPr>
          <p:spPr>
            <a:xfrm flipH="1" flipV="1">
              <a:off x="2768862" y="6091739"/>
              <a:ext cx="358006" cy="422202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36" idx="0"/>
            </p:cNvCxnSpPr>
            <p:nvPr/>
          </p:nvCxnSpPr>
          <p:spPr>
            <a:xfrm flipH="1" flipV="1">
              <a:off x="747182" y="6202043"/>
              <a:ext cx="2379686" cy="31189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643831" y="6513941"/>
              <a:ext cx="9660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0000FF"/>
                  </a:solidFill>
                </a:rPr>
                <a:t>p</a:t>
              </a:r>
              <a:r>
                <a:rPr lang="en-GB" sz="1600" dirty="0" smtClean="0">
                  <a:solidFill>
                    <a:srgbClr val="0000FF"/>
                  </a:solidFill>
                </a:rPr>
                <a:t>+</a:t>
              </a:r>
              <a:r>
                <a:rPr lang="en-GB" sz="1400" dirty="0" smtClean="0">
                  <a:solidFill>
                    <a:srgbClr val="0000FF"/>
                  </a:solidFill>
                </a:rPr>
                <a:t> column</a:t>
              </a:r>
              <a:endParaRPr lang="en-GB" sz="1400" dirty="0">
                <a:solidFill>
                  <a:srgbClr val="0000FF"/>
                </a:solidFill>
              </a:endParaRPr>
            </a:p>
          </p:txBody>
        </p:sp>
        <p:cxnSp>
          <p:nvCxnSpPr>
            <p:cNvPr id="37" name="Straight Arrow Connector 36"/>
            <p:cNvCxnSpPr>
              <a:stCxn id="36" idx="0"/>
            </p:cNvCxnSpPr>
            <p:nvPr/>
          </p:nvCxnSpPr>
          <p:spPr>
            <a:xfrm flipV="1">
              <a:off x="3126868" y="6091739"/>
              <a:ext cx="272690" cy="422202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9" idx="0"/>
            </p:cNvCxnSpPr>
            <p:nvPr/>
          </p:nvCxnSpPr>
          <p:spPr>
            <a:xfrm flipV="1">
              <a:off x="565319" y="5877094"/>
              <a:ext cx="291632" cy="519035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-90553" y="6396129"/>
              <a:ext cx="13117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6600"/>
                  </a:solidFill>
                </a:rPr>
                <a:t>Punch through </a:t>
              </a:r>
            </a:p>
            <a:p>
              <a:pPr algn="ctr"/>
              <a:r>
                <a:rPr lang="en-GB" sz="1400" dirty="0" smtClean="0">
                  <a:solidFill>
                    <a:srgbClr val="FF6600"/>
                  </a:solidFill>
                </a:rPr>
                <a:t>column</a:t>
              </a:r>
              <a:endParaRPr lang="en-GB" sz="1400" dirty="0">
                <a:solidFill>
                  <a:srgbClr val="FF6600"/>
                </a:solidFill>
              </a:endParaRPr>
            </a:p>
          </p:txBody>
        </p:sp>
      </p:grpSp>
      <p:sp>
        <p:nvSpPr>
          <p:cNvPr id="44" name="Content Placeholder 2"/>
          <p:cNvSpPr txBox="1">
            <a:spLocks/>
          </p:cNvSpPr>
          <p:nvPr/>
        </p:nvSpPr>
        <p:spPr>
          <a:xfrm>
            <a:off x="-18510" y="3699030"/>
            <a:ext cx="8640960" cy="495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Laser mapping in SSD lab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5687140" y="5695586"/>
            <a:ext cx="3456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... good example of collaborative use of the SSD equipment (service)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2354" y="4058633"/>
            <a:ext cx="5559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Red front light gets reflected on the metal lines connecting the n</a:t>
            </a:r>
            <a:r>
              <a:rPr lang="en-GB" sz="1200" baseline="30000" dirty="0" smtClean="0"/>
              <a:t>+</a:t>
            </a:r>
            <a:r>
              <a:rPr lang="en-GB" sz="1200" dirty="0" smtClean="0"/>
              <a:t> and the p</a:t>
            </a:r>
            <a:r>
              <a:rPr lang="en-GB" sz="1200" baseline="30000" dirty="0" smtClean="0"/>
              <a:t>+</a:t>
            </a:r>
            <a:r>
              <a:rPr lang="en-GB" sz="1200" dirty="0" smtClean="0"/>
              <a:t> columns and on the columns themselves: reduced charge collection in these areas.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3727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6291091" y="805354"/>
            <a:ext cx="2852909" cy="2983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TPA – Two Photon Absorption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July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7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441" y="1140175"/>
            <a:ext cx="2343885" cy="252126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291091" y="773705"/>
            <a:ext cx="2780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Photon absorption:</a:t>
            </a:r>
            <a:endParaRPr lang="en-GB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529839"/>
            <a:ext cx="4404897" cy="473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91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2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48148E-6 L 0.44323 -0.2523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53" y="-126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6291091" y="805354"/>
            <a:ext cx="2852909" cy="2983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TPA – Two Photon Absorption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3015335"/>
          </a:xfrm>
        </p:spPr>
        <p:txBody>
          <a:bodyPr>
            <a:normAutofit/>
          </a:bodyPr>
          <a:lstStyle/>
          <a:p>
            <a:r>
              <a:rPr lang="en-US" dirty="0" smtClean="0"/>
              <a:t>Investigation on a new technique </a:t>
            </a:r>
            <a:br>
              <a:rPr lang="en-US" dirty="0" smtClean="0"/>
            </a:br>
            <a:r>
              <a:rPr lang="en-US" dirty="0" smtClean="0"/>
              <a:t>for sensor characterization (TPA – TCT)</a:t>
            </a:r>
          </a:p>
          <a:p>
            <a:pPr lvl="1"/>
            <a:r>
              <a:rPr lang="en-US" dirty="0" smtClean="0"/>
              <a:t>Deposition of charge at specific position in detector</a:t>
            </a:r>
          </a:p>
          <a:p>
            <a:pPr lvl="1"/>
            <a:r>
              <a:rPr lang="en-US" dirty="0" smtClean="0"/>
              <a:t>Laser: </a:t>
            </a:r>
            <a:r>
              <a:rPr lang="en-GB" dirty="0">
                <a:latin typeface="Symbol" panose="05050102010706020507" pitchFamily="18" charset="2"/>
              </a:rPr>
              <a:t>l</a:t>
            </a:r>
            <a:r>
              <a:rPr lang="en-GB" dirty="0"/>
              <a:t> </a:t>
            </a:r>
            <a:r>
              <a:rPr lang="en-GB" dirty="0">
                <a:sym typeface="Symbol"/>
              </a:rPr>
              <a:t> 1300 nm; </a:t>
            </a:r>
            <a:r>
              <a:rPr lang="en-GB" dirty="0"/>
              <a:t>P </a:t>
            </a:r>
            <a:r>
              <a:rPr lang="en-GB" dirty="0">
                <a:sym typeface="Symbol"/>
              </a:rPr>
              <a:t> 50-100 </a:t>
            </a:r>
            <a:r>
              <a:rPr lang="en-GB" dirty="0" err="1" smtClean="0">
                <a:sym typeface="Symbol"/>
              </a:rPr>
              <a:t>pJ</a:t>
            </a:r>
            <a:r>
              <a:rPr lang="en-GB" dirty="0" smtClean="0">
                <a:sym typeface="Symbol"/>
              </a:rPr>
              <a:t>; </a:t>
            </a:r>
            <a:r>
              <a:rPr lang="en-GB" dirty="0">
                <a:latin typeface="Symbol" panose="05050102010706020507" pitchFamily="18" charset="2"/>
                <a:sym typeface="Symbol"/>
              </a:rPr>
              <a:t>D</a:t>
            </a:r>
            <a:r>
              <a:rPr lang="en-GB" dirty="0">
                <a:sym typeface="Symbol"/>
              </a:rPr>
              <a:t>T  240 </a:t>
            </a:r>
            <a:r>
              <a:rPr lang="en-GB" dirty="0" smtClean="0">
                <a:sym typeface="Symbol"/>
              </a:rPr>
              <a:t>fs</a:t>
            </a:r>
          </a:p>
          <a:p>
            <a:pPr lvl="1"/>
            <a:r>
              <a:rPr lang="en-US" dirty="0" smtClean="0"/>
              <a:t>Proof of principle presented last LHCC</a:t>
            </a:r>
          </a:p>
          <a:p>
            <a:pPr lvl="1"/>
            <a:r>
              <a:rPr lang="en-US" dirty="0" smtClean="0"/>
              <a:t>Example of application: </a:t>
            </a:r>
          </a:p>
          <a:p>
            <a:pPr lvl="2"/>
            <a:r>
              <a:rPr lang="en-US" dirty="0" smtClean="0"/>
              <a:t>HVCMOS sensors (AMS 180nm), 10 </a:t>
            </a:r>
            <a:r>
              <a:rPr lang="en-US" dirty="0" err="1" smtClean="0"/>
              <a:t>ohmcm</a:t>
            </a:r>
            <a:endParaRPr lang="en-US" dirty="0" smtClean="0"/>
          </a:p>
          <a:p>
            <a:pPr lvl="2"/>
            <a:r>
              <a:rPr lang="en-GB" b="0" dirty="0"/>
              <a:t>100</a:t>
            </a:r>
            <a:r>
              <a:rPr lang="en-GB" b="0" dirty="0">
                <a:latin typeface="Symbol" panose="05050102010706020507" pitchFamily="18" charset="2"/>
              </a:rPr>
              <a:t>m</a:t>
            </a:r>
            <a:r>
              <a:rPr lang="en-GB" b="0" dirty="0"/>
              <a:t>m x 100 </a:t>
            </a:r>
            <a:r>
              <a:rPr lang="en-GB" b="0" dirty="0">
                <a:latin typeface="Symbol" panose="05050102010706020507" pitchFamily="18" charset="2"/>
              </a:rPr>
              <a:t>m</a:t>
            </a:r>
            <a:r>
              <a:rPr lang="en-GB" b="0" dirty="0"/>
              <a:t>m passive </a:t>
            </a:r>
            <a:r>
              <a:rPr lang="en-GB" b="0" dirty="0" smtClean="0"/>
              <a:t>pixel, measured at </a:t>
            </a:r>
            <a:r>
              <a:rPr lang="en-GB" dirty="0" smtClean="0"/>
              <a:t>80V, 20</a:t>
            </a:r>
            <a:r>
              <a:rPr lang="en-GB" dirty="0" smtClean="0">
                <a:sym typeface="Symbol" panose="05050102010706020507" pitchFamily="18" charset="2"/>
              </a:rPr>
              <a:t></a:t>
            </a:r>
            <a:r>
              <a:rPr lang="en-GB" dirty="0" smtClean="0"/>
              <a:t>C</a:t>
            </a:r>
            <a:endParaRPr lang="en-GB" b="0" dirty="0" smtClean="0"/>
          </a:p>
          <a:p>
            <a:pPr lvl="2"/>
            <a:endParaRPr lang="en-GB" dirty="0"/>
          </a:p>
          <a:p>
            <a:pPr lvl="2"/>
            <a:endParaRPr lang="en-GB" b="0" dirty="0" smtClean="0"/>
          </a:p>
          <a:p>
            <a:pPr lvl="2"/>
            <a:endParaRPr lang="en-GB" dirty="0"/>
          </a:p>
          <a:p>
            <a:pPr lvl="2"/>
            <a:endParaRPr lang="en-GB" b="0" dirty="0" smtClean="0"/>
          </a:p>
          <a:p>
            <a:pPr lvl="2"/>
            <a:endParaRPr lang="en-GB" dirty="0"/>
          </a:p>
          <a:p>
            <a:pPr lvl="2"/>
            <a:endParaRPr lang="en-GB" b="0" dirty="0" smtClean="0"/>
          </a:p>
          <a:p>
            <a:pPr lvl="2"/>
            <a:endParaRPr lang="en-GB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July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8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441" y="1140175"/>
            <a:ext cx="2343885" cy="252126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291091" y="773705"/>
            <a:ext cx="2780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Photon absorption: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444905" y="3650151"/>
            <a:ext cx="503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[</a:t>
            </a:r>
            <a:r>
              <a:rPr lang="en-GB" sz="1200" dirty="0" err="1" smtClean="0"/>
              <a:t>M.Fernandez</a:t>
            </a:r>
            <a:r>
              <a:rPr lang="en-GB" sz="1200" dirty="0" smtClean="0"/>
              <a:t>-Garcia et al, VCI 2016, Feb.2016</a:t>
            </a:r>
            <a:r>
              <a:rPr lang="en-US" sz="1200" dirty="0" smtClean="0"/>
              <a:t>] </a:t>
            </a:r>
            <a:endParaRPr lang="en-GB" sz="12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306369" y="3924055"/>
            <a:ext cx="9148400" cy="2838587"/>
            <a:chOff x="306369" y="3924055"/>
            <a:chExt cx="9148400" cy="2838587"/>
          </a:xfrm>
        </p:grpSpPr>
        <p:pic>
          <p:nvPicPr>
            <p:cNvPr id="29" name="Picture 28" descr="C:\00-cernbox\160331-DT-annual report\3Plots_0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2069"/>
            <a:stretch/>
          </p:blipFill>
          <p:spPr bwMode="auto">
            <a:xfrm>
              <a:off x="306369" y="3924055"/>
              <a:ext cx="8820157" cy="190792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309814" y="5976463"/>
              <a:ext cx="2586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2"/>
              <a:r>
                <a:rPr lang="en-US" i="1" dirty="0" smtClean="0"/>
                <a:t>Sketch </a:t>
              </a:r>
              <a:r>
                <a:rPr lang="en-US" i="1" dirty="0"/>
                <a:t>of </a:t>
              </a:r>
              <a:r>
                <a:rPr lang="en-US" i="1" dirty="0" smtClean="0"/>
                <a:t>HVCMOS sensor</a:t>
              </a:r>
              <a:endParaRPr lang="en-GB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807701" y="5831976"/>
              <a:ext cx="34653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2" algn="ctr"/>
              <a:r>
                <a:rPr lang="en-US" i="1" dirty="0" smtClean="0"/>
                <a:t>Map </a:t>
              </a:r>
              <a:r>
                <a:rPr lang="en-US" i="1" dirty="0"/>
                <a:t>of </a:t>
              </a:r>
              <a:r>
                <a:rPr lang="en-US" i="1" dirty="0" smtClean="0"/>
                <a:t>charge </a:t>
              </a:r>
              <a:br>
                <a:rPr lang="en-US" i="1" dirty="0" smtClean="0"/>
              </a:br>
              <a:r>
                <a:rPr lang="en-US" i="1" dirty="0" smtClean="0"/>
                <a:t>collected </a:t>
              </a:r>
              <a:r>
                <a:rPr lang="en-US" i="1" dirty="0"/>
                <a:t>within </a:t>
              </a:r>
              <a:r>
                <a:rPr lang="en-US" i="1" dirty="0" smtClean="0"/>
                <a:t>10ns</a:t>
              </a:r>
              <a:endParaRPr lang="en-GB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899374" y="5839312"/>
              <a:ext cx="355539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2" algn="ctr"/>
              <a:r>
                <a:rPr lang="en-US" i="1" dirty="0" smtClean="0"/>
                <a:t>Map </a:t>
              </a:r>
              <a:r>
                <a:rPr lang="en-US" i="1" dirty="0"/>
                <a:t>of collection time </a:t>
              </a:r>
              <a:r>
                <a:rPr lang="en-US" i="1" dirty="0" smtClean="0"/>
                <a:t/>
              </a:r>
              <a:br>
                <a:rPr lang="en-US" i="1" dirty="0" smtClean="0"/>
              </a:br>
              <a:r>
                <a:rPr lang="en-US" i="1" dirty="0" smtClean="0"/>
                <a:t>needed </a:t>
              </a:r>
              <a:r>
                <a:rPr lang="en-US" i="1" dirty="0"/>
                <a:t>to get 98% of </a:t>
              </a:r>
              <a:r>
                <a:rPr lang="en-US" i="1" dirty="0" smtClean="0"/>
                <a:t>charge</a:t>
              </a:r>
              <a:endParaRPr lang="en-GB" dirty="0"/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7802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TPA-TCT after irradiation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495055"/>
          </a:xfrm>
        </p:spPr>
        <p:txBody>
          <a:bodyPr/>
          <a:lstStyle/>
          <a:p>
            <a:r>
              <a:rPr lang="en-GB" dirty="0" smtClean="0"/>
              <a:t>Technique can also applied to heavily irradiated sensors!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SSD - Solid State Detector Lab - July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9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620" y="1417319"/>
            <a:ext cx="6642738" cy="50265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6728755" y="3586924"/>
            <a:ext cx="4410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[</a:t>
            </a:r>
            <a:r>
              <a:rPr lang="en-GB" sz="1200" dirty="0" err="1" smtClean="0"/>
              <a:t>M.Fernandez</a:t>
            </a:r>
            <a:r>
              <a:rPr lang="en-GB" sz="1200" dirty="0" smtClean="0"/>
              <a:t>-Garcia, RD50 Workshop, 6/2016]</a:t>
            </a:r>
            <a:r>
              <a:rPr lang="en-US" sz="1200" dirty="0" smtClean="0"/>
              <a:t> 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 rot="837804">
            <a:off x="6583615" y="915882"/>
            <a:ext cx="8911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YES !!!!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59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Michaels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23892</TotalTime>
  <Words>1191</Words>
  <Application>Microsoft Office PowerPoint</Application>
  <PresentationFormat>On-screen Show (4:3)</PresentationFormat>
  <Paragraphs>206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Symbol</vt:lpstr>
      <vt:lpstr>Times New Roman</vt:lpstr>
      <vt:lpstr>Wingdings</vt:lpstr>
      <vt:lpstr>Michaels presentation</vt:lpstr>
      <vt:lpstr>PH-DT-DD:  SSD-Solid State Detectors</vt:lpstr>
      <vt:lpstr>Present Projects and Services</vt:lpstr>
      <vt:lpstr>Damage &amp; defect parameterization</vt:lpstr>
      <vt:lpstr>CMS: High Granularity Calorimeter</vt:lpstr>
      <vt:lpstr>Sensors with intrinsic gain</vt:lpstr>
      <vt:lpstr>3D sensors</vt:lpstr>
      <vt:lpstr>TPA – Two Photon Absorption</vt:lpstr>
      <vt:lpstr>TPA – Two Photon Absorption</vt:lpstr>
      <vt:lpstr>TPA-TCT after irradiation</vt:lpstr>
      <vt:lpstr>1year outlook – SSD activities</vt:lpstr>
      <vt:lpstr>Infrastructure &amp; Equipment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Moll</dc:creator>
  <cp:lastModifiedBy>Michael Moll</cp:lastModifiedBy>
  <cp:revision>812</cp:revision>
  <cp:lastPrinted>2013-12-05T13:20:09Z</cp:lastPrinted>
  <dcterms:created xsi:type="dcterms:W3CDTF">2012-04-12T14:25:35Z</dcterms:created>
  <dcterms:modified xsi:type="dcterms:W3CDTF">2016-07-07T13:15:45Z</dcterms:modified>
</cp:coreProperties>
</file>