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91" r:id="rId3"/>
    <p:sldId id="319" r:id="rId4"/>
    <p:sldId id="351" r:id="rId5"/>
    <p:sldId id="352" r:id="rId6"/>
    <p:sldId id="344" r:id="rId7"/>
    <p:sldId id="345" r:id="rId8"/>
    <p:sldId id="321" r:id="rId9"/>
    <p:sldId id="346" r:id="rId10"/>
    <p:sldId id="347" r:id="rId11"/>
    <p:sldId id="348" r:id="rId12"/>
    <p:sldId id="349" r:id="rId13"/>
    <p:sldId id="353" r:id="rId14"/>
    <p:sldId id="354" r:id="rId15"/>
    <p:sldId id="355" r:id="rId16"/>
    <p:sldId id="341" r:id="rId17"/>
    <p:sldId id="322" r:id="rId18"/>
    <p:sldId id="323" r:id="rId19"/>
    <p:sldId id="324" r:id="rId20"/>
    <p:sldId id="326" r:id="rId21"/>
    <p:sldId id="327" r:id="rId22"/>
    <p:sldId id="328" r:id="rId23"/>
    <p:sldId id="330" r:id="rId24"/>
    <p:sldId id="331" r:id="rId25"/>
    <p:sldId id="332" r:id="rId26"/>
    <p:sldId id="333" r:id="rId27"/>
    <p:sldId id="335" r:id="rId28"/>
    <p:sldId id="336" r:id="rId29"/>
    <p:sldId id="337" r:id="rId30"/>
    <p:sldId id="340" r:id="rId31"/>
    <p:sldId id="338" r:id="rId32"/>
    <p:sldId id="339" r:id="rId33"/>
    <p:sldId id="342" r:id="rId34"/>
    <p:sldId id="343" r:id="rId35"/>
    <p:sldId id="283" r:id="rId3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82" autoAdjust="0"/>
    <p:restoredTop sz="94660"/>
  </p:normalViewPr>
  <p:slideViewPr>
    <p:cSldViewPr>
      <p:cViewPr varScale="1">
        <p:scale>
          <a:sx n="107" d="100"/>
          <a:sy n="107" d="100"/>
        </p:scale>
        <p:origin x="-19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39975-ADE5-4F4E-BF85-BE7437CE66E5}" type="datetimeFigureOut">
              <a:rPr lang="it-IT" smtClean="0"/>
              <a:pPr/>
              <a:t>21/06/2016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AEC35-FB49-4351-ABB2-07AA2B712C8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70485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306DAB-874B-4653-B68F-6B83B00FCBEC}" type="datetimeFigureOut">
              <a:rPr lang="it-IT" smtClean="0"/>
              <a:pPr/>
              <a:t>21/06/2016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9F979-BA82-4A0C-A8A4-5C96BB3FDDC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860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F0726E-40EC-46C7-912A-33B7E1E83E7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46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43808" y="5013176"/>
            <a:ext cx="3248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4th Joint Hi -</a:t>
            </a:r>
            <a:r>
              <a:rPr lang="en-US" dirty="0" err="1" smtClean="0"/>
              <a:t>Lumi</a:t>
            </a:r>
            <a:r>
              <a:rPr lang="en-US" dirty="0" smtClean="0"/>
              <a:t> LHC-LARP Annual Meeting</a:t>
            </a:r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28606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21/06/2016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AA740-2B5A-494D-B1CF-9903089EF10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5369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21/06/2016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AA740-2B5A-494D-B1CF-9903089EF10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4497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7163"/>
            <a:ext cx="8153400" cy="1341437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0" y="1803400"/>
            <a:ext cx="8153400" cy="43688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4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  <a:extLst/>
          </a:lstStyle>
          <a:p>
            <a:pPr>
              <a:defRPr/>
            </a:pPr>
            <a:fld id="{29AC9AA1-9253-45F2-A13C-BBA1F8B98B2E}" type="datetime1">
              <a:rPr lang="en-US"/>
              <a:pPr>
                <a:defRPr/>
              </a:pPr>
              <a:t>6/21/2016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C22C59-9E35-4542-8E09-57B3DEED6A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073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21/06/2016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AA740-2B5A-494D-B1CF-9903089EF10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7109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21/06/2016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AA740-2B5A-494D-B1CF-9903089EF10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5202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21/06/2016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AA740-2B5A-494D-B1CF-9903089EF10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9798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21/06/2016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AA740-2B5A-494D-B1CF-9903089EF10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16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21/06/2016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AA740-2B5A-494D-B1CF-9903089EF10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8803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21/06/2016</a:t>
            </a:fld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P.Fabbricatore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27103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21/06/2016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AA740-2B5A-494D-B1CF-9903089EF10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6158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21/06/2016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AA740-2B5A-494D-B1CF-9903089EF10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94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pic>
        <p:nvPicPr>
          <p:cNvPr id="7" name="Picture 10" descr="2011-10-04_logoHiLumi561px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764" y="67991"/>
            <a:ext cx="1719264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9632" cy="948923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415940" y="0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	WP3 CERN June 22</a:t>
            </a:r>
            <a:r>
              <a:rPr lang="it-IT" sz="1800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nd</a:t>
            </a:r>
            <a:r>
              <a:rPr lang="it-IT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1800" kern="1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2016</a:t>
            </a:r>
            <a:endParaRPr lang="it-IT" sz="18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	          Status of D2</a:t>
            </a:r>
            <a:endParaRPr lang="it-IT" sz="1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259632" y="590476"/>
            <a:ext cx="634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>
                <a:solidFill>
                  <a:schemeClr val="accent6">
                    <a:lumMod val="75000"/>
                  </a:schemeClr>
                </a:solidFill>
              </a:rPr>
              <a:t>P.Fabbricatore, S.Farinon</a:t>
            </a:r>
            <a:r>
              <a:rPr lang="it-IT" sz="1400" baseline="0" dirty="0" smtClean="0">
                <a:solidFill>
                  <a:schemeClr val="accent6">
                    <a:lumMod val="75000"/>
                  </a:schemeClr>
                </a:solidFill>
              </a:rPr>
              <a:t>, B.Caiffi, R Cereseto  (</a:t>
            </a:r>
            <a:r>
              <a:rPr lang="it-IT" sz="1400" dirty="0" smtClean="0">
                <a:solidFill>
                  <a:schemeClr val="accent6">
                    <a:lumMod val="75000"/>
                  </a:schemeClr>
                </a:solidFill>
              </a:rPr>
              <a:t>INFN Genova)    A.Foussat (CERN)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0"/>
            <a:ext cx="1430116" cy="644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5156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tif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79556" y="1196752"/>
            <a:ext cx="4112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Status of D2 </a:t>
            </a:r>
            <a:r>
              <a:rPr lang="en-US" sz="2800" dirty="0"/>
              <a:t> </a:t>
            </a:r>
            <a:r>
              <a:rPr lang="en-US" sz="2800" b="1" dirty="0" smtClean="0"/>
              <a:t>development </a:t>
            </a:r>
            <a:endParaRPr lang="it-IT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1704876"/>
            <a:ext cx="52565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P.Fabbricatore,  S.Farinon, B.Caiffi  and R.Cereseto </a:t>
            </a:r>
          </a:p>
          <a:p>
            <a:pPr algn="ctr"/>
            <a:r>
              <a:rPr lang="it-IT" dirty="0" smtClean="0"/>
              <a:t>(INFN Genova)</a:t>
            </a:r>
          </a:p>
          <a:p>
            <a:pPr marL="342900" indent="-342900" algn="ctr">
              <a:buAutoNum type="alphaUcPeriod"/>
            </a:pPr>
            <a:r>
              <a:rPr lang="it-IT" dirty="0" smtClean="0"/>
              <a:t>Foussat </a:t>
            </a:r>
          </a:p>
          <a:p>
            <a:pPr algn="ctr"/>
            <a:r>
              <a:rPr lang="it-IT" dirty="0" smtClean="0"/>
              <a:t>(CERN)</a:t>
            </a:r>
          </a:p>
          <a:p>
            <a:pPr marL="342900" indent="-342900" algn="ctr">
              <a:buAutoNum type="alphaUcPeriod"/>
            </a:pPr>
            <a:endParaRPr lang="it-IT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467544" y="3068960"/>
            <a:ext cx="77048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400" dirty="0" smtClean="0"/>
              <a:t>Updates on magnetic and mechanical designs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400" dirty="0" smtClean="0"/>
              <a:t>Quench analysis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400" dirty="0" smtClean="0"/>
              <a:t>Engineering Design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400" dirty="0" smtClean="0"/>
              <a:t>Procurement of the short model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400" dirty="0" smtClean="0"/>
              <a:t>D2 integration (A.Foussat)</a:t>
            </a:r>
          </a:p>
        </p:txBody>
      </p:sp>
    </p:spTree>
    <p:extLst>
      <p:ext uri="{BB962C8B-B14F-4D97-AF65-F5344CB8AC3E}">
        <p14:creationId xmlns:p14="http://schemas.microsoft.com/office/powerpoint/2010/main" val="141256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153400" cy="607541"/>
          </a:xfrm>
        </p:spPr>
        <p:txBody>
          <a:bodyPr/>
          <a:lstStyle/>
          <a:p>
            <a:r>
              <a:rPr lang="it-IT" sz="3600" dirty="0" smtClean="0"/>
              <a:t>Warm magnet</a:t>
            </a:r>
            <a:endParaRPr lang="it-I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79512" y="1803400"/>
            <a:ext cx="3888432" cy="4368800"/>
          </a:xfrm>
        </p:spPr>
        <p:txBody>
          <a:bodyPr/>
          <a:lstStyle/>
          <a:p>
            <a:r>
              <a:rPr lang="it-IT" dirty="0" smtClean="0"/>
              <a:t>the peak stress in the iron moves to the clamping locations</a:t>
            </a:r>
          </a:p>
          <a:p>
            <a:r>
              <a:rPr lang="it-IT" dirty="0" smtClean="0"/>
              <a:t>in average, the stress is slightly discharged, in Al alloy rings </a:t>
            </a:r>
            <a:r>
              <a:rPr lang="it-IT" dirty="0"/>
              <a:t>&lt;</a:t>
            </a:r>
            <a:r>
              <a:rPr lang="it-IT" dirty="0">
                <a:latin typeface="Symbol" panose="05050102010706020507" pitchFamily="18" charset="2"/>
              </a:rPr>
              <a:t>s</a:t>
            </a:r>
            <a:r>
              <a:rPr lang="it-IT" baseline="-25000" dirty="0"/>
              <a:t>VM</a:t>
            </a:r>
            <a:r>
              <a:rPr lang="it-IT" dirty="0" smtClean="0"/>
              <a:t>&gt;=88 </a:t>
            </a:r>
            <a:r>
              <a:rPr lang="it-IT" dirty="0"/>
              <a:t>MPa</a:t>
            </a:r>
            <a:endParaRPr lang="it-IT" dirty="0" smtClean="0"/>
          </a:p>
          <a:p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7" t="4413" r="11790" b="2136"/>
          <a:stretch/>
        </p:blipFill>
        <p:spPr bwMode="auto">
          <a:xfrm>
            <a:off x="4355976" y="1766764"/>
            <a:ext cx="4032448" cy="489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175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153400" cy="679549"/>
          </a:xfrm>
        </p:spPr>
        <p:txBody>
          <a:bodyPr/>
          <a:lstStyle/>
          <a:p>
            <a:r>
              <a:rPr lang="it-IT" sz="3600" dirty="0" smtClean="0"/>
              <a:t>Gaps at 1.9  K</a:t>
            </a:r>
            <a:endParaRPr lang="it-I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79512" y="2012528"/>
            <a:ext cx="4464496" cy="4368800"/>
          </a:xfrm>
        </p:spPr>
        <p:txBody>
          <a:bodyPr/>
          <a:lstStyle/>
          <a:p>
            <a:r>
              <a:rPr lang="it-IT" dirty="0" smtClean="0"/>
              <a:t>the gap between Al alloy rings and collared coils is closed and there is a residual stress in the rings</a:t>
            </a:r>
            <a:r>
              <a:rPr lang="it-IT" dirty="0"/>
              <a:t> &lt;</a:t>
            </a:r>
            <a:r>
              <a:rPr lang="it-IT" dirty="0">
                <a:latin typeface="Symbol" panose="05050102010706020507" pitchFamily="18" charset="2"/>
              </a:rPr>
              <a:t>s</a:t>
            </a:r>
            <a:r>
              <a:rPr lang="it-IT" baseline="-25000" dirty="0"/>
              <a:t>VM</a:t>
            </a:r>
            <a:r>
              <a:rPr lang="it-IT" dirty="0" smtClean="0"/>
              <a:t>&gt;=6 </a:t>
            </a:r>
            <a:r>
              <a:rPr lang="it-IT" dirty="0"/>
              <a:t>MPa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0" t="3683" r="12527"/>
          <a:stretch/>
        </p:blipFill>
        <p:spPr bwMode="auto">
          <a:xfrm>
            <a:off x="4716016" y="1916832"/>
            <a:ext cx="3774042" cy="4946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096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153400" cy="679549"/>
          </a:xfrm>
        </p:spPr>
        <p:txBody>
          <a:bodyPr/>
          <a:lstStyle/>
          <a:p>
            <a:r>
              <a:rPr lang="it-IT" sz="3600" dirty="0" smtClean="0"/>
              <a:t>Gaps at 1.9 K</a:t>
            </a:r>
            <a:endParaRPr lang="it-I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5496" y="1412776"/>
            <a:ext cx="9001000" cy="4368800"/>
          </a:xfrm>
        </p:spPr>
        <p:txBody>
          <a:bodyPr/>
          <a:lstStyle/>
          <a:p>
            <a:r>
              <a:rPr lang="it-IT" sz="2800" dirty="0" smtClean="0"/>
              <a:t>the horizontal gap (initially 1.2 mm) between the two halves of the iron yoke doesn’t close completely; the residual gap is 2 X 0.1 mm  </a:t>
            </a:r>
          </a:p>
        </p:txBody>
      </p:sp>
      <p:pic>
        <p:nvPicPr>
          <p:cNvPr id="5123" name="Picture 3" descr="C:\Users\farinon\Documents\DOCUMENTI DI LAVORO\D2\Plot 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812366"/>
            <a:ext cx="4117602" cy="3856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66" r="30427"/>
          <a:stretch/>
        </p:blipFill>
        <p:spPr bwMode="auto">
          <a:xfrm>
            <a:off x="5580112" y="2780928"/>
            <a:ext cx="1754909" cy="3542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>
            <a:off x="5730602" y="4591893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5730602" y="4231853"/>
            <a:ext cx="0" cy="360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842422" y="4463305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anose="020F0502020204030204" pitchFamily="34" charset="0"/>
              </a:rPr>
              <a:t>x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58036" y="4087167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anose="020F0502020204030204" pitchFamily="34" charset="0"/>
              </a:rPr>
              <a:t>y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5724128" y="3356992"/>
            <a:ext cx="0" cy="72008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5662315" y="3294509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ctangle 16"/>
          <p:cNvSpPr/>
          <p:nvPr/>
        </p:nvSpPr>
        <p:spPr>
          <a:xfrm>
            <a:off x="5674221" y="4040783"/>
            <a:ext cx="90000" cy="9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 28"/>
          <p:cNvSpPr/>
          <p:nvPr/>
        </p:nvSpPr>
        <p:spPr>
          <a:xfrm>
            <a:off x="4860032" y="5013176"/>
            <a:ext cx="108000" cy="10800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 29"/>
          <p:cNvSpPr/>
          <p:nvPr/>
        </p:nvSpPr>
        <p:spPr>
          <a:xfrm>
            <a:off x="4860032" y="5373216"/>
            <a:ext cx="108000" cy="1080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ctangle 30"/>
          <p:cNvSpPr/>
          <p:nvPr/>
        </p:nvSpPr>
        <p:spPr>
          <a:xfrm>
            <a:off x="1979712" y="3068960"/>
            <a:ext cx="90000" cy="90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Rectangle 31"/>
          <p:cNvSpPr/>
          <p:nvPr/>
        </p:nvSpPr>
        <p:spPr>
          <a:xfrm>
            <a:off x="2007066" y="4764898"/>
            <a:ext cx="90000" cy="90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451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91832" y="1091884"/>
            <a:ext cx="8153400" cy="49776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/>
              <a:t>Lorentz forces at 4.5 T</a:t>
            </a:r>
            <a:endParaRPr lang="it-IT" sz="2800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09600" y="1803400"/>
            <a:ext cx="8534400" cy="4368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 smtClean="0"/>
              <a:t>F</a:t>
            </a:r>
            <a:r>
              <a:rPr lang="it-IT" sz="2400" baseline="-25000" dirty="0" smtClean="0"/>
              <a:t>x</a:t>
            </a:r>
            <a:r>
              <a:rPr lang="it-IT" sz="2400" dirty="0" smtClean="0"/>
              <a:t>=190 kN/m and corresponds to the unbalance between the left and right part of each coil </a:t>
            </a:r>
            <a:br>
              <a:rPr lang="it-IT" sz="2400" dirty="0" smtClean="0"/>
            </a:br>
            <a:r>
              <a:rPr lang="it-IT" sz="2400" dirty="0" smtClean="0"/>
              <a:t>(F</a:t>
            </a:r>
            <a:r>
              <a:rPr lang="it-IT" sz="2400" baseline="-25000" dirty="0" smtClean="0"/>
              <a:t>xA</a:t>
            </a:r>
            <a:r>
              <a:rPr lang="it-IT" sz="2400" dirty="0" smtClean="0"/>
              <a:t>=+1355 kN/m and F</a:t>
            </a:r>
            <a:r>
              <a:rPr lang="it-IT" sz="2400" baseline="-25000" dirty="0" smtClean="0"/>
              <a:t>xB</a:t>
            </a:r>
            <a:r>
              <a:rPr lang="it-IT" sz="2400" dirty="0" smtClean="0"/>
              <a:t>=-1165 kN/m)</a:t>
            </a:r>
          </a:p>
          <a:p>
            <a:r>
              <a:rPr lang="it-IT" sz="2400" dirty="0" smtClean="0"/>
              <a:t>Fy=-831 kN/m (F</a:t>
            </a:r>
            <a:r>
              <a:rPr lang="it-IT" sz="2400" baseline="-25000" dirty="0" smtClean="0"/>
              <a:t>xA</a:t>
            </a:r>
            <a:r>
              <a:rPr lang="it-IT" sz="2400" dirty="0" smtClean="0"/>
              <a:t>=-425 kN/m and F</a:t>
            </a:r>
            <a:r>
              <a:rPr lang="it-IT" sz="2400" baseline="-25000" dirty="0" smtClean="0"/>
              <a:t>xB</a:t>
            </a:r>
            <a:r>
              <a:rPr lang="it-IT" sz="2400" dirty="0" smtClean="0"/>
              <a:t>=-406 </a:t>
            </a:r>
            <a:r>
              <a:rPr lang="it-IT" dirty="0" smtClean="0"/>
              <a:t>kN/m)</a:t>
            </a:r>
            <a:endParaRPr lang="it-IT" dirty="0"/>
          </a:p>
        </p:txBody>
      </p:sp>
      <p:grpSp>
        <p:nvGrpSpPr>
          <p:cNvPr id="4" name="Group 3"/>
          <p:cNvGrpSpPr/>
          <p:nvPr/>
        </p:nvGrpSpPr>
        <p:grpSpPr>
          <a:xfrm>
            <a:off x="340546" y="3769882"/>
            <a:ext cx="8300981" cy="2939799"/>
            <a:chOff x="340546" y="3484687"/>
            <a:chExt cx="8300981" cy="2939799"/>
          </a:xfrm>
        </p:grpSpPr>
        <p:pic>
          <p:nvPicPr>
            <p:cNvPr id="5" name="Picture 2" descr="C:\Users\farinon\Documents\DOCUMENTI DI LAVORO\D2\ANSYS\file015.tif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9" t="29398" r="27594" b="29723"/>
            <a:stretch/>
          </p:blipFill>
          <p:spPr bwMode="auto">
            <a:xfrm>
              <a:off x="1043608" y="3484687"/>
              <a:ext cx="6705341" cy="29397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Down Arrow 5"/>
            <p:cNvSpPr/>
            <p:nvPr/>
          </p:nvSpPr>
          <p:spPr>
            <a:xfrm>
              <a:off x="6084168" y="4005064"/>
              <a:ext cx="432048" cy="504056"/>
            </a:xfrm>
            <a:prstGeom prst="downArrow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" name="Down Arrow 6"/>
            <p:cNvSpPr/>
            <p:nvPr/>
          </p:nvSpPr>
          <p:spPr>
            <a:xfrm>
              <a:off x="2267744" y="4005064"/>
              <a:ext cx="432048" cy="504056"/>
            </a:xfrm>
            <a:prstGeom prst="downArrow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8" name="Down Arrow 7"/>
            <p:cNvSpPr/>
            <p:nvPr/>
          </p:nvSpPr>
          <p:spPr>
            <a:xfrm flipV="1">
              <a:off x="2267744" y="5373216"/>
              <a:ext cx="432048" cy="504056"/>
            </a:xfrm>
            <a:prstGeom prst="downArrow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9" name="Down Arrow 8"/>
            <p:cNvSpPr/>
            <p:nvPr/>
          </p:nvSpPr>
          <p:spPr>
            <a:xfrm flipV="1">
              <a:off x="6101050" y="5373216"/>
              <a:ext cx="432048" cy="504056"/>
            </a:xfrm>
            <a:prstGeom prst="downArrow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0" name="Down Arrow 9"/>
            <p:cNvSpPr/>
            <p:nvPr/>
          </p:nvSpPr>
          <p:spPr>
            <a:xfrm rot="5400000" flipV="1">
              <a:off x="7813434" y="4702558"/>
              <a:ext cx="432048" cy="504056"/>
            </a:xfrm>
            <a:prstGeom prst="downArrow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1" name="Down Arrow 10"/>
            <p:cNvSpPr/>
            <p:nvPr/>
          </p:nvSpPr>
          <p:spPr>
            <a:xfrm rot="16200000" flipH="1" flipV="1">
              <a:off x="550400" y="4702558"/>
              <a:ext cx="432048" cy="504056"/>
            </a:xfrm>
            <a:prstGeom prst="downArrow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67744" y="4593451"/>
              <a:ext cx="720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it-IT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Calibri" panose="020F0502020204030204" pitchFamily="34" charset="0"/>
                </a:rPr>
                <a:t>F</a:t>
              </a:r>
              <a:r>
                <a:rPr lang="it-IT" sz="3600" b="1" baseline="-2500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Calibri" panose="020F0502020204030204" pitchFamily="34" charset="0"/>
                </a:rPr>
                <a:t>y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101050" y="4631419"/>
              <a:ext cx="720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it-IT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Calibri" panose="020F0502020204030204" pitchFamily="34" charset="0"/>
                </a:rPr>
                <a:t>F</a:t>
              </a:r>
              <a:r>
                <a:rPr lang="it-IT" sz="3600" b="1" baseline="-2500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Calibri" panose="020F0502020204030204" pitchFamily="34" charset="0"/>
                </a:rPr>
                <a:t>y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21447" y="5128584"/>
              <a:ext cx="720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it-IT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Calibri" panose="020F0502020204030204" pitchFamily="34" charset="0"/>
                </a:rPr>
                <a:t>F</a:t>
              </a:r>
              <a:r>
                <a:rPr lang="it-IT" sz="3600" b="1" baseline="-2500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Calibri" panose="020F0502020204030204" pitchFamily="34" charset="0"/>
                </a:rPr>
                <a:t>x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0546" y="5128584"/>
              <a:ext cx="720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it-IT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Calibri" panose="020F0502020204030204" pitchFamily="34" charset="0"/>
                </a:rPr>
                <a:t>F</a:t>
              </a:r>
              <a:r>
                <a:rPr lang="it-IT" sz="3600" b="1" baseline="-2500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Calibri" panose="020F0502020204030204" pitchFamily="34" charset="0"/>
                </a:rPr>
                <a:t>x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7297018" y="479431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latin typeface="Calibri" panose="020F0502020204030204" pitchFamily="34" charset="0"/>
              </a:rPr>
              <a:t>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32040" y="479431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latin typeface="Calibri" panose="020F050202020403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38148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84"/>
          <a:stretch/>
        </p:blipFill>
        <p:spPr bwMode="auto">
          <a:xfrm>
            <a:off x="38312" y="2430617"/>
            <a:ext cx="4347099" cy="3542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" r="12875"/>
          <a:stretch/>
        </p:blipFill>
        <p:spPr bwMode="auto">
          <a:xfrm>
            <a:off x="4568058" y="2444828"/>
            <a:ext cx="4266982" cy="3542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51520" y="1152105"/>
            <a:ext cx="8153400" cy="43204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it-IT" sz="3200" dirty="0" smtClean="0"/>
              <a:t>Stress in winding at cool-down and energization</a:t>
            </a:r>
            <a:endParaRPr lang="it-IT" sz="3200" dirty="0"/>
          </a:p>
        </p:txBody>
      </p:sp>
      <p:sp>
        <p:nvSpPr>
          <p:cNvPr id="5" name="Rectangle 4"/>
          <p:cNvSpPr/>
          <p:nvPr/>
        </p:nvSpPr>
        <p:spPr>
          <a:xfrm>
            <a:off x="1259632" y="1784286"/>
            <a:ext cx="15967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dirty="0" smtClean="0">
                <a:solidFill>
                  <a:srgbClr val="DA1F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cool-down</a:t>
            </a:r>
            <a:br>
              <a:rPr lang="it-IT" dirty="0" smtClean="0">
                <a:solidFill>
                  <a:srgbClr val="DA1F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it-IT" dirty="0" smtClean="0">
                <a:solidFill>
                  <a:srgbClr val="DA1F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&lt;</a:t>
            </a:r>
            <a:r>
              <a:rPr lang="it-IT" dirty="0">
                <a:solidFill>
                  <a:srgbClr val="DA1F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s</a:t>
            </a:r>
            <a:r>
              <a:rPr lang="it-IT" baseline="-25000" dirty="0">
                <a:solidFill>
                  <a:srgbClr val="DA1F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VM</a:t>
            </a:r>
            <a:r>
              <a:rPr lang="it-IT" dirty="0" smtClean="0">
                <a:solidFill>
                  <a:srgbClr val="DA1F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&gt;=55 </a:t>
            </a:r>
            <a:r>
              <a:rPr lang="it-IT" dirty="0">
                <a:solidFill>
                  <a:srgbClr val="DA1F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MPa</a:t>
            </a:r>
          </a:p>
        </p:txBody>
      </p:sp>
      <p:sp>
        <p:nvSpPr>
          <p:cNvPr id="6" name="Rectangle 5"/>
          <p:cNvSpPr/>
          <p:nvPr/>
        </p:nvSpPr>
        <p:spPr>
          <a:xfrm>
            <a:off x="5408040" y="1803672"/>
            <a:ext cx="20938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dirty="0" smtClean="0">
                <a:solidFill>
                  <a:srgbClr val="DA1F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energization at 4.5 T</a:t>
            </a:r>
            <a:br>
              <a:rPr lang="it-IT" dirty="0" smtClean="0">
                <a:solidFill>
                  <a:srgbClr val="DA1F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it-IT" dirty="0" smtClean="0">
                <a:solidFill>
                  <a:srgbClr val="DA1F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&lt;</a:t>
            </a:r>
            <a:r>
              <a:rPr lang="it-IT" dirty="0">
                <a:solidFill>
                  <a:srgbClr val="DA1F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s</a:t>
            </a:r>
            <a:r>
              <a:rPr lang="it-IT" baseline="-25000" dirty="0">
                <a:solidFill>
                  <a:srgbClr val="DA1F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VM</a:t>
            </a:r>
            <a:r>
              <a:rPr lang="it-IT" dirty="0" smtClean="0">
                <a:solidFill>
                  <a:srgbClr val="DA1F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&gt;=55 </a:t>
            </a:r>
            <a:r>
              <a:rPr lang="it-IT" dirty="0">
                <a:solidFill>
                  <a:srgbClr val="DA1F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MPa</a:t>
            </a:r>
          </a:p>
        </p:txBody>
      </p:sp>
    </p:spTree>
    <p:extLst>
      <p:ext uri="{BB962C8B-B14F-4D97-AF65-F5344CB8AC3E}">
        <p14:creationId xmlns:p14="http://schemas.microsoft.com/office/powerpoint/2010/main" val="151371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90"/>
          <a:stretch/>
        </p:blipFill>
        <p:spPr bwMode="auto">
          <a:xfrm flipH="1">
            <a:off x="251520" y="2420888"/>
            <a:ext cx="4211528" cy="4250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1" r="7175"/>
          <a:stretch/>
        </p:blipFill>
        <p:spPr bwMode="auto">
          <a:xfrm>
            <a:off x="3992743" y="2420888"/>
            <a:ext cx="5109899" cy="4250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192955" y="1250258"/>
            <a:ext cx="5599575" cy="53553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it-IT" sz="3200" dirty="0" smtClean="0"/>
              <a:t>Stress in Al alloy rings at 4.5 T</a:t>
            </a:r>
            <a:endParaRPr lang="it-IT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39551" y="1988840"/>
            <a:ext cx="3168353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it-IT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</a:rPr>
              <a:t>before energization</a:t>
            </a:r>
            <a:endParaRPr lang="it-IT" sz="2800" b="1" baseline="-250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9951" y="1988840"/>
            <a:ext cx="3168353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it-IT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</a:rPr>
              <a:t>after energization</a:t>
            </a:r>
            <a:endParaRPr lang="it-IT" sz="2800" b="1" baseline="-250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992743" y="1988840"/>
            <a:ext cx="0" cy="468052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31400" y="3621751"/>
            <a:ext cx="159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&lt;</a:t>
            </a:r>
            <a:r>
              <a:rPr lang="it-IT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s</a:t>
            </a:r>
            <a:r>
              <a:rPr lang="it-IT" baseline="-25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VM</a:t>
            </a:r>
            <a:r>
              <a:rPr lang="it-IT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&gt;=10 </a:t>
            </a:r>
            <a:r>
              <a:rPr lang="it-IT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MPa</a:t>
            </a:r>
            <a:endParaRPr lang="it-IT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48183" y="3628859"/>
            <a:ext cx="1479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&lt;</a:t>
            </a:r>
            <a:r>
              <a:rPr lang="it-IT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s</a:t>
            </a:r>
            <a:r>
              <a:rPr lang="it-IT" baseline="-25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VM</a:t>
            </a:r>
            <a:r>
              <a:rPr lang="it-IT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&gt;=6 </a:t>
            </a:r>
            <a:r>
              <a:rPr lang="it-IT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MPa</a:t>
            </a:r>
            <a:endParaRPr lang="it-IT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42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2242" y="908720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FF0000"/>
                </a:solidFill>
              </a:rPr>
              <a:t>Longitudinal pre-load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7060" y="1340768"/>
            <a:ext cx="80648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The total axial magnetic force sums-up to 264 kN (calculated with both ANSYS and Roxie).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This force is held by the prestressed  magnet (coils +collars) and by six ss tie rods (two 30 mm diameter and four 25 mm).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The total longitudinal displacement due to magnetic force is about 0.15 mm (per side). The  3D mechanical analysis is still under 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1"/>
          <a:stretch/>
        </p:blipFill>
        <p:spPr bwMode="auto">
          <a:xfrm>
            <a:off x="2339751" y="1772816"/>
            <a:ext cx="4978965" cy="3411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00377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052736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FF0000"/>
                </a:solidFill>
              </a:rPr>
              <a:t>Circuit lay-out and quench protection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628800"/>
            <a:ext cx="8136904" cy="4606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In the envisaged circuit lay-out,  D2 is presently a stand alone magnet.</a:t>
            </a:r>
          </a:p>
          <a:p>
            <a:pPr algn="just"/>
            <a:r>
              <a:rPr lang="it-IT" dirty="0"/>
              <a:t>I</a:t>
            </a:r>
            <a:r>
              <a:rPr lang="it-IT" dirty="0" smtClean="0"/>
              <a:t>t is assumed that in case of quench the magnetic energy is totally dissipated in the magnet</a:t>
            </a:r>
            <a:r>
              <a:rPr lang="it-IT" dirty="0" smtClean="0">
                <a:sym typeface="Wingdings" panose="05000000000000000000" pitchFamily="2" charset="2"/>
              </a:rPr>
              <a:t> </a:t>
            </a:r>
            <a:r>
              <a:rPr lang="it-IT" dirty="0" smtClean="0"/>
              <a:t> </a:t>
            </a:r>
            <a:r>
              <a:rPr lang="en-US" dirty="0"/>
              <a:t> </a:t>
            </a:r>
            <a:r>
              <a:rPr lang="it-IT" dirty="0" smtClean="0"/>
              <a:t>D2 is a heater protected magnet. </a:t>
            </a:r>
          </a:p>
          <a:p>
            <a:pPr>
              <a:lnSpc>
                <a:spcPts val="2800"/>
              </a:lnSpc>
            </a:pPr>
            <a:endParaRPr lang="it-IT" dirty="0" smtClean="0"/>
          </a:p>
          <a:p>
            <a:r>
              <a:rPr lang="it-IT" dirty="0" smtClean="0"/>
              <a:t>Preliminarly, </a:t>
            </a:r>
            <a:r>
              <a:rPr lang="it-IT" dirty="0"/>
              <a:t>the QHs of LHC main dipoles have been considered.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Two </a:t>
            </a:r>
            <a:r>
              <a:rPr lang="it-IT" b="1" dirty="0"/>
              <a:t>0.025</a:t>
            </a:r>
            <a:r>
              <a:rPr lang="it-IT" dirty="0"/>
              <a:t> mm thick stainless steel strips bonded in between two layers of poly-imide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Part of the strips are covered with copper (</a:t>
            </a:r>
            <a:r>
              <a:rPr lang="it-IT" b="1" dirty="0"/>
              <a:t>0.005 </a:t>
            </a:r>
            <a:r>
              <a:rPr lang="it-IT" dirty="0"/>
              <a:t>mm thick).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 single strip has a </a:t>
            </a:r>
            <a:r>
              <a:rPr lang="it-IT" b="1" dirty="0"/>
              <a:t>width of 15 mm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The pattern is </a:t>
            </a:r>
            <a:r>
              <a:rPr lang="it-IT" b="1" dirty="0"/>
              <a:t>120 mm ss   </a:t>
            </a:r>
            <a:r>
              <a:rPr lang="it-IT" dirty="0"/>
              <a:t>and </a:t>
            </a:r>
            <a:r>
              <a:rPr lang="it-IT" b="1" dirty="0"/>
              <a:t>400 mm copper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The covered surface </a:t>
            </a:r>
            <a:r>
              <a:rPr lang="it-IT" b="1" dirty="0"/>
              <a:t>is 0.028 m</a:t>
            </a:r>
            <a:r>
              <a:rPr lang="it-IT" b="1" baseline="30000" dirty="0"/>
              <a:t>2 </a:t>
            </a:r>
            <a:r>
              <a:rPr lang="it-IT" dirty="0"/>
              <a:t> (per strip)</a:t>
            </a:r>
            <a:endParaRPr lang="it-IT" b="1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For the 8 m long D2 magnets the resistance of a single strip is </a:t>
            </a:r>
            <a:r>
              <a:rPr lang="it-IT" b="1" dirty="0"/>
              <a:t>2.91 </a:t>
            </a:r>
            <a:r>
              <a:rPr lang="el-GR" b="1" dirty="0"/>
              <a:t>Ω</a:t>
            </a:r>
            <a:endParaRPr lang="it-IT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The two strips are connected in series (</a:t>
            </a:r>
            <a:r>
              <a:rPr lang="it-IT" b="1" dirty="0"/>
              <a:t>R </a:t>
            </a:r>
            <a:r>
              <a:rPr lang="it-IT" b="1" baseline="-25000" dirty="0"/>
              <a:t>circuit  total</a:t>
            </a:r>
            <a:r>
              <a:rPr lang="it-IT" b="1" dirty="0"/>
              <a:t>= 7.32</a:t>
            </a:r>
            <a:r>
              <a:rPr lang="it-IT" dirty="0"/>
              <a:t> </a:t>
            </a:r>
            <a:r>
              <a:rPr lang="el-GR" b="1" dirty="0"/>
              <a:t>Ω</a:t>
            </a:r>
            <a:r>
              <a:rPr lang="it-IT" b="1" dirty="0"/>
              <a:t>)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With 900 V (± 450 V) the peak current is </a:t>
            </a:r>
            <a:r>
              <a:rPr lang="it-IT" b="1" dirty="0"/>
              <a:t>122 A</a:t>
            </a:r>
            <a:r>
              <a:rPr lang="it-IT" dirty="0"/>
              <a:t> 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b="1" dirty="0" smtClean="0">
                <a:sym typeface="Wingdings" panose="05000000000000000000" pitchFamily="2" charset="2"/>
              </a:rPr>
              <a:t>150 W/cm</a:t>
            </a:r>
            <a:r>
              <a:rPr lang="it-IT" b="1" baseline="30000" dirty="0" smtClean="0">
                <a:sym typeface="Wingdings" panose="05000000000000000000" pitchFamily="2" charset="2"/>
              </a:rPr>
              <a:t>2</a:t>
            </a:r>
            <a:endParaRPr lang="it-IT" b="1" baseline="30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5814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92975"/>
            <a:ext cx="8299764" cy="37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 rot="8526366">
            <a:off x="6641056" y="6058411"/>
            <a:ext cx="432048" cy="72008"/>
          </a:xfrm>
          <a:prstGeom prst="rect">
            <a:avLst/>
          </a:prstGeom>
          <a:solidFill>
            <a:srgbClr val="FD0F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15151448">
            <a:off x="473419" y="5132625"/>
            <a:ext cx="432048" cy="72008"/>
          </a:xfrm>
          <a:prstGeom prst="rect">
            <a:avLst/>
          </a:prstGeom>
          <a:solidFill>
            <a:srgbClr val="1059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14839977">
            <a:off x="4427240" y="5162230"/>
            <a:ext cx="432048" cy="72008"/>
          </a:xfrm>
          <a:prstGeom prst="rect">
            <a:avLst/>
          </a:prstGeom>
          <a:solidFill>
            <a:srgbClr val="1059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7229510">
            <a:off x="4408899" y="4268276"/>
            <a:ext cx="432048" cy="72008"/>
          </a:xfrm>
          <a:prstGeom prst="rect">
            <a:avLst/>
          </a:prstGeom>
          <a:solidFill>
            <a:srgbClr val="1059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7293399">
            <a:off x="458884" y="4267694"/>
            <a:ext cx="432048" cy="72008"/>
          </a:xfrm>
          <a:prstGeom prst="rect">
            <a:avLst/>
          </a:prstGeom>
          <a:solidFill>
            <a:srgbClr val="1059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7039334">
            <a:off x="7335638" y="5162231"/>
            <a:ext cx="432048" cy="72008"/>
          </a:xfrm>
          <a:prstGeom prst="rect">
            <a:avLst/>
          </a:prstGeom>
          <a:solidFill>
            <a:srgbClr val="1059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4523310">
            <a:off x="7335638" y="4296045"/>
            <a:ext cx="432048" cy="58444"/>
          </a:xfrm>
          <a:prstGeom prst="rect">
            <a:avLst/>
          </a:prstGeom>
          <a:solidFill>
            <a:srgbClr val="1059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19546638">
            <a:off x="1170471" y="3383357"/>
            <a:ext cx="432048" cy="72008"/>
          </a:xfrm>
          <a:prstGeom prst="rect">
            <a:avLst/>
          </a:prstGeom>
          <a:solidFill>
            <a:srgbClr val="FD0F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12877021">
            <a:off x="1183399" y="5976625"/>
            <a:ext cx="432048" cy="72008"/>
          </a:xfrm>
          <a:prstGeom prst="rect">
            <a:avLst/>
          </a:prstGeom>
          <a:solidFill>
            <a:srgbClr val="FD0F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13091222">
            <a:off x="5009589" y="5916759"/>
            <a:ext cx="432048" cy="72008"/>
          </a:xfrm>
          <a:prstGeom prst="rect">
            <a:avLst/>
          </a:prstGeom>
          <a:solidFill>
            <a:srgbClr val="FD0F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19499438">
            <a:off x="5004049" y="3445717"/>
            <a:ext cx="432048" cy="72008"/>
          </a:xfrm>
          <a:prstGeom prst="rect">
            <a:avLst/>
          </a:prstGeom>
          <a:solidFill>
            <a:srgbClr val="FD0F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1973695">
            <a:off x="6637988" y="3432539"/>
            <a:ext cx="432048" cy="72008"/>
          </a:xfrm>
          <a:prstGeom prst="rect">
            <a:avLst/>
          </a:prstGeom>
          <a:solidFill>
            <a:srgbClr val="FD0F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 rot="4523310">
            <a:off x="3409108" y="4369123"/>
            <a:ext cx="432048" cy="58444"/>
          </a:xfrm>
          <a:prstGeom prst="rect">
            <a:avLst/>
          </a:prstGeom>
          <a:solidFill>
            <a:srgbClr val="1059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 rot="2313976">
            <a:off x="2765239" y="3447809"/>
            <a:ext cx="432048" cy="72008"/>
          </a:xfrm>
          <a:prstGeom prst="rect">
            <a:avLst/>
          </a:prstGeom>
          <a:solidFill>
            <a:srgbClr val="FD0F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 rot="8526366">
            <a:off x="2766474" y="6002363"/>
            <a:ext cx="432048" cy="72008"/>
          </a:xfrm>
          <a:prstGeom prst="rect">
            <a:avLst/>
          </a:prstGeom>
          <a:solidFill>
            <a:srgbClr val="FD0F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 rot="6520917">
            <a:off x="3409108" y="5133316"/>
            <a:ext cx="432048" cy="72008"/>
          </a:xfrm>
          <a:prstGeom prst="rect">
            <a:avLst/>
          </a:prstGeom>
          <a:solidFill>
            <a:srgbClr val="1059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900860" y="3050029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H1+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128424" y="5980314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H4+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600778" y="5094719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H4-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7688" y="5068037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H8-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521829" y="3924191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H3-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77688" y="4028961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H7-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96139" y="2985497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H7+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995940" y="3045470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H3+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7677920" y="5042116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H2-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841553" y="6070844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H8+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647423" y="3080416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H5+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626854" y="4087248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H1-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063784" y="3955935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H5-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972182" y="6037415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H2+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4732740" y="6014796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H6+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138460" y="5157040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H6-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129188" y="1009988"/>
            <a:ext cx="4315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u="sng" dirty="0" smtClean="0">
                <a:solidFill>
                  <a:srgbClr val="FF0000"/>
                </a:solidFill>
              </a:rPr>
              <a:t>PRELIMINARY</a:t>
            </a:r>
            <a:r>
              <a:rPr lang="it-IT" b="1" dirty="0" smtClean="0">
                <a:solidFill>
                  <a:srgbClr val="FF0000"/>
                </a:solidFill>
              </a:rPr>
              <a:t> QUENCH HEATERS LAY-OUT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7428" y="1628800"/>
            <a:ext cx="85970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8 circuits formed by 2 heaters each. One heater in the HF zone and the second in the LF.</a:t>
            </a:r>
          </a:p>
          <a:p>
            <a:endParaRPr lang="it-IT" dirty="0" smtClean="0"/>
          </a:p>
          <a:p>
            <a:r>
              <a:rPr lang="it-IT" dirty="0" smtClean="0"/>
              <a:t>Only 4 circuits are used (1,6,3,8).  The voltage is 900 V per each circuit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66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893" y="1617585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peak temperature at the quenched turn is 220 K. </a:t>
            </a:r>
          </a:p>
          <a:p>
            <a:r>
              <a:rPr lang="it-IT" dirty="0" smtClean="0"/>
              <a:t>The Current decays at 2kA in 320 ms.</a:t>
            </a:r>
          </a:p>
          <a:p>
            <a:r>
              <a:rPr lang="it-IT" dirty="0" smtClean="0"/>
              <a:t>The peak voltage to ground is 123 V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671900" y="112474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Roxie results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6"/>
          <a:stretch/>
        </p:blipFill>
        <p:spPr bwMode="auto">
          <a:xfrm>
            <a:off x="107504" y="2725445"/>
            <a:ext cx="4510707" cy="375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1"/>
          <a:stretch/>
        </p:blipFill>
        <p:spPr bwMode="auto">
          <a:xfrm>
            <a:off x="4355976" y="2725445"/>
            <a:ext cx="4544969" cy="3820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706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15816" y="1082358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Revised 2D magnetic design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1772816"/>
            <a:ext cx="87129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needs of integrating  the D2 magnet and homogenize the cold masses dimensions have imposed some variations  of the iron yoke :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Reduced  outer dimensions (10 mm less on the horizontal plane) for matching the dimensions of other cold masses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Modified cuts for lifting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New cuts for allowing the longitudinal welds of the two halves of the outer shell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r>
              <a:rPr lang="it-IT" dirty="0" smtClean="0"/>
              <a:t>Further  modifications in the iron yoke (new holes) were necessary due to the design of the longitudinal pre-stress system.</a:t>
            </a:r>
          </a:p>
          <a:p>
            <a:endParaRPr lang="it-IT" dirty="0"/>
          </a:p>
          <a:p>
            <a:r>
              <a:rPr lang="it-IT" dirty="0" smtClean="0"/>
              <a:t>All these changes required  a re-optimization of the whole iron yoke for minimizing the impact on the field quality.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2040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6372200" y="1558259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Single coil</a:t>
            </a:r>
            <a:endParaRPr lang="it-IT" sz="28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1052736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Engineering of the cold </a:t>
            </a:r>
            <a:r>
              <a:rPr lang="it-IT" sz="2000" b="1" dirty="0" smtClean="0">
                <a:solidFill>
                  <a:srgbClr val="FF0000"/>
                </a:solidFill>
              </a:rPr>
              <a:t>mass (short model)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70" y="1611692"/>
            <a:ext cx="4909130" cy="4752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62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asellaDiTesto 14"/>
          <p:cNvSpPr txBox="1"/>
          <p:nvPr/>
        </p:nvSpPr>
        <p:spPr>
          <a:xfrm>
            <a:off x="6228184" y="4077072"/>
            <a:ext cx="252028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2800" dirty="0">
                <a:solidFill>
                  <a:srgbClr val="0070C0"/>
                </a:solidFill>
                <a:latin typeface="Comic Sans MS" panose="030F0702030302020204" pitchFamily="66" charset="0"/>
              </a:rPr>
              <a:t>A</a:t>
            </a:r>
            <a:r>
              <a:rPr lang="en-US" sz="280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ssembly of the two coils (upper and lower)</a:t>
            </a:r>
          </a:p>
          <a:p>
            <a:endParaRPr lang="it-IT" sz="28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40767"/>
            <a:ext cx="4968552" cy="518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37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2"/>
          <p:cNvSpPr txBox="1"/>
          <p:nvPr/>
        </p:nvSpPr>
        <p:spPr>
          <a:xfrm>
            <a:off x="949401" y="5830411"/>
            <a:ext cx="2232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Installation of poles</a:t>
            </a:r>
            <a:endParaRPr lang="it-IT" sz="28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373" y="1374556"/>
            <a:ext cx="5491306" cy="54730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938" y="1014519"/>
            <a:ext cx="3644206" cy="2918538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31556" y="1196752"/>
            <a:ext cx="23081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Installation of various layers (ground insulation, QH, coil protection sheets)</a:t>
            </a:r>
            <a:endParaRPr lang="it-IT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1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043608" y="1196752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collaring</a:t>
            </a:r>
            <a:endParaRPr lang="it-IT" sz="28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068" y="1719972"/>
            <a:ext cx="6339351" cy="492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97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251520" y="1394387"/>
            <a:ext cx="22322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  <a:latin typeface="Comic Sans MS" panose="030F0702030302020204" pitchFamily="66" charset="0"/>
              </a:rPr>
              <a:t>A</a:t>
            </a:r>
            <a:r>
              <a:rPr lang="en-US" sz="2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ssembly of the two collared coils</a:t>
            </a:r>
            <a:endParaRPr lang="it-IT" sz="28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222" y="2060849"/>
            <a:ext cx="6843660" cy="432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25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539552" y="980728"/>
            <a:ext cx="20162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  <a:latin typeface="Comic Sans MS" panose="030F0702030302020204" pitchFamily="66" charset="0"/>
              </a:rPr>
              <a:t>A</a:t>
            </a:r>
            <a:r>
              <a:rPr lang="en-US" sz="2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ssembly of the </a:t>
            </a:r>
            <a:r>
              <a:rPr lang="en-US" sz="28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Aluminium</a:t>
            </a:r>
            <a:r>
              <a:rPr lang="en-US" sz="2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sleeves</a:t>
            </a:r>
          </a:p>
          <a:p>
            <a:endParaRPr lang="it-IT" sz="28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1" y="2132856"/>
            <a:ext cx="6656527" cy="430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70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92566" y="1340768"/>
            <a:ext cx="21602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  <a:latin typeface="Comic Sans MS" panose="030F0702030302020204" pitchFamily="66" charset="0"/>
              </a:rPr>
              <a:t>A</a:t>
            </a:r>
            <a:r>
              <a:rPr lang="en-US" sz="2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ssembly of the </a:t>
            </a:r>
            <a:r>
              <a:rPr lang="it-IT" sz="2800" dirty="0">
                <a:solidFill>
                  <a:srgbClr val="0070C0"/>
                </a:solidFill>
                <a:latin typeface="Comic Sans MS" panose="030F0702030302020204" pitchFamily="66" charset="0"/>
              </a:rPr>
              <a:t>i</a:t>
            </a:r>
            <a:r>
              <a:rPr lang="it-IT" sz="2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ron yoke</a:t>
            </a:r>
          </a:p>
          <a:p>
            <a:endParaRPr lang="it-IT" sz="28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973" y="1052736"/>
            <a:ext cx="5577453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8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467544" y="1412776"/>
            <a:ext cx="216024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Assembly of the yoke ends  in SS</a:t>
            </a:r>
            <a:endParaRPr lang="it-IT" sz="2800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it-IT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497" y="1268760"/>
            <a:ext cx="5570255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29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79512" y="1124744"/>
            <a:ext cx="22322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2800" dirty="0">
                <a:solidFill>
                  <a:srgbClr val="0070C0"/>
                </a:solidFill>
                <a:latin typeface="Comic Sans MS" panose="030F0702030302020204" pitchFamily="66" charset="0"/>
              </a:rPr>
              <a:t>Assembly and welding of closures of the yokes</a:t>
            </a:r>
            <a:endParaRPr lang="it-IT" sz="28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it-IT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058883"/>
            <a:ext cx="6014769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04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251520" y="1556792"/>
            <a:ext cx="18722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  <a:latin typeface="Comic Sans MS" panose="030F0702030302020204" pitchFamily="66" charset="0"/>
              </a:rPr>
              <a:t>Assembly of the </a:t>
            </a:r>
          </a:p>
          <a:p>
            <a:r>
              <a:rPr lang="en-US" sz="2800" dirty="0">
                <a:solidFill>
                  <a:srgbClr val="0070C0"/>
                </a:solidFill>
                <a:latin typeface="Comic Sans MS" panose="030F0702030302020204" pitchFamily="66" charset="0"/>
              </a:rPr>
              <a:t>two </a:t>
            </a:r>
            <a:r>
              <a:rPr lang="en-US" sz="2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end plates </a:t>
            </a:r>
            <a:r>
              <a:rPr lang="en-US" sz="2800" dirty="0">
                <a:solidFill>
                  <a:srgbClr val="0070C0"/>
                </a:solidFill>
                <a:latin typeface="Comic Sans MS" panose="030F0702030302020204" pitchFamily="66" charset="0"/>
              </a:rPr>
              <a:t>of the </a:t>
            </a:r>
            <a:r>
              <a:rPr lang="en-US" sz="2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yokes</a:t>
            </a:r>
            <a:endParaRPr lang="en-US" sz="28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648" y="1196752"/>
            <a:ext cx="6181416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73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9652" y="88378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2015 version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57307" y="847592"/>
            <a:ext cx="3795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2016 version (some iterations still needed</a:t>
            </a:r>
            <a:r>
              <a:rPr lang="it-IT" dirty="0" smtClean="0"/>
              <a:t>)  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865562"/>
            <a:ext cx="4104454" cy="2992438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9375" t="17151" r="10937" b="5769"/>
          <a:stretch>
            <a:fillRect/>
          </a:stretch>
        </p:blipFill>
        <p:spPr bwMode="auto">
          <a:xfrm>
            <a:off x="4174547" y="3865562"/>
            <a:ext cx="4851320" cy="299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D:\ANSYS\D2\DOPPIO COLLARE\file001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3" t="1279" r="9119"/>
          <a:stretch/>
        </p:blipFill>
        <p:spPr bwMode="auto">
          <a:xfrm>
            <a:off x="798990" y="1226830"/>
            <a:ext cx="2876366" cy="257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899592" y="3797817"/>
            <a:ext cx="259228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28688" y="1412776"/>
            <a:ext cx="0" cy="22322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997965" y="3712480"/>
            <a:ext cx="47841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624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289481" y="2373823"/>
            <a:ext cx="47841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544</a:t>
            </a:r>
            <a:endParaRPr lang="en-US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56" b="7051"/>
          <a:stretch/>
        </p:blipFill>
        <p:spPr>
          <a:xfrm>
            <a:off x="4334009" y="1190309"/>
            <a:ext cx="4532395" cy="264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48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79103"/>
            <a:ext cx="6264696" cy="5290668"/>
          </a:xfrm>
          <a:prstGeom prst="rect">
            <a:avLst/>
          </a:prstGeom>
        </p:spPr>
      </p:pic>
      <p:sp>
        <p:nvSpPr>
          <p:cNvPr id="5" name="CasellaDiTesto 2"/>
          <p:cNvSpPr txBox="1"/>
          <p:nvPr/>
        </p:nvSpPr>
        <p:spPr>
          <a:xfrm>
            <a:off x="5796136" y="5229200"/>
            <a:ext cx="324036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280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Pressing flanges and tie-rods</a:t>
            </a:r>
            <a:endParaRPr lang="en-US" sz="2000" dirty="0" smtClean="0">
              <a:solidFill>
                <a:srgbClr val="FF0000"/>
              </a:solidFill>
              <a:effectLst/>
              <a:latin typeface="Comic Sans MS" panose="030F0702030302020204" pitchFamily="66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4125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12776"/>
            <a:ext cx="5611014" cy="4694045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6084168" y="4869160"/>
            <a:ext cx="1800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280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Fillers (Shape adapters)</a:t>
            </a:r>
            <a:endParaRPr lang="en-US" sz="2000" dirty="0" smtClean="0">
              <a:solidFill>
                <a:srgbClr val="FF0000"/>
              </a:solidFill>
              <a:effectLst/>
              <a:latin typeface="Comic Sans MS" panose="030F0702030302020204" pitchFamily="66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117188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26" y="1107202"/>
            <a:ext cx="8361806" cy="5397592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6588224" y="4797152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rgbClr val="0070C0"/>
                </a:solidFill>
                <a:latin typeface="Comic Sans MS" panose="030F0702030302020204" pitchFamily="66" charset="0"/>
              </a:rPr>
              <a:t>E</a:t>
            </a:r>
            <a:r>
              <a:rPr lang="it-IT" sz="2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lectrical connections</a:t>
            </a:r>
            <a:endParaRPr lang="it-IT" sz="28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22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1787" y="1412776"/>
            <a:ext cx="8173416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it-IT" dirty="0" smtClean="0">
              <a:latin typeface="Overpass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smtClean="0">
                <a:latin typeface="Overpass"/>
              </a:rPr>
              <a:t>In the framework of an agreement CERN-INFN, the procurement of a short model (by INFN) has been decided. The main aim of the model  (1600 mm) is to verify the magnetic feld cross talk compensation with specular coils.</a:t>
            </a:r>
          </a:p>
          <a:p>
            <a:pPr algn="just"/>
            <a:endParaRPr lang="it-IT" dirty="0" smtClean="0">
              <a:latin typeface="Overpass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smtClean="0">
                <a:latin typeface="Overpass"/>
              </a:rPr>
              <a:t>The tender is started. On May 31</a:t>
            </a:r>
            <a:r>
              <a:rPr lang="it-IT" baseline="30000" dirty="0" smtClean="0">
                <a:latin typeface="Overpass"/>
              </a:rPr>
              <a:t>th</a:t>
            </a:r>
            <a:r>
              <a:rPr lang="it-IT" dirty="0" smtClean="0">
                <a:latin typeface="Overpass"/>
              </a:rPr>
              <a:t> the request for an offer were asked to the 4 companies qualified by CERN. The tender is of the type «</a:t>
            </a:r>
            <a:r>
              <a:rPr lang="it-IT" i="1" dirty="0" smtClean="0">
                <a:latin typeface="Overpass"/>
              </a:rPr>
              <a:t>Best Quality/Price ratio</a:t>
            </a:r>
            <a:r>
              <a:rPr lang="it-IT" dirty="0" smtClean="0">
                <a:latin typeface="Overpass"/>
              </a:rPr>
              <a:t>»</a:t>
            </a:r>
          </a:p>
          <a:p>
            <a:pPr algn="just"/>
            <a:endParaRPr lang="it-IT" dirty="0" smtClean="0">
              <a:latin typeface="Overpass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smtClean="0">
                <a:latin typeface="Overpass"/>
              </a:rPr>
              <a:t>The deadline for receiving the offers is July 15</a:t>
            </a:r>
            <a:r>
              <a:rPr lang="it-IT" baseline="30000" dirty="0" smtClean="0">
                <a:latin typeface="Overpass"/>
              </a:rPr>
              <a:t>th</a:t>
            </a:r>
          </a:p>
          <a:p>
            <a:pPr algn="just"/>
            <a:endParaRPr lang="it-IT" baseline="30000" dirty="0" smtClean="0">
              <a:latin typeface="Overpass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smtClean="0">
                <a:latin typeface="Overpass"/>
              </a:rPr>
              <a:t>The selecting board (3 persons) shall meet on July 25</a:t>
            </a:r>
            <a:r>
              <a:rPr lang="it-IT" baseline="30000" dirty="0" smtClean="0">
                <a:latin typeface="Overpass"/>
              </a:rPr>
              <a:t>th</a:t>
            </a:r>
            <a:r>
              <a:rPr lang="it-IT" dirty="0" smtClean="0">
                <a:latin typeface="Overpass"/>
              </a:rPr>
              <a:t>  for technical evaluation and possibly on July 26</a:t>
            </a:r>
            <a:r>
              <a:rPr lang="it-IT" baseline="30000" dirty="0" smtClean="0">
                <a:latin typeface="Overpass"/>
              </a:rPr>
              <a:t>th</a:t>
            </a:r>
            <a:r>
              <a:rPr lang="it-IT" dirty="0" smtClean="0">
                <a:latin typeface="Overpass"/>
              </a:rPr>
              <a:t> for opening the envelopes with economical offers. Formal contract in October.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dirty="0">
              <a:latin typeface="Overpass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smtClean="0">
                <a:latin typeface="Overpass"/>
              </a:rPr>
              <a:t>Delivery 16 months, but the companies can propose a shorter time </a:t>
            </a:r>
            <a:r>
              <a:rPr lang="it-IT" dirty="0" smtClean="0">
                <a:latin typeface="Overpass"/>
                <a:sym typeface="Wingdings" panose="05000000000000000000" pitchFamily="2" charset="2"/>
              </a:rPr>
              <a:t> Delivery to Cern January-February 2018 for a cold test in vertical cryostat.</a:t>
            </a:r>
            <a:endParaRPr lang="it-IT" dirty="0" smtClean="0">
              <a:latin typeface="Overpass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Overpas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1043444"/>
            <a:ext cx="3810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Procurement of the  short model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4720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print"/>
          <a:srcRect l="7162" t="12165" r="37379" b="23756"/>
          <a:stretch/>
        </p:blipFill>
        <p:spPr>
          <a:xfrm>
            <a:off x="107503" y="1196752"/>
            <a:ext cx="3312369" cy="27363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96065" y="1357139"/>
            <a:ext cx="504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>
                <a:latin typeface="Overpass"/>
              </a:rPr>
              <a:t>The drawings sent to companies reflected the design before last modifications of the iron yoke. </a:t>
            </a:r>
          </a:p>
          <a:p>
            <a:pPr algn="just"/>
            <a:endParaRPr lang="it-IT" dirty="0">
              <a:latin typeface="Overpass"/>
            </a:endParaRPr>
          </a:p>
          <a:p>
            <a:pPr algn="just"/>
            <a:r>
              <a:rPr lang="it-IT" dirty="0" smtClean="0">
                <a:latin typeface="Overpass"/>
              </a:rPr>
              <a:t>However the companies were informed that the final drawings will be given as the contract starts (provided that these modification are not really so large to cause a cost change). </a:t>
            </a:r>
            <a:endParaRPr lang="en-US" dirty="0">
              <a:latin typeface="Overpas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36897" y="2674948"/>
            <a:ext cx="2337028" cy="50757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590126" y="3708049"/>
            <a:ext cx="3221573" cy="312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9918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4944" y="1700808"/>
            <a:ext cx="77772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400" dirty="0" smtClean="0"/>
              <a:t>The 2 D magnetic and mechanical designs were  revised for accounting changes due to integration and mechanics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400" dirty="0" smtClean="0"/>
              <a:t>Quench analysis did not show criticietis for D2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400" dirty="0" smtClean="0"/>
              <a:t>Engineering design is well advanced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400" dirty="0" smtClean="0"/>
              <a:t>The procurement of a short model is started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19872" y="1098839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Conclusions</a:t>
            </a:r>
            <a:endParaRPr lang="it-IT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97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357" y="1659046"/>
            <a:ext cx="5099856" cy="479429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004048" y="2373977"/>
            <a:ext cx="648072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193174" y="3838437"/>
            <a:ext cx="648072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419872" y="2492815"/>
            <a:ext cx="648072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74326" y="991569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Modifications in the iron yoke lay-out and dimensions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275615" y="1659046"/>
            <a:ext cx="0" cy="26876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424481" y="1667323"/>
            <a:ext cx="0" cy="2819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99947" y="1667323"/>
            <a:ext cx="2626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Larger cuts (4 in total )  for lifting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865" y="2165817"/>
            <a:ext cx="2266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New holes  (4  in total 26 mm diameter ) for the longitudinal tie-rods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588224" y="2794922"/>
            <a:ext cx="26267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New cuts  (2 on the midplane) for allowing the welding of outer shell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2176008" y="4293096"/>
            <a:ext cx="599651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628233" y="4733528"/>
            <a:ext cx="599651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6746" y="4498668"/>
            <a:ext cx="18760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The dimensions and diameters of these two holes (for fine magnetic field optimization) were changed and are not final yet</a:t>
            </a:r>
            <a:endParaRPr lang="en-US" sz="16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176008" y="2608515"/>
            <a:ext cx="1124506" cy="20118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674326" y="4869160"/>
            <a:ext cx="601289" cy="424697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5652120" y="2373977"/>
            <a:ext cx="564445" cy="23453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1826726" y="5021560"/>
            <a:ext cx="601289" cy="424697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6744493" y="3718252"/>
            <a:ext cx="279863" cy="14099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424481" y="4931414"/>
            <a:ext cx="26267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From fully elliptical to </a:t>
            </a:r>
          </a:p>
          <a:p>
            <a:r>
              <a:rPr lang="it-IT" dirty="0"/>
              <a:t>r</a:t>
            </a:r>
            <a:r>
              <a:rPr lang="it-IT" dirty="0" smtClean="0"/>
              <a:t>ound + elliptical cross section for symplifying the integration into the outer shell and the fillers shape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275615" y="1667323"/>
            <a:ext cx="414886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5940152" y="5233908"/>
            <a:ext cx="313736" cy="38505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46798" y="1482657"/>
            <a:ext cx="28803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From 624 mm to 614 mm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34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8016" y="1344288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The collars were modified for accomodating the widest longitudinal tie-rods. The system involves six tie rods (two 30 mm diameter passing between the collared cois and four 25 mm diameter passing through the yoke)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75856" y="926749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Other Changes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32" t="33065" r="21280" b="33468"/>
          <a:stretch/>
        </p:blipFill>
        <p:spPr>
          <a:xfrm>
            <a:off x="971600" y="2492896"/>
            <a:ext cx="6734683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9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340768"/>
            <a:ext cx="7668344" cy="648072"/>
          </a:xfrm>
        </p:spPr>
        <p:txBody>
          <a:bodyPr/>
          <a:lstStyle/>
          <a:p>
            <a:r>
              <a:rPr lang="it-IT" sz="3600" dirty="0" smtClean="0"/>
              <a:t>Stress due to collaring (F=290 ton/m)</a:t>
            </a:r>
            <a:endParaRPr lang="it-IT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346182" y="2033711"/>
            <a:ext cx="1902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UNDER PRESSURE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13337" y="2033711"/>
            <a:ext cx="2167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PRESSURE RELEASED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2857" y="2403043"/>
            <a:ext cx="2961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average stress in the winding:</a:t>
            </a:r>
            <a:br>
              <a:rPr lang="it-IT" dirty="0" smtClean="0">
                <a:solidFill>
                  <a:schemeClr val="accent2"/>
                </a:solidFill>
                <a:latin typeface="Calibri" panose="020F0502020204030204" pitchFamily="34" charset="0"/>
              </a:rPr>
            </a:br>
            <a:r>
              <a:rPr lang="it-IT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89 MPa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16016" y="2420888"/>
            <a:ext cx="2961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average stress in the winding:</a:t>
            </a:r>
            <a:br>
              <a:rPr lang="it-IT" dirty="0" smtClean="0">
                <a:solidFill>
                  <a:schemeClr val="accent2"/>
                </a:solidFill>
                <a:latin typeface="Calibri" panose="020F0502020204030204" pitchFamily="34" charset="0"/>
              </a:rPr>
            </a:br>
            <a:r>
              <a:rPr lang="it-IT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82 MPa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99"/>
          <a:stretch>
            <a:fillRect/>
          </a:stretch>
        </p:blipFill>
        <p:spPr bwMode="auto">
          <a:xfrm>
            <a:off x="323528" y="3140968"/>
            <a:ext cx="4320480" cy="350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94"/>
          <a:stretch>
            <a:fillRect/>
          </a:stretch>
        </p:blipFill>
        <p:spPr bwMode="auto">
          <a:xfrm>
            <a:off x="4787008" y="3068960"/>
            <a:ext cx="4356992" cy="3494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699792" y="908720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Revised 2D mechanical design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34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153400" cy="679549"/>
          </a:xfrm>
        </p:spPr>
        <p:txBody>
          <a:bodyPr/>
          <a:lstStyle/>
          <a:p>
            <a:r>
              <a:rPr lang="it-IT" sz="3600" dirty="0"/>
              <a:t>Al alloy ring insertion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5" t="4029" r="30409"/>
          <a:stretch/>
        </p:blipFill>
        <p:spPr bwMode="auto">
          <a:xfrm>
            <a:off x="107504" y="2276872"/>
            <a:ext cx="4344145" cy="4401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355976" y="1700808"/>
            <a:ext cx="4816632" cy="1233428"/>
          </a:xfrm>
        </p:spPr>
        <p:txBody>
          <a:bodyPr/>
          <a:lstStyle/>
          <a:p>
            <a:r>
              <a:rPr lang="it-IT" sz="2400" dirty="0" smtClean="0"/>
              <a:t>no stress results from this operation because of the continuous gap between collars and rings</a:t>
            </a:r>
          </a:p>
          <a:p>
            <a:endParaRPr lang="it-IT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43"/>
          <a:stretch/>
        </p:blipFill>
        <p:spPr bwMode="auto">
          <a:xfrm>
            <a:off x="4427984" y="3212976"/>
            <a:ext cx="3024336" cy="3063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198884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anose="020F0502020204030204" pitchFamily="34" charset="0"/>
              </a:rPr>
              <a:t>0.16 mm  residual gap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979712" y="2348880"/>
            <a:ext cx="144016" cy="3600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87624" y="573325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anose="020F0502020204030204" pitchFamily="34" charset="0"/>
              </a:rPr>
              <a:t>0.27 mm  residual gap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771800" y="4437112"/>
            <a:ext cx="1152128" cy="136815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777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1" t="4459" r="7018"/>
          <a:stretch/>
        </p:blipFill>
        <p:spPr>
          <a:xfrm>
            <a:off x="251520" y="3068960"/>
            <a:ext cx="4032448" cy="32814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196752"/>
            <a:ext cx="84969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 smtClean="0"/>
              <a:t>In order to check the assembly procedure of the assembled collared coil into the Al sleeves, a mock-up is under construction  in the INFN Genova workshop with spark erosion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068960"/>
            <a:ext cx="4375331" cy="328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49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980729"/>
            <a:ext cx="9433048" cy="648072"/>
          </a:xfrm>
        </p:spPr>
        <p:txBody>
          <a:bodyPr/>
          <a:lstStyle/>
          <a:p>
            <a:pPr algn="l"/>
            <a:r>
              <a:rPr lang="it-IT" sz="3600" dirty="0" smtClean="0"/>
              <a:t>Stress due to iron yoke assembly (F=395 ton/m)</a:t>
            </a:r>
            <a:endParaRPr lang="it-I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1772816"/>
            <a:ext cx="4968552" cy="4368800"/>
          </a:xfrm>
        </p:spPr>
        <p:txBody>
          <a:bodyPr/>
          <a:lstStyle/>
          <a:p>
            <a:r>
              <a:rPr lang="it-IT" sz="2800" dirty="0" smtClean="0"/>
              <a:t>the stress is absorbed by the Al alloy ring, </a:t>
            </a:r>
            <a:r>
              <a:rPr lang="it-IT" sz="2800" dirty="0"/>
              <a:t>with no effect on the collared </a:t>
            </a:r>
            <a:r>
              <a:rPr lang="it-IT" sz="2800" dirty="0" smtClean="0"/>
              <a:t>coil</a:t>
            </a:r>
          </a:p>
          <a:p>
            <a:r>
              <a:rPr lang="it-IT" sz="2800" dirty="0" smtClean="0"/>
              <a:t>the average stress of Al alloy ring is &lt;</a:t>
            </a:r>
            <a:r>
              <a:rPr lang="it-IT" sz="2800" dirty="0" smtClean="0">
                <a:latin typeface="Symbol" panose="05050102010706020507" pitchFamily="18" charset="2"/>
              </a:rPr>
              <a:t>s</a:t>
            </a:r>
            <a:r>
              <a:rPr lang="it-IT" sz="2800" baseline="-25000" dirty="0" smtClean="0"/>
              <a:t>VM</a:t>
            </a:r>
            <a:r>
              <a:rPr lang="it-IT" sz="2800" dirty="0" smtClean="0"/>
              <a:t>&gt;=112 MPa </a:t>
            </a:r>
            <a:br>
              <a:rPr lang="it-IT" sz="2800" dirty="0" smtClean="0"/>
            </a:br>
            <a:r>
              <a:rPr lang="it-IT" sz="2800" dirty="0" smtClean="0"/>
              <a:t>(in compression)</a:t>
            </a:r>
          </a:p>
          <a:p>
            <a:r>
              <a:rPr lang="it-IT" sz="2800" dirty="0" smtClean="0"/>
              <a:t>except the pressing locations, the stress in the yoke is quite low (</a:t>
            </a:r>
            <a:r>
              <a:rPr lang="it-IT" sz="2800" dirty="0"/>
              <a:t>&lt;</a:t>
            </a:r>
            <a:r>
              <a:rPr lang="it-IT" sz="2800" dirty="0">
                <a:latin typeface="Symbol" panose="05050102010706020507" pitchFamily="18" charset="2"/>
              </a:rPr>
              <a:t>s</a:t>
            </a:r>
            <a:r>
              <a:rPr lang="it-IT" sz="2800" baseline="-25000" dirty="0"/>
              <a:t>VM</a:t>
            </a:r>
            <a:r>
              <a:rPr lang="it-IT" sz="2800" dirty="0" smtClean="0"/>
              <a:t>&gt;=32 MPa) </a:t>
            </a:r>
          </a:p>
          <a:p>
            <a:endParaRPr lang="it-IT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59" t="3783" r="16582" b="6134"/>
          <a:stretch/>
        </p:blipFill>
        <p:spPr bwMode="auto">
          <a:xfrm>
            <a:off x="5004048" y="1639983"/>
            <a:ext cx="3726706" cy="4885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eft Arrow 3"/>
          <p:cNvSpPr/>
          <p:nvPr/>
        </p:nvSpPr>
        <p:spPr>
          <a:xfrm>
            <a:off x="6012160" y="2168860"/>
            <a:ext cx="216024" cy="18002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Arrow 5"/>
          <p:cNvSpPr/>
          <p:nvPr/>
        </p:nvSpPr>
        <p:spPr>
          <a:xfrm>
            <a:off x="6079753" y="6084725"/>
            <a:ext cx="216024" cy="18002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6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6896</TotalTime>
  <Words>1228</Words>
  <Application>Microsoft Office PowerPoint</Application>
  <PresentationFormat>On-screen Show (4:3)</PresentationFormat>
  <Paragraphs>171</Paragraphs>
  <Slides>35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Stress due to collaring (F=290 ton/m)</vt:lpstr>
      <vt:lpstr>Al alloy ring insertion</vt:lpstr>
      <vt:lpstr>PowerPoint Presentation</vt:lpstr>
      <vt:lpstr>Stress due to iron yoke assembly (F=395 ton/m)</vt:lpstr>
      <vt:lpstr>Warm magnet</vt:lpstr>
      <vt:lpstr>Gaps at 1.9  K</vt:lpstr>
      <vt:lpstr>Gaps at 1.9 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fabbric</dc:creator>
  <cp:lastModifiedBy>fabbric</cp:lastModifiedBy>
  <cp:revision>283</cp:revision>
  <dcterms:created xsi:type="dcterms:W3CDTF">2014-03-24T13:21:46Z</dcterms:created>
  <dcterms:modified xsi:type="dcterms:W3CDTF">2016-06-21T11:56:38Z</dcterms:modified>
</cp:coreProperties>
</file>