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71" r:id="rId2"/>
    <p:sldId id="272" r:id="rId3"/>
    <p:sldId id="264" r:id="rId4"/>
    <p:sldId id="275" r:id="rId5"/>
    <p:sldId id="265" r:id="rId6"/>
    <p:sldId id="258" r:id="rId7"/>
    <p:sldId id="259" r:id="rId8"/>
    <p:sldId id="262" r:id="rId9"/>
    <p:sldId id="273" r:id="rId10"/>
    <p:sldId id="263"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942" y="-3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2C757C-7B67-4066-8882-16B1B6C80EC0}" type="datetimeFigureOut">
              <a:rPr lang="en-US" smtClean="0"/>
              <a:t>6/24/2016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3DE14B-FF11-41AF-B9BF-868CD8129901}" type="slidenum">
              <a:rPr lang="en-US" smtClean="0"/>
              <a:t>‹#›</a:t>
            </a:fld>
            <a:endParaRPr lang="en-US"/>
          </a:p>
        </p:txBody>
      </p:sp>
    </p:spTree>
    <p:extLst>
      <p:ext uri="{BB962C8B-B14F-4D97-AF65-F5344CB8AC3E}">
        <p14:creationId xmlns:p14="http://schemas.microsoft.com/office/powerpoint/2010/main" val="3536145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3DE14B-FF11-41AF-B9BF-868CD8129901}" type="slidenum">
              <a:rPr lang="en-US" smtClean="0"/>
              <a:t>5</a:t>
            </a:fld>
            <a:endParaRPr lang="en-US"/>
          </a:p>
        </p:txBody>
      </p:sp>
    </p:spTree>
    <p:extLst>
      <p:ext uri="{BB962C8B-B14F-4D97-AF65-F5344CB8AC3E}">
        <p14:creationId xmlns:p14="http://schemas.microsoft.com/office/powerpoint/2010/main" val="3460547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8728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8078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6769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45603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1296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94031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7268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9366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404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4841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1396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2569F2-FFCC-483E-8254-1696191DE731}" type="datetimeFigureOut">
              <a:rPr lang="en-US" smtClean="0">
                <a:solidFill>
                  <a:prstClr val="black">
                    <a:tint val="75000"/>
                  </a:prstClr>
                </a:solidFill>
              </a:rPr>
              <a:pPr/>
              <a:t>6/24/2016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86167A-112C-4146-91F8-1E82AC2FA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59757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wmf"/><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of PIT Nb</a:t>
            </a:r>
            <a:r>
              <a:rPr lang="en-US" baseline="-25000" dirty="0" smtClean="0"/>
              <a:t>3</a:t>
            </a:r>
            <a:r>
              <a:rPr lang="en-US" dirty="0" smtClean="0"/>
              <a:t>Sn work at ASC</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34727" y="6125258"/>
            <a:ext cx="733073" cy="733073"/>
          </a:xfrm>
          <a:prstGeom prst="rect">
            <a:avLst/>
          </a:prstGeom>
        </p:spPr>
      </p:pic>
      <p:pic>
        <p:nvPicPr>
          <p:cNvPr id="5" name="Picture 3" descr="Z:\ASC\Logos_Templates_and_Letterhead\ASC+Maglab+FSU Horizontal Triplet\Vector\FSU-ASC-M_logo_062415.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038560"/>
            <a:ext cx="4648199" cy="8146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segal\Desktop\Presentations\Posters\bruker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121059"/>
            <a:ext cx="1328561" cy="71599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s://indico.cern.ch/event/304057/picture/1.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55336" y="6121059"/>
            <a:ext cx="741473" cy="7414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02620" y="6121058"/>
            <a:ext cx="732107" cy="732107"/>
          </a:xfrm>
          <a:prstGeom prst="rect">
            <a:avLst/>
          </a:prstGeom>
        </p:spPr>
      </p:pic>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6121059"/>
            <a:ext cx="533400" cy="703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 y="5212397"/>
            <a:ext cx="9143999" cy="830997"/>
          </a:xfrm>
          <a:prstGeom prst="rect">
            <a:avLst/>
          </a:prstGeom>
          <a:noFill/>
          <a:ln>
            <a:solidFill>
              <a:schemeClr val="tx1"/>
            </a:solidFill>
          </a:ln>
        </p:spPr>
        <p:txBody>
          <a:bodyPr wrap="square" rtlCol="0">
            <a:spAutoFit/>
          </a:bodyPr>
          <a:lstStyle/>
          <a:p>
            <a:r>
              <a:rPr lang="en-US" sz="1600" dirty="0" smtClean="0"/>
              <a:t>Funding provided: </a:t>
            </a:r>
            <a:r>
              <a:rPr lang="en-US" sz="1600" dirty="0"/>
              <a:t>This work was supported by the US Department of Energy (DOE) Office of High Energy Physics under award DE-SC0012083, by CERN, and by the National High Magnetic Field Laboratory (which is supported by the National Science Foundation under NSF/DMR-1157490) and by the State of Florida. </a:t>
            </a:r>
          </a:p>
        </p:txBody>
      </p:sp>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 y="1075864"/>
            <a:ext cx="4020444" cy="3953336"/>
          </a:xfrm>
          <a:prstGeom prst="rect">
            <a:avLst/>
          </a:prstGeom>
        </p:spPr>
      </p:pic>
      <p:sp>
        <p:nvSpPr>
          <p:cNvPr id="3" name="TextBox 2"/>
          <p:cNvSpPr txBox="1"/>
          <p:nvPr/>
        </p:nvSpPr>
        <p:spPr>
          <a:xfrm>
            <a:off x="4800600" y="1789093"/>
            <a:ext cx="4340073" cy="954107"/>
          </a:xfrm>
          <a:prstGeom prst="rect">
            <a:avLst/>
          </a:prstGeom>
          <a:noFill/>
        </p:spPr>
        <p:txBody>
          <a:bodyPr wrap="square" rtlCol="0">
            <a:spAutoFit/>
          </a:bodyPr>
          <a:lstStyle/>
          <a:p>
            <a:r>
              <a:rPr lang="en-US" sz="2800" dirty="0" smtClean="0"/>
              <a:t>Chris Segal</a:t>
            </a:r>
          </a:p>
          <a:p>
            <a:r>
              <a:rPr lang="en-US" sz="2800" dirty="0" smtClean="0"/>
              <a:t>June 24</a:t>
            </a:r>
            <a:r>
              <a:rPr lang="en-US" sz="2800" baseline="30000" dirty="0" smtClean="0"/>
              <a:t>th</a:t>
            </a:r>
            <a:r>
              <a:rPr lang="en-US" sz="2800" dirty="0" smtClean="0"/>
              <a:t>, 2016</a:t>
            </a:r>
            <a:endParaRPr lang="en-US" sz="2800" dirty="0"/>
          </a:p>
        </p:txBody>
      </p:sp>
      <p:sp>
        <p:nvSpPr>
          <p:cNvPr id="13" name="TextBox 12"/>
          <p:cNvSpPr txBox="1"/>
          <p:nvPr/>
        </p:nvSpPr>
        <p:spPr>
          <a:xfrm>
            <a:off x="4114800" y="2819400"/>
            <a:ext cx="4572000" cy="2308324"/>
          </a:xfrm>
          <a:prstGeom prst="rect">
            <a:avLst/>
          </a:prstGeom>
          <a:noFill/>
        </p:spPr>
        <p:txBody>
          <a:bodyPr wrap="square" rtlCol="0">
            <a:spAutoFit/>
          </a:bodyPr>
          <a:lstStyle/>
          <a:p>
            <a:r>
              <a:rPr lang="en-US" dirty="0" smtClean="0">
                <a:solidFill>
                  <a:srgbClr val="FF0000"/>
                </a:solidFill>
              </a:rPr>
              <a:t>Note – although it was planned after the February meeting to work on the enhanced Sn samples made in late 2015, actually no samples have been sent so all recent work is on the same 0.78 mm wire sent to the US in the CDP-CERN RRP-PIT wire exchange whose vintage and make up is very different from the present R&amp;D plans.</a:t>
            </a:r>
            <a:endParaRPr lang="en-US" dirty="0">
              <a:solidFill>
                <a:srgbClr val="FF0000"/>
              </a:solidFill>
            </a:endParaRPr>
          </a:p>
        </p:txBody>
      </p:sp>
    </p:spTree>
    <p:extLst>
      <p:ext uri="{BB962C8B-B14F-4D97-AF65-F5344CB8AC3E}">
        <p14:creationId xmlns:p14="http://schemas.microsoft.com/office/powerpoint/2010/main" val="1029518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791"/>
            <a:ext cx="9144000" cy="1023031"/>
          </a:xfrm>
        </p:spPr>
        <p:txBody>
          <a:bodyPr/>
          <a:lstStyle/>
          <a:p>
            <a:pPr algn="ctr"/>
            <a:r>
              <a:rPr lang="en-US" dirty="0" smtClean="0"/>
              <a:t>Summary</a:t>
            </a:r>
            <a:endParaRPr lang="en-US" dirty="0"/>
          </a:p>
        </p:txBody>
      </p:sp>
      <p:sp>
        <p:nvSpPr>
          <p:cNvPr id="3" name="Content Placeholder 2"/>
          <p:cNvSpPr>
            <a:spLocks noGrp="1"/>
          </p:cNvSpPr>
          <p:nvPr>
            <p:ph idx="1"/>
          </p:nvPr>
        </p:nvSpPr>
        <p:spPr>
          <a:xfrm>
            <a:off x="0" y="1161143"/>
            <a:ext cx="9144000" cy="5500914"/>
          </a:xfrm>
        </p:spPr>
        <p:txBody>
          <a:bodyPr>
            <a:normAutofit fontScale="62500" lnSpcReduction="20000"/>
          </a:bodyPr>
          <a:lstStyle/>
          <a:p>
            <a:r>
              <a:rPr lang="en-US" dirty="0" smtClean="0"/>
              <a:t>Can J</a:t>
            </a:r>
            <a:r>
              <a:rPr lang="en-US" baseline="-25000" dirty="0" smtClean="0"/>
              <a:t>c</a:t>
            </a:r>
            <a:r>
              <a:rPr lang="en-US" dirty="0" smtClean="0"/>
              <a:t> be raised above 2500 A/mm</a:t>
            </a:r>
            <a:r>
              <a:rPr lang="en-US" baseline="30000" dirty="0" smtClean="0"/>
              <a:t>2</a:t>
            </a:r>
            <a:r>
              <a:rPr lang="en-US" dirty="0" smtClean="0"/>
              <a:t> at 12 T in the standard formulation?</a:t>
            </a:r>
          </a:p>
          <a:p>
            <a:pPr lvl="1"/>
            <a:r>
              <a:rPr lang="en-US" dirty="0" smtClean="0"/>
              <a:t>Empirically the answer </a:t>
            </a:r>
            <a:r>
              <a:rPr lang="en-US" dirty="0" smtClean="0">
                <a:solidFill>
                  <a:srgbClr val="FF0000"/>
                </a:solidFill>
              </a:rPr>
              <a:t>after many optimizations at BEST and CERN </a:t>
            </a:r>
            <a:r>
              <a:rPr lang="en-US" dirty="0" smtClean="0"/>
              <a:t>has been no</a:t>
            </a:r>
          </a:p>
          <a:p>
            <a:pPr lvl="1"/>
            <a:r>
              <a:rPr lang="en-US" dirty="0" smtClean="0"/>
              <a:t>There are some hints it is still possible, though the possibility keeps moving lower…</a:t>
            </a:r>
          </a:p>
          <a:p>
            <a:pPr lvl="2"/>
            <a:r>
              <a:rPr lang="en-US" dirty="0" smtClean="0">
                <a:solidFill>
                  <a:srgbClr val="FF0000"/>
                </a:solidFill>
              </a:rPr>
              <a:t>Multistep HT’s has improved LG/SG ratio, however </a:t>
            </a:r>
            <a:r>
              <a:rPr lang="en-US" dirty="0" err="1" smtClean="0">
                <a:solidFill>
                  <a:srgbClr val="FF0000"/>
                </a:solidFill>
              </a:rPr>
              <a:t>J</a:t>
            </a:r>
            <a:r>
              <a:rPr lang="en-US" baseline="-25000" dirty="0" err="1" smtClean="0">
                <a:solidFill>
                  <a:srgbClr val="FF0000"/>
                </a:solidFill>
              </a:rPr>
              <a:t>c</a:t>
            </a:r>
            <a:r>
              <a:rPr lang="en-US" baseline="-25000" dirty="0" smtClean="0">
                <a:solidFill>
                  <a:srgbClr val="FF0000"/>
                </a:solidFill>
              </a:rPr>
              <a:t> </a:t>
            </a:r>
            <a:r>
              <a:rPr lang="en-US" dirty="0" smtClean="0">
                <a:solidFill>
                  <a:srgbClr val="FF0000"/>
                </a:solidFill>
              </a:rPr>
              <a:t>has not increased, and the layer </a:t>
            </a:r>
            <a:r>
              <a:rPr lang="en-US" dirty="0" err="1" smtClean="0">
                <a:solidFill>
                  <a:srgbClr val="FF0000"/>
                </a:solidFill>
              </a:rPr>
              <a:t>J</a:t>
            </a:r>
            <a:r>
              <a:rPr lang="en-US" baseline="-25000" dirty="0" err="1" smtClean="0">
                <a:solidFill>
                  <a:srgbClr val="FF0000"/>
                </a:solidFill>
              </a:rPr>
              <a:t>c</a:t>
            </a:r>
            <a:r>
              <a:rPr lang="en-US" dirty="0" smtClean="0">
                <a:solidFill>
                  <a:srgbClr val="FF0000"/>
                </a:solidFill>
              </a:rPr>
              <a:t> goes down.</a:t>
            </a:r>
          </a:p>
          <a:p>
            <a:pPr lvl="1"/>
            <a:r>
              <a:rPr lang="en-US" dirty="0" smtClean="0"/>
              <a:t>Could better understanding of the reaction conditions and especially of the LG/SG ratio help find more </a:t>
            </a:r>
            <a:r>
              <a:rPr lang="en-US" dirty="0" err="1" smtClean="0"/>
              <a:t>J</a:t>
            </a:r>
            <a:r>
              <a:rPr lang="en-US" baseline="-25000" dirty="0" err="1" smtClean="0"/>
              <a:t>c</a:t>
            </a:r>
            <a:r>
              <a:rPr lang="en-US" dirty="0" smtClean="0"/>
              <a:t>?</a:t>
            </a:r>
          </a:p>
          <a:p>
            <a:r>
              <a:rPr lang="en-US" dirty="0" smtClean="0"/>
              <a:t>Does LG contribute to J</a:t>
            </a:r>
            <a:r>
              <a:rPr lang="en-US" baseline="-25000" dirty="0" smtClean="0"/>
              <a:t>c</a:t>
            </a:r>
            <a:r>
              <a:rPr lang="en-US" dirty="0" smtClean="0"/>
              <a:t>?  Chiara’s paper makes a strong case for NO!</a:t>
            </a:r>
          </a:p>
          <a:p>
            <a:pPr lvl="1"/>
            <a:r>
              <a:rPr lang="en-US" dirty="0" smtClean="0"/>
              <a:t>Chris’s </a:t>
            </a:r>
            <a:r>
              <a:rPr lang="en-US" dirty="0" err="1" smtClean="0"/>
              <a:t>SuST</a:t>
            </a:r>
            <a:r>
              <a:rPr lang="en-US" dirty="0" smtClean="0"/>
              <a:t> paper makes the case that SG/LG ratio can be enhanced in some filaments if the local Sn core content is varied by intense local heat</a:t>
            </a:r>
          </a:p>
          <a:p>
            <a:pPr lvl="1"/>
            <a:r>
              <a:rPr lang="en-US" dirty="0" smtClean="0"/>
              <a:t>Does J</a:t>
            </a:r>
            <a:r>
              <a:rPr lang="en-US" baseline="-25000" dirty="0" smtClean="0"/>
              <a:t>c</a:t>
            </a:r>
            <a:r>
              <a:rPr lang="en-US" dirty="0" smtClean="0"/>
              <a:t> rise if the SG/LG is enhanced?  No answer possible with welded samples</a:t>
            </a:r>
          </a:p>
          <a:p>
            <a:pPr lvl="2"/>
            <a:r>
              <a:rPr lang="en-US" dirty="0" smtClean="0"/>
              <a:t>Recent BEST R&amp;D billets have addressed this question with variable </a:t>
            </a:r>
            <a:r>
              <a:rPr lang="en-US" dirty="0" err="1" smtClean="0"/>
              <a:t>Sn:Nb</a:t>
            </a:r>
            <a:r>
              <a:rPr lang="en-US" dirty="0" smtClean="0"/>
              <a:t> ratios but with uncertain outcome</a:t>
            </a:r>
          </a:p>
          <a:p>
            <a:pPr lvl="2"/>
            <a:r>
              <a:rPr lang="en-US" dirty="0" smtClean="0"/>
              <a:t>Agreed in February that these samples, reacted and unreacted would come to Chris</a:t>
            </a:r>
          </a:p>
          <a:p>
            <a:r>
              <a:rPr lang="en-US" dirty="0" smtClean="0"/>
              <a:t>Does the LG form by a different reaction path than the SG?</a:t>
            </a:r>
          </a:p>
          <a:p>
            <a:pPr lvl="1"/>
            <a:r>
              <a:rPr lang="en-US" dirty="0" smtClean="0"/>
              <a:t>At BEST/CERN/FSU meeting in February we suggested that LG forms by decomposition only of core constituents</a:t>
            </a:r>
          </a:p>
          <a:p>
            <a:pPr lvl="1"/>
            <a:r>
              <a:rPr lang="en-US" dirty="0" smtClean="0">
                <a:solidFill>
                  <a:srgbClr val="FF0000"/>
                </a:solidFill>
              </a:rPr>
              <a:t>Samples quenched as the LG A15 grains are forming show that the LG forms in the Nb</a:t>
            </a:r>
            <a:r>
              <a:rPr lang="en-US" baseline="-25000" dirty="0" smtClean="0">
                <a:solidFill>
                  <a:srgbClr val="FF0000"/>
                </a:solidFill>
              </a:rPr>
              <a:t>6</a:t>
            </a:r>
            <a:r>
              <a:rPr lang="en-US" dirty="0" smtClean="0">
                <a:solidFill>
                  <a:srgbClr val="FF0000"/>
                </a:solidFill>
              </a:rPr>
              <a:t>Sn</a:t>
            </a:r>
            <a:r>
              <a:rPr lang="en-US" baseline="-25000" dirty="0" smtClean="0">
                <a:solidFill>
                  <a:srgbClr val="FF0000"/>
                </a:solidFill>
              </a:rPr>
              <a:t>5</a:t>
            </a:r>
            <a:r>
              <a:rPr lang="en-US" dirty="0" smtClean="0">
                <a:solidFill>
                  <a:srgbClr val="FF0000"/>
                </a:solidFill>
              </a:rPr>
              <a:t> annulus formed from Nausite decomposition formed from core reactions rather than from the SG A15 annulus formed by diffusion of Sn into the Nb-Ta tube.</a:t>
            </a:r>
          </a:p>
          <a:p>
            <a:pPr lvl="1"/>
            <a:endParaRPr lang="en-US" dirty="0"/>
          </a:p>
        </p:txBody>
      </p:sp>
    </p:spTree>
    <p:extLst>
      <p:ext uri="{BB962C8B-B14F-4D97-AF65-F5344CB8AC3E}">
        <p14:creationId xmlns:p14="http://schemas.microsoft.com/office/powerpoint/2010/main" val="3278963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conclusions</a:t>
            </a:r>
            <a:endParaRPr lang="en-US" dirty="0"/>
          </a:p>
        </p:txBody>
      </p:sp>
      <p:sp>
        <p:nvSpPr>
          <p:cNvPr id="3" name="Content Placeholder 2"/>
          <p:cNvSpPr>
            <a:spLocks noGrp="1"/>
          </p:cNvSpPr>
          <p:nvPr>
            <p:ph idx="1"/>
          </p:nvPr>
        </p:nvSpPr>
        <p:spPr>
          <a:xfrm>
            <a:off x="457200" y="1066800"/>
            <a:ext cx="8229600" cy="5410200"/>
          </a:xfrm>
        </p:spPr>
        <p:txBody>
          <a:bodyPr>
            <a:normAutofit fontScale="70000" lnSpcReduction="20000"/>
          </a:bodyPr>
          <a:lstStyle/>
          <a:p>
            <a:r>
              <a:rPr lang="en-US" dirty="0" smtClean="0"/>
              <a:t>We are close to concluding experiments </a:t>
            </a:r>
            <a:r>
              <a:rPr lang="en-US" dirty="0" smtClean="0">
                <a:solidFill>
                  <a:srgbClr val="FF0000"/>
                </a:solidFill>
              </a:rPr>
              <a:t>with this</a:t>
            </a:r>
            <a:r>
              <a:rPr lang="en-US" dirty="0" smtClean="0"/>
              <a:t> standard ratio PIT </a:t>
            </a:r>
            <a:r>
              <a:rPr lang="en-US" dirty="0" smtClean="0">
                <a:solidFill>
                  <a:srgbClr val="FF0000"/>
                </a:solidFill>
              </a:rPr>
              <a:t>conductor (whose properties may be compromised by its small size too?)</a:t>
            </a:r>
            <a:endParaRPr lang="en-US" dirty="0" smtClean="0"/>
          </a:p>
          <a:p>
            <a:r>
              <a:rPr lang="en-US" dirty="0" smtClean="0"/>
              <a:t>LG incubation can definitely be delayed</a:t>
            </a:r>
          </a:p>
          <a:p>
            <a:pPr lvl="1"/>
            <a:r>
              <a:rPr lang="en-US" dirty="0" smtClean="0"/>
              <a:t>Consistent with there being two different reactions</a:t>
            </a:r>
          </a:p>
          <a:p>
            <a:pPr lvl="2"/>
            <a:r>
              <a:rPr lang="en-US" dirty="0" smtClean="0"/>
              <a:t>SG is formed by direct diffusion of Sn into </a:t>
            </a:r>
            <a:r>
              <a:rPr lang="en-US" dirty="0" err="1" smtClean="0"/>
              <a:t>Nb</a:t>
            </a:r>
            <a:r>
              <a:rPr lang="en-US" dirty="0" smtClean="0"/>
              <a:t>-Ta supplied by Nb</a:t>
            </a:r>
            <a:r>
              <a:rPr lang="en-US" baseline="-25000" dirty="0" smtClean="0"/>
              <a:t>6</a:t>
            </a:r>
            <a:r>
              <a:rPr lang="en-US" dirty="0" smtClean="0"/>
              <a:t>Sn</a:t>
            </a:r>
            <a:r>
              <a:rPr lang="en-US" baseline="-25000" dirty="0" smtClean="0"/>
              <a:t>5</a:t>
            </a:r>
          </a:p>
          <a:p>
            <a:pPr lvl="2"/>
            <a:r>
              <a:rPr lang="en-US" dirty="0" smtClean="0"/>
              <a:t>LG forms when Nb</a:t>
            </a:r>
            <a:r>
              <a:rPr lang="en-US" baseline="-25000" dirty="0" smtClean="0"/>
              <a:t>6</a:t>
            </a:r>
            <a:r>
              <a:rPr lang="en-US" dirty="0" smtClean="0"/>
              <a:t>Sn</a:t>
            </a:r>
            <a:r>
              <a:rPr lang="en-US" baseline="-25000" dirty="0" smtClean="0"/>
              <a:t>5</a:t>
            </a:r>
            <a:r>
              <a:rPr lang="en-US" dirty="0" smtClean="0"/>
              <a:t> decomposes to LG A15</a:t>
            </a:r>
          </a:p>
          <a:p>
            <a:pPr lvl="2"/>
            <a:r>
              <a:rPr lang="en-US" dirty="0">
                <a:solidFill>
                  <a:srgbClr val="FF0000"/>
                </a:solidFill>
              </a:rPr>
              <a:t>Probing </a:t>
            </a:r>
            <a:r>
              <a:rPr lang="en-US" dirty="0" smtClean="0">
                <a:solidFill>
                  <a:srgbClr val="FF0000"/>
                </a:solidFill>
              </a:rPr>
              <a:t>the Ta </a:t>
            </a:r>
            <a:r>
              <a:rPr lang="en-US" dirty="0">
                <a:solidFill>
                  <a:srgbClr val="FF0000"/>
                </a:solidFill>
              </a:rPr>
              <a:t>content of </a:t>
            </a:r>
            <a:r>
              <a:rPr lang="en-US" dirty="0" smtClean="0">
                <a:solidFill>
                  <a:srgbClr val="FF0000"/>
                </a:solidFill>
              </a:rPr>
              <a:t>LG shows a little Ta signal in the LG but clearly much </a:t>
            </a:r>
            <a:r>
              <a:rPr lang="en-US" dirty="0">
                <a:solidFill>
                  <a:srgbClr val="FF0000"/>
                </a:solidFill>
              </a:rPr>
              <a:t>less </a:t>
            </a:r>
            <a:r>
              <a:rPr lang="en-US" dirty="0" smtClean="0">
                <a:solidFill>
                  <a:srgbClr val="FF0000"/>
                </a:solidFill>
              </a:rPr>
              <a:t>than in SG (strong overlap of Cu and Ta signals makes this experiment difficult)</a:t>
            </a:r>
            <a:endParaRPr lang="en-US" dirty="0">
              <a:solidFill>
                <a:srgbClr val="FF0000"/>
              </a:solidFill>
            </a:endParaRPr>
          </a:p>
          <a:p>
            <a:pPr lvl="2"/>
            <a:endParaRPr lang="en-US" dirty="0" smtClean="0"/>
          </a:p>
          <a:p>
            <a:r>
              <a:rPr lang="en-US" dirty="0" smtClean="0"/>
              <a:t>We are still unclear about the </a:t>
            </a:r>
            <a:r>
              <a:rPr lang="en-US" dirty="0" smtClean="0">
                <a:solidFill>
                  <a:srgbClr val="FF0000"/>
                </a:solidFill>
              </a:rPr>
              <a:t>value</a:t>
            </a:r>
            <a:r>
              <a:rPr lang="en-US" dirty="0" smtClean="0"/>
              <a:t> of the Cu </a:t>
            </a:r>
            <a:r>
              <a:rPr lang="en-US" dirty="0" smtClean="0">
                <a:solidFill>
                  <a:srgbClr val="FF0000"/>
                </a:solidFill>
              </a:rPr>
              <a:t>sleeve</a:t>
            </a:r>
            <a:endParaRPr lang="en-US" dirty="0" smtClean="0"/>
          </a:p>
          <a:p>
            <a:pPr lvl="1"/>
            <a:r>
              <a:rPr lang="en-US" dirty="0" smtClean="0"/>
              <a:t>In principle Cu should NOT be needed to allow A15 since the pathway NbSn</a:t>
            </a:r>
            <a:r>
              <a:rPr lang="en-US" baseline="-25000" dirty="0" smtClean="0"/>
              <a:t>2</a:t>
            </a:r>
            <a:r>
              <a:rPr lang="en-US" dirty="0" smtClean="0"/>
              <a:t> through Nb</a:t>
            </a:r>
            <a:r>
              <a:rPr lang="en-US" baseline="-25000" dirty="0" smtClean="0"/>
              <a:t>6</a:t>
            </a:r>
            <a:r>
              <a:rPr lang="en-US" dirty="0" smtClean="0"/>
              <a:t>Sn</a:t>
            </a:r>
            <a:r>
              <a:rPr lang="en-US" baseline="-25000" dirty="0" smtClean="0"/>
              <a:t>5</a:t>
            </a:r>
            <a:r>
              <a:rPr lang="en-US" dirty="0" smtClean="0"/>
              <a:t> to A15 exists </a:t>
            </a:r>
            <a:r>
              <a:rPr lang="en-US" dirty="0" smtClean="0">
                <a:solidFill>
                  <a:srgbClr val="FF0000"/>
                </a:solidFill>
              </a:rPr>
              <a:t>(this is not the bronze route)</a:t>
            </a:r>
            <a:endParaRPr lang="en-US" dirty="0" smtClean="0"/>
          </a:p>
          <a:p>
            <a:pPr lvl="1"/>
            <a:r>
              <a:rPr lang="en-US" dirty="0" smtClean="0"/>
              <a:t>We have found that Cu is soluble in Nausite, insoluble in NbSn</a:t>
            </a:r>
            <a:r>
              <a:rPr lang="en-US" baseline="-25000" dirty="0" smtClean="0"/>
              <a:t>2</a:t>
            </a:r>
            <a:r>
              <a:rPr lang="en-US" dirty="0" smtClean="0"/>
              <a:t> and soluble in Nb</a:t>
            </a:r>
            <a:r>
              <a:rPr lang="en-US" baseline="-25000" dirty="0" smtClean="0"/>
              <a:t>6</a:t>
            </a:r>
            <a:r>
              <a:rPr lang="en-US" dirty="0" smtClean="0"/>
              <a:t>Sn</a:t>
            </a:r>
            <a:r>
              <a:rPr lang="en-US" baseline="-25000" dirty="0" smtClean="0"/>
              <a:t>5</a:t>
            </a:r>
          </a:p>
          <a:p>
            <a:pPr lvl="1"/>
            <a:r>
              <a:rPr lang="en-US" dirty="0" smtClean="0"/>
              <a:t>When Nb</a:t>
            </a:r>
            <a:r>
              <a:rPr lang="en-US" baseline="-25000" dirty="0" smtClean="0"/>
              <a:t>6</a:t>
            </a:r>
            <a:r>
              <a:rPr lang="en-US" dirty="0" smtClean="0"/>
              <a:t>Sn</a:t>
            </a:r>
            <a:r>
              <a:rPr lang="en-US" baseline="-25000" dirty="0" smtClean="0"/>
              <a:t>5</a:t>
            </a:r>
            <a:r>
              <a:rPr lang="en-US" dirty="0" smtClean="0"/>
              <a:t> decomposes, Cu is dumped in small mesoscopic piles at LG A15 GBs</a:t>
            </a:r>
          </a:p>
          <a:p>
            <a:r>
              <a:rPr lang="en-US" dirty="0" smtClean="0"/>
              <a:t>We </a:t>
            </a:r>
            <a:r>
              <a:rPr lang="en-US" dirty="0" smtClean="0">
                <a:solidFill>
                  <a:srgbClr val="FF0000"/>
                </a:solidFill>
              </a:rPr>
              <a:t>are</a:t>
            </a:r>
            <a:r>
              <a:rPr lang="en-US" dirty="0" smtClean="0"/>
              <a:t> constrained by having only </a:t>
            </a:r>
            <a:r>
              <a:rPr lang="en-US" dirty="0" smtClean="0">
                <a:solidFill>
                  <a:srgbClr val="FF0000"/>
                </a:solidFill>
              </a:rPr>
              <a:t>one</a:t>
            </a:r>
            <a:r>
              <a:rPr lang="en-US" dirty="0" smtClean="0"/>
              <a:t> </a:t>
            </a:r>
            <a:r>
              <a:rPr lang="en-US" dirty="0" smtClean="0">
                <a:solidFill>
                  <a:srgbClr val="FF0000"/>
                </a:solidFill>
              </a:rPr>
              <a:t>chemistry to work with</a:t>
            </a:r>
            <a:endParaRPr lang="en-US" dirty="0">
              <a:solidFill>
                <a:srgbClr val="FF0000"/>
              </a:solidFill>
            </a:endParaRPr>
          </a:p>
        </p:txBody>
      </p:sp>
    </p:spTree>
    <p:extLst>
      <p:ext uri="{BB962C8B-B14F-4D97-AF65-F5344CB8AC3E}">
        <p14:creationId xmlns:p14="http://schemas.microsoft.com/office/powerpoint/2010/main" val="2603944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rPr>
              <a:t>Conclusions of the February meeting</a:t>
            </a:r>
            <a:endParaRPr lang="en-US"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US" dirty="0" smtClean="0"/>
              <a:t>Bruker presented multiple variable (all increased Sn) billets that responded to our earlier observations of variable LG/SG ratio observations in welded wires where we believed that we had locally modified the local </a:t>
            </a:r>
            <a:r>
              <a:rPr lang="en-US" dirty="0" err="1" smtClean="0"/>
              <a:t>Sn:Nb</a:t>
            </a:r>
            <a:r>
              <a:rPr lang="en-US" dirty="0" smtClean="0"/>
              <a:t> ratio</a:t>
            </a:r>
          </a:p>
          <a:p>
            <a:pPr lvl="1"/>
            <a:r>
              <a:rPr lang="en-US" dirty="0" smtClean="0"/>
              <a:t>Reacted </a:t>
            </a:r>
            <a:r>
              <a:rPr lang="en-US" dirty="0"/>
              <a:t>wire </a:t>
            </a:r>
            <a:r>
              <a:rPr lang="en-US" dirty="0" smtClean="0"/>
              <a:t>was to </a:t>
            </a:r>
            <a:r>
              <a:rPr lang="en-US" dirty="0"/>
              <a:t>be sent for microstructural analysis </a:t>
            </a:r>
            <a:r>
              <a:rPr lang="en-US" dirty="0" smtClean="0"/>
              <a:t>(SG/LG volume</a:t>
            </a:r>
            <a:r>
              <a:rPr lang="en-US" dirty="0"/>
              <a:t> </a:t>
            </a:r>
            <a:r>
              <a:rPr lang="en-US" dirty="0" smtClean="0"/>
              <a:t>fractions/EDS)</a:t>
            </a:r>
          </a:p>
          <a:p>
            <a:pPr lvl="1"/>
            <a:r>
              <a:rPr lang="en-US" dirty="0" smtClean="0"/>
              <a:t>Unreacted</a:t>
            </a:r>
            <a:r>
              <a:rPr lang="en-US" dirty="0"/>
              <a:t> </a:t>
            </a:r>
            <a:r>
              <a:rPr lang="en-US" dirty="0" smtClean="0"/>
              <a:t>wire </a:t>
            </a:r>
            <a:r>
              <a:rPr lang="en-US" dirty="0"/>
              <a:t>for DTA analysis </a:t>
            </a:r>
            <a:r>
              <a:rPr lang="en-US" dirty="0" smtClean="0"/>
              <a:t>and quench experiments opening up the reaction paths</a:t>
            </a:r>
          </a:p>
          <a:p>
            <a:r>
              <a:rPr lang="en-US" dirty="0" smtClean="0"/>
              <a:t>Unreacted Cu-free </a:t>
            </a:r>
            <a:r>
              <a:rPr lang="en-US" dirty="0"/>
              <a:t>wire to </a:t>
            </a:r>
            <a:r>
              <a:rPr lang="en-US" dirty="0" smtClean="0"/>
              <a:t>study </a:t>
            </a:r>
            <a:r>
              <a:rPr lang="en-US" dirty="0"/>
              <a:t>formation in the absence of Cu </a:t>
            </a:r>
            <a:endParaRPr lang="en-US" dirty="0" smtClean="0"/>
          </a:p>
          <a:p>
            <a:r>
              <a:rPr lang="en-US" dirty="0" smtClean="0"/>
              <a:t>Reacted</a:t>
            </a:r>
            <a:r>
              <a:rPr lang="en-US" dirty="0"/>
              <a:t>, global barrier wire </a:t>
            </a:r>
            <a:r>
              <a:rPr lang="en-US" dirty="0" smtClean="0"/>
              <a:t>for microstructural analysis </a:t>
            </a:r>
            <a:endParaRPr lang="en-US" dirty="0"/>
          </a:p>
        </p:txBody>
      </p:sp>
    </p:spTree>
    <p:extLst>
      <p:ext uri="{BB962C8B-B14F-4D97-AF65-F5344CB8AC3E}">
        <p14:creationId xmlns:p14="http://schemas.microsoft.com/office/powerpoint/2010/main" val="2721292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8" y="0"/>
            <a:ext cx="9140042" cy="762000"/>
          </a:xfrm>
        </p:spPr>
        <p:txBody>
          <a:bodyPr/>
          <a:lstStyle/>
          <a:p>
            <a:r>
              <a:rPr lang="en-US" u="sng" dirty="0" smtClean="0"/>
              <a:t>Driving Questions</a:t>
            </a:r>
            <a:endParaRPr lang="en-US" u="sng" dirty="0"/>
          </a:p>
        </p:txBody>
      </p:sp>
      <p:sp>
        <p:nvSpPr>
          <p:cNvPr id="3" name="Content Placeholder 2"/>
          <p:cNvSpPr>
            <a:spLocks noGrp="1"/>
          </p:cNvSpPr>
          <p:nvPr>
            <p:ph idx="1"/>
          </p:nvPr>
        </p:nvSpPr>
        <p:spPr>
          <a:xfrm>
            <a:off x="-1" y="609600"/>
            <a:ext cx="7602877" cy="6248400"/>
          </a:xfrm>
        </p:spPr>
        <p:txBody>
          <a:bodyPr>
            <a:noAutofit/>
          </a:bodyPr>
          <a:lstStyle/>
          <a:p>
            <a:r>
              <a:rPr lang="en-US" sz="2800" dirty="0" smtClean="0"/>
              <a:t>Can </a:t>
            </a:r>
            <a:r>
              <a:rPr lang="en-US" sz="2800" dirty="0" err="1" smtClean="0"/>
              <a:t>J</a:t>
            </a:r>
            <a:r>
              <a:rPr lang="en-US" sz="2800" baseline="-25000" dirty="0" err="1" smtClean="0"/>
              <a:t>c</a:t>
            </a:r>
            <a:r>
              <a:rPr lang="en-US" sz="2800" dirty="0" smtClean="0"/>
              <a:t> of standard formulation be raised?</a:t>
            </a:r>
          </a:p>
          <a:p>
            <a:pPr lvl="1"/>
            <a:r>
              <a:rPr lang="en-US" sz="2000" dirty="0" smtClean="0"/>
              <a:t>Probably not; we find layer J</a:t>
            </a:r>
            <a:r>
              <a:rPr lang="en-US" sz="2000" baseline="-25000" dirty="0" smtClean="0"/>
              <a:t>c</a:t>
            </a:r>
            <a:r>
              <a:rPr lang="en-US" sz="2000" dirty="0" smtClean="0"/>
              <a:t> is lower in 0.78 mm than in 0.85 and 1 mm diameter wires</a:t>
            </a:r>
          </a:p>
          <a:p>
            <a:r>
              <a:rPr lang="en-US" sz="2800" dirty="0"/>
              <a:t>Do SG </a:t>
            </a:r>
            <a:r>
              <a:rPr lang="en-US" sz="2800" dirty="0" smtClean="0"/>
              <a:t>A15 and LG A15 </a:t>
            </a:r>
            <a:r>
              <a:rPr lang="en-US" sz="2800" dirty="0"/>
              <a:t>form by different reaction paths?</a:t>
            </a:r>
          </a:p>
          <a:p>
            <a:pPr lvl="1"/>
            <a:r>
              <a:rPr lang="en-US" sz="2400" dirty="0"/>
              <a:t>We think so; it appears that there is  critical point early in the </a:t>
            </a:r>
            <a:r>
              <a:rPr lang="en-US" sz="2400" dirty="0" smtClean="0"/>
              <a:t>SG A15 </a:t>
            </a:r>
            <a:r>
              <a:rPr lang="en-US" sz="2400" dirty="0"/>
              <a:t>formation where LG’s begin precipitating in the Nb</a:t>
            </a:r>
            <a:r>
              <a:rPr lang="en-US" sz="2400" baseline="-25000" dirty="0"/>
              <a:t>6</a:t>
            </a:r>
            <a:r>
              <a:rPr lang="en-US" sz="2400" dirty="0"/>
              <a:t>Sn</a:t>
            </a:r>
            <a:r>
              <a:rPr lang="en-US" sz="2400" baseline="-25000" dirty="0"/>
              <a:t>5</a:t>
            </a:r>
            <a:r>
              <a:rPr lang="en-US" sz="2400" dirty="0"/>
              <a:t> at the SG A15 </a:t>
            </a:r>
            <a:r>
              <a:rPr lang="en-US" sz="2400" dirty="0" smtClean="0"/>
              <a:t>interface.  All of this is the consequence of the NbSn</a:t>
            </a:r>
            <a:r>
              <a:rPr lang="en-US" sz="2400" baseline="-25000" dirty="0" smtClean="0"/>
              <a:t>2</a:t>
            </a:r>
            <a:r>
              <a:rPr lang="en-US" sz="2400" dirty="0" smtClean="0"/>
              <a:t> to Nausite to NbSn</a:t>
            </a:r>
            <a:r>
              <a:rPr lang="en-US" sz="2400" baseline="-25000" dirty="0" smtClean="0"/>
              <a:t>2</a:t>
            </a:r>
            <a:r>
              <a:rPr lang="en-US" sz="2400" dirty="0" smtClean="0"/>
              <a:t> to Nb</a:t>
            </a:r>
            <a:r>
              <a:rPr lang="en-US" sz="2400" baseline="-25000" dirty="0" smtClean="0"/>
              <a:t>6</a:t>
            </a:r>
            <a:r>
              <a:rPr lang="en-US" sz="2400" dirty="0" smtClean="0"/>
              <a:t>Sn</a:t>
            </a:r>
            <a:r>
              <a:rPr lang="en-US" sz="2400" baseline="-25000" dirty="0" smtClean="0"/>
              <a:t>5</a:t>
            </a:r>
            <a:r>
              <a:rPr lang="en-US" sz="2400" dirty="0" smtClean="0"/>
              <a:t> reaction path (Cu-free PIT was discussed in February – is the Cu really valuable for PIT?)</a:t>
            </a:r>
            <a:endParaRPr lang="en-US" sz="2000" dirty="0" smtClean="0"/>
          </a:p>
          <a:p>
            <a:r>
              <a:rPr lang="en-US" sz="2400" dirty="0" smtClean="0"/>
              <a:t>Can LG A15 be diminished in favor of SG A15?</a:t>
            </a:r>
          </a:p>
          <a:p>
            <a:pPr lvl="1"/>
            <a:r>
              <a:rPr lang="en-US" sz="2000" dirty="0" smtClean="0"/>
              <a:t>Welded samples suggest yes (atypical filaments)</a:t>
            </a:r>
          </a:p>
          <a:p>
            <a:pPr lvl="1"/>
            <a:r>
              <a:rPr lang="en-US" sz="2000" dirty="0" smtClean="0"/>
              <a:t>Multistep HT can do this, but without benefit to </a:t>
            </a:r>
            <a:r>
              <a:rPr lang="en-US" sz="2000" dirty="0" err="1" smtClean="0"/>
              <a:t>J</a:t>
            </a:r>
            <a:r>
              <a:rPr lang="en-US" sz="2000" baseline="-25000" dirty="0" err="1" smtClean="0"/>
              <a:t>c</a:t>
            </a:r>
            <a:r>
              <a:rPr lang="en-US" sz="2000" dirty="0" smtClean="0"/>
              <a:t> partly because 1</a:t>
            </a:r>
            <a:r>
              <a:rPr lang="en-US" sz="2000" baseline="30000" dirty="0" smtClean="0"/>
              <a:t>st</a:t>
            </a:r>
            <a:r>
              <a:rPr lang="en-US" sz="2000" dirty="0" smtClean="0"/>
              <a:t> step is at 670 or 690 C</a:t>
            </a:r>
            <a:endParaRPr lang="en-US" sz="2000" baseline="-25000" dirty="0" smtClean="0"/>
          </a:p>
        </p:txBody>
      </p:sp>
      <p:sp>
        <p:nvSpPr>
          <p:cNvPr id="4" name="Slide Number Placeholder 3"/>
          <p:cNvSpPr>
            <a:spLocks noGrp="1"/>
          </p:cNvSpPr>
          <p:nvPr>
            <p:ph type="sldNum" sz="quarter" idx="12"/>
          </p:nvPr>
        </p:nvSpPr>
        <p:spPr/>
        <p:txBody>
          <a:bodyPr/>
          <a:lstStyle/>
          <a:p>
            <a:fld id="{DC53D946-F4DD-4AD0-93A8-4146D82AC208}" type="slidenum">
              <a:rPr lang="en-US" smtClean="0">
                <a:solidFill>
                  <a:prstClr val="black">
                    <a:tint val="75000"/>
                  </a:prstClr>
                </a:solidFill>
              </a:rPr>
              <a:pPr/>
              <a:t>2</a:t>
            </a:fld>
            <a:endParaRPr lang="en-US">
              <a:solidFill>
                <a:prstClr val="black">
                  <a:tint val="75000"/>
                </a:prstClr>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0458" t="47282" r="16807" b="19311"/>
          <a:stretch/>
        </p:blipFill>
        <p:spPr bwMode="auto">
          <a:xfrm>
            <a:off x="7650383" y="3618700"/>
            <a:ext cx="1493619" cy="133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99" r="12359"/>
          <a:stretch/>
        </p:blipFill>
        <p:spPr bwMode="auto">
          <a:xfrm>
            <a:off x="7650383" y="2158980"/>
            <a:ext cx="1493619" cy="1459723"/>
          </a:xfrm>
          <a:prstGeom prst="rect">
            <a:avLst/>
          </a:prstGeom>
          <a:solidFill>
            <a:schemeClr val="tx1"/>
          </a:solidFill>
          <a:ln>
            <a:noFill/>
          </a:ln>
          <a:effectLst/>
        </p:spPr>
      </p:pic>
      <p:cxnSp>
        <p:nvCxnSpPr>
          <p:cNvPr id="9" name="Straight Arrow Connector 8"/>
          <p:cNvCxnSpPr/>
          <p:nvPr/>
        </p:nvCxnSpPr>
        <p:spPr>
          <a:xfrm>
            <a:off x="8397190" y="3301977"/>
            <a:ext cx="0" cy="533400"/>
          </a:xfrm>
          <a:prstGeom prst="straightConnector1">
            <a:avLst/>
          </a:prstGeom>
          <a:ln>
            <a:solidFill>
              <a:schemeClr val="bg1"/>
            </a:solidFill>
            <a:tailEnd type="arrow"/>
          </a:ln>
          <a:effectLst>
            <a:outerShdw blurRad="50800" dist="38100" dir="2700000" sx="96000" sy="96000" algn="tl" rotWithShape="0">
              <a:prstClr val="black"/>
            </a:outerShdw>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31081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dirty="0" smtClean="0"/>
              <a:t>Critical Current density degrades in smaller wires</a:t>
            </a:r>
            <a:br>
              <a:rPr lang="en-US" sz="3600" dirty="0" smtClean="0"/>
            </a:br>
            <a:r>
              <a:rPr lang="en-US" sz="3600" dirty="0" smtClean="0"/>
              <a:t>(670C 50h)</a:t>
            </a:r>
            <a:endParaRPr lang="en-US" sz="3600" dirty="0"/>
          </a:p>
        </p:txBody>
      </p:sp>
      <p:sp>
        <p:nvSpPr>
          <p:cNvPr id="3" name="Content Placeholder 2"/>
          <p:cNvSpPr>
            <a:spLocks noGrp="1"/>
          </p:cNvSpPr>
          <p:nvPr>
            <p:ph idx="1"/>
          </p:nvPr>
        </p:nvSpPr>
        <p:spPr>
          <a:xfrm>
            <a:off x="584117" y="4153189"/>
            <a:ext cx="7886700" cy="1266536"/>
          </a:xfrm>
        </p:spPr>
        <p:txBody>
          <a:bodyPr>
            <a:normAutofit fontScale="70000" lnSpcReduction="20000"/>
          </a:bodyPr>
          <a:lstStyle/>
          <a:p>
            <a:pPr marL="0" indent="0">
              <a:buNone/>
            </a:pPr>
            <a:r>
              <a:rPr lang="en-US" dirty="0" smtClean="0"/>
              <a:t>There is a 17% reduction in layer J</a:t>
            </a:r>
            <a:r>
              <a:rPr lang="en-US" baseline="-25000" dirty="0" smtClean="0"/>
              <a:t>c</a:t>
            </a:r>
            <a:r>
              <a:rPr lang="en-US" dirty="0" smtClean="0"/>
              <a:t> from 0.85mm to 0.78mm.  Why?</a:t>
            </a:r>
          </a:p>
          <a:p>
            <a:pPr marL="0" indent="0">
              <a:buNone/>
            </a:pPr>
            <a:r>
              <a:rPr lang="en-US" dirty="0" smtClean="0">
                <a:solidFill>
                  <a:srgbClr val="FF0000"/>
                </a:solidFill>
              </a:rPr>
              <a:t>We do not understand this: it implies an </a:t>
            </a:r>
            <a:r>
              <a:rPr lang="en-US" i="1" dirty="0" smtClean="0">
                <a:solidFill>
                  <a:srgbClr val="FF0000"/>
                </a:solidFill>
              </a:rPr>
              <a:t>intrinsically</a:t>
            </a:r>
            <a:r>
              <a:rPr lang="en-US" dirty="0" smtClean="0">
                <a:solidFill>
                  <a:srgbClr val="FF0000"/>
                </a:solidFill>
              </a:rPr>
              <a:t> lower Jc – but we do not know whether this is a property of this particular wire or its smaller size</a:t>
            </a:r>
          </a:p>
        </p:txBody>
      </p:sp>
      <p:graphicFrame>
        <p:nvGraphicFramePr>
          <p:cNvPr id="5" name="Table 4"/>
          <p:cNvGraphicFramePr>
            <a:graphicFrameLocks noGrp="1"/>
          </p:cNvGraphicFramePr>
          <p:nvPr>
            <p:extLst>
              <p:ext uri="{D42A27DB-BD31-4B8C-83A1-F6EECF244321}">
                <p14:modId xmlns:p14="http://schemas.microsoft.com/office/powerpoint/2010/main" val="3507469231"/>
              </p:ext>
            </p:extLst>
          </p:nvPr>
        </p:nvGraphicFramePr>
        <p:xfrm>
          <a:off x="76200" y="1905000"/>
          <a:ext cx="8940217" cy="1371600"/>
        </p:xfrm>
        <a:graphic>
          <a:graphicData uri="http://schemas.openxmlformats.org/drawingml/2006/table">
            <a:tbl>
              <a:tblPr/>
              <a:tblGrid>
                <a:gridCol w="1619250"/>
                <a:gridCol w="685800"/>
                <a:gridCol w="685800"/>
                <a:gridCol w="990600"/>
                <a:gridCol w="1066800"/>
                <a:gridCol w="914400"/>
                <a:gridCol w="620712"/>
                <a:gridCol w="598488"/>
                <a:gridCol w="533400"/>
                <a:gridCol w="609600"/>
                <a:gridCol w="615367"/>
              </a:tblGrid>
              <a:tr h="190500">
                <a:tc>
                  <a:txBody>
                    <a:bodyPr/>
                    <a:lstStyle/>
                    <a:p>
                      <a:pPr algn="ctr" fontAlgn="b"/>
                      <a:r>
                        <a:rPr lang="en-US" sz="1800" b="0" i="0" u="none" strike="noStrike" dirty="0">
                          <a:solidFill>
                            <a:srgbClr val="000000"/>
                          </a:solidFill>
                          <a:effectLst/>
                          <a:latin typeface="Calibri"/>
                        </a:rPr>
                        <a:t>billet/sample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 </a:t>
                      </a:r>
                      <a:r>
                        <a:rPr lang="en-US" sz="1800" b="0" i="0" u="none" strike="noStrike" dirty="0" smtClean="0">
                          <a:solidFill>
                            <a:srgbClr val="000000"/>
                          </a:solidFill>
                          <a:effectLst/>
                          <a:latin typeface="Calibri"/>
                        </a:rPr>
                        <a:t>ramp (C/h)</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 </a:t>
                      </a:r>
                      <a:r>
                        <a:rPr lang="en-US" sz="1800" b="0" i="0" u="none" strike="noStrike" dirty="0" smtClean="0">
                          <a:solidFill>
                            <a:srgbClr val="000000"/>
                          </a:solidFill>
                          <a:effectLst/>
                          <a:latin typeface="Calibri"/>
                        </a:rPr>
                        <a:t>wire d (mm)</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err="1">
                          <a:solidFill>
                            <a:srgbClr val="000000"/>
                          </a:solidFill>
                          <a:effectLst/>
                          <a:latin typeface="Calibri"/>
                        </a:rPr>
                        <a:t>I</a:t>
                      </a:r>
                      <a:r>
                        <a:rPr lang="en-US" sz="1800" b="0" i="0" u="none" strike="noStrike" baseline="-25000" dirty="0" err="1">
                          <a:solidFill>
                            <a:srgbClr val="000000"/>
                          </a:solidFill>
                          <a:effectLst/>
                          <a:latin typeface="Calibri"/>
                        </a:rPr>
                        <a:t>c</a:t>
                      </a:r>
                      <a:r>
                        <a:rPr lang="en-US" sz="1800" b="0" i="0" u="none" strike="noStrike" dirty="0">
                          <a:solidFill>
                            <a:srgbClr val="000000"/>
                          </a:solidFill>
                          <a:effectLst/>
                          <a:latin typeface="Calibri"/>
                        </a:rPr>
                        <a:t> </a:t>
                      </a:r>
                      <a:r>
                        <a:rPr lang="en-US" sz="1800" b="0" i="0" u="none" strike="noStrike" dirty="0" smtClean="0">
                          <a:solidFill>
                            <a:srgbClr val="000000"/>
                          </a:solidFill>
                          <a:effectLst/>
                          <a:latin typeface="Calibri"/>
                        </a:rPr>
                        <a:t>(A, 12T, 4.2K)</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err="1" smtClean="0">
                          <a:solidFill>
                            <a:srgbClr val="000000"/>
                          </a:solidFill>
                          <a:effectLst/>
                          <a:latin typeface="Calibri"/>
                        </a:rPr>
                        <a:t>J</a:t>
                      </a:r>
                      <a:r>
                        <a:rPr lang="en-US" sz="1800" b="0" i="0" u="none" strike="noStrike" baseline="-25000" dirty="0" err="1" smtClean="0">
                          <a:solidFill>
                            <a:srgbClr val="000000"/>
                          </a:solidFill>
                          <a:effectLst/>
                          <a:latin typeface="Calibri"/>
                        </a:rPr>
                        <a:t>c</a:t>
                      </a:r>
                      <a:r>
                        <a:rPr lang="en-US" sz="1800" b="0" i="0" u="none" strike="noStrike" baseline="-25000" dirty="0" smtClean="0">
                          <a:solidFill>
                            <a:srgbClr val="000000"/>
                          </a:solidFill>
                          <a:effectLst/>
                          <a:latin typeface="Calibri"/>
                        </a:rPr>
                        <a:t> </a:t>
                      </a:r>
                      <a:r>
                        <a:rPr lang="en-US" sz="1800" b="0" i="0" u="none" strike="noStrike" dirty="0" smtClean="0">
                          <a:solidFill>
                            <a:srgbClr val="000000"/>
                          </a:solidFill>
                          <a:effectLst/>
                          <a:latin typeface="+mn-lt"/>
                        </a:rPr>
                        <a:t>(A/mm</a:t>
                      </a:r>
                      <a:r>
                        <a:rPr lang="en-US" sz="1800" b="0" i="0" u="none" strike="noStrike" baseline="30000" dirty="0" smtClean="0">
                          <a:solidFill>
                            <a:srgbClr val="000000"/>
                          </a:solidFill>
                          <a:effectLst/>
                          <a:latin typeface="+mn-lt"/>
                        </a:rPr>
                        <a:t>2</a:t>
                      </a:r>
                      <a:r>
                        <a:rPr lang="en-US" sz="1800" b="0" i="0" u="none" strike="noStrike" dirty="0" smtClean="0">
                          <a:solidFill>
                            <a:srgbClr val="000000"/>
                          </a:solidFill>
                          <a:effectLst/>
                          <a:latin typeface="+mn-lt"/>
                        </a:rPr>
                        <a:t>, 12T, 4.2K)</a:t>
                      </a:r>
                      <a:endParaRPr lang="en-US" sz="1800" b="0" i="0" u="none" strike="noStrike" baseline="-25000"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err="1" smtClean="0">
                          <a:solidFill>
                            <a:srgbClr val="000000"/>
                          </a:solidFill>
                          <a:effectLst/>
                          <a:latin typeface="Calibri"/>
                        </a:rPr>
                        <a:t>J</a:t>
                      </a:r>
                      <a:r>
                        <a:rPr lang="en-US" sz="1800" b="0" i="0" u="none" strike="noStrike" baseline="-25000" dirty="0" err="1" smtClean="0">
                          <a:solidFill>
                            <a:srgbClr val="000000"/>
                          </a:solidFill>
                          <a:effectLst/>
                          <a:latin typeface="Calibri"/>
                        </a:rPr>
                        <a:t>c</a:t>
                      </a:r>
                      <a:r>
                        <a:rPr lang="en-US" sz="1800" b="0" i="0" u="none" strike="noStrike" dirty="0" smtClean="0">
                          <a:solidFill>
                            <a:srgbClr val="000000"/>
                          </a:solidFill>
                          <a:effectLst/>
                          <a:latin typeface="Calibri"/>
                        </a:rPr>
                        <a:t> </a:t>
                      </a:r>
                      <a:r>
                        <a:rPr lang="en-US" sz="1800" b="0" i="0" u="none" strike="noStrike" baseline="-25000" dirty="0" smtClean="0">
                          <a:solidFill>
                            <a:srgbClr val="000000"/>
                          </a:solidFill>
                          <a:effectLst/>
                          <a:latin typeface="Calibri"/>
                        </a:rPr>
                        <a:t>SG-layer</a:t>
                      </a:r>
                      <a:r>
                        <a:rPr lang="en-US" sz="1800" b="0" i="0" u="none" strike="noStrike" dirty="0" smtClean="0">
                          <a:solidFill>
                            <a:srgbClr val="000000"/>
                          </a:solidFill>
                          <a:effectLst/>
                          <a:latin typeface="Calibri"/>
                        </a:rPr>
                        <a:t> </a:t>
                      </a:r>
                      <a:r>
                        <a:rPr lang="en-US" sz="1800" b="0" i="0" u="none" strike="noStrike" dirty="0" smtClean="0">
                          <a:solidFill>
                            <a:srgbClr val="000000"/>
                          </a:solidFill>
                          <a:effectLst/>
                          <a:latin typeface="+mn-lt"/>
                        </a:rPr>
                        <a:t>(A/mm</a:t>
                      </a:r>
                      <a:r>
                        <a:rPr lang="en-US" sz="1800" b="0" i="0" u="none" strike="noStrike" baseline="30000" dirty="0" smtClean="0">
                          <a:solidFill>
                            <a:srgbClr val="000000"/>
                          </a:solidFill>
                          <a:effectLst/>
                          <a:latin typeface="+mn-lt"/>
                        </a:rPr>
                        <a:t>2</a:t>
                      </a:r>
                      <a:r>
                        <a:rPr lang="en-US" sz="1800" b="0" i="0" u="none" strike="noStrike" dirty="0" smtClean="0">
                          <a:solidFill>
                            <a:srgbClr val="000000"/>
                          </a:solidFill>
                          <a:effectLst/>
                          <a:latin typeface="+mn-lt"/>
                        </a:rPr>
                        <a:t>, 12T, 4.2K)</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err="1">
                          <a:solidFill>
                            <a:srgbClr val="000000"/>
                          </a:solidFill>
                          <a:effectLst/>
                          <a:latin typeface="Calibri"/>
                        </a:rPr>
                        <a:t>Nb</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Total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core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LG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SG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en-US" sz="1800" b="0" i="0" u="none" strike="noStrike" dirty="0">
                          <a:solidFill>
                            <a:srgbClr val="000000"/>
                          </a:solidFill>
                          <a:effectLst/>
                          <a:latin typeface="Calibri"/>
                        </a:rPr>
                        <a:t>CERN </a:t>
                      </a:r>
                      <a:r>
                        <a:rPr lang="en-US" sz="1800" b="0" i="0" u="none" strike="noStrike" dirty="0" smtClean="0">
                          <a:solidFill>
                            <a:srgbClr val="000000"/>
                          </a:solidFill>
                          <a:effectLst/>
                          <a:latin typeface="Calibri"/>
                        </a:rPr>
                        <a:t>HT </a:t>
                      </a:r>
                      <a:r>
                        <a:rPr lang="en-US" sz="1800" b="0" i="0" u="none" strike="noStrike" dirty="0">
                          <a:solidFill>
                            <a:srgbClr val="000000"/>
                          </a:solidFill>
                          <a:effectLst/>
                          <a:latin typeface="Calibri"/>
                        </a:rPr>
                        <a:t>B29992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n-US" sz="1800" b="0" i="0" u="none" strike="noStrike" dirty="0" smtClean="0">
                          <a:solidFill>
                            <a:srgbClr val="000000"/>
                          </a:solidFill>
                          <a:effectLst/>
                          <a:latin typeface="Calibri"/>
                        </a:rPr>
                        <a:t>?</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n-US" sz="1800" b="0" i="0" u="none" strike="noStrike">
                          <a:solidFill>
                            <a:srgbClr val="000000"/>
                          </a:solidFill>
                          <a:effectLst/>
                          <a:latin typeface="Calibri"/>
                        </a:rPr>
                        <a:t>0.85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n-US" sz="1800" b="1" i="0" u="none" strike="noStrike" dirty="0">
                          <a:solidFill>
                            <a:srgbClr val="000000"/>
                          </a:solidFill>
                          <a:effectLst/>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n-US" sz="1800" b="0" i="0" u="none" strike="noStrike">
                          <a:solidFill>
                            <a:srgbClr val="000000"/>
                          </a:solidFill>
                          <a:effectLst/>
                          <a:latin typeface="Calibri"/>
                        </a:rPr>
                        <a:t>2404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n-US" sz="1800" b="0" i="0" u="none" strike="noStrike" dirty="0">
                          <a:solidFill>
                            <a:srgbClr val="000000"/>
                          </a:solidFill>
                          <a:effectLst/>
                          <a:latin typeface="Calibri"/>
                        </a:rPr>
                        <a:t>5683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n-US" sz="1800" b="0" i="0" u="none" strike="noStrike">
                          <a:solidFill>
                            <a:srgbClr val="000000"/>
                          </a:solidFill>
                          <a:effectLst/>
                          <a:latin typeface="Calibri"/>
                        </a:rPr>
                        <a:t>24.4%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57.0%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13.7%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42.3%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90500">
                <a:tc>
                  <a:txBody>
                    <a:bodyPr/>
                    <a:lstStyle/>
                    <a:p>
                      <a:pPr algn="r" fontAlgn="b"/>
                      <a:r>
                        <a:rPr lang="en-US" sz="1800" b="0" i="0" u="none" strike="noStrike" dirty="0" smtClean="0">
                          <a:solidFill>
                            <a:srgbClr val="000000"/>
                          </a:solidFill>
                          <a:effectLst/>
                          <a:latin typeface="Calibri"/>
                        </a:rPr>
                        <a:t>ASC HT </a:t>
                      </a:r>
                      <a:r>
                        <a:rPr lang="en-US" sz="1800" b="0" i="0" u="none" strike="noStrike" dirty="0">
                          <a:solidFill>
                            <a:srgbClr val="000000"/>
                          </a:solidFill>
                          <a:effectLst/>
                          <a:latin typeface="Calibri"/>
                        </a:rPr>
                        <a:t>B31284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0.78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dirty="0" smtClean="0">
                          <a:solidFill>
                            <a:srgbClr val="000000"/>
                          </a:solidFill>
                          <a:effectLst/>
                          <a:latin typeface="Calibri"/>
                        </a:rPr>
                        <a:t>458</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2045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4696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23.9%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57.3%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12.8%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43.5%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bl>
          </a:graphicData>
        </a:graphic>
      </p:graphicFrame>
      <p:sp>
        <p:nvSpPr>
          <p:cNvPr id="6" name="Rectangle 5"/>
          <p:cNvSpPr/>
          <p:nvPr/>
        </p:nvSpPr>
        <p:spPr>
          <a:xfrm>
            <a:off x="2362200" y="1905000"/>
            <a:ext cx="685800" cy="1371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7" name="Rectangle 6"/>
          <p:cNvSpPr/>
          <p:nvPr/>
        </p:nvSpPr>
        <p:spPr>
          <a:xfrm>
            <a:off x="4045912" y="1909864"/>
            <a:ext cx="1960950" cy="13667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 name="TextBox 3"/>
          <p:cNvSpPr txBox="1"/>
          <p:nvPr/>
        </p:nvSpPr>
        <p:spPr>
          <a:xfrm>
            <a:off x="4045912" y="3276600"/>
            <a:ext cx="1135688" cy="369332"/>
          </a:xfrm>
          <a:prstGeom prst="rect">
            <a:avLst/>
          </a:prstGeom>
          <a:noFill/>
        </p:spPr>
        <p:txBody>
          <a:bodyPr wrap="square" rtlCol="0">
            <a:spAutoFit/>
          </a:bodyPr>
          <a:lstStyle/>
          <a:p>
            <a:pPr algn="ctr"/>
            <a:r>
              <a:rPr lang="en-US" dirty="0" smtClean="0"/>
              <a:t>-15%</a:t>
            </a:r>
            <a:endParaRPr lang="en-US" dirty="0"/>
          </a:p>
        </p:txBody>
      </p:sp>
      <p:sp>
        <p:nvSpPr>
          <p:cNvPr id="8" name="TextBox 7"/>
          <p:cNvSpPr txBox="1"/>
          <p:nvPr/>
        </p:nvSpPr>
        <p:spPr>
          <a:xfrm>
            <a:off x="5036512" y="3276600"/>
            <a:ext cx="1135688" cy="369332"/>
          </a:xfrm>
          <a:prstGeom prst="rect">
            <a:avLst/>
          </a:prstGeom>
          <a:noFill/>
        </p:spPr>
        <p:txBody>
          <a:bodyPr wrap="square" rtlCol="0">
            <a:spAutoFit/>
          </a:bodyPr>
          <a:lstStyle/>
          <a:p>
            <a:pPr algn="ctr"/>
            <a:r>
              <a:rPr lang="en-US" dirty="0" smtClean="0"/>
              <a:t>-17%</a:t>
            </a:r>
            <a:endParaRPr lang="en-US" dirty="0"/>
          </a:p>
        </p:txBody>
      </p:sp>
      <p:sp>
        <p:nvSpPr>
          <p:cNvPr id="9" name="Rectangle 8"/>
          <p:cNvSpPr/>
          <p:nvPr/>
        </p:nvSpPr>
        <p:spPr>
          <a:xfrm>
            <a:off x="76200" y="3048000"/>
            <a:ext cx="8948057"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054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8" y="0"/>
            <a:ext cx="9140042" cy="762000"/>
          </a:xfrm>
        </p:spPr>
        <p:txBody>
          <a:bodyPr/>
          <a:lstStyle/>
          <a:p>
            <a:r>
              <a:rPr lang="en-US" u="sng" dirty="0" smtClean="0"/>
              <a:t>Driving Questions</a:t>
            </a:r>
            <a:endParaRPr lang="en-US" u="sng" dirty="0"/>
          </a:p>
        </p:txBody>
      </p:sp>
      <p:sp>
        <p:nvSpPr>
          <p:cNvPr id="3" name="Content Placeholder 2"/>
          <p:cNvSpPr>
            <a:spLocks noGrp="1"/>
          </p:cNvSpPr>
          <p:nvPr>
            <p:ph idx="1"/>
          </p:nvPr>
        </p:nvSpPr>
        <p:spPr>
          <a:xfrm>
            <a:off x="-1" y="609600"/>
            <a:ext cx="7602877" cy="6248400"/>
          </a:xfrm>
        </p:spPr>
        <p:txBody>
          <a:bodyPr>
            <a:noAutofit/>
          </a:bodyPr>
          <a:lstStyle/>
          <a:p>
            <a:r>
              <a:rPr lang="en-US" dirty="0" smtClean="0">
                <a:solidFill>
                  <a:schemeClr val="bg1">
                    <a:lumMod val="50000"/>
                  </a:schemeClr>
                </a:solidFill>
              </a:rPr>
              <a:t>Can </a:t>
            </a:r>
            <a:r>
              <a:rPr lang="en-US" dirty="0" err="1" smtClean="0">
                <a:solidFill>
                  <a:schemeClr val="bg1">
                    <a:lumMod val="50000"/>
                  </a:schemeClr>
                </a:solidFill>
              </a:rPr>
              <a:t>J</a:t>
            </a:r>
            <a:r>
              <a:rPr lang="en-US" baseline="-25000" dirty="0" err="1" smtClean="0">
                <a:solidFill>
                  <a:schemeClr val="bg1">
                    <a:lumMod val="50000"/>
                  </a:schemeClr>
                </a:solidFill>
              </a:rPr>
              <a:t>c</a:t>
            </a:r>
            <a:r>
              <a:rPr lang="en-US" dirty="0" smtClean="0">
                <a:solidFill>
                  <a:schemeClr val="bg1">
                    <a:lumMod val="50000"/>
                  </a:schemeClr>
                </a:solidFill>
              </a:rPr>
              <a:t> of standard formulation be raised?</a:t>
            </a:r>
          </a:p>
          <a:p>
            <a:pPr lvl="1"/>
            <a:r>
              <a:rPr lang="en-US" sz="2400" dirty="0" smtClean="0">
                <a:solidFill>
                  <a:schemeClr val="bg1">
                    <a:lumMod val="50000"/>
                  </a:schemeClr>
                </a:solidFill>
              </a:rPr>
              <a:t>Probably not; we find layer </a:t>
            </a:r>
            <a:r>
              <a:rPr lang="en-US" sz="2400" dirty="0" err="1" smtClean="0">
                <a:solidFill>
                  <a:schemeClr val="bg1">
                    <a:lumMod val="50000"/>
                  </a:schemeClr>
                </a:solidFill>
              </a:rPr>
              <a:t>J</a:t>
            </a:r>
            <a:r>
              <a:rPr lang="en-US" sz="2400" baseline="-25000" dirty="0" err="1" smtClean="0">
                <a:solidFill>
                  <a:schemeClr val="bg1">
                    <a:lumMod val="50000"/>
                  </a:schemeClr>
                </a:solidFill>
              </a:rPr>
              <a:t>c</a:t>
            </a:r>
            <a:r>
              <a:rPr lang="en-US" sz="2400" dirty="0" smtClean="0">
                <a:solidFill>
                  <a:schemeClr val="bg1">
                    <a:lumMod val="50000"/>
                  </a:schemeClr>
                </a:solidFill>
              </a:rPr>
              <a:t> is lower in 0.78 mm diameter wires</a:t>
            </a:r>
          </a:p>
          <a:p>
            <a:r>
              <a:rPr lang="en-US" dirty="0"/>
              <a:t>Do SG </a:t>
            </a:r>
            <a:r>
              <a:rPr lang="en-US" dirty="0" smtClean="0"/>
              <a:t>A15 and LG A15 </a:t>
            </a:r>
            <a:r>
              <a:rPr lang="en-US" dirty="0"/>
              <a:t>form by different reaction paths?</a:t>
            </a:r>
          </a:p>
          <a:p>
            <a:pPr lvl="1"/>
            <a:r>
              <a:rPr lang="en-US" dirty="0"/>
              <a:t>We think so; it appears that there is  critical point early in the </a:t>
            </a:r>
            <a:r>
              <a:rPr lang="en-US" dirty="0" smtClean="0"/>
              <a:t>SG A15 </a:t>
            </a:r>
            <a:r>
              <a:rPr lang="en-US" dirty="0"/>
              <a:t>formation where LG’s begin precipitating in the Nb</a:t>
            </a:r>
            <a:r>
              <a:rPr lang="en-US" baseline="-25000" dirty="0"/>
              <a:t>6</a:t>
            </a:r>
            <a:r>
              <a:rPr lang="en-US" dirty="0"/>
              <a:t>Sn</a:t>
            </a:r>
            <a:r>
              <a:rPr lang="en-US" baseline="-25000" dirty="0"/>
              <a:t>5</a:t>
            </a:r>
            <a:r>
              <a:rPr lang="en-US" dirty="0"/>
              <a:t> at the SG A15 interface</a:t>
            </a:r>
          </a:p>
          <a:p>
            <a:pPr lvl="1"/>
            <a:endParaRPr lang="en-US" sz="2400" dirty="0" smtClean="0"/>
          </a:p>
          <a:p>
            <a:r>
              <a:rPr lang="en-US" sz="2800" dirty="0" smtClean="0"/>
              <a:t>Can LG A15 be diminished in favor of SG A15?</a:t>
            </a:r>
          </a:p>
          <a:p>
            <a:pPr lvl="1"/>
            <a:r>
              <a:rPr lang="en-US" sz="2400" dirty="0" smtClean="0"/>
              <a:t>Welded samples suggest yes (atypical filaments)</a:t>
            </a:r>
          </a:p>
          <a:p>
            <a:pPr lvl="1"/>
            <a:r>
              <a:rPr lang="en-US" sz="2400" dirty="0" smtClean="0"/>
              <a:t>Multistep HT can do this, but has lower </a:t>
            </a:r>
            <a:r>
              <a:rPr lang="en-US" sz="2400" dirty="0" err="1" smtClean="0"/>
              <a:t>J</a:t>
            </a:r>
            <a:r>
              <a:rPr lang="en-US" sz="2400" baseline="-25000" dirty="0" err="1" smtClean="0"/>
              <a:t>c</a:t>
            </a:r>
            <a:endParaRPr lang="en-US" sz="2400" baseline="-25000" dirty="0" smtClean="0"/>
          </a:p>
        </p:txBody>
      </p:sp>
      <p:sp>
        <p:nvSpPr>
          <p:cNvPr id="4" name="Slide Number Placeholder 3"/>
          <p:cNvSpPr>
            <a:spLocks noGrp="1"/>
          </p:cNvSpPr>
          <p:nvPr>
            <p:ph type="sldNum" sz="quarter" idx="12"/>
          </p:nvPr>
        </p:nvSpPr>
        <p:spPr/>
        <p:txBody>
          <a:bodyPr/>
          <a:lstStyle/>
          <a:p>
            <a:fld id="{DC53D946-F4DD-4AD0-93A8-4146D82AC208}" type="slidenum">
              <a:rPr lang="en-US" smtClean="0">
                <a:solidFill>
                  <a:prstClr val="black">
                    <a:tint val="75000"/>
                  </a:prstClr>
                </a:solidFill>
              </a:rPr>
              <a:pPr/>
              <a:t>4</a:t>
            </a:fld>
            <a:endParaRPr lang="en-US">
              <a:solidFill>
                <a:prstClr val="black">
                  <a:tint val="75000"/>
                </a:prstClr>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0458" t="47282" r="16807" b="19311"/>
          <a:stretch/>
        </p:blipFill>
        <p:spPr bwMode="auto">
          <a:xfrm>
            <a:off x="7650383" y="3618700"/>
            <a:ext cx="1493619" cy="133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99" r="12359"/>
          <a:stretch/>
        </p:blipFill>
        <p:spPr bwMode="auto">
          <a:xfrm>
            <a:off x="7650383" y="2158980"/>
            <a:ext cx="1493619" cy="1459723"/>
          </a:xfrm>
          <a:prstGeom prst="rect">
            <a:avLst/>
          </a:prstGeom>
          <a:solidFill>
            <a:schemeClr val="tx1"/>
          </a:solidFill>
          <a:ln>
            <a:noFill/>
          </a:ln>
          <a:effectLst/>
        </p:spPr>
      </p:pic>
      <p:cxnSp>
        <p:nvCxnSpPr>
          <p:cNvPr id="9" name="Straight Arrow Connector 8"/>
          <p:cNvCxnSpPr/>
          <p:nvPr/>
        </p:nvCxnSpPr>
        <p:spPr>
          <a:xfrm>
            <a:off x="8397190" y="3301977"/>
            <a:ext cx="0" cy="533400"/>
          </a:xfrm>
          <a:prstGeom prst="straightConnector1">
            <a:avLst/>
          </a:prstGeom>
          <a:ln>
            <a:solidFill>
              <a:schemeClr val="bg1"/>
            </a:solidFill>
            <a:tailEnd type="arrow"/>
          </a:ln>
          <a:effectLst>
            <a:outerShdw blurRad="50800" dist="38100" dir="2700000" sx="96000" sy="96000" algn="tl" rotWithShape="0">
              <a:prstClr val="black"/>
            </a:outerShdw>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34933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325563"/>
          </a:xfrm>
        </p:spPr>
        <p:txBody>
          <a:bodyPr>
            <a:normAutofit fontScale="90000"/>
          </a:bodyPr>
          <a:lstStyle/>
          <a:p>
            <a:pPr algn="ctr"/>
            <a:r>
              <a:rPr lang="en-US" sz="3600" dirty="0" smtClean="0"/>
              <a:t>Quenched samples show LG A15 forming in the Nb</a:t>
            </a:r>
            <a:r>
              <a:rPr lang="en-US" sz="3600" baseline="-25000" dirty="0" smtClean="0"/>
              <a:t>6</a:t>
            </a:r>
            <a:r>
              <a:rPr lang="en-US" sz="3600" dirty="0" smtClean="0"/>
              <a:t>Sn</a:t>
            </a:r>
            <a:r>
              <a:rPr lang="en-US" sz="3600" baseline="-25000" dirty="0" smtClean="0"/>
              <a:t>5 </a:t>
            </a:r>
            <a:r>
              <a:rPr lang="en-US" sz="3600" dirty="0" smtClean="0"/>
              <a:t>annulus arising from the decomposed Nausite layer, not the Nb(Ta) tube/SG layer</a:t>
            </a:r>
            <a:endParaRPr lang="en-US" sz="3600" dirty="0"/>
          </a:p>
        </p:txBody>
      </p:sp>
      <p:sp>
        <p:nvSpPr>
          <p:cNvPr id="23" name="TextBox 22"/>
          <p:cNvSpPr txBox="1"/>
          <p:nvPr/>
        </p:nvSpPr>
        <p:spPr>
          <a:xfrm>
            <a:off x="0" y="1609665"/>
            <a:ext cx="3581400"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SG A15 first forms by reaction of Nb</a:t>
            </a:r>
            <a:r>
              <a:rPr lang="en-US" sz="2000" baseline="-25000" dirty="0" smtClean="0"/>
              <a:t>6</a:t>
            </a:r>
            <a:r>
              <a:rPr lang="en-US" sz="2000" dirty="0" smtClean="0"/>
              <a:t>Sn</a:t>
            </a:r>
            <a:r>
              <a:rPr lang="en-US" sz="2000" baseline="-25000" dirty="0" smtClean="0"/>
              <a:t>5</a:t>
            </a:r>
            <a:r>
              <a:rPr lang="en-US" sz="2000" dirty="0" smtClean="0"/>
              <a:t> with the Nb-Ta tube.  After 5 hours at 670C, there is nearly a 2um thick layer of SG A15 before LG formed from Nn</a:t>
            </a:r>
            <a:r>
              <a:rPr lang="en-US" sz="2000" baseline="-25000" dirty="0" smtClean="0"/>
              <a:t>6</a:t>
            </a:r>
            <a:r>
              <a:rPr lang="en-US" sz="2000" dirty="0" smtClean="0"/>
              <a:t>Sn</a:t>
            </a:r>
            <a:r>
              <a:rPr lang="en-US" sz="2000" baseline="-25000" dirty="0" smtClean="0"/>
              <a:t>5</a:t>
            </a:r>
            <a:r>
              <a:rPr lang="en-US" sz="2000" dirty="0" smtClean="0"/>
              <a:t> decomposition appears.</a:t>
            </a:r>
          </a:p>
          <a:p>
            <a:pPr marL="742950" lvl="1" indent="-285750">
              <a:buFont typeface="Arial" panose="020B0604020202020204" pitchFamily="34" charset="0"/>
              <a:buChar char="•"/>
            </a:pPr>
            <a:r>
              <a:rPr lang="en-US" sz="2000" dirty="0" smtClean="0"/>
              <a:t>We do not believe that LG A15 forms directly from the tube </a:t>
            </a:r>
          </a:p>
          <a:p>
            <a:pPr marL="742950" lvl="1" indent="-285750">
              <a:buFont typeface="Arial" panose="020B0604020202020204" pitchFamily="34" charset="0"/>
              <a:buChar char="•"/>
            </a:pPr>
            <a:r>
              <a:rPr lang="en-US" sz="2000" dirty="0" smtClean="0"/>
              <a:t>Looking at the ‘regular’ boundary between SG A15 and the Nb</a:t>
            </a:r>
            <a:r>
              <a:rPr lang="en-US" sz="2000" baseline="-25000" dirty="0" smtClean="0"/>
              <a:t>6</a:t>
            </a:r>
            <a:r>
              <a:rPr lang="en-US" sz="2000" dirty="0" smtClean="0"/>
              <a:t>Sn</a:t>
            </a:r>
            <a:r>
              <a:rPr lang="en-US" sz="2000" baseline="-25000" dirty="0" smtClean="0"/>
              <a:t>5</a:t>
            </a:r>
            <a:r>
              <a:rPr lang="en-US" sz="2000" dirty="0" smtClean="0"/>
              <a:t> layer, the LG A15 appears to form inside the Nb</a:t>
            </a:r>
            <a:r>
              <a:rPr lang="en-US" sz="2000" baseline="-25000" dirty="0" smtClean="0"/>
              <a:t>6</a:t>
            </a:r>
            <a:r>
              <a:rPr lang="en-US" sz="2000" dirty="0" smtClean="0"/>
              <a:t>Sn</a:t>
            </a:r>
            <a:r>
              <a:rPr lang="en-US" sz="2000" baseline="-25000" dirty="0" smtClean="0"/>
              <a:t>5</a:t>
            </a:r>
            <a:r>
              <a:rPr lang="en-US" sz="2000" dirty="0" smtClean="0"/>
              <a:t> layer at the SG A15 interface</a:t>
            </a:r>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821" t="4010" r="3222" b="2118"/>
          <a:stretch/>
        </p:blipFill>
        <p:spPr bwMode="auto">
          <a:xfrm>
            <a:off x="3581400" y="1790700"/>
            <a:ext cx="5562600" cy="506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453634" y="2002411"/>
            <a:ext cx="898422" cy="369332"/>
          </a:xfrm>
          <a:prstGeom prst="rect">
            <a:avLst/>
          </a:prstGeom>
          <a:noFill/>
        </p:spPr>
        <p:txBody>
          <a:bodyPr wrap="square" rtlCol="0">
            <a:spAutoFit/>
          </a:bodyPr>
          <a:lstStyle/>
          <a:p>
            <a:r>
              <a:rPr lang="en-US" b="1" dirty="0" err="1" smtClean="0">
                <a:solidFill>
                  <a:schemeClr val="bg1"/>
                </a:solidFill>
              </a:rPr>
              <a:t>Nb</a:t>
            </a:r>
            <a:r>
              <a:rPr lang="en-US" b="1" dirty="0" smtClean="0">
                <a:solidFill>
                  <a:schemeClr val="bg1"/>
                </a:solidFill>
              </a:rPr>
              <a:t>(Ta)</a:t>
            </a:r>
            <a:endParaRPr lang="en-US" b="1" dirty="0">
              <a:solidFill>
                <a:schemeClr val="bg1"/>
              </a:solidFill>
            </a:endParaRPr>
          </a:p>
        </p:txBody>
      </p:sp>
      <p:sp>
        <p:nvSpPr>
          <p:cNvPr id="10" name="TextBox 9"/>
          <p:cNvSpPr txBox="1"/>
          <p:nvPr/>
        </p:nvSpPr>
        <p:spPr>
          <a:xfrm>
            <a:off x="4493495" y="2869168"/>
            <a:ext cx="1058813" cy="369332"/>
          </a:xfrm>
          <a:prstGeom prst="rect">
            <a:avLst/>
          </a:prstGeom>
          <a:noFill/>
        </p:spPr>
        <p:txBody>
          <a:bodyPr wrap="square" rtlCol="0">
            <a:spAutoFit/>
          </a:bodyPr>
          <a:lstStyle/>
          <a:p>
            <a:r>
              <a:rPr lang="en-US" b="1" dirty="0" smtClean="0">
                <a:solidFill>
                  <a:schemeClr val="bg1"/>
                </a:solidFill>
              </a:rPr>
              <a:t>SG A15</a:t>
            </a:r>
            <a:endParaRPr lang="en-US" b="1" dirty="0">
              <a:solidFill>
                <a:schemeClr val="bg1"/>
              </a:solidFill>
            </a:endParaRPr>
          </a:p>
        </p:txBody>
      </p:sp>
      <p:sp>
        <p:nvSpPr>
          <p:cNvPr id="11" name="TextBox 10"/>
          <p:cNvSpPr txBox="1"/>
          <p:nvPr/>
        </p:nvSpPr>
        <p:spPr>
          <a:xfrm>
            <a:off x="5071224" y="3256701"/>
            <a:ext cx="962167" cy="369332"/>
          </a:xfrm>
          <a:prstGeom prst="rect">
            <a:avLst/>
          </a:prstGeom>
          <a:noFill/>
        </p:spPr>
        <p:txBody>
          <a:bodyPr wrap="square" rtlCol="0">
            <a:spAutoFit/>
          </a:bodyPr>
          <a:lstStyle/>
          <a:p>
            <a:r>
              <a:rPr lang="en-US" b="1" dirty="0" smtClean="0">
                <a:solidFill>
                  <a:schemeClr val="bg1"/>
                </a:solidFill>
              </a:rPr>
              <a:t>Nb</a:t>
            </a:r>
            <a:r>
              <a:rPr lang="en-US" b="1" baseline="-25000" dirty="0" smtClean="0">
                <a:solidFill>
                  <a:schemeClr val="bg1"/>
                </a:solidFill>
              </a:rPr>
              <a:t>6</a:t>
            </a:r>
            <a:r>
              <a:rPr lang="en-US" b="1" dirty="0" smtClean="0">
                <a:solidFill>
                  <a:schemeClr val="bg1"/>
                </a:solidFill>
              </a:rPr>
              <a:t>Sn</a:t>
            </a:r>
            <a:r>
              <a:rPr lang="en-US" b="1" baseline="-25000" dirty="0" smtClean="0">
                <a:solidFill>
                  <a:schemeClr val="bg1"/>
                </a:solidFill>
              </a:rPr>
              <a:t>5</a:t>
            </a:r>
            <a:endParaRPr lang="en-US" b="1" baseline="-25000" dirty="0">
              <a:solidFill>
                <a:schemeClr val="bg1"/>
              </a:solidFill>
            </a:endParaRPr>
          </a:p>
        </p:txBody>
      </p:sp>
      <p:cxnSp>
        <p:nvCxnSpPr>
          <p:cNvPr id="5" name="Straight Arrow Connector 4"/>
          <p:cNvCxnSpPr/>
          <p:nvPr/>
        </p:nvCxnSpPr>
        <p:spPr>
          <a:xfrm flipH="1">
            <a:off x="4673245" y="3156722"/>
            <a:ext cx="191067" cy="457419"/>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4313178" y="5993368"/>
            <a:ext cx="942317" cy="369332"/>
          </a:xfrm>
          <a:prstGeom prst="rect">
            <a:avLst/>
          </a:prstGeom>
          <a:noFill/>
        </p:spPr>
        <p:txBody>
          <a:bodyPr wrap="square" rtlCol="0">
            <a:spAutoFit/>
          </a:bodyPr>
          <a:lstStyle/>
          <a:p>
            <a:r>
              <a:rPr lang="en-US" b="1" dirty="0">
                <a:solidFill>
                  <a:schemeClr val="bg1"/>
                </a:solidFill>
              </a:rPr>
              <a:t>L</a:t>
            </a:r>
            <a:r>
              <a:rPr lang="en-US" b="1" dirty="0" smtClean="0">
                <a:solidFill>
                  <a:schemeClr val="bg1"/>
                </a:solidFill>
              </a:rPr>
              <a:t>G A15</a:t>
            </a:r>
            <a:endParaRPr lang="en-US" b="1" dirty="0">
              <a:solidFill>
                <a:schemeClr val="bg1"/>
              </a:solidFill>
            </a:endParaRPr>
          </a:p>
        </p:txBody>
      </p:sp>
      <p:cxnSp>
        <p:nvCxnSpPr>
          <p:cNvPr id="15" name="Straight Arrow Connector 14"/>
          <p:cNvCxnSpPr/>
          <p:nvPr/>
        </p:nvCxnSpPr>
        <p:spPr>
          <a:xfrm flipV="1">
            <a:off x="5090558" y="5829300"/>
            <a:ext cx="622137" cy="350290"/>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flipH="1">
            <a:off x="4874495" y="3626033"/>
            <a:ext cx="292263" cy="320038"/>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21" name="TextBox 20"/>
          <p:cNvSpPr txBox="1"/>
          <p:nvPr/>
        </p:nvSpPr>
        <p:spPr>
          <a:xfrm>
            <a:off x="7315200" y="1777425"/>
            <a:ext cx="1828800" cy="584775"/>
          </a:xfrm>
          <a:prstGeom prst="rect">
            <a:avLst/>
          </a:prstGeom>
          <a:noFill/>
        </p:spPr>
        <p:txBody>
          <a:bodyPr wrap="square" rtlCol="0">
            <a:spAutoFit/>
          </a:bodyPr>
          <a:lstStyle/>
          <a:p>
            <a:pPr algn="r"/>
            <a:r>
              <a:rPr lang="en-US" sz="3200" dirty="0" smtClean="0">
                <a:solidFill>
                  <a:schemeClr val="bg1"/>
                </a:solidFill>
              </a:rPr>
              <a:t>670C 5h </a:t>
            </a:r>
            <a:endParaRPr lang="en-US" sz="3200" dirty="0">
              <a:solidFill>
                <a:schemeClr val="bg1"/>
              </a:solidFill>
            </a:endParaRPr>
          </a:p>
        </p:txBody>
      </p:sp>
    </p:spTree>
    <p:extLst>
      <p:ext uri="{BB962C8B-B14F-4D97-AF65-F5344CB8AC3E}">
        <p14:creationId xmlns:p14="http://schemas.microsoft.com/office/powerpoint/2010/main" val="225641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3">
                                            <p:txEl>
                                              <p:pRg st="1" end="1"/>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LG A15 formation reaction path from Nb</a:t>
            </a:r>
            <a:r>
              <a:rPr lang="en-US" baseline="-25000" dirty="0" smtClean="0"/>
              <a:t>6</a:t>
            </a:r>
            <a:r>
              <a:rPr lang="en-US" dirty="0" smtClean="0"/>
              <a:t>Sn</a:t>
            </a:r>
            <a:r>
              <a:rPr lang="en-US" baseline="-25000" dirty="0" smtClean="0"/>
              <a:t>5</a:t>
            </a:r>
            <a:r>
              <a:rPr lang="en-US" dirty="0" smtClean="0"/>
              <a:t> varies with temperature</a:t>
            </a:r>
            <a:endParaRPr lang="en-US" dirty="0"/>
          </a:p>
        </p:txBody>
      </p:sp>
      <p:sp>
        <p:nvSpPr>
          <p:cNvPr id="3" name="Content Placeholder 2"/>
          <p:cNvSpPr>
            <a:spLocks noGrp="1"/>
          </p:cNvSpPr>
          <p:nvPr>
            <p:ph idx="1"/>
          </p:nvPr>
        </p:nvSpPr>
        <p:spPr>
          <a:xfrm>
            <a:off x="0" y="1600200"/>
            <a:ext cx="5257800" cy="5257800"/>
          </a:xfrm>
        </p:spPr>
        <p:txBody>
          <a:bodyPr>
            <a:normAutofit lnSpcReduction="10000"/>
          </a:bodyPr>
          <a:lstStyle/>
          <a:p>
            <a:r>
              <a:rPr lang="en-US" sz="2800" dirty="0" smtClean="0"/>
              <a:t>We previously showed that the complex reaction path for Nb</a:t>
            </a:r>
            <a:r>
              <a:rPr lang="en-US" sz="2800" baseline="-25000" dirty="0" smtClean="0"/>
              <a:t>3</a:t>
            </a:r>
            <a:r>
              <a:rPr lang="en-US" sz="2800" dirty="0" smtClean="0"/>
              <a:t>Sn ends (at 630C) with (Nb</a:t>
            </a:r>
            <a:r>
              <a:rPr lang="en-US" sz="2800" baseline="-25000" dirty="0" smtClean="0"/>
              <a:t>6</a:t>
            </a:r>
            <a:r>
              <a:rPr lang="en-US" sz="2800" dirty="0" smtClean="0"/>
              <a:t>Sn</a:t>
            </a:r>
            <a:r>
              <a:rPr lang="en-US" sz="2800" baseline="-25000" dirty="0" smtClean="0"/>
              <a:t>5 </a:t>
            </a:r>
            <a:r>
              <a:rPr lang="en-US" sz="2800" dirty="0" smtClean="0"/>
              <a:t>+ Cu) feeding Sn to the Nb-Ta tube to produce A15 (images at right)</a:t>
            </a:r>
          </a:p>
          <a:p>
            <a:r>
              <a:rPr lang="en-US" sz="2800" dirty="0" smtClean="0"/>
              <a:t>Comparing 630 to 690C we find</a:t>
            </a:r>
          </a:p>
          <a:p>
            <a:pPr marL="692150" lvl="2"/>
            <a:r>
              <a:rPr lang="en-US" sz="2000" dirty="0" smtClean="0"/>
              <a:t>First, the LG A15 forms very early on in the reaction (&lt;12 hours for T&gt;630 ˚C)</a:t>
            </a:r>
          </a:p>
          <a:p>
            <a:pPr marL="692150" lvl="2"/>
            <a:r>
              <a:rPr lang="en-US" sz="2000" dirty="0" smtClean="0"/>
              <a:t>Second, the layer thickness of SG A15 formed prior to LG A15 formation is sensitive to the temperature. LG A15 forms in &lt;3 hours at 690 ˚C with more than double the SG layer thickness found at 630 ˚C</a:t>
            </a:r>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682" t="23999" r="16000" b="5456"/>
          <a:stretch/>
        </p:blipFill>
        <p:spPr bwMode="auto">
          <a:xfrm>
            <a:off x="5486402" y="1828804"/>
            <a:ext cx="3589827" cy="2085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a:off x="6096000" y="4419600"/>
            <a:ext cx="381000" cy="304800"/>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2" y="3968243"/>
            <a:ext cx="2335213"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477000" y="3962400"/>
            <a:ext cx="1295400" cy="381000"/>
          </a:xfrm>
          <a:prstGeom prst="rect">
            <a:avLst/>
          </a:prstGeom>
          <a:noFill/>
        </p:spPr>
        <p:txBody>
          <a:bodyPr wrap="square" rtlCol="0">
            <a:spAutoFit/>
          </a:bodyPr>
          <a:lstStyle/>
          <a:p>
            <a:pPr algn="r"/>
            <a:r>
              <a:rPr lang="en-US" b="1" dirty="0">
                <a:solidFill>
                  <a:schemeClr val="bg1"/>
                </a:solidFill>
              </a:rPr>
              <a:t>690 ˚C 3hr</a:t>
            </a:r>
          </a:p>
        </p:txBody>
      </p:sp>
    </p:spTree>
    <p:extLst>
      <p:ext uri="{BB962C8B-B14F-4D97-AF65-F5344CB8AC3E}">
        <p14:creationId xmlns:p14="http://schemas.microsoft.com/office/powerpoint/2010/main" val="822904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393" y="1646241"/>
            <a:ext cx="5291137" cy="521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038" y="0"/>
            <a:ext cx="9147038" cy="1295400"/>
          </a:xfrm>
        </p:spPr>
        <p:txBody>
          <a:bodyPr>
            <a:noAutofit/>
          </a:bodyPr>
          <a:lstStyle/>
          <a:p>
            <a:r>
              <a:rPr lang="en-US" b="1" dirty="0" smtClean="0"/>
              <a:t>The time until formation of LG A15 is dependent on temperature</a:t>
            </a:r>
            <a:endParaRPr lang="en-US" b="1" dirty="0"/>
          </a:p>
        </p:txBody>
      </p:sp>
      <p:sp>
        <p:nvSpPr>
          <p:cNvPr id="3" name="Rectangle 2"/>
          <p:cNvSpPr/>
          <p:nvPr/>
        </p:nvSpPr>
        <p:spPr>
          <a:xfrm>
            <a:off x="2333134" y="3152481"/>
            <a:ext cx="4939394" cy="1235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Rectangle 4"/>
          <p:cNvSpPr/>
          <p:nvPr/>
        </p:nvSpPr>
        <p:spPr>
          <a:xfrm>
            <a:off x="2333134" y="4388177"/>
            <a:ext cx="4939394" cy="1235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p:nvPr/>
        </p:nvSpPr>
        <p:spPr>
          <a:xfrm>
            <a:off x="2333134" y="5622304"/>
            <a:ext cx="4939394" cy="1235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Box 3"/>
          <p:cNvSpPr txBox="1"/>
          <p:nvPr/>
        </p:nvSpPr>
        <p:spPr>
          <a:xfrm>
            <a:off x="-1" y="1646241"/>
            <a:ext cx="1981393" cy="954107"/>
          </a:xfrm>
          <a:prstGeom prst="rect">
            <a:avLst/>
          </a:prstGeom>
          <a:noFill/>
        </p:spPr>
        <p:txBody>
          <a:bodyPr wrap="square" rtlCol="0">
            <a:spAutoFit/>
          </a:bodyPr>
          <a:lstStyle/>
          <a:p>
            <a:r>
              <a:rPr lang="en-US" sz="1400" dirty="0" smtClean="0"/>
              <a:t>Billet 31284</a:t>
            </a:r>
          </a:p>
          <a:p>
            <a:r>
              <a:rPr lang="en-US" sz="1400" dirty="0" smtClean="0"/>
              <a:t>Wire diameter: 0.78 mm</a:t>
            </a:r>
          </a:p>
          <a:p>
            <a:endParaRPr lang="en-US" sz="1400" dirty="0" smtClean="0"/>
          </a:p>
          <a:p>
            <a:r>
              <a:rPr lang="en-US" sz="1400" dirty="0" smtClean="0"/>
              <a:t>Ramp rate: 100C/h</a:t>
            </a:r>
            <a:endParaRPr lang="en-US" sz="1400" dirty="0"/>
          </a:p>
        </p:txBody>
      </p:sp>
      <p:sp>
        <p:nvSpPr>
          <p:cNvPr id="8" name="Rectangle 7"/>
          <p:cNvSpPr/>
          <p:nvPr/>
        </p:nvSpPr>
        <p:spPr>
          <a:xfrm>
            <a:off x="2299606" y="3124200"/>
            <a:ext cx="4939394" cy="1235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2299606" y="4359896"/>
            <a:ext cx="4939394" cy="1235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2299606" y="5594023"/>
            <a:ext cx="4939394" cy="1235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p:cNvSpPr txBox="1"/>
          <p:nvPr/>
        </p:nvSpPr>
        <p:spPr>
          <a:xfrm>
            <a:off x="2514600" y="3770329"/>
            <a:ext cx="4495800" cy="2308324"/>
          </a:xfrm>
          <a:prstGeom prst="rect">
            <a:avLst/>
          </a:prstGeom>
          <a:noFill/>
        </p:spPr>
        <p:txBody>
          <a:bodyPr wrap="square" rtlCol="0">
            <a:spAutoFit/>
          </a:bodyPr>
          <a:lstStyle/>
          <a:p>
            <a:r>
              <a:rPr lang="en-US" sz="3600" dirty="0" smtClean="0"/>
              <a:t>Based on these results, I designed a multistep HT aimed to avoid forming LG A15</a:t>
            </a:r>
            <a:endParaRPr lang="en-US" sz="3600" dirty="0"/>
          </a:p>
        </p:txBody>
      </p:sp>
      <p:sp>
        <p:nvSpPr>
          <p:cNvPr id="11" name="TextBox 10"/>
          <p:cNvSpPr txBox="1"/>
          <p:nvPr/>
        </p:nvSpPr>
        <p:spPr>
          <a:xfrm>
            <a:off x="-1" y="3276600"/>
            <a:ext cx="1981393" cy="2585323"/>
          </a:xfrm>
          <a:prstGeom prst="rect">
            <a:avLst/>
          </a:prstGeom>
          <a:solidFill>
            <a:schemeClr val="bg2"/>
          </a:solidFill>
        </p:spPr>
        <p:txBody>
          <a:bodyPr wrap="square" rtlCol="0">
            <a:spAutoFit/>
          </a:bodyPr>
          <a:lstStyle/>
          <a:p>
            <a:r>
              <a:rPr lang="en-US" dirty="0">
                <a:solidFill>
                  <a:srgbClr val="FF0000"/>
                </a:solidFill>
              </a:rPr>
              <a:t>T</a:t>
            </a:r>
            <a:r>
              <a:rPr lang="en-US" dirty="0" smtClean="0">
                <a:solidFill>
                  <a:srgbClr val="FF0000"/>
                </a:solidFill>
              </a:rPr>
              <a:t>his proves that the LG and the SG reactions are distinctly different, leading to the conclusion that LG is an exhaustion reaction of the core</a:t>
            </a:r>
            <a:endParaRPr lang="en-US" dirty="0">
              <a:solidFill>
                <a:srgbClr val="FF0000"/>
              </a:solidFill>
            </a:endParaRPr>
          </a:p>
        </p:txBody>
      </p:sp>
    </p:spTree>
    <p:extLst>
      <p:ext uri="{BB962C8B-B14F-4D97-AF65-F5344CB8AC3E}">
        <p14:creationId xmlns:p14="http://schemas.microsoft.com/office/powerpoint/2010/main" val="37386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animBg="1"/>
      <p:bldP spid="9" grpId="0" animBg="1"/>
      <p:bldP spid="10" grpId="0" animBg="1"/>
      <p:bldP spid="7"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143000" y="2"/>
            <a:ext cx="6553200" cy="461665"/>
          </a:xfrm>
          <a:prstGeom prst="rect">
            <a:avLst/>
          </a:prstGeom>
          <a:noFill/>
        </p:spPr>
        <p:txBody>
          <a:bodyPr wrap="square" rtlCol="0">
            <a:spAutoFit/>
          </a:bodyPr>
          <a:lstStyle/>
          <a:p>
            <a:r>
              <a:rPr lang="en-US" sz="2400" b="1" dirty="0">
                <a:solidFill>
                  <a:prstClr val="white"/>
                </a:solidFill>
              </a:rPr>
              <a:t>Step </a:t>
            </a:r>
            <a:r>
              <a:rPr lang="en-US" sz="2400" b="1" dirty="0" smtClean="0">
                <a:solidFill>
                  <a:prstClr val="white"/>
                </a:solidFill>
              </a:rPr>
              <a:t>A </a:t>
            </a:r>
            <a:r>
              <a:rPr lang="en-US" sz="2400" b="1" dirty="0">
                <a:solidFill>
                  <a:prstClr val="white"/>
                </a:solidFill>
              </a:rPr>
              <a:t>+ 630 ˚C 13h – we see a nice 2.2 um layer!</a:t>
            </a:r>
          </a:p>
        </p:txBody>
      </p:sp>
      <p:sp>
        <p:nvSpPr>
          <p:cNvPr id="6" name="TextBox 5"/>
          <p:cNvSpPr txBox="1"/>
          <p:nvPr/>
        </p:nvSpPr>
        <p:spPr>
          <a:xfrm>
            <a:off x="7467600" y="2731972"/>
            <a:ext cx="1676400" cy="1477328"/>
          </a:xfrm>
          <a:prstGeom prst="rect">
            <a:avLst/>
          </a:prstGeom>
          <a:noFill/>
        </p:spPr>
        <p:txBody>
          <a:bodyPr wrap="square" rtlCol="0">
            <a:spAutoFit/>
          </a:bodyPr>
          <a:lstStyle/>
          <a:p>
            <a:r>
              <a:rPr lang="en-US" b="1" dirty="0">
                <a:solidFill>
                  <a:prstClr val="white"/>
                </a:solidFill>
              </a:rPr>
              <a:t>From previous slides, the most we could get in a single step was  1.9 </a:t>
            </a:r>
            <a:r>
              <a:rPr lang="el-GR" b="1" dirty="0">
                <a:solidFill>
                  <a:prstClr val="white"/>
                </a:solidFill>
              </a:rPr>
              <a:t>μ</a:t>
            </a:r>
            <a:r>
              <a:rPr lang="en-US" b="1" dirty="0">
                <a:solidFill>
                  <a:prstClr val="white"/>
                </a:solidFill>
              </a:rPr>
              <a:t>m!</a:t>
            </a:r>
          </a:p>
        </p:txBody>
      </p:sp>
      <p:sp>
        <p:nvSpPr>
          <p:cNvPr id="2" name="Rectangle 1"/>
          <p:cNvSpPr/>
          <p:nvPr/>
        </p:nvSpPr>
        <p:spPr>
          <a:xfrm>
            <a:off x="7035" y="6322842"/>
            <a:ext cx="9136966"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After 9 more hours</a:t>
            </a:r>
            <a:r>
              <a:rPr lang="en-US" dirty="0">
                <a:solidFill>
                  <a:prstClr val="white"/>
                </a:solidFill>
              </a:rPr>
              <a:t>, one filament still has very little LG formation, with a SG thickness of 3-4 </a:t>
            </a:r>
            <a:r>
              <a:rPr lang="el-GR" dirty="0">
                <a:solidFill>
                  <a:prstClr val="white"/>
                </a:solidFill>
              </a:rPr>
              <a:t>μ</a:t>
            </a:r>
            <a:r>
              <a:rPr lang="en-US" dirty="0">
                <a:solidFill>
                  <a:prstClr val="white"/>
                </a:solidFill>
              </a:rPr>
              <a:t>m</a:t>
            </a:r>
          </a:p>
        </p:txBody>
      </p:sp>
      <p:sp>
        <p:nvSpPr>
          <p:cNvPr id="8" name="TextBox 7"/>
          <p:cNvSpPr txBox="1"/>
          <p:nvPr/>
        </p:nvSpPr>
        <p:spPr>
          <a:xfrm>
            <a:off x="4044284" y="461667"/>
            <a:ext cx="898422" cy="369332"/>
          </a:xfrm>
          <a:prstGeom prst="rect">
            <a:avLst/>
          </a:prstGeom>
          <a:noFill/>
        </p:spPr>
        <p:txBody>
          <a:bodyPr wrap="square" rtlCol="0">
            <a:spAutoFit/>
          </a:bodyPr>
          <a:lstStyle/>
          <a:p>
            <a:r>
              <a:rPr lang="en-US" b="1" dirty="0" err="1" smtClean="0">
                <a:solidFill>
                  <a:schemeClr val="bg1"/>
                </a:solidFill>
              </a:rPr>
              <a:t>Nb</a:t>
            </a:r>
            <a:r>
              <a:rPr lang="en-US" b="1" dirty="0" smtClean="0">
                <a:solidFill>
                  <a:schemeClr val="bg1"/>
                </a:solidFill>
              </a:rPr>
              <a:t>(Ta)</a:t>
            </a:r>
            <a:endParaRPr lang="en-US" b="1" dirty="0">
              <a:solidFill>
                <a:schemeClr val="bg1"/>
              </a:solidFill>
            </a:endParaRPr>
          </a:p>
        </p:txBody>
      </p:sp>
      <p:sp>
        <p:nvSpPr>
          <p:cNvPr id="9" name="TextBox 8"/>
          <p:cNvSpPr txBox="1"/>
          <p:nvPr/>
        </p:nvSpPr>
        <p:spPr>
          <a:xfrm>
            <a:off x="3886200" y="5269468"/>
            <a:ext cx="1058813" cy="369332"/>
          </a:xfrm>
          <a:prstGeom prst="rect">
            <a:avLst/>
          </a:prstGeom>
          <a:noFill/>
        </p:spPr>
        <p:txBody>
          <a:bodyPr wrap="square" rtlCol="0">
            <a:spAutoFit/>
          </a:bodyPr>
          <a:lstStyle/>
          <a:p>
            <a:r>
              <a:rPr lang="en-US" b="1" dirty="0" smtClean="0">
                <a:solidFill>
                  <a:schemeClr val="bg1"/>
                </a:solidFill>
              </a:rPr>
              <a:t>SG A15</a:t>
            </a:r>
            <a:endParaRPr lang="en-US" b="1" dirty="0">
              <a:solidFill>
                <a:schemeClr val="bg1"/>
              </a:solidFill>
            </a:endParaRPr>
          </a:p>
        </p:txBody>
      </p:sp>
      <p:sp>
        <p:nvSpPr>
          <p:cNvPr id="10" name="TextBox 9"/>
          <p:cNvSpPr txBox="1"/>
          <p:nvPr/>
        </p:nvSpPr>
        <p:spPr>
          <a:xfrm>
            <a:off x="3938516" y="4876800"/>
            <a:ext cx="962167" cy="369332"/>
          </a:xfrm>
          <a:prstGeom prst="rect">
            <a:avLst/>
          </a:prstGeom>
          <a:noFill/>
        </p:spPr>
        <p:txBody>
          <a:bodyPr wrap="square" rtlCol="0">
            <a:spAutoFit/>
          </a:bodyPr>
          <a:lstStyle/>
          <a:p>
            <a:r>
              <a:rPr lang="en-US" b="1" dirty="0" smtClean="0"/>
              <a:t>Nb</a:t>
            </a:r>
            <a:r>
              <a:rPr lang="en-US" b="1" baseline="-25000" dirty="0" smtClean="0"/>
              <a:t>6</a:t>
            </a:r>
            <a:r>
              <a:rPr lang="en-US" b="1" dirty="0" smtClean="0"/>
              <a:t>Sn</a:t>
            </a:r>
            <a:r>
              <a:rPr lang="en-US" b="1" baseline="-25000" dirty="0" smtClean="0"/>
              <a:t>5</a:t>
            </a:r>
            <a:endParaRPr lang="en-US" b="1" baseline="-25000" dirty="0"/>
          </a:p>
        </p:txBody>
      </p:sp>
      <p:sp>
        <p:nvSpPr>
          <p:cNvPr id="11" name="TextBox 10"/>
          <p:cNvSpPr txBox="1"/>
          <p:nvPr/>
        </p:nvSpPr>
        <p:spPr>
          <a:xfrm>
            <a:off x="1447800" y="2348908"/>
            <a:ext cx="942317" cy="369332"/>
          </a:xfrm>
          <a:prstGeom prst="rect">
            <a:avLst/>
          </a:prstGeom>
          <a:noFill/>
        </p:spPr>
        <p:txBody>
          <a:bodyPr wrap="square" rtlCol="0">
            <a:spAutoFit/>
          </a:bodyPr>
          <a:lstStyle/>
          <a:p>
            <a:r>
              <a:rPr lang="en-US" b="1" dirty="0">
                <a:solidFill>
                  <a:schemeClr val="bg1"/>
                </a:solidFill>
              </a:rPr>
              <a:t>L</a:t>
            </a:r>
            <a:r>
              <a:rPr lang="en-US" b="1" dirty="0" smtClean="0">
                <a:solidFill>
                  <a:schemeClr val="bg1"/>
                </a:solidFill>
              </a:rPr>
              <a:t>G A15</a:t>
            </a:r>
            <a:endParaRPr lang="en-US" b="1" dirty="0">
              <a:solidFill>
                <a:schemeClr val="bg1"/>
              </a:solidFill>
            </a:endParaRPr>
          </a:p>
        </p:txBody>
      </p:sp>
      <p:cxnSp>
        <p:nvCxnSpPr>
          <p:cNvPr id="12" name="Straight Arrow Connector 11"/>
          <p:cNvCxnSpPr/>
          <p:nvPr/>
        </p:nvCxnSpPr>
        <p:spPr>
          <a:xfrm>
            <a:off x="2209800" y="2590800"/>
            <a:ext cx="381000" cy="198398"/>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542" t="17660" r="18308" b="2344"/>
          <a:stretch/>
        </p:blipFill>
        <p:spPr bwMode="auto">
          <a:xfrm>
            <a:off x="1700610" y="676562"/>
            <a:ext cx="5429992" cy="5588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5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34253094"/>
              </p:ext>
            </p:extLst>
          </p:nvPr>
        </p:nvGraphicFramePr>
        <p:xfrm>
          <a:off x="0" y="4306669"/>
          <a:ext cx="9067800" cy="1417320"/>
        </p:xfrm>
        <a:graphic>
          <a:graphicData uri="http://schemas.openxmlformats.org/drawingml/2006/table">
            <a:tbl>
              <a:tblPr/>
              <a:tblGrid>
                <a:gridCol w="1981200"/>
                <a:gridCol w="1676400"/>
                <a:gridCol w="574675"/>
                <a:gridCol w="911225"/>
                <a:gridCol w="914400"/>
                <a:gridCol w="620712"/>
                <a:gridCol w="598488"/>
                <a:gridCol w="533400"/>
                <a:gridCol w="647700"/>
                <a:gridCol w="609600"/>
              </a:tblGrid>
              <a:tr h="190500">
                <a:tc>
                  <a:txBody>
                    <a:bodyPr/>
                    <a:lstStyle/>
                    <a:p>
                      <a:pPr algn="ctr" fontAlgn="b"/>
                      <a:r>
                        <a:rPr lang="en-US" sz="1800" b="0" i="0" u="none" strike="noStrike" dirty="0" smtClean="0">
                          <a:solidFill>
                            <a:srgbClr val="000000"/>
                          </a:solidFill>
                          <a:effectLst/>
                          <a:latin typeface="Calibri"/>
                        </a:rPr>
                        <a:t>Heat</a:t>
                      </a:r>
                      <a:r>
                        <a:rPr lang="en-US" sz="1800" b="0" i="0" u="none" strike="noStrike" baseline="0" dirty="0" smtClean="0">
                          <a:solidFill>
                            <a:srgbClr val="000000"/>
                          </a:solidFill>
                          <a:effectLst/>
                          <a:latin typeface="Calibri"/>
                        </a:rPr>
                        <a:t> treatment description</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smtClean="0">
                          <a:solidFill>
                            <a:srgbClr val="000000"/>
                          </a:solidFill>
                          <a:effectLst/>
                          <a:latin typeface="Calibri"/>
                        </a:rPr>
                        <a:t>Heat treatment (temp/soak</a:t>
                      </a:r>
                      <a:r>
                        <a:rPr lang="en-US" sz="1800" b="0" i="0" u="none" strike="noStrike" baseline="0" dirty="0" smtClean="0">
                          <a:solidFill>
                            <a:srgbClr val="000000"/>
                          </a:solidFill>
                          <a:effectLst/>
                          <a:latin typeface="Calibri"/>
                        </a:rPr>
                        <a:t> time)</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err="1" smtClean="0">
                          <a:solidFill>
                            <a:srgbClr val="000000"/>
                          </a:solidFill>
                          <a:effectLst/>
                          <a:latin typeface="Calibri"/>
                        </a:rPr>
                        <a:t>I</a:t>
                      </a:r>
                      <a:r>
                        <a:rPr lang="en-US" sz="1800" b="0" i="0" u="none" strike="noStrike" baseline="-25000" dirty="0" err="1" smtClean="0">
                          <a:solidFill>
                            <a:srgbClr val="000000"/>
                          </a:solidFill>
                          <a:effectLst/>
                          <a:latin typeface="Calibri"/>
                        </a:rPr>
                        <a:t>c</a:t>
                      </a:r>
                      <a:r>
                        <a:rPr lang="en-US" sz="1800" b="0" i="0" u="none" strike="noStrike" baseline="0" dirty="0" smtClean="0">
                          <a:solidFill>
                            <a:srgbClr val="000000"/>
                          </a:solidFill>
                          <a:effectLst/>
                          <a:latin typeface="Calibri"/>
                        </a:rPr>
                        <a:t> </a:t>
                      </a:r>
                      <a:r>
                        <a:rPr lang="en-US" sz="1800" b="0" i="0" u="none" strike="noStrike" dirty="0" smtClean="0">
                          <a:solidFill>
                            <a:srgbClr val="000000"/>
                          </a:solidFill>
                          <a:effectLst/>
                          <a:latin typeface="Calibri"/>
                        </a:rPr>
                        <a:t>(A)</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err="1" smtClean="0">
                          <a:solidFill>
                            <a:srgbClr val="000000"/>
                          </a:solidFill>
                          <a:effectLst/>
                          <a:latin typeface="Calibri"/>
                        </a:rPr>
                        <a:t>J</a:t>
                      </a:r>
                      <a:r>
                        <a:rPr lang="en-US" sz="1800" b="0" i="0" u="none" strike="noStrike" baseline="-25000" dirty="0" err="1" smtClean="0">
                          <a:solidFill>
                            <a:srgbClr val="000000"/>
                          </a:solidFill>
                          <a:effectLst/>
                          <a:latin typeface="Calibri"/>
                        </a:rPr>
                        <a:t>c</a:t>
                      </a:r>
                      <a:r>
                        <a:rPr lang="en-US" sz="1800" b="0" i="0" u="none" strike="noStrike" baseline="-25000" dirty="0" smtClean="0">
                          <a:solidFill>
                            <a:srgbClr val="000000"/>
                          </a:solidFill>
                          <a:effectLst/>
                          <a:latin typeface="Calibri"/>
                        </a:rPr>
                        <a:t> </a:t>
                      </a:r>
                      <a:r>
                        <a:rPr lang="en-US" sz="1800" b="0" i="0" u="none" strike="noStrike" dirty="0" smtClean="0">
                          <a:solidFill>
                            <a:srgbClr val="000000"/>
                          </a:solidFill>
                          <a:effectLst/>
                          <a:latin typeface="+mn-lt"/>
                        </a:rPr>
                        <a:t>(A/mm</a:t>
                      </a:r>
                      <a:r>
                        <a:rPr lang="en-US" sz="1800" b="0" i="0" u="none" strike="noStrike" baseline="30000" dirty="0" smtClean="0">
                          <a:solidFill>
                            <a:srgbClr val="000000"/>
                          </a:solidFill>
                          <a:effectLst/>
                          <a:latin typeface="+mn-lt"/>
                        </a:rPr>
                        <a:t>2</a:t>
                      </a:r>
                      <a:r>
                        <a:rPr lang="en-US" sz="1800" b="0" i="0" u="none" strike="noStrike" dirty="0" smtClean="0">
                          <a:solidFill>
                            <a:srgbClr val="000000"/>
                          </a:solidFill>
                          <a:effectLst/>
                          <a:latin typeface="+mn-lt"/>
                        </a:rPr>
                        <a:t>)</a:t>
                      </a:r>
                      <a:endParaRPr lang="en-US" sz="1800" b="0" i="0" u="none" strike="noStrike" baseline="-25000"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err="1" smtClean="0">
                          <a:solidFill>
                            <a:srgbClr val="000000"/>
                          </a:solidFill>
                          <a:effectLst/>
                          <a:latin typeface="Calibri"/>
                        </a:rPr>
                        <a:t>J</a:t>
                      </a:r>
                      <a:r>
                        <a:rPr lang="en-US" sz="1800" b="0" i="0" u="none" strike="noStrike" baseline="-25000" dirty="0" err="1" smtClean="0">
                          <a:solidFill>
                            <a:srgbClr val="000000"/>
                          </a:solidFill>
                          <a:effectLst/>
                          <a:latin typeface="Calibri"/>
                        </a:rPr>
                        <a:t>c</a:t>
                      </a:r>
                      <a:r>
                        <a:rPr lang="en-US" sz="1800" b="0" i="0" u="none" strike="noStrike" dirty="0" smtClean="0">
                          <a:solidFill>
                            <a:srgbClr val="000000"/>
                          </a:solidFill>
                          <a:effectLst/>
                          <a:latin typeface="Calibri"/>
                        </a:rPr>
                        <a:t> </a:t>
                      </a:r>
                      <a:r>
                        <a:rPr lang="en-US" sz="1800" b="0" i="0" u="none" strike="noStrike" baseline="-25000" dirty="0" smtClean="0">
                          <a:solidFill>
                            <a:srgbClr val="000000"/>
                          </a:solidFill>
                          <a:effectLst/>
                          <a:latin typeface="Calibri"/>
                        </a:rPr>
                        <a:t>SG-layer</a:t>
                      </a:r>
                      <a:r>
                        <a:rPr lang="en-US" sz="1800" b="0" i="0" u="none" strike="noStrike" dirty="0" smtClean="0">
                          <a:solidFill>
                            <a:srgbClr val="000000"/>
                          </a:solidFill>
                          <a:effectLst/>
                          <a:latin typeface="Calibri"/>
                        </a:rPr>
                        <a:t> </a:t>
                      </a:r>
                      <a:r>
                        <a:rPr lang="en-US" sz="1800" b="0" i="0" u="none" strike="noStrike" dirty="0" smtClean="0">
                          <a:solidFill>
                            <a:srgbClr val="000000"/>
                          </a:solidFill>
                          <a:effectLst/>
                          <a:latin typeface="+mn-lt"/>
                        </a:rPr>
                        <a:t>(A/mm</a:t>
                      </a:r>
                      <a:r>
                        <a:rPr lang="en-US" sz="1800" b="0" i="0" u="none" strike="noStrike" baseline="30000" dirty="0" smtClean="0">
                          <a:solidFill>
                            <a:srgbClr val="000000"/>
                          </a:solidFill>
                          <a:effectLst/>
                          <a:latin typeface="+mn-lt"/>
                        </a:rPr>
                        <a:t>2</a:t>
                      </a:r>
                      <a:r>
                        <a:rPr lang="en-US" sz="1800" b="0" i="0" u="none" strike="noStrike" dirty="0" smtClean="0">
                          <a:solidFill>
                            <a:srgbClr val="000000"/>
                          </a:solidFill>
                          <a:effectLst/>
                          <a:latin typeface="+mn-lt"/>
                        </a:rPr>
                        <a:t>)</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err="1">
                          <a:solidFill>
                            <a:srgbClr val="000000"/>
                          </a:solidFill>
                          <a:effectLst/>
                          <a:latin typeface="Calibri"/>
                        </a:rPr>
                        <a:t>Nb</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a:solidFill>
                            <a:srgbClr val="000000"/>
                          </a:solidFill>
                          <a:effectLst/>
                          <a:latin typeface="Calibri"/>
                        </a:rPr>
                        <a:t>Total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a:solidFill>
                            <a:srgbClr val="000000"/>
                          </a:solidFill>
                          <a:effectLst/>
                          <a:latin typeface="Calibri"/>
                        </a:rPr>
                        <a:t>core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a:solidFill>
                            <a:srgbClr val="000000"/>
                          </a:solidFill>
                          <a:effectLst/>
                          <a:latin typeface="Calibri"/>
                        </a:rPr>
                        <a:t>LG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rgbClr val="000000"/>
                          </a:solidFill>
                          <a:effectLst/>
                          <a:latin typeface="Calibri"/>
                        </a:rPr>
                        <a:t>SG A15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ctr" fontAlgn="b"/>
                      <a:r>
                        <a:rPr lang="en-US" sz="1800" b="0" i="0" u="none" strike="noStrike" dirty="0" smtClean="0">
                          <a:solidFill>
                            <a:srgbClr val="000000"/>
                          </a:solidFill>
                          <a:effectLst/>
                          <a:latin typeface="Calibri"/>
                        </a:rPr>
                        <a:t>BEAS</a:t>
                      </a:r>
                      <a:r>
                        <a:rPr lang="en-US" sz="1800" b="0" i="0" u="none" strike="noStrike" baseline="0" dirty="0" smtClean="0">
                          <a:solidFill>
                            <a:srgbClr val="000000"/>
                          </a:solidFill>
                          <a:effectLst/>
                          <a:latin typeface="Calibri"/>
                        </a:rPr>
                        <a:t> recommended</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smtClean="0">
                          <a:solidFill>
                            <a:srgbClr val="000000"/>
                          </a:solidFill>
                          <a:effectLst/>
                          <a:latin typeface="Calibri"/>
                        </a:rPr>
                        <a:t>620/100+640/90</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501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2237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5564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23.4%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56.0%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13.3%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40.2%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r h="190500">
                <a:tc>
                  <a:txBody>
                    <a:bodyPr/>
                    <a:lstStyle/>
                    <a:p>
                      <a:pPr algn="ctr" fontAlgn="b"/>
                      <a:r>
                        <a:rPr lang="en-US" sz="1800" b="0" i="0" u="none" strike="noStrike" dirty="0" smtClean="0">
                          <a:solidFill>
                            <a:srgbClr val="000000"/>
                          </a:solidFill>
                          <a:effectLst/>
                          <a:latin typeface="Calibri"/>
                        </a:rPr>
                        <a:t>Multistep</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smtClean="0">
                          <a:solidFill>
                            <a:srgbClr val="000000"/>
                          </a:solidFill>
                          <a:effectLst/>
                          <a:latin typeface="Calibri"/>
                        </a:rPr>
                        <a:t>Step B +630/190</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489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2183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4958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24.4%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56.0%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a:solidFill>
                            <a:srgbClr val="000000"/>
                          </a:solidFill>
                          <a:effectLst/>
                          <a:latin typeface="Calibri"/>
                        </a:rPr>
                        <a:t>11.2%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fontAlgn="b"/>
                      <a:r>
                        <a:rPr lang="en-US" sz="1800" b="0" i="0" u="none" strike="noStrike" dirty="0">
                          <a:solidFill>
                            <a:srgbClr val="000000"/>
                          </a:solidFill>
                          <a:effectLst/>
                          <a:latin typeface="Calibri"/>
                        </a:rPr>
                        <a:t>44.0%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r h="320040">
                <a:tc gridSpan="2">
                  <a:txBody>
                    <a:bodyPr/>
                    <a:lstStyle/>
                    <a:p>
                      <a:pPr algn="ctr" fontAlgn="b"/>
                      <a:r>
                        <a:rPr lang="en-US" sz="1800" b="0" i="0" u="none" strike="noStrike" dirty="0" smtClean="0">
                          <a:solidFill>
                            <a:srgbClr val="000000"/>
                          </a:solidFill>
                          <a:effectLst/>
                          <a:latin typeface="Calibri"/>
                        </a:rPr>
                        <a:t>% change from</a:t>
                      </a:r>
                      <a:r>
                        <a:rPr lang="en-US" sz="1800" b="0" i="0" u="none" strike="noStrike" baseline="0" dirty="0" smtClean="0">
                          <a:solidFill>
                            <a:srgbClr val="000000"/>
                          </a:solidFill>
                          <a:effectLst/>
                          <a:latin typeface="Calibri"/>
                        </a:rPr>
                        <a:t> </a:t>
                      </a:r>
                      <a:r>
                        <a:rPr lang="en-US" sz="1800" b="0" i="0" u="none" strike="noStrike" dirty="0" smtClean="0">
                          <a:solidFill>
                            <a:srgbClr val="000000"/>
                          </a:solidFill>
                          <a:effectLst/>
                          <a:latin typeface="Calibri"/>
                        </a:rPr>
                        <a:t>recommended HT</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ctr" fontAlgn="b"/>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800" b="0" i="0" u="none" strike="noStrike" dirty="0" smtClean="0">
                          <a:solidFill>
                            <a:srgbClr val="000000"/>
                          </a:solidFill>
                          <a:effectLst/>
                          <a:latin typeface="Calibri"/>
                        </a:rPr>
                        <a:t>-2.4%</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dirty="0" smtClean="0">
                          <a:solidFill>
                            <a:srgbClr val="000000"/>
                          </a:solidFill>
                          <a:effectLst/>
                          <a:latin typeface="Calibri"/>
                        </a:rPr>
                        <a:t>-2.4%</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dirty="0" smtClean="0">
                          <a:solidFill>
                            <a:srgbClr val="000000"/>
                          </a:solidFill>
                          <a:effectLst/>
                          <a:latin typeface="Calibri"/>
                        </a:rPr>
                        <a:t>-10.9%</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dirty="0" smtClean="0">
                          <a:solidFill>
                            <a:srgbClr val="000000"/>
                          </a:solidFill>
                          <a:effectLst/>
                          <a:latin typeface="Calibri"/>
                        </a:rPr>
                        <a:t>+4.3%</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b"/>
                      <a:r>
                        <a:rPr lang="en-US" sz="1800" b="0" i="0" u="none" strike="noStrike" dirty="0" smtClean="0">
                          <a:solidFill>
                            <a:srgbClr val="000000"/>
                          </a:solidFill>
                          <a:effectLst/>
                          <a:latin typeface="Calibri"/>
                        </a:rPr>
                        <a:t>0%</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b"/>
                      <a:r>
                        <a:rPr lang="en-US" sz="1800" b="0" i="0" u="none" strike="noStrike" dirty="0" smtClean="0">
                          <a:solidFill>
                            <a:srgbClr val="000000"/>
                          </a:solidFill>
                          <a:effectLst/>
                          <a:latin typeface="Calibri"/>
                        </a:rPr>
                        <a:t>-68%</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b"/>
                      <a:r>
                        <a:rPr lang="en-US" sz="1800" b="0" i="0" u="none" strike="noStrike" dirty="0" smtClean="0">
                          <a:solidFill>
                            <a:srgbClr val="000000"/>
                          </a:solidFill>
                          <a:effectLst/>
                          <a:latin typeface="Calibri"/>
                        </a:rPr>
                        <a:t>-15.6%</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b"/>
                      <a:r>
                        <a:rPr lang="en-US" sz="1800" b="0" i="0" u="none" strike="noStrike" dirty="0" smtClean="0">
                          <a:solidFill>
                            <a:srgbClr val="000000"/>
                          </a:solidFill>
                          <a:effectLst/>
                          <a:latin typeface="Calibri"/>
                        </a:rPr>
                        <a:t>+8.6%</a:t>
                      </a:r>
                      <a:endParaRPr lang="en-US" sz="18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sp>
        <p:nvSpPr>
          <p:cNvPr id="2" name="Title 1"/>
          <p:cNvSpPr>
            <a:spLocks noGrp="1"/>
          </p:cNvSpPr>
          <p:nvPr>
            <p:ph type="title"/>
          </p:nvPr>
        </p:nvSpPr>
        <p:spPr/>
        <p:txBody>
          <a:bodyPr>
            <a:noAutofit/>
          </a:bodyPr>
          <a:lstStyle/>
          <a:p>
            <a:r>
              <a:rPr lang="en-US" sz="3600" dirty="0"/>
              <a:t>Multistep Heat Treatments do well converting core and LG A15 to more SG </a:t>
            </a:r>
            <a:r>
              <a:rPr lang="en-US" sz="3600" dirty="0" smtClean="0"/>
              <a:t>A15</a:t>
            </a:r>
            <a:endParaRPr lang="en-US" sz="3600" dirty="0"/>
          </a:p>
        </p:txBody>
      </p:sp>
      <p:sp>
        <p:nvSpPr>
          <p:cNvPr id="3" name="Content Placeholder 2"/>
          <p:cNvSpPr>
            <a:spLocks noGrp="1"/>
          </p:cNvSpPr>
          <p:nvPr>
            <p:ph idx="1"/>
          </p:nvPr>
        </p:nvSpPr>
        <p:spPr>
          <a:xfrm>
            <a:off x="457200" y="1600205"/>
            <a:ext cx="8229600" cy="1904996"/>
          </a:xfrm>
        </p:spPr>
        <p:txBody>
          <a:bodyPr>
            <a:normAutofit fontScale="77500" lnSpcReduction="20000"/>
          </a:bodyPr>
          <a:lstStyle/>
          <a:p>
            <a:r>
              <a:rPr lang="en-US" dirty="0" smtClean="0"/>
              <a:t>B31284, 0.78mm wire</a:t>
            </a:r>
          </a:p>
          <a:p>
            <a:r>
              <a:rPr lang="en-US" dirty="0" smtClean="0"/>
              <a:t>Heat treatments done at ASC</a:t>
            </a:r>
          </a:p>
          <a:p>
            <a:r>
              <a:rPr lang="en-US" dirty="0" smtClean="0"/>
              <a:t>Critical current measurements at 12T, 4.2K</a:t>
            </a:r>
          </a:p>
          <a:p>
            <a:r>
              <a:rPr lang="en-US" dirty="0" smtClean="0"/>
              <a:t>Non-Cu area = 0.224 mm</a:t>
            </a:r>
            <a:r>
              <a:rPr lang="en-US" baseline="30000" dirty="0" smtClean="0"/>
              <a:t>2</a:t>
            </a:r>
            <a:r>
              <a:rPr lang="en-US" dirty="0" smtClean="0"/>
              <a:t>; calculated by averaging area of 768 reacted filaments (4 cross sections)</a:t>
            </a:r>
            <a:endParaRPr lang="en-US" dirty="0"/>
          </a:p>
        </p:txBody>
      </p:sp>
      <p:sp>
        <p:nvSpPr>
          <p:cNvPr id="5" name="TextBox 4"/>
          <p:cNvSpPr txBox="1"/>
          <p:nvPr/>
        </p:nvSpPr>
        <p:spPr>
          <a:xfrm>
            <a:off x="6019800" y="5906869"/>
            <a:ext cx="2971800" cy="646331"/>
          </a:xfrm>
          <a:prstGeom prst="rect">
            <a:avLst/>
          </a:prstGeom>
          <a:noFill/>
        </p:spPr>
        <p:txBody>
          <a:bodyPr wrap="square" rtlCol="0">
            <a:spAutoFit/>
          </a:bodyPr>
          <a:lstStyle/>
          <a:p>
            <a:r>
              <a:rPr lang="en-US" dirty="0" smtClean="0"/>
              <a:t>All aspects of the microstructure improved!!!</a:t>
            </a:r>
            <a:endParaRPr lang="en-US" dirty="0"/>
          </a:p>
        </p:txBody>
      </p:sp>
      <p:sp>
        <p:nvSpPr>
          <p:cNvPr id="6" name="TextBox 5"/>
          <p:cNvSpPr txBox="1"/>
          <p:nvPr/>
        </p:nvSpPr>
        <p:spPr>
          <a:xfrm>
            <a:off x="3733800" y="5906869"/>
            <a:ext cx="2286000" cy="646331"/>
          </a:xfrm>
          <a:prstGeom prst="rect">
            <a:avLst/>
          </a:prstGeom>
          <a:noFill/>
        </p:spPr>
        <p:txBody>
          <a:bodyPr wrap="square" rtlCol="0">
            <a:spAutoFit/>
          </a:bodyPr>
          <a:lstStyle/>
          <a:p>
            <a:r>
              <a:rPr lang="en-US" dirty="0" smtClean="0"/>
              <a:t>Transport properties went down </a:t>
            </a:r>
            <a:r>
              <a:rPr lang="en-US" dirty="0" smtClean="0">
                <a:sym typeface="Wingdings" panose="05000000000000000000" pitchFamily="2" charset="2"/>
              </a:rPr>
              <a:t></a:t>
            </a:r>
            <a:endParaRPr lang="en-US" dirty="0"/>
          </a:p>
        </p:txBody>
      </p:sp>
      <p:sp>
        <p:nvSpPr>
          <p:cNvPr id="7" name="Rectangle 6"/>
          <p:cNvSpPr/>
          <p:nvPr/>
        </p:nvSpPr>
        <p:spPr>
          <a:xfrm>
            <a:off x="0" y="5144869"/>
            <a:ext cx="91440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657600" y="5144869"/>
            <a:ext cx="238694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044540" y="5144869"/>
            <a:ext cx="302326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0" y="6019800"/>
            <a:ext cx="9144000" cy="861774"/>
          </a:xfrm>
          <a:prstGeom prst="rect">
            <a:avLst/>
          </a:prstGeom>
          <a:solidFill>
            <a:schemeClr val="bg2"/>
          </a:solidFill>
        </p:spPr>
        <p:txBody>
          <a:bodyPr wrap="square" rtlCol="0">
            <a:spAutoFit/>
          </a:bodyPr>
          <a:lstStyle/>
          <a:p>
            <a:r>
              <a:rPr lang="en-US" sz="1600" dirty="0" smtClean="0">
                <a:solidFill>
                  <a:srgbClr val="FF0000"/>
                </a:solidFill>
              </a:rPr>
              <a:t>Why?  </a:t>
            </a:r>
          </a:p>
          <a:p>
            <a:pPr marL="285750" indent="-285750">
              <a:buFont typeface="Arial" panose="020B0604020202020204" pitchFamily="34" charset="0"/>
              <a:buChar char="•"/>
            </a:pPr>
            <a:r>
              <a:rPr lang="en-US" sz="1600" dirty="0" smtClean="0">
                <a:solidFill>
                  <a:srgbClr val="FF0000"/>
                </a:solidFill>
              </a:rPr>
              <a:t>The first step is at 690 or 670C – producing larger grains of SG A15 than BEAS recommended HT</a:t>
            </a:r>
          </a:p>
          <a:p>
            <a:pPr marL="285750" indent="-285750">
              <a:buFont typeface="Arial" panose="020B0604020202020204" pitchFamily="34" charset="0"/>
              <a:buChar char="•"/>
            </a:pPr>
            <a:r>
              <a:rPr lang="en-US" sz="1600" dirty="0" smtClean="0">
                <a:solidFill>
                  <a:srgbClr val="FF0000"/>
                </a:solidFill>
              </a:rPr>
              <a:t>By comparison, 0.78 mm has 17% decrease in layer </a:t>
            </a:r>
            <a:r>
              <a:rPr lang="en-US" sz="1600" dirty="0" err="1" smtClean="0">
                <a:solidFill>
                  <a:srgbClr val="FF0000"/>
                </a:solidFill>
              </a:rPr>
              <a:t>Jc</a:t>
            </a:r>
            <a:r>
              <a:rPr lang="en-US" sz="1600" dirty="0" smtClean="0">
                <a:solidFill>
                  <a:srgbClr val="FF0000"/>
                </a:solidFill>
              </a:rPr>
              <a:t> properties even with single step HT</a:t>
            </a:r>
            <a:endParaRPr lang="en-US" sz="1600" dirty="0">
              <a:solidFill>
                <a:srgbClr val="FF0000"/>
              </a:solidFill>
            </a:endParaRPr>
          </a:p>
        </p:txBody>
      </p:sp>
    </p:spTree>
    <p:extLst>
      <p:ext uri="{BB962C8B-B14F-4D97-AF65-F5344CB8AC3E}">
        <p14:creationId xmlns:p14="http://schemas.microsoft.com/office/powerpoint/2010/main" val="212931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8"/>
                                        </p:tgtEl>
                                      </p:cBhvr>
                                    </p:animEffect>
                                    <p:set>
                                      <p:cBhvr>
                                        <p:cTn id="21" dur="1" fill="hold">
                                          <p:stCondLst>
                                            <p:cond delay="499"/>
                                          </p:stCondLst>
                                        </p:cTn>
                                        <p:tgtEl>
                                          <p:spTgt spid="8"/>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634</TotalTime>
  <Words>1524</Words>
  <Application>Microsoft Office PowerPoint</Application>
  <PresentationFormat>On-screen Show (4:3)</PresentationFormat>
  <Paragraphs>174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1_Office Theme</vt:lpstr>
      <vt:lpstr>Update of PIT Nb3Sn work at ASC</vt:lpstr>
      <vt:lpstr>Driving Questions</vt:lpstr>
      <vt:lpstr>Critical Current density degrades in smaller wires (670C 50h)</vt:lpstr>
      <vt:lpstr>Driving Questions</vt:lpstr>
      <vt:lpstr>Quenched samples show LG A15 forming in the Nb6Sn5 annulus arising from the decomposed Nausite layer, not the Nb(Ta) tube/SG layer</vt:lpstr>
      <vt:lpstr>The LG A15 formation reaction path from Nb6Sn5 varies with temperature</vt:lpstr>
      <vt:lpstr>The time until formation of LG A15 is dependent on temperature</vt:lpstr>
      <vt:lpstr>PowerPoint Presentation</vt:lpstr>
      <vt:lpstr>Multistep Heat Treatments do well converting core and LG A15 to more SG A15</vt:lpstr>
      <vt:lpstr>Summary</vt:lpstr>
      <vt:lpstr>Present conclusions</vt:lpstr>
      <vt:lpstr>Conclusions of the February meeting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Driving Questions</dc:title>
  <dc:creator>NHMFL</dc:creator>
  <cp:lastModifiedBy>NHMFL</cp:lastModifiedBy>
  <cp:revision>39</cp:revision>
  <dcterms:created xsi:type="dcterms:W3CDTF">2016-06-23T20:30:51Z</dcterms:created>
  <dcterms:modified xsi:type="dcterms:W3CDTF">2016-06-24T12:58:00Z</dcterms:modified>
</cp:coreProperties>
</file>