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59" r:id="rId4"/>
    <p:sldId id="257" r:id="rId5"/>
    <p:sldId id="258" r:id="rId6"/>
    <p:sldId id="261" r:id="rId7"/>
    <p:sldId id="263" r:id="rId8"/>
    <p:sldId id="264" r:id="rId9"/>
    <p:sldId id="260" r:id="rId10"/>
    <p:sldId id="266" r:id="rId11"/>
    <p:sldId id="267" r:id="rId12"/>
    <p:sldId id="277" r:id="rId13"/>
    <p:sldId id="265" r:id="rId14"/>
    <p:sldId id="276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578" autoAdjust="0"/>
  </p:normalViewPr>
  <p:slideViewPr>
    <p:cSldViewPr snapToGrid="0" snapToObjects="1">
      <p:cViewPr>
        <p:scale>
          <a:sx n="130" d="100"/>
          <a:sy n="130" d="100"/>
        </p:scale>
        <p:origin x="-456" y="-8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04A89-850A-E746-9DC4-DF94938DA2CF}" type="datetimeFigureOut">
              <a:rPr lang="en-US" smtClean="0"/>
              <a:t>23/6/16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C4A2-8042-1B4C-86F3-DF443F415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29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04A89-850A-E746-9DC4-DF94938DA2CF}" type="datetimeFigureOut">
              <a:rPr lang="en-US" smtClean="0"/>
              <a:t>23/6/16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C4A2-8042-1B4C-86F3-DF443F415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389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04A89-850A-E746-9DC4-DF94938DA2CF}" type="datetimeFigureOut">
              <a:rPr lang="en-US" smtClean="0"/>
              <a:t>23/6/16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C4A2-8042-1B4C-86F3-DF443F415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599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04A89-850A-E746-9DC4-DF94938DA2CF}" type="datetimeFigureOut">
              <a:rPr lang="en-US" smtClean="0"/>
              <a:t>23/6/16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C4A2-8042-1B4C-86F3-DF443F415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812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04A89-850A-E746-9DC4-DF94938DA2CF}" type="datetimeFigureOut">
              <a:rPr lang="en-US" smtClean="0"/>
              <a:t>23/6/16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C4A2-8042-1B4C-86F3-DF443F415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774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04A89-850A-E746-9DC4-DF94938DA2CF}" type="datetimeFigureOut">
              <a:rPr lang="en-US" smtClean="0"/>
              <a:t>23/6/16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C4A2-8042-1B4C-86F3-DF443F415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6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04A89-850A-E746-9DC4-DF94938DA2CF}" type="datetimeFigureOut">
              <a:rPr lang="en-US" smtClean="0"/>
              <a:t>23/6/16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C4A2-8042-1B4C-86F3-DF443F415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78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04A89-850A-E746-9DC4-DF94938DA2CF}" type="datetimeFigureOut">
              <a:rPr lang="en-US" smtClean="0"/>
              <a:t>23/6/16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C4A2-8042-1B4C-86F3-DF443F415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231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04A89-850A-E746-9DC4-DF94938DA2CF}" type="datetimeFigureOut">
              <a:rPr lang="en-US" smtClean="0"/>
              <a:t>23/6/16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C4A2-8042-1B4C-86F3-DF443F415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34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04A89-850A-E746-9DC4-DF94938DA2CF}" type="datetimeFigureOut">
              <a:rPr lang="en-US" smtClean="0"/>
              <a:t>23/6/16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C4A2-8042-1B4C-86F3-DF443F415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463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04A89-850A-E746-9DC4-DF94938DA2CF}" type="datetimeFigureOut">
              <a:rPr lang="en-US" smtClean="0"/>
              <a:t>23/6/16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C4A2-8042-1B4C-86F3-DF443F415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169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04A89-850A-E746-9DC4-DF94938DA2CF}" type="datetimeFigureOut">
              <a:rPr lang="en-US" smtClean="0"/>
              <a:t>23/6/16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5C4A2-8042-1B4C-86F3-DF443F415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894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Relationship Id="rId3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5" Type="http://schemas.openxmlformats.org/officeDocument/2006/relationships/image" Target="../media/image28.emf"/><Relationship Id="rId6" Type="http://schemas.openxmlformats.org/officeDocument/2006/relationships/image" Target="../media/image29.emf"/><Relationship Id="rId7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7568"/>
            <a:ext cx="7772400" cy="338098"/>
          </a:xfrm>
        </p:spPr>
        <p:txBody>
          <a:bodyPr>
            <a:noAutofit/>
          </a:bodyPr>
          <a:lstStyle/>
          <a:p>
            <a:r>
              <a:rPr lang="en-US" sz="3600" dirty="0" smtClean="0"/>
              <a:t>FCC-</a:t>
            </a:r>
            <a:r>
              <a:rPr lang="en-US" sz="3600" dirty="0" err="1" smtClean="0"/>
              <a:t>hh</a:t>
            </a:r>
            <a:r>
              <a:rPr lang="en-US" sz="3600" dirty="0" smtClean="0"/>
              <a:t> Vertex detector Optimization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0204" y="1482283"/>
            <a:ext cx="7003384" cy="829282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Estel</a:t>
            </a:r>
            <a:r>
              <a:rPr lang="en-US" sz="2400" dirty="0" smtClean="0"/>
              <a:t> Perez 23 June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1170204" y="2949066"/>
            <a:ext cx="63790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1 – </a:t>
            </a:r>
            <a:r>
              <a:rPr lang="en-US" sz="2400" dirty="0" err="1" smtClean="0"/>
              <a:t>Flavour</a:t>
            </a:r>
            <a:r>
              <a:rPr lang="en-US" sz="2400" dirty="0" smtClean="0"/>
              <a:t> tagging performance in </a:t>
            </a:r>
            <a:r>
              <a:rPr lang="en-US" sz="2400" dirty="0" err="1" smtClean="0"/>
              <a:t>pp</a:t>
            </a:r>
            <a:r>
              <a:rPr lang="en-US" sz="2400" dirty="0" smtClean="0"/>
              <a:t> collisions (50 GeV jets)</a:t>
            </a:r>
            <a:br>
              <a:rPr lang="en-US" sz="2400" dirty="0" smtClean="0"/>
            </a:br>
            <a:r>
              <a:rPr lang="en-US" sz="2400" dirty="0" smtClean="0"/>
              <a:t>       [+ cross-checking we reproduce </a:t>
            </a:r>
            <a:r>
              <a:rPr lang="en-US" sz="2400" dirty="0" err="1" smtClean="0"/>
              <a:t>ee</a:t>
            </a:r>
            <a:r>
              <a:rPr lang="en-US" sz="2400" dirty="0" smtClean="0"/>
              <a:t> results]</a:t>
            </a:r>
          </a:p>
          <a:p>
            <a:endParaRPr lang="en-US" sz="2400" dirty="0" smtClean="0"/>
          </a:p>
          <a:p>
            <a:r>
              <a:rPr lang="en-US" sz="2400" dirty="0" smtClean="0"/>
              <a:t>2 -  Performance of the Reconstruction (PFA) for very energetic jets (</a:t>
            </a:r>
            <a:r>
              <a:rPr lang="en-US" sz="2400" dirty="0" err="1" smtClean="0"/>
              <a:t>flavour</a:t>
            </a:r>
            <a:r>
              <a:rPr lang="en-US" sz="2400" dirty="0" smtClean="0"/>
              <a:t> tagging will build on PFOs…)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35917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to CMS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6581001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https://</a:t>
            </a:r>
            <a:r>
              <a:rPr lang="en-US" sz="1200" dirty="0" err="1" smtClean="0"/>
              <a:t>indico.cern.ch</a:t>
            </a:r>
            <a:r>
              <a:rPr lang="en-US" sz="1200" dirty="0" smtClean="0"/>
              <a:t>/event/442390/contributions/1096052/attachments/1289960/1920661/jiri-tracking-and-btagging-v7.pdf</a:t>
            </a:r>
            <a:endParaRPr lang="en-US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9748"/>
            <a:ext cx="5929923" cy="4021389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V="1">
            <a:off x="4721040" y="1839645"/>
            <a:ext cx="0" cy="3610100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2318132" y="4218124"/>
            <a:ext cx="3413327" cy="0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606328" y="4116646"/>
            <a:ext cx="229424" cy="229424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2318132" y="3130001"/>
            <a:ext cx="3413327" cy="0"/>
          </a:xfrm>
          <a:prstGeom prst="line">
            <a:avLst/>
          </a:prstGeom>
          <a:ln w="952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4606328" y="3015289"/>
            <a:ext cx="229424" cy="229424"/>
          </a:xfrm>
          <a:prstGeom prst="ellipse">
            <a:avLst/>
          </a:prstGeom>
          <a:noFill/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606328" y="3100694"/>
            <a:ext cx="229424" cy="229424"/>
          </a:xfrm>
          <a:prstGeom prst="ellipse">
            <a:avLst/>
          </a:prstGeom>
          <a:solidFill>
            <a:srgbClr val="FF0000">
              <a:alpha val="20000"/>
            </a:srgbClr>
          </a:soli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606328" y="2119039"/>
            <a:ext cx="229424" cy="229424"/>
          </a:xfrm>
          <a:prstGeom prst="ellipse">
            <a:avLst/>
          </a:prstGeom>
          <a:solidFill>
            <a:srgbClr val="008000">
              <a:alpha val="20000"/>
            </a:srgbClr>
          </a:solidFill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475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Similar to ATLAS run 1 &amp; CMS</a:t>
            </a:r>
          </a:p>
          <a:p>
            <a:r>
              <a:rPr lang="en-US" dirty="0" smtClean="0"/>
              <a:t>Why different from inclusive samples?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184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4374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eval-lcfiweights_prod2b_mkntp2-test_beauty_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8825" y="2164388"/>
            <a:ext cx="4574787" cy="4812438"/>
          </a:xfrm>
          <a:prstGeom prst="rect">
            <a:avLst/>
          </a:prstGeom>
        </p:spPr>
      </p:pic>
      <p:pic>
        <p:nvPicPr>
          <p:cNvPr id="29" name="Picture 28" descr="eval-lcfiweights_prod2b_mkntp2-test_charm_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65433" y="2164390"/>
            <a:ext cx="4574787" cy="4812438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724497" y="2561192"/>
            <a:ext cx="7744348" cy="3694618"/>
            <a:chOff x="724497" y="2561192"/>
            <a:chExt cx="7744348" cy="3694618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3127405" y="2561192"/>
              <a:ext cx="0" cy="36101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724497" y="3861317"/>
              <a:ext cx="3413327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724497" y="4802905"/>
              <a:ext cx="3413327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6854680" y="2645710"/>
              <a:ext cx="0" cy="36101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055518" y="3922845"/>
              <a:ext cx="3413327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055518" y="4816139"/>
              <a:ext cx="3413327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/>
            <p:cNvSpPr/>
            <p:nvPr/>
          </p:nvSpPr>
          <p:spPr>
            <a:xfrm>
              <a:off x="3012693" y="4701427"/>
              <a:ext cx="229424" cy="229424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6739968" y="4715409"/>
              <a:ext cx="229424" cy="229424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3012693" y="3746605"/>
              <a:ext cx="229424" cy="229424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6739968" y="3796807"/>
              <a:ext cx="229424" cy="229424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1219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Previous results with inclusive samples (</a:t>
            </a:r>
            <a:r>
              <a:rPr lang="en-US" dirty="0" err="1" smtClean="0"/>
              <a:t>pT</a:t>
            </a:r>
            <a:r>
              <a:rPr lang="en-US" dirty="0" smtClean="0"/>
              <a:t>&gt;50GeV)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2573" y="1558996"/>
            <a:ext cx="7897961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Use </a:t>
            </a:r>
            <a:r>
              <a:rPr lang="en-US" b="1" dirty="0" smtClean="0"/>
              <a:t>PFOs </a:t>
            </a:r>
            <a:r>
              <a:rPr lang="en-US" b="1" strike="sngStrike" dirty="0" smtClean="0"/>
              <a:t>with </a:t>
            </a:r>
            <a:r>
              <a:rPr lang="en-US" b="1" strike="sngStrike" dirty="0" err="1" smtClean="0"/>
              <a:t>pT</a:t>
            </a:r>
            <a:r>
              <a:rPr lang="en-US" b="1" strike="sngStrike" dirty="0" smtClean="0"/>
              <a:t>&gt;500 MeV </a:t>
            </a:r>
            <a:r>
              <a:rPr lang="en-US" b="1" dirty="0" smtClean="0"/>
              <a:t>clustered in 2 </a:t>
            </a:r>
            <a:r>
              <a:rPr lang="en-US" b="1" dirty="0" err="1" smtClean="0"/>
              <a:t>kt</a:t>
            </a:r>
            <a:r>
              <a:rPr lang="en-US" b="1" dirty="0" smtClean="0"/>
              <a:t> jets (</a:t>
            </a:r>
            <a:r>
              <a:rPr lang="en-US" b="1" dirty="0" smtClean="0">
                <a:solidFill>
                  <a:srgbClr val="FF0000"/>
                </a:solidFill>
              </a:rPr>
              <a:t>R=0.5</a:t>
            </a:r>
            <a:r>
              <a:rPr lang="en-US" b="1" dirty="0" smtClean="0"/>
              <a:t>) (</a:t>
            </a:r>
            <a:r>
              <a:rPr lang="en-US" b="1" dirty="0" err="1" smtClean="0"/>
              <a:t>beamjets</a:t>
            </a:r>
            <a:r>
              <a:rPr lang="en-US" b="1" dirty="0" smtClean="0"/>
              <a:t> removed) </a:t>
            </a:r>
          </a:p>
          <a:p>
            <a:r>
              <a:rPr lang="en-US" b="1" strike="sngStrike" dirty="0" smtClean="0">
                <a:solidFill>
                  <a:srgbClr val="000000"/>
                </a:solidFill>
              </a:rPr>
              <a:t>No timing cuts</a:t>
            </a:r>
          </a:p>
          <a:p>
            <a:r>
              <a:rPr lang="en-US" b="1" dirty="0" smtClean="0"/>
              <a:t>No </a:t>
            </a:r>
            <a:r>
              <a:rPr lang="en-US" b="1" dirty="0" err="1" smtClean="0"/>
              <a:t>beamspot</a:t>
            </a:r>
            <a:r>
              <a:rPr lang="en-US" b="1" dirty="0" smtClean="0"/>
              <a:t> constrain</a:t>
            </a:r>
          </a:p>
          <a:p>
            <a:r>
              <a:rPr lang="en-US" b="1" strike="sngStrike" dirty="0"/>
              <a:t>5</a:t>
            </a:r>
            <a:r>
              <a:rPr lang="en-US" b="1" strike="sngStrike" dirty="0" smtClean="0"/>
              <a:t>0&lt;</a:t>
            </a:r>
            <a:r>
              <a:rPr lang="en-US" b="1" strike="sngStrike" dirty="0" err="1" smtClean="0"/>
              <a:t>jetpt</a:t>
            </a:r>
            <a:r>
              <a:rPr lang="en-US" b="1" strike="sngStrike" dirty="0" smtClean="0"/>
              <a:t>&lt;100 GeV</a:t>
            </a:r>
          </a:p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2609" y="1652254"/>
            <a:ext cx="1232472" cy="73866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10k </a:t>
            </a:r>
            <a:r>
              <a:rPr lang="en-US" sz="1400" dirty="0" smtClean="0"/>
              <a:t>bb </a:t>
            </a:r>
            <a:r>
              <a:rPr lang="en-US" sz="1400" dirty="0" err="1" smtClean="0"/>
              <a:t>evts</a:t>
            </a:r>
            <a:r>
              <a:rPr lang="en-US" sz="1400" dirty="0" smtClean="0"/>
              <a:t> ; </a:t>
            </a:r>
            <a:r>
              <a:rPr lang="en-US" sz="1400" dirty="0" smtClean="0"/>
              <a:t>10k </a:t>
            </a:r>
            <a:r>
              <a:rPr lang="en-US" sz="1400" dirty="0" smtClean="0"/>
              <a:t>cc </a:t>
            </a:r>
            <a:r>
              <a:rPr lang="en-US" sz="1400" dirty="0" err="1" smtClean="0"/>
              <a:t>evts</a:t>
            </a:r>
            <a:r>
              <a:rPr lang="en-US" sz="1400" dirty="0" smtClean="0"/>
              <a:t> ; </a:t>
            </a:r>
            <a:r>
              <a:rPr lang="en-US" sz="1400" dirty="0"/>
              <a:t>1</a:t>
            </a:r>
            <a:r>
              <a:rPr lang="en-US" sz="1400" dirty="0" smtClean="0"/>
              <a:t>0k </a:t>
            </a:r>
            <a:r>
              <a:rPr lang="en-US" sz="1400" dirty="0" err="1" smtClean="0"/>
              <a:t>uu</a:t>
            </a:r>
            <a:r>
              <a:rPr lang="en-US" sz="1400" dirty="0" smtClean="0"/>
              <a:t> </a:t>
            </a:r>
            <a:r>
              <a:rPr lang="en-US" sz="1400" dirty="0" err="1" smtClean="0"/>
              <a:t>evts</a:t>
            </a:r>
            <a:endParaRPr lang="en-US" sz="1400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3127" y="123204"/>
            <a:ext cx="2230873" cy="1513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215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pp</a:t>
            </a:r>
            <a:r>
              <a:rPr lang="en-US" dirty="0" smtClean="0"/>
              <a:t>-&gt;bb/cc/</a:t>
            </a:r>
            <a:r>
              <a:rPr lang="en-US" dirty="0" err="1" smtClean="0"/>
              <a:t>uu</a:t>
            </a:r>
            <a:r>
              <a:rPr lang="en-US" dirty="0" smtClean="0"/>
              <a:t> (</a:t>
            </a:r>
            <a:r>
              <a:rPr lang="en-US" dirty="0" err="1" smtClean="0"/>
              <a:t>pT</a:t>
            </a:r>
            <a:r>
              <a:rPr lang="en-US" dirty="0" smtClean="0"/>
              <a:t>=50GeV)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0" y="2268598"/>
            <a:ext cx="9134230" cy="4589401"/>
            <a:chOff x="0" y="2268598"/>
            <a:chExt cx="9134230" cy="4589401"/>
          </a:xfrm>
        </p:grpSpPr>
        <p:pic>
          <p:nvPicPr>
            <p:cNvPr id="3" name="Picture 2" descr="eval-lcfiweights_FCC-MC_V1-FCC_bb_50_V2-20_20_123456_clic_sid_cdr-prod1-NtupKt05PFOinJets-test_beauty_-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88136"/>
              <a:ext cx="4802229" cy="4569863"/>
            </a:xfrm>
            <a:prstGeom prst="rect">
              <a:avLst/>
            </a:prstGeom>
          </p:spPr>
        </p:pic>
        <p:pic>
          <p:nvPicPr>
            <p:cNvPr id="16" name="Picture 15" descr="eval-lcfiweights_FCC-MC_V1-FCC_bb_50_V2-20_20_123456_clic_sid_cdr-prod1-NtupKt05PFOinJets-test_charm_-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001" y="2268598"/>
              <a:ext cx="4802229" cy="4569863"/>
            </a:xfrm>
            <a:prstGeom prst="rect">
              <a:avLst/>
            </a:prstGeom>
          </p:spPr>
        </p:pic>
        <p:grpSp>
          <p:nvGrpSpPr>
            <p:cNvPr id="20" name="Group 19"/>
            <p:cNvGrpSpPr/>
            <p:nvPr/>
          </p:nvGrpSpPr>
          <p:grpSpPr>
            <a:xfrm>
              <a:off x="724497" y="2551373"/>
              <a:ext cx="7744348" cy="3694618"/>
              <a:chOff x="548230" y="3599154"/>
              <a:chExt cx="5860185" cy="2795735"/>
            </a:xfrm>
          </p:grpSpPr>
          <p:cxnSp>
            <p:nvCxnSpPr>
              <p:cNvPr id="6" name="Straight Connector 5"/>
              <p:cNvCxnSpPr/>
              <p:nvPr/>
            </p:nvCxnSpPr>
            <p:spPr>
              <a:xfrm flipV="1">
                <a:off x="2366522" y="3599154"/>
                <a:ext cx="0" cy="273178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 flipH="1">
                <a:off x="548230" y="4582965"/>
                <a:ext cx="2582881" cy="0"/>
              </a:xfrm>
              <a:prstGeom prst="line">
                <a:avLst/>
              </a:prstGeom>
              <a:ln w="9525" cmpd="sng"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flipH="1">
                <a:off x="548230" y="5295469"/>
                <a:ext cx="2582881" cy="0"/>
              </a:xfrm>
              <a:prstGeom prst="line">
                <a:avLst/>
              </a:prstGeom>
              <a:ln w="9525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flipV="1">
                <a:off x="5186969" y="3663109"/>
                <a:ext cx="0" cy="273178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H="1">
                <a:off x="3825534" y="4629523"/>
                <a:ext cx="2582881" cy="0"/>
              </a:xfrm>
              <a:prstGeom prst="line">
                <a:avLst/>
              </a:prstGeom>
              <a:ln w="9525" cmpd="sng"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H="1">
                <a:off x="3825534" y="5305483"/>
                <a:ext cx="2582881" cy="0"/>
              </a:xfrm>
              <a:prstGeom prst="line">
                <a:avLst/>
              </a:prstGeom>
              <a:ln w="9525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Oval 11"/>
              <p:cNvSpPr/>
              <p:nvPr/>
            </p:nvSpPr>
            <p:spPr>
              <a:xfrm>
                <a:off x="2279719" y="5218680"/>
                <a:ext cx="173606" cy="173606"/>
              </a:xfrm>
              <a:prstGeom prst="ellipse">
                <a:avLst/>
              </a:prstGeom>
              <a:noFill/>
              <a:ln w="28575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5100166" y="5229260"/>
                <a:ext cx="173606" cy="173606"/>
              </a:xfrm>
              <a:prstGeom prst="ellipse">
                <a:avLst/>
              </a:prstGeom>
              <a:noFill/>
              <a:ln w="28575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279719" y="4496162"/>
                <a:ext cx="173606" cy="173606"/>
              </a:xfrm>
              <a:prstGeom prst="ellipse">
                <a:avLst/>
              </a:prstGeom>
              <a:noFill/>
              <a:ln w="28575" cmpd="sng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5100166" y="4534150"/>
                <a:ext cx="173606" cy="173606"/>
              </a:xfrm>
              <a:prstGeom prst="ellipse">
                <a:avLst/>
              </a:prstGeom>
              <a:noFill/>
              <a:ln w="28575" cmpd="sng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1" name="TextBox 20"/>
          <p:cNvSpPr txBox="1"/>
          <p:nvPr/>
        </p:nvSpPr>
        <p:spPr>
          <a:xfrm>
            <a:off x="382573" y="1558996"/>
            <a:ext cx="7897961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Use </a:t>
            </a:r>
            <a:r>
              <a:rPr lang="en-US" b="1" dirty="0" smtClean="0">
                <a:solidFill>
                  <a:srgbClr val="000000"/>
                </a:solidFill>
              </a:rPr>
              <a:t>PFOs in 2 </a:t>
            </a:r>
            <a:r>
              <a:rPr lang="en-US" b="1" dirty="0" err="1" smtClean="0">
                <a:solidFill>
                  <a:srgbClr val="000000"/>
                </a:solidFill>
              </a:rPr>
              <a:t>kt</a:t>
            </a:r>
            <a:r>
              <a:rPr lang="en-US" b="1" dirty="0" smtClean="0">
                <a:solidFill>
                  <a:srgbClr val="000000"/>
                </a:solidFill>
              </a:rPr>
              <a:t> jets (</a:t>
            </a:r>
            <a:r>
              <a:rPr lang="en-US" b="1" dirty="0" smtClean="0">
                <a:solidFill>
                  <a:srgbClr val="FF0000"/>
                </a:solidFill>
              </a:rPr>
              <a:t>R=0.5</a:t>
            </a:r>
            <a:r>
              <a:rPr lang="en-US" b="1" dirty="0" smtClean="0">
                <a:solidFill>
                  <a:srgbClr val="000000"/>
                </a:solidFill>
              </a:rPr>
              <a:t>) (</a:t>
            </a:r>
            <a:r>
              <a:rPr lang="en-US" b="1" dirty="0" err="1" smtClean="0">
                <a:solidFill>
                  <a:srgbClr val="000000"/>
                </a:solidFill>
              </a:rPr>
              <a:t>beamjets</a:t>
            </a:r>
            <a:r>
              <a:rPr lang="en-US" b="1" dirty="0" smtClean="0">
                <a:solidFill>
                  <a:srgbClr val="000000"/>
                </a:solidFill>
              </a:rPr>
              <a:t> removed) 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No timing cuts</a:t>
            </a:r>
          </a:p>
          <a:p>
            <a:r>
              <a:rPr lang="en-US" b="1" dirty="0" smtClean="0"/>
              <a:t>No </a:t>
            </a:r>
            <a:r>
              <a:rPr lang="en-US" b="1" dirty="0" err="1" smtClean="0"/>
              <a:t>beamspot</a:t>
            </a:r>
            <a:r>
              <a:rPr lang="en-US" b="1" dirty="0" smtClean="0"/>
              <a:t> constrain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7852609" y="1652254"/>
            <a:ext cx="1232472" cy="73866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100k bb </a:t>
            </a:r>
            <a:r>
              <a:rPr lang="en-US" sz="1400" dirty="0" err="1" smtClean="0">
                <a:solidFill>
                  <a:schemeClr val="bg1">
                    <a:lumMod val="50000"/>
                  </a:schemeClr>
                </a:solidFill>
              </a:rPr>
              <a:t>evts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 ; 100k cc </a:t>
            </a:r>
            <a:r>
              <a:rPr lang="en-US" sz="1400" dirty="0" err="1" smtClean="0">
                <a:solidFill>
                  <a:schemeClr val="bg1">
                    <a:lumMod val="50000"/>
                  </a:schemeClr>
                </a:solidFill>
              </a:rPr>
              <a:t>evts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 ; 500k </a:t>
            </a:r>
            <a:r>
              <a:rPr lang="en-US" sz="1400" dirty="0" err="1" smtClean="0">
                <a:solidFill>
                  <a:schemeClr val="bg1">
                    <a:lumMod val="50000"/>
                  </a:schemeClr>
                </a:solidFill>
              </a:rPr>
              <a:t>uu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bg1">
                    <a:lumMod val="50000"/>
                  </a:schemeClr>
                </a:solidFill>
              </a:rPr>
              <a:t>evts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5850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2- Reconstruction performance for high energy jets</a:t>
            </a:r>
          </a:p>
          <a:p>
            <a:pPr lvl="1"/>
            <a:r>
              <a:rPr lang="en-US" dirty="0" smtClean="0"/>
              <a:t>Is there energy leakage affecting PFA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417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 Available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57" y="1417638"/>
            <a:ext cx="5816600" cy="2222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59064" y="1691841"/>
            <a:ext cx="2427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very cluster is linked to a </a:t>
            </a:r>
            <a:r>
              <a:rPr lang="en-US" dirty="0" err="1" smtClean="0"/>
              <a:t>MCParticle</a:t>
            </a:r>
            <a:r>
              <a:rPr lang="en-US" dirty="0" smtClean="0"/>
              <a:t> and most of the times has a corresponding  a PFO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157" y="3934240"/>
            <a:ext cx="5130800" cy="2527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59064" y="2993807"/>
            <a:ext cx="2427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very track is linked to a </a:t>
            </a:r>
            <a:r>
              <a:rPr lang="en-US" dirty="0" err="1" smtClean="0"/>
              <a:t>MCParticle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4567" y="1852988"/>
            <a:ext cx="5816600" cy="181412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4567" y="3171604"/>
            <a:ext cx="5816600" cy="181412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34567" y="2533568"/>
            <a:ext cx="5816600" cy="181412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64157" y="3343729"/>
            <a:ext cx="5816600" cy="18141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64157" y="2710758"/>
            <a:ext cx="5816600" cy="1814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64157" y="2202303"/>
            <a:ext cx="5816600" cy="1814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64157" y="2370757"/>
            <a:ext cx="5816600" cy="18141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998961" y="4921448"/>
            <a:ext cx="39425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several Tracks, Clusters and PFOs can be linked to the same </a:t>
            </a:r>
            <a:r>
              <a:rPr lang="en-US" dirty="0" err="1" smtClean="0"/>
              <a:t>MCParticle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weight gives you the fraction of the total corresponding to that object (??)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7282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619841" y="5157268"/>
            <a:ext cx="3754925" cy="800298"/>
          </a:xfrm>
          <a:prstGeom prst="ellipse">
            <a:avLst/>
          </a:prstGeom>
          <a:solidFill>
            <a:srgbClr val="FF0000">
              <a:alpha val="18000"/>
            </a:srgb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with associated </a:t>
            </a:r>
          </a:p>
          <a:p>
            <a:r>
              <a:rPr lang="en-US" dirty="0" smtClean="0"/>
              <a:t>cluster     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3392082" y="5157268"/>
            <a:ext cx="3732110" cy="800298"/>
          </a:xfrm>
          <a:prstGeom prst="ellipse">
            <a:avLst/>
          </a:prstGeom>
          <a:solidFill>
            <a:srgbClr val="008000">
              <a:alpha val="18000"/>
            </a:srgb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/>
              <a:t>with associated </a:t>
            </a:r>
          </a:p>
          <a:p>
            <a:pPr algn="r"/>
            <a:r>
              <a:rPr lang="en-US" dirty="0" smtClean="0"/>
              <a:t>track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619841" y="1904820"/>
            <a:ext cx="1982684" cy="1062553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RecoClusters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141509" y="1904820"/>
            <a:ext cx="1982684" cy="1062553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Tracks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3392082" y="3365974"/>
            <a:ext cx="1982684" cy="1062553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MCParticles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619841" y="5157268"/>
            <a:ext cx="5504352" cy="800298"/>
          </a:xfrm>
          <a:prstGeom prst="ellipse">
            <a:avLst/>
          </a:prstGeom>
          <a:solidFill>
            <a:srgbClr val="0000FF">
              <a:alpha val="18000"/>
            </a:srgbClr>
          </a:solidFill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PFOs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6" idx="1"/>
            <a:endCxn id="4" idx="5"/>
          </p:cNvCxnSpPr>
          <p:nvPr/>
        </p:nvCxnSpPr>
        <p:spPr>
          <a:xfrm flipH="1" flipV="1">
            <a:off x="3312168" y="2811766"/>
            <a:ext cx="370271" cy="709815"/>
          </a:xfrm>
          <a:prstGeom prst="straightConnector1">
            <a:avLst/>
          </a:prstGeom>
          <a:ln>
            <a:solidFill>
              <a:srgbClr val="9F08DE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1"/>
          </p:cNvCxnSpPr>
          <p:nvPr/>
        </p:nvCxnSpPr>
        <p:spPr>
          <a:xfrm flipH="1" flipV="1">
            <a:off x="3110094" y="2964166"/>
            <a:ext cx="572345" cy="557415"/>
          </a:xfrm>
          <a:prstGeom prst="straightConnector1">
            <a:avLst/>
          </a:prstGeom>
          <a:ln>
            <a:solidFill>
              <a:srgbClr val="9F08DE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1"/>
          </p:cNvCxnSpPr>
          <p:nvPr/>
        </p:nvCxnSpPr>
        <p:spPr>
          <a:xfrm flipH="1" flipV="1">
            <a:off x="3464568" y="2682298"/>
            <a:ext cx="217871" cy="839283"/>
          </a:xfrm>
          <a:prstGeom prst="straightConnector1">
            <a:avLst/>
          </a:prstGeom>
          <a:ln>
            <a:solidFill>
              <a:srgbClr val="9F08DE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6" idx="7"/>
          </p:cNvCxnSpPr>
          <p:nvPr/>
        </p:nvCxnSpPr>
        <p:spPr>
          <a:xfrm flipV="1">
            <a:off x="5084409" y="2964166"/>
            <a:ext cx="526719" cy="557415"/>
          </a:xfrm>
          <a:prstGeom prst="straightConnector1">
            <a:avLst/>
          </a:prstGeom>
          <a:ln>
            <a:solidFill>
              <a:srgbClr val="9F08DE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6" idx="7"/>
            <a:endCxn id="5" idx="3"/>
          </p:cNvCxnSpPr>
          <p:nvPr/>
        </p:nvCxnSpPr>
        <p:spPr>
          <a:xfrm flipV="1">
            <a:off x="5084409" y="2811766"/>
            <a:ext cx="347457" cy="709815"/>
          </a:xfrm>
          <a:prstGeom prst="straightConnector1">
            <a:avLst/>
          </a:prstGeom>
          <a:ln>
            <a:solidFill>
              <a:srgbClr val="9F08DE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6" idx="7"/>
          </p:cNvCxnSpPr>
          <p:nvPr/>
        </p:nvCxnSpPr>
        <p:spPr>
          <a:xfrm flipV="1">
            <a:off x="5084409" y="2967374"/>
            <a:ext cx="787378" cy="554207"/>
          </a:xfrm>
          <a:prstGeom prst="straightConnector1">
            <a:avLst/>
          </a:prstGeom>
          <a:ln>
            <a:solidFill>
              <a:srgbClr val="9F08DE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6" idx="4"/>
            <a:endCxn id="7" idx="0"/>
          </p:cNvCxnSpPr>
          <p:nvPr/>
        </p:nvCxnSpPr>
        <p:spPr>
          <a:xfrm flipH="1">
            <a:off x="4372017" y="4428527"/>
            <a:ext cx="11407" cy="728741"/>
          </a:xfrm>
          <a:prstGeom prst="straightConnector1">
            <a:avLst/>
          </a:prstGeom>
          <a:ln>
            <a:solidFill>
              <a:srgbClr val="9F08DE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6" idx="4"/>
          </p:cNvCxnSpPr>
          <p:nvPr/>
        </p:nvCxnSpPr>
        <p:spPr>
          <a:xfrm flipH="1">
            <a:off x="4040018" y="4428527"/>
            <a:ext cx="343406" cy="728741"/>
          </a:xfrm>
          <a:prstGeom prst="straightConnector1">
            <a:avLst/>
          </a:prstGeom>
          <a:ln>
            <a:solidFill>
              <a:srgbClr val="9F08DE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6" idx="4"/>
          </p:cNvCxnSpPr>
          <p:nvPr/>
        </p:nvCxnSpPr>
        <p:spPr>
          <a:xfrm>
            <a:off x="4383424" y="4428527"/>
            <a:ext cx="152130" cy="728741"/>
          </a:xfrm>
          <a:prstGeom prst="straightConnector1">
            <a:avLst/>
          </a:prstGeom>
          <a:ln>
            <a:solidFill>
              <a:srgbClr val="9F08DE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7" idx="7"/>
            <a:endCxn id="5" idx="4"/>
          </p:cNvCxnSpPr>
          <p:nvPr/>
        </p:nvCxnSpPr>
        <p:spPr>
          <a:xfrm flipH="1" flipV="1">
            <a:off x="6132851" y="2967373"/>
            <a:ext cx="185248" cy="230709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7" idx="1"/>
          </p:cNvCxnSpPr>
          <p:nvPr/>
        </p:nvCxnSpPr>
        <p:spPr>
          <a:xfrm flipV="1">
            <a:off x="2425935" y="2967375"/>
            <a:ext cx="138951" cy="230709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2747251" y="2967375"/>
            <a:ext cx="1507534" cy="218989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4254785" y="2967375"/>
            <a:ext cx="1745104" cy="218989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568240" y="2951097"/>
            <a:ext cx="2189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F08DE"/>
                </a:solidFill>
              </a:rPr>
              <a:t>weight</a:t>
            </a:r>
            <a:endParaRPr lang="en-US" dirty="0">
              <a:solidFill>
                <a:srgbClr val="9F08DE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461518" y="2727668"/>
            <a:ext cx="2189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F08DE"/>
                </a:solidFill>
              </a:rPr>
              <a:t>weight</a:t>
            </a:r>
            <a:endParaRPr lang="en-US" dirty="0">
              <a:solidFill>
                <a:srgbClr val="9F08DE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461523" y="4723242"/>
            <a:ext cx="2189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F08DE"/>
                </a:solidFill>
              </a:rPr>
              <a:t>weight</a:t>
            </a:r>
            <a:endParaRPr lang="en-US" dirty="0">
              <a:solidFill>
                <a:srgbClr val="9F08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6186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15509" cy="1143000"/>
          </a:xfrm>
        </p:spPr>
        <p:txBody>
          <a:bodyPr/>
          <a:lstStyle/>
          <a:p>
            <a:r>
              <a:rPr lang="en-US" dirty="0" smtClean="0"/>
              <a:t>samples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pion</a:t>
            </a:r>
          </a:p>
          <a:p>
            <a:pPr lvl="1"/>
            <a:r>
              <a:rPr lang="en-US" dirty="0" err="1" smtClean="0"/>
              <a:t>pT</a:t>
            </a:r>
            <a:r>
              <a:rPr lang="en-US" dirty="0" smtClean="0"/>
              <a:t>(pi-) 1-10000 GeV</a:t>
            </a:r>
            <a:endParaRPr lang="en-US" dirty="0" smtClean="0"/>
          </a:p>
          <a:p>
            <a:r>
              <a:rPr lang="en-US" dirty="0" err="1" smtClean="0"/>
              <a:t>pp</a:t>
            </a:r>
            <a:r>
              <a:rPr lang="en-US" dirty="0" smtClean="0"/>
              <a:t>-&gt;bb</a:t>
            </a:r>
          </a:p>
          <a:p>
            <a:pPr lvl="1"/>
            <a:r>
              <a:rPr lang="en-US" dirty="0" err="1" smtClean="0"/>
              <a:t>pT</a:t>
            </a:r>
            <a:r>
              <a:rPr lang="en-US" dirty="0" smtClean="0"/>
              <a:t>(b) == 50 GeV </a:t>
            </a:r>
          </a:p>
          <a:p>
            <a:pPr lvl="1"/>
            <a:r>
              <a:rPr lang="en-US" dirty="0" err="1" smtClean="0"/>
              <a:t>pT</a:t>
            </a:r>
            <a:r>
              <a:rPr lang="en-US" dirty="0" smtClean="0"/>
              <a:t>(b) == 500 GeV </a:t>
            </a:r>
          </a:p>
          <a:p>
            <a:pPr lvl="1"/>
            <a:r>
              <a:rPr lang="en-US" dirty="0" err="1" smtClean="0"/>
              <a:t>pT</a:t>
            </a:r>
            <a:r>
              <a:rPr lang="en-US" dirty="0" smtClean="0"/>
              <a:t>(b) == 5000 GeV </a:t>
            </a:r>
          </a:p>
          <a:p>
            <a:r>
              <a:rPr lang="en-US" dirty="0" err="1" smtClean="0"/>
              <a:t>pp</a:t>
            </a:r>
            <a:r>
              <a:rPr lang="en-US" dirty="0" smtClean="0"/>
              <a:t>-&gt;</a:t>
            </a:r>
            <a:r>
              <a:rPr lang="en-US" dirty="0" err="1" smtClean="0"/>
              <a:t>uu</a:t>
            </a:r>
            <a:endParaRPr lang="en-US" dirty="0" smtClean="0"/>
          </a:p>
          <a:p>
            <a:pPr lvl="1"/>
            <a:r>
              <a:rPr lang="en-US" dirty="0" err="1" smtClean="0"/>
              <a:t>pT</a:t>
            </a:r>
            <a:r>
              <a:rPr lang="en-US" dirty="0" smtClean="0"/>
              <a:t>(u) == 5000 GeV </a:t>
            </a:r>
          </a:p>
          <a:p>
            <a:pPr lvl="1"/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756392" y="274638"/>
            <a:ext cx="371550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selection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90830" y="1622135"/>
            <a:ext cx="35346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MCParticle</a:t>
            </a:r>
            <a:r>
              <a:rPr lang="en-US" sz="2800" dirty="0" smtClean="0"/>
              <a:t> &amp; PFOs</a:t>
            </a:r>
          </a:p>
          <a:p>
            <a:r>
              <a:rPr lang="en-US" sz="2800" dirty="0" smtClean="0"/>
              <a:t>- abs(Theta-pi/2)&lt;pi/8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367417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64275" cy="445636"/>
          </a:xfrm>
        </p:spPr>
        <p:txBody>
          <a:bodyPr>
            <a:noAutofit/>
          </a:bodyPr>
          <a:lstStyle/>
          <a:p>
            <a:r>
              <a:rPr lang="en-US" sz="2800" b="1" dirty="0" err="1">
                <a:solidFill>
                  <a:srgbClr val="FF0000"/>
                </a:solidFill>
              </a:rPr>
              <a:t>uu</a:t>
            </a:r>
            <a:r>
              <a:rPr lang="en-US" sz="2800" dirty="0"/>
              <a:t> 5000 GeV. For each </a:t>
            </a:r>
            <a:r>
              <a:rPr lang="en-US" sz="2800" dirty="0" err="1"/>
              <a:t>MCParticle</a:t>
            </a:r>
            <a:r>
              <a:rPr lang="en-US" sz="2800" dirty="0"/>
              <a:t>, links to </a:t>
            </a:r>
            <a:r>
              <a:rPr lang="en-US" sz="2800" dirty="0" smtClean="0"/>
              <a:t>objects</a:t>
            </a:r>
            <a:endParaRPr lang="en-US" sz="2800" dirty="0"/>
          </a:p>
        </p:txBody>
      </p:sp>
      <p:pic>
        <p:nvPicPr>
          <p:cNvPr id="4" name="Picture 3" descr="PFOMCTruthLink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74256" y="-220298"/>
            <a:ext cx="5004042" cy="9152554"/>
          </a:xfrm>
          <a:prstGeom prst="rect">
            <a:avLst/>
          </a:prstGeom>
        </p:spPr>
      </p:pic>
      <p:pic>
        <p:nvPicPr>
          <p:cNvPr id="5" name="Picture 4" descr="sketch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469" y="274638"/>
            <a:ext cx="2054070" cy="1519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924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Flavour</a:t>
            </a:r>
            <a:r>
              <a:rPr lang="en-US" dirty="0" smtClean="0"/>
              <a:t> tagging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0</a:t>
            </a:r>
            <a:r>
              <a:rPr lang="en-US" dirty="0" smtClean="0"/>
              <a:t>: reproducing </a:t>
            </a:r>
            <a:r>
              <a:rPr lang="en-US" dirty="0" err="1" smtClean="0"/>
              <a:t>Nilou’s</a:t>
            </a:r>
            <a:r>
              <a:rPr lang="en-US" dirty="0" smtClean="0"/>
              <a:t> master thesis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2131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"/>
            <a:ext cx="9144000" cy="609266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122974" y="274638"/>
            <a:ext cx="4563825" cy="1143000"/>
          </a:xfrm>
        </p:spPr>
        <p:txBody>
          <a:bodyPr>
            <a:noAutofit/>
          </a:bodyPr>
          <a:lstStyle/>
          <a:p>
            <a:r>
              <a:rPr lang="en-US" sz="1400" dirty="0"/>
              <a:t>http://</a:t>
            </a:r>
            <a:r>
              <a:rPr lang="en-US" sz="1400" dirty="0" err="1"/>
              <a:t>www.lcsim.org</a:t>
            </a:r>
            <a:r>
              <a:rPr lang="en-US" sz="1400" dirty="0"/>
              <a:t>/sites/</a:t>
            </a:r>
            <a:r>
              <a:rPr lang="en-US" sz="1400" dirty="0" err="1"/>
              <a:t>lcsim</a:t>
            </a:r>
            <a:r>
              <a:rPr lang="en-US" sz="1400" dirty="0"/>
              <a:t>/</a:t>
            </a:r>
            <a:r>
              <a:rPr lang="en-US" sz="1400" dirty="0" err="1"/>
              <a:t>apidocs</a:t>
            </a:r>
            <a:r>
              <a:rPr lang="en-US" sz="1400" dirty="0"/>
              <a:t>/org/</a:t>
            </a:r>
            <a:r>
              <a:rPr lang="en-US" sz="1400" dirty="0" err="1"/>
              <a:t>lcsim</a:t>
            </a:r>
            <a:r>
              <a:rPr lang="en-US" sz="1400" dirty="0"/>
              <a:t>/recon/</a:t>
            </a:r>
            <a:r>
              <a:rPr lang="en-US" sz="1400" dirty="0" err="1"/>
              <a:t>util</a:t>
            </a:r>
            <a:r>
              <a:rPr lang="en-US" sz="1400" dirty="0"/>
              <a:t>/</a:t>
            </a:r>
            <a:r>
              <a:rPr lang="en-US" sz="1400" dirty="0" err="1" smtClean="0"/>
              <a:t>McTruthLinker.html</a:t>
            </a:r>
            <a:r>
              <a:rPr lang="en-US" sz="1400" dirty="0"/>
              <a:t/>
            </a:r>
            <a:br>
              <a:rPr lang="en-US" sz="1400" dirty="0"/>
            </a:b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-75825" y="3809868"/>
            <a:ext cx="9335932" cy="5117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5574191"/>
            <a:ext cx="9335932" cy="3166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5955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of PFA identifying a pion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loop over </a:t>
            </a:r>
            <a:r>
              <a:rPr lang="en-US" dirty="0" err="1" smtClean="0"/>
              <a:t>mcp</a:t>
            </a:r>
            <a:endParaRPr lang="en-US" dirty="0" smtClean="0"/>
          </a:p>
          <a:p>
            <a:pPr lvl="1"/>
            <a:r>
              <a:rPr lang="en-US" dirty="0" smtClean="0"/>
              <a:t>if </a:t>
            </a:r>
            <a:r>
              <a:rPr lang="en-US" dirty="0" err="1" smtClean="0"/>
              <a:t>pdgID</a:t>
            </a:r>
            <a:r>
              <a:rPr lang="en-US" dirty="0" smtClean="0"/>
              <a:t> not 211 continue (status=1, central Theta)</a:t>
            </a:r>
            <a:endParaRPr lang="en-US" dirty="0" smtClean="0"/>
          </a:p>
          <a:p>
            <a:pPr lvl="1"/>
            <a:r>
              <a:rPr lang="en-US" dirty="0" smtClean="0"/>
              <a:t>loop over </a:t>
            </a:r>
            <a:r>
              <a:rPr lang="en-US" dirty="0" err="1" smtClean="0"/>
              <a:t>pfo’s</a:t>
            </a:r>
            <a:r>
              <a:rPr lang="en-US" dirty="0" smtClean="0"/>
              <a:t> linked to it</a:t>
            </a:r>
          </a:p>
          <a:p>
            <a:pPr lvl="2"/>
            <a:r>
              <a:rPr lang="en-US" dirty="0" smtClean="0"/>
              <a:t>check if abs PFO </a:t>
            </a:r>
            <a:r>
              <a:rPr lang="en-US" b="1" dirty="0" smtClean="0"/>
              <a:t>Type</a:t>
            </a:r>
            <a:r>
              <a:rPr lang="en-US" dirty="0" smtClean="0"/>
              <a:t> ==211</a:t>
            </a:r>
          </a:p>
          <a:p>
            <a:pPr lvl="3"/>
            <a:r>
              <a:rPr lang="en-US" dirty="0" smtClean="0"/>
              <a:t>Fill(1)</a:t>
            </a:r>
          </a:p>
          <a:p>
            <a:pPr lvl="2"/>
            <a:r>
              <a:rPr lang="en-US" dirty="0" smtClean="0"/>
              <a:t>else</a:t>
            </a:r>
          </a:p>
          <a:p>
            <a:pPr lvl="3"/>
            <a:r>
              <a:rPr lang="en-US" dirty="0" smtClean="0"/>
              <a:t>Fill(0)</a:t>
            </a:r>
          </a:p>
          <a:p>
            <a:r>
              <a:rPr lang="en-US" dirty="0" smtClean="0"/>
              <a:t>plot versus the energy of the </a:t>
            </a:r>
            <a:r>
              <a:rPr lang="en-US" dirty="0" err="1" smtClean="0"/>
              <a:t>mcp</a:t>
            </a:r>
            <a:endParaRPr lang="en-US" dirty="0" smtClean="0"/>
          </a:p>
          <a:p>
            <a:r>
              <a:rPr lang="en-US" dirty="0" smtClean="0"/>
              <a:t>plot # of </a:t>
            </a:r>
            <a:r>
              <a:rPr lang="en-US" dirty="0" err="1" smtClean="0"/>
              <a:t>reco</a:t>
            </a:r>
            <a:r>
              <a:rPr lang="en-US" dirty="0" smtClean="0"/>
              <a:t> </a:t>
            </a:r>
            <a:r>
              <a:rPr lang="en-US" dirty="0" err="1" smtClean="0"/>
              <a:t>pions</a:t>
            </a:r>
            <a:r>
              <a:rPr lang="en-US" dirty="0" smtClean="0"/>
              <a:t> to the same mc pion</a:t>
            </a:r>
          </a:p>
          <a:p>
            <a:r>
              <a:rPr lang="en-US" dirty="0" smtClean="0"/>
              <a:t>for single </a:t>
            </a:r>
            <a:r>
              <a:rPr lang="en-US" dirty="0" err="1" smtClean="0"/>
              <a:t>reco</a:t>
            </a:r>
            <a:r>
              <a:rPr lang="en-US" dirty="0" smtClean="0"/>
              <a:t> pion, plot</a:t>
            </a:r>
          </a:p>
          <a:p>
            <a:pPr lvl="1"/>
            <a:r>
              <a:rPr lang="en-US" dirty="0" smtClean="0"/>
              <a:t>E </a:t>
            </a:r>
            <a:r>
              <a:rPr lang="en-US" dirty="0" err="1" smtClean="0"/>
              <a:t>reco</a:t>
            </a:r>
            <a:r>
              <a:rPr lang="en-US" dirty="0" smtClean="0"/>
              <a:t> pion / E </a:t>
            </a:r>
            <a:r>
              <a:rPr lang="en-US" dirty="0" err="1" smtClean="0"/>
              <a:t>mcp</a:t>
            </a:r>
            <a:r>
              <a:rPr lang="en-US" dirty="0" smtClean="0"/>
              <a:t>    </a:t>
            </a:r>
            <a:r>
              <a:rPr lang="en-US" dirty="0" err="1" smtClean="0"/>
              <a:t>vs</a:t>
            </a:r>
            <a:r>
              <a:rPr lang="en-US" dirty="0" smtClean="0"/>
              <a:t>    </a:t>
            </a:r>
            <a:r>
              <a:rPr lang="en-US" dirty="0" err="1" smtClean="0"/>
              <a:t>Emcp</a:t>
            </a:r>
            <a:r>
              <a:rPr lang="en-US" dirty="0" smtClean="0"/>
              <a:t>  or R </a:t>
            </a:r>
            <a:r>
              <a:rPr lang="en-US" dirty="0" err="1" smtClean="0"/>
              <a:t>mcp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6772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rPionCorrelation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05322" y="-3366870"/>
            <a:ext cx="1180976" cy="8696280"/>
          </a:xfrm>
          <a:prstGeom prst="rect">
            <a:avLst/>
          </a:prstGeom>
        </p:spPr>
      </p:pic>
      <p:pic>
        <p:nvPicPr>
          <p:cNvPr id="5" name="Picture 4" descr="PerPionCorrelation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05343" y="-2031787"/>
            <a:ext cx="1180976" cy="8696280"/>
          </a:xfrm>
          <a:prstGeom prst="rect">
            <a:avLst/>
          </a:prstGeom>
        </p:spPr>
      </p:pic>
      <p:pic>
        <p:nvPicPr>
          <p:cNvPr id="6" name="Picture 5" descr="PerPionCorrelations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05317" y="-850814"/>
            <a:ext cx="1180977" cy="8696287"/>
          </a:xfrm>
          <a:prstGeom prst="rect">
            <a:avLst/>
          </a:prstGeom>
        </p:spPr>
      </p:pic>
      <p:pic>
        <p:nvPicPr>
          <p:cNvPr id="7" name="Picture 6" descr="PerPionCorrelations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05355" y="330175"/>
            <a:ext cx="1180973" cy="8696258"/>
          </a:xfrm>
          <a:prstGeom prst="rect">
            <a:avLst/>
          </a:prstGeom>
        </p:spPr>
      </p:pic>
      <p:pic>
        <p:nvPicPr>
          <p:cNvPr id="8" name="Picture 7" descr="PerPionCorrelations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05303" y="1659956"/>
            <a:ext cx="1180973" cy="86962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-472183" y="584627"/>
            <a:ext cx="1538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Single </a:t>
            </a:r>
            <a:r>
              <a:rPr lang="en-US" dirty="0" err="1" smtClean="0"/>
              <a:t>pions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1560661" y="3275372"/>
            <a:ext cx="3321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pp</a:t>
            </a:r>
            <a:r>
              <a:rPr lang="en-US" dirty="0" smtClean="0"/>
              <a:t>-&gt;bb </a:t>
            </a:r>
            <a:r>
              <a:rPr lang="en-US" dirty="0" err="1" smtClean="0"/>
              <a:t>pions</a:t>
            </a:r>
            <a:r>
              <a:rPr lang="en-US" dirty="0" smtClean="0"/>
              <a:t> in jets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119310" y="2097733"/>
            <a:ext cx="1113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50 GeV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151577" y="3336108"/>
            <a:ext cx="1113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500 GeV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-151578" y="4459686"/>
            <a:ext cx="1113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5000 GeV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282226" y="5718873"/>
            <a:ext cx="1113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pp</a:t>
            </a:r>
            <a:r>
              <a:rPr lang="en-US" dirty="0" smtClean="0"/>
              <a:t>-&gt;</a:t>
            </a:r>
            <a:r>
              <a:rPr lang="en-US" dirty="0" err="1" smtClean="0"/>
              <a:t>uu</a:t>
            </a:r>
            <a:r>
              <a:rPr lang="en-US" dirty="0" smtClean="0"/>
              <a:t> 5000 GeV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24518" y="24424"/>
            <a:ext cx="1212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eff</a:t>
            </a:r>
            <a:r>
              <a:rPr lang="en-US" sz="1200" dirty="0" smtClean="0"/>
              <a:t> of finding a </a:t>
            </a:r>
            <a:r>
              <a:rPr lang="en-US" sz="1200" dirty="0" err="1" smtClean="0"/>
              <a:t>reco</a:t>
            </a:r>
            <a:r>
              <a:rPr lang="en-US" sz="1200" dirty="0" smtClean="0"/>
              <a:t> pion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2325956" y="24424"/>
            <a:ext cx="1532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multiplicity of </a:t>
            </a:r>
            <a:r>
              <a:rPr lang="en-US" sz="1200" dirty="0" err="1" smtClean="0"/>
              <a:t>reco</a:t>
            </a:r>
            <a:r>
              <a:rPr lang="en-US" sz="1200" dirty="0" smtClean="0"/>
              <a:t> </a:t>
            </a:r>
            <a:r>
              <a:rPr lang="en-US" sz="1200" dirty="0" err="1" smtClean="0"/>
              <a:t>pions</a:t>
            </a:r>
            <a:r>
              <a:rPr lang="en-US" sz="1200" dirty="0" smtClean="0"/>
              <a:t> per mc pion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4122770" y="0"/>
            <a:ext cx="1532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if single </a:t>
            </a:r>
            <a:r>
              <a:rPr lang="en-US" sz="1200" dirty="0" err="1" smtClean="0"/>
              <a:t>reco</a:t>
            </a:r>
            <a:r>
              <a:rPr lang="en-US" sz="1200" dirty="0" smtClean="0"/>
              <a:t> pion, energy correlation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5918261" y="121925"/>
            <a:ext cx="14503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 ratio </a:t>
            </a:r>
            <a:r>
              <a:rPr lang="en-US" sz="1200" dirty="0" err="1" smtClean="0"/>
              <a:t>vs</a:t>
            </a:r>
            <a:r>
              <a:rPr lang="en-US" sz="1200" dirty="0" smtClean="0"/>
              <a:t> E truth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7560404" y="113783"/>
            <a:ext cx="14503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 ratio </a:t>
            </a:r>
            <a:r>
              <a:rPr lang="en-US" sz="1200" dirty="0" err="1" smtClean="0"/>
              <a:t>vs</a:t>
            </a:r>
            <a:r>
              <a:rPr lang="en-US" sz="1200" dirty="0" smtClean="0"/>
              <a:t> R truth</a:t>
            </a:r>
            <a:endParaRPr lang="en-US" sz="1200" dirty="0"/>
          </a:p>
        </p:txBody>
      </p:sp>
      <p:pic>
        <p:nvPicPr>
          <p:cNvPr id="20" name="Picture 19" descr="PerPionCorrelations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24675" y="3115099"/>
            <a:ext cx="1176340" cy="866214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 rot="16200000">
            <a:off x="-389784" y="6984342"/>
            <a:ext cx="1113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ee</a:t>
            </a:r>
            <a:r>
              <a:rPr lang="en-US" dirty="0" smtClean="0"/>
              <a:t>-&gt;bb  91 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090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-316474"/>
            <a:ext cx="6691633" cy="7174474"/>
            <a:chOff x="1219200" y="-316474"/>
            <a:chExt cx="6691633" cy="717447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19200" y="0"/>
              <a:ext cx="6691633" cy="6858000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 flipV="1">
              <a:off x="3271099" y="-118773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H="1">
              <a:off x="1452807" y="746265"/>
              <a:ext cx="2582881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6548403" y="-316474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4730111" y="1297747"/>
              <a:ext cx="2582881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3036808" y="3624227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1565727" y="4504999"/>
              <a:ext cx="2582881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6314112" y="3624227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4898197" y="4855481"/>
              <a:ext cx="2582881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6691633" y="2011918"/>
            <a:ext cx="20991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Take as reference central jets (theta=90)  at </a:t>
            </a:r>
            <a:r>
              <a:rPr lang="en-US" sz="2400" b="1" dirty="0" err="1" smtClean="0"/>
              <a:t>sqrt</a:t>
            </a:r>
            <a:r>
              <a:rPr lang="en-US" sz="2400" b="1" dirty="0" smtClean="0"/>
              <a:t>(s)=91GeV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95302" y="746265"/>
            <a:ext cx="6341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5*10^-2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6261878" y="1047711"/>
            <a:ext cx="6341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4</a:t>
            </a:r>
            <a:r>
              <a:rPr lang="en-US" sz="1000" dirty="0" smtClean="0"/>
              <a:t>*10^-3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617196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Reproducing </a:t>
            </a:r>
            <a:r>
              <a:rPr lang="en-US" dirty="0" err="1" smtClean="0"/>
              <a:t>ee</a:t>
            </a:r>
            <a:r>
              <a:rPr lang="en-US" dirty="0" smtClean="0"/>
              <a:t> results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0" y="2261107"/>
            <a:ext cx="9144000" cy="4596893"/>
            <a:chOff x="0" y="3381542"/>
            <a:chExt cx="6915265" cy="3476458"/>
          </a:xfrm>
        </p:grpSpPr>
        <p:pic>
          <p:nvPicPr>
            <p:cNvPr id="4" name="Picture 3" descr="eval-lcfiweights_crosscheck_2f_samples_07_10_2013_test_tauola_fix_100000_20_123456_clic_sid_cdr-prod1_bb-NtupAllPFOsBSC-test_beauty_-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391679"/>
              <a:ext cx="3642574" cy="3466321"/>
            </a:xfrm>
            <a:prstGeom prst="rect">
              <a:avLst/>
            </a:prstGeom>
          </p:spPr>
        </p:pic>
        <p:pic>
          <p:nvPicPr>
            <p:cNvPr id="5" name="Picture 4" descr="eval-lcfiweights_crosscheck_2f_samples_07_10_2013_test_tauola_fix_100000_20_123456_clic_sid_cdr-prod1_bb-NtupAllPFOsBSC-test_charm_-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2691" y="3381542"/>
              <a:ext cx="3642574" cy="3466321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>
            <a:xfrm flipV="1">
              <a:off x="2366522" y="3607812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548230" y="4591623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548230" y="5304127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5186969" y="3671767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3825534" y="4638181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3825534" y="5314141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2279719" y="5227338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5100166" y="5237918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2279719" y="4504820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5100166" y="4542808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82573" y="1359973"/>
            <a:ext cx="6476115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Use all </a:t>
            </a:r>
            <a:r>
              <a:rPr lang="en-US" b="1" dirty="0" smtClean="0">
                <a:solidFill>
                  <a:srgbClr val="000000"/>
                </a:solidFill>
              </a:rPr>
              <a:t>PFOs (incl. </a:t>
            </a:r>
            <a:r>
              <a:rPr lang="en-US" b="1" dirty="0" err="1" smtClean="0">
                <a:solidFill>
                  <a:srgbClr val="000000"/>
                </a:solidFill>
              </a:rPr>
              <a:t>beamjets</a:t>
            </a:r>
            <a:r>
              <a:rPr lang="en-US" b="1" dirty="0" smtClean="0">
                <a:solidFill>
                  <a:srgbClr val="000000"/>
                </a:solidFill>
              </a:rPr>
              <a:t>) – no overlay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No timing cuts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No </a:t>
            </a:r>
            <a:r>
              <a:rPr lang="en-US" b="1" dirty="0" err="1" smtClean="0">
                <a:solidFill>
                  <a:srgbClr val="000000"/>
                </a:solidFill>
              </a:rPr>
              <a:t>pT</a:t>
            </a:r>
            <a:r>
              <a:rPr lang="en-US" b="1" dirty="0" smtClean="0">
                <a:solidFill>
                  <a:srgbClr val="000000"/>
                </a:solidFill>
              </a:rPr>
              <a:t> cut on input particles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Use </a:t>
            </a:r>
            <a:r>
              <a:rPr lang="en-US" b="1" dirty="0" err="1" smtClean="0">
                <a:solidFill>
                  <a:srgbClr val="000000"/>
                </a:solidFill>
              </a:rPr>
              <a:t>beamspot</a:t>
            </a:r>
            <a:r>
              <a:rPr lang="en-US" b="1" dirty="0" smtClean="0">
                <a:solidFill>
                  <a:srgbClr val="000000"/>
                </a:solidFill>
              </a:rPr>
              <a:t> constrain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96927" y="1662994"/>
            <a:ext cx="320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LF rejection is spot on </a:t>
            </a:r>
          </a:p>
          <a:p>
            <a:r>
              <a:rPr lang="en-US" dirty="0" smtClean="0"/>
              <a:t>C/B rejection close enough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838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Flavour</a:t>
            </a:r>
            <a:r>
              <a:rPr lang="en-US" dirty="0" smtClean="0"/>
              <a:t> tagging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1: use </a:t>
            </a:r>
            <a:r>
              <a:rPr lang="en-US" dirty="0" err="1" smtClean="0"/>
              <a:t>pp</a:t>
            </a:r>
            <a:r>
              <a:rPr lang="en-US" dirty="0" smtClean="0"/>
              <a:t> collisions, </a:t>
            </a:r>
          </a:p>
          <a:p>
            <a:pPr lvl="1"/>
            <a:r>
              <a:rPr lang="en-US" dirty="0" smtClean="0"/>
              <a:t>quark </a:t>
            </a:r>
            <a:r>
              <a:rPr lang="en-US" dirty="0" err="1" smtClean="0"/>
              <a:t>pT</a:t>
            </a:r>
            <a:r>
              <a:rPr lang="en-US" dirty="0" smtClean="0"/>
              <a:t> = 50 GeV, </a:t>
            </a:r>
          </a:p>
          <a:p>
            <a:pPr lvl="1"/>
            <a:r>
              <a:rPr lang="en-US" dirty="0" smtClean="0"/>
              <a:t>theta = 90</a:t>
            </a:r>
            <a:endParaRPr lang="en-US" dirty="0"/>
          </a:p>
        </p:txBody>
      </p:sp>
      <p:pic>
        <p:nvPicPr>
          <p:cNvPr id="4" name="Picture 3" descr="lcfiweights_FCC-MC_V1-FCC_bb_50_V2-20_20_123456_clic_sid_cdr-prod1-NtupPt05Kt03_jetp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10" y="4368614"/>
            <a:ext cx="3893024" cy="23110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9577" y="4077403"/>
            <a:ext cx="3027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pp</a:t>
            </a:r>
            <a:r>
              <a:rPr lang="en-US" dirty="0" smtClean="0"/>
              <a:t>-&gt;bb 50 GeV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614" y="4368613"/>
            <a:ext cx="4350386" cy="23110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76538" y="3999281"/>
            <a:ext cx="2515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ee</a:t>
            </a:r>
            <a:r>
              <a:rPr lang="en-US" dirty="0" smtClean="0"/>
              <a:t>-&gt;bb    </a:t>
            </a:r>
            <a:r>
              <a:rPr lang="en-US" dirty="0" err="1" smtClean="0"/>
              <a:t>sqrt</a:t>
            </a:r>
            <a:r>
              <a:rPr lang="en-US" dirty="0" smtClean="0"/>
              <a:t>(s)=91 GeV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56539" y="3557380"/>
            <a:ext cx="3667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Jet </a:t>
            </a:r>
            <a:r>
              <a:rPr lang="en-US" sz="2400" dirty="0" err="1" smtClean="0"/>
              <a:t>pT</a:t>
            </a:r>
            <a:r>
              <a:rPr lang="en-US" sz="2400" dirty="0" smtClean="0"/>
              <a:t> spectrum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78352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pp</a:t>
            </a:r>
            <a:r>
              <a:rPr lang="en-US" dirty="0" smtClean="0"/>
              <a:t>-&gt;bb/cc/</a:t>
            </a:r>
            <a:r>
              <a:rPr lang="en-US" dirty="0" err="1" smtClean="0"/>
              <a:t>uu</a:t>
            </a:r>
            <a:r>
              <a:rPr lang="en-US" dirty="0" smtClean="0"/>
              <a:t> (</a:t>
            </a:r>
            <a:r>
              <a:rPr lang="en-US" dirty="0" err="1" smtClean="0"/>
              <a:t>pT</a:t>
            </a:r>
            <a:r>
              <a:rPr lang="en-US" dirty="0" smtClean="0"/>
              <a:t>=50GeV)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0" y="2258518"/>
            <a:ext cx="9144000" cy="4599482"/>
            <a:chOff x="0" y="3377550"/>
            <a:chExt cx="6919308" cy="3480450"/>
          </a:xfrm>
        </p:grpSpPr>
        <p:pic>
          <p:nvPicPr>
            <p:cNvPr id="4" name="Picture 3" descr="eval-lcfiweights_FCC-MC_V1-FCC_bb_50_V2-20_20_123456_clic_sid_cdr-prod1-NtupPt05Kt03PFOinJets-test_beauty_-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399963"/>
              <a:ext cx="3633869" cy="3458037"/>
            </a:xfrm>
            <a:prstGeom prst="rect">
              <a:avLst/>
            </a:prstGeom>
          </p:spPr>
        </p:pic>
        <p:pic>
          <p:nvPicPr>
            <p:cNvPr id="5" name="Picture 4" descr="eval-lcfiweights_FCC-MC_V1-FCC_bb_50_V2-20_20_123456_clic_sid_cdr-prod1-NtupPt05Kt03PFOinJets-test_charm_-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439" y="3377550"/>
              <a:ext cx="3633869" cy="3458036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 flipV="1">
              <a:off x="2366522" y="3599154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H="1">
              <a:off x="548230" y="4582965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548230" y="5295469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5186969" y="3663109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3825534" y="4629523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3825534" y="5305483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2279719" y="5218680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100166" y="5229260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2279719" y="4496162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5100166" y="4534150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82573" y="1558996"/>
            <a:ext cx="7897961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Use </a:t>
            </a:r>
            <a:r>
              <a:rPr lang="en-US" b="1" dirty="0" smtClean="0">
                <a:solidFill>
                  <a:srgbClr val="000000"/>
                </a:solidFill>
              </a:rPr>
              <a:t>PFOs with </a:t>
            </a:r>
            <a:r>
              <a:rPr lang="en-US" b="1" dirty="0" err="1" smtClean="0">
                <a:solidFill>
                  <a:srgbClr val="FF0000"/>
                </a:solidFill>
              </a:rPr>
              <a:t>pT</a:t>
            </a:r>
            <a:r>
              <a:rPr lang="en-US" b="1" dirty="0" smtClean="0">
                <a:solidFill>
                  <a:srgbClr val="FF0000"/>
                </a:solidFill>
              </a:rPr>
              <a:t>&gt;500 MeV </a:t>
            </a:r>
            <a:r>
              <a:rPr lang="en-US" b="1" dirty="0" smtClean="0">
                <a:solidFill>
                  <a:srgbClr val="000000"/>
                </a:solidFill>
              </a:rPr>
              <a:t>clustered in </a:t>
            </a:r>
            <a:r>
              <a:rPr lang="en-US" b="1" dirty="0" smtClean="0">
                <a:solidFill>
                  <a:srgbClr val="FF0000"/>
                </a:solidFill>
              </a:rPr>
              <a:t>2 </a:t>
            </a:r>
            <a:r>
              <a:rPr lang="en-US" b="1" dirty="0" err="1" smtClean="0">
                <a:solidFill>
                  <a:srgbClr val="FF0000"/>
                </a:solidFill>
              </a:rPr>
              <a:t>kt</a:t>
            </a:r>
            <a:r>
              <a:rPr lang="en-US" b="1" dirty="0" smtClean="0">
                <a:solidFill>
                  <a:srgbClr val="FF0000"/>
                </a:solidFill>
              </a:rPr>
              <a:t> jets (R=0.3) </a:t>
            </a:r>
            <a:r>
              <a:rPr lang="en-US" b="1" dirty="0" smtClean="0">
                <a:solidFill>
                  <a:srgbClr val="000000"/>
                </a:solidFill>
              </a:rPr>
              <a:t>(</a:t>
            </a:r>
            <a:r>
              <a:rPr lang="en-US" b="1" dirty="0" err="1" smtClean="0">
                <a:solidFill>
                  <a:srgbClr val="000000"/>
                </a:solidFill>
              </a:rPr>
              <a:t>beamjets</a:t>
            </a:r>
            <a:r>
              <a:rPr lang="en-US" b="1" dirty="0" smtClean="0">
                <a:solidFill>
                  <a:srgbClr val="000000"/>
                </a:solidFill>
              </a:rPr>
              <a:t> removed) 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No timing cuts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No </a:t>
            </a:r>
            <a:r>
              <a:rPr lang="en-US" b="1" dirty="0" err="1" smtClean="0">
                <a:solidFill>
                  <a:srgbClr val="FF0000"/>
                </a:solidFill>
              </a:rPr>
              <a:t>beamspot</a:t>
            </a:r>
            <a:r>
              <a:rPr lang="en-US" b="1" dirty="0" smtClean="0">
                <a:solidFill>
                  <a:srgbClr val="FF0000"/>
                </a:solidFill>
              </a:rPr>
              <a:t> constrain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52609" y="1652254"/>
            <a:ext cx="1232472" cy="73866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100k bb </a:t>
            </a:r>
            <a:r>
              <a:rPr lang="en-US" sz="1400" dirty="0" err="1" smtClean="0">
                <a:solidFill>
                  <a:schemeClr val="bg1">
                    <a:lumMod val="50000"/>
                  </a:schemeClr>
                </a:solidFill>
              </a:rPr>
              <a:t>evts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 ; 100k cc </a:t>
            </a:r>
            <a:r>
              <a:rPr lang="en-US" sz="1400" dirty="0" err="1" smtClean="0">
                <a:solidFill>
                  <a:schemeClr val="bg1">
                    <a:lumMod val="50000"/>
                  </a:schemeClr>
                </a:solidFill>
              </a:rPr>
              <a:t>evts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 ; 500k </a:t>
            </a:r>
            <a:r>
              <a:rPr lang="en-US" sz="1400" dirty="0" err="1" smtClean="0">
                <a:solidFill>
                  <a:schemeClr val="bg1">
                    <a:lumMod val="50000"/>
                  </a:schemeClr>
                </a:solidFill>
              </a:rPr>
              <a:t>uu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bg1">
                    <a:lumMod val="50000"/>
                  </a:schemeClr>
                </a:solidFill>
              </a:rPr>
              <a:t>evts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050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97480" cy="1143000"/>
          </a:xfrm>
        </p:spPr>
        <p:txBody>
          <a:bodyPr/>
          <a:lstStyle/>
          <a:p>
            <a:r>
              <a:rPr lang="en-US" dirty="0" err="1" smtClean="0"/>
              <a:t>pp</a:t>
            </a:r>
            <a:r>
              <a:rPr lang="en-US" dirty="0" smtClean="0"/>
              <a:t>-&gt;bb/cc/</a:t>
            </a:r>
            <a:r>
              <a:rPr lang="en-US" dirty="0" err="1" smtClean="0"/>
              <a:t>uu</a:t>
            </a:r>
            <a:r>
              <a:rPr lang="en-US" dirty="0" smtClean="0"/>
              <a:t> (</a:t>
            </a:r>
            <a:r>
              <a:rPr lang="en-US" dirty="0" err="1" smtClean="0"/>
              <a:t>pT</a:t>
            </a:r>
            <a:r>
              <a:rPr lang="en-US" dirty="0" smtClean="0"/>
              <a:t>=50GeV)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0" y="2280969"/>
            <a:ext cx="9144000" cy="4577031"/>
            <a:chOff x="0" y="-22469"/>
            <a:chExt cx="6919308" cy="3463461"/>
          </a:xfrm>
        </p:grpSpPr>
        <p:pic>
          <p:nvPicPr>
            <p:cNvPr id="18" name="Picture 17" descr="eval-lcfiweights_FCC-MC_V1-FCC_bb_50_V2-20_20_123456_clic_sid_cdr-prod1-NtupPt05Kt03_ptcut_30_50-test_beauty_-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17044"/>
              <a:ext cx="3633869" cy="3458036"/>
            </a:xfrm>
            <a:prstGeom prst="rect">
              <a:avLst/>
            </a:prstGeom>
          </p:spPr>
        </p:pic>
        <p:pic>
          <p:nvPicPr>
            <p:cNvPr id="19" name="Picture 18" descr="eval-lcfiweights_FCC-MC_V1-FCC_bb_50_V2-20_20_123456_clic_sid_cdr-prod1-NtupPt05Kt03_ptcut_30_50-test_charm_-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439" y="-22469"/>
              <a:ext cx="3633869" cy="3458036"/>
            </a:xfrm>
            <a:prstGeom prst="rect">
              <a:avLst/>
            </a:prstGeom>
          </p:spPr>
        </p:pic>
        <p:cxnSp>
          <p:nvCxnSpPr>
            <p:cNvPr id="22" name="Straight Connector 21"/>
            <p:cNvCxnSpPr/>
            <p:nvPr/>
          </p:nvCxnSpPr>
          <p:spPr>
            <a:xfrm flipV="1">
              <a:off x="2366522" y="189577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548230" y="1173388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548230" y="1885892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5186969" y="253532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3825534" y="1219946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3825534" y="1895906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28"/>
            <p:cNvSpPr/>
            <p:nvPr/>
          </p:nvSpPr>
          <p:spPr>
            <a:xfrm>
              <a:off x="2279719" y="1809103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5100166" y="1819683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2279719" y="1086585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5100166" y="1124573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82573" y="1558996"/>
            <a:ext cx="7897961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Use </a:t>
            </a:r>
            <a:r>
              <a:rPr lang="en-US" b="1" dirty="0" smtClean="0"/>
              <a:t>PFOs with </a:t>
            </a:r>
            <a:r>
              <a:rPr lang="en-US" b="1" dirty="0" err="1" smtClean="0"/>
              <a:t>pT</a:t>
            </a:r>
            <a:r>
              <a:rPr lang="en-US" b="1" dirty="0" smtClean="0"/>
              <a:t>&gt;500 MeV clustered in 2 </a:t>
            </a:r>
            <a:r>
              <a:rPr lang="en-US" b="1" dirty="0" err="1" smtClean="0"/>
              <a:t>kt</a:t>
            </a:r>
            <a:r>
              <a:rPr lang="en-US" b="1" dirty="0" smtClean="0"/>
              <a:t> jets (R=0.3) (</a:t>
            </a:r>
            <a:r>
              <a:rPr lang="en-US" b="1" dirty="0" err="1" smtClean="0"/>
              <a:t>beamjets</a:t>
            </a:r>
            <a:r>
              <a:rPr lang="en-US" b="1" dirty="0" smtClean="0"/>
              <a:t> removed) 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No timing cuts</a:t>
            </a:r>
          </a:p>
          <a:p>
            <a:r>
              <a:rPr lang="en-US" b="1" dirty="0" smtClean="0"/>
              <a:t>No </a:t>
            </a:r>
            <a:r>
              <a:rPr lang="en-US" b="1" dirty="0" err="1" smtClean="0"/>
              <a:t>beamspot</a:t>
            </a:r>
            <a:r>
              <a:rPr lang="en-US" b="1" dirty="0" smtClean="0"/>
              <a:t> constrain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30&lt;</a:t>
            </a:r>
            <a:r>
              <a:rPr lang="en-US" b="1" dirty="0" err="1" smtClean="0">
                <a:solidFill>
                  <a:srgbClr val="FF0000"/>
                </a:solidFill>
              </a:rPr>
              <a:t>jetpt</a:t>
            </a:r>
            <a:r>
              <a:rPr lang="en-US" b="1" dirty="0" smtClean="0">
                <a:solidFill>
                  <a:srgbClr val="FF0000"/>
                </a:solidFill>
              </a:rPr>
              <a:t>&lt;50 GeV</a:t>
            </a:r>
          </a:p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852609" y="1652254"/>
            <a:ext cx="1232472" cy="73866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100k bb </a:t>
            </a:r>
            <a:r>
              <a:rPr lang="en-US" sz="1400" dirty="0" err="1" smtClean="0">
                <a:solidFill>
                  <a:schemeClr val="bg1">
                    <a:lumMod val="50000"/>
                  </a:schemeClr>
                </a:solidFill>
              </a:rPr>
              <a:t>evts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 ; 100k cc </a:t>
            </a:r>
            <a:r>
              <a:rPr lang="en-US" sz="1400" dirty="0" err="1" smtClean="0">
                <a:solidFill>
                  <a:schemeClr val="bg1">
                    <a:lumMod val="50000"/>
                  </a:schemeClr>
                </a:solidFill>
              </a:rPr>
              <a:t>evts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 ; 500k </a:t>
            </a:r>
            <a:r>
              <a:rPr lang="en-US" sz="1400" dirty="0" err="1" smtClean="0">
                <a:solidFill>
                  <a:schemeClr val="bg1">
                    <a:lumMod val="50000"/>
                  </a:schemeClr>
                </a:solidFill>
              </a:rPr>
              <a:t>uu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bg1">
                    <a:lumMod val="50000"/>
                  </a:schemeClr>
                </a:solidFill>
              </a:rPr>
              <a:t>evts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739968" y="141358"/>
            <a:ext cx="2388072" cy="1417638"/>
            <a:chOff x="6755928" y="0"/>
            <a:chExt cx="2388072" cy="1417638"/>
          </a:xfrm>
        </p:grpSpPr>
        <p:pic>
          <p:nvPicPr>
            <p:cNvPr id="35" name="Picture 34" descr="lcfiweights_FCC-MC_V1-FCC_bb_50_V2-20_20_123456_clic_sid_cdr-prod1-NtupPt05Kt03_jetpt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5928" y="0"/>
              <a:ext cx="2388072" cy="1417638"/>
            </a:xfrm>
            <a:prstGeom prst="rect">
              <a:avLst/>
            </a:prstGeom>
          </p:spPr>
        </p:pic>
        <p:cxnSp>
          <p:nvCxnSpPr>
            <p:cNvPr id="36" name="Straight Connector 35"/>
            <p:cNvCxnSpPr/>
            <p:nvPr/>
          </p:nvCxnSpPr>
          <p:spPr>
            <a:xfrm flipV="1">
              <a:off x="7325005" y="74290"/>
              <a:ext cx="0" cy="12048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7535605" y="74290"/>
              <a:ext cx="0" cy="12048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36775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2264087"/>
            <a:ext cx="9155183" cy="4593913"/>
            <a:chOff x="0" y="2264087"/>
            <a:chExt cx="9155183" cy="4593913"/>
          </a:xfrm>
        </p:grpSpPr>
        <p:pic>
          <p:nvPicPr>
            <p:cNvPr id="12" name="Picture 11" descr="eval-lcfiweights_p2b_mkntp7_partPt05_clic_sid_cdr_50jetpt100-test_beauty_-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78421"/>
              <a:ext cx="4812438" cy="4579579"/>
            </a:xfrm>
            <a:prstGeom prst="rect">
              <a:avLst/>
            </a:prstGeom>
          </p:spPr>
        </p:pic>
        <p:pic>
          <p:nvPicPr>
            <p:cNvPr id="13" name="Picture 12" descr="eval-lcfiweights_p2b_mkntp7_partPt05_clic_sid_cdr_50jetpt100-test_charm_-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7682" y="2264087"/>
              <a:ext cx="4827501" cy="4593913"/>
            </a:xfrm>
            <a:prstGeom prst="rect">
              <a:avLst/>
            </a:prstGeom>
          </p:spPr>
        </p:pic>
        <p:cxnSp>
          <p:nvCxnSpPr>
            <p:cNvPr id="17" name="Straight Connector 16"/>
            <p:cNvCxnSpPr/>
            <p:nvPr/>
          </p:nvCxnSpPr>
          <p:spPr>
            <a:xfrm flipV="1">
              <a:off x="3127405" y="2561192"/>
              <a:ext cx="0" cy="36101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724497" y="3861317"/>
              <a:ext cx="3413327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724497" y="4802905"/>
              <a:ext cx="3413327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6854680" y="2645710"/>
              <a:ext cx="0" cy="36101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055518" y="3922845"/>
              <a:ext cx="3413327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055518" y="4816139"/>
              <a:ext cx="3413327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/>
            <p:cNvSpPr/>
            <p:nvPr/>
          </p:nvSpPr>
          <p:spPr>
            <a:xfrm>
              <a:off x="3012693" y="4701427"/>
              <a:ext cx="229424" cy="229424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6739968" y="4715409"/>
              <a:ext cx="229424" cy="229424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3012693" y="3746605"/>
              <a:ext cx="229424" cy="229424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6739968" y="3796807"/>
              <a:ext cx="229424" cy="229424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1219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Previous results with inclusive samples (</a:t>
            </a:r>
            <a:r>
              <a:rPr lang="en-US" dirty="0" err="1" smtClean="0"/>
              <a:t>pT</a:t>
            </a:r>
            <a:r>
              <a:rPr lang="en-US" dirty="0" smtClean="0"/>
              <a:t>&gt;50GeV)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2573" y="1558996"/>
            <a:ext cx="7897961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Use </a:t>
            </a:r>
            <a:r>
              <a:rPr lang="en-US" b="1" dirty="0" smtClean="0"/>
              <a:t>PFOs with </a:t>
            </a:r>
            <a:r>
              <a:rPr lang="en-US" b="1" dirty="0" err="1" smtClean="0"/>
              <a:t>pT</a:t>
            </a:r>
            <a:r>
              <a:rPr lang="en-US" b="1" dirty="0" smtClean="0"/>
              <a:t>&gt;500 MeV clustered in 2 </a:t>
            </a:r>
            <a:r>
              <a:rPr lang="en-US" b="1" dirty="0" err="1" smtClean="0"/>
              <a:t>kt</a:t>
            </a:r>
            <a:r>
              <a:rPr lang="en-US" b="1" dirty="0" smtClean="0"/>
              <a:t> jets (R=0.3) (</a:t>
            </a:r>
            <a:r>
              <a:rPr lang="en-US" b="1" dirty="0" err="1" smtClean="0"/>
              <a:t>beamjets</a:t>
            </a:r>
            <a:r>
              <a:rPr lang="en-US" b="1" dirty="0" smtClean="0"/>
              <a:t> removed) 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No timing cuts</a:t>
            </a:r>
          </a:p>
          <a:p>
            <a:r>
              <a:rPr lang="en-US" b="1" dirty="0" smtClean="0"/>
              <a:t>No </a:t>
            </a:r>
            <a:r>
              <a:rPr lang="en-US" b="1" dirty="0" err="1" smtClean="0"/>
              <a:t>beamspot</a:t>
            </a:r>
            <a:r>
              <a:rPr lang="en-US" b="1" dirty="0" smtClean="0"/>
              <a:t> constrain</a:t>
            </a:r>
          </a:p>
          <a:p>
            <a:r>
              <a:rPr lang="en-US" b="1" dirty="0">
                <a:solidFill>
                  <a:srgbClr val="FF0000"/>
                </a:solidFill>
              </a:rPr>
              <a:t>5</a:t>
            </a:r>
            <a:r>
              <a:rPr lang="en-US" b="1" dirty="0" smtClean="0">
                <a:solidFill>
                  <a:srgbClr val="FF0000"/>
                </a:solidFill>
              </a:rPr>
              <a:t>0&lt;</a:t>
            </a:r>
            <a:r>
              <a:rPr lang="en-US" b="1" dirty="0" err="1" smtClean="0">
                <a:solidFill>
                  <a:srgbClr val="FF0000"/>
                </a:solidFill>
              </a:rPr>
              <a:t>jetpt</a:t>
            </a:r>
            <a:r>
              <a:rPr lang="en-US" b="1" dirty="0" smtClean="0">
                <a:solidFill>
                  <a:srgbClr val="FF0000"/>
                </a:solidFill>
              </a:rPr>
              <a:t>&lt;100 GeV</a:t>
            </a:r>
          </a:p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2609" y="1652254"/>
            <a:ext cx="1232472" cy="73866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10k </a:t>
            </a:r>
            <a:r>
              <a:rPr lang="en-US" sz="1400" dirty="0" smtClean="0">
                <a:solidFill>
                  <a:srgbClr val="FF0000"/>
                </a:solidFill>
              </a:rPr>
              <a:t>bb </a:t>
            </a:r>
            <a:r>
              <a:rPr lang="en-US" sz="1400" dirty="0" err="1" smtClean="0">
                <a:solidFill>
                  <a:srgbClr val="FF0000"/>
                </a:solidFill>
              </a:rPr>
              <a:t>evts</a:t>
            </a:r>
            <a:r>
              <a:rPr lang="en-US" sz="1400" dirty="0" smtClean="0">
                <a:solidFill>
                  <a:srgbClr val="FF0000"/>
                </a:solidFill>
              </a:rPr>
              <a:t> ; </a:t>
            </a:r>
            <a:r>
              <a:rPr lang="en-US" sz="1400" dirty="0" smtClean="0">
                <a:solidFill>
                  <a:srgbClr val="FF0000"/>
                </a:solidFill>
              </a:rPr>
              <a:t>10k </a:t>
            </a:r>
            <a:r>
              <a:rPr lang="en-US" sz="1400" dirty="0" smtClean="0">
                <a:solidFill>
                  <a:srgbClr val="FF0000"/>
                </a:solidFill>
              </a:rPr>
              <a:t>cc </a:t>
            </a:r>
            <a:r>
              <a:rPr lang="en-US" sz="1400" dirty="0" err="1" smtClean="0">
                <a:solidFill>
                  <a:srgbClr val="FF0000"/>
                </a:solidFill>
              </a:rPr>
              <a:t>evts</a:t>
            </a:r>
            <a:r>
              <a:rPr lang="en-US" sz="1400" dirty="0" smtClean="0">
                <a:solidFill>
                  <a:srgbClr val="FF0000"/>
                </a:solidFill>
              </a:rPr>
              <a:t> ; </a:t>
            </a:r>
            <a:r>
              <a:rPr lang="en-US" sz="1400" dirty="0">
                <a:solidFill>
                  <a:srgbClr val="FF0000"/>
                </a:solidFill>
              </a:rPr>
              <a:t>1</a:t>
            </a:r>
            <a:r>
              <a:rPr lang="en-US" sz="1400" dirty="0" smtClean="0">
                <a:solidFill>
                  <a:srgbClr val="FF0000"/>
                </a:solidFill>
              </a:rPr>
              <a:t>0k </a:t>
            </a:r>
            <a:r>
              <a:rPr lang="en-US" sz="1400" dirty="0" err="1" smtClean="0">
                <a:solidFill>
                  <a:srgbClr val="FF0000"/>
                </a:solidFill>
              </a:rPr>
              <a:t>uu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</a:rPr>
              <a:t>evts</a:t>
            </a:r>
            <a:endParaRPr lang="en-US" sz="1400" dirty="0">
              <a:solidFill>
                <a:srgbClr val="FF0000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6913127" y="123204"/>
            <a:ext cx="2230873" cy="1513113"/>
            <a:chOff x="6913127" y="123204"/>
            <a:chExt cx="2230873" cy="1513113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13127" y="123204"/>
              <a:ext cx="2230873" cy="1513113"/>
            </a:xfrm>
            <a:prstGeom prst="rect">
              <a:avLst/>
            </a:prstGeom>
          </p:spPr>
        </p:pic>
        <p:cxnSp>
          <p:nvCxnSpPr>
            <p:cNvPr id="32" name="Straight Connector 31"/>
            <p:cNvCxnSpPr/>
            <p:nvPr/>
          </p:nvCxnSpPr>
          <p:spPr>
            <a:xfrm flipV="1">
              <a:off x="7619915" y="278829"/>
              <a:ext cx="0" cy="12048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8187261" y="274638"/>
              <a:ext cx="0" cy="12048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71969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to ATLAS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6581001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https://</a:t>
            </a:r>
            <a:r>
              <a:rPr lang="en-US" sz="1200" dirty="0" err="1" smtClean="0"/>
              <a:t>indico.cern.ch</a:t>
            </a:r>
            <a:r>
              <a:rPr lang="en-US" sz="1200" dirty="0" smtClean="0"/>
              <a:t>/event/442390/contributions/1096052/attachments/1289960/1920661/jiri-tracking-and-btagging-v7.pdf</a:t>
            </a:r>
            <a:endParaRPr lang="en-US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24" y="1417638"/>
            <a:ext cx="4401453" cy="44484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5108" y="1411737"/>
            <a:ext cx="4384430" cy="445461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713154" y="1585007"/>
            <a:ext cx="3664280" cy="3610100"/>
            <a:chOff x="1055077" y="2561192"/>
            <a:chExt cx="3664280" cy="3610100"/>
          </a:xfrm>
        </p:grpSpPr>
        <p:cxnSp>
          <p:nvCxnSpPr>
            <p:cNvPr id="13" name="Straight Connector 12"/>
            <p:cNvCxnSpPr/>
            <p:nvPr/>
          </p:nvCxnSpPr>
          <p:spPr>
            <a:xfrm flipV="1">
              <a:off x="3127405" y="2561192"/>
              <a:ext cx="0" cy="36101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1055077" y="3903307"/>
              <a:ext cx="3664280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3012693" y="3798620"/>
              <a:ext cx="229424" cy="229424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8" name="Straight Connector 27"/>
          <p:cNvCxnSpPr/>
          <p:nvPr/>
        </p:nvCxnSpPr>
        <p:spPr>
          <a:xfrm flipV="1">
            <a:off x="7191405" y="1571446"/>
            <a:ext cx="0" cy="3610100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5110875" y="2500349"/>
            <a:ext cx="3652125" cy="0"/>
          </a:xfrm>
          <a:prstGeom prst="line">
            <a:avLst/>
          </a:prstGeom>
          <a:ln w="952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7076693" y="2385637"/>
            <a:ext cx="229424" cy="229424"/>
          </a:xfrm>
          <a:prstGeom prst="ellipse">
            <a:avLst/>
          </a:prstGeom>
          <a:noFill/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2670770" y="3319160"/>
            <a:ext cx="229424" cy="229424"/>
          </a:xfrm>
          <a:prstGeom prst="ellipse">
            <a:avLst/>
          </a:prstGeom>
          <a:solidFill>
            <a:srgbClr val="FF0000">
              <a:alpha val="20000"/>
            </a:srgbClr>
          </a:soli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7076693" y="3571970"/>
            <a:ext cx="229424" cy="229424"/>
          </a:xfrm>
          <a:prstGeom prst="ellipse">
            <a:avLst/>
          </a:prstGeom>
          <a:solidFill>
            <a:srgbClr val="008000">
              <a:alpha val="20000"/>
            </a:srgbClr>
          </a:solidFill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626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803</Words>
  <Application>Microsoft Macintosh PowerPoint</Application>
  <PresentationFormat>On-screen Show (4:3)</PresentationFormat>
  <Paragraphs>117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FCC-hh Vertex detector Optimization</vt:lpstr>
      <vt:lpstr>Flavour tagging performance</vt:lpstr>
      <vt:lpstr>PowerPoint Presentation</vt:lpstr>
      <vt:lpstr>Reproducing ee results</vt:lpstr>
      <vt:lpstr>Flavour tagging performance</vt:lpstr>
      <vt:lpstr>pp-&gt;bb/cc/uu (pT=50GeV)</vt:lpstr>
      <vt:lpstr>pp-&gt;bb/cc/uu (pT=50GeV)</vt:lpstr>
      <vt:lpstr>Previous results with inclusive samples (pT&gt;50GeV)</vt:lpstr>
      <vt:lpstr>Compare to ATLAS</vt:lpstr>
      <vt:lpstr>Compare to CMS</vt:lpstr>
      <vt:lpstr>PowerPoint Presentation</vt:lpstr>
      <vt:lpstr>extra</vt:lpstr>
      <vt:lpstr>Previous results with inclusive samples (pT&gt;50GeV)</vt:lpstr>
      <vt:lpstr>pp-&gt;bb/cc/uu (pT=50GeV)</vt:lpstr>
      <vt:lpstr>PowerPoint Presentation</vt:lpstr>
      <vt:lpstr>Info Available</vt:lpstr>
      <vt:lpstr>Links</vt:lpstr>
      <vt:lpstr>samples used</vt:lpstr>
      <vt:lpstr>uu 5000 GeV. For each MCParticle, links to objects</vt:lpstr>
      <vt:lpstr>http://www.lcsim.org/sites/lcsim/apidocs/org/lcsim/recon/util/McTruthLinker.html </vt:lpstr>
      <vt:lpstr>Efficiency of PFA identifying a pion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FCC-hh Vertex detector Optimization</dc:title>
  <dc:creator>nadie</dc:creator>
  <cp:lastModifiedBy>nadie</cp:lastModifiedBy>
  <cp:revision>16</cp:revision>
  <dcterms:created xsi:type="dcterms:W3CDTF">2016-06-23T07:34:00Z</dcterms:created>
  <dcterms:modified xsi:type="dcterms:W3CDTF">2016-06-23T11:52:45Z</dcterms:modified>
</cp:coreProperties>
</file>