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handoutMasterIdLst>
    <p:handoutMasterId r:id="rId40"/>
  </p:handoutMasterIdLst>
  <p:sldIdLst>
    <p:sldId id="256" r:id="rId2"/>
    <p:sldId id="279" r:id="rId3"/>
    <p:sldId id="260" r:id="rId4"/>
    <p:sldId id="261" r:id="rId5"/>
    <p:sldId id="258" r:id="rId6"/>
    <p:sldId id="259" r:id="rId7"/>
    <p:sldId id="262" r:id="rId8"/>
    <p:sldId id="263" r:id="rId9"/>
    <p:sldId id="264" r:id="rId10"/>
    <p:sldId id="280" r:id="rId11"/>
    <p:sldId id="282" r:id="rId12"/>
    <p:sldId id="284" r:id="rId13"/>
    <p:sldId id="285" r:id="rId14"/>
    <p:sldId id="286" r:id="rId15"/>
    <p:sldId id="299" r:id="rId16"/>
    <p:sldId id="273" r:id="rId17"/>
    <p:sldId id="270" r:id="rId18"/>
    <p:sldId id="278" r:id="rId19"/>
    <p:sldId id="276" r:id="rId20"/>
    <p:sldId id="277" r:id="rId21"/>
    <p:sldId id="292" r:id="rId22"/>
    <p:sldId id="293" r:id="rId23"/>
    <p:sldId id="294" r:id="rId24"/>
    <p:sldId id="295" r:id="rId25"/>
    <p:sldId id="296" r:id="rId26"/>
    <p:sldId id="302" r:id="rId27"/>
    <p:sldId id="297" r:id="rId28"/>
    <p:sldId id="300" r:id="rId29"/>
    <p:sldId id="301" r:id="rId30"/>
    <p:sldId id="287" r:id="rId31"/>
    <p:sldId id="288" r:id="rId32"/>
    <p:sldId id="289" r:id="rId33"/>
    <p:sldId id="290" r:id="rId34"/>
    <p:sldId id="303" r:id="rId35"/>
    <p:sldId id="305" r:id="rId36"/>
    <p:sldId id="306" r:id="rId37"/>
    <p:sldId id="29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98" d="100"/>
          <a:sy n="198" d="100"/>
        </p:scale>
        <p:origin x="-5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064AC1-D2DF-7346-94B2-767D8F48F4AD}" type="datetimeFigureOut">
              <a:rPr lang="en-US" smtClean="0"/>
              <a:t>7/27/16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EFADF9B-20F2-3641-8483-2BB208483961}" type="slidenum">
              <a:rPr lang="en-US" smtClean="0"/>
              <a:t>‹#›</a:t>
            </a:fld>
            <a:endParaRPr lang="en-US"/>
          </a:p>
        </p:txBody>
      </p:sp>
    </p:spTree>
    <p:extLst>
      <p:ext uri="{BB962C8B-B14F-4D97-AF65-F5344CB8AC3E}">
        <p14:creationId xmlns:p14="http://schemas.microsoft.com/office/powerpoint/2010/main" val="41556158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8A2148-0F2C-1C4F-9F8E-979F0FB7F31B}" type="datetimeFigureOut">
              <a:rPr lang="en-US" smtClean="0"/>
              <a:t>7/27/16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8BA872-8791-D14A-A66B-A3601BE7FE26}" type="slidenum">
              <a:rPr lang="en-US" smtClean="0"/>
              <a:t>‹#›</a:t>
            </a:fld>
            <a:endParaRPr lang="en-US"/>
          </a:p>
        </p:txBody>
      </p:sp>
    </p:spTree>
    <p:extLst>
      <p:ext uri="{BB962C8B-B14F-4D97-AF65-F5344CB8AC3E}">
        <p14:creationId xmlns:p14="http://schemas.microsoft.com/office/powerpoint/2010/main" val="40458901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8BA872-8791-D14A-A66B-A3601BE7FE26}" type="slidenum">
              <a:rPr lang="en-US" smtClean="0"/>
              <a:t>10</a:t>
            </a:fld>
            <a:endParaRPr lang="en-US"/>
          </a:p>
        </p:txBody>
      </p:sp>
    </p:spTree>
    <p:extLst>
      <p:ext uri="{BB962C8B-B14F-4D97-AF65-F5344CB8AC3E}">
        <p14:creationId xmlns:p14="http://schemas.microsoft.com/office/powerpoint/2010/main" val="2699135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thing to</a:t>
            </a:r>
            <a:r>
              <a:rPr lang="en-US" baseline="0" dirty="0" smtClean="0"/>
              <a:t> notice, are the DEBUG, SYNTHEIS, ANALYSIS selections in the upper right corner.  These control the major views.  You spend most of your time in the Synthesis View, this is where code development takes place.   In this view you have a row of buttons.  The two most commonly used ones are marked These run the C-simulation and Synthesis.</a:t>
            </a:r>
            <a:endParaRPr lang="en-US" dirty="0"/>
          </a:p>
        </p:txBody>
      </p:sp>
      <p:sp>
        <p:nvSpPr>
          <p:cNvPr id="4" name="Slide Number Placeholder 3"/>
          <p:cNvSpPr>
            <a:spLocks noGrp="1"/>
          </p:cNvSpPr>
          <p:nvPr>
            <p:ph type="sldNum" sz="quarter" idx="10"/>
          </p:nvPr>
        </p:nvSpPr>
        <p:spPr/>
        <p:txBody>
          <a:bodyPr/>
          <a:lstStyle/>
          <a:p>
            <a:fld id="{EB8BA872-8791-D14A-A66B-A3601BE7FE26}" type="slidenum">
              <a:rPr lang="en-US" smtClean="0"/>
              <a:t>12</a:t>
            </a:fld>
            <a:endParaRPr lang="en-US"/>
          </a:p>
        </p:txBody>
      </p:sp>
    </p:spTree>
    <p:extLst>
      <p:ext uri="{BB962C8B-B14F-4D97-AF65-F5344CB8AC3E}">
        <p14:creationId xmlns:p14="http://schemas.microsoft.com/office/powerpoint/2010/main" val="2536075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Typical full screen </a:t>
            </a:r>
            <a:r>
              <a:rPr lang="en-US" dirty="0" err="1" smtClean="0"/>
              <a:t>gdb</a:t>
            </a:r>
            <a:r>
              <a:rPr lang="en-US" dirty="0" smtClean="0"/>
              <a:t> based debugger.  Find</a:t>
            </a:r>
            <a:r>
              <a:rPr lang="en-US" baseline="0" dirty="0" smtClean="0"/>
              <a:t> it w</a:t>
            </a:r>
            <a:r>
              <a:rPr lang="tr-TR" baseline="0" dirty="0" smtClean="0"/>
              <a:t>ay</a:t>
            </a:r>
            <a:r>
              <a:rPr lang="en-US" baseline="0" dirty="0" smtClean="0"/>
              <a:t> to tedious.  I generally just run it from the command line.</a:t>
            </a:r>
            <a:endParaRPr lang="en-US" dirty="0"/>
          </a:p>
        </p:txBody>
      </p:sp>
      <p:sp>
        <p:nvSpPr>
          <p:cNvPr id="4" name="Slide Number Placeholder 3"/>
          <p:cNvSpPr>
            <a:spLocks noGrp="1"/>
          </p:cNvSpPr>
          <p:nvPr>
            <p:ph type="sldNum" sz="quarter" idx="10"/>
          </p:nvPr>
        </p:nvSpPr>
        <p:spPr/>
        <p:txBody>
          <a:bodyPr/>
          <a:lstStyle/>
          <a:p>
            <a:fld id="{EB8BA872-8791-D14A-A66B-A3601BE7FE26}" type="slidenum">
              <a:rPr lang="en-US" smtClean="0"/>
              <a:t>13</a:t>
            </a:fld>
            <a:endParaRPr lang="en-US"/>
          </a:p>
        </p:txBody>
      </p:sp>
    </p:spTree>
    <p:extLst>
      <p:ext uri="{BB962C8B-B14F-4D97-AF65-F5344CB8AC3E}">
        <p14:creationId xmlns:p14="http://schemas.microsoft.com/office/powerpoint/2010/main" val="3797876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28 July 2016</a:t>
            </a:r>
            <a:endParaRPr lang="en-US"/>
          </a:p>
        </p:txBody>
      </p:sp>
      <p:sp>
        <p:nvSpPr>
          <p:cNvPr id="6" name="Footer Placeholder 5"/>
          <p:cNvSpPr>
            <a:spLocks noGrp="1"/>
          </p:cNvSpPr>
          <p:nvPr>
            <p:ph type="ftr" sz="quarter" idx="11"/>
          </p:nvPr>
        </p:nvSpPr>
        <p:spPr/>
        <p:txBody>
          <a:bodyPr/>
          <a:lstStyle/>
          <a:p>
            <a:r>
              <a:rPr lang="en-US" smtClean="0"/>
              <a:t>JJRussell</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t>28 July 2016</a:t>
            </a:r>
            <a:endParaRPr lang="en-US"/>
          </a:p>
        </p:txBody>
      </p:sp>
      <p:sp>
        <p:nvSpPr>
          <p:cNvPr id="6" name="Footer Placeholder 5"/>
          <p:cNvSpPr>
            <a:spLocks noGrp="1"/>
          </p:cNvSpPr>
          <p:nvPr>
            <p:ph type="ftr" sz="quarter" idx="11"/>
          </p:nvPr>
        </p:nvSpPr>
        <p:spPr/>
        <p:txBody>
          <a:bodyPr/>
          <a:lstStyle/>
          <a:p>
            <a:r>
              <a:rPr lang="en-US" smtClean="0"/>
              <a:t>JJRussell</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r>
              <a:rPr lang="en-US" smtClean="0"/>
              <a:t>28 July 2016</a:t>
            </a:r>
            <a:endParaRPr lang="en-US"/>
          </a:p>
        </p:txBody>
      </p:sp>
      <p:sp>
        <p:nvSpPr>
          <p:cNvPr id="8" name="Footer Placeholder 7"/>
          <p:cNvSpPr>
            <a:spLocks noGrp="1"/>
          </p:cNvSpPr>
          <p:nvPr>
            <p:ph type="ftr" sz="quarter" idx="11"/>
          </p:nvPr>
        </p:nvSpPr>
        <p:spPr/>
        <p:txBody>
          <a:bodyPr/>
          <a:lstStyle/>
          <a:p>
            <a:r>
              <a:rPr lang="en-US" smtClean="0"/>
              <a:t>JJRussell</a:t>
            </a:r>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28 July 2016</a:t>
            </a:r>
            <a:endParaRPr lang="en-US"/>
          </a:p>
        </p:txBody>
      </p:sp>
      <p:sp>
        <p:nvSpPr>
          <p:cNvPr id="4" name="Footer Placeholder 3"/>
          <p:cNvSpPr>
            <a:spLocks noGrp="1"/>
          </p:cNvSpPr>
          <p:nvPr>
            <p:ph type="ftr" sz="quarter" idx="11"/>
          </p:nvPr>
        </p:nvSpPr>
        <p:spPr/>
        <p:txBody>
          <a:bodyPr/>
          <a:lstStyle/>
          <a:p>
            <a:r>
              <a:rPr lang="en-US" smtClean="0"/>
              <a:t>JJRussell</a:t>
            </a:r>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28 July 2016</a:t>
            </a:r>
            <a:endParaRPr lang="en-US"/>
          </a:p>
        </p:txBody>
      </p:sp>
      <p:sp>
        <p:nvSpPr>
          <p:cNvPr id="3" name="Footer Placeholder 2"/>
          <p:cNvSpPr>
            <a:spLocks noGrp="1"/>
          </p:cNvSpPr>
          <p:nvPr>
            <p:ph type="ftr" sz="quarter" idx="11"/>
          </p:nvPr>
        </p:nvSpPr>
        <p:spPr/>
        <p:txBody>
          <a:bodyPr/>
          <a:lstStyle/>
          <a:p>
            <a:r>
              <a:rPr lang="en-US" smtClean="0"/>
              <a:t>JJRussell</a:t>
            </a:r>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28 July 2016</a:t>
            </a:r>
            <a:endParaRPr lang="en-US"/>
          </a:p>
        </p:txBody>
      </p:sp>
      <p:sp>
        <p:nvSpPr>
          <p:cNvPr id="6" name="Footer Placeholder 5"/>
          <p:cNvSpPr>
            <a:spLocks noGrp="1"/>
          </p:cNvSpPr>
          <p:nvPr>
            <p:ph type="ftr" sz="quarter" idx="11"/>
          </p:nvPr>
        </p:nvSpPr>
        <p:spPr/>
        <p:txBody>
          <a:bodyPr/>
          <a:lstStyle/>
          <a:p>
            <a:r>
              <a:rPr lang="en-US" smtClean="0"/>
              <a:t>JJRussell</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28 July 2016</a:t>
            </a:r>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smtClean="0"/>
              <a:t>JJRussell</a:t>
            </a:r>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tif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Vivado</a:t>
            </a:r>
            <a:r>
              <a:rPr lang="en-US" dirty="0" smtClean="0"/>
              <a:t> HLS</a:t>
            </a:r>
            <a:endParaRPr lang="en-US" dirty="0"/>
          </a:p>
        </p:txBody>
      </p:sp>
      <p:sp>
        <p:nvSpPr>
          <p:cNvPr id="3" name="Subtitle 2"/>
          <p:cNvSpPr>
            <a:spLocks noGrp="1"/>
          </p:cNvSpPr>
          <p:nvPr>
            <p:ph type="subTitle" idx="1"/>
          </p:nvPr>
        </p:nvSpPr>
        <p:spPr/>
        <p:txBody>
          <a:bodyPr/>
          <a:lstStyle/>
          <a:p>
            <a:r>
              <a:rPr lang="en-US" sz="2400" dirty="0" smtClean="0"/>
              <a:t>An Overview and not much else</a:t>
            </a:r>
            <a:r>
              <a:rPr lang="is-IS" sz="2400" dirty="0" smtClean="0"/>
              <a:t>…</a:t>
            </a:r>
            <a:endParaRPr lang="en-US" sz="2400" dirty="0" smtClean="0"/>
          </a:p>
          <a:p>
            <a:r>
              <a:rPr lang="en-US" dirty="0" err="1" smtClean="0"/>
              <a:t>JJRussell</a:t>
            </a:r>
            <a:endParaRPr lang="en-US" dirty="0"/>
          </a:p>
        </p:txBody>
      </p:sp>
    </p:spTree>
    <p:extLst>
      <p:ext uri="{BB962C8B-B14F-4D97-AF65-F5344CB8AC3E}">
        <p14:creationId xmlns:p14="http://schemas.microsoft.com/office/powerpoint/2010/main" val="345827164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Code Development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Will use a very simple example to illustrate the process.</a:t>
            </a:r>
          </a:p>
          <a:p>
            <a:r>
              <a:rPr lang="en-US" dirty="0" smtClean="0"/>
              <a:t>The general cycle is</a:t>
            </a:r>
          </a:p>
          <a:p>
            <a:pPr lvl="1"/>
            <a:r>
              <a:rPr lang="en-US" dirty="0" smtClean="0"/>
              <a:t>Write the test harness and top level code</a:t>
            </a:r>
          </a:p>
          <a:p>
            <a:pPr lvl="1"/>
            <a:r>
              <a:rPr lang="en-US" dirty="0" smtClean="0"/>
              <a:t>Compile and debug it</a:t>
            </a:r>
          </a:p>
          <a:p>
            <a:pPr lvl="1"/>
            <a:r>
              <a:rPr lang="en-US" dirty="0" smtClean="0"/>
              <a:t>Synthesis it to see where the time and resources are going</a:t>
            </a:r>
          </a:p>
          <a:p>
            <a:pPr lvl="1"/>
            <a:r>
              <a:rPr lang="en-US" dirty="0" smtClean="0"/>
              <a:t>Adjust the code </a:t>
            </a:r>
          </a:p>
          <a:p>
            <a:pPr lvl="1"/>
            <a:r>
              <a:rPr lang="en-US" dirty="0" smtClean="0"/>
              <a:t>Add pragmas</a:t>
            </a:r>
          </a:p>
          <a:p>
            <a:r>
              <a:rPr lang="en-US" dirty="0" smtClean="0"/>
              <a:t>Will largely ignore the first two steps</a:t>
            </a:r>
          </a:p>
          <a:p>
            <a:r>
              <a:rPr lang="en-US" dirty="0" smtClean="0"/>
              <a:t>Emphasis again</a:t>
            </a:r>
          </a:p>
          <a:p>
            <a:pPr lvl="1">
              <a:buFont typeface="Wingdings" charset="2"/>
              <a:buChar char="Ø"/>
            </a:pPr>
            <a:r>
              <a:rPr lang="en-US" dirty="0"/>
              <a:t>Y</a:t>
            </a:r>
            <a:r>
              <a:rPr lang="en-US" dirty="0" smtClean="0"/>
              <a:t>ou never leave the comfort of your host machine during these steps</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10</a:t>
            </a:fld>
            <a:endParaRPr lang="en-US"/>
          </a:p>
        </p:txBody>
      </p:sp>
    </p:spTree>
    <p:extLst>
      <p:ext uri="{BB962C8B-B14F-4D97-AF65-F5344CB8AC3E}">
        <p14:creationId xmlns:p14="http://schemas.microsoft.com/office/powerpoint/2010/main" val="6965975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49275" y="1212273"/>
            <a:ext cx="8042276" cy="2876168"/>
          </a:xfrm>
        </p:spPr>
        <p:txBody>
          <a:bodyPr/>
          <a:lstStyle/>
          <a:p>
            <a:r>
              <a:rPr lang="en-US" dirty="0" smtClean="0"/>
              <a:t>But First</a:t>
            </a:r>
            <a:r>
              <a:rPr lang="is-IS" dirty="0" smtClean="0"/>
              <a:t>…</a:t>
            </a:r>
            <a:r>
              <a:rPr lang="en-US" dirty="0" smtClean="0"/>
              <a:t/>
            </a:r>
            <a:br>
              <a:rPr lang="en-US" dirty="0" smtClean="0"/>
            </a:br>
            <a:r>
              <a:rPr lang="en-US" dirty="0"/>
              <a:t/>
            </a:r>
            <a:br>
              <a:rPr lang="en-US" dirty="0"/>
            </a:br>
            <a:r>
              <a:rPr lang="en-US" dirty="0" smtClean="0"/>
              <a:t>The Anatomy </a:t>
            </a:r>
            <a:r>
              <a:rPr lang="en-US" dirty="0"/>
              <a:t>of the IDE</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11</a:t>
            </a:fld>
            <a:endParaRPr lang="en-US"/>
          </a:p>
        </p:txBody>
      </p:sp>
    </p:spTree>
    <p:extLst>
      <p:ext uri="{BB962C8B-B14F-4D97-AF65-F5344CB8AC3E}">
        <p14:creationId xmlns:p14="http://schemas.microsoft.com/office/powerpoint/2010/main" val="118927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5403273"/>
            <a:ext cx="8416925" cy="340427"/>
          </a:xfrm>
        </p:spPr>
        <p:txBody>
          <a:bodyPr>
            <a:normAutofit lnSpcReduction="10000"/>
          </a:bodyPr>
          <a:lstStyle/>
          <a:p>
            <a:r>
              <a:rPr lang="en-US" dirty="0" smtClean="0"/>
              <a:t>Synthesis View</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12</a:t>
            </a:fld>
            <a:endParaRPr lang="en-US"/>
          </a:p>
        </p:txBody>
      </p:sp>
      <p:pic>
        <p:nvPicPr>
          <p:cNvPr id="8" name="Picture Placeholder 7" descr="Vivado-Screen1.tiff"/>
          <p:cNvPicPr>
            <a:picLocks noGrp="1" noChangeAspect="1"/>
          </p:cNvPicPr>
          <p:nvPr>
            <p:ph type="pic" idx="13"/>
          </p:nvPr>
        </p:nvPicPr>
        <p:blipFill>
          <a:blip r:embed="rId3">
            <a:extLst>
              <a:ext uri="{28A0092B-C50C-407E-A947-70E740481C1C}">
                <a14:useLocalDpi xmlns:a14="http://schemas.microsoft.com/office/drawing/2010/main" val="0"/>
              </a:ext>
            </a:extLst>
          </a:blip>
          <a:srcRect l="1589" r="1589"/>
          <a:stretch>
            <a:fillRect/>
          </a:stretch>
        </p:blipFill>
        <p:spPr>
          <a:xfrm>
            <a:off x="346165" y="161925"/>
            <a:ext cx="8402638" cy="4953000"/>
          </a:xfrm>
        </p:spPr>
      </p:pic>
      <p:sp>
        <p:nvSpPr>
          <p:cNvPr id="2" name="Down Arrow 1"/>
          <p:cNvSpPr/>
          <p:nvPr/>
        </p:nvSpPr>
        <p:spPr>
          <a:xfrm flipH="1">
            <a:off x="7789277" y="117028"/>
            <a:ext cx="217257" cy="39765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own Arrow 8"/>
          <p:cNvSpPr/>
          <p:nvPr/>
        </p:nvSpPr>
        <p:spPr>
          <a:xfrm flipH="1">
            <a:off x="3567331" y="104002"/>
            <a:ext cx="217257" cy="39765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63538" y="1063609"/>
            <a:ext cx="1987590" cy="1124700"/>
          </a:xfrm>
          <a:prstGeom prst="rect">
            <a:avLst/>
          </a:prstGeom>
          <a:solidFill>
            <a:schemeClr val="bg1">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436899" y="1063607"/>
            <a:ext cx="2740793" cy="2551007"/>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436899" y="4057486"/>
            <a:ext cx="6311904" cy="666721"/>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465361" y="1063606"/>
            <a:ext cx="3283442" cy="2551007"/>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63538" y="2227383"/>
            <a:ext cx="1987590" cy="2496823"/>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Down Arrow 15"/>
          <p:cNvSpPr/>
          <p:nvPr/>
        </p:nvSpPr>
        <p:spPr>
          <a:xfrm flipH="1">
            <a:off x="3811148" y="109677"/>
            <a:ext cx="217257" cy="39765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24489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1"/>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dissolv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1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ssolv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dissolve">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15"/>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dissolve">
                                      <p:cBhvr>
                                        <p:cTn id="60" dur="5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9"/>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dissolve">
                                      <p:cBhvr>
                                        <p:cTn id="69" dur="500"/>
                                        <p:tgtEl>
                                          <p:spTgt spid="16"/>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xit" presetSubtype="0" fill="hold" grpId="1" nodeType="clickEffect">
                                  <p:stCondLst>
                                    <p:cond delay="0"/>
                                  </p:stCondLst>
                                  <p:childTnLst>
                                    <p:set>
                                      <p:cBhvr>
                                        <p:cTn id="73"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9" grpId="0" animBg="1"/>
      <p:bldP spid="9"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5509986"/>
            <a:ext cx="8416925" cy="467427"/>
          </a:xfrm>
        </p:spPr>
        <p:txBody>
          <a:bodyPr/>
          <a:lstStyle/>
          <a:p>
            <a:r>
              <a:rPr lang="en-US" dirty="0" smtClean="0"/>
              <a:t>Debug View</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13</a:t>
            </a:fld>
            <a:endParaRPr lang="en-US"/>
          </a:p>
        </p:txBody>
      </p:sp>
      <p:pic>
        <p:nvPicPr>
          <p:cNvPr id="8" name="Picture Placeholder 7" descr="Vivado-ScreenDebug.tiff"/>
          <p:cNvPicPr>
            <a:picLocks noGrp="1" noChangeAspect="1"/>
          </p:cNvPicPr>
          <p:nvPr>
            <p:ph type="pic" idx="13"/>
          </p:nvPr>
        </p:nvPicPr>
        <p:blipFill>
          <a:blip r:embed="rId3">
            <a:extLst>
              <a:ext uri="{28A0092B-C50C-407E-A947-70E740481C1C}">
                <a14:useLocalDpi xmlns:a14="http://schemas.microsoft.com/office/drawing/2010/main" val="0"/>
              </a:ext>
            </a:extLst>
          </a:blip>
          <a:srcRect t="6582" b="6582"/>
          <a:stretch>
            <a:fillRect/>
          </a:stretch>
        </p:blipFill>
        <p:spPr>
          <a:xfrm>
            <a:off x="371475" y="363538"/>
            <a:ext cx="8401050" cy="4913312"/>
          </a:xfrm>
        </p:spPr>
      </p:pic>
    </p:spTree>
    <p:extLst>
      <p:ext uri="{BB962C8B-B14F-4D97-AF65-F5344CB8AC3E}">
        <p14:creationId xmlns:p14="http://schemas.microsoft.com/office/powerpoint/2010/main" val="11966908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5276273"/>
            <a:ext cx="8416925" cy="467427"/>
          </a:xfrm>
        </p:spPr>
        <p:txBody>
          <a:bodyPr/>
          <a:lstStyle/>
          <a:p>
            <a:r>
              <a:rPr lang="en-US" dirty="0" smtClean="0"/>
              <a:t>Analysis View</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14</a:t>
            </a:fld>
            <a:endParaRPr lang="en-US"/>
          </a:p>
        </p:txBody>
      </p:sp>
      <p:pic>
        <p:nvPicPr>
          <p:cNvPr id="9" name="Picture Placeholder 8" descr="Vivado-ScreenAnalysis.tiff"/>
          <p:cNvPicPr>
            <a:picLocks noGrp="1" noChangeAspect="1"/>
          </p:cNvPicPr>
          <p:nvPr>
            <p:ph type="pic" idx="13"/>
          </p:nvPr>
        </p:nvPicPr>
        <p:blipFill>
          <a:blip r:embed="rId2">
            <a:extLst>
              <a:ext uri="{28A0092B-C50C-407E-A947-70E740481C1C}">
                <a14:useLocalDpi xmlns:a14="http://schemas.microsoft.com/office/drawing/2010/main" val="0"/>
              </a:ext>
            </a:extLst>
          </a:blip>
          <a:srcRect t="4590" b="4590"/>
          <a:stretch>
            <a:fillRect/>
          </a:stretch>
        </p:blipFill>
        <p:spPr>
          <a:xfrm>
            <a:off x="371475" y="138113"/>
            <a:ext cx="8401050" cy="5138737"/>
          </a:xfrm>
        </p:spPr>
      </p:pic>
    </p:spTree>
    <p:extLst>
      <p:ext uri="{BB962C8B-B14F-4D97-AF65-F5344CB8AC3E}">
        <p14:creationId xmlns:p14="http://schemas.microsoft.com/office/powerpoint/2010/main" val="3499165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Example</a:t>
            </a:r>
            <a:endParaRPr lang="en-US" dirty="0"/>
          </a:p>
        </p:txBody>
      </p:sp>
      <p:sp>
        <p:nvSpPr>
          <p:cNvPr id="3" name="Content Placeholder 2"/>
          <p:cNvSpPr>
            <a:spLocks noGrp="1"/>
          </p:cNvSpPr>
          <p:nvPr>
            <p:ph idx="1"/>
          </p:nvPr>
        </p:nvSpPr>
        <p:spPr/>
        <p:txBody>
          <a:bodyPr/>
          <a:lstStyle/>
          <a:p>
            <a:r>
              <a:rPr lang="en-US" dirty="0" smtClean="0"/>
              <a:t>The example is from the </a:t>
            </a:r>
            <a:r>
              <a:rPr lang="en-US" dirty="0" err="1" smtClean="0"/>
              <a:t>Vivado</a:t>
            </a:r>
            <a:r>
              <a:rPr lang="en-US" dirty="0" smtClean="0"/>
              <a:t> Example area</a:t>
            </a:r>
          </a:p>
          <a:p>
            <a:pPr lvl="1"/>
            <a:r>
              <a:rPr lang="en-US" dirty="0" smtClean="0"/>
              <a:t>Would encourage you to look there</a:t>
            </a:r>
          </a:p>
          <a:p>
            <a:pPr lvl="1"/>
            <a:r>
              <a:rPr lang="en-US" dirty="0" smtClean="0"/>
              <a:t>These are simple examples</a:t>
            </a:r>
          </a:p>
          <a:p>
            <a:pPr lvl="2"/>
            <a:r>
              <a:rPr lang="en-US" dirty="0" smtClean="0"/>
              <a:t>Just illustrate a particular aspect or technique</a:t>
            </a:r>
          </a:p>
          <a:p>
            <a:pPr lvl="2"/>
            <a:r>
              <a:rPr lang="en-US" dirty="0" smtClean="0"/>
              <a:t>They are available off the initial welcome screen</a:t>
            </a:r>
          </a:p>
          <a:p>
            <a:pPr lvl="2"/>
            <a:endParaRPr lang="en-US" dirty="0"/>
          </a:p>
          <a:p>
            <a:r>
              <a:rPr lang="en-US" dirty="0" smtClean="0"/>
              <a:t>The example merely sums the elements of an array</a:t>
            </a:r>
          </a:p>
          <a:p>
            <a:pPr lvl="1"/>
            <a:r>
              <a:rPr lang="en-US" dirty="0" smtClean="0"/>
              <a:t>Will serve as a way to </a:t>
            </a:r>
          </a:p>
          <a:p>
            <a:pPr lvl="2"/>
            <a:r>
              <a:rPr lang="en-US" dirty="0" smtClean="0"/>
              <a:t>Navigate through the myriad of displays</a:t>
            </a:r>
          </a:p>
          <a:p>
            <a:pPr lvl="2"/>
            <a:r>
              <a:rPr lang="en-US" dirty="0" smtClean="0"/>
              <a:t>Demonstrate a couple of common techniques</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15</a:t>
            </a:fld>
            <a:endParaRPr lang="en-US"/>
          </a:p>
        </p:txBody>
      </p:sp>
    </p:spTree>
    <p:extLst>
      <p:ext uri="{BB962C8B-B14F-4D97-AF65-F5344CB8AC3E}">
        <p14:creationId xmlns:p14="http://schemas.microsoft.com/office/powerpoint/2010/main" val="1575883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Bottleneck</a:t>
            </a:r>
            <a:endParaRPr lang="en-US" dirty="0"/>
          </a:p>
        </p:txBody>
      </p:sp>
      <p:sp>
        <p:nvSpPr>
          <p:cNvPr id="3" name="Date Placeholder 2"/>
          <p:cNvSpPr>
            <a:spLocks noGrp="1"/>
          </p:cNvSpPr>
          <p:nvPr>
            <p:ph type="dt" sz="half" idx="10"/>
          </p:nvPr>
        </p:nvSpPr>
        <p:spPr/>
        <p:txBody>
          <a:bodyPr/>
          <a:lstStyle/>
          <a:p>
            <a:r>
              <a:rPr lang="en-US" smtClean="0"/>
              <a:t>28 July 2016</a:t>
            </a:r>
            <a:endParaRPr lang="en-US"/>
          </a:p>
        </p:txBody>
      </p:sp>
      <p:sp>
        <p:nvSpPr>
          <p:cNvPr id="4" name="Footer Placeholder 3"/>
          <p:cNvSpPr>
            <a:spLocks noGrp="1"/>
          </p:cNvSpPr>
          <p:nvPr>
            <p:ph type="ftr" sz="quarter" idx="11"/>
          </p:nvPr>
        </p:nvSpPr>
        <p:spPr/>
        <p:txBody>
          <a:bodyPr/>
          <a:lstStyle/>
          <a:p>
            <a:r>
              <a:rPr lang="en-US" smtClean="0"/>
              <a:t>JJRussell</a:t>
            </a:r>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16</a:t>
            </a:fld>
            <a:endParaRPr lang="en-US"/>
          </a:p>
        </p:txBody>
      </p:sp>
      <p:sp>
        <p:nvSpPr>
          <p:cNvPr id="7" name="TextBox 6"/>
          <p:cNvSpPr txBox="1"/>
          <p:nvPr/>
        </p:nvSpPr>
        <p:spPr>
          <a:xfrm>
            <a:off x="704273" y="1720273"/>
            <a:ext cx="7781636" cy="3693319"/>
          </a:xfrm>
          <a:prstGeom prst="rect">
            <a:avLst/>
          </a:prstGeom>
          <a:noFill/>
        </p:spPr>
        <p:txBody>
          <a:bodyPr wrap="square" rtlCol="0">
            <a:spAutoFit/>
          </a:bodyPr>
          <a:lstStyle/>
          <a:p>
            <a:r>
              <a:rPr lang="en-US" dirty="0" err="1"/>
              <a:t>dout_t</a:t>
            </a:r>
            <a:r>
              <a:rPr lang="en-US" dirty="0"/>
              <a:t> </a:t>
            </a:r>
            <a:r>
              <a:rPr lang="en-US" dirty="0" err="1"/>
              <a:t>array_mem_bottleneck</a:t>
            </a:r>
            <a:r>
              <a:rPr lang="en-US" dirty="0"/>
              <a:t>(</a:t>
            </a:r>
            <a:r>
              <a:rPr lang="en-US" dirty="0" err="1"/>
              <a:t>din_t</a:t>
            </a:r>
            <a:r>
              <a:rPr lang="en-US" dirty="0"/>
              <a:t> </a:t>
            </a:r>
            <a:r>
              <a:rPr lang="en-US" dirty="0" err="1"/>
              <a:t>mem</a:t>
            </a:r>
            <a:r>
              <a:rPr lang="en-US" dirty="0"/>
              <a:t>[N]) </a:t>
            </a:r>
            <a:r>
              <a:rPr lang="en-US" dirty="0" smtClean="0">
                <a:sym typeface="Wingdings"/>
              </a:rPr>
              <a:t>Note the use of types</a:t>
            </a:r>
            <a:endParaRPr lang="en-US" dirty="0" smtClean="0"/>
          </a:p>
          <a:p>
            <a:r>
              <a:rPr lang="en-US" dirty="0" smtClean="0"/>
              <a:t>{                                                                        (N = 128)</a:t>
            </a:r>
            <a:endParaRPr lang="en-US" dirty="0"/>
          </a:p>
          <a:p>
            <a:r>
              <a:rPr lang="fr-FR" dirty="0"/>
              <a:t>  </a:t>
            </a:r>
            <a:r>
              <a:rPr lang="fr-FR" dirty="0" err="1"/>
              <a:t>dout_t</a:t>
            </a:r>
            <a:r>
              <a:rPr lang="fr-FR" dirty="0"/>
              <a:t> </a:t>
            </a:r>
            <a:r>
              <a:rPr lang="fr-FR" dirty="0" err="1"/>
              <a:t>sum</a:t>
            </a:r>
            <a:r>
              <a:rPr lang="fr-FR" dirty="0"/>
              <a:t>=0;</a:t>
            </a:r>
          </a:p>
          <a:p>
            <a:r>
              <a:rPr lang="hu-HU" dirty="0"/>
              <a:t> </a:t>
            </a:r>
            <a:r>
              <a:rPr lang="de-DE" dirty="0" smtClean="0"/>
              <a:t>  </a:t>
            </a:r>
            <a:endParaRPr lang="de-DE" dirty="0"/>
          </a:p>
          <a:p>
            <a:r>
              <a:rPr lang="de-DE" dirty="0"/>
              <a:t>  SUM_LOOP</a:t>
            </a:r>
            <a:r>
              <a:rPr lang="de-DE" dirty="0" smtClean="0"/>
              <a:t>: </a:t>
            </a:r>
            <a:r>
              <a:rPr lang="de-DE" dirty="0" err="1" smtClean="0"/>
              <a:t>for</a:t>
            </a:r>
            <a:r>
              <a:rPr lang="de-DE" dirty="0" smtClean="0"/>
              <a:t>(</a:t>
            </a:r>
            <a:r>
              <a:rPr lang="de-DE" dirty="0" err="1" smtClean="0"/>
              <a:t>int</a:t>
            </a:r>
            <a:r>
              <a:rPr lang="de-DE" dirty="0" smtClean="0"/>
              <a:t> i</a:t>
            </a:r>
            <a:r>
              <a:rPr lang="de-DE" dirty="0"/>
              <a:t>=2;i&lt;N;++i</a:t>
            </a:r>
            <a:r>
              <a:rPr lang="de-DE" dirty="0" smtClean="0"/>
              <a:t>)   </a:t>
            </a:r>
            <a:r>
              <a:rPr lang="en-US" dirty="0" smtClean="0">
                <a:sym typeface="Wingdings"/>
              </a:rPr>
              <a:t> Note the label, this is how one</a:t>
            </a:r>
            <a:endParaRPr lang="de-DE" dirty="0"/>
          </a:p>
          <a:p>
            <a:r>
              <a:rPr lang="de-DE" dirty="0"/>
              <a:t>  </a:t>
            </a:r>
            <a:r>
              <a:rPr lang="de-DE" dirty="0" smtClean="0"/>
              <a:t>{                                                       </a:t>
            </a:r>
            <a:r>
              <a:rPr lang="de-DE" dirty="0" err="1" smtClean="0"/>
              <a:t>scopes</a:t>
            </a:r>
            <a:r>
              <a:rPr lang="de-DE" dirty="0" smtClean="0"/>
              <a:t> </a:t>
            </a:r>
            <a:r>
              <a:rPr lang="de-DE" dirty="0" err="1" smtClean="0"/>
              <a:t>pragmas</a:t>
            </a:r>
            <a:endParaRPr lang="de-DE" dirty="0"/>
          </a:p>
          <a:p>
            <a:r>
              <a:rPr lang="ro-RO" dirty="0"/>
              <a:t>    sum += mem[i]</a:t>
            </a:r>
            <a:r>
              <a:rPr lang="ro-RO" dirty="0" smtClean="0"/>
              <a:t>;                         </a:t>
            </a:r>
            <a:r>
              <a:rPr lang="en-US" dirty="0" smtClean="0">
                <a:sym typeface="Wingdings"/>
              </a:rPr>
              <a:t> Asking for 3 memory references</a:t>
            </a:r>
            <a:endParaRPr lang="ro-RO" dirty="0"/>
          </a:p>
          <a:p>
            <a:r>
              <a:rPr lang="ro-RO" dirty="0"/>
              <a:t>    sum += mem[i-1]</a:t>
            </a:r>
            <a:r>
              <a:rPr lang="ro-RO" dirty="0" smtClean="0"/>
              <a:t>;                         on each iteration. This creates</a:t>
            </a:r>
            <a:endParaRPr lang="ro-RO" dirty="0"/>
          </a:p>
          <a:p>
            <a:r>
              <a:rPr lang="de-DE" dirty="0"/>
              <a:t>    </a:t>
            </a:r>
            <a:r>
              <a:rPr lang="de-DE" dirty="0" err="1"/>
              <a:t>sum</a:t>
            </a:r>
            <a:r>
              <a:rPr lang="de-DE" dirty="0"/>
              <a:t> += </a:t>
            </a:r>
            <a:r>
              <a:rPr lang="de-DE" dirty="0" err="1"/>
              <a:t>mem</a:t>
            </a:r>
            <a:r>
              <a:rPr lang="de-DE" dirty="0"/>
              <a:t>[i-2]</a:t>
            </a:r>
            <a:r>
              <a:rPr lang="de-DE" dirty="0" smtClean="0"/>
              <a:t>;                         a </a:t>
            </a:r>
            <a:r>
              <a:rPr lang="de-DE" dirty="0" err="1" smtClean="0"/>
              <a:t>memory</a:t>
            </a:r>
            <a:r>
              <a:rPr lang="de-DE" dirty="0" smtClean="0"/>
              <a:t> </a:t>
            </a:r>
            <a:r>
              <a:rPr lang="de-DE" dirty="0" err="1" smtClean="0"/>
              <a:t>access</a:t>
            </a:r>
            <a:r>
              <a:rPr lang="de-DE" dirty="0" smtClean="0"/>
              <a:t> </a:t>
            </a:r>
            <a:r>
              <a:rPr lang="de-DE" dirty="0" err="1" smtClean="0"/>
              <a:t>bottleneck</a:t>
            </a:r>
            <a:endParaRPr lang="de-DE" dirty="0"/>
          </a:p>
          <a:p>
            <a:r>
              <a:rPr lang="de-DE" dirty="0"/>
              <a:t>  }</a:t>
            </a:r>
          </a:p>
          <a:p>
            <a:r>
              <a:rPr lang="de-DE" dirty="0"/>
              <a:t>    </a:t>
            </a:r>
          </a:p>
          <a:p>
            <a:r>
              <a:rPr lang="en-US" dirty="0"/>
              <a:t>  return sum;</a:t>
            </a:r>
          </a:p>
          <a:p>
            <a:r>
              <a:rPr lang="en-US" dirty="0"/>
              <a:t>}</a:t>
            </a:r>
          </a:p>
        </p:txBody>
      </p:sp>
      <p:sp>
        <p:nvSpPr>
          <p:cNvPr id="8" name="Rectangle 7"/>
          <p:cNvSpPr/>
          <p:nvPr/>
        </p:nvSpPr>
        <p:spPr>
          <a:xfrm>
            <a:off x="704273" y="1771487"/>
            <a:ext cx="800189" cy="293077"/>
          </a:xfrm>
          <a:prstGeom prst="rect">
            <a:avLst/>
          </a:prstGeom>
          <a:solidFill>
            <a:schemeClr val="bg2">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087032" y="1764974"/>
            <a:ext cx="556609" cy="293077"/>
          </a:xfrm>
          <a:prstGeom prst="rect">
            <a:avLst/>
          </a:prstGeom>
          <a:solidFill>
            <a:schemeClr val="bg2">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856673" y="2334194"/>
            <a:ext cx="800189" cy="293077"/>
          </a:xfrm>
          <a:prstGeom prst="rect">
            <a:avLst/>
          </a:prstGeom>
          <a:solidFill>
            <a:schemeClr val="bg2">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56673" y="2844801"/>
            <a:ext cx="1344660" cy="293077"/>
          </a:xfrm>
          <a:prstGeom prst="rect">
            <a:avLst/>
          </a:prstGeom>
          <a:solidFill>
            <a:schemeClr val="accent1">
              <a:lumMod val="40000"/>
              <a:lumOff val="60000"/>
              <a:alpha val="2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58878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Bottleneck</a:t>
            </a:r>
            <a:endParaRPr lang="en-US" dirty="0"/>
          </a:p>
        </p:txBody>
      </p:sp>
      <p:sp>
        <p:nvSpPr>
          <p:cNvPr id="8" name="Content Placeholder 7"/>
          <p:cNvSpPr>
            <a:spLocks noGrp="1"/>
          </p:cNvSpPr>
          <p:nvPr>
            <p:ph sz="half" idx="1"/>
          </p:nvPr>
        </p:nvSpPr>
        <p:spPr/>
        <p:txBody>
          <a:bodyPr>
            <a:normAutofit/>
          </a:bodyPr>
          <a:lstStyle/>
          <a:p>
            <a:r>
              <a:rPr lang="en-US" dirty="0"/>
              <a:t>P</a:t>
            </a:r>
            <a:r>
              <a:rPr lang="en-US" dirty="0" smtClean="0"/>
              <a:t>oor performance</a:t>
            </a:r>
          </a:p>
          <a:p>
            <a:pPr lvl="1"/>
            <a:r>
              <a:rPr lang="en-US" dirty="0" smtClean="0"/>
              <a:t>~2 cycles per iteration</a:t>
            </a:r>
          </a:p>
          <a:p>
            <a:pPr lvl="1"/>
            <a:r>
              <a:rPr lang="en-US" dirty="0" smtClean="0"/>
              <a:t>The goal is usually 1 cycle</a:t>
            </a:r>
          </a:p>
          <a:p>
            <a:pPr lvl="1"/>
            <a:endParaRPr lang="en-US" dirty="0"/>
          </a:p>
          <a:p>
            <a:pPr lvl="1"/>
            <a:endParaRPr lang="en-US" dirty="0" smtClean="0"/>
          </a:p>
          <a:p>
            <a:pPr lvl="1"/>
            <a:endParaRPr lang="en-US" dirty="0"/>
          </a:p>
          <a:p>
            <a:pPr lvl="1"/>
            <a:r>
              <a:rPr lang="en-US" dirty="0" smtClean="0"/>
              <a:t>Note the resource usage</a:t>
            </a:r>
            <a:endParaRPr lang="en-US" dirty="0"/>
          </a:p>
          <a:p>
            <a:pPr lvl="1"/>
            <a:endParaRPr lang="en-US" dirty="0" smtClean="0"/>
          </a:p>
          <a:p>
            <a:pPr lvl="1"/>
            <a:endParaRPr lang="en-US" dirty="0"/>
          </a:p>
          <a:p>
            <a:pPr lvl="1"/>
            <a:endParaRPr lang="en-US" dirty="0" smtClean="0"/>
          </a:p>
          <a:p>
            <a:pPr marL="349250" lvl="1" indent="0">
              <a:buNone/>
            </a:pPr>
            <a:endParaRPr lang="en-US" dirty="0"/>
          </a:p>
          <a:p>
            <a:pPr marL="349250" lvl="1" indent="0">
              <a:buNone/>
            </a:pPr>
            <a:r>
              <a:rPr lang="en-US" dirty="0" smtClean="0"/>
              <a:t> </a:t>
            </a:r>
          </a:p>
          <a:p>
            <a:pPr lvl="1"/>
            <a:endParaRPr lang="en-US" dirty="0"/>
          </a:p>
        </p:txBody>
      </p:sp>
      <p:pic>
        <p:nvPicPr>
          <p:cNvPr id="10" name="Content Placeholder 9" descr="abp1.tiff"/>
          <p:cNvPicPr>
            <a:picLocks noGrp="1" noChangeAspect="1"/>
          </p:cNvPicPr>
          <p:nvPr>
            <p:ph sz="half" idx="2"/>
          </p:nvPr>
        </p:nvPicPr>
        <p:blipFill>
          <a:blip r:embed="rId2">
            <a:extLst>
              <a:ext uri="{28A0092B-C50C-407E-A947-70E740481C1C}">
                <a14:useLocalDpi xmlns:a14="http://schemas.microsoft.com/office/drawing/2010/main" val="0"/>
              </a:ext>
            </a:extLst>
          </a:blip>
          <a:srcRect t="4390" b="4390"/>
          <a:stretch>
            <a:fillRect/>
          </a:stretch>
        </p:blipFill>
        <p:spPr/>
      </p:pic>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17</a:t>
            </a:fld>
            <a:endParaRPr lang="en-US"/>
          </a:p>
        </p:txBody>
      </p:sp>
      <p:sp>
        <p:nvSpPr>
          <p:cNvPr id="16" name="Right Arrow 15"/>
          <p:cNvSpPr/>
          <p:nvPr/>
        </p:nvSpPr>
        <p:spPr>
          <a:xfrm>
            <a:off x="2597727" y="5199611"/>
            <a:ext cx="1335117" cy="642389"/>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50732667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Analysis View</a:t>
            </a:r>
            <a:endParaRPr lang="en-US" dirty="0"/>
          </a:p>
        </p:txBody>
      </p:sp>
      <p:pic>
        <p:nvPicPr>
          <p:cNvPr id="9" name="Content Placeholder 8" descr="abc1.tiff"/>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3935" b="-3935"/>
          <a:stretch/>
        </p:blipFill>
        <p:spPr>
          <a:xfrm>
            <a:off x="549275" y="1600200"/>
            <a:ext cx="6320270" cy="4343400"/>
          </a:xfrm>
        </p:spPr>
      </p:pic>
      <p:sp>
        <p:nvSpPr>
          <p:cNvPr id="5" name="Date Placeholder 4"/>
          <p:cNvSpPr>
            <a:spLocks noGrp="1"/>
          </p:cNvSpPr>
          <p:nvPr>
            <p:ph type="dt" sz="half" idx="10"/>
          </p:nvPr>
        </p:nvSpPr>
        <p:spPr/>
        <p:txBody>
          <a:bodyPr/>
          <a:lstStyle/>
          <a:p>
            <a:r>
              <a:rPr lang="en-US" smtClean="0"/>
              <a:t>28 July 2016</a:t>
            </a:r>
            <a:endParaRPr lang="en-US"/>
          </a:p>
        </p:txBody>
      </p:sp>
      <p:sp>
        <p:nvSpPr>
          <p:cNvPr id="6" name="Footer Placeholder 5"/>
          <p:cNvSpPr>
            <a:spLocks noGrp="1"/>
          </p:cNvSpPr>
          <p:nvPr>
            <p:ph type="ftr" sz="quarter" idx="11"/>
          </p:nvPr>
        </p:nvSpPr>
        <p:spPr/>
        <p:txBody>
          <a:bodyPr/>
          <a:lstStyle/>
          <a:p>
            <a:r>
              <a:rPr lang="en-US" smtClean="0"/>
              <a:t>JJRussell</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18</a:t>
            </a:fld>
            <a:endParaRPr lang="en-US"/>
          </a:p>
        </p:txBody>
      </p:sp>
      <p:grpSp>
        <p:nvGrpSpPr>
          <p:cNvPr id="3" name="Group 2"/>
          <p:cNvGrpSpPr/>
          <p:nvPr/>
        </p:nvGrpSpPr>
        <p:grpSpPr>
          <a:xfrm>
            <a:off x="6865251" y="3094320"/>
            <a:ext cx="978408" cy="969264"/>
            <a:chOff x="6865251" y="3094320"/>
            <a:chExt cx="978408" cy="969264"/>
          </a:xfrm>
        </p:grpSpPr>
        <p:sp>
          <p:nvSpPr>
            <p:cNvPr id="11" name="Left Arrow 10"/>
            <p:cNvSpPr/>
            <p:nvPr/>
          </p:nvSpPr>
          <p:spPr>
            <a:xfrm>
              <a:off x="6865251" y="3094320"/>
              <a:ext cx="97840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Left Arrow 11"/>
            <p:cNvSpPr/>
            <p:nvPr/>
          </p:nvSpPr>
          <p:spPr>
            <a:xfrm>
              <a:off x="6865251" y="3578952"/>
              <a:ext cx="97840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 name="Left Arrow 12"/>
          <p:cNvSpPr/>
          <p:nvPr/>
        </p:nvSpPr>
        <p:spPr>
          <a:xfrm>
            <a:off x="6865251" y="4343261"/>
            <a:ext cx="97840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1434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093" y="219364"/>
            <a:ext cx="8042276" cy="890350"/>
          </a:xfrm>
        </p:spPr>
        <p:txBody>
          <a:bodyPr/>
          <a:lstStyle/>
          <a:p>
            <a:r>
              <a:rPr lang="en-US" dirty="0" smtClean="0"/>
              <a:t>Better Code</a:t>
            </a:r>
            <a:endParaRPr lang="en-US" dirty="0"/>
          </a:p>
        </p:txBody>
      </p:sp>
      <p:sp>
        <p:nvSpPr>
          <p:cNvPr id="3" name="Date Placeholder 2"/>
          <p:cNvSpPr>
            <a:spLocks noGrp="1"/>
          </p:cNvSpPr>
          <p:nvPr>
            <p:ph type="dt" sz="half" idx="10"/>
          </p:nvPr>
        </p:nvSpPr>
        <p:spPr/>
        <p:txBody>
          <a:bodyPr/>
          <a:lstStyle/>
          <a:p>
            <a:r>
              <a:rPr lang="en-US" smtClean="0"/>
              <a:t>28 July 2016</a:t>
            </a:r>
            <a:endParaRPr lang="en-US"/>
          </a:p>
        </p:txBody>
      </p:sp>
      <p:sp>
        <p:nvSpPr>
          <p:cNvPr id="4" name="Footer Placeholder 3"/>
          <p:cNvSpPr>
            <a:spLocks noGrp="1"/>
          </p:cNvSpPr>
          <p:nvPr>
            <p:ph type="ftr" sz="quarter" idx="11"/>
          </p:nvPr>
        </p:nvSpPr>
        <p:spPr/>
        <p:txBody>
          <a:bodyPr/>
          <a:lstStyle/>
          <a:p>
            <a:r>
              <a:rPr lang="en-US" smtClean="0"/>
              <a:t>JJRussell</a:t>
            </a:r>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19</a:t>
            </a:fld>
            <a:endParaRPr lang="en-US"/>
          </a:p>
        </p:txBody>
      </p:sp>
      <p:sp>
        <p:nvSpPr>
          <p:cNvPr id="6" name="TextBox 5"/>
          <p:cNvSpPr txBox="1"/>
          <p:nvPr/>
        </p:nvSpPr>
        <p:spPr>
          <a:xfrm>
            <a:off x="549275" y="1485899"/>
            <a:ext cx="8042276" cy="4524316"/>
          </a:xfrm>
          <a:prstGeom prst="rect">
            <a:avLst/>
          </a:prstGeom>
          <a:noFill/>
        </p:spPr>
        <p:txBody>
          <a:bodyPr wrap="square" rtlCol="0">
            <a:spAutoFit/>
          </a:bodyPr>
          <a:lstStyle/>
          <a:p>
            <a:r>
              <a:rPr lang="en-US" dirty="0" err="1"/>
              <a:t>dout_t</a:t>
            </a:r>
            <a:r>
              <a:rPr lang="en-US" dirty="0"/>
              <a:t> </a:t>
            </a:r>
            <a:r>
              <a:rPr lang="en-US" dirty="0" err="1"/>
              <a:t>array_mem_perform</a:t>
            </a:r>
            <a:r>
              <a:rPr lang="en-US" dirty="0"/>
              <a:t>(</a:t>
            </a:r>
            <a:r>
              <a:rPr lang="en-US" dirty="0" err="1"/>
              <a:t>din_t</a:t>
            </a:r>
            <a:r>
              <a:rPr lang="en-US" dirty="0"/>
              <a:t> </a:t>
            </a:r>
            <a:r>
              <a:rPr lang="en-US" dirty="0" err="1"/>
              <a:t>mem</a:t>
            </a:r>
            <a:r>
              <a:rPr lang="en-US" dirty="0"/>
              <a:t>[N]) {  </a:t>
            </a:r>
          </a:p>
          <a:p>
            <a:endParaRPr lang="en-US" dirty="0"/>
          </a:p>
          <a:p>
            <a:r>
              <a:rPr lang="ro-RO" dirty="0"/>
              <a:t>  din_t tmp0, tmp1, tmp2;</a:t>
            </a:r>
          </a:p>
          <a:p>
            <a:r>
              <a:rPr lang="fr-FR" dirty="0"/>
              <a:t>  </a:t>
            </a:r>
            <a:r>
              <a:rPr lang="fr-FR" dirty="0" err="1"/>
              <a:t>dout_t</a:t>
            </a:r>
            <a:r>
              <a:rPr lang="fr-FR" dirty="0"/>
              <a:t> </a:t>
            </a:r>
            <a:r>
              <a:rPr lang="fr-FR" dirty="0" err="1" smtClean="0"/>
              <a:t>sum</a:t>
            </a:r>
            <a:r>
              <a:rPr lang="fr-FR" dirty="0" smtClean="0"/>
              <a:t> = 0;</a:t>
            </a:r>
            <a:endParaRPr lang="hu-HU" dirty="0"/>
          </a:p>
          <a:p>
            <a:r>
              <a:rPr lang="de-DE" dirty="0"/>
              <a:t>  </a:t>
            </a:r>
          </a:p>
          <a:p>
            <a:r>
              <a:rPr lang="sk-SK" dirty="0"/>
              <a:t>  tmp0 = mem[0]</a:t>
            </a:r>
            <a:r>
              <a:rPr lang="sk-SK" dirty="0" smtClean="0"/>
              <a:t>;                                </a:t>
            </a:r>
            <a:r>
              <a:rPr lang="en-US" dirty="0" smtClean="0">
                <a:sym typeface="Wingdings"/>
              </a:rPr>
              <a:t>  Move 2 of the references</a:t>
            </a:r>
            <a:endParaRPr lang="sk-SK" dirty="0"/>
          </a:p>
          <a:p>
            <a:r>
              <a:rPr lang="sk-SK" dirty="0"/>
              <a:t>  tmp1 = mem[1]</a:t>
            </a:r>
            <a:r>
              <a:rPr lang="sk-SK" dirty="0" smtClean="0"/>
              <a:t>;                                     out of the loop</a:t>
            </a:r>
            <a:endParaRPr lang="sk-SK" dirty="0"/>
          </a:p>
          <a:p>
            <a:r>
              <a:rPr lang="en-US" dirty="0"/>
              <a:t>  </a:t>
            </a:r>
            <a:r>
              <a:rPr lang="en-US" dirty="0" err="1"/>
              <a:t>SUM_LOOP:for</a:t>
            </a:r>
            <a:r>
              <a:rPr lang="en-US" dirty="0"/>
              <a:t> </a:t>
            </a:r>
            <a:r>
              <a:rPr lang="en-US" dirty="0" smtClean="0"/>
              <a:t>(</a:t>
            </a:r>
            <a:r>
              <a:rPr lang="en-US" dirty="0" err="1" smtClean="0"/>
              <a:t>int</a:t>
            </a:r>
            <a:r>
              <a:rPr lang="en-US" dirty="0" smtClean="0"/>
              <a:t> </a:t>
            </a:r>
            <a:r>
              <a:rPr lang="en-US" dirty="0" err="1" smtClean="0"/>
              <a:t>i</a:t>
            </a:r>
            <a:r>
              <a:rPr lang="en-US" dirty="0" smtClean="0"/>
              <a:t> </a:t>
            </a:r>
            <a:r>
              <a:rPr lang="en-US" dirty="0"/>
              <a:t>= 2; </a:t>
            </a:r>
            <a:r>
              <a:rPr lang="en-US" dirty="0" err="1"/>
              <a:t>i</a:t>
            </a:r>
            <a:r>
              <a:rPr lang="en-US" dirty="0"/>
              <a:t> &lt; N; </a:t>
            </a:r>
            <a:r>
              <a:rPr lang="en-US" dirty="0" err="1"/>
              <a:t>i</a:t>
            </a:r>
            <a:r>
              <a:rPr lang="en-US" dirty="0"/>
              <a:t>++) { </a:t>
            </a:r>
          </a:p>
          <a:p>
            <a:r>
              <a:rPr lang="ro-RO" dirty="0"/>
              <a:t>      tmp2 = mem[i]</a:t>
            </a:r>
            <a:r>
              <a:rPr lang="ro-RO" dirty="0" smtClean="0"/>
              <a:t>;                             </a:t>
            </a:r>
            <a:r>
              <a:rPr lang="en-US" dirty="0" smtClean="0">
                <a:sym typeface="Wingdings"/>
              </a:rPr>
              <a:t> Now, only 1 memory reference</a:t>
            </a:r>
            <a:endParaRPr lang="ro-RO" dirty="0"/>
          </a:p>
          <a:p>
            <a:r>
              <a:rPr lang="ro-RO" dirty="0"/>
              <a:t>      sum += tmp2 + tmp1 + tmp0</a:t>
            </a:r>
            <a:r>
              <a:rPr lang="ro-RO" dirty="0" smtClean="0"/>
              <a:t>;           per iteration</a:t>
            </a:r>
            <a:endParaRPr lang="ro-RO" dirty="0"/>
          </a:p>
          <a:p>
            <a:r>
              <a:rPr lang="ro-RO" dirty="0"/>
              <a:t>      tmp0 = tmp1;</a:t>
            </a:r>
          </a:p>
          <a:p>
            <a:r>
              <a:rPr lang="ro-RO" dirty="0"/>
              <a:t>      tmp1 = tmp2;</a:t>
            </a:r>
          </a:p>
          <a:p>
            <a:r>
              <a:rPr lang="de-DE" dirty="0"/>
              <a:t>  } </a:t>
            </a:r>
          </a:p>
          <a:p>
            <a:r>
              <a:rPr lang="de-DE" dirty="0"/>
              <a:t>    </a:t>
            </a:r>
          </a:p>
          <a:p>
            <a:r>
              <a:rPr lang="en-US" dirty="0"/>
              <a:t>  return sum;</a:t>
            </a:r>
          </a:p>
          <a:p>
            <a:r>
              <a:rPr lang="en-US" dirty="0"/>
              <a:t>}</a:t>
            </a:r>
          </a:p>
        </p:txBody>
      </p:sp>
    </p:spTree>
    <p:extLst>
      <p:ext uri="{BB962C8B-B14F-4D97-AF65-F5344CB8AC3E}">
        <p14:creationId xmlns:p14="http://schemas.microsoft.com/office/powerpoint/2010/main" val="21017349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Vivado</a:t>
            </a:r>
            <a:r>
              <a:rPr lang="en-US" dirty="0" smtClean="0"/>
              <a:t> is a big system</a:t>
            </a:r>
          </a:p>
          <a:p>
            <a:pPr lvl="1"/>
            <a:r>
              <a:rPr lang="en-US" dirty="0" smtClean="0"/>
              <a:t>UG902 – This is the user’s guide</a:t>
            </a:r>
          </a:p>
          <a:p>
            <a:pPr lvl="2"/>
            <a:r>
              <a:rPr lang="en-US" dirty="0" smtClean="0"/>
              <a:t>It is &gt; 700 pages (lots of pictures, but not meant for skimming)</a:t>
            </a:r>
          </a:p>
          <a:p>
            <a:pPr lvl="1"/>
            <a:r>
              <a:rPr lang="en-US" dirty="0" smtClean="0"/>
              <a:t>UG871 – Tutorial Guide</a:t>
            </a:r>
          </a:p>
          <a:p>
            <a:r>
              <a:rPr lang="en-US" dirty="0" smtClean="0"/>
              <a:t>Impossible to cover in 1 hour </a:t>
            </a:r>
            <a:r>
              <a:rPr lang="en-US" dirty="0" smtClean="0">
                <a:sym typeface="Wingdings"/>
              </a:rPr>
              <a:t></a:t>
            </a:r>
            <a:r>
              <a:rPr lang="en-US" dirty="0" smtClean="0"/>
              <a:t> take the 20,000 foot view of the</a:t>
            </a:r>
          </a:p>
          <a:p>
            <a:pPr lvl="1"/>
            <a:r>
              <a:rPr lang="en-US" dirty="0" smtClean="0"/>
              <a:t>Development process</a:t>
            </a:r>
          </a:p>
          <a:p>
            <a:pPr lvl="1"/>
            <a:r>
              <a:rPr lang="en-US" dirty="0" smtClean="0"/>
              <a:t>Refinement process</a:t>
            </a:r>
          </a:p>
          <a:p>
            <a:pPr lvl="2"/>
            <a:r>
              <a:rPr lang="en-US" dirty="0" smtClean="0"/>
              <a:t>Time optimization</a:t>
            </a:r>
          </a:p>
          <a:p>
            <a:pPr lvl="2"/>
            <a:r>
              <a:rPr lang="en-US" dirty="0" smtClean="0"/>
              <a:t>Resource optimization</a:t>
            </a:r>
          </a:p>
          <a:p>
            <a:r>
              <a:rPr lang="en-US" dirty="0" smtClean="0"/>
              <a:t>Focus more on the </a:t>
            </a:r>
            <a:r>
              <a:rPr lang="en-US" i="1" dirty="0" smtClean="0"/>
              <a:t>What</a:t>
            </a:r>
            <a:r>
              <a:rPr lang="en-US" dirty="0" smtClean="0"/>
              <a:t> can be done rather than the </a:t>
            </a:r>
            <a:r>
              <a:rPr lang="en-US" i="1" dirty="0" smtClean="0"/>
              <a:t>How</a:t>
            </a:r>
            <a:endParaRPr lang="en-US" dirty="0" smtClean="0"/>
          </a:p>
          <a:p>
            <a:r>
              <a:rPr lang="en-US" dirty="0" smtClean="0"/>
              <a:t>Go through a simple example</a:t>
            </a:r>
          </a:p>
          <a:p>
            <a:r>
              <a:rPr lang="en-US" dirty="0" smtClean="0"/>
              <a:t>If you retain as much as, “</a:t>
            </a:r>
            <a:r>
              <a:rPr lang="en-US" i="1" dirty="0" smtClean="0"/>
              <a:t>Oh, I know you can do something like that”</a:t>
            </a:r>
            <a:r>
              <a:rPr lang="en-US" dirty="0" smtClean="0"/>
              <a:t>, it will have served some purpose</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a:t>
            </a:fld>
            <a:endParaRPr lang="en-US"/>
          </a:p>
        </p:txBody>
      </p:sp>
    </p:spTree>
    <p:extLst>
      <p:ext uri="{BB962C8B-B14F-4D97-AF65-F5344CB8AC3E}">
        <p14:creationId xmlns:p14="http://schemas.microsoft.com/office/powerpoint/2010/main" val="6641549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Better Code </a:t>
            </a:r>
            <a:br>
              <a:rPr lang="en-US" dirty="0" smtClean="0"/>
            </a:br>
            <a:r>
              <a:rPr lang="en-US" dirty="0" smtClean="0">
                <a:sym typeface="Wingdings"/>
              </a:rPr>
              <a:t></a:t>
            </a:r>
            <a:r>
              <a:rPr lang="en-US" dirty="0" smtClean="0"/>
              <a:t> Better Performance</a:t>
            </a:r>
            <a:endParaRPr lang="en-US" dirty="0"/>
          </a:p>
        </p:txBody>
      </p:sp>
      <p:sp>
        <p:nvSpPr>
          <p:cNvPr id="3" name="Content Placeholder 2"/>
          <p:cNvSpPr>
            <a:spLocks noGrp="1"/>
          </p:cNvSpPr>
          <p:nvPr>
            <p:ph sz="half" idx="1"/>
          </p:nvPr>
        </p:nvSpPr>
        <p:spPr/>
        <p:txBody>
          <a:bodyPr/>
          <a:lstStyle/>
          <a:p>
            <a:r>
              <a:rPr lang="en-US" dirty="0" smtClean="0"/>
              <a:t>Improved performance</a:t>
            </a:r>
          </a:p>
          <a:p>
            <a:pPr lvl="1"/>
            <a:r>
              <a:rPr lang="en-US" dirty="0" smtClean="0">
                <a:sym typeface="Wingdings"/>
              </a:rPr>
              <a:t>1 cycle per iteration</a:t>
            </a:r>
          </a:p>
          <a:p>
            <a:pPr lvl="2"/>
            <a:r>
              <a:rPr lang="en-US" dirty="0" smtClean="0">
                <a:sym typeface="Wingdings"/>
              </a:rPr>
              <a:t>The extra cycles are loop entrance and exit latency</a:t>
            </a:r>
          </a:p>
          <a:p>
            <a:pPr marL="349250" lvl="1" indent="0">
              <a:buNone/>
            </a:pPr>
            <a:endParaRPr lang="en-US" dirty="0" smtClean="0">
              <a:sym typeface="Wingdings"/>
            </a:endParaRPr>
          </a:p>
          <a:p>
            <a:pPr lvl="1"/>
            <a:endParaRPr lang="en-US" dirty="0">
              <a:sym typeface="Wingdings"/>
            </a:endParaRPr>
          </a:p>
          <a:p>
            <a:pPr lvl="1"/>
            <a:r>
              <a:rPr lang="en-US" dirty="0" smtClean="0">
                <a:sym typeface="Wingdings"/>
              </a:rPr>
              <a:t>Resource Usage has barely changed </a:t>
            </a:r>
          </a:p>
          <a:p>
            <a:pPr lvl="2"/>
            <a:r>
              <a:rPr lang="en-US" dirty="0" smtClean="0">
                <a:sym typeface="Wingdings"/>
              </a:rPr>
              <a:t>Up by 1 LUT</a:t>
            </a:r>
          </a:p>
          <a:p>
            <a:pPr lvl="1"/>
            <a:r>
              <a:rPr lang="en-US" dirty="0" smtClean="0">
                <a:sym typeface="Wingdings"/>
              </a:rPr>
              <a:t>This is a good trade off</a:t>
            </a:r>
          </a:p>
          <a:p>
            <a:pPr lvl="1"/>
            <a:endParaRPr lang="en-US" dirty="0">
              <a:sym typeface="Wingdings"/>
            </a:endParaRPr>
          </a:p>
          <a:p>
            <a:pPr lvl="1"/>
            <a:endParaRPr lang="en-US" dirty="0" smtClean="0">
              <a:sym typeface="Wingdings"/>
            </a:endParaRPr>
          </a:p>
          <a:p>
            <a:pPr lvl="1"/>
            <a:endParaRPr lang="en-US" dirty="0">
              <a:sym typeface="Wingdings"/>
            </a:endParaRPr>
          </a:p>
          <a:p>
            <a:pPr lvl="1"/>
            <a:endParaRPr lang="en-US" dirty="0" smtClean="0">
              <a:sym typeface="Wingdings"/>
            </a:endParaRPr>
          </a:p>
          <a:p>
            <a:pPr marL="349250" lvl="1" indent="0">
              <a:buNone/>
            </a:pPr>
            <a:endParaRPr lang="en-US" dirty="0">
              <a:sym typeface="Wingdings"/>
            </a:endParaRPr>
          </a:p>
        </p:txBody>
      </p:sp>
      <p:pic>
        <p:nvPicPr>
          <p:cNvPr id="11" name="Content Placeholder 10" descr="abp2.tiff"/>
          <p:cNvPicPr>
            <a:picLocks noGrp="1" noChangeAspect="1"/>
          </p:cNvPicPr>
          <p:nvPr>
            <p:ph sz="half" idx="2"/>
          </p:nvPr>
        </p:nvPicPr>
        <p:blipFill>
          <a:blip r:embed="rId2">
            <a:extLst>
              <a:ext uri="{28A0092B-C50C-407E-A947-70E740481C1C}">
                <a14:useLocalDpi xmlns:a14="http://schemas.microsoft.com/office/drawing/2010/main" val="0"/>
              </a:ext>
            </a:extLst>
          </a:blip>
          <a:srcRect l="-3863" r="-3863"/>
          <a:stretch>
            <a:fillRect/>
          </a:stretch>
        </p:blipFill>
        <p:spPr/>
      </p:pic>
      <p:sp>
        <p:nvSpPr>
          <p:cNvPr id="5" name="Date Placeholder 4"/>
          <p:cNvSpPr>
            <a:spLocks noGrp="1"/>
          </p:cNvSpPr>
          <p:nvPr>
            <p:ph type="dt" sz="half" idx="10"/>
          </p:nvPr>
        </p:nvSpPr>
        <p:spPr/>
        <p:txBody>
          <a:bodyPr/>
          <a:lstStyle/>
          <a:p>
            <a:r>
              <a:rPr lang="en-US" smtClean="0"/>
              <a:t>28 July 2016</a:t>
            </a:r>
            <a:endParaRPr lang="en-US"/>
          </a:p>
        </p:txBody>
      </p:sp>
      <p:sp>
        <p:nvSpPr>
          <p:cNvPr id="6" name="Footer Placeholder 5"/>
          <p:cNvSpPr>
            <a:spLocks noGrp="1"/>
          </p:cNvSpPr>
          <p:nvPr>
            <p:ph type="ftr" sz="quarter" idx="11"/>
          </p:nvPr>
        </p:nvSpPr>
        <p:spPr/>
        <p:txBody>
          <a:bodyPr/>
          <a:lstStyle/>
          <a:p>
            <a:r>
              <a:rPr lang="en-US" smtClean="0"/>
              <a:t>JJRussell</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20</a:t>
            </a:fld>
            <a:endParaRPr lang="en-US"/>
          </a:p>
        </p:txBody>
      </p:sp>
      <p:sp>
        <p:nvSpPr>
          <p:cNvPr id="12" name="Right Arrow 11"/>
          <p:cNvSpPr/>
          <p:nvPr/>
        </p:nvSpPr>
        <p:spPr>
          <a:xfrm>
            <a:off x="2597727" y="5316914"/>
            <a:ext cx="1335117" cy="642389"/>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14890479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Pragmas</a:t>
            </a:r>
            <a:br>
              <a:rPr lang="en-US" dirty="0" smtClean="0"/>
            </a:br>
            <a:r>
              <a:rPr lang="en-US" sz="2800" dirty="0" smtClean="0"/>
              <a:t>Overview</a:t>
            </a:r>
            <a:endParaRPr lang="en-US" sz="2800" dirty="0"/>
          </a:p>
        </p:txBody>
      </p:sp>
      <p:sp>
        <p:nvSpPr>
          <p:cNvPr id="3" name="Content Placeholder 2"/>
          <p:cNvSpPr>
            <a:spLocks noGrp="1"/>
          </p:cNvSpPr>
          <p:nvPr>
            <p:ph idx="1"/>
          </p:nvPr>
        </p:nvSpPr>
        <p:spPr/>
        <p:txBody>
          <a:bodyPr>
            <a:normAutofit lnSpcReduction="10000"/>
          </a:bodyPr>
          <a:lstStyle/>
          <a:p>
            <a:r>
              <a:rPr lang="en-US" dirty="0" smtClean="0"/>
              <a:t>To further improve performance, need to help </a:t>
            </a:r>
            <a:r>
              <a:rPr lang="en-US" dirty="0" err="1" smtClean="0"/>
              <a:t>Vivado</a:t>
            </a:r>
            <a:r>
              <a:rPr lang="en-US" dirty="0" smtClean="0"/>
              <a:t> out by using pragmas</a:t>
            </a:r>
          </a:p>
          <a:p>
            <a:r>
              <a:rPr lang="en-US" dirty="0" smtClean="0"/>
              <a:t>There are many, many pragmas and lots of variations for any given pragma</a:t>
            </a:r>
          </a:p>
          <a:p>
            <a:r>
              <a:rPr lang="en-US" dirty="0" smtClean="0"/>
              <a:t>You can restrict the scope of a pragma</a:t>
            </a:r>
          </a:p>
          <a:p>
            <a:pPr lvl="1"/>
            <a:r>
              <a:rPr lang="en-US" dirty="0" smtClean="0"/>
              <a:t>Functions</a:t>
            </a:r>
          </a:p>
          <a:p>
            <a:pPr lvl="1"/>
            <a:r>
              <a:rPr lang="en-US" dirty="0" smtClean="0"/>
              <a:t>Loops</a:t>
            </a:r>
          </a:p>
          <a:p>
            <a:pPr lvl="1"/>
            <a:r>
              <a:rPr lang="en-US" dirty="0" smtClean="0"/>
              <a:t>Regions</a:t>
            </a:r>
          </a:p>
          <a:p>
            <a:pPr lvl="1"/>
            <a:r>
              <a:rPr lang="en-US" dirty="0" smtClean="0"/>
              <a:t>There are a few exceptions, like PIPELINE which applies all the way down a hierarchy</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21</a:t>
            </a:fld>
            <a:endParaRPr lang="en-US"/>
          </a:p>
        </p:txBody>
      </p:sp>
    </p:spTree>
    <p:extLst>
      <p:ext uri="{BB962C8B-B14F-4D97-AF65-F5344CB8AC3E}">
        <p14:creationId xmlns:p14="http://schemas.microsoft.com/office/powerpoint/2010/main" val="73612053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Pragmas</a:t>
            </a:r>
            <a:br>
              <a:rPr lang="en-US" dirty="0" smtClean="0"/>
            </a:br>
            <a:r>
              <a:rPr lang="en-US" sz="2800" dirty="0" smtClean="0"/>
              <a:t>How to specify</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Specification of pragmas can be either</a:t>
            </a:r>
          </a:p>
          <a:p>
            <a:pPr lvl="1"/>
            <a:r>
              <a:rPr lang="en-US" dirty="0" smtClean="0"/>
              <a:t>Directly in the code</a:t>
            </a:r>
          </a:p>
          <a:p>
            <a:pPr lvl="2"/>
            <a:r>
              <a:rPr lang="en-US" dirty="0" smtClean="0"/>
              <a:t>This is appropriate for</a:t>
            </a:r>
          </a:p>
          <a:p>
            <a:pPr lvl="3"/>
            <a:r>
              <a:rPr lang="en-US" dirty="0" smtClean="0"/>
              <a:t>Those unlikely to change, </a:t>
            </a:r>
            <a:r>
              <a:rPr lang="en-US" i="1" dirty="0" smtClean="0"/>
              <a:t>e.g.</a:t>
            </a:r>
            <a:r>
              <a:rPr lang="en-US" dirty="0" smtClean="0"/>
              <a:t> pragmas defining the interface</a:t>
            </a:r>
          </a:p>
          <a:p>
            <a:pPr lvl="3"/>
            <a:r>
              <a:rPr lang="en-US" dirty="0" smtClean="0"/>
              <a:t>Code to be released</a:t>
            </a:r>
          </a:p>
          <a:p>
            <a:pPr marL="968375" lvl="3" indent="0">
              <a:buNone/>
            </a:pPr>
            <a:endParaRPr lang="en-US" dirty="0" smtClean="0"/>
          </a:p>
          <a:p>
            <a:pPr lvl="1"/>
            <a:r>
              <a:rPr lang="en-US" dirty="0" smtClean="0"/>
              <a:t>In </a:t>
            </a:r>
            <a:r>
              <a:rPr lang="en-US" i="1" dirty="0" smtClean="0"/>
              <a:t>named</a:t>
            </a:r>
            <a:r>
              <a:rPr lang="en-US" dirty="0" smtClean="0"/>
              <a:t> solutions</a:t>
            </a:r>
          </a:p>
          <a:p>
            <a:pPr lvl="2"/>
            <a:r>
              <a:rPr lang="en-US" dirty="0" smtClean="0"/>
              <a:t>This is information (think include files) that are kept separate from the code, but selectively applied to it</a:t>
            </a:r>
          </a:p>
          <a:p>
            <a:pPr lvl="2"/>
            <a:r>
              <a:rPr lang="en-US" dirty="0"/>
              <a:t>C</a:t>
            </a:r>
            <a:r>
              <a:rPr lang="en-US" dirty="0" smtClean="0"/>
              <a:t>an be any number of solutions; with multiple solutions</a:t>
            </a:r>
          </a:p>
          <a:p>
            <a:pPr lvl="3"/>
            <a:r>
              <a:rPr lang="en-US" dirty="0"/>
              <a:t>Y</a:t>
            </a:r>
            <a:r>
              <a:rPr lang="en-US" dirty="0" smtClean="0"/>
              <a:t>ou can play </a:t>
            </a:r>
            <a:r>
              <a:rPr lang="en-US" i="1" dirty="0" smtClean="0"/>
              <a:t>What if</a:t>
            </a:r>
            <a:r>
              <a:rPr lang="en-US" dirty="0" smtClean="0"/>
              <a:t> games without hacking the source code.</a:t>
            </a:r>
          </a:p>
          <a:p>
            <a:pPr lvl="3"/>
            <a:r>
              <a:rPr lang="en-US" dirty="0" smtClean="0"/>
              <a:t>Define solutions for different target FPGAs</a:t>
            </a:r>
          </a:p>
          <a:p>
            <a:pPr lvl="2"/>
            <a:r>
              <a:rPr lang="en-US" dirty="0" smtClean="0"/>
              <a:t>You select one of the solutions when you synthesis</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22</a:t>
            </a:fld>
            <a:endParaRPr lang="en-US"/>
          </a:p>
        </p:txBody>
      </p:sp>
    </p:spTree>
    <p:extLst>
      <p:ext uri="{BB962C8B-B14F-4D97-AF65-F5344CB8AC3E}">
        <p14:creationId xmlns:p14="http://schemas.microsoft.com/office/powerpoint/2010/main" val="349351586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Pragmas</a:t>
            </a:r>
            <a:br>
              <a:rPr lang="en-US" dirty="0" smtClean="0"/>
            </a:br>
            <a:r>
              <a:rPr lang="en-US" sz="2800" dirty="0" smtClean="0"/>
              <a:t>Uses</a:t>
            </a:r>
            <a:endParaRPr lang="en-US" sz="2800" dirty="0"/>
          </a:p>
        </p:txBody>
      </p:sp>
      <p:sp>
        <p:nvSpPr>
          <p:cNvPr id="3" name="Content Placeholder 2"/>
          <p:cNvSpPr>
            <a:spLocks noGrp="1"/>
          </p:cNvSpPr>
          <p:nvPr>
            <p:ph idx="1"/>
          </p:nvPr>
        </p:nvSpPr>
        <p:spPr/>
        <p:txBody>
          <a:bodyPr>
            <a:normAutofit fontScale="70000" lnSpcReduction="20000"/>
          </a:bodyPr>
          <a:lstStyle/>
          <a:p>
            <a:r>
              <a:rPr lang="en-US" dirty="0" smtClean="0"/>
              <a:t>There are 2 main uses</a:t>
            </a:r>
          </a:p>
          <a:p>
            <a:pPr lvl="1"/>
            <a:r>
              <a:rPr lang="en-US" dirty="0" smtClean="0"/>
              <a:t>Improve performance</a:t>
            </a:r>
          </a:p>
          <a:p>
            <a:pPr lvl="1"/>
            <a:r>
              <a:rPr lang="en-US" dirty="0" smtClean="0"/>
              <a:t>Control resource usage</a:t>
            </a:r>
          </a:p>
          <a:p>
            <a:r>
              <a:rPr lang="en-US" dirty="0" smtClean="0"/>
              <a:t>While some pragmas are directly aimed at one or the other of these</a:t>
            </a:r>
          </a:p>
          <a:p>
            <a:pPr lvl="1">
              <a:buFont typeface="Wingdings" charset="2"/>
              <a:buChar char="Ø"/>
            </a:pPr>
            <a:r>
              <a:rPr lang="en-US" dirty="0" smtClean="0"/>
              <a:t>There are some (ARRAY_RESHAPE) that address both</a:t>
            </a:r>
          </a:p>
          <a:p>
            <a:r>
              <a:rPr lang="en-US" dirty="0"/>
              <a:t>There is a </a:t>
            </a:r>
            <a:r>
              <a:rPr lang="en-US" dirty="0" smtClean="0"/>
              <a:t>third use</a:t>
            </a:r>
            <a:endParaRPr lang="en-US" dirty="0"/>
          </a:p>
          <a:p>
            <a:pPr lvl="1"/>
            <a:r>
              <a:rPr lang="en-US" dirty="0"/>
              <a:t>These attempt to make the diagnostic information more </a:t>
            </a:r>
            <a:r>
              <a:rPr lang="en-US" dirty="0" smtClean="0"/>
              <a:t>useful</a:t>
            </a:r>
          </a:p>
          <a:p>
            <a:pPr lvl="1"/>
            <a:r>
              <a:rPr lang="en-US" dirty="0" smtClean="0"/>
              <a:t>They do not affect the generated code</a:t>
            </a:r>
          </a:p>
          <a:p>
            <a:pPr lvl="2"/>
            <a:r>
              <a:rPr lang="en-US" i="1" dirty="0"/>
              <a:t>e</a:t>
            </a:r>
            <a:r>
              <a:rPr lang="en-US" i="1" dirty="0" smtClean="0"/>
              <a:t>.g. </a:t>
            </a:r>
            <a:r>
              <a:rPr lang="en-US" dirty="0" smtClean="0"/>
              <a:t>TRIPCOUNT can be used to specify a </a:t>
            </a:r>
            <a:r>
              <a:rPr lang="en-US" i="1" dirty="0" err="1" smtClean="0"/>
              <a:t>min,max</a:t>
            </a:r>
            <a:r>
              <a:rPr lang="en-US" i="1" dirty="0"/>
              <a:t> </a:t>
            </a:r>
            <a:r>
              <a:rPr lang="en-US" i="1" dirty="0" smtClean="0"/>
              <a:t>and average </a:t>
            </a:r>
            <a:r>
              <a:rPr lang="en-US" dirty="0" smtClean="0"/>
              <a:t>count on variable iteration loops</a:t>
            </a:r>
          </a:p>
          <a:p>
            <a:pPr lvl="3"/>
            <a:r>
              <a:rPr lang="en-US" dirty="0" smtClean="0"/>
              <a:t>This helps make the timing more meaningful</a:t>
            </a:r>
          </a:p>
          <a:p>
            <a:r>
              <a:rPr lang="en-US" dirty="0" smtClean="0"/>
              <a:t>And yet a fourth use</a:t>
            </a:r>
          </a:p>
          <a:p>
            <a:pPr lvl="1"/>
            <a:r>
              <a:rPr lang="en-US" dirty="0" smtClean="0"/>
              <a:t>These help when </a:t>
            </a:r>
            <a:r>
              <a:rPr lang="en-US" dirty="0" err="1" smtClean="0"/>
              <a:t>Vivado</a:t>
            </a:r>
            <a:r>
              <a:rPr lang="en-US" dirty="0" smtClean="0"/>
              <a:t> is unable to correctly infer properties</a:t>
            </a:r>
          </a:p>
          <a:p>
            <a:pPr lvl="2"/>
            <a:r>
              <a:rPr lang="en-US" i="1" dirty="0"/>
              <a:t>e</a:t>
            </a:r>
            <a:r>
              <a:rPr lang="en-US" i="1" dirty="0" smtClean="0"/>
              <a:t>.g.</a:t>
            </a:r>
            <a:r>
              <a:rPr lang="en-US" dirty="0" smtClean="0"/>
              <a:t> DEPENDENCY can be used to express or negate a variable dependency</a:t>
            </a:r>
            <a:endParaRPr lang="en-US" i="1" dirty="0" smtClean="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23</a:t>
            </a:fld>
            <a:endParaRPr lang="en-US"/>
          </a:p>
        </p:txBody>
      </p:sp>
    </p:spTree>
    <p:extLst>
      <p:ext uri="{BB962C8B-B14F-4D97-AF65-F5344CB8AC3E}">
        <p14:creationId xmlns:p14="http://schemas.microsoft.com/office/powerpoint/2010/main" val="169951170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Pragmas </a:t>
            </a:r>
            <a:br>
              <a:rPr lang="en-US" dirty="0" smtClean="0"/>
            </a:br>
            <a:r>
              <a:rPr lang="en-US" sz="2800" dirty="0" smtClean="0"/>
              <a:t>RESOURCE</a:t>
            </a:r>
            <a:endParaRPr lang="en-US" sz="2800" dirty="0"/>
          </a:p>
        </p:txBody>
      </p:sp>
      <p:sp>
        <p:nvSpPr>
          <p:cNvPr id="3" name="Content Placeholder 2"/>
          <p:cNvSpPr>
            <a:spLocks noGrp="1"/>
          </p:cNvSpPr>
          <p:nvPr>
            <p:ph idx="1"/>
          </p:nvPr>
        </p:nvSpPr>
        <p:spPr/>
        <p:txBody>
          <a:bodyPr>
            <a:normAutofit fontScale="70000" lnSpcReduction="20000"/>
          </a:bodyPr>
          <a:lstStyle/>
          <a:p>
            <a:r>
              <a:rPr lang="en-US" dirty="0" smtClean="0"/>
              <a:t>Can be used to specify details of the memory</a:t>
            </a:r>
          </a:p>
          <a:p>
            <a:pPr lvl="1"/>
            <a:r>
              <a:rPr lang="en-US" dirty="0" smtClean="0"/>
              <a:t>Memory can be implemented in</a:t>
            </a:r>
          </a:p>
          <a:p>
            <a:pPr lvl="2"/>
            <a:r>
              <a:rPr lang="en-US" dirty="0" smtClean="0"/>
              <a:t>Block Ram (BRAM)</a:t>
            </a:r>
          </a:p>
          <a:p>
            <a:pPr lvl="2"/>
            <a:r>
              <a:rPr lang="en-US" dirty="0" smtClean="0"/>
              <a:t>LUT (LUTRAM)</a:t>
            </a:r>
          </a:p>
          <a:p>
            <a:pPr lvl="1"/>
            <a:r>
              <a:rPr lang="en-US" dirty="0" smtClean="0"/>
              <a:t>It can be any of</a:t>
            </a:r>
          </a:p>
          <a:p>
            <a:pPr lvl="2"/>
            <a:r>
              <a:rPr lang="en-US" dirty="0" smtClean="0"/>
              <a:t>RAM </a:t>
            </a:r>
          </a:p>
          <a:p>
            <a:pPr lvl="2"/>
            <a:r>
              <a:rPr lang="en-US" dirty="0" smtClean="0"/>
              <a:t>ROM</a:t>
            </a:r>
          </a:p>
          <a:p>
            <a:pPr lvl="2"/>
            <a:r>
              <a:rPr lang="en-US" dirty="0" smtClean="0"/>
              <a:t>STREAM</a:t>
            </a:r>
          </a:p>
          <a:p>
            <a:pPr lvl="2"/>
            <a:r>
              <a:rPr lang="en-US" dirty="0" smtClean="0"/>
              <a:t>FIFO</a:t>
            </a:r>
          </a:p>
          <a:p>
            <a:pPr lvl="1"/>
            <a:r>
              <a:rPr lang="en-US" dirty="0" smtClean="0"/>
              <a:t>It may be (where it makes sense)</a:t>
            </a:r>
          </a:p>
          <a:p>
            <a:pPr lvl="2"/>
            <a:r>
              <a:rPr lang="en-US" dirty="0" smtClean="0"/>
              <a:t>Single ported</a:t>
            </a:r>
          </a:p>
          <a:p>
            <a:pPr lvl="2"/>
            <a:r>
              <a:rPr lang="en-US" dirty="0" smtClean="0"/>
              <a:t>Couple of different styles of dual porting</a:t>
            </a:r>
          </a:p>
          <a:p>
            <a:r>
              <a:rPr lang="en-US" dirty="0" smtClean="0"/>
              <a:t>Example</a:t>
            </a:r>
          </a:p>
          <a:p>
            <a:pPr lvl="1"/>
            <a:r>
              <a:rPr lang="en-US" dirty="0" smtClean="0"/>
              <a:t>#pragma HLS RESOURCE variable=</a:t>
            </a:r>
            <a:r>
              <a:rPr lang="en-US" dirty="0" err="1" smtClean="0"/>
              <a:t>arr</a:t>
            </a:r>
            <a:r>
              <a:rPr lang="en-US" dirty="0" smtClean="0"/>
              <a:t> core=RAM_2P_BRAM</a:t>
            </a:r>
          </a:p>
          <a:p>
            <a:r>
              <a:rPr lang="en-US" i="1" dirty="0" smtClean="0"/>
              <a:t>Caveat</a:t>
            </a:r>
            <a:r>
              <a:rPr lang="en-US" dirty="0" smtClean="0"/>
              <a:t>, this pragma does a lot more than this</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24</a:t>
            </a:fld>
            <a:endParaRPr lang="en-US"/>
          </a:p>
        </p:txBody>
      </p:sp>
    </p:spTree>
    <p:extLst>
      <p:ext uri="{BB962C8B-B14F-4D97-AF65-F5344CB8AC3E}">
        <p14:creationId xmlns:p14="http://schemas.microsoft.com/office/powerpoint/2010/main" val="73944486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Pragmas</a:t>
            </a:r>
            <a:br>
              <a:rPr lang="en-US" dirty="0" smtClean="0"/>
            </a:br>
            <a:r>
              <a:rPr lang="en-US" sz="2800" dirty="0" smtClean="0"/>
              <a:t>ARRAY_PARTITION</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smtClean="0"/>
              <a:t>Adds ports to memory</a:t>
            </a:r>
          </a:p>
          <a:p>
            <a:pPr lvl="1"/>
            <a:r>
              <a:rPr lang="en-US" dirty="0" smtClean="0"/>
              <a:t>This can relieve memory bottlenecks</a:t>
            </a:r>
          </a:p>
          <a:p>
            <a:pPr lvl="1"/>
            <a:r>
              <a:rPr lang="en-US" dirty="0" smtClean="0"/>
              <a:t>Almost always needed when trying to achieve parallelism</a:t>
            </a:r>
          </a:p>
          <a:p>
            <a:r>
              <a:rPr lang="en-US" dirty="0" smtClean="0"/>
              <a:t>The ports can be added differently to different dimensions of multi-dimensional arrays</a:t>
            </a:r>
          </a:p>
          <a:p>
            <a:r>
              <a:rPr lang="en-US" dirty="0" smtClean="0"/>
              <a:t>They can have 1 of 3 styles</a:t>
            </a:r>
          </a:p>
          <a:p>
            <a:pPr lvl="1"/>
            <a:r>
              <a:rPr lang="en-US" dirty="0" smtClean="0"/>
              <a:t>Complete</a:t>
            </a:r>
          </a:p>
          <a:p>
            <a:pPr lvl="1"/>
            <a:r>
              <a:rPr lang="en-US" dirty="0" smtClean="0"/>
              <a:t>Cyclic </a:t>
            </a:r>
            <a:r>
              <a:rPr lang="en-US" dirty="0" smtClean="0">
                <a:sym typeface="Wingdings"/>
              </a:rPr>
              <a:t> This is the most common </a:t>
            </a:r>
            <a:endParaRPr lang="en-US" dirty="0" smtClean="0"/>
          </a:p>
          <a:p>
            <a:pPr lvl="1"/>
            <a:r>
              <a:rPr lang="en-US" dirty="0" smtClean="0"/>
              <a:t>Block</a:t>
            </a:r>
          </a:p>
          <a:p>
            <a:r>
              <a:rPr lang="en-US" dirty="0" smtClean="0"/>
              <a:t>Example</a:t>
            </a:r>
          </a:p>
          <a:p>
            <a:pPr lvl="1"/>
            <a:r>
              <a:rPr lang="en-US" dirty="0" smtClean="0"/>
              <a:t> </a:t>
            </a:r>
            <a:r>
              <a:rPr lang="en-US" sz="1900" dirty="0" smtClean="0"/>
              <a:t>#pragma ARRAY_PARTITION  </a:t>
            </a:r>
            <a:r>
              <a:rPr lang="en-US" sz="1900" dirty="0"/>
              <a:t>variable</a:t>
            </a:r>
            <a:r>
              <a:rPr lang="en-US" sz="1900" dirty="0" smtClean="0"/>
              <a:t>=d2 </a:t>
            </a:r>
            <a:r>
              <a:rPr lang="en-US" sz="1900" dirty="0"/>
              <a:t>dim=2 cyclic </a:t>
            </a:r>
            <a:r>
              <a:rPr lang="en-US" sz="1900" dirty="0" smtClean="0"/>
              <a:t>factor=4</a:t>
            </a:r>
            <a:endParaRPr lang="en-US" sz="1900" dirty="0"/>
          </a:p>
          <a:p>
            <a:pPr lvl="1"/>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25</a:t>
            </a:fld>
            <a:endParaRPr lang="en-US"/>
          </a:p>
        </p:txBody>
      </p:sp>
    </p:spTree>
    <p:extLst>
      <p:ext uri="{BB962C8B-B14F-4D97-AF65-F5344CB8AC3E}">
        <p14:creationId xmlns:p14="http://schemas.microsoft.com/office/powerpoint/2010/main" val="41746200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Pragmas</a:t>
            </a:r>
            <a:br>
              <a:rPr lang="en-US" dirty="0" smtClean="0"/>
            </a:br>
            <a:r>
              <a:rPr lang="en-US" sz="2800" dirty="0" smtClean="0"/>
              <a:t>DATAFLOW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DATAFLOW pragma allows 2 or more functions/loops/regions to execute in parallel</a:t>
            </a:r>
          </a:p>
          <a:p>
            <a:pPr lvl="1"/>
            <a:r>
              <a:rPr lang="en-US" dirty="0" smtClean="0"/>
              <a:t>Think of it as analogous to multi-threading</a:t>
            </a:r>
            <a:endParaRPr lang="en-US" dirty="0"/>
          </a:p>
          <a:p>
            <a:r>
              <a:rPr lang="en-US" dirty="0"/>
              <a:t>U</a:t>
            </a:r>
            <a:r>
              <a:rPr lang="en-US" dirty="0" smtClean="0"/>
              <a:t>seful in packetized processing, </a:t>
            </a:r>
            <a:r>
              <a:rPr lang="en-US" i="1" dirty="0" smtClean="0"/>
              <a:t>e.g.</a:t>
            </a:r>
          </a:p>
          <a:p>
            <a:pPr lvl="1"/>
            <a:r>
              <a:rPr lang="en-US" i="1" dirty="0" smtClean="0"/>
              <a:t>Read in a packet </a:t>
            </a:r>
            <a:r>
              <a:rPr lang="en-US" i="1" dirty="0" smtClean="0">
                <a:sym typeface="Wingdings"/>
              </a:rPr>
              <a:t></a:t>
            </a:r>
            <a:r>
              <a:rPr lang="en-US" i="1" dirty="0" smtClean="0"/>
              <a:t> Process It </a:t>
            </a:r>
            <a:r>
              <a:rPr lang="en-US" i="1" dirty="0" smtClean="0">
                <a:sym typeface="Wingdings"/>
              </a:rPr>
              <a:t></a:t>
            </a:r>
            <a:r>
              <a:rPr lang="en-US" i="1" dirty="0" smtClean="0"/>
              <a:t> Write it out</a:t>
            </a:r>
          </a:p>
          <a:p>
            <a:r>
              <a:rPr lang="en-US" dirty="0" smtClean="0"/>
              <a:t>Unlike multi-threading, overhead is not an issue</a:t>
            </a:r>
          </a:p>
          <a:p>
            <a:pPr lvl="1">
              <a:buFont typeface="Wingdings" charset="2"/>
              <a:buChar char="Ø"/>
            </a:pPr>
            <a:r>
              <a:rPr lang="en-US" dirty="0" smtClean="0"/>
              <a:t>This can be used at very small granularity</a:t>
            </a:r>
          </a:p>
          <a:p>
            <a:r>
              <a:rPr lang="en-US" i="1" dirty="0" smtClean="0"/>
              <a:t>Caveat</a:t>
            </a:r>
            <a:r>
              <a:rPr lang="en-US" dirty="0" smtClean="0"/>
              <a:t> </a:t>
            </a:r>
            <a:r>
              <a:rPr lang="en-US" i="1" dirty="0" smtClean="0"/>
              <a:t>– </a:t>
            </a:r>
            <a:r>
              <a:rPr lang="en-US" dirty="0" smtClean="0"/>
              <a:t>DATAFLOW, PIPELINE and UNROLL come with lots of </a:t>
            </a:r>
            <a:r>
              <a:rPr lang="en-US" i="1" dirty="0" smtClean="0"/>
              <a:t>terms and conditions</a:t>
            </a:r>
            <a:endParaRPr lang="en-US" dirty="0" smtClean="0"/>
          </a:p>
          <a:p>
            <a:pPr lvl="1"/>
            <a:r>
              <a:rPr lang="en-US" dirty="0" smtClean="0"/>
              <a:t>These must be understood to be used effectively</a:t>
            </a:r>
          </a:p>
          <a:p>
            <a:pPr lvl="2"/>
            <a:r>
              <a:rPr lang="en-US" dirty="0" smtClean="0"/>
              <a:t>No just clicking on the </a:t>
            </a:r>
            <a:r>
              <a:rPr lang="en-US" i="1" dirty="0" smtClean="0"/>
              <a:t>I agree</a:t>
            </a:r>
            <a:r>
              <a:rPr lang="en-US" dirty="0" smtClean="0"/>
              <a:t> box</a:t>
            </a:r>
            <a:endParaRPr lang="en-US" dirty="0"/>
          </a:p>
          <a:p>
            <a:endParaRPr lang="en-US" dirty="0" smtClean="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26</a:t>
            </a:fld>
            <a:endParaRPr lang="en-US"/>
          </a:p>
        </p:txBody>
      </p:sp>
    </p:spTree>
    <p:extLst>
      <p:ext uri="{BB962C8B-B14F-4D97-AF65-F5344CB8AC3E}">
        <p14:creationId xmlns:p14="http://schemas.microsoft.com/office/powerpoint/2010/main" val="415206042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Pragmas</a:t>
            </a:r>
            <a:br>
              <a:rPr lang="en-US" dirty="0" smtClean="0"/>
            </a:br>
            <a:r>
              <a:rPr lang="en-US" sz="2800" dirty="0" smtClean="0"/>
              <a:t>INLINE,PIPELINE,UNROLL</a:t>
            </a:r>
            <a:endParaRPr lang="en-US" sz="2800" dirty="0"/>
          </a:p>
        </p:txBody>
      </p:sp>
      <p:sp>
        <p:nvSpPr>
          <p:cNvPr id="3" name="Content Placeholder 2"/>
          <p:cNvSpPr>
            <a:spLocks noGrp="1"/>
          </p:cNvSpPr>
          <p:nvPr>
            <p:ph idx="1"/>
          </p:nvPr>
        </p:nvSpPr>
        <p:spPr/>
        <p:txBody>
          <a:bodyPr>
            <a:normAutofit fontScale="85000" lnSpcReduction="20000"/>
          </a:bodyPr>
          <a:lstStyle/>
          <a:p>
            <a:r>
              <a:rPr lang="en-US" dirty="0" smtClean="0"/>
              <a:t>Functions can be </a:t>
            </a:r>
            <a:r>
              <a:rPr lang="en-US" i="1" dirty="0" err="1" smtClean="0"/>
              <a:t>inlined</a:t>
            </a:r>
            <a:endParaRPr lang="en-US" i="1" dirty="0"/>
          </a:p>
          <a:p>
            <a:pPr lvl="1"/>
            <a:r>
              <a:rPr lang="en-US" dirty="0" smtClean="0"/>
              <a:t>This can help in some cases / hurt in others</a:t>
            </a:r>
          </a:p>
          <a:p>
            <a:pPr lvl="1"/>
            <a:r>
              <a:rPr lang="en-US" dirty="0" smtClean="0"/>
              <a:t>Example</a:t>
            </a:r>
          </a:p>
          <a:p>
            <a:pPr lvl="2"/>
            <a:r>
              <a:rPr lang="en-US" dirty="0" smtClean="0"/>
              <a:t>#pragma HLS INLINE (off)</a:t>
            </a:r>
          </a:p>
          <a:p>
            <a:r>
              <a:rPr lang="en-US" dirty="0" smtClean="0"/>
              <a:t>Functions, loops can be PIPELINED</a:t>
            </a:r>
          </a:p>
          <a:p>
            <a:pPr lvl="1"/>
            <a:r>
              <a:rPr lang="en-US" dirty="0"/>
              <a:t>A</a:t>
            </a:r>
            <a:r>
              <a:rPr lang="en-US" dirty="0" smtClean="0"/>
              <a:t>llows these to accept more input as soon as </a:t>
            </a:r>
            <a:r>
              <a:rPr lang="en-US" smtClean="0"/>
              <a:t>they are </a:t>
            </a:r>
            <a:r>
              <a:rPr lang="en-US" dirty="0" smtClean="0"/>
              <a:t>able</a:t>
            </a:r>
          </a:p>
          <a:p>
            <a:pPr lvl="1"/>
            <a:r>
              <a:rPr lang="en-US" dirty="0" smtClean="0"/>
              <a:t>Example</a:t>
            </a:r>
          </a:p>
          <a:p>
            <a:pPr lvl="2"/>
            <a:r>
              <a:rPr lang="en-US" dirty="0" smtClean="0"/>
              <a:t>#pragma HLS PIPELINE</a:t>
            </a:r>
            <a:endParaRPr lang="en-US" dirty="0"/>
          </a:p>
          <a:p>
            <a:r>
              <a:rPr lang="en-US" dirty="0" smtClean="0"/>
              <a:t>Loop unrolling</a:t>
            </a:r>
          </a:p>
          <a:p>
            <a:pPr lvl="1"/>
            <a:r>
              <a:rPr lang="en-US" dirty="0" smtClean="0"/>
              <a:t>Determines the extent to which a loop will be unrolled (or not)</a:t>
            </a:r>
          </a:p>
          <a:p>
            <a:pPr lvl="1"/>
            <a:r>
              <a:rPr lang="en-US" dirty="0" smtClean="0"/>
              <a:t>Example</a:t>
            </a:r>
          </a:p>
          <a:p>
            <a:pPr lvl="2"/>
            <a:r>
              <a:rPr lang="en-US" dirty="0" smtClean="0"/>
              <a:t>#pragma HLS UNROLL factor=4</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27</a:t>
            </a:fld>
            <a:endParaRPr lang="en-US"/>
          </a:p>
        </p:txBody>
      </p:sp>
    </p:spTree>
    <p:extLst>
      <p:ext uri="{BB962C8B-B14F-4D97-AF65-F5344CB8AC3E}">
        <p14:creationId xmlns:p14="http://schemas.microsoft.com/office/powerpoint/2010/main" val="145996927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Augmentations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These are C++ classes that map onto hardware constructs</a:t>
            </a:r>
          </a:p>
          <a:p>
            <a:r>
              <a:rPr lang="en-US" dirty="0" smtClean="0"/>
              <a:t>Examples are</a:t>
            </a:r>
          </a:p>
          <a:p>
            <a:pPr lvl="1"/>
            <a:r>
              <a:rPr lang="en-US" dirty="0" err="1" smtClean="0"/>
              <a:t>ap_int</a:t>
            </a:r>
            <a:r>
              <a:rPr lang="en-US" dirty="0" smtClean="0"/>
              <a:t>&lt;n&gt;, </a:t>
            </a:r>
            <a:r>
              <a:rPr lang="en-US" dirty="0" err="1" smtClean="0"/>
              <a:t>ap_uint</a:t>
            </a:r>
            <a:r>
              <a:rPr lang="en-US" dirty="0" smtClean="0"/>
              <a:t>&lt;n&gt; - arbitrary precision integer</a:t>
            </a:r>
          </a:p>
          <a:p>
            <a:pPr lvl="2"/>
            <a:r>
              <a:rPr lang="en-US" dirty="0" smtClean="0"/>
              <a:t>These have many bit related methods associated with them</a:t>
            </a:r>
          </a:p>
          <a:p>
            <a:pPr lvl="3"/>
            <a:r>
              <a:rPr lang="en-US" dirty="0" smtClean="0"/>
              <a:t>Bit extract</a:t>
            </a:r>
          </a:p>
          <a:p>
            <a:pPr lvl="3"/>
            <a:r>
              <a:rPr lang="en-US" dirty="0" smtClean="0"/>
              <a:t>Bit concatenation</a:t>
            </a:r>
          </a:p>
          <a:p>
            <a:pPr lvl="3"/>
            <a:r>
              <a:rPr lang="en-US" dirty="0" smtClean="0"/>
              <a:t>Bit reversal</a:t>
            </a:r>
          </a:p>
          <a:p>
            <a:pPr lvl="2"/>
            <a:r>
              <a:rPr lang="en-US" dirty="0" smtClean="0"/>
              <a:t>These are heavily used</a:t>
            </a:r>
          </a:p>
          <a:p>
            <a:pPr lvl="3"/>
            <a:r>
              <a:rPr lang="en-US" dirty="0"/>
              <a:t>T</a:t>
            </a:r>
            <a:r>
              <a:rPr lang="en-US" dirty="0" smtClean="0"/>
              <a:t>he appropriate width improves time and resource usage</a:t>
            </a:r>
          </a:p>
          <a:p>
            <a:pPr lvl="2"/>
            <a:r>
              <a:rPr lang="en-US" dirty="0"/>
              <a:t>Also can specify fixed point types</a:t>
            </a:r>
          </a:p>
          <a:p>
            <a:pPr lvl="2"/>
            <a:r>
              <a:rPr lang="en-US" dirty="0" smtClean="0"/>
              <a:t>Strongly encourage that these are captured in </a:t>
            </a:r>
            <a:r>
              <a:rPr lang="en-US" dirty="0" err="1" smtClean="0"/>
              <a:t>typedef’s</a:t>
            </a:r>
            <a:r>
              <a:rPr lang="en-US" dirty="0" smtClean="0"/>
              <a:t>.</a:t>
            </a:r>
          </a:p>
          <a:p>
            <a:pPr lvl="3"/>
            <a:r>
              <a:rPr lang="en-US" dirty="0" smtClean="0"/>
              <a:t>Make that more than strongly </a:t>
            </a:r>
            <a:r>
              <a:rPr lang="en-US" dirty="0" smtClean="0">
                <a:sym typeface="Wingdings"/>
              </a:rPr>
              <a:t> </a:t>
            </a:r>
            <a:r>
              <a:rPr lang="en-US" i="1" dirty="0" smtClean="0">
                <a:sym typeface="Wingdings"/>
              </a:rPr>
              <a:t>Do it!</a:t>
            </a:r>
            <a:br>
              <a:rPr lang="en-US" i="1" dirty="0" smtClean="0">
                <a:sym typeface="Wingdings"/>
              </a:rPr>
            </a:br>
            <a:endParaRPr lang="en-US" i="1" dirty="0" smtClean="0"/>
          </a:p>
          <a:p>
            <a:pPr lvl="1"/>
            <a:r>
              <a:rPr lang="en-US" dirty="0" err="1" smtClean="0"/>
              <a:t>hls_stream</a:t>
            </a:r>
            <a:r>
              <a:rPr lang="en-US" dirty="0" smtClean="0"/>
              <a:t> </a:t>
            </a:r>
            <a:r>
              <a:rPr lang="en-US" dirty="0"/>
              <a:t>–</a:t>
            </a:r>
            <a:r>
              <a:rPr lang="en-US" dirty="0" smtClean="0"/>
              <a:t> stream variables</a:t>
            </a:r>
          </a:p>
          <a:p>
            <a:pPr lvl="1"/>
            <a:r>
              <a:rPr lang="en-US" dirty="0" err="1" smtClean="0"/>
              <a:t>ap_fifo</a:t>
            </a:r>
            <a:r>
              <a:rPr lang="en-US" dirty="0" smtClean="0"/>
              <a:t> – </a:t>
            </a:r>
            <a:r>
              <a:rPr lang="en-US" dirty="0" err="1" smtClean="0"/>
              <a:t>fifo</a:t>
            </a:r>
            <a:r>
              <a:rPr lang="en-US" dirty="0" smtClean="0"/>
              <a:t> variables</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28</a:t>
            </a:fld>
            <a:endParaRPr lang="en-US"/>
          </a:p>
        </p:txBody>
      </p:sp>
    </p:spTree>
    <p:extLst>
      <p:ext uri="{BB962C8B-B14F-4D97-AF65-F5344CB8AC3E}">
        <p14:creationId xmlns:p14="http://schemas.microsoft.com/office/powerpoint/2010/main" val="323214425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the Effect of Pragmas</a:t>
            </a:r>
            <a:endParaRPr lang="en-US" dirty="0"/>
          </a:p>
        </p:txBody>
      </p:sp>
      <p:sp>
        <p:nvSpPr>
          <p:cNvPr id="3" name="Content Placeholder 2"/>
          <p:cNvSpPr>
            <a:spLocks noGrp="1"/>
          </p:cNvSpPr>
          <p:nvPr>
            <p:ph idx="1"/>
          </p:nvPr>
        </p:nvSpPr>
        <p:spPr/>
        <p:txBody>
          <a:bodyPr/>
          <a:lstStyle/>
          <a:p>
            <a:r>
              <a:rPr lang="en-US" dirty="0" smtClean="0"/>
              <a:t>The next few slides show what happens when the code is tweaked with appropriate pragmas.</a:t>
            </a:r>
          </a:p>
          <a:p>
            <a:r>
              <a:rPr lang="en-US" dirty="0" smtClean="0"/>
              <a:t>This simple piece of code can be vastly improved</a:t>
            </a:r>
          </a:p>
          <a:p>
            <a:r>
              <a:rPr lang="en-US" dirty="0" smtClean="0"/>
              <a:t>Of course there is a cost to be paid, so watch both</a:t>
            </a:r>
          </a:p>
          <a:p>
            <a:pPr lvl="1"/>
            <a:r>
              <a:rPr lang="en-US" dirty="0" smtClean="0"/>
              <a:t>The time</a:t>
            </a:r>
          </a:p>
          <a:p>
            <a:pPr lvl="1"/>
            <a:r>
              <a:rPr lang="en-US" dirty="0" smtClean="0"/>
              <a:t>The resource usage</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29</a:t>
            </a:fld>
            <a:endParaRPr lang="en-US"/>
          </a:p>
        </p:txBody>
      </p:sp>
    </p:spTree>
    <p:extLst>
      <p:ext uri="{BB962C8B-B14F-4D97-AF65-F5344CB8AC3E}">
        <p14:creationId xmlns:p14="http://schemas.microsoft.com/office/powerpoint/2010/main" val="2081962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a:t>
            </a:r>
            <a:endParaRPr lang="en-US" dirty="0"/>
          </a:p>
        </p:txBody>
      </p:sp>
      <p:sp>
        <p:nvSpPr>
          <p:cNvPr id="3" name="Content Placeholder 2"/>
          <p:cNvSpPr>
            <a:spLocks noGrp="1"/>
          </p:cNvSpPr>
          <p:nvPr>
            <p:ph idx="1"/>
          </p:nvPr>
        </p:nvSpPr>
        <p:spPr/>
        <p:txBody>
          <a:bodyPr/>
          <a:lstStyle/>
          <a:p>
            <a:r>
              <a:rPr lang="en-US" dirty="0" err="1" smtClean="0"/>
              <a:t>Vivado</a:t>
            </a:r>
            <a:r>
              <a:rPr lang="en-US" dirty="0" smtClean="0"/>
              <a:t> HLS is an Eclipse based IDE</a:t>
            </a:r>
          </a:p>
          <a:p>
            <a:pPr lvl="1"/>
            <a:r>
              <a:rPr lang="en-US" dirty="0" smtClean="0"/>
              <a:t>This allows you to get going quickly</a:t>
            </a:r>
          </a:p>
          <a:p>
            <a:pPr lvl="1"/>
            <a:r>
              <a:rPr lang="en-US" dirty="0" smtClean="0"/>
              <a:t>There are ways to script the development process</a:t>
            </a:r>
          </a:p>
          <a:p>
            <a:r>
              <a:rPr lang="en-US" dirty="0" smtClean="0"/>
              <a:t>You break your code into 2 pieces</a:t>
            </a:r>
          </a:p>
          <a:p>
            <a:pPr lvl="1"/>
            <a:r>
              <a:rPr lang="en-US" dirty="0" smtClean="0"/>
              <a:t>A test harness</a:t>
            </a:r>
          </a:p>
          <a:p>
            <a:pPr lvl="2"/>
            <a:r>
              <a:rPr lang="en-US" dirty="0" smtClean="0"/>
              <a:t>This runs only on the host</a:t>
            </a:r>
          </a:p>
          <a:p>
            <a:pPr lvl="1"/>
            <a:r>
              <a:rPr lang="en-US" dirty="0" smtClean="0"/>
              <a:t>One </a:t>
            </a:r>
            <a:r>
              <a:rPr lang="en-US" i="1" dirty="0" smtClean="0"/>
              <a:t>top-level </a:t>
            </a:r>
            <a:r>
              <a:rPr lang="en-US" dirty="0" smtClean="0"/>
              <a:t>procedure</a:t>
            </a:r>
          </a:p>
          <a:p>
            <a:pPr lvl="2"/>
            <a:r>
              <a:rPr lang="en-US" dirty="0" smtClean="0"/>
              <a:t>This is the code eventually destined for the FPGA, but</a:t>
            </a:r>
          </a:p>
          <a:p>
            <a:pPr lvl="2"/>
            <a:r>
              <a:rPr lang="en-US" dirty="0" smtClean="0"/>
              <a:t>Only after you debug and simulate on a friendly host </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a:t>
            </a:fld>
            <a:endParaRPr lang="en-US"/>
          </a:p>
        </p:txBody>
      </p:sp>
    </p:spTree>
    <p:extLst>
      <p:ext uri="{BB962C8B-B14F-4D97-AF65-F5344CB8AC3E}">
        <p14:creationId xmlns:p14="http://schemas.microsoft.com/office/powerpoint/2010/main" val="410527986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70980" y="5527304"/>
            <a:ext cx="8416925" cy="432791"/>
          </a:xfrm>
        </p:spPr>
        <p:txBody>
          <a:bodyPr/>
          <a:lstStyle/>
          <a:p>
            <a:r>
              <a:rPr lang="en-US" dirty="0" smtClean="0"/>
              <a:t>Using Pragmas:: Synthesis View</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30</a:t>
            </a:fld>
            <a:endParaRPr lang="en-US"/>
          </a:p>
        </p:txBody>
      </p:sp>
      <p:pic>
        <p:nvPicPr>
          <p:cNvPr id="8" name="Picture Placeholder 7" descr="Array-Mem-Solution3-Synthesis.tiff"/>
          <p:cNvPicPr>
            <a:picLocks noGrp="1" noChangeAspect="1"/>
          </p:cNvPicPr>
          <p:nvPr>
            <p:ph type="pic" idx="13"/>
          </p:nvPr>
        </p:nvPicPr>
        <p:blipFill>
          <a:blip r:embed="rId2">
            <a:extLst>
              <a:ext uri="{28A0092B-C50C-407E-A947-70E740481C1C}">
                <a14:useLocalDpi xmlns:a14="http://schemas.microsoft.com/office/drawing/2010/main" val="0"/>
              </a:ext>
            </a:extLst>
          </a:blip>
          <a:srcRect t="6287" b="6287"/>
          <a:stretch>
            <a:fillRect/>
          </a:stretch>
        </p:blipFill>
        <p:spPr>
          <a:xfrm>
            <a:off x="371475" y="376564"/>
            <a:ext cx="8401050" cy="4946650"/>
          </a:xfrm>
        </p:spPr>
      </p:pic>
      <p:grpSp>
        <p:nvGrpSpPr>
          <p:cNvPr id="2" name="Group 1"/>
          <p:cNvGrpSpPr/>
          <p:nvPr/>
        </p:nvGrpSpPr>
        <p:grpSpPr>
          <a:xfrm>
            <a:off x="7143605" y="1263487"/>
            <a:ext cx="1870140" cy="634351"/>
            <a:chOff x="7143605" y="1263487"/>
            <a:chExt cx="1870140" cy="634351"/>
          </a:xfrm>
        </p:grpSpPr>
        <p:cxnSp>
          <p:nvCxnSpPr>
            <p:cNvPr id="7" name="Straight Arrow Connector 6"/>
            <p:cNvCxnSpPr/>
            <p:nvPr/>
          </p:nvCxnSpPr>
          <p:spPr>
            <a:xfrm flipH="1">
              <a:off x="8727181" y="1263487"/>
              <a:ext cx="2865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8134205" y="1419796"/>
              <a:ext cx="87954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7143605" y="1735016"/>
              <a:ext cx="1870140"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7143605" y="1897838"/>
              <a:ext cx="18701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1" name="Rectangle 10"/>
          <p:cNvSpPr/>
          <p:nvPr/>
        </p:nvSpPr>
        <p:spPr>
          <a:xfrm>
            <a:off x="5483995" y="864999"/>
            <a:ext cx="3243186" cy="3701655"/>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3145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5230091"/>
            <a:ext cx="8416925" cy="513609"/>
          </a:xfrm>
        </p:spPr>
        <p:txBody>
          <a:bodyPr/>
          <a:lstStyle/>
          <a:p>
            <a:r>
              <a:rPr lang="en-US" dirty="0" smtClean="0"/>
              <a:t>Analysis Summary View</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31</a:t>
            </a:fld>
            <a:endParaRPr lang="en-US"/>
          </a:p>
        </p:txBody>
      </p:sp>
      <p:pic>
        <p:nvPicPr>
          <p:cNvPr id="8" name="Picture Placeholder 7" descr="Array-Mem-Solution3-Analysis1.tiff"/>
          <p:cNvPicPr>
            <a:picLocks noGrp="1" noChangeAspect="1"/>
          </p:cNvPicPr>
          <p:nvPr>
            <p:ph type="pic" idx="13"/>
          </p:nvPr>
        </p:nvPicPr>
        <p:blipFill>
          <a:blip r:embed="rId2">
            <a:extLst>
              <a:ext uri="{28A0092B-C50C-407E-A947-70E740481C1C}">
                <a14:useLocalDpi xmlns:a14="http://schemas.microsoft.com/office/drawing/2010/main" val="0"/>
              </a:ext>
            </a:extLst>
          </a:blip>
          <a:srcRect t="9128" b="9128"/>
          <a:stretch>
            <a:fillRect/>
          </a:stretch>
        </p:blipFill>
        <p:spPr>
          <a:xfrm>
            <a:off x="485775" y="211138"/>
            <a:ext cx="8402638" cy="4857750"/>
          </a:xfrm>
        </p:spPr>
      </p:pic>
    </p:spTree>
    <p:extLst>
      <p:ext uri="{BB962C8B-B14F-4D97-AF65-F5344CB8AC3E}">
        <p14:creationId xmlns:p14="http://schemas.microsoft.com/office/powerpoint/2010/main" val="408642476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5241636"/>
            <a:ext cx="8416925" cy="502064"/>
          </a:xfrm>
        </p:spPr>
        <p:txBody>
          <a:bodyPr/>
          <a:lstStyle/>
          <a:p>
            <a:r>
              <a:rPr lang="en-US" dirty="0" smtClean="0"/>
              <a:t>Analysis Performance View</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32</a:t>
            </a:fld>
            <a:endParaRPr lang="en-US"/>
          </a:p>
        </p:txBody>
      </p:sp>
      <p:pic>
        <p:nvPicPr>
          <p:cNvPr id="8" name="Picture Placeholder 7" descr="Array-Mem-Solution3-Analysis-Performance.tiff"/>
          <p:cNvPicPr>
            <a:picLocks noGrp="1" noChangeAspect="1"/>
          </p:cNvPicPr>
          <p:nvPr>
            <p:ph type="pic" idx="13"/>
          </p:nvPr>
        </p:nvPicPr>
        <p:blipFill>
          <a:blip r:embed="rId2">
            <a:extLst>
              <a:ext uri="{28A0092B-C50C-407E-A947-70E740481C1C}">
                <a14:useLocalDpi xmlns:a14="http://schemas.microsoft.com/office/drawing/2010/main" val="0"/>
              </a:ext>
            </a:extLst>
          </a:blip>
          <a:srcRect t="8025" b="8025"/>
          <a:stretch>
            <a:fillRect/>
          </a:stretch>
        </p:blipFill>
        <p:spPr>
          <a:xfrm>
            <a:off x="265113" y="161925"/>
            <a:ext cx="8401050" cy="4987925"/>
          </a:xfrm>
        </p:spPr>
      </p:pic>
      <p:sp>
        <p:nvSpPr>
          <p:cNvPr id="2" name="Striped Right Arrow 1"/>
          <p:cNvSpPr/>
          <p:nvPr/>
        </p:nvSpPr>
        <p:spPr>
          <a:xfrm rot="10800000">
            <a:off x="7536484" y="2150047"/>
            <a:ext cx="978408" cy="484632"/>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7825115" y="2296155"/>
            <a:ext cx="602919" cy="246221"/>
          </a:xfrm>
          <a:prstGeom prst="rect">
            <a:avLst/>
          </a:prstGeom>
          <a:noFill/>
        </p:spPr>
        <p:txBody>
          <a:bodyPr wrap="square" rtlCol="0">
            <a:spAutoFit/>
          </a:bodyPr>
          <a:lstStyle/>
          <a:p>
            <a:r>
              <a:rPr lang="en-US" sz="1000" dirty="0" smtClean="0"/>
              <a:t>Reads</a:t>
            </a:r>
            <a:endParaRPr lang="en-US" sz="1000" dirty="0"/>
          </a:p>
        </p:txBody>
      </p:sp>
    </p:spTree>
    <p:extLst>
      <p:ext uri="{BB962C8B-B14F-4D97-AF65-F5344CB8AC3E}">
        <p14:creationId xmlns:p14="http://schemas.microsoft.com/office/powerpoint/2010/main" val="341500283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4458" y="5264727"/>
            <a:ext cx="8416925" cy="516366"/>
          </a:xfrm>
        </p:spPr>
        <p:txBody>
          <a:bodyPr/>
          <a:lstStyle/>
          <a:p>
            <a:r>
              <a:rPr lang="en-US" dirty="0" smtClean="0"/>
              <a:t>Analysis View - Resource</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33</a:t>
            </a:fld>
            <a:endParaRPr lang="en-US"/>
          </a:p>
        </p:txBody>
      </p:sp>
      <p:pic>
        <p:nvPicPr>
          <p:cNvPr id="8" name="Picture Placeholder 7" descr="Array-Mem-Solution3-Analysis-Resource.tiff"/>
          <p:cNvPicPr>
            <a:picLocks noGrp="1" noChangeAspect="1"/>
          </p:cNvPicPr>
          <p:nvPr>
            <p:ph type="pic" idx="13"/>
          </p:nvPr>
        </p:nvPicPr>
        <p:blipFill>
          <a:blip r:embed="rId2">
            <a:extLst>
              <a:ext uri="{28A0092B-C50C-407E-A947-70E740481C1C}">
                <a14:useLocalDpi xmlns:a14="http://schemas.microsoft.com/office/drawing/2010/main" val="0"/>
              </a:ext>
            </a:extLst>
          </a:blip>
          <a:srcRect t="8760" b="8760"/>
          <a:stretch>
            <a:fillRect/>
          </a:stretch>
        </p:blipFill>
        <p:spPr>
          <a:xfrm>
            <a:off x="371475" y="363538"/>
            <a:ext cx="8401050" cy="4900612"/>
          </a:xfrm>
        </p:spPr>
      </p:pic>
    </p:spTree>
    <p:extLst>
      <p:ext uri="{BB962C8B-B14F-4D97-AF65-F5344CB8AC3E}">
        <p14:creationId xmlns:p14="http://schemas.microsoft.com/office/powerpoint/2010/main" val="429344435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Comparison</a:t>
            </a:r>
            <a:endParaRPr lang="en-US" dirty="0"/>
          </a:p>
        </p:txBody>
      </p:sp>
      <p:sp>
        <p:nvSpPr>
          <p:cNvPr id="3" name="Content Placeholder 2"/>
          <p:cNvSpPr>
            <a:spLocks noGrp="1"/>
          </p:cNvSpPr>
          <p:nvPr>
            <p:ph sz="half" idx="1"/>
          </p:nvPr>
        </p:nvSpPr>
        <p:spPr/>
        <p:txBody>
          <a:bodyPr/>
          <a:lstStyle/>
          <a:p>
            <a:r>
              <a:rPr lang="en-US" dirty="0" smtClean="0"/>
              <a:t>Can compare the effects of the different solutions</a:t>
            </a:r>
          </a:p>
          <a:p>
            <a:r>
              <a:rPr lang="en-US" dirty="0" smtClean="0"/>
              <a:t>Timing comparisons</a:t>
            </a:r>
          </a:p>
          <a:p>
            <a:endParaRPr lang="en-US" dirty="0"/>
          </a:p>
          <a:p>
            <a:endParaRPr lang="en-US" dirty="0" smtClean="0"/>
          </a:p>
          <a:p>
            <a:r>
              <a:rPr lang="en-US" dirty="0" smtClean="0"/>
              <a:t>Resource comparisons  </a:t>
            </a:r>
            <a:endParaRPr lang="en-US" dirty="0"/>
          </a:p>
        </p:txBody>
      </p:sp>
      <p:sp>
        <p:nvSpPr>
          <p:cNvPr id="5" name="Date Placeholder 4"/>
          <p:cNvSpPr>
            <a:spLocks noGrp="1"/>
          </p:cNvSpPr>
          <p:nvPr>
            <p:ph type="dt" sz="half" idx="10"/>
          </p:nvPr>
        </p:nvSpPr>
        <p:spPr/>
        <p:txBody>
          <a:bodyPr/>
          <a:lstStyle/>
          <a:p>
            <a:r>
              <a:rPr lang="en-US" smtClean="0"/>
              <a:t>28 July 2016</a:t>
            </a:r>
            <a:endParaRPr lang="en-US"/>
          </a:p>
        </p:txBody>
      </p:sp>
      <p:sp>
        <p:nvSpPr>
          <p:cNvPr id="6" name="Footer Placeholder 5"/>
          <p:cNvSpPr>
            <a:spLocks noGrp="1"/>
          </p:cNvSpPr>
          <p:nvPr>
            <p:ph type="ftr" sz="quarter" idx="11"/>
          </p:nvPr>
        </p:nvSpPr>
        <p:spPr/>
        <p:txBody>
          <a:bodyPr/>
          <a:lstStyle/>
          <a:p>
            <a:r>
              <a:rPr lang="en-US" smtClean="0"/>
              <a:t>JJRussell</a:t>
            </a:r>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34</a:t>
            </a:fld>
            <a:endParaRPr lang="en-US"/>
          </a:p>
        </p:txBody>
      </p:sp>
      <p:pic>
        <p:nvPicPr>
          <p:cNvPr id="10" name="Content Placeholder 9" descr="Array-Mem-Solution-Comparison.tiff"/>
          <p:cNvPicPr>
            <a:picLocks noGrp="1" noChangeAspect="1"/>
          </p:cNvPicPr>
          <p:nvPr>
            <p:ph sz="half" idx="2"/>
          </p:nvPr>
        </p:nvPicPr>
        <p:blipFill>
          <a:blip r:embed="rId2">
            <a:extLst>
              <a:ext uri="{28A0092B-C50C-407E-A947-70E740481C1C}">
                <a14:useLocalDpi xmlns:a14="http://schemas.microsoft.com/office/drawing/2010/main" val="0"/>
              </a:ext>
            </a:extLst>
          </a:blip>
          <a:srcRect t="-32220" b="-32220"/>
          <a:stretch>
            <a:fillRect/>
          </a:stretch>
        </p:blipFill>
        <p:spPr>
          <a:xfrm>
            <a:off x="4751388" y="1600200"/>
            <a:ext cx="3840162" cy="4343400"/>
          </a:xfrm>
        </p:spPr>
      </p:pic>
      <p:sp>
        <p:nvSpPr>
          <p:cNvPr id="11" name="Right Arrow 10"/>
          <p:cNvSpPr/>
          <p:nvPr/>
        </p:nvSpPr>
        <p:spPr>
          <a:xfrm>
            <a:off x="3772980" y="2462914"/>
            <a:ext cx="978408" cy="34352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3772980" y="3975048"/>
            <a:ext cx="978408" cy="34352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47217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rray-Mem-SolutionAll.tiff"/>
          <p:cNvPicPr>
            <a:picLocks noGrp="1" noChangeAspect="1"/>
          </p:cNvPicPr>
          <p:nvPr>
            <p:ph idx="1"/>
          </p:nvPr>
        </p:nvPicPr>
        <p:blipFill>
          <a:blip r:embed="rId2">
            <a:extLst>
              <a:ext uri="{28A0092B-C50C-407E-A947-70E740481C1C}">
                <a14:useLocalDpi xmlns:a14="http://schemas.microsoft.com/office/drawing/2010/main" val="0"/>
              </a:ext>
            </a:extLst>
          </a:blip>
          <a:srcRect l="-9792" r="-9792"/>
          <a:stretch>
            <a:fillRect/>
          </a:stretch>
        </p:blipFill>
        <p:spPr>
          <a:xfrm>
            <a:off x="549275" y="1670050"/>
            <a:ext cx="8042275" cy="4343400"/>
          </a:xfrm>
        </p:spPr>
      </p:pic>
      <p:sp>
        <p:nvSpPr>
          <p:cNvPr id="8" name="Rectangle 7"/>
          <p:cNvSpPr/>
          <p:nvPr/>
        </p:nvSpPr>
        <p:spPr>
          <a:xfrm>
            <a:off x="4579617" y="3245404"/>
            <a:ext cx="1412177" cy="1109594"/>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2000" dirty="0" smtClean="0"/>
              <a:t>Just to show you just can’t turn knobs</a:t>
            </a:r>
            <a:br>
              <a:rPr lang="en-US" sz="2000" dirty="0" smtClean="0"/>
            </a:br>
            <a:r>
              <a:rPr lang="en-US" sz="2000" dirty="0" smtClean="0"/>
              <a:t>The following solutions increase the loop unrolling x2 each time.</a:t>
            </a:r>
            <a:br>
              <a:rPr lang="en-US" sz="2000" dirty="0" smtClean="0"/>
            </a:br>
            <a:r>
              <a:rPr lang="en-US" sz="1400" dirty="0" smtClean="0"/>
              <a:t>Solution 7 – Unroll x 16</a:t>
            </a:r>
            <a:br>
              <a:rPr lang="en-US" sz="1400" dirty="0" smtClean="0"/>
            </a:br>
            <a:r>
              <a:rPr lang="en-US" sz="1400" dirty="0" smtClean="0"/>
              <a:t>Solution 8 – Unroll x 32 </a:t>
            </a:r>
            <a:br>
              <a:rPr lang="en-US" sz="1400" dirty="0" smtClean="0"/>
            </a:br>
            <a:r>
              <a:rPr lang="en-US" sz="1400" dirty="0" smtClean="0"/>
              <a:t>Solution 10 - Complete</a:t>
            </a:r>
            <a:endParaRPr lang="en-US" sz="1400"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35</a:t>
            </a:fld>
            <a:endParaRPr lang="en-US"/>
          </a:p>
        </p:txBody>
      </p:sp>
      <p:sp>
        <p:nvSpPr>
          <p:cNvPr id="9" name="Rectangle 8"/>
          <p:cNvSpPr/>
          <p:nvPr/>
        </p:nvSpPr>
        <p:spPr>
          <a:xfrm>
            <a:off x="6725443" y="3258232"/>
            <a:ext cx="817456" cy="1096766"/>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347841" y="4748242"/>
            <a:ext cx="1425928" cy="1084819"/>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519820" y="4748242"/>
            <a:ext cx="805001" cy="1084819"/>
          </a:xfrm>
          <a:prstGeom prst="rect">
            <a:avLst/>
          </a:prstGeom>
          <a:solidFill>
            <a:schemeClr val="bg2">
              <a:alpha val="2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962384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Vivado</a:t>
            </a:r>
            <a:r>
              <a:rPr lang="en-US" dirty="0" smtClean="0"/>
              <a:t> HLS can be finicky</a:t>
            </a:r>
          </a:p>
          <a:p>
            <a:pPr lvl="1"/>
            <a:r>
              <a:rPr lang="en-US" dirty="0" smtClean="0"/>
              <a:t>Sometimes it does what you want/expect</a:t>
            </a:r>
          </a:p>
          <a:p>
            <a:pPr lvl="1"/>
            <a:r>
              <a:rPr lang="en-US" dirty="0" smtClean="0"/>
              <a:t>Other times, you wind up with a puzzled look</a:t>
            </a:r>
          </a:p>
          <a:p>
            <a:r>
              <a:rPr lang="en-US" dirty="0" smtClean="0"/>
              <a:t>It can be unstable</a:t>
            </a:r>
          </a:p>
          <a:p>
            <a:pPr lvl="1"/>
            <a:r>
              <a:rPr lang="en-US" dirty="0" smtClean="0"/>
              <a:t>Seemingly innocuous changes can led to large changes in time and resource usage</a:t>
            </a:r>
          </a:p>
          <a:p>
            <a:pPr lvl="2"/>
            <a:r>
              <a:rPr lang="en-US" dirty="0" smtClean="0"/>
              <a:t>I’ve </a:t>
            </a:r>
            <a:r>
              <a:rPr lang="en-US" dirty="0" smtClean="0"/>
              <a:t>adopted the </a:t>
            </a:r>
            <a:r>
              <a:rPr lang="en-US" i="1" dirty="0" smtClean="0"/>
              <a:t>never </a:t>
            </a:r>
            <a:r>
              <a:rPr lang="en-US" i="1" dirty="0" smtClean="0"/>
              <a:t>make more than 1 change at a </a:t>
            </a:r>
            <a:r>
              <a:rPr lang="en-US" i="1" dirty="0" smtClean="0"/>
              <a:t>time </a:t>
            </a:r>
            <a:r>
              <a:rPr lang="en-US" dirty="0" smtClean="0"/>
              <a:t>rule</a:t>
            </a:r>
            <a:endParaRPr lang="en-US" dirty="0" smtClean="0"/>
          </a:p>
          <a:p>
            <a:r>
              <a:rPr lang="en-US" dirty="0" smtClean="0"/>
              <a:t>Development is largely a </a:t>
            </a:r>
            <a:r>
              <a:rPr lang="en-US" dirty="0" smtClean="0"/>
              <a:t>1 or 2 person</a:t>
            </a:r>
            <a:r>
              <a:rPr lang="en-US" dirty="0" smtClean="0"/>
              <a:t> </a:t>
            </a:r>
            <a:r>
              <a:rPr lang="en-US" dirty="0" smtClean="0"/>
              <a:t>activity</a:t>
            </a:r>
          </a:p>
          <a:p>
            <a:pPr lvl="1"/>
            <a:r>
              <a:rPr lang="en-US" dirty="0" smtClean="0"/>
              <a:t>Not exclusively a property of </a:t>
            </a:r>
            <a:r>
              <a:rPr lang="en-US" dirty="0" err="1" smtClean="0"/>
              <a:t>Vivado</a:t>
            </a:r>
            <a:r>
              <a:rPr lang="en-US" dirty="0" smtClean="0"/>
              <a:t> HLS, but it is contributor</a:t>
            </a:r>
          </a:p>
          <a:p>
            <a:pPr lvl="1"/>
            <a:r>
              <a:rPr lang="en-US" dirty="0" smtClean="0"/>
              <a:t>Stems from the dedicated way FPGAs are used</a:t>
            </a:r>
          </a:p>
          <a:p>
            <a:pPr lvl="2"/>
            <a:r>
              <a:rPr lang="en-US" dirty="0" smtClean="0"/>
              <a:t>Not like a CPU where you have multiple processes and tasks </a:t>
            </a:r>
            <a:r>
              <a:rPr lang="en-US" dirty="0" smtClean="0"/>
              <a:t>running </a:t>
            </a:r>
            <a:r>
              <a:rPr lang="en-US" dirty="0" smtClean="0"/>
              <a:t>that </a:t>
            </a:r>
            <a:r>
              <a:rPr lang="en-US" dirty="0" smtClean="0"/>
              <a:t>come </a:t>
            </a:r>
            <a:r>
              <a:rPr lang="en-US" dirty="0" smtClean="0"/>
              <a:t>from a cadre of developers</a:t>
            </a:r>
            <a:endParaRPr lang="en-US" dirty="0"/>
          </a:p>
          <a:p>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36</a:t>
            </a:fld>
            <a:endParaRPr lang="en-US"/>
          </a:p>
        </p:txBody>
      </p:sp>
    </p:spTree>
    <p:extLst>
      <p:ext uri="{BB962C8B-B14F-4D97-AF65-F5344CB8AC3E}">
        <p14:creationId xmlns:p14="http://schemas.microsoft.com/office/powerpoint/2010/main" val="294066982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Forward</a:t>
            </a:r>
            <a:endParaRPr lang="en-US" dirty="0"/>
          </a:p>
        </p:txBody>
      </p:sp>
      <p:sp>
        <p:nvSpPr>
          <p:cNvPr id="3" name="Content Placeholder 2"/>
          <p:cNvSpPr>
            <a:spLocks noGrp="1"/>
          </p:cNvSpPr>
          <p:nvPr>
            <p:ph idx="1"/>
          </p:nvPr>
        </p:nvSpPr>
        <p:spPr/>
        <p:txBody>
          <a:bodyPr>
            <a:normAutofit fontScale="85000" lnSpcReduction="20000"/>
          </a:bodyPr>
          <a:lstStyle/>
          <a:p>
            <a:r>
              <a:rPr lang="en-US" dirty="0"/>
              <a:t>Xilinx is </a:t>
            </a:r>
            <a:r>
              <a:rPr lang="en-US" dirty="0" smtClean="0"/>
              <a:t>betting on </a:t>
            </a:r>
            <a:r>
              <a:rPr lang="en-US" dirty="0" err="1" smtClean="0"/>
              <a:t>Vivado</a:t>
            </a:r>
            <a:r>
              <a:rPr lang="en-US" dirty="0" smtClean="0"/>
              <a:t> HLS</a:t>
            </a:r>
            <a:r>
              <a:rPr lang="en-US" dirty="0" smtClean="0"/>
              <a:t> to make FPGAs </a:t>
            </a:r>
            <a:r>
              <a:rPr lang="en-US" dirty="0" smtClean="0"/>
              <a:t>into a viable </a:t>
            </a:r>
            <a:r>
              <a:rPr lang="en-US" dirty="0" smtClean="0"/>
              <a:t>choice</a:t>
            </a:r>
            <a:endParaRPr lang="en-US" dirty="0" smtClean="0"/>
          </a:p>
          <a:p>
            <a:pPr lvl="1"/>
            <a:r>
              <a:rPr lang="en-US" dirty="0" smtClean="0"/>
              <a:t>It is not just the skill set – </a:t>
            </a:r>
            <a:r>
              <a:rPr lang="en-US" i="1" dirty="0" smtClean="0"/>
              <a:t>i.e. </a:t>
            </a:r>
            <a:r>
              <a:rPr lang="en-US" dirty="0" smtClean="0"/>
              <a:t>more C/C++ than VHDL coders</a:t>
            </a:r>
          </a:p>
          <a:p>
            <a:pPr lvl="1"/>
            <a:r>
              <a:rPr lang="en-US" dirty="0" smtClean="0"/>
              <a:t>It is the complexity and size of what you want to do</a:t>
            </a:r>
          </a:p>
          <a:p>
            <a:pPr lvl="2"/>
            <a:r>
              <a:rPr lang="en-US" dirty="0" smtClean="0"/>
              <a:t>Will overwhelm you and become unmaintainable</a:t>
            </a:r>
          </a:p>
          <a:p>
            <a:pPr lvl="2"/>
            <a:r>
              <a:rPr lang="en-US" dirty="0" smtClean="0"/>
              <a:t>This akin to coding in assembler </a:t>
            </a:r>
            <a:r>
              <a:rPr lang="en-US" dirty="0" err="1" smtClean="0"/>
              <a:t>vs</a:t>
            </a:r>
            <a:r>
              <a:rPr lang="en-US" dirty="0" smtClean="0"/>
              <a:t> C/C++</a:t>
            </a:r>
          </a:p>
          <a:p>
            <a:pPr lvl="3"/>
            <a:r>
              <a:rPr lang="en-US" dirty="0" smtClean="0"/>
              <a:t>Some things are appropriate to do in assembler, but</a:t>
            </a:r>
            <a:r>
              <a:rPr lang="is-IS" dirty="0" smtClean="0"/>
              <a:t>…</a:t>
            </a:r>
            <a:endParaRPr lang="en-US" dirty="0" smtClean="0"/>
          </a:p>
          <a:p>
            <a:pPr lvl="3"/>
            <a:r>
              <a:rPr lang="en-US" dirty="0" smtClean="0"/>
              <a:t>No way all of it can be in assembler</a:t>
            </a:r>
          </a:p>
          <a:p>
            <a:pPr lvl="1"/>
            <a:r>
              <a:rPr lang="en-US" dirty="0" smtClean="0"/>
              <a:t>Portability of moving to different FPGAs</a:t>
            </a:r>
          </a:p>
          <a:p>
            <a:r>
              <a:rPr lang="en-US" dirty="0" smtClean="0"/>
              <a:t>For those of us using the RCE, </a:t>
            </a:r>
          </a:p>
          <a:p>
            <a:pPr lvl="1">
              <a:buFont typeface="Wingdings" charset="2"/>
              <a:buChar char="Ø"/>
            </a:pPr>
            <a:r>
              <a:rPr lang="en-US" dirty="0"/>
              <a:t>T</a:t>
            </a:r>
            <a:r>
              <a:rPr lang="en-US" dirty="0" smtClean="0"/>
              <a:t>he </a:t>
            </a:r>
            <a:r>
              <a:rPr lang="en-US" dirty="0"/>
              <a:t>FPGA is where the power of the RCE lies</a:t>
            </a:r>
          </a:p>
          <a:p>
            <a:r>
              <a:rPr lang="en-US" dirty="0" smtClean="0"/>
              <a:t>While there is no free lunch,</a:t>
            </a:r>
          </a:p>
          <a:p>
            <a:pPr lvl="1">
              <a:buFont typeface="Wingdings" charset="2"/>
              <a:buChar char="Ø"/>
            </a:pPr>
            <a:r>
              <a:rPr lang="en-US" dirty="0" smtClean="0"/>
              <a:t> </a:t>
            </a:r>
            <a:r>
              <a:rPr lang="en-US" dirty="0" smtClean="0"/>
              <a:t>This </a:t>
            </a:r>
            <a:r>
              <a:rPr lang="en-US" dirty="0" smtClean="0"/>
              <a:t>may make it somewhat cheaper</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37</a:t>
            </a:fld>
            <a:endParaRPr lang="en-US"/>
          </a:p>
        </p:txBody>
      </p:sp>
    </p:spTree>
    <p:extLst>
      <p:ext uri="{BB962C8B-B14F-4D97-AF65-F5344CB8AC3E}">
        <p14:creationId xmlns:p14="http://schemas.microsoft.com/office/powerpoint/2010/main" val="14973568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Process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test harness provides test vectors to the FPGA destined code</a:t>
            </a:r>
          </a:p>
          <a:p>
            <a:r>
              <a:rPr lang="en-US" dirty="0" smtClean="0"/>
              <a:t>The initial development and testing is completely host-based in 3 steps</a:t>
            </a:r>
          </a:p>
          <a:p>
            <a:pPr lvl="1"/>
            <a:r>
              <a:rPr lang="en-US" dirty="0" smtClean="0"/>
              <a:t>No FPGA/hardware is necessary</a:t>
            </a:r>
          </a:p>
          <a:p>
            <a:r>
              <a:rPr lang="en-US" dirty="0" smtClean="0"/>
              <a:t>Step 1. C-Simulator simulates the FPGA using strictly C-code – &lt; minutes</a:t>
            </a:r>
          </a:p>
          <a:p>
            <a:pPr lvl="1"/>
            <a:r>
              <a:rPr lang="en-US" dirty="0"/>
              <a:t>A</a:t>
            </a:r>
            <a:r>
              <a:rPr lang="en-US" dirty="0" smtClean="0"/>
              <a:t> fast edit/compile/link/test cycle</a:t>
            </a:r>
          </a:p>
          <a:p>
            <a:r>
              <a:rPr lang="en-US" dirty="0" smtClean="0"/>
              <a:t>Step 2. Synthesis stage – ~10 seconds - 10 </a:t>
            </a:r>
            <a:r>
              <a:rPr lang="en-US" dirty="0"/>
              <a:t>minutes</a:t>
            </a:r>
            <a:endParaRPr lang="en-US" dirty="0" smtClean="0"/>
          </a:p>
          <a:p>
            <a:pPr lvl="1"/>
            <a:r>
              <a:rPr lang="en-US" dirty="0" smtClean="0"/>
              <a:t>Produces the VHDL (or Verilog)</a:t>
            </a:r>
          </a:p>
          <a:p>
            <a:pPr lvl="1"/>
            <a:r>
              <a:rPr lang="en-US" dirty="0" smtClean="0"/>
              <a:t>This gives good (but not perfect) timing and resource usage</a:t>
            </a:r>
          </a:p>
          <a:p>
            <a:r>
              <a:rPr lang="en-US" dirty="0" smtClean="0"/>
              <a:t>Step 3. Can now run an analysis and co-simulator on this VHDL/Verilog</a:t>
            </a:r>
          </a:p>
          <a:p>
            <a:pPr lvl="1"/>
            <a:r>
              <a:rPr lang="en-US" dirty="0" smtClean="0"/>
              <a:t>The analysis produces accurate resource usage</a:t>
            </a:r>
          </a:p>
          <a:p>
            <a:pPr lvl="1"/>
            <a:r>
              <a:rPr lang="en-US" dirty="0" smtClean="0"/>
              <a:t>The co-simulator produces detailed timing (waveform)</a:t>
            </a:r>
          </a:p>
          <a:p>
            <a:pPr lvl="1"/>
            <a:r>
              <a:rPr lang="en-US" dirty="0" smtClean="0"/>
              <a:t>Both the analysis and co-simulation are much slower</a:t>
            </a:r>
          </a:p>
          <a:p>
            <a:r>
              <a:rPr lang="en-US" dirty="0" smtClean="0"/>
              <a:t>Final step is producing a downloadable bit file – ~hours</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4</a:t>
            </a:fld>
            <a:endParaRPr lang="en-US"/>
          </a:p>
        </p:txBody>
      </p:sp>
    </p:spTree>
    <p:extLst>
      <p:ext uri="{BB962C8B-B14F-4D97-AF65-F5344CB8AC3E}">
        <p14:creationId xmlns:p14="http://schemas.microsoft.com/office/powerpoint/2010/main" val="21808448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it does</a:t>
            </a:r>
            <a:endParaRPr lang="en-US" dirty="0"/>
          </a:p>
        </p:txBody>
      </p:sp>
      <p:sp>
        <p:nvSpPr>
          <p:cNvPr id="3" name="Content Placeholder 2"/>
          <p:cNvSpPr>
            <a:spLocks noGrp="1"/>
          </p:cNvSpPr>
          <p:nvPr>
            <p:ph idx="1"/>
          </p:nvPr>
        </p:nvSpPr>
        <p:spPr/>
        <p:txBody>
          <a:bodyPr>
            <a:normAutofit fontScale="62500" lnSpcReduction="20000"/>
          </a:bodyPr>
          <a:lstStyle/>
          <a:p>
            <a:r>
              <a:rPr lang="en-US" dirty="0" err="1" smtClean="0"/>
              <a:t>Vivado</a:t>
            </a:r>
            <a:r>
              <a:rPr lang="en-US" dirty="0" smtClean="0"/>
              <a:t> HLS allows one to write algorithms in</a:t>
            </a:r>
          </a:p>
          <a:p>
            <a:pPr lvl="1"/>
            <a:r>
              <a:rPr lang="en-US" dirty="0" smtClean="0"/>
              <a:t>C/C++</a:t>
            </a:r>
          </a:p>
          <a:p>
            <a:pPr lvl="1"/>
            <a:r>
              <a:rPr lang="en-US" dirty="0" smtClean="0"/>
              <a:t>System C.</a:t>
            </a:r>
          </a:p>
          <a:p>
            <a:pPr lvl="1"/>
            <a:r>
              <a:rPr lang="en-US" dirty="0" err="1" smtClean="0"/>
              <a:t>OpenCL</a:t>
            </a:r>
            <a:r>
              <a:rPr lang="en-US" dirty="0" smtClean="0"/>
              <a:t> seems to working itself into the mix</a:t>
            </a:r>
          </a:p>
          <a:p>
            <a:pPr lvl="1"/>
            <a:r>
              <a:rPr lang="en-US" dirty="0" smtClean="0"/>
              <a:t>Would recommend stick to C++</a:t>
            </a:r>
          </a:p>
          <a:p>
            <a:pPr lvl="2"/>
            <a:r>
              <a:rPr lang="en-US" dirty="0" smtClean="0"/>
              <a:t>Looks like the best supported</a:t>
            </a:r>
          </a:p>
          <a:p>
            <a:r>
              <a:rPr lang="en-US" dirty="0" smtClean="0"/>
              <a:t>Just throwing vanilla C/C++ at </a:t>
            </a:r>
            <a:r>
              <a:rPr lang="en-US" dirty="0" err="1" smtClean="0"/>
              <a:t>Vivado</a:t>
            </a:r>
            <a:r>
              <a:rPr lang="en-US" dirty="0" smtClean="0"/>
              <a:t> HLS will not work</a:t>
            </a:r>
          </a:p>
          <a:p>
            <a:pPr lvl="1"/>
            <a:r>
              <a:rPr lang="en-US" dirty="0" smtClean="0"/>
              <a:t>These are sequential languages </a:t>
            </a:r>
            <a:endParaRPr lang="en-US" dirty="0"/>
          </a:p>
          <a:p>
            <a:pPr lvl="2"/>
            <a:r>
              <a:rPr lang="en-US" dirty="0" smtClean="0"/>
              <a:t>FPGAs get their power from parallelism</a:t>
            </a:r>
          </a:p>
          <a:p>
            <a:pPr lvl="1"/>
            <a:r>
              <a:rPr lang="en-US" dirty="0" smtClean="0"/>
              <a:t>FPGAs are not constrained to natural 8/16/32/64 - bit boundaries</a:t>
            </a:r>
          </a:p>
          <a:p>
            <a:pPr lvl="2"/>
            <a:r>
              <a:rPr lang="en-US" dirty="0" smtClean="0"/>
              <a:t>Any size integer or fixed point are possible</a:t>
            </a:r>
          </a:p>
          <a:p>
            <a:pPr lvl="1"/>
            <a:r>
              <a:rPr lang="en-US" dirty="0" smtClean="0"/>
              <a:t>Some constructs natural to an FPGA have no counterparts</a:t>
            </a:r>
            <a:r>
              <a:rPr lang="en-US" dirty="0"/>
              <a:t> </a:t>
            </a:r>
            <a:r>
              <a:rPr lang="en-US" dirty="0" smtClean="0"/>
              <a:t>in C/C++</a:t>
            </a:r>
          </a:p>
          <a:p>
            <a:pPr lvl="2"/>
            <a:r>
              <a:rPr lang="en-US" i="1" dirty="0"/>
              <a:t>e</a:t>
            </a:r>
            <a:r>
              <a:rPr lang="en-US" i="1" dirty="0" smtClean="0"/>
              <a:t>.g. </a:t>
            </a:r>
            <a:r>
              <a:rPr lang="en-US" dirty="0" smtClean="0"/>
              <a:t>multi-port memory</a:t>
            </a:r>
            <a:endParaRPr lang="en-US" i="1" dirty="0" smtClean="0"/>
          </a:p>
          <a:p>
            <a:pPr lvl="1">
              <a:buFont typeface="Wingdings" charset="2"/>
              <a:buChar char=""/>
            </a:pPr>
            <a:r>
              <a:rPr lang="en-US" dirty="0" smtClean="0">
                <a:sym typeface="Wingdings"/>
              </a:rPr>
              <a:t>C/C++ is like a visitor in a foreign country</a:t>
            </a:r>
          </a:p>
          <a:p>
            <a:pPr lvl="2"/>
            <a:r>
              <a:rPr lang="en-US" dirty="0" smtClean="0">
                <a:sym typeface="Wingdings"/>
              </a:rPr>
              <a:t>They may speak the language, but do not appreciate the culture</a:t>
            </a:r>
          </a:p>
          <a:p>
            <a:pPr lvl="2"/>
            <a:r>
              <a:rPr lang="en-US" dirty="0" smtClean="0">
                <a:sym typeface="Wingdings"/>
              </a:rPr>
              <a:t>Your job  Absorb/understand the culture, </a:t>
            </a:r>
          </a:p>
          <a:p>
            <a:pPr lvl="2"/>
            <a:r>
              <a:rPr lang="en-US" dirty="0" err="1" smtClean="0">
                <a:sym typeface="Wingdings"/>
              </a:rPr>
              <a:t>Vivado’s</a:t>
            </a:r>
            <a:r>
              <a:rPr lang="en-US" dirty="0" smtClean="0">
                <a:sym typeface="Wingdings"/>
              </a:rPr>
              <a:t> role  Help you in bridging this cultural gap</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5</a:t>
            </a:fld>
            <a:endParaRPr lang="en-US"/>
          </a:p>
        </p:txBody>
      </p:sp>
    </p:spTree>
    <p:extLst>
      <p:ext uri="{BB962C8B-B14F-4D97-AF65-F5344CB8AC3E}">
        <p14:creationId xmlns:p14="http://schemas.microsoft.com/office/powerpoint/2010/main" val="26741901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Decorated C++</a:t>
            </a:r>
            <a:br>
              <a:rPr lang="en-US" dirty="0" smtClean="0"/>
            </a:br>
            <a:r>
              <a:rPr lang="en-US" sz="2400" dirty="0" smtClean="0"/>
              <a:t>How to bridge the gap</a:t>
            </a:r>
            <a:endParaRPr lang="en-US" sz="2400" dirty="0"/>
          </a:p>
        </p:txBody>
      </p:sp>
      <p:sp>
        <p:nvSpPr>
          <p:cNvPr id="3" name="Content Placeholder 2"/>
          <p:cNvSpPr>
            <a:spLocks noGrp="1"/>
          </p:cNvSpPr>
          <p:nvPr>
            <p:ph idx="1"/>
          </p:nvPr>
        </p:nvSpPr>
        <p:spPr/>
        <p:txBody>
          <a:bodyPr>
            <a:normAutofit fontScale="92500" lnSpcReduction="10000"/>
          </a:bodyPr>
          <a:lstStyle/>
          <a:p>
            <a:r>
              <a:rPr lang="en-US" dirty="0" smtClean="0"/>
              <a:t>Two tools are</a:t>
            </a:r>
          </a:p>
          <a:p>
            <a:pPr lvl="1"/>
            <a:r>
              <a:rPr lang="en-US" dirty="0" smtClean="0"/>
              <a:t>Language augmentations</a:t>
            </a:r>
          </a:p>
          <a:p>
            <a:pPr lvl="1"/>
            <a:r>
              <a:rPr lang="en-US" dirty="0" smtClean="0"/>
              <a:t>Pragmas</a:t>
            </a:r>
          </a:p>
          <a:p>
            <a:r>
              <a:rPr lang="en-US" dirty="0" smtClean="0"/>
              <a:t>Language augmentations</a:t>
            </a:r>
          </a:p>
          <a:p>
            <a:pPr lvl="2"/>
            <a:r>
              <a:rPr lang="en-US" dirty="0" smtClean="0"/>
              <a:t>These are C++ classes during the simulation stage, then</a:t>
            </a:r>
            <a:r>
              <a:rPr lang="is-IS" dirty="0" smtClean="0"/>
              <a:t>…</a:t>
            </a:r>
            <a:endParaRPr lang="en-US" dirty="0" smtClean="0"/>
          </a:p>
          <a:p>
            <a:pPr lvl="2"/>
            <a:r>
              <a:rPr lang="en-US" dirty="0" smtClean="0"/>
              <a:t>Mapped to specific hardware constructs during synthesis</a:t>
            </a:r>
          </a:p>
          <a:p>
            <a:pPr lvl="1"/>
            <a:r>
              <a:rPr lang="en-US" dirty="0" smtClean="0"/>
              <a:t>Most common examples are arbitrary precision classes</a:t>
            </a:r>
          </a:p>
          <a:p>
            <a:pPr lvl="2"/>
            <a:r>
              <a:rPr lang="en-US" i="1" dirty="0"/>
              <a:t>e</a:t>
            </a:r>
            <a:r>
              <a:rPr lang="en-US" i="1" dirty="0" smtClean="0"/>
              <a:t>.g. </a:t>
            </a:r>
            <a:r>
              <a:rPr lang="en-US" dirty="0" err="1" smtClean="0"/>
              <a:t>ap_uint</a:t>
            </a:r>
            <a:r>
              <a:rPr lang="en-US" dirty="0" smtClean="0"/>
              <a:t>&lt;12&gt;</a:t>
            </a:r>
          </a:p>
          <a:p>
            <a:pPr lvl="2"/>
            <a:r>
              <a:rPr lang="en-US" dirty="0" smtClean="0"/>
              <a:t>Easier in C++ than C because other classes (like printing) understand them </a:t>
            </a:r>
          </a:p>
          <a:p>
            <a:pPr lvl="2"/>
            <a:r>
              <a:rPr lang="en-US" dirty="0" smtClean="0"/>
              <a:t>Advise using </a:t>
            </a:r>
            <a:r>
              <a:rPr lang="en-US" dirty="0" err="1" smtClean="0"/>
              <a:t>typedef’s</a:t>
            </a:r>
            <a:r>
              <a:rPr lang="en-US" dirty="0" smtClean="0"/>
              <a:t> to make these easy to change</a:t>
            </a:r>
          </a:p>
          <a:p>
            <a:pPr lvl="3"/>
            <a:r>
              <a:rPr lang="en-US" dirty="0" err="1" smtClean="0"/>
              <a:t>typedef</a:t>
            </a:r>
            <a:r>
              <a:rPr lang="en-US" dirty="0" smtClean="0"/>
              <a:t> </a:t>
            </a:r>
            <a:r>
              <a:rPr lang="en-US" dirty="0" err="1" smtClean="0"/>
              <a:t>ap_uint</a:t>
            </a:r>
            <a:r>
              <a:rPr lang="en-US" dirty="0" smtClean="0"/>
              <a:t>&lt;12&gt; </a:t>
            </a:r>
            <a:r>
              <a:rPr lang="en-US" dirty="0" err="1" smtClean="0"/>
              <a:t>Adc</a:t>
            </a:r>
            <a:r>
              <a:rPr lang="en-US" dirty="0" smtClean="0"/>
              <a:t>;</a:t>
            </a:r>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6</a:t>
            </a:fld>
            <a:endParaRPr lang="en-US"/>
          </a:p>
        </p:txBody>
      </p:sp>
    </p:spTree>
    <p:extLst>
      <p:ext uri="{BB962C8B-B14F-4D97-AF65-F5344CB8AC3E}">
        <p14:creationId xmlns:p14="http://schemas.microsoft.com/office/powerpoint/2010/main" val="33731790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Decorated C++</a:t>
            </a:r>
            <a:br>
              <a:rPr lang="en-US" dirty="0"/>
            </a:br>
            <a:r>
              <a:rPr lang="en-US" sz="2400" dirty="0" smtClean="0"/>
              <a:t>Bridging the Gap - Pragmas</a:t>
            </a:r>
            <a:endParaRPr lang="en-US" sz="2400" dirty="0"/>
          </a:p>
        </p:txBody>
      </p:sp>
      <p:sp>
        <p:nvSpPr>
          <p:cNvPr id="3" name="Content Placeholder 2"/>
          <p:cNvSpPr>
            <a:spLocks noGrp="1"/>
          </p:cNvSpPr>
          <p:nvPr>
            <p:ph idx="1"/>
          </p:nvPr>
        </p:nvSpPr>
        <p:spPr/>
        <p:txBody>
          <a:bodyPr>
            <a:normAutofit fontScale="92500" lnSpcReduction="20000"/>
          </a:bodyPr>
          <a:lstStyle/>
          <a:p>
            <a:r>
              <a:rPr lang="en-US" dirty="0" smtClean="0"/>
              <a:t>Pragmas, a very large topic</a:t>
            </a:r>
          </a:p>
          <a:p>
            <a:pPr lvl="1"/>
            <a:r>
              <a:rPr lang="en-US" dirty="0" smtClean="0"/>
              <a:t>Allow creation of multi-port memories</a:t>
            </a:r>
          </a:p>
          <a:p>
            <a:pPr lvl="1"/>
            <a:r>
              <a:rPr lang="en-US" dirty="0" smtClean="0"/>
              <a:t>Loop unrolling</a:t>
            </a:r>
          </a:p>
          <a:p>
            <a:pPr lvl="1"/>
            <a:r>
              <a:rPr lang="en-US" dirty="0" smtClean="0"/>
              <a:t>Pipelining</a:t>
            </a:r>
          </a:p>
          <a:p>
            <a:pPr lvl="1"/>
            <a:r>
              <a:rPr lang="en-US" dirty="0" smtClean="0"/>
              <a:t>Interface specification</a:t>
            </a:r>
          </a:p>
          <a:p>
            <a:pPr lvl="1"/>
            <a:r>
              <a:rPr lang="en-US" dirty="0" smtClean="0"/>
              <a:t>Array partitioning</a:t>
            </a:r>
          </a:p>
          <a:p>
            <a:pPr lvl="1"/>
            <a:r>
              <a:rPr lang="en-US" dirty="0" smtClean="0"/>
              <a:t>Array reshaping</a:t>
            </a:r>
          </a:p>
          <a:p>
            <a:pPr lvl="1"/>
            <a:r>
              <a:rPr lang="en-US" dirty="0" smtClean="0"/>
              <a:t>Dataflow</a:t>
            </a:r>
          </a:p>
          <a:p>
            <a:pPr lvl="1"/>
            <a:r>
              <a:rPr lang="en-US" dirty="0" smtClean="0"/>
              <a:t>Resource control</a:t>
            </a:r>
          </a:p>
          <a:p>
            <a:pPr lvl="1"/>
            <a:r>
              <a:rPr lang="is-IS" dirty="0" smtClean="0"/>
              <a:t>…and way more than can be covered </a:t>
            </a:r>
          </a:p>
          <a:p>
            <a:r>
              <a:rPr lang="is-IS" dirty="0" smtClean="0"/>
              <a:t>Gaining an understanding of their usage is a key component to success</a:t>
            </a:r>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7</a:t>
            </a:fld>
            <a:endParaRPr lang="en-US"/>
          </a:p>
        </p:txBody>
      </p:sp>
    </p:spTree>
    <p:extLst>
      <p:ext uri="{BB962C8B-B14F-4D97-AF65-F5344CB8AC3E}">
        <p14:creationId xmlns:p14="http://schemas.microsoft.com/office/powerpoint/2010/main" val="13821767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Fine Print</a:t>
            </a:r>
            <a:endParaRPr lang="en-US" dirty="0"/>
          </a:p>
        </p:txBody>
      </p:sp>
      <p:sp>
        <p:nvSpPr>
          <p:cNvPr id="3" name="Content Placeholder 2"/>
          <p:cNvSpPr>
            <a:spLocks noGrp="1"/>
          </p:cNvSpPr>
          <p:nvPr>
            <p:ph idx="1"/>
          </p:nvPr>
        </p:nvSpPr>
        <p:spPr/>
        <p:txBody>
          <a:bodyPr>
            <a:normAutofit/>
          </a:bodyPr>
          <a:lstStyle/>
          <a:p>
            <a:r>
              <a:rPr lang="en-US" dirty="0" smtClean="0"/>
              <a:t>The language is C/C++, but the target is an FPGA</a:t>
            </a:r>
          </a:p>
          <a:p>
            <a:pPr lvl="1"/>
            <a:r>
              <a:rPr lang="en-US" dirty="0" smtClean="0"/>
              <a:t>Algorithms and styles that work in a sequential machines may or may not translate</a:t>
            </a:r>
          </a:p>
          <a:p>
            <a:r>
              <a:rPr lang="en-US" dirty="0" smtClean="0"/>
              <a:t>Currently, </a:t>
            </a:r>
          </a:p>
          <a:p>
            <a:pPr lvl="1"/>
            <a:r>
              <a:rPr lang="en-US" dirty="0"/>
              <a:t>A</a:t>
            </a:r>
            <a:r>
              <a:rPr lang="en-US" dirty="0" smtClean="0"/>
              <a:t> clear leaning towards pipeline style processing</a:t>
            </a:r>
          </a:p>
          <a:p>
            <a:pPr lvl="1"/>
            <a:r>
              <a:rPr lang="en-US" dirty="0" smtClean="0"/>
              <a:t>This may just reflect traditional FPGA applications</a:t>
            </a:r>
          </a:p>
          <a:p>
            <a:r>
              <a:rPr lang="en-US" dirty="0" smtClean="0"/>
              <a:t>Buffering and decimation are trickier</a:t>
            </a:r>
          </a:p>
          <a:p>
            <a:pPr lvl="1"/>
            <a:r>
              <a:rPr lang="en-US" dirty="0" smtClean="0"/>
              <a:t>Xilinx seems to have realized this </a:t>
            </a:r>
          </a:p>
          <a:p>
            <a:pPr lvl="1"/>
            <a:r>
              <a:rPr lang="en-US" dirty="0" smtClean="0"/>
              <a:t>Better tools/techniques to deal seem to be coming </a:t>
            </a:r>
            <a:endParaRPr lang="en-US" dirty="0"/>
          </a:p>
          <a:p>
            <a:endParaRPr lang="en-US" dirty="0" smtClean="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8</a:t>
            </a:fld>
            <a:endParaRPr lang="en-US"/>
          </a:p>
        </p:txBody>
      </p:sp>
    </p:spTree>
    <p:extLst>
      <p:ext uri="{BB962C8B-B14F-4D97-AF65-F5344CB8AC3E}">
        <p14:creationId xmlns:p14="http://schemas.microsoft.com/office/powerpoint/2010/main" val="90137125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Finer Print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More suited to </a:t>
            </a:r>
            <a:r>
              <a:rPr lang="en-US" i="1" dirty="0" smtClean="0"/>
              <a:t>algorithmic</a:t>
            </a:r>
            <a:r>
              <a:rPr lang="en-US" dirty="0" smtClean="0"/>
              <a:t> code, not the IO</a:t>
            </a:r>
          </a:p>
          <a:p>
            <a:pPr lvl="1"/>
            <a:r>
              <a:rPr lang="en-US" dirty="0" smtClean="0"/>
              <a:t>Depend on VHDL to handle decoding of raw bit streams </a:t>
            </a:r>
          </a:p>
          <a:p>
            <a:pPr lvl="1"/>
            <a:r>
              <a:rPr lang="en-US" dirty="0" smtClean="0"/>
              <a:t>Currently depend on VHDL to do the DMA to the processor</a:t>
            </a:r>
          </a:p>
          <a:p>
            <a:pPr lvl="2"/>
            <a:r>
              <a:rPr lang="en-US" dirty="0" smtClean="0"/>
              <a:t>This may be relieved in </a:t>
            </a:r>
            <a:r>
              <a:rPr lang="en-US" dirty="0" err="1" smtClean="0"/>
              <a:t>SDSoc</a:t>
            </a:r>
            <a:r>
              <a:rPr lang="en-US" dirty="0"/>
              <a:t> </a:t>
            </a:r>
            <a:r>
              <a:rPr lang="en-US" dirty="0" smtClean="0"/>
              <a:t>– but not for the raw input bit streams </a:t>
            </a:r>
          </a:p>
          <a:p>
            <a:pPr lvl="2"/>
            <a:r>
              <a:rPr lang="en-US" dirty="0" smtClean="0"/>
              <a:t>Locally we refer to this as </a:t>
            </a:r>
            <a:r>
              <a:rPr lang="en-US" i="1" dirty="0" smtClean="0"/>
              <a:t>coding in the donut hole</a:t>
            </a:r>
            <a:endParaRPr lang="en-US" dirty="0" smtClean="0"/>
          </a:p>
          <a:p>
            <a:r>
              <a:rPr lang="en-US" dirty="0"/>
              <a:t>Have had issues dealing with large codes</a:t>
            </a:r>
          </a:p>
          <a:p>
            <a:pPr lvl="1"/>
            <a:r>
              <a:rPr lang="en-US" dirty="0" smtClean="0"/>
              <a:t>Had to break the waveform extraction code handling 128 </a:t>
            </a:r>
            <a:r>
              <a:rPr lang="en-US" dirty="0"/>
              <a:t>channels in 4 x 32 code blocks</a:t>
            </a:r>
          </a:p>
          <a:p>
            <a:pPr lvl="2"/>
            <a:r>
              <a:rPr lang="en-US" dirty="0" smtClean="0"/>
              <a:t>May have learned, current DUNE compression code handles 256 channels</a:t>
            </a:r>
          </a:p>
          <a:p>
            <a:pPr lvl="3"/>
            <a:r>
              <a:rPr lang="en-US" dirty="0" smtClean="0"/>
              <a:t>Synthesis ~ 150 seconds</a:t>
            </a:r>
          </a:p>
          <a:p>
            <a:pPr lvl="3"/>
            <a:r>
              <a:rPr lang="en-US" dirty="0" smtClean="0"/>
              <a:t>Export (with analysis) ~ 30 minutes</a:t>
            </a:r>
          </a:p>
          <a:p>
            <a:pPr lvl="3"/>
            <a:r>
              <a:rPr lang="en-US" dirty="0" smtClean="0"/>
              <a:t>Haven’t built a viable bit-file yet, nothing to report here</a:t>
            </a:r>
          </a:p>
          <a:p>
            <a:r>
              <a:rPr lang="en-US" dirty="0"/>
              <a:t>Model of 1 test harness and 1 FPGA destined module is limiting</a:t>
            </a:r>
          </a:p>
          <a:p>
            <a:pPr lvl="1"/>
            <a:r>
              <a:rPr lang="en-US" dirty="0"/>
              <a:t>In the waveform extraction code, would have like to have a 2</a:t>
            </a:r>
            <a:r>
              <a:rPr lang="en-US" baseline="30000" dirty="0"/>
              <a:t>nd</a:t>
            </a:r>
            <a:r>
              <a:rPr lang="en-US" dirty="0"/>
              <a:t> module that recombined the 4 x 32 output streams. </a:t>
            </a:r>
          </a:p>
          <a:p>
            <a:pPr lvl="1"/>
            <a:r>
              <a:rPr lang="en-US" dirty="0" err="1" smtClean="0"/>
              <a:t>SDSoc</a:t>
            </a:r>
            <a:r>
              <a:rPr lang="en-US" dirty="0" smtClean="0"/>
              <a:t> may </a:t>
            </a:r>
            <a:r>
              <a:rPr lang="en-US" dirty="0"/>
              <a:t>be addressing </a:t>
            </a:r>
            <a:r>
              <a:rPr lang="en-US" dirty="0" smtClean="0"/>
              <a:t>this</a:t>
            </a:r>
          </a:p>
          <a:p>
            <a:pPr lvl="1"/>
            <a:endParaRPr lang="en-US" dirty="0"/>
          </a:p>
          <a:p>
            <a:pPr marL="0" indent="0">
              <a:buNone/>
            </a:pPr>
            <a:endParaRPr lang="en-US" dirty="0"/>
          </a:p>
          <a:p>
            <a:pPr lvl="2"/>
            <a:endParaRPr lang="en-US" dirty="0"/>
          </a:p>
          <a:p>
            <a:endParaRPr lang="en-US" dirty="0"/>
          </a:p>
          <a:p>
            <a:pPr lvl="3"/>
            <a:endParaRPr lang="en-US" dirty="0"/>
          </a:p>
          <a:p>
            <a:endParaRPr lang="en-US" dirty="0"/>
          </a:p>
        </p:txBody>
      </p:sp>
      <p:sp>
        <p:nvSpPr>
          <p:cNvPr id="4" name="Date Placeholder 3"/>
          <p:cNvSpPr>
            <a:spLocks noGrp="1"/>
          </p:cNvSpPr>
          <p:nvPr>
            <p:ph type="dt" sz="half" idx="10"/>
          </p:nvPr>
        </p:nvSpPr>
        <p:spPr/>
        <p:txBody>
          <a:bodyPr/>
          <a:lstStyle/>
          <a:p>
            <a:r>
              <a:rPr lang="en-US" smtClean="0"/>
              <a:t>28 July 2016</a:t>
            </a:r>
            <a:endParaRPr lang="en-US"/>
          </a:p>
        </p:txBody>
      </p:sp>
      <p:sp>
        <p:nvSpPr>
          <p:cNvPr id="5" name="Footer Placeholder 4"/>
          <p:cNvSpPr>
            <a:spLocks noGrp="1"/>
          </p:cNvSpPr>
          <p:nvPr>
            <p:ph type="ftr" sz="quarter" idx="11"/>
          </p:nvPr>
        </p:nvSpPr>
        <p:spPr/>
        <p:txBody>
          <a:bodyPr/>
          <a:lstStyle/>
          <a:p>
            <a:r>
              <a:rPr lang="en-US" smtClean="0"/>
              <a:t>JJRussell</a:t>
            </a:r>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9</a:t>
            </a:fld>
            <a:endParaRPr lang="en-US"/>
          </a:p>
        </p:txBody>
      </p:sp>
    </p:spTree>
    <p:extLst>
      <p:ext uri="{BB962C8B-B14F-4D97-AF65-F5344CB8AC3E}">
        <p14:creationId xmlns:p14="http://schemas.microsoft.com/office/powerpoint/2010/main" val="360608130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14437</TotalTime>
  <Words>2470</Words>
  <Application>Microsoft Macintosh PowerPoint</Application>
  <PresentationFormat>On-screen Show (4:3)</PresentationFormat>
  <Paragraphs>448</Paragraphs>
  <Slides>37</Slides>
  <Notes>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Breeze</vt:lpstr>
      <vt:lpstr>Vivado HLS</vt:lpstr>
      <vt:lpstr>Outline</vt:lpstr>
      <vt:lpstr>Development Process</vt:lpstr>
      <vt:lpstr>Development Process</vt:lpstr>
      <vt:lpstr>What it does</vt:lpstr>
      <vt:lpstr>Decorated C++ How to bridge the gap</vt:lpstr>
      <vt:lpstr>Decorated C++ Bridging the Gap - Pragmas</vt:lpstr>
      <vt:lpstr>Some Fine Print</vt:lpstr>
      <vt:lpstr>Even Finer Print</vt:lpstr>
      <vt:lpstr>Example of Code Development</vt:lpstr>
      <vt:lpstr>But First…  The Anatomy of the IDE</vt:lpstr>
      <vt:lpstr>PowerPoint Presentation</vt:lpstr>
      <vt:lpstr>PowerPoint Presentation</vt:lpstr>
      <vt:lpstr>PowerPoint Presentation</vt:lpstr>
      <vt:lpstr>Simple Example</vt:lpstr>
      <vt:lpstr>Memory Bottleneck</vt:lpstr>
      <vt:lpstr>Bottleneck</vt:lpstr>
      <vt:lpstr>From Analysis View</vt:lpstr>
      <vt:lpstr>Better Code</vt:lpstr>
      <vt:lpstr>Better Code   Better Performance</vt:lpstr>
      <vt:lpstr>Pragmas Overview</vt:lpstr>
      <vt:lpstr>Pragmas How to specify</vt:lpstr>
      <vt:lpstr>Pragmas Uses</vt:lpstr>
      <vt:lpstr>Popular Pragmas  RESOURCE</vt:lpstr>
      <vt:lpstr>Popular Pragmas ARRAY_PARTITION</vt:lpstr>
      <vt:lpstr>Popular Pragmas DATAFLOW</vt:lpstr>
      <vt:lpstr>Popular Pragmas INLINE,PIPELINE,UNROLL</vt:lpstr>
      <vt:lpstr>Language Augmentations</vt:lpstr>
      <vt:lpstr>Exploring the Effect of Pragmas</vt:lpstr>
      <vt:lpstr>PowerPoint Presentation</vt:lpstr>
      <vt:lpstr>PowerPoint Presentation</vt:lpstr>
      <vt:lpstr>PowerPoint Presentation</vt:lpstr>
      <vt:lpstr>PowerPoint Presentation</vt:lpstr>
      <vt:lpstr>Performance Comparison</vt:lpstr>
      <vt:lpstr>Just to show you just can’t turn knobs The following solutions increase the loop unrolling x2 each time. Solution 7 – Unroll x 16 Solution 8 – Unroll x 32  Solution 10 - Complete</vt:lpstr>
      <vt:lpstr>Observations</vt:lpstr>
      <vt:lpstr>Going Forward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Vivado HLS</dc:title>
  <dc:creator>James Russell</dc:creator>
  <cp:lastModifiedBy>Jim Russell</cp:lastModifiedBy>
  <cp:revision>86</cp:revision>
  <dcterms:created xsi:type="dcterms:W3CDTF">2016-05-21T18:45:28Z</dcterms:created>
  <dcterms:modified xsi:type="dcterms:W3CDTF">2016-07-27T19:54:13Z</dcterms:modified>
</cp:coreProperties>
</file>