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303" r:id="rId5"/>
    <p:sldId id="374" r:id="rId6"/>
    <p:sldId id="333" r:id="rId7"/>
    <p:sldId id="344" r:id="rId8"/>
    <p:sldId id="355" r:id="rId9"/>
    <p:sldId id="365" r:id="rId10"/>
    <p:sldId id="359" r:id="rId11"/>
    <p:sldId id="348" r:id="rId12"/>
    <p:sldId id="363" r:id="rId13"/>
    <p:sldId id="362" r:id="rId14"/>
    <p:sldId id="371" r:id="rId15"/>
    <p:sldId id="349" r:id="rId16"/>
    <p:sldId id="368" r:id="rId17"/>
    <p:sldId id="369" r:id="rId18"/>
    <p:sldId id="370" r:id="rId19"/>
    <p:sldId id="366" r:id="rId20"/>
    <p:sldId id="372" r:id="rId21"/>
    <p:sldId id="373" r:id="rId22"/>
    <p:sldId id="356" r:id="rId23"/>
    <p:sldId id="367" r:id="rId24"/>
    <p:sldId id="364" r:id="rId25"/>
    <p:sldId id="312" r:id="rId26"/>
    <p:sldId id="354" r:id="rId27"/>
  </p:sldIdLst>
  <p:sldSz cx="9144000" cy="6858000" type="screen4x3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6">
          <p15:clr>
            <a:srgbClr val="A4A3A4"/>
          </p15:clr>
        </p15:guide>
        <p15:guide id="2" orient="horz" pos="1296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6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8" autoAdjust="0"/>
    <p:restoredTop sz="95337" autoAdjust="0"/>
  </p:normalViewPr>
  <p:slideViewPr>
    <p:cSldViewPr snapToObjects="1" showGuides="1">
      <p:cViewPr>
        <p:scale>
          <a:sx n="139" d="100"/>
          <a:sy n="139" d="100"/>
        </p:scale>
        <p:origin x="-954" y="-72"/>
      </p:cViewPr>
      <p:guideLst>
        <p:guide orient="horz" pos="326"/>
        <p:guide orient="horz" pos="1296"/>
        <p:guide orient="horz" pos="3745"/>
        <p:guide orient="horz" pos="3980"/>
        <p:guide orient="horz" pos="1056"/>
        <p:guide orient="horz" pos="1741"/>
        <p:guide orient="horz" pos="4183"/>
        <p:guide orient="horz" pos="566"/>
        <p:guide orient="horz" pos="2832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outlineViewPr>
    <p:cViewPr>
      <p:scale>
        <a:sx n="33" d="100"/>
        <a:sy n="33" d="100"/>
      </p:scale>
      <p:origin x="42" y="294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3" d="100"/>
          <a:sy n="83" d="100"/>
        </p:scale>
        <p:origin x="-390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176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7/29/2016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3C198D6-2539-0E42-B04B-B1D186C9FD00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043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talk will focus on the DAQ</a:t>
            </a:r>
            <a:r>
              <a:rPr lang="en-US" baseline="0" dirty="0" smtClean="0"/>
              <a:t> electronics. There is a separate talk later today at the Silicon Detectors session that will cover the SVT design and the physics motivations behind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463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333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Hybrids are connected in in-chamber front end boards. Why in chamber?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423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796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890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ubtitle 5"/>
          <p:cNvSpPr>
            <a:spLocks noGrp="1"/>
          </p:cNvSpPr>
          <p:nvPr>
            <p:ph type="subTitle" idx="1"/>
          </p:nvPr>
        </p:nvSpPr>
        <p:spPr>
          <a:xfrm>
            <a:off x="557213" y="3505200"/>
            <a:ext cx="7989887" cy="2187575"/>
          </a:xfrm>
        </p:spPr>
        <p:txBody>
          <a:bodyPr/>
          <a:lstStyle/>
          <a:p>
            <a:pPr eaLnBrk="1" hangingPunct="1"/>
            <a:r>
              <a:rPr lang="en-CA" sz="1800" dirty="0" smtClean="0">
                <a:latin typeface="Arial" charset="0"/>
                <a:cs typeface="Arial" charset="0"/>
              </a:rPr>
              <a:t>Ben Reese, SLAC National Accelerator Laboratory</a:t>
            </a:r>
            <a:endParaRPr lang="en-CA" sz="1800" dirty="0">
              <a:latin typeface="Arial" charset="0"/>
              <a:cs typeface="Arial" charset="0"/>
            </a:endParaRPr>
          </a:p>
        </p:txBody>
      </p:sp>
      <p:sp>
        <p:nvSpPr>
          <p:cNvPr id="1024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57213" y="1671168"/>
            <a:ext cx="8008937" cy="1605431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charset="0"/>
                <a:cs typeface="Arial" charset="0"/>
              </a:rPr>
              <a:t>HPS Readout RCE Deployment</a:t>
            </a:r>
            <a:endParaRPr lang="en-US" sz="3200" dirty="0">
              <a:latin typeface="Arial" charset="0"/>
              <a:cs typeface="Arial" charset="0"/>
            </a:endParaRPr>
          </a:p>
        </p:txBody>
      </p:sp>
      <p:sp>
        <p:nvSpPr>
          <p:cNvPr id="10245" name="TextBox 2"/>
          <p:cNvSpPr txBox="1">
            <a:spLocks noChangeArrowheads="1"/>
          </p:cNvSpPr>
          <p:nvPr/>
        </p:nvSpPr>
        <p:spPr bwMode="auto">
          <a:xfrm>
            <a:off x="3724275" y="66579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5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HPS RCE Configuration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76200" y="1303022"/>
            <a:ext cx="3352800" cy="4488178"/>
          </a:xfrm>
        </p:spPr>
        <p:txBody>
          <a:bodyPr>
            <a:normAutofit fontScale="62500" lnSpcReduction="20000"/>
          </a:bodyPr>
          <a:lstStyle/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2 COB blades / </a:t>
            </a:r>
            <a:r>
              <a:rPr lang="en-US" dirty="0" smtClean="0"/>
              <a:t>16 </a:t>
            </a:r>
            <a:r>
              <a:rPr lang="en-US" dirty="0"/>
              <a:t>RCE nodes</a:t>
            </a:r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One </a:t>
            </a:r>
            <a:r>
              <a:rPr lang="en-US" dirty="0"/>
              <a:t>RCE node dedicated for FEB configuration </a:t>
            </a:r>
            <a:r>
              <a:rPr lang="en-US" dirty="0" smtClean="0"/>
              <a:t>channels</a:t>
            </a:r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All other RCE nodes configured for data </a:t>
            </a:r>
            <a:r>
              <a:rPr lang="en-US" dirty="0" smtClean="0"/>
              <a:t>processing</a:t>
            </a:r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RTM distributes 4 Hybrid data channels to each </a:t>
            </a:r>
            <a:r>
              <a:rPr lang="en-US" dirty="0" smtClean="0"/>
              <a:t>RCE</a:t>
            </a:r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DTM hosts JLAB timing interface </a:t>
            </a:r>
            <a:r>
              <a:rPr lang="en-US" dirty="0" smtClean="0"/>
              <a:t>firmware</a:t>
            </a:r>
          </a:p>
          <a:p>
            <a:pPr>
              <a:buClr>
                <a:srgbClr val="C00000"/>
              </a:buClr>
            </a:pPr>
            <a:endParaRPr lang="en-US" dirty="0"/>
          </a:p>
          <a:p>
            <a:pPr marL="228600" indent="-228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 smtClean="0"/>
              <a:t>JLab</a:t>
            </a:r>
            <a:r>
              <a:rPr lang="en-US" dirty="0" smtClean="0"/>
              <a:t> Read-Out-Controller (ROC) app runs on </a:t>
            </a:r>
            <a:r>
              <a:rPr lang="en-US" dirty="0" err="1" smtClean="0"/>
              <a:t>Zynq</a:t>
            </a:r>
            <a:r>
              <a:rPr lang="en-US" dirty="0" smtClean="0"/>
              <a:t> CPU</a:t>
            </a:r>
          </a:p>
          <a:p>
            <a:pPr marL="174625" indent="-174625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lvl="0" defTabSz="4389438" fontAlgn="base">
              <a:spcAft>
                <a:spcPct val="0"/>
              </a:spcAft>
              <a:buClr>
                <a:srgbClr val="C0504D"/>
              </a:buClr>
            </a:pPr>
            <a:endParaRPr lang="en-US" sz="2400" dirty="0">
              <a:solidFill>
                <a:srgbClr val="000000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3665848" y="29727674"/>
            <a:ext cx="6763778" cy="4653444"/>
            <a:chOff x="23665848" y="29727674"/>
            <a:chExt cx="6763778" cy="4653444"/>
          </a:xfrm>
        </p:grpSpPr>
        <p:grpSp>
          <p:nvGrpSpPr>
            <p:cNvPr id="12" name="Group 11"/>
            <p:cNvGrpSpPr/>
            <p:nvPr/>
          </p:nvGrpSpPr>
          <p:grpSpPr>
            <a:xfrm>
              <a:off x="23665848" y="29727674"/>
              <a:ext cx="6763778" cy="4169282"/>
              <a:chOff x="1836723" y="298450"/>
              <a:chExt cx="5637858" cy="4818434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1836723" y="298450"/>
                <a:ext cx="5637858" cy="4208963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948343" y="731595"/>
                <a:ext cx="5344357" cy="398742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ATCA BACKPLANE (Ethernet)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 rot="5400000">
                <a:off x="5994312" y="2237287"/>
                <a:ext cx="2212163" cy="397666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10G ETHERNET SWITCH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34188" y="4660719"/>
                <a:ext cx="557212" cy="432928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JLAB DAQ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432776" y="3665241"/>
                <a:ext cx="2274309" cy="641984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9" name="Straight Arrow Connector 18"/>
              <p:cNvCxnSpPr>
                <a:stCxn id="17" idx="0"/>
                <a:endCxn id="16" idx="3"/>
              </p:cNvCxnSpPr>
              <p:nvPr/>
            </p:nvCxnSpPr>
            <p:spPr>
              <a:xfrm flipH="1" flipV="1">
                <a:off x="7100394" y="3542202"/>
                <a:ext cx="12400" cy="1118517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arrow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0" name="TextBox 19"/>
              <p:cNvSpPr txBox="1"/>
              <p:nvPr/>
            </p:nvSpPr>
            <p:spPr>
              <a:xfrm>
                <a:off x="1876831" y="362263"/>
                <a:ext cx="1178763" cy="4268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RCE Platform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985583" y="3665241"/>
                <a:ext cx="2274309" cy="641984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970178" y="1330036"/>
                <a:ext cx="2274309" cy="2224417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713032" y="3120680"/>
                <a:ext cx="448261" cy="371971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TI</a:t>
                </a:r>
                <a:b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DTM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979264" y="1371615"/>
                <a:ext cx="414478" cy="35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COB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550189" y="1680245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074445" y="2442244"/>
                <a:ext cx="475743" cy="588185"/>
              </a:xfrm>
              <a:prstGeom prst="rect">
                <a:avLst/>
              </a:prstGeom>
              <a:solidFill>
                <a:srgbClr val="EEECE1">
                  <a:lumMod val="75000"/>
                </a:srgbClr>
              </a:soli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CTRL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223549" y="1680245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699292" y="1680245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074446" y="1680245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550190" y="2442244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223548" y="2442243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3699291" y="2442243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424161" y="1317784"/>
                <a:ext cx="2274309" cy="2224417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004172" y="1667993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528429" y="1667993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677532" y="1667993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153275" y="1667993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528430" y="2429992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004173" y="2429992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677531" y="2429991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6153274" y="2429991"/>
                <a:ext cx="475743" cy="588185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RCE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528429" y="1371615"/>
                <a:ext cx="414478" cy="35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COB</a:t>
                </a: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6167014" y="3120679"/>
                <a:ext cx="448261" cy="371971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TI</a:t>
                </a:r>
                <a:b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DTM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985583" y="4678554"/>
                <a:ext cx="630655" cy="438329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FEB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CTRL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490075" y="4660719"/>
                <a:ext cx="754412" cy="438329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JLAB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Trigger</a:t>
                </a: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V="1">
                <a:off x="2931563" y="4319850"/>
                <a:ext cx="2" cy="35349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" name="Straight Arrow Connector 46"/>
              <p:cNvCxnSpPr/>
              <p:nvPr/>
            </p:nvCxnSpPr>
            <p:spPr>
              <a:xfrm flipV="1">
                <a:off x="2312317" y="4307225"/>
                <a:ext cx="0" cy="35889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arrow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3867281" y="4307224"/>
                <a:ext cx="2" cy="35349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arrow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9" name="Rectangle 48"/>
              <p:cNvSpPr/>
              <p:nvPr/>
            </p:nvSpPr>
            <p:spPr>
              <a:xfrm>
                <a:off x="2616238" y="4678555"/>
                <a:ext cx="630655" cy="438329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FEB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5931952" y="4660719"/>
                <a:ext cx="754412" cy="438329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JLAB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Trigger</a:t>
                </a:r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 flipV="1">
                <a:off x="5373440" y="4319850"/>
                <a:ext cx="2" cy="35349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none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2" name="Straight Arrow Connector 51"/>
              <p:cNvCxnSpPr/>
              <p:nvPr/>
            </p:nvCxnSpPr>
            <p:spPr>
              <a:xfrm flipV="1">
                <a:off x="6309158" y="4307224"/>
                <a:ext cx="2" cy="35349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headEnd type="arrow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53" name="Rectangle 52"/>
              <p:cNvSpPr/>
              <p:nvPr/>
            </p:nvSpPr>
            <p:spPr>
              <a:xfrm>
                <a:off x="5058115" y="4678555"/>
                <a:ext cx="630655" cy="438329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FEB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Data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050747" y="3664100"/>
                <a:ext cx="437193" cy="35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RTM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424161" y="3608538"/>
                <a:ext cx="437193" cy="355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RTM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25535298" y="34011786"/>
              <a:ext cx="3313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RCE Crate Configuration</a:t>
              </a:r>
              <a:endParaRPr lang="en-US" sz="1800" b="1" dirty="0"/>
            </a:p>
          </p:txBody>
        </p:sp>
      </p:grp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1142998"/>
            <a:ext cx="5454650" cy="4205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38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RCE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One RCE contains all of the control links that configure the downstream FEBs.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10 PGP links running at 2.5 </a:t>
            </a:r>
            <a:r>
              <a:rPr lang="en-US" dirty="0" err="1" smtClean="0"/>
              <a:t>Gbps</a:t>
            </a:r>
            <a:r>
              <a:rPr lang="en-US" dirty="0" smtClean="0"/>
              <a:t> in fixed latency mode.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Links distribute both Configuration and Timing (clock and triggers) to the FEBs.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Attached to </a:t>
            </a:r>
            <a:r>
              <a:rPr lang="en-US" dirty="0" err="1" smtClean="0"/>
              <a:t>Zynq</a:t>
            </a:r>
            <a:r>
              <a:rPr lang="en-US" dirty="0" smtClean="0"/>
              <a:t> software via </a:t>
            </a:r>
            <a:r>
              <a:rPr lang="en-US" dirty="0" err="1" smtClean="0"/>
              <a:t>AxiStreamDma</a:t>
            </a:r>
            <a:r>
              <a:rPr lang="en-US" dirty="0" smtClean="0"/>
              <a:t> driver.</a:t>
            </a:r>
          </a:p>
        </p:txBody>
      </p:sp>
    </p:spTree>
    <p:extLst>
      <p:ext uri="{BB962C8B-B14F-4D97-AF65-F5344CB8AC3E}">
        <p14:creationId xmlns:p14="http://schemas.microsoft.com/office/powerpoint/2010/main" val="1695098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RCE Data Node Firmware – Data Pipeline</a:t>
            </a:r>
            <a:endParaRPr lang="en-US" dirty="0"/>
          </a:p>
        </p:txBody>
      </p:sp>
      <p:sp>
        <p:nvSpPr>
          <p:cNvPr id="11" name="Content Placeholder 29"/>
          <p:cNvSpPr txBox="1">
            <a:spLocks/>
          </p:cNvSpPr>
          <p:nvPr/>
        </p:nvSpPr>
        <p:spPr>
          <a:xfrm>
            <a:off x="4623537" y="3580606"/>
            <a:ext cx="4520463" cy="30815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1" indent="-223838">
              <a:lnSpc>
                <a:spcPct val="120000"/>
              </a:lnSpc>
              <a:buClr>
                <a:srgbClr val="981E32"/>
              </a:buClr>
              <a:buSzPct val="100000"/>
              <a:buFont typeface="Arial" pitchFamily="34" charset="0"/>
              <a:buChar char="•"/>
            </a:pP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4800601"/>
            <a:ext cx="61241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30188" indent="-23018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Process data streams from up to 4 Hybrids (20 APVs</a:t>
            </a:r>
            <a:r>
              <a:rPr lang="en-US" dirty="0" smtClean="0"/>
              <a:t>)</a:t>
            </a:r>
          </a:p>
          <a:p>
            <a:pPr marL="230188" indent="-23018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Unpack 3 16-bit stream words into 4 12-bit samples</a:t>
            </a:r>
          </a:p>
          <a:p>
            <a:pPr marL="230188" indent="-23018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 smtClean="0"/>
              <a:t>Demultiplex</a:t>
            </a:r>
            <a:r>
              <a:rPr lang="en-US" dirty="0" smtClean="0"/>
              <a:t> frame by source APV</a:t>
            </a:r>
            <a:endParaRPr lang="en-US" dirty="0"/>
          </a:p>
          <a:p>
            <a:pPr marL="230188" indent="-23018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Group 6 trigger samples by channel</a:t>
            </a:r>
          </a:p>
          <a:p>
            <a:pPr marL="230188" indent="-23018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Filter samples that don’t meet programmable thresholds</a:t>
            </a:r>
          </a:p>
          <a:p>
            <a:pPr marL="230188" indent="-23018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Build an event frame for each trigger</a:t>
            </a:r>
          </a:p>
          <a:p>
            <a:pPr marL="230188" indent="-23018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Push event frames into RAM via DMA for DAQ </a:t>
            </a:r>
            <a:r>
              <a:rPr lang="en-US" dirty="0" smtClean="0"/>
              <a:t>software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37" y="1223116"/>
            <a:ext cx="7543800" cy="3611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Formatter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6 APV frames that correspond to 1 trigger need to be regrouped by channel.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is effectively like matrix transpose operation that needs to be performed on incoming </a:t>
            </a:r>
            <a:r>
              <a:rPr lang="en-US" dirty="0" err="1" smtClean="0"/>
              <a:t>AxiStreams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Input</a:t>
            </a:r>
          </a:p>
          <a:p>
            <a:pPr marL="800100" lvl="1" indent="-342900"/>
            <a:r>
              <a:rPr lang="en-US" dirty="0" smtClean="0"/>
              <a:t>6 frames, each 128 16-bit words.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Output</a:t>
            </a:r>
          </a:p>
          <a:p>
            <a:pPr marL="800100" lvl="1" indent="-342900"/>
            <a:r>
              <a:rPr lang="en-US" dirty="0" smtClean="0"/>
              <a:t>1 frame, 128 (6*16=96)-bit words.</a:t>
            </a:r>
          </a:p>
          <a:p>
            <a:pPr marL="800100" lvl="1" indent="-342900"/>
            <a:r>
              <a:rPr lang="en-US" dirty="0" smtClean="0"/>
              <a:t>96-bit word called a “</a:t>
            </a:r>
            <a:r>
              <a:rPr lang="en-US" dirty="0" err="1" smtClean="0"/>
              <a:t>Multisample</a:t>
            </a:r>
            <a:r>
              <a:rPr lang="en-US" dirty="0" smtClean="0"/>
              <a:t>” in HPS terminology.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First word of each frame grouped into a single word.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Second word of each frame grouped into a single word.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APV and Channel number also tracked alongside each </a:t>
            </a:r>
            <a:r>
              <a:rPr lang="en-US" dirty="0" err="1"/>
              <a:t>M</a:t>
            </a:r>
            <a:r>
              <a:rPr lang="en-US" dirty="0" err="1" smtClean="0"/>
              <a:t>ultisample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41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Filtering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Multisamples</a:t>
            </a:r>
            <a:r>
              <a:rPr lang="en-US" dirty="0" smtClean="0"/>
              <a:t> from the data formatter can be filtered out by a programmable filter.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Filter thresholds can be set for each channel of each APV individually. </a:t>
            </a:r>
          </a:p>
          <a:p>
            <a:pPr marL="800100" lvl="1" indent="-342900"/>
            <a:r>
              <a:rPr lang="en-US" dirty="0" smtClean="0"/>
              <a:t>128 thresholds per APV (1 for each channel)</a:t>
            </a:r>
          </a:p>
          <a:p>
            <a:pPr marL="800100" lvl="1" indent="-342900"/>
            <a:r>
              <a:rPr lang="en-US" dirty="0" smtClean="0"/>
              <a:t>23,040 individual thresholds in the whole system</a:t>
            </a:r>
          </a:p>
          <a:p>
            <a:pPr marL="800100" lvl="1" indent="-342900"/>
            <a:r>
              <a:rPr lang="en-US" dirty="0" smtClean="0"/>
              <a:t>Use </a:t>
            </a:r>
            <a:r>
              <a:rPr lang="en-US" dirty="0" err="1" smtClean="0"/>
              <a:t>AxiDualPortRams</a:t>
            </a:r>
            <a:r>
              <a:rPr lang="en-US" dirty="0" smtClean="0"/>
              <a:t> to efficiently hold all of these.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Filter algorithm looks for N or more consecutive samples of a </a:t>
            </a:r>
            <a:r>
              <a:rPr lang="en-US" dirty="0" err="1" smtClean="0"/>
              <a:t>Multisample</a:t>
            </a:r>
            <a:r>
              <a:rPr lang="en-US" dirty="0" smtClean="0"/>
              <a:t> above the threshold for that APV/Channel.</a:t>
            </a:r>
          </a:p>
          <a:p>
            <a:pPr marL="800100" lvl="1" indent="-342900"/>
            <a:r>
              <a:rPr lang="en-US" dirty="0" smtClean="0"/>
              <a:t>N is also programmable (globally).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Multisamples</a:t>
            </a:r>
            <a:r>
              <a:rPr lang="en-US" dirty="0" smtClean="0"/>
              <a:t> that don’t pass the filter are dropped.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Filter can be disabled for calibration runs in which you want to keep all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017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Builder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Filtered </a:t>
            </a:r>
            <a:r>
              <a:rPr lang="en-US" dirty="0" err="1" smtClean="0"/>
              <a:t>Multisamples</a:t>
            </a:r>
            <a:r>
              <a:rPr lang="en-US" dirty="0" smtClean="0"/>
              <a:t> from up to 20 APV pipelines arrive at central </a:t>
            </a:r>
            <a:r>
              <a:rPr lang="en-US" dirty="0" err="1" smtClean="0"/>
              <a:t>EventBuilder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EventBuilder</a:t>
            </a:r>
            <a:r>
              <a:rPr lang="en-US" dirty="0" smtClean="0"/>
              <a:t> packages all of the </a:t>
            </a:r>
            <a:r>
              <a:rPr lang="en-US" dirty="0" err="1" smtClean="0"/>
              <a:t>multisamples</a:t>
            </a:r>
            <a:r>
              <a:rPr lang="en-US" dirty="0" smtClean="0"/>
              <a:t> related to a given trigger into a single </a:t>
            </a:r>
            <a:r>
              <a:rPr lang="en-US" dirty="0" err="1" smtClean="0"/>
              <a:t>AxiStream</a:t>
            </a:r>
            <a:r>
              <a:rPr lang="en-US" dirty="0" smtClean="0"/>
              <a:t> frame.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Event frames are tagged with distributed trigger data and </a:t>
            </a:r>
            <a:r>
              <a:rPr lang="en-US" dirty="0" err="1" smtClean="0"/>
              <a:t>DMA’d</a:t>
            </a:r>
            <a:r>
              <a:rPr lang="en-US" dirty="0" smtClean="0"/>
              <a:t> into RAM.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161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1271223" y="1350975"/>
            <a:ext cx="1395776" cy="8200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 smtClean="0"/>
              <a:t>RTM</a:t>
            </a:r>
            <a:endParaRPr lang="en-US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Distribution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2903346"/>
            <a:ext cx="8108950" cy="3802254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en-US" dirty="0" smtClean="0"/>
              <a:t>System timing provided by JLAB Trigger Interface</a:t>
            </a:r>
          </a:p>
          <a:p>
            <a:pPr lvl="2"/>
            <a:r>
              <a:rPr lang="en-US" dirty="0" smtClean="0"/>
              <a:t>250Mhz base clock</a:t>
            </a:r>
          </a:p>
          <a:p>
            <a:pPr lvl="2"/>
            <a:r>
              <a:rPr lang="en-US" dirty="0" smtClean="0"/>
              <a:t>Synchronized reset for derived clocks</a:t>
            </a:r>
          </a:p>
          <a:p>
            <a:pPr lvl="2"/>
            <a:r>
              <a:rPr lang="en-US" dirty="0" smtClean="0"/>
              <a:t>Trigger signal and timestamp</a:t>
            </a:r>
          </a:p>
          <a:p>
            <a:pPr lvl="2"/>
            <a:r>
              <a:rPr lang="en-US" dirty="0" smtClean="0"/>
              <a:t>Delivered on NPO fiber</a:t>
            </a:r>
          </a:p>
          <a:p>
            <a:pPr lvl="1"/>
            <a:r>
              <a:rPr lang="en-US" dirty="0" smtClean="0"/>
              <a:t>RTM</a:t>
            </a:r>
          </a:p>
          <a:p>
            <a:pPr lvl="2"/>
            <a:r>
              <a:rPr lang="en-US" dirty="0" smtClean="0"/>
              <a:t>Fiber and PLL hardware extract clock and triggers</a:t>
            </a:r>
          </a:p>
          <a:p>
            <a:pPr lvl="1"/>
            <a:r>
              <a:rPr lang="en-US" dirty="0" smtClean="0"/>
              <a:t>DTM</a:t>
            </a:r>
          </a:p>
          <a:p>
            <a:pPr lvl="2"/>
            <a:r>
              <a:rPr lang="en-US" dirty="0"/>
              <a:t>JLAB </a:t>
            </a:r>
            <a:r>
              <a:rPr lang="en-US" dirty="0" smtClean="0"/>
              <a:t>TI firmware </a:t>
            </a:r>
          </a:p>
          <a:p>
            <a:pPr lvl="2"/>
            <a:r>
              <a:rPr lang="en-US" dirty="0" smtClean="0"/>
              <a:t>Distributes timing to DPMs on local COB</a:t>
            </a:r>
          </a:p>
          <a:p>
            <a:pPr lvl="2"/>
            <a:r>
              <a:rPr lang="en-US" dirty="0" smtClean="0"/>
              <a:t>125Mhz clock</a:t>
            </a:r>
          </a:p>
          <a:p>
            <a:pPr lvl="2"/>
            <a:r>
              <a:rPr lang="en-US" dirty="0" smtClean="0"/>
              <a:t>PLL reset (used for 41Mhz clock alignment)</a:t>
            </a:r>
          </a:p>
          <a:p>
            <a:pPr lvl="2"/>
            <a:r>
              <a:rPr lang="en-US" dirty="0" smtClean="0"/>
              <a:t>Trigger pulse</a:t>
            </a:r>
          </a:p>
          <a:p>
            <a:pPr lvl="2"/>
            <a:r>
              <a:rPr lang="en-US" dirty="0" smtClean="0"/>
              <a:t>Trigger timestamp and status to ROC DPM</a:t>
            </a:r>
          </a:p>
          <a:p>
            <a:pPr lvl="1"/>
            <a:r>
              <a:rPr lang="en-US" dirty="0" smtClean="0"/>
              <a:t>Control DPM 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orward timing information to front end boards over PGP</a:t>
            </a:r>
          </a:p>
          <a:p>
            <a:pPr lvl="2"/>
            <a:r>
              <a:rPr lang="en-US" dirty="0" smtClean="0"/>
              <a:t>Clock encoded into serial data stream which the front end board recovers</a:t>
            </a:r>
          </a:p>
          <a:p>
            <a:pPr lvl="2"/>
            <a:r>
              <a:rPr lang="en-US" dirty="0" smtClean="0"/>
              <a:t>Fixed latency path for encoded PLL reset and trigger signals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71223" y="1771650"/>
            <a:ext cx="762000" cy="402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Fiber</a:t>
            </a:r>
          </a:p>
          <a:p>
            <a:pPr algn="ctr"/>
            <a:r>
              <a:rPr lang="en-US" sz="1200" dirty="0" smtClean="0"/>
              <a:t>TX/RX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14669" y="1745052"/>
            <a:ext cx="551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JLAB</a:t>
            </a:r>
          </a:p>
          <a:p>
            <a:pPr algn="r"/>
            <a:r>
              <a:rPr lang="en-US" sz="1200" dirty="0" smtClean="0"/>
              <a:t>TI</a:t>
            </a:r>
            <a:endParaRPr lang="en-US" sz="1200" dirty="0"/>
          </a:p>
        </p:txBody>
      </p:sp>
      <p:cxnSp>
        <p:nvCxnSpPr>
          <p:cNvPr id="9" name="Straight Arrow Connector 8"/>
          <p:cNvCxnSpPr>
            <a:endCxn id="6" idx="1"/>
          </p:cNvCxnSpPr>
          <p:nvPr/>
        </p:nvCxnSpPr>
        <p:spPr>
          <a:xfrm flipV="1">
            <a:off x="966423" y="1973005"/>
            <a:ext cx="304800" cy="28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904999" y="1371600"/>
            <a:ext cx="7620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PLL</a:t>
            </a:r>
            <a:endParaRPr lang="en-US" sz="1200" dirty="0"/>
          </a:p>
        </p:txBody>
      </p:sp>
      <p:cxnSp>
        <p:nvCxnSpPr>
          <p:cNvPr id="14" name="Straight Arrow Connector 13"/>
          <p:cNvCxnSpPr>
            <a:endCxn id="13" idx="2"/>
          </p:cNvCxnSpPr>
          <p:nvPr/>
        </p:nvCxnSpPr>
        <p:spPr>
          <a:xfrm flipV="1">
            <a:off x="2285999" y="1638300"/>
            <a:ext cx="0" cy="3347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47753" y="1630209"/>
            <a:ext cx="1013637" cy="685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TI</a:t>
            </a:r>
          </a:p>
          <a:p>
            <a:pPr algn="ctr"/>
            <a:r>
              <a:rPr lang="en-US" sz="1200" dirty="0" smtClean="0"/>
              <a:t>Firmware</a:t>
            </a:r>
          </a:p>
          <a:p>
            <a:pPr algn="ctr"/>
            <a:r>
              <a:rPr lang="en-US" sz="1200" dirty="0" smtClean="0"/>
              <a:t>(DTM)</a:t>
            </a:r>
            <a:endParaRPr lang="en-US" sz="1200" dirty="0"/>
          </a:p>
        </p:txBody>
      </p:sp>
      <p:cxnSp>
        <p:nvCxnSpPr>
          <p:cNvPr id="20" name="Straight Arrow Connector 19"/>
          <p:cNvCxnSpPr>
            <a:stCxn id="6" idx="3"/>
            <a:endCxn id="18" idx="1"/>
          </p:cNvCxnSpPr>
          <p:nvPr/>
        </p:nvCxnSpPr>
        <p:spPr>
          <a:xfrm flipV="1">
            <a:off x="2033223" y="1973004"/>
            <a:ext cx="81453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215809" y="1254639"/>
            <a:ext cx="762000" cy="14339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DPM RCE 0</a:t>
            </a:r>
            <a:endParaRPr lang="en-US" sz="1200" dirty="0"/>
          </a:p>
        </p:txBody>
      </p:sp>
      <p:cxnSp>
        <p:nvCxnSpPr>
          <p:cNvPr id="37" name="Straight Arrow Connector 36"/>
          <p:cNvCxnSpPr>
            <a:stCxn id="18" idx="3"/>
            <a:endCxn id="34" idx="1"/>
          </p:cNvCxnSpPr>
          <p:nvPr/>
        </p:nvCxnSpPr>
        <p:spPr>
          <a:xfrm flipV="1">
            <a:off x="3861390" y="1971606"/>
            <a:ext cx="354419" cy="1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310422" y="1243888"/>
            <a:ext cx="7620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FEB 0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6310422" y="1629204"/>
            <a:ext cx="7620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FEB 1</a:t>
            </a:r>
            <a:endParaRPr lang="en-US" sz="1200" dirty="0"/>
          </a:p>
        </p:txBody>
      </p:sp>
      <p:sp>
        <p:nvSpPr>
          <p:cNvPr id="56" name="Rectangle 55"/>
          <p:cNvSpPr/>
          <p:nvPr/>
        </p:nvSpPr>
        <p:spPr>
          <a:xfrm>
            <a:off x="6310422" y="2050075"/>
            <a:ext cx="7620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FEB 2</a:t>
            </a:r>
            <a:endParaRPr lang="en-US" sz="1200" dirty="0"/>
          </a:p>
        </p:txBody>
      </p:sp>
      <p:sp>
        <p:nvSpPr>
          <p:cNvPr id="57" name="Rectangle 56"/>
          <p:cNvSpPr/>
          <p:nvPr/>
        </p:nvSpPr>
        <p:spPr>
          <a:xfrm>
            <a:off x="6310422" y="2435391"/>
            <a:ext cx="7620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FEB 3</a:t>
            </a:r>
            <a:endParaRPr lang="en-US" sz="1200" dirty="0"/>
          </a:p>
        </p:txBody>
      </p:sp>
      <p:sp>
        <p:nvSpPr>
          <p:cNvPr id="58" name="Rectangle 57"/>
          <p:cNvSpPr/>
          <p:nvPr/>
        </p:nvSpPr>
        <p:spPr>
          <a:xfrm>
            <a:off x="7315199" y="1243888"/>
            <a:ext cx="7620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Hybrid 0</a:t>
            </a:r>
            <a:endParaRPr lang="en-US" sz="1200" dirty="0"/>
          </a:p>
        </p:txBody>
      </p:sp>
      <p:sp>
        <p:nvSpPr>
          <p:cNvPr id="59" name="Rectangle 58"/>
          <p:cNvSpPr/>
          <p:nvPr/>
        </p:nvSpPr>
        <p:spPr>
          <a:xfrm>
            <a:off x="7320515" y="1628092"/>
            <a:ext cx="7620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Hybrid 1</a:t>
            </a:r>
            <a:endParaRPr lang="en-US" sz="1200" dirty="0"/>
          </a:p>
        </p:txBody>
      </p:sp>
      <p:sp>
        <p:nvSpPr>
          <p:cNvPr id="60" name="Rectangle 59"/>
          <p:cNvSpPr/>
          <p:nvPr/>
        </p:nvSpPr>
        <p:spPr>
          <a:xfrm>
            <a:off x="7316971" y="2037669"/>
            <a:ext cx="7620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Hybrid 2</a:t>
            </a:r>
            <a:endParaRPr lang="en-US" sz="1200" dirty="0"/>
          </a:p>
        </p:txBody>
      </p:sp>
      <p:sp>
        <p:nvSpPr>
          <p:cNvPr id="61" name="Rectangle 60"/>
          <p:cNvSpPr/>
          <p:nvPr/>
        </p:nvSpPr>
        <p:spPr>
          <a:xfrm>
            <a:off x="7322287" y="2421873"/>
            <a:ext cx="7620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Hybrid 3</a:t>
            </a:r>
            <a:endParaRPr lang="en-US" sz="1200" dirty="0"/>
          </a:p>
        </p:txBody>
      </p:sp>
      <p:cxnSp>
        <p:nvCxnSpPr>
          <p:cNvPr id="63" name="Straight Arrow Connector 62"/>
          <p:cNvCxnSpPr>
            <a:stCxn id="54" idx="3"/>
            <a:endCxn id="58" idx="1"/>
          </p:cNvCxnSpPr>
          <p:nvPr/>
        </p:nvCxnSpPr>
        <p:spPr>
          <a:xfrm>
            <a:off x="7072422" y="1377238"/>
            <a:ext cx="2427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7072421" y="1762554"/>
            <a:ext cx="2427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7072421" y="2168568"/>
            <a:ext cx="2427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7080395" y="2554749"/>
            <a:ext cx="2427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4977809" y="1350976"/>
            <a:ext cx="13326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4977808" y="1676400"/>
            <a:ext cx="13326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4977808" y="2133600"/>
            <a:ext cx="13326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977809" y="2514600"/>
            <a:ext cx="13326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169276" y="1073977"/>
            <a:ext cx="976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PGP Fibers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53582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High Bandwidth Electronics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dirty="0" err="1"/>
              <a:t>JLab</a:t>
            </a:r>
            <a:r>
              <a:rPr lang="en-US" dirty="0"/>
              <a:t> Read Out Controller (ROC) app </a:t>
            </a:r>
            <a:endParaRPr lang="en-US" dirty="0" smtClean="0"/>
          </a:p>
          <a:p>
            <a:pPr marL="687388" lvl="1" indent="-230188"/>
            <a:r>
              <a:rPr lang="en-US" dirty="0" smtClean="0"/>
              <a:t>Runs on each RCE</a:t>
            </a:r>
          </a:p>
          <a:p>
            <a:pPr marL="687388" lvl="1" indent="-230188"/>
            <a:r>
              <a:rPr lang="en-US" dirty="0" smtClean="0"/>
              <a:t>Recompiled </a:t>
            </a:r>
            <a:r>
              <a:rPr lang="en-US" dirty="0"/>
              <a:t>for </a:t>
            </a:r>
            <a:r>
              <a:rPr lang="en-US" dirty="0" smtClean="0"/>
              <a:t>ARM</a:t>
            </a:r>
          </a:p>
          <a:p>
            <a:pPr marL="920751" lvl="2" indent="-230188"/>
            <a:r>
              <a:rPr lang="en-US" dirty="0" smtClean="0"/>
              <a:t>Not specifically developed for RCE but was easily adapted to work.</a:t>
            </a:r>
          </a:p>
          <a:p>
            <a:pPr marL="687388" lvl="1" indent="-230188"/>
            <a:r>
              <a:rPr lang="en-US" dirty="0" smtClean="0"/>
              <a:t>Gets </a:t>
            </a:r>
            <a:r>
              <a:rPr lang="en-US" dirty="0"/>
              <a:t>event data from FPGA via </a:t>
            </a:r>
            <a:r>
              <a:rPr lang="en-US" dirty="0" smtClean="0"/>
              <a:t>DMA and sends it via </a:t>
            </a:r>
            <a:r>
              <a:rPr lang="en-US" dirty="0" err="1" smtClean="0"/>
              <a:t>ethernet</a:t>
            </a:r>
            <a:r>
              <a:rPr lang="en-US" dirty="0" smtClean="0"/>
              <a:t> to </a:t>
            </a:r>
            <a:r>
              <a:rPr lang="en-US" dirty="0" err="1" smtClean="0"/>
              <a:t>Jlab</a:t>
            </a:r>
            <a:r>
              <a:rPr lang="en-US" dirty="0" smtClean="0"/>
              <a:t> back-end DAQ system.</a:t>
            </a:r>
          </a:p>
          <a:p>
            <a:pPr marL="460375" lvl="1" indent="-230188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SLAC software used for system configuration and monitoring</a:t>
            </a:r>
          </a:p>
          <a:p>
            <a:pPr marL="800100" lvl="1" indent="-342900"/>
            <a:r>
              <a:rPr lang="en-US" dirty="0" smtClean="0"/>
              <a:t>RCE and FEB register configuration.</a:t>
            </a:r>
          </a:p>
          <a:p>
            <a:pPr marL="800100" lvl="1" indent="-342900"/>
            <a:r>
              <a:rPr lang="en-US" dirty="0" smtClean="0"/>
              <a:t>FEB temperature and voltage monitoring.</a:t>
            </a:r>
          </a:p>
          <a:p>
            <a:pPr marL="1033463" lvl="2" indent="-342900"/>
            <a:r>
              <a:rPr lang="en-US" dirty="0" smtClean="0"/>
              <a:t>Tied in to EPICS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437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High Bandwidth Electronics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387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3719512" y="4572000"/>
            <a:ext cx="4846638" cy="2133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RCE </a:t>
            </a:r>
            <a:r>
              <a:rPr lang="en-US" dirty="0" err="1" smtClean="0"/>
              <a:t>JLab</a:t>
            </a:r>
            <a:r>
              <a:rPr lang="en-US" dirty="0" smtClean="0"/>
              <a:t> DAQ Integration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3323654"/>
          </a:xfrm>
        </p:spPr>
        <p:txBody>
          <a:bodyPr>
            <a:normAutofit/>
          </a:bodyPr>
          <a:lstStyle/>
          <a:p>
            <a:pPr marL="230188" indent="-230188">
              <a:buFont typeface="Arial" pitchFamily="34" charset="0"/>
              <a:buChar char="•"/>
            </a:pPr>
            <a:r>
              <a:rPr lang="en-US" dirty="0" smtClean="0"/>
              <a:t>RCE crate must tie into </a:t>
            </a:r>
            <a:r>
              <a:rPr lang="en-US" dirty="0" err="1" smtClean="0"/>
              <a:t>JLab</a:t>
            </a:r>
            <a:r>
              <a:rPr lang="en-US" dirty="0" smtClean="0"/>
              <a:t> Timing and DAQ system.</a:t>
            </a:r>
          </a:p>
          <a:p>
            <a:pPr marL="230188" indent="-230188">
              <a:buFont typeface="Arial" pitchFamily="34" charset="0"/>
              <a:buChar char="•"/>
            </a:pPr>
            <a:r>
              <a:rPr lang="en-US" dirty="0" smtClean="0"/>
              <a:t>Timing receiver core firmware from </a:t>
            </a:r>
            <a:r>
              <a:rPr lang="en-US" dirty="0" err="1" smtClean="0"/>
              <a:t>JLab</a:t>
            </a:r>
            <a:r>
              <a:rPr lang="en-US" dirty="0" smtClean="0"/>
              <a:t> deployed on DTM</a:t>
            </a:r>
          </a:p>
          <a:p>
            <a:pPr marL="460375" lvl="1" indent="-230188"/>
            <a:r>
              <a:rPr lang="en-US" dirty="0" smtClean="0"/>
              <a:t>Connects DAQ to </a:t>
            </a:r>
            <a:r>
              <a:rPr lang="en-US" dirty="0" err="1" smtClean="0"/>
              <a:t>JLab</a:t>
            </a:r>
            <a:r>
              <a:rPr lang="en-US" dirty="0" smtClean="0"/>
              <a:t> Timing Master (via RTM) to receive beam clock and trigger data.</a:t>
            </a:r>
          </a:p>
          <a:p>
            <a:pPr marL="460375" lvl="1" indent="-230188"/>
            <a:r>
              <a:rPr lang="en-US" dirty="0" smtClean="0"/>
              <a:t>DTM distributes clock and trigger data with fixed latency to all RCE nodes on COB.</a:t>
            </a:r>
          </a:p>
        </p:txBody>
      </p:sp>
      <p:sp>
        <p:nvSpPr>
          <p:cNvPr id="4" name="Rectangle 3"/>
          <p:cNvSpPr/>
          <p:nvPr/>
        </p:nvSpPr>
        <p:spPr>
          <a:xfrm>
            <a:off x="4010024" y="4953000"/>
            <a:ext cx="2009775" cy="1676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DTM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5029200"/>
            <a:ext cx="1066800" cy="1219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Timing Master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62200" y="4533900"/>
            <a:ext cx="914400" cy="2057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10024" y="5419725"/>
            <a:ext cx="2009775" cy="11715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JLab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TI</a:t>
            </a:r>
          </a:p>
          <a:p>
            <a:pPr algn="ctr"/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086600" y="4962525"/>
            <a:ext cx="144145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RCE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086600" y="5362575"/>
            <a:ext cx="144145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RCE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086600" y="5772150"/>
            <a:ext cx="144145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RCE</a:t>
            </a:r>
            <a:endParaRPr lang="en-US" dirty="0"/>
          </a:p>
        </p:txBody>
      </p:sp>
      <p:cxnSp>
        <p:nvCxnSpPr>
          <p:cNvPr id="14" name="Elbow Connector 13"/>
          <p:cNvCxnSpPr>
            <a:stCxn id="8" idx="3"/>
            <a:endCxn id="9" idx="1"/>
          </p:cNvCxnSpPr>
          <p:nvPr/>
        </p:nvCxnSpPr>
        <p:spPr>
          <a:xfrm flipV="1">
            <a:off x="6019799" y="5162550"/>
            <a:ext cx="1066801" cy="84296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8" idx="3"/>
            <a:endCxn id="10" idx="1"/>
          </p:cNvCxnSpPr>
          <p:nvPr/>
        </p:nvCxnSpPr>
        <p:spPr>
          <a:xfrm flipV="1">
            <a:off x="6019799" y="5562600"/>
            <a:ext cx="1066801" cy="44291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8" idx="3"/>
            <a:endCxn id="12" idx="1"/>
          </p:cNvCxnSpPr>
          <p:nvPr/>
        </p:nvCxnSpPr>
        <p:spPr>
          <a:xfrm flipV="1">
            <a:off x="6019799" y="5972175"/>
            <a:ext cx="1066801" cy="333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7086600" y="6191250"/>
            <a:ext cx="144145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RCE</a:t>
            </a:r>
            <a:endParaRPr lang="en-US" dirty="0"/>
          </a:p>
        </p:txBody>
      </p:sp>
      <p:cxnSp>
        <p:nvCxnSpPr>
          <p:cNvPr id="36" name="Elbow Connector 35"/>
          <p:cNvCxnSpPr>
            <a:stCxn id="8" idx="3"/>
            <a:endCxn id="35" idx="1"/>
          </p:cNvCxnSpPr>
          <p:nvPr/>
        </p:nvCxnSpPr>
        <p:spPr>
          <a:xfrm>
            <a:off x="6019799" y="6005513"/>
            <a:ext cx="1066801" cy="38576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161033" y="4672310"/>
            <a:ext cx="7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Clock +</a:t>
            </a:r>
          </a:p>
          <a:p>
            <a:r>
              <a:rPr lang="en-US" sz="1200" dirty="0" smtClean="0"/>
              <a:t>Triggers</a:t>
            </a:r>
            <a:endParaRPr lang="en-US" sz="1200" dirty="0"/>
          </a:p>
        </p:txBody>
      </p:sp>
      <p:cxnSp>
        <p:nvCxnSpPr>
          <p:cNvPr id="46" name="Elbow Connector 45"/>
          <p:cNvCxnSpPr>
            <a:endCxn id="8" idx="1"/>
          </p:cNvCxnSpPr>
          <p:nvPr/>
        </p:nvCxnSpPr>
        <p:spPr>
          <a:xfrm>
            <a:off x="3276600" y="6005513"/>
            <a:ext cx="733424" cy="12700"/>
          </a:xfrm>
          <a:prstGeom prst="bentConnector3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419599" y="4572000"/>
            <a:ext cx="144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COB Blade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7086600" y="5762625"/>
            <a:ext cx="144145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RCE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7086600" y="6162675"/>
            <a:ext cx="144145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RCE</a:t>
            </a:r>
            <a:endParaRPr lang="en-US" dirty="0"/>
          </a:p>
        </p:txBody>
      </p:sp>
      <p:cxnSp>
        <p:nvCxnSpPr>
          <p:cNvPr id="59" name="Elbow Connector 58"/>
          <p:cNvCxnSpPr>
            <a:stCxn id="6" idx="3"/>
            <a:endCxn id="7" idx="1"/>
          </p:cNvCxnSpPr>
          <p:nvPr/>
        </p:nvCxnSpPr>
        <p:spPr>
          <a:xfrm flipV="1">
            <a:off x="1447800" y="5562600"/>
            <a:ext cx="914400" cy="76200"/>
          </a:xfrm>
          <a:prstGeom prst="bentConnector3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14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be covered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Background on HPS detector</a:t>
            </a:r>
          </a:p>
          <a:p>
            <a:pPr marL="800100" lvl="1" indent="-342900"/>
            <a:r>
              <a:rPr lang="en-US" dirty="0" smtClean="0"/>
              <a:t>Sensor </a:t>
            </a:r>
            <a:r>
              <a:rPr lang="en-US" dirty="0" smtClean="0"/>
              <a:t>Overview</a:t>
            </a:r>
            <a:endParaRPr lang="en-US" dirty="0" smtClean="0"/>
          </a:p>
          <a:p>
            <a:pPr marL="800100" lvl="1" indent="-342900"/>
            <a:r>
              <a:rPr lang="en-US" dirty="0" smtClean="0"/>
              <a:t>Front End Electronics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RCE implementation</a:t>
            </a:r>
          </a:p>
          <a:p>
            <a:pPr marL="800100" lvl="1" indent="-342900"/>
            <a:r>
              <a:rPr lang="en-US" dirty="0" smtClean="0"/>
              <a:t>Data Flow</a:t>
            </a:r>
          </a:p>
          <a:p>
            <a:pPr marL="800100" lvl="1" indent="-342900"/>
            <a:r>
              <a:rPr lang="en-US" dirty="0" smtClean="0"/>
              <a:t>Configuration</a:t>
            </a:r>
          </a:p>
          <a:p>
            <a:pPr marL="800100" lvl="1" indent="-342900"/>
            <a:r>
              <a:rPr lang="en-US" dirty="0" smtClean="0"/>
              <a:t>Timing Distribution</a:t>
            </a:r>
          </a:p>
          <a:p>
            <a:pPr lvl="2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08049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DtmTimingSource</a:t>
            </a:r>
            <a:r>
              <a:rPr lang="en-US" dirty="0" smtClean="0"/>
              <a:t> and </a:t>
            </a:r>
            <a:r>
              <a:rPr lang="en-US" dirty="0" err="1" smtClean="0"/>
              <a:t>DpmTimingSink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901022" y="1371600"/>
            <a:ext cx="2480978" cy="2743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 smtClean="0">
                <a:solidFill>
                  <a:schemeClr val="tx1"/>
                </a:solidFill>
              </a:rPr>
              <a:t>DPM 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7886" y="5086948"/>
            <a:ext cx="2876108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Clock, Serial Data fanned out to each DPM</a:t>
            </a:r>
          </a:p>
          <a:p>
            <a:r>
              <a:rPr lang="en-US" sz="1100" dirty="0" smtClean="0"/>
              <a:t>Received synchronously across all DPMs</a:t>
            </a:r>
          </a:p>
          <a:p>
            <a:endParaRPr lang="en-US" sz="1100" dirty="0"/>
          </a:p>
          <a:p>
            <a:r>
              <a:rPr lang="en-US" sz="1100" dirty="0" smtClean="0"/>
              <a:t>Feedback data from each DPM to RTM</a:t>
            </a:r>
          </a:p>
          <a:p>
            <a:endParaRPr lang="en-US" sz="1100" dirty="0"/>
          </a:p>
          <a:p>
            <a:r>
              <a:rPr lang="en-US" sz="1100" dirty="0" smtClean="0"/>
              <a:t>DPMs may distribute timing down to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 smtClean="0"/>
              <a:t>Front End electronics</a:t>
            </a:r>
            <a:endParaRPr lang="en-US" sz="1100" dirty="0"/>
          </a:p>
        </p:txBody>
      </p:sp>
      <p:sp>
        <p:nvSpPr>
          <p:cNvPr id="31" name="Rectangle 30"/>
          <p:cNvSpPr/>
          <p:nvPr/>
        </p:nvSpPr>
        <p:spPr>
          <a:xfrm>
            <a:off x="990600" y="1409700"/>
            <a:ext cx="2743200" cy="35658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 smtClean="0">
                <a:solidFill>
                  <a:schemeClr val="tx1"/>
                </a:solidFill>
              </a:rPr>
              <a:t>DTM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CustomShape 6"/>
          <p:cNvSpPr/>
          <p:nvPr/>
        </p:nvSpPr>
        <p:spPr>
          <a:xfrm>
            <a:off x="1219200" y="1676400"/>
            <a:ext cx="2286000" cy="16738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t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Application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107025" y="2247899"/>
            <a:ext cx="149698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7024" y="2033088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From RTM</a:t>
            </a:r>
            <a:endParaRPr lang="en-US" sz="1000" dirty="0"/>
          </a:p>
        </p:txBody>
      </p:sp>
      <p:sp>
        <p:nvSpPr>
          <p:cNvPr id="32" name="CustomShape 6"/>
          <p:cNvSpPr/>
          <p:nvPr/>
        </p:nvSpPr>
        <p:spPr>
          <a:xfrm>
            <a:off x="1604010" y="3581400"/>
            <a:ext cx="1516380" cy="1143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DtmTimingSource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42" name="CustomShape 6"/>
          <p:cNvSpPr/>
          <p:nvPr/>
        </p:nvSpPr>
        <p:spPr>
          <a:xfrm>
            <a:off x="1604010" y="1976147"/>
            <a:ext cx="1516380" cy="1143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Timing Interface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Logic</a:t>
            </a:r>
          </a:p>
        </p:txBody>
      </p:sp>
      <p:cxnSp>
        <p:nvCxnSpPr>
          <p:cNvPr id="44" name="Straight Arrow Connector 43"/>
          <p:cNvCxnSpPr>
            <a:stCxn id="42" idx="2"/>
            <a:endCxn id="32" idx="0"/>
          </p:cNvCxnSpPr>
          <p:nvPr/>
        </p:nvCxnSpPr>
        <p:spPr>
          <a:xfrm>
            <a:off x="2362200" y="3119147"/>
            <a:ext cx="0" cy="4622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flipV="1">
            <a:off x="3120390" y="1905000"/>
            <a:ext cx="2951414" cy="1990103"/>
          </a:xfrm>
          <a:prstGeom prst="bentConnector3">
            <a:avLst>
              <a:gd name="adj1" fmla="val 5697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709958" y="3650892"/>
            <a:ext cx="896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dtmClk</a:t>
            </a:r>
            <a:r>
              <a:rPr lang="en-US" sz="1100" dirty="0" smtClean="0"/>
              <a:t>[2:0]</a:t>
            </a:r>
            <a:endParaRPr lang="en-US" sz="1100" dirty="0"/>
          </a:p>
        </p:txBody>
      </p:sp>
      <p:sp>
        <p:nvSpPr>
          <p:cNvPr id="54" name="CustomShape 6"/>
          <p:cNvSpPr/>
          <p:nvPr/>
        </p:nvSpPr>
        <p:spPr>
          <a:xfrm>
            <a:off x="6071804" y="3109913"/>
            <a:ext cx="2099978" cy="76471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Application</a:t>
            </a:r>
          </a:p>
        </p:txBody>
      </p:sp>
      <p:sp>
        <p:nvSpPr>
          <p:cNvPr id="13" name="CustomShape 6"/>
          <p:cNvSpPr/>
          <p:nvPr/>
        </p:nvSpPr>
        <p:spPr>
          <a:xfrm>
            <a:off x="6071804" y="1709447"/>
            <a:ext cx="2099978" cy="838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DpmTimingSink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901022" y="5147865"/>
            <a:ext cx="2535894" cy="11703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 smtClean="0">
                <a:solidFill>
                  <a:schemeClr val="tx1"/>
                </a:solidFill>
              </a:rPr>
              <a:t>DPM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44022" y="4164332"/>
            <a:ext cx="248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/>
              <a:t>.</a:t>
            </a:r>
          </a:p>
        </p:txBody>
      </p:sp>
      <p:cxnSp>
        <p:nvCxnSpPr>
          <p:cNvPr id="58" name="Elbow Connector 57"/>
          <p:cNvCxnSpPr/>
          <p:nvPr/>
        </p:nvCxnSpPr>
        <p:spPr>
          <a:xfrm>
            <a:off x="3120390" y="3895102"/>
            <a:ext cx="2780632" cy="1576566"/>
          </a:xfrm>
          <a:prstGeom prst="bentConnector3">
            <a:avLst>
              <a:gd name="adj1" fmla="val 6041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endCxn id="32" idx="3"/>
          </p:cNvCxnSpPr>
          <p:nvPr/>
        </p:nvCxnSpPr>
        <p:spPr>
          <a:xfrm rot="10800000" flipV="1">
            <a:off x="3120390" y="2362200"/>
            <a:ext cx="2951414" cy="17907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054687" y="2109399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dtmFb</a:t>
            </a:r>
            <a:r>
              <a:rPr lang="en-US" sz="1200" dirty="0" smtClean="0"/>
              <a:t>(0)</a:t>
            </a:r>
            <a:endParaRPr lang="en-US" sz="1200" dirty="0"/>
          </a:p>
        </p:txBody>
      </p:sp>
      <p:cxnSp>
        <p:nvCxnSpPr>
          <p:cNvPr id="71" name="Elbow Connector 70"/>
          <p:cNvCxnSpPr/>
          <p:nvPr/>
        </p:nvCxnSpPr>
        <p:spPr>
          <a:xfrm rot="10800000">
            <a:off x="3120390" y="4625998"/>
            <a:ext cx="2780638" cy="1393803"/>
          </a:xfrm>
          <a:prstGeom prst="bentConnector3">
            <a:avLst>
              <a:gd name="adj1" fmla="val 4643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113020" y="5742802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dtmFb</a:t>
            </a:r>
            <a:r>
              <a:rPr lang="en-US" sz="1200" dirty="0" smtClean="0"/>
              <a:t>(7)</a:t>
            </a:r>
            <a:endParaRPr lang="en-US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3950512" y="4094860"/>
            <a:ext cx="2199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.</a:t>
            </a:r>
          </a:p>
          <a:p>
            <a:r>
              <a:rPr lang="en-US" sz="1000" b="1" dirty="0" smtClean="0"/>
              <a:t>.</a:t>
            </a:r>
          </a:p>
          <a:p>
            <a:r>
              <a:rPr lang="en-US" sz="1000" b="1" dirty="0"/>
              <a:t>.</a:t>
            </a:r>
          </a:p>
        </p:txBody>
      </p:sp>
      <p:cxnSp>
        <p:nvCxnSpPr>
          <p:cNvPr id="86" name="Straight Arrow Connector 85"/>
          <p:cNvCxnSpPr>
            <a:stCxn id="13" idx="2"/>
            <a:endCxn id="54" idx="0"/>
          </p:cNvCxnSpPr>
          <p:nvPr/>
        </p:nvCxnSpPr>
        <p:spPr>
          <a:xfrm>
            <a:off x="7121793" y="2547647"/>
            <a:ext cx="0" cy="56226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90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230188" indent="-230188">
              <a:buFont typeface="Arial" pitchFamily="34" charset="0"/>
              <a:buChar char="•"/>
            </a:pPr>
            <a:r>
              <a:rPr lang="en-US" dirty="0" smtClean="0"/>
              <a:t>Successful engineering run in Spring 2015</a:t>
            </a:r>
          </a:p>
          <a:p>
            <a:pPr marL="230188" indent="-230188">
              <a:buFont typeface="Arial" pitchFamily="34" charset="0"/>
              <a:buChar char="•"/>
            </a:pPr>
            <a:r>
              <a:rPr lang="en-US" dirty="0" smtClean="0"/>
              <a:t>Nominal 20 kHz trigger rate, 150 </a:t>
            </a:r>
            <a:r>
              <a:rPr lang="en-US" dirty="0" err="1"/>
              <a:t>M</a:t>
            </a:r>
            <a:r>
              <a:rPr lang="en-US" dirty="0" err="1" smtClean="0"/>
              <a:t>Bytes</a:t>
            </a:r>
            <a:r>
              <a:rPr lang="en-US" dirty="0" smtClean="0"/>
              <a:t>/sec </a:t>
            </a:r>
          </a:p>
          <a:p>
            <a:pPr marL="230188" indent="-230188">
              <a:buFont typeface="Arial" pitchFamily="34" charset="0"/>
              <a:buChar char="•"/>
            </a:pPr>
            <a:r>
              <a:rPr lang="en-US" dirty="0" smtClean="0"/>
              <a:t>Tested up to 47 kHz</a:t>
            </a:r>
          </a:p>
          <a:p>
            <a:pPr marL="687388" lvl="1" indent="-230188"/>
            <a:endParaRPr lang="en-US" dirty="0" smtClean="0"/>
          </a:p>
          <a:p>
            <a:pPr marL="230188" indent="-230188">
              <a:buFont typeface="Arial" pitchFamily="34" charset="0"/>
              <a:buChar char="•"/>
            </a:pPr>
            <a:r>
              <a:rPr lang="en-US" dirty="0" smtClean="0"/>
              <a:t>Another run planned for Spring 2016</a:t>
            </a:r>
          </a:p>
        </p:txBody>
      </p:sp>
    </p:spTree>
    <p:extLst>
      <p:ext uri="{BB962C8B-B14F-4D97-AF65-F5344CB8AC3E}">
        <p14:creationId xmlns:p14="http://schemas.microsoft.com/office/powerpoint/2010/main" val="50034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Hybrid Board</a:t>
            </a:r>
            <a:endParaRPr lang="en-CA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4"/>
          </p:nvPr>
        </p:nvSpPr>
        <p:spPr>
          <a:xfrm>
            <a:off x="517525" y="4191000"/>
            <a:ext cx="8108950" cy="2362200"/>
          </a:xfrm>
        </p:spPr>
        <p:txBody>
          <a:bodyPr>
            <a:normAutofit fontScale="92500" lnSpcReduction="10000"/>
          </a:bodyPr>
          <a:lstStyle/>
          <a:p>
            <a:pPr marL="228600" lvl="1"/>
            <a:r>
              <a:rPr lang="en-US" dirty="0" smtClean="0"/>
              <a:t>Incoming clock &amp; trigger buffered and fanned out to APV25s</a:t>
            </a:r>
          </a:p>
          <a:p>
            <a:pPr marL="228600" lvl="1"/>
            <a:r>
              <a:rPr lang="en-US" dirty="0" smtClean="0"/>
              <a:t>I2C bus for APV25 configuration &amp; temperature sensor readout</a:t>
            </a:r>
          </a:p>
          <a:p>
            <a:pPr marL="228600" lvl="1"/>
            <a:r>
              <a:rPr lang="en-US" dirty="0" smtClean="0"/>
              <a:t>2.5V and 1.25V for APVs</a:t>
            </a:r>
          </a:p>
          <a:p>
            <a:pPr marL="228600" lvl="1"/>
            <a:r>
              <a:rPr lang="en-US" dirty="0" smtClean="0"/>
              <a:t>2.5V for digital ICs</a:t>
            </a:r>
          </a:p>
          <a:p>
            <a:pPr marL="228600" lvl="1"/>
            <a:r>
              <a:rPr lang="en-US" dirty="0" smtClean="0"/>
              <a:t>High voltage bias routed directly to wire bond pads with local bypassing</a:t>
            </a:r>
          </a:p>
          <a:p>
            <a:pPr marL="228600" lvl="1"/>
            <a:r>
              <a:rPr lang="en-US" dirty="0" smtClean="0"/>
              <a:t>Differential analog outputs from APV25s</a:t>
            </a:r>
          </a:p>
          <a:p>
            <a:pPr marL="800100" lvl="1" indent="-342900">
              <a:buNone/>
            </a:pPr>
            <a:endParaRPr lang="en-US" sz="2400" dirty="0" smtClean="0"/>
          </a:p>
          <a:p>
            <a:pPr lvl="1"/>
            <a:endParaRPr lang="en-US" dirty="0" smtClean="0"/>
          </a:p>
          <a:p>
            <a:endParaRPr lang="en-CA" dirty="0" smtClean="0"/>
          </a:p>
          <a:p>
            <a:pPr lvl="1"/>
            <a:endParaRPr lang="en-US" dirty="0"/>
          </a:p>
        </p:txBody>
      </p:sp>
      <p:sp>
        <p:nvSpPr>
          <p:cNvPr id="118" name="Line 4"/>
          <p:cNvSpPr/>
          <p:nvPr/>
        </p:nvSpPr>
        <p:spPr>
          <a:xfrm>
            <a:off x="2523773" y="1338840"/>
            <a:ext cx="5029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19" name="TextShape 5"/>
          <p:cNvSpPr txBox="1"/>
          <p:nvPr/>
        </p:nvSpPr>
        <p:spPr>
          <a:xfrm>
            <a:off x="1718813" y="1155960"/>
            <a:ext cx="84528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/>
              <a:t>CLKP/M</a:t>
            </a:r>
            <a:endParaRPr/>
          </a:p>
        </p:txBody>
      </p:sp>
      <p:sp>
        <p:nvSpPr>
          <p:cNvPr id="120" name="Line 6"/>
          <p:cNvSpPr/>
          <p:nvPr/>
        </p:nvSpPr>
        <p:spPr>
          <a:xfrm>
            <a:off x="2562653" y="1933200"/>
            <a:ext cx="5029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21" name="TextShape 7"/>
          <p:cNvSpPr txBox="1"/>
          <p:nvPr/>
        </p:nvSpPr>
        <p:spPr>
          <a:xfrm>
            <a:off x="1690013" y="1750320"/>
            <a:ext cx="87408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 dirty="0"/>
              <a:t>TRGP/M</a:t>
            </a:r>
            <a:endParaRPr dirty="0"/>
          </a:p>
        </p:txBody>
      </p:sp>
      <p:sp>
        <p:nvSpPr>
          <p:cNvPr id="122" name="Line 8"/>
          <p:cNvSpPr/>
          <p:nvPr/>
        </p:nvSpPr>
        <p:spPr>
          <a:xfrm>
            <a:off x="2562653" y="2436120"/>
            <a:ext cx="192024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23" name="TextShape 9"/>
          <p:cNvSpPr txBox="1"/>
          <p:nvPr/>
        </p:nvSpPr>
        <p:spPr>
          <a:xfrm>
            <a:off x="1876853" y="2253240"/>
            <a:ext cx="64692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 dirty="0" smtClean="0"/>
              <a:t>I2C</a:t>
            </a:r>
            <a:endParaRPr dirty="0"/>
          </a:p>
        </p:txBody>
      </p:sp>
      <p:sp>
        <p:nvSpPr>
          <p:cNvPr id="126" name="Line 12"/>
          <p:cNvSpPr/>
          <p:nvPr/>
        </p:nvSpPr>
        <p:spPr>
          <a:xfrm>
            <a:off x="2569493" y="3026160"/>
            <a:ext cx="192024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27" name="TextShape 13"/>
          <p:cNvSpPr txBox="1"/>
          <p:nvPr/>
        </p:nvSpPr>
        <p:spPr>
          <a:xfrm>
            <a:off x="1835453" y="2843280"/>
            <a:ext cx="73548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 dirty="0" smtClean="0"/>
              <a:t>DVDD</a:t>
            </a:r>
            <a:endParaRPr dirty="0"/>
          </a:p>
        </p:txBody>
      </p:sp>
      <p:sp>
        <p:nvSpPr>
          <p:cNvPr id="129" name="TextShape 15"/>
          <p:cNvSpPr txBox="1"/>
          <p:nvPr/>
        </p:nvSpPr>
        <p:spPr>
          <a:xfrm>
            <a:off x="6079133" y="1105058"/>
            <a:ext cx="97308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/>
              <a:t>OUT0P/M</a:t>
            </a:r>
            <a:endParaRPr/>
          </a:p>
        </p:txBody>
      </p:sp>
      <p:sp>
        <p:nvSpPr>
          <p:cNvPr id="131" name="TextShape 17"/>
          <p:cNvSpPr txBox="1"/>
          <p:nvPr/>
        </p:nvSpPr>
        <p:spPr>
          <a:xfrm>
            <a:off x="6079133" y="1516538"/>
            <a:ext cx="97308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/>
              <a:t>OUT1P/M</a:t>
            </a:r>
            <a:endParaRPr/>
          </a:p>
        </p:txBody>
      </p:sp>
      <p:sp>
        <p:nvSpPr>
          <p:cNvPr id="133" name="TextShape 19"/>
          <p:cNvSpPr txBox="1"/>
          <p:nvPr/>
        </p:nvSpPr>
        <p:spPr>
          <a:xfrm>
            <a:off x="6079133" y="1928018"/>
            <a:ext cx="97308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/>
              <a:t>OUT2P/M</a:t>
            </a:r>
            <a:endParaRPr/>
          </a:p>
        </p:txBody>
      </p:sp>
      <p:sp>
        <p:nvSpPr>
          <p:cNvPr id="135" name="TextShape 21"/>
          <p:cNvSpPr txBox="1"/>
          <p:nvPr/>
        </p:nvSpPr>
        <p:spPr>
          <a:xfrm>
            <a:off x="6067613" y="2339498"/>
            <a:ext cx="97308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/>
              <a:t>OUT4P/M</a:t>
            </a:r>
            <a:endParaRPr/>
          </a:p>
        </p:txBody>
      </p:sp>
      <p:sp>
        <p:nvSpPr>
          <p:cNvPr id="137" name="TextShape 23"/>
          <p:cNvSpPr txBox="1"/>
          <p:nvPr/>
        </p:nvSpPr>
        <p:spPr>
          <a:xfrm>
            <a:off x="6079133" y="2750978"/>
            <a:ext cx="97308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 dirty="0"/>
              <a:t>OUT5P/M</a:t>
            </a:r>
            <a:endParaRPr dirty="0"/>
          </a:p>
        </p:txBody>
      </p:sp>
      <p:sp>
        <p:nvSpPr>
          <p:cNvPr id="138" name="CustomShape 24"/>
          <p:cNvSpPr/>
          <p:nvPr/>
        </p:nvSpPr>
        <p:spPr>
          <a:xfrm>
            <a:off x="3065573" y="1155960"/>
            <a:ext cx="777240" cy="37008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/>
              <a:t>Buff/Dist</a:t>
            </a:r>
            <a:endParaRPr/>
          </a:p>
        </p:txBody>
      </p:sp>
      <p:sp>
        <p:nvSpPr>
          <p:cNvPr id="139" name="CustomShape 25"/>
          <p:cNvSpPr/>
          <p:nvPr/>
        </p:nvSpPr>
        <p:spPr>
          <a:xfrm>
            <a:off x="3065573" y="1750320"/>
            <a:ext cx="777240" cy="37008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/>
              <a:t>Buff/Dist</a:t>
            </a:r>
            <a:endParaRPr/>
          </a:p>
        </p:txBody>
      </p:sp>
      <p:sp>
        <p:nvSpPr>
          <p:cNvPr id="140" name="CustomShape 26"/>
          <p:cNvSpPr/>
          <p:nvPr/>
        </p:nvSpPr>
        <p:spPr>
          <a:xfrm>
            <a:off x="4985813" y="1105920"/>
            <a:ext cx="685800" cy="37008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/>
              <a:t>APV25</a:t>
            </a:r>
            <a:endParaRPr/>
          </a:p>
        </p:txBody>
      </p:sp>
      <p:sp>
        <p:nvSpPr>
          <p:cNvPr id="141" name="CustomShape 27"/>
          <p:cNvSpPr/>
          <p:nvPr/>
        </p:nvSpPr>
        <p:spPr>
          <a:xfrm>
            <a:off x="4985813" y="1521720"/>
            <a:ext cx="685800" cy="37008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/>
              <a:t>APV25</a:t>
            </a:r>
            <a:endParaRPr/>
          </a:p>
        </p:txBody>
      </p:sp>
      <p:sp>
        <p:nvSpPr>
          <p:cNvPr id="142" name="CustomShape 28"/>
          <p:cNvSpPr/>
          <p:nvPr/>
        </p:nvSpPr>
        <p:spPr>
          <a:xfrm>
            <a:off x="4985813" y="1933200"/>
            <a:ext cx="685800" cy="37008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/>
              <a:t>APV25</a:t>
            </a:r>
            <a:endParaRPr/>
          </a:p>
        </p:txBody>
      </p:sp>
      <p:sp>
        <p:nvSpPr>
          <p:cNvPr id="143" name="CustomShape 29"/>
          <p:cNvSpPr/>
          <p:nvPr/>
        </p:nvSpPr>
        <p:spPr>
          <a:xfrm>
            <a:off x="4985813" y="2344680"/>
            <a:ext cx="685800" cy="37008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/>
              <a:t>APV25</a:t>
            </a:r>
            <a:endParaRPr/>
          </a:p>
        </p:txBody>
      </p:sp>
      <p:sp>
        <p:nvSpPr>
          <p:cNvPr id="144" name="CustomShape 30"/>
          <p:cNvSpPr/>
          <p:nvPr/>
        </p:nvSpPr>
        <p:spPr>
          <a:xfrm>
            <a:off x="4985813" y="2751840"/>
            <a:ext cx="685800" cy="37008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/>
              <a:t>APV25</a:t>
            </a:r>
            <a:endParaRPr/>
          </a:p>
        </p:txBody>
      </p:sp>
      <p:sp>
        <p:nvSpPr>
          <p:cNvPr id="150" name="Line 36"/>
          <p:cNvSpPr/>
          <p:nvPr/>
        </p:nvSpPr>
        <p:spPr>
          <a:xfrm>
            <a:off x="5671613" y="1293120"/>
            <a:ext cx="41148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51" name="Line 37"/>
          <p:cNvSpPr/>
          <p:nvPr/>
        </p:nvSpPr>
        <p:spPr>
          <a:xfrm>
            <a:off x="5671613" y="1704600"/>
            <a:ext cx="41148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52" name="Line 38"/>
          <p:cNvSpPr/>
          <p:nvPr/>
        </p:nvSpPr>
        <p:spPr>
          <a:xfrm>
            <a:off x="5671613" y="2116080"/>
            <a:ext cx="41148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53" name="Line 39"/>
          <p:cNvSpPr/>
          <p:nvPr/>
        </p:nvSpPr>
        <p:spPr>
          <a:xfrm>
            <a:off x="5671613" y="2527560"/>
            <a:ext cx="41148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54" name="Line 40"/>
          <p:cNvSpPr/>
          <p:nvPr/>
        </p:nvSpPr>
        <p:spPr>
          <a:xfrm>
            <a:off x="5671613" y="2939040"/>
            <a:ext cx="41148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55" name="Line 41"/>
          <p:cNvSpPr/>
          <p:nvPr/>
        </p:nvSpPr>
        <p:spPr>
          <a:xfrm>
            <a:off x="4482893" y="1110240"/>
            <a:ext cx="0" cy="292608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156" name="Line 42"/>
          <p:cNvSpPr/>
          <p:nvPr/>
        </p:nvSpPr>
        <p:spPr>
          <a:xfrm>
            <a:off x="4482893" y="1293120"/>
            <a:ext cx="5029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57" name="Line 43"/>
          <p:cNvSpPr/>
          <p:nvPr/>
        </p:nvSpPr>
        <p:spPr>
          <a:xfrm>
            <a:off x="4482893" y="1704600"/>
            <a:ext cx="5029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58" name="Line 44"/>
          <p:cNvSpPr/>
          <p:nvPr/>
        </p:nvSpPr>
        <p:spPr>
          <a:xfrm>
            <a:off x="4482893" y="2116080"/>
            <a:ext cx="5029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59" name="Line 45"/>
          <p:cNvSpPr/>
          <p:nvPr/>
        </p:nvSpPr>
        <p:spPr>
          <a:xfrm>
            <a:off x="4482893" y="2527560"/>
            <a:ext cx="5029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60" name="Line 46"/>
          <p:cNvSpPr/>
          <p:nvPr/>
        </p:nvSpPr>
        <p:spPr>
          <a:xfrm>
            <a:off x="4482893" y="2939040"/>
            <a:ext cx="5029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61" name="Line 47"/>
          <p:cNvSpPr/>
          <p:nvPr/>
        </p:nvSpPr>
        <p:spPr>
          <a:xfrm>
            <a:off x="3842813" y="1338840"/>
            <a:ext cx="64008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62" name="Line 48"/>
          <p:cNvSpPr/>
          <p:nvPr/>
        </p:nvSpPr>
        <p:spPr>
          <a:xfrm>
            <a:off x="3842813" y="1933200"/>
            <a:ext cx="64008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63" name="TextShape 49"/>
          <p:cNvSpPr txBox="1"/>
          <p:nvPr/>
        </p:nvSpPr>
        <p:spPr>
          <a:xfrm>
            <a:off x="1835453" y="3163320"/>
            <a:ext cx="54792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 dirty="0" smtClean="0"/>
              <a:t>AVDD</a:t>
            </a:r>
            <a:endParaRPr dirty="0"/>
          </a:p>
        </p:txBody>
      </p:sp>
      <p:sp>
        <p:nvSpPr>
          <p:cNvPr id="164" name="TextShape 50"/>
          <p:cNvSpPr txBox="1"/>
          <p:nvPr/>
        </p:nvSpPr>
        <p:spPr>
          <a:xfrm>
            <a:off x="1835453" y="3529080"/>
            <a:ext cx="64692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 dirty="0"/>
              <a:t>1.25V</a:t>
            </a:r>
            <a:endParaRPr dirty="0"/>
          </a:p>
        </p:txBody>
      </p:sp>
      <p:sp>
        <p:nvSpPr>
          <p:cNvPr id="165" name="Line 51"/>
          <p:cNvSpPr/>
          <p:nvPr/>
        </p:nvSpPr>
        <p:spPr>
          <a:xfrm>
            <a:off x="2569493" y="3346200"/>
            <a:ext cx="192024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66" name="Line 52"/>
          <p:cNvSpPr/>
          <p:nvPr/>
        </p:nvSpPr>
        <p:spPr>
          <a:xfrm>
            <a:off x="2569493" y="3711960"/>
            <a:ext cx="192024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67" name="TextShape 53"/>
          <p:cNvSpPr txBox="1"/>
          <p:nvPr/>
        </p:nvSpPr>
        <p:spPr>
          <a:xfrm>
            <a:off x="6764933" y="3529080"/>
            <a:ext cx="528120" cy="365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/>
              <a:t>Bias</a:t>
            </a:r>
            <a:endParaRPr/>
          </a:p>
        </p:txBody>
      </p:sp>
      <p:sp>
        <p:nvSpPr>
          <p:cNvPr id="168" name="Line 54"/>
          <p:cNvSpPr/>
          <p:nvPr/>
        </p:nvSpPr>
        <p:spPr>
          <a:xfrm>
            <a:off x="7228973" y="3666240"/>
            <a:ext cx="5029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69" name="CustomShape 55"/>
          <p:cNvSpPr/>
          <p:nvPr/>
        </p:nvSpPr>
        <p:spPr>
          <a:xfrm>
            <a:off x="4981853" y="3391920"/>
            <a:ext cx="1097280" cy="5029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/>
              <a:t>Temperature</a:t>
            </a:r>
            <a:endParaRPr dirty="0"/>
          </a:p>
          <a:p>
            <a:pPr algn="ctr"/>
            <a:r>
              <a:rPr lang="en-US" sz="1400" dirty="0"/>
              <a:t>Sensor</a:t>
            </a:r>
            <a:endParaRPr dirty="0"/>
          </a:p>
        </p:txBody>
      </p:sp>
      <p:sp>
        <p:nvSpPr>
          <p:cNvPr id="170" name="Line 56"/>
          <p:cNvSpPr/>
          <p:nvPr/>
        </p:nvSpPr>
        <p:spPr>
          <a:xfrm flipH="1">
            <a:off x="4478933" y="3666240"/>
            <a:ext cx="502920" cy="0"/>
          </a:xfrm>
          <a:prstGeom prst="line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sp>
    </p:spTree>
    <p:extLst>
      <p:ext uri="{BB962C8B-B14F-4D97-AF65-F5344CB8AC3E}">
        <p14:creationId xmlns:p14="http://schemas.microsoft.com/office/powerpoint/2010/main" val="423420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 End Board - Challenges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152400" y="1243584"/>
            <a:ext cx="4946676" cy="5614416"/>
          </a:xfrm>
        </p:spPr>
        <p:txBody>
          <a:bodyPr>
            <a:normAutofit fontScale="62500" lnSpcReduction="20000"/>
          </a:bodyPr>
          <a:lstStyle/>
          <a:p>
            <a:pPr marL="7938"/>
            <a:r>
              <a:rPr lang="en-US" sz="2400" b="1" dirty="0" smtClean="0"/>
              <a:t>Inside of SVT is a difficult place to deploy electronics</a:t>
            </a:r>
          </a:p>
          <a:p>
            <a:pPr marL="228600"/>
            <a:endParaRPr lang="en-US" dirty="0" smtClean="0"/>
          </a:p>
          <a:p>
            <a:pPr marL="7938"/>
            <a:r>
              <a:rPr lang="en-US" b="1" dirty="0" smtClean="0"/>
              <a:t>Vacuum</a:t>
            </a:r>
          </a:p>
          <a:p>
            <a:pPr marL="230188" indent="-222250">
              <a:buFont typeface="Arial" panose="020B0604020202020204" pitchFamily="34" charset="0"/>
              <a:buChar char="•"/>
            </a:pPr>
            <a:r>
              <a:rPr lang="en-US" dirty="0" smtClean="0"/>
              <a:t>Boards must be actively cooled on a custom cooling plate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3038" indent="-166688"/>
            <a:r>
              <a:rPr lang="en-US" b="1" dirty="0" smtClean="0"/>
              <a:t>Magnetic</a:t>
            </a:r>
            <a:r>
              <a:rPr lang="en-US" dirty="0" smtClean="0"/>
              <a:t> </a:t>
            </a:r>
            <a:r>
              <a:rPr lang="en-US" b="1" dirty="0" smtClean="0"/>
              <a:t>Field</a:t>
            </a:r>
          </a:p>
          <a:p>
            <a:pPr marL="230188" indent="-223838">
              <a:buFont typeface="Arial" charset="0"/>
              <a:buChar char="•"/>
            </a:pPr>
            <a:r>
              <a:rPr lang="en-US" dirty="0"/>
              <a:t>SVT box sits in 2T magnetic field</a:t>
            </a:r>
          </a:p>
          <a:p>
            <a:pPr marL="230188" indent="-223838">
              <a:buFont typeface="Arial" charset="0"/>
              <a:buChar char="•"/>
            </a:pPr>
            <a:r>
              <a:rPr lang="en-US" dirty="0"/>
              <a:t>Ferrite materials saturate</a:t>
            </a:r>
          </a:p>
          <a:p>
            <a:pPr marL="460375" lvl="2" indent="-230188">
              <a:buFont typeface="Arial" charset="0"/>
              <a:buChar char="•"/>
            </a:pPr>
            <a:r>
              <a:rPr lang="en-US" dirty="0"/>
              <a:t>Must use air core inductors for power supplies and filters</a:t>
            </a:r>
          </a:p>
          <a:p>
            <a:pPr marL="460375" lvl="2" indent="-230188">
              <a:buFont typeface="Arial" charset="0"/>
              <a:buChar char="•"/>
            </a:pPr>
            <a:r>
              <a:rPr lang="en-US" dirty="0"/>
              <a:t>Can’t use crystal oscillators either → MEMS oscillators</a:t>
            </a:r>
          </a:p>
          <a:p>
            <a:pPr marL="349250" lvl="1" indent="-342900">
              <a:buFont typeface="Arial" charset="0"/>
              <a:buChar char="•"/>
            </a:pPr>
            <a:endParaRPr lang="en-US" dirty="0"/>
          </a:p>
          <a:p>
            <a:pPr marL="173038" indent="-166688"/>
            <a:r>
              <a:rPr lang="en-US" b="1" dirty="0" smtClean="0"/>
              <a:t>Radiation from beam interactions</a:t>
            </a:r>
          </a:p>
          <a:p>
            <a:pPr marL="230188" indent="-223838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Neutrons can cause Single Event Upsets in FPGA</a:t>
            </a:r>
          </a:p>
          <a:p>
            <a:pPr marL="230188" indent="-223838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X-ray exposure breaks down ICs over time</a:t>
            </a:r>
          </a:p>
          <a:p>
            <a:pPr marL="227012" lvl="1" indent="-220663">
              <a:lnSpc>
                <a:spcPct val="140000"/>
              </a:lnSpc>
              <a:buFont typeface="Arial" charset="0"/>
              <a:buChar char="•"/>
            </a:pPr>
            <a:r>
              <a:rPr lang="en-US" sz="2400" dirty="0" smtClean="0"/>
              <a:t>Boards sit very close to the target</a:t>
            </a:r>
          </a:p>
          <a:p>
            <a:pPr marL="227012" lvl="1" indent="-220663">
              <a:lnSpc>
                <a:spcPct val="140000"/>
              </a:lnSpc>
              <a:buFont typeface="Arial" charset="0"/>
              <a:buChar char="•"/>
            </a:pPr>
            <a:r>
              <a:rPr lang="en-US" sz="2400" dirty="0" smtClean="0"/>
              <a:t>Mitigations</a:t>
            </a:r>
            <a:endParaRPr lang="en-US" dirty="0" smtClean="0"/>
          </a:p>
          <a:p>
            <a:pPr marL="460375" lvl="2" indent="-220663">
              <a:lnSpc>
                <a:spcPct val="140000"/>
              </a:lnSpc>
              <a:buFont typeface="Arial" charset="0"/>
              <a:buChar char="•"/>
            </a:pPr>
            <a:r>
              <a:rPr lang="en-US" dirty="0"/>
              <a:t>Borated Polyethylene shield </a:t>
            </a:r>
            <a:r>
              <a:rPr lang="en-US" dirty="0" smtClean="0"/>
              <a:t>installed around FEBs</a:t>
            </a:r>
          </a:p>
          <a:p>
            <a:pPr marL="460375" lvl="2" indent="-220663">
              <a:lnSpc>
                <a:spcPct val="140000"/>
              </a:lnSpc>
              <a:buFont typeface="Arial" charset="0"/>
              <a:buChar char="•"/>
            </a:pPr>
            <a:r>
              <a:rPr lang="en-US" dirty="0" smtClean="0"/>
              <a:t>FEBs have 20 layer PCB!</a:t>
            </a:r>
          </a:p>
          <a:p>
            <a:pPr marL="460375" lvl="2" indent="-220663">
              <a:lnSpc>
                <a:spcPct val="140000"/>
              </a:lnSpc>
              <a:buFont typeface="Arial" charset="0"/>
              <a:buChar char="•"/>
            </a:pPr>
            <a:r>
              <a:rPr lang="en-US" dirty="0" smtClean="0"/>
              <a:t>Serviceable installation – can swap out FEBs if needed</a:t>
            </a:r>
            <a:endParaRPr lang="en-US" dirty="0"/>
          </a:p>
          <a:p>
            <a:pPr marL="460375" lvl="2" indent="-220663">
              <a:buFont typeface="Arial" charset="0"/>
              <a:buChar char="•"/>
            </a:pPr>
            <a:endParaRPr lang="en-US" dirty="0"/>
          </a:p>
          <a:p>
            <a:pPr marL="460375" lvl="2" indent="-220663">
              <a:buFont typeface="Arial" charset="0"/>
              <a:buChar char="•"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076" y="4038599"/>
            <a:ext cx="3644873" cy="27332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076" y="1243584"/>
            <a:ext cx="3644874" cy="2733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HPS SVT Overview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82693" y="1208080"/>
            <a:ext cx="355738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Search for A’ (Dark Photon)</a:t>
            </a:r>
          </a:p>
          <a:p>
            <a:pPr marL="228600" indent="-228600">
              <a:lnSpc>
                <a:spcPct val="12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beam on fixed target</a:t>
            </a:r>
          </a:p>
          <a:p>
            <a:pPr marL="228600" indent="-228600">
              <a:lnSpc>
                <a:spcPct val="12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6 layers of silicon strip sensors</a:t>
            </a:r>
          </a:p>
          <a:p>
            <a:pPr marL="228600" indent="-228600">
              <a:lnSpc>
                <a:spcPct val="12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36 total sensors</a:t>
            </a:r>
          </a:p>
          <a:p>
            <a:pPr marL="228600" indent="-228600">
              <a:lnSpc>
                <a:spcPct val="12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Picture 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3" y="4267200"/>
            <a:ext cx="88868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272"/>
          <a:stretch/>
        </p:blipFill>
        <p:spPr>
          <a:xfrm>
            <a:off x="3978734" y="1208080"/>
            <a:ext cx="4925398" cy="304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5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Hybrid Sensor Module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>
          <a:xfrm>
            <a:off x="228600" y="1219200"/>
            <a:ext cx="8337550" cy="2438400"/>
          </a:xfrm>
        </p:spPr>
        <p:txBody>
          <a:bodyPr>
            <a:normAutofit lnSpcReduction="10000"/>
          </a:bodyPr>
          <a:lstStyle/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Attaches </a:t>
            </a:r>
            <a:r>
              <a:rPr lang="en-US" dirty="0"/>
              <a:t>APV25 analog ASICs to silicon strip </a:t>
            </a:r>
            <a:r>
              <a:rPr lang="en-US" dirty="0" smtClean="0"/>
              <a:t>sensors</a:t>
            </a: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APV25 originally developed for CMS experiment at LHC</a:t>
            </a:r>
            <a:endParaRPr lang="en-US" dirty="0"/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128 strip lines per </a:t>
            </a:r>
            <a:r>
              <a:rPr lang="en-US" dirty="0" smtClean="0"/>
              <a:t>APV25 </a:t>
            </a: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5 </a:t>
            </a:r>
            <a:r>
              <a:rPr lang="en-US" dirty="0"/>
              <a:t>APV25s per </a:t>
            </a:r>
            <a:r>
              <a:rPr lang="en-US" dirty="0" smtClean="0"/>
              <a:t>Hybrid – 640 strip lines</a:t>
            </a:r>
            <a:endParaRPr lang="en-US" dirty="0"/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36 Hybrids in SVT</a:t>
            </a: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23,040 total readout </a:t>
            </a:r>
            <a:r>
              <a:rPr lang="en-US" dirty="0" smtClean="0"/>
              <a:t>channels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 rot="10800000">
            <a:off x="451821" y="3789513"/>
            <a:ext cx="6926439" cy="2916086"/>
            <a:chOff x="1660554" y="23737192"/>
            <a:chExt cx="7993988" cy="336553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545" b="13950"/>
            <a:stretch/>
          </p:blipFill>
          <p:spPr>
            <a:xfrm>
              <a:off x="1660554" y="24115952"/>
              <a:ext cx="7993988" cy="298677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10800000">
              <a:off x="4536202" y="23737192"/>
              <a:ext cx="20617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Hybrid Module</a:t>
              </a:r>
              <a:endParaRPr lang="en-US" sz="1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267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04900"/>
            <a:ext cx="6705600" cy="24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APV25 Configuration &amp; Readout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3581400"/>
            <a:ext cx="8108950" cy="3200400"/>
          </a:xfrm>
        </p:spPr>
        <p:txBody>
          <a:bodyPr>
            <a:normAutofit fontScale="70000" lnSpcReduction="20000"/>
          </a:bodyPr>
          <a:lstStyle/>
          <a:p>
            <a:pPr marL="228600" indent="-228600">
              <a:lnSpc>
                <a:spcPct val="130000"/>
              </a:lnSpc>
            </a:pPr>
            <a:r>
              <a:rPr lang="en-US" dirty="0" smtClean="0"/>
              <a:t>Configuration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“Multi-peak” mode – 3 Samples / channel / trigger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1 DAQ trigger = 2 APV triggers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6 readout frames per DAQ trigger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Clocked at 41.667 </a:t>
            </a:r>
            <a:r>
              <a:rPr lang="en-US" dirty="0" smtClean="0"/>
              <a:t>MHz (125/3)</a:t>
            </a:r>
            <a:endParaRPr lang="en-US" dirty="0" smtClean="0"/>
          </a:p>
          <a:p>
            <a:pPr marL="228600" indent="-228600">
              <a:lnSpc>
                <a:spcPct val="130000"/>
              </a:lnSpc>
            </a:pPr>
            <a:r>
              <a:rPr lang="en-US" dirty="0" smtClean="0"/>
              <a:t>Readout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Sync pulse every 35 cycles – establishes connection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12 Sample rail-to-rail digital header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128 analog channel samples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140 cycles per frame – 840 cycles per trigger for 6 frames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Maximum trigger rate: 49.6 kHz</a:t>
            </a:r>
          </a:p>
          <a:p>
            <a:pPr marL="228600" lvl="2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APV can accept up to 5 outstanding triggers</a:t>
            </a:r>
          </a:p>
        </p:txBody>
      </p:sp>
    </p:spTree>
    <p:extLst>
      <p:ext uri="{BB962C8B-B14F-4D97-AF65-F5344CB8AC3E}">
        <p14:creationId xmlns:p14="http://schemas.microsoft.com/office/powerpoint/2010/main" val="96138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In-Chamber Front End Board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152400" y="1252749"/>
            <a:ext cx="4378954" cy="2144061"/>
          </a:xfrm>
        </p:spPr>
        <p:txBody>
          <a:bodyPr numCol="1">
            <a:normAutofit fontScale="62500" lnSpcReduction="20000"/>
          </a:bodyPr>
          <a:lstStyle/>
          <a:p>
            <a:pPr marL="228600" indent="-228600">
              <a:lnSpc>
                <a:spcPct val="140000"/>
              </a:lnSpc>
            </a:pPr>
            <a:r>
              <a:rPr lang="en-US" sz="2600" b="1" dirty="0" smtClean="0"/>
              <a:t>Distance from DAQ crate</a:t>
            </a:r>
          </a:p>
          <a:p>
            <a:pPr marL="228600" indent="-2286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DAQ crate sits 30m from SVT</a:t>
            </a:r>
          </a:p>
          <a:p>
            <a:pPr marL="228600" indent="-2286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Long way to run analog signals</a:t>
            </a:r>
          </a:p>
          <a:p>
            <a:pPr marL="228600" indent="-2286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Long way to run low voltage power to Hybrids</a:t>
            </a:r>
          </a:p>
          <a:p>
            <a:pPr marL="460375" lvl="1" indent="-230188">
              <a:lnSpc>
                <a:spcPct val="140000"/>
              </a:lnSpc>
            </a:pPr>
            <a:r>
              <a:rPr lang="en-US" dirty="0" smtClean="0"/>
              <a:t>Need either thick cables or large overdrive to deal with voltage drop</a:t>
            </a:r>
          </a:p>
          <a:p>
            <a:pPr marL="228600" indent="-22860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54025" indent="-225425">
              <a:lnSpc>
                <a:spcPct val="140000"/>
              </a:lnSpc>
            </a:pPr>
            <a:endParaRPr lang="en-US" sz="2600" b="1" dirty="0" smtClean="0"/>
          </a:p>
          <a:p>
            <a:pPr marL="454025" indent="-225425">
              <a:lnSpc>
                <a:spcPct val="140000"/>
              </a:lnSpc>
            </a:pPr>
            <a:endParaRPr lang="en-US" sz="2600" b="1" dirty="0"/>
          </a:p>
          <a:p>
            <a:pPr marL="454025" indent="-225425">
              <a:lnSpc>
                <a:spcPct val="140000"/>
              </a:lnSpc>
            </a:pPr>
            <a:endParaRPr lang="en-US" sz="2600" b="1" dirty="0" smtClean="0"/>
          </a:p>
          <a:p>
            <a:pPr marL="454025" indent="-225425">
              <a:lnSpc>
                <a:spcPct val="140000"/>
              </a:lnSpc>
            </a:pPr>
            <a:endParaRPr lang="en-US" sz="26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3562331"/>
            <a:ext cx="6705600" cy="3062680"/>
            <a:chOff x="11628992" y="15068401"/>
            <a:chExt cx="9254257" cy="4143519"/>
          </a:xfrm>
        </p:grpSpPr>
        <p:pic>
          <p:nvPicPr>
            <p:cNvPr id="7" name="Picture 4" descr="C:\Users\bareese\Dropbox\HPS\Photo Oct 20, 3 50 21 PM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7968" y="15605939"/>
              <a:ext cx="7238005" cy="2884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ounded Rectangular Callout 7"/>
            <p:cNvSpPr/>
            <p:nvPr/>
          </p:nvSpPr>
          <p:spPr>
            <a:xfrm>
              <a:off x="17467674" y="15071122"/>
              <a:ext cx="1661242" cy="435809"/>
            </a:xfrm>
            <a:prstGeom prst="wedgeRoundRectCallout">
              <a:avLst>
                <a:gd name="adj1" fmla="val 27447"/>
                <a:gd name="adj2" fmla="val 110295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Connector to hybrids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dirty="0" smtClean="0">
                  <a:solidFill>
                    <a:prstClr val="white"/>
                  </a:solidFill>
                  <a:latin typeface="Arial"/>
                </a:rPr>
                <a:t>(Bottom)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Rounded Rectangular Callout 9"/>
            <p:cNvSpPr/>
            <p:nvPr/>
          </p:nvSpPr>
          <p:spPr>
            <a:xfrm>
              <a:off x="19522316" y="15068401"/>
              <a:ext cx="1005234" cy="537538"/>
            </a:xfrm>
            <a:prstGeom prst="wedgeRoundRectCallout">
              <a:avLst>
                <a:gd name="adj1" fmla="val -74912"/>
                <a:gd name="adj2" fmla="val 232119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Hybrid power monitoring</a:t>
              </a:r>
            </a:p>
          </p:txBody>
        </p:sp>
        <p:sp>
          <p:nvSpPr>
            <p:cNvPr id="11" name="Rounded Rectangular Callout 10"/>
            <p:cNvSpPr/>
            <p:nvPr/>
          </p:nvSpPr>
          <p:spPr>
            <a:xfrm>
              <a:off x="19889689" y="18490280"/>
              <a:ext cx="993560" cy="721640"/>
            </a:xfrm>
            <a:prstGeom prst="wedgeRoundRectCallout">
              <a:avLst>
                <a:gd name="adj1" fmla="val -80022"/>
                <a:gd name="adj2" fmla="val -129283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Hybrid linear regulators</a:t>
              </a:r>
            </a:p>
          </p:txBody>
        </p:sp>
        <p:sp>
          <p:nvSpPr>
            <p:cNvPr id="12" name="Rounded Rectangular Callout 11"/>
            <p:cNvSpPr/>
            <p:nvPr/>
          </p:nvSpPr>
          <p:spPr>
            <a:xfrm>
              <a:off x="17882618" y="18572046"/>
              <a:ext cx="1049428" cy="598694"/>
            </a:xfrm>
            <a:prstGeom prst="wedgeRoundRectCallout">
              <a:avLst>
                <a:gd name="adj1" fmla="val -47939"/>
                <a:gd name="adj2" fmla="val -89006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Hybrid switching regulators</a:t>
              </a:r>
            </a:p>
          </p:txBody>
        </p:sp>
        <p:sp>
          <p:nvSpPr>
            <p:cNvPr id="13" name="Rounded Rectangular Callout 12"/>
            <p:cNvSpPr/>
            <p:nvPr/>
          </p:nvSpPr>
          <p:spPr>
            <a:xfrm>
              <a:off x="15545523" y="15074028"/>
              <a:ext cx="1579215" cy="466115"/>
            </a:xfrm>
            <a:prstGeom prst="wedgeRoundRectCallout">
              <a:avLst>
                <a:gd name="adj1" fmla="val 40097"/>
                <a:gd name="adj2" fmla="val 119132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HV sensor bias in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dirty="0" smtClean="0">
                  <a:solidFill>
                    <a:prstClr val="white"/>
                  </a:solidFill>
                  <a:latin typeface="Arial"/>
                </a:rPr>
                <a:t>(Bottom)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ounded Rectangular Callout 13"/>
            <p:cNvSpPr/>
            <p:nvPr/>
          </p:nvSpPr>
          <p:spPr>
            <a:xfrm>
              <a:off x="14173201" y="15068401"/>
              <a:ext cx="1059331" cy="468106"/>
            </a:xfrm>
            <a:prstGeom prst="wedgeRoundRectCallout">
              <a:avLst>
                <a:gd name="adj1" fmla="val -37251"/>
                <a:gd name="adj2" fmla="val 176731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Xilinx </a:t>
              </a:r>
              <a:r>
                <a:rPr kumimoji="0" lang="en-US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Artix</a:t>
              </a: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100T FPGA</a:t>
              </a:r>
            </a:p>
          </p:txBody>
        </p:sp>
        <p:sp>
          <p:nvSpPr>
            <p:cNvPr id="15" name="Rounded Rectangular Callout 14"/>
            <p:cNvSpPr/>
            <p:nvPr/>
          </p:nvSpPr>
          <p:spPr>
            <a:xfrm>
              <a:off x="15556677" y="18572045"/>
              <a:ext cx="685799" cy="263456"/>
            </a:xfrm>
            <a:prstGeom prst="wedgeRoundRectCallout">
              <a:avLst>
                <a:gd name="adj1" fmla="val -33693"/>
                <a:gd name="adj2" fmla="val -263522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ADCs</a:t>
              </a:r>
            </a:p>
          </p:txBody>
        </p:sp>
        <p:sp>
          <p:nvSpPr>
            <p:cNvPr id="16" name="Rounded Rectangular Callout 15"/>
            <p:cNvSpPr/>
            <p:nvPr/>
          </p:nvSpPr>
          <p:spPr>
            <a:xfrm>
              <a:off x="16325710" y="18572045"/>
              <a:ext cx="1388993" cy="495606"/>
            </a:xfrm>
            <a:prstGeom prst="wedgeRoundRectCallout">
              <a:avLst>
                <a:gd name="adj1" fmla="val -27254"/>
                <a:gd name="adj2" fmla="val -182839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ADC preamplifiers</a:t>
              </a:r>
            </a:p>
          </p:txBody>
        </p:sp>
        <p:sp>
          <p:nvSpPr>
            <p:cNvPr id="17" name="Rounded Rectangular Callout 16"/>
            <p:cNvSpPr/>
            <p:nvPr/>
          </p:nvSpPr>
          <p:spPr>
            <a:xfrm>
              <a:off x="13893450" y="18546640"/>
              <a:ext cx="1339082" cy="496381"/>
            </a:xfrm>
            <a:prstGeom prst="wedgeRoundRectCallout">
              <a:avLst>
                <a:gd name="adj1" fmla="val 35303"/>
                <a:gd name="adj2" fmla="val -113836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FPGA power regulators</a:t>
              </a:r>
            </a:p>
          </p:txBody>
        </p:sp>
        <p:sp>
          <p:nvSpPr>
            <p:cNvPr id="18" name="Rounded Rectangular Callout 17"/>
            <p:cNvSpPr/>
            <p:nvPr/>
          </p:nvSpPr>
          <p:spPr>
            <a:xfrm>
              <a:off x="11628992" y="17380738"/>
              <a:ext cx="928975" cy="780415"/>
            </a:xfrm>
            <a:prstGeom prst="wedgeRoundRectCallout">
              <a:avLst>
                <a:gd name="adj1" fmla="val 125531"/>
                <a:gd name="adj2" fmla="val 37436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High speed data I/O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dirty="0" smtClean="0">
                  <a:solidFill>
                    <a:prstClr val="white"/>
                  </a:solidFill>
                  <a:latin typeface="Arial"/>
                </a:rPr>
                <a:t>(Bottom)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ounded Rectangular Callout 18"/>
            <p:cNvSpPr/>
            <p:nvPr/>
          </p:nvSpPr>
          <p:spPr>
            <a:xfrm>
              <a:off x="11628992" y="16002000"/>
              <a:ext cx="928975" cy="509687"/>
            </a:xfrm>
            <a:prstGeom prst="wedgeRoundRectCallout">
              <a:avLst>
                <a:gd name="adj1" fmla="val 89765"/>
                <a:gd name="adj2" fmla="val -12802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LV power in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dirty="0" smtClean="0">
                  <a:solidFill>
                    <a:prstClr val="white"/>
                  </a:solidFill>
                  <a:latin typeface="Arial"/>
                </a:rPr>
                <a:t>(Bottom)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ounded Rectangular Callout 19"/>
            <p:cNvSpPr/>
            <p:nvPr/>
          </p:nvSpPr>
          <p:spPr>
            <a:xfrm>
              <a:off x="12613215" y="18546640"/>
              <a:ext cx="1064377" cy="426985"/>
            </a:xfrm>
            <a:prstGeom prst="wedgeRoundRectCallout">
              <a:avLst>
                <a:gd name="adj1" fmla="val 64650"/>
                <a:gd name="adj2" fmla="val -170718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Air core inductors</a:t>
              </a:r>
            </a:p>
          </p:txBody>
        </p:sp>
        <p:sp>
          <p:nvSpPr>
            <p:cNvPr id="21" name="Rounded Rectangular Callout 20"/>
            <p:cNvSpPr/>
            <p:nvPr/>
          </p:nvSpPr>
          <p:spPr>
            <a:xfrm>
              <a:off x="12435724" y="15068408"/>
              <a:ext cx="1059330" cy="432171"/>
            </a:xfrm>
            <a:prstGeom prst="wedgeRoundRectCallout">
              <a:avLst>
                <a:gd name="adj1" fmla="val 41555"/>
                <a:gd name="adj2" fmla="val 162972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Config</a:t>
              </a: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PROM</a:t>
              </a:r>
            </a:p>
          </p:txBody>
        </p:sp>
      </p:grpSp>
      <p:sp>
        <p:nvSpPr>
          <p:cNvPr id="23" name="Content Placeholder 4"/>
          <p:cNvSpPr txBox="1">
            <a:spLocks/>
          </p:cNvSpPr>
          <p:nvPr/>
        </p:nvSpPr>
        <p:spPr>
          <a:xfrm>
            <a:off x="5985670" y="4005621"/>
            <a:ext cx="3057969" cy="1905001"/>
          </a:xfrm>
          <a:prstGeom prst="rect">
            <a:avLst/>
          </a:prstGeom>
          <a:ln>
            <a:solidFill>
              <a:srgbClr val="A4001D">
                <a:shade val="95000"/>
                <a:satMod val="105000"/>
              </a:srgbClr>
            </a:solidFill>
          </a:ln>
        </p:spPr>
        <p:txBody>
          <a:bodyPr vert="horz" lIns="0" tIns="0" rIns="0" bIns="0" numCol="1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228600">
              <a:spcAft>
                <a:spcPts val="0"/>
              </a:spcAft>
            </a:pPr>
            <a:r>
              <a:rPr lang="en-US" sz="1600" dirty="0"/>
              <a:t>Each FEB connects to 4 Hybrids</a:t>
            </a:r>
          </a:p>
          <a:p>
            <a:pPr marL="342900" indent="-228600">
              <a:spcAft>
                <a:spcPts val="0"/>
              </a:spcAft>
            </a:pPr>
            <a:r>
              <a:rPr lang="en-US" sz="1600" dirty="0"/>
              <a:t>10 FEBs deployed in chamber</a:t>
            </a:r>
          </a:p>
          <a:p>
            <a:pPr marL="342900" indent="-228600">
              <a:spcAft>
                <a:spcPts val="0"/>
              </a:spcAft>
            </a:pPr>
            <a:endParaRPr lang="en-US" sz="1600" dirty="0"/>
          </a:p>
          <a:p>
            <a:pPr marL="342900" indent="-228600">
              <a:spcAft>
                <a:spcPts val="0"/>
              </a:spcAft>
            </a:pPr>
            <a:r>
              <a:rPr lang="en-US" sz="1600" dirty="0" smtClean="0"/>
              <a:t>Xilinx </a:t>
            </a:r>
            <a:r>
              <a:rPr lang="en-US" sz="1600" dirty="0" err="1" smtClean="0"/>
              <a:t>Artix</a:t>
            </a:r>
            <a:r>
              <a:rPr lang="en-US" sz="1600" dirty="0" smtClean="0"/>
              <a:t> FPGA</a:t>
            </a:r>
          </a:p>
          <a:p>
            <a:pPr marL="342900" indent="-228600">
              <a:spcAft>
                <a:spcPts val="0"/>
              </a:spcAft>
            </a:pPr>
            <a:r>
              <a:rPr lang="en-US" sz="1600" dirty="0" smtClean="0"/>
              <a:t>20 ADC channels</a:t>
            </a:r>
          </a:p>
          <a:p>
            <a:pPr marL="342900" indent="-228600">
              <a:spcAft>
                <a:spcPts val="0"/>
              </a:spcAft>
            </a:pPr>
            <a:r>
              <a:rPr lang="en-US" sz="1600" dirty="0" smtClean="0"/>
              <a:t>High density connectors</a:t>
            </a:r>
          </a:p>
          <a:p>
            <a:pPr marL="342900" indent="-228600">
              <a:spcAft>
                <a:spcPts val="0"/>
              </a:spcAft>
            </a:pPr>
            <a:r>
              <a:rPr lang="en-US" sz="1600" dirty="0" smtClean="0"/>
              <a:t>8 switching regulators</a:t>
            </a:r>
          </a:p>
          <a:p>
            <a:pPr marL="342900" indent="-228600">
              <a:spcAft>
                <a:spcPts val="0"/>
              </a:spcAft>
            </a:pPr>
            <a:r>
              <a:rPr lang="en-US" sz="1600" dirty="0" smtClean="0"/>
              <a:t>16 linear regulators</a:t>
            </a:r>
          </a:p>
          <a:p>
            <a:pPr marL="342900" indent="-228600">
              <a:spcAft>
                <a:spcPts val="0"/>
              </a:spcAft>
            </a:pPr>
            <a:r>
              <a:rPr lang="en-US" sz="1600" dirty="0" smtClean="0"/>
              <a:t>1 Full-duplex PGP link for control</a:t>
            </a:r>
          </a:p>
          <a:p>
            <a:pPr marL="342900" indent="-228600">
              <a:spcAft>
                <a:spcPts val="0"/>
              </a:spcAft>
            </a:pPr>
            <a:r>
              <a:rPr lang="en-US" sz="1600" dirty="0" smtClean="0"/>
              <a:t>4 TX only PGP links for data output</a:t>
            </a:r>
          </a:p>
          <a:p>
            <a:pPr marL="342900" indent="-228600">
              <a:spcAft>
                <a:spcPts val="0"/>
              </a:spcAft>
            </a:pPr>
            <a:endParaRPr lang="en-US" sz="1600" dirty="0"/>
          </a:p>
        </p:txBody>
      </p:sp>
      <p:sp>
        <p:nvSpPr>
          <p:cNvPr id="22" name="Content Placeholder 4"/>
          <p:cNvSpPr txBox="1">
            <a:spLocks/>
          </p:cNvSpPr>
          <p:nvPr/>
        </p:nvSpPr>
        <p:spPr>
          <a:xfrm>
            <a:off x="4634204" y="1252748"/>
            <a:ext cx="4509795" cy="2144061"/>
          </a:xfrm>
          <a:prstGeom prst="rect">
            <a:avLst/>
          </a:prstGeom>
        </p:spPr>
        <p:txBody>
          <a:bodyPr vert="horz" lIns="0" tIns="0" rIns="0" bIns="0" numCol="1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4025" indent="-225425">
              <a:lnSpc>
                <a:spcPct val="140000"/>
              </a:lnSpc>
            </a:pPr>
            <a:r>
              <a:rPr lang="en-US" sz="2600" b="1" dirty="0" smtClean="0"/>
              <a:t>Vacuum </a:t>
            </a:r>
            <a:r>
              <a:rPr lang="en-US" sz="2600" b="1" dirty="0"/>
              <a:t>penetration </a:t>
            </a:r>
            <a:r>
              <a:rPr lang="en-US" sz="2600" b="1" dirty="0" smtClean="0"/>
              <a:t>count</a:t>
            </a:r>
            <a:endParaRPr lang="en-US" sz="2600" b="1" dirty="0"/>
          </a:p>
          <a:p>
            <a:pPr marL="454025" indent="-225425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2300" dirty="0"/>
              <a:t>36 Hybrids, 5 APVs each </a:t>
            </a:r>
            <a:endParaRPr lang="en-US" sz="2300" dirty="0" smtClean="0"/>
          </a:p>
          <a:p>
            <a:pPr marL="693738" lvl="1" indent="-219075">
              <a:lnSpc>
                <a:spcPct val="140000"/>
              </a:lnSpc>
            </a:pPr>
            <a:r>
              <a:rPr lang="en-US" sz="2000" dirty="0"/>
              <a:t>1</a:t>
            </a:r>
            <a:r>
              <a:rPr lang="en-US" sz="2000" dirty="0" smtClean="0"/>
              <a:t>80 differential analog signals</a:t>
            </a:r>
          </a:p>
          <a:p>
            <a:pPr marL="454025" lvl="1" indent="-225425">
              <a:lnSpc>
                <a:spcPct val="140000"/>
              </a:lnSpc>
              <a:spcAft>
                <a:spcPts val="300"/>
              </a:spcAft>
              <a:buSzTx/>
            </a:pPr>
            <a:r>
              <a:rPr lang="en-US" sz="2100" dirty="0"/>
              <a:t>Need 3 individual voltages lines per </a:t>
            </a:r>
            <a:r>
              <a:rPr lang="en-US" sz="2100" dirty="0" smtClean="0"/>
              <a:t>Hybrid</a:t>
            </a:r>
          </a:p>
          <a:p>
            <a:pPr marL="693738" lvl="2" indent="-231775">
              <a:lnSpc>
                <a:spcPct val="140000"/>
              </a:lnSpc>
              <a:spcAft>
                <a:spcPts val="300"/>
              </a:spcAft>
              <a:buSzTx/>
              <a:buFont typeface="Arial" charset="0"/>
              <a:buChar char="•"/>
            </a:pPr>
            <a:r>
              <a:rPr lang="en-US" sz="1800" dirty="0" smtClean="0"/>
              <a:t>108 LV lines + grounds</a:t>
            </a:r>
            <a:endParaRPr lang="en-US" sz="1800" dirty="0"/>
          </a:p>
          <a:p>
            <a:pPr marL="454025" indent="-225425">
              <a:lnSpc>
                <a:spcPct val="140000"/>
              </a:lnSpc>
            </a:pPr>
            <a:endParaRPr lang="en-US" sz="2600" b="1" dirty="0" smtClean="0"/>
          </a:p>
          <a:p>
            <a:pPr marL="454025" indent="-225425">
              <a:lnSpc>
                <a:spcPct val="140000"/>
              </a:lnSpc>
            </a:pPr>
            <a:endParaRPr lang="en-US" sz="2600" b="1" dirty="0" smtClean="0"/>
          </a:p>
          <a:p>
            <a:pPr marL="454025" indent="-225425">
              <a:lnSpc>
                <a:spcPct val="140000"/>
              </a:lnSpc>
            </a:pP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47064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 Firmware – Clock, Trigger, Configuration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1822" y="4438650"/>
            <a:ext cx="4038600" cy="2286000"/>
          </a:xfrm>
        </p:spPr>
        <p:txBody>
          <a:bodyPr>
            <a:normAutofit/>
          </a:bodyPr>
          <a:lstStyle/>
          <a:p>
            <a:pPr marL="230188" lvl="0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Clock and triggers</a:t>
            </a:r>
          </a:p>
          <a:p>
            <a:pPr marL="460375" lvl="1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12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PGP </a:t>
            </a:r>
            <a:r>
              <a:rPr lang="en-US" sz="12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 fixed latency mode</a:t>
            </a:r>
          </a:p>
          <a:p>
            <a:pPr marL="460375" lvl="1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12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Beam 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clock and triggers </a:t>
            </a:r>
            <a:r>
              <a:rPr lang="en-US" sz="12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recovered from 8b10b 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stream</a:t>
            </a:r>
            <a:endParaRPr lang="en-US" sz="120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60375" lvl="1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12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Create 41 MHz APV25 clocks with adjustable phase</a:t>
            </a:r>
          </a:p>
          <a:p>
            <a:pPr marL="460375" lvl="1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12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Create 41 MHz ADC clocks with adjustable 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phase</a:t>
            </a:r>
            <a:endParaRPr lang="en-US" sz="120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07" y="1371600"/>
            <a:ext cx="841057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4679794" y="4438650"/>
            <a:ext cx="4038600" cy="228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188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Configuration and monitoring</a:t>
            </a:r>
          </a:p>
          <a:p>
            <a:pPr marL="460375" lvl="1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12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I2C interface for each Hybrid for APV25 configuration</a:t>
            </a:r>
          </a:p>
          <a:p>
            <a:pPr marL="460375" lvl="1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12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Hybrid current and voltage monitoring with I2C ADC</a:t>
            </a:r>
          </a:p>
          <a:p>
            <a:pPr marL="460375" lvl="1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120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Hybrid voltage trimming with SPI </a:t>
            </a:r>
            <a:r>
              <a:rPr lang="en-US" sz="1200" dirty="0" err="1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digi</a:t>
            </a:r>
            <a:r>
              <a:rPr lang="en-US" sz="1200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-pot on linear regulator feedback</a:t>
            </a:r>
          </a:p>
          <a:p>
            <a:pPr marL="460375" lvl="1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1200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SPI interface for ADC configuration</a:t>
            </a:r>
            <a:endParaRPr lang="en-US" sz="1200" dirty="0">
              <a:solidFill>
                <a:srgbClr val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60375" lvl="1" indent="-230188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endParaRPr lang="en-US" sz="120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9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 Firmware – Data Path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4191000"/>
            <a:ext cx="8108950" cy="2438400"/>
          </a:xfrm>
        </p:spPr>
        <p:txBody>
          <a:bodyPr>
            <a:normAutofit fontScale="92500" lnSpcReduction="20000"/>
          </a:bodyPr>
          <a:lstStyle/>
          <a:p>
            <a:pPr marL="228600" lvl="1" indent="-228600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Deserialize 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ADC data 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(5 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channels 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each per hybrid)</a:t>
            </a:r>
            <a:endParaRPr lang="en-US" sz="240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28600" lvl="1" indent="-228600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24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Extract APV25 frames from 20 ADC 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streams</a:t>
            </a:r>
          </a:p>
          <a:p>
            <a:pPr marL="460375" lvl="2" indent="-227013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Allows upstream data rate to scale with trigger rate</a:t>
            </a:r>
          </a:p>
          <a:p>
            <a:pPr marL="228600" lvl="1" indent="-228600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Pack 4 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12-bit samples into 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16-bit 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words</a:t>
            </a:r>
            <a:endParaRPr lang="en-US" sz="240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28600" lvl="1" indent="-228600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</a:pPr>
            <a:r>
              <a:rPr lang="en-US" sz="24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Transmit extracted frames on high speed GTP 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links</a:t>
            </a:r>
          </a:p>
          <a:p>
            <a:pPr marL="228600" lvl="2" indent="-228600" defTabSz="4389438" fontAlgn="base">
              <a:lnSpc>
                <a:spcPct val="140000"/>
              </a:lnSpc>
              <a:spcAft>
                <a:spcPct val="0"/>
              </a:spcAft>
              <a:buClr>
                <a:srgbClr val="C0504D"/>
              </a:buClr>
              <a:buSzTx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 upstream link 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per Hybrid, 3.125 </a:t>
            </a:r>
            <a:r>
              <a:rPr lang="en-US" sz="2400" dirty="0" err="1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Gbps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per 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link</a:t>
            </a:r>
          </a:p>
        </p:txBody>
      </p:sp>
      <p:pic>
        <p:nvPicPr>
          <p:cNvPr id="6177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0" y="1600200"/>
            <a:ext cx="8429625" cy="231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934414" y="5918729"/>
            <a:ext cx="318932" cy="539750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Transition Flange Boards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/>
          <a:p>
            <a:r>
              <a:rPr lang="en-US" dirty="0" smtClean="0"/>
              <a:t> </a:t>
            </a: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99342" y="1295401"/>
            <a:ext cx="8066808" cy="1828800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9438">
              <a:buClr>
                <a:schemeClr val="accent2"/>
              </a:buClr>
            </a:pPr>
            <a:r>
              <a:rPr lang="en-US" b="1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High speed differential signals from </a:t>
            </a:r>
            <a:r>
              <a:rPr lang="en-US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FEB </a:t>
            </a:r>
            <a:r>
              <a:rPr lang="en-US" b="1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are converted to optical signals on a custom vacuum flange board</a:t>
            </a:r>
          </a:p>
          <a:p>
            <a:pPr marL="230188" indent="-230188">
              <a:lnSpc>
                <a:spcPct val="140000"/>
              </a:lnSpc>
              <a:buFont typeface="Arial"/>
              <a:buChar char="•"/>
            </a:pPr>
            <a:r>
              <a:rPr lang="en-US" dirty="0" smtClean="0"/>
              <a:t>Each flange board services up to 3 FEBs – 4 Flange boards total</a:t>
            </a:r>
          </a:p>
          <a:p>
            <a:pPr marL="230188" indent="-230188">
              <a:lnSpc>
                <a:spcPct val="140000"/>
              </a:lnSpc>
              <a:buFont typeface="Arial"/>
              <a:buChar char="•"/>
            </a:pPr>
            <a:r>
              <a:rPr lang="en-US" dirty="0" smtClean="0"/>
              <a:t>Flexible, vacuum compatible, 0.5m </a:t>
            </a:r>
            <a:r>
              <a:rPr lang="en-US" dirty="0" err="1" smtClean="0"/>
              <a:t>mSAS</a:t>
            </a:r>
            <a:r>
              <a:rPr lang="en-US" dirty="0" smtClean="0"/>
              <a:t> cable connect to FEB</a:t>
            </a:r>
          </a:p>
          <a:p>
            <a:pPr marL="230188" indent="-230188">
              <a:lnSpc>
                <a:spcPct val="140000"/>
              </a:lnSpc>
              <a:buFont typeface="Arial"/>
              <a:buChar char="•"/>
            </a:pPr>
            <a:r>
              <a:rPr lang="en-US" dirty="0" smtClean="0"/>
              <a:t>Optical conversion on air side</a:t>
            </a:r>
          </a:p>
          <a:p>
            <a:pPr marL="230188" indent="-230188">
              <a:lnSpc>
                <a:spcPct val="140000"/>
              </a:lnSpc>
              <a:buFont typeface="Arial"/>
              <a:buChar char="•"/>
            </a:pPr>
            <a:r>
              <a:rPr lang="en-US" dirty="0" smtClean="0"/>
              <a:t>30m optical fiber to DAQ crate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13331" y="3293538"/>
            <a:ext cx="3937558" cy="2063702"/>
            <a:chOff x="-9468837" y="7193018"/>
            <a:chExt cx="3937558" cy="2063702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7429196" y="7193018"/>
              <a:ext cx="1897917" cy="2063702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9468837" y="7193018"/>
              <a:ext cx="2039640" cy="2063702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-3579577" y="733017"/>
            <a:ext cx="3692908" cy="2953568"/>
            <a:chOff x="-4143133" y="6631706"/>
            <a:chExt cx="3351460" cy="263118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-3813571" y="6302144"/>
              <a:ext cx="1977374" cy="2636498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-4105401" y="8893562"/>
              <a:ext cx="3313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Installed in vacuum box</a:t>
              </a:r>
              <a:endParaRPr lang="en-US" sz="1800" b="1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40131" y="5648507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Potted in test flange</a:t>
            </a:r>
            <a:endParaRPr lang="en-US" sz="1800" b="1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4107596" y="2805860"/>
            <a:ext cx="4986284" cy="3154385"/>
            <a:chOff x="1967676" y="3050789"/>
            <a:chExt cx="5832472" cy="3689694"/>
          </a:xfrm>
        </p:grpSpPr>
        <p:pic>
          <p:nvPicPr>
            <p:cNvPr id="25" name="Picture 7" descr="C:\Users\bareese\Dropbox\HPS\File Oct 20, 4 11 19 PM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7676" y="3617271"/>
              <a:ext cx="5589648" cy="2242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Rounded Rectangular Callout 32"/>
            <p:cNvSpPr/>
            <p:nvPr/>
          </p:nvSpPr>
          <p:spPr>
            <a:xfrm>
              <a:off x="2066189" y="5927025"/>
              <a:ext cx="1105482" cy="547415"/>
            </a:xfrm>
            <a:prstGeom prst="wedgeRoundRectCallout">
              <a:avLst>
                <a:gd name="adj1" fmla="val -27672"/>
                <a:gd name="adj2" fmla="val -133927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3M </a:t>
              </a:r>
              <a:r>
                <a:rPr kumimoji="0" lang="en-US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mSAS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dirty="0" smtClean="0">
                  <a:solidFill>
                    <a:prstClr val="white"/>
                  </a:solidFill>
                  <a:latin typeface="Arial"/>
                </a:rPr>
                <a:t>Connector to FEB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Rounded Rectangular Callout 33"/>
            <p:cNvSpPr/>
            <p:nvPr/>
          </p:nvSpPr>
          <p:spPr>
            <a:xfrm>
              <a:off x="6249905" y="3050789"/>
              <a:ext cx="1550243" cy="564007"/>
            </a:xfrm>
            <a:prstGeom prst="wedgeRoundRectCallout">
              <a:avLst>
                <a:gd name="adj1" fmla="val -15080"/>
                <a:gd name="adj2" fmla="val 139608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SNP12 </a:t>
              </a:r>
              <a:r>
                <a:rPr lang="en-US" sz="800" kern="0" dirty="0" smtClean="0">
                  <a:solidFill>
                    <a:prstClr val="white"/>
                  </a:solidFill>
                  <a:latin typeface="Arial"/>
                </a:rPr>
                <a:t>QSFP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Control links for 3 FEBs</a:t>
              </a:r>
            </a:p>
          </p:txBody>
        </p:sp>
        <p:sp>
          <p:nvSpPr>
            <p:cNvPr id="35" name="Rounded Rectangular Callout 34"/>
            <p:cNvSpPr/>
            <p:nvPr/>
          </p:nvSpPr>
          <p:spPr>
            <a:xfrm>
              <a:off x="6220645" y="5894118"/>
              <a:ext cx="1550243" cy="564007"/>
            </a:xfrm>
            <a:prstGeom prst="wedgeRoundRectCallout">
              <a:avLst>
                <a:gd name="adj1" fmla="val 9615"/>
                <a:gd name="adj2" fmla="val -205231"/>
                <a:gd name="adj3" fmla="val 16667"/>
              </a:avLst>
            </a:prstGeom>
            <a:gradFill rotWithShape="1">
              <a:gsLst>
                <a:gs pos="0">
                  <a:srgbClr val="A4001D">
                    <a:shade val="51000"/>
                    <a:satMod val="130000"/>
                  </a:srgbClr>
                </a:gs>
                <a:gs pos="80000">
                  <a:srgbClr val="A4001D">
                    <a:shade val="93000"/>
                    <a:satMod val="130000"/>
                  </a:srgbClr>
                </a:gs>
                <a:gs pos="100000">
                  <a:srgbClr val="A4001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A4001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12c</a:t>
              </a:r>
              <a:r>
                <a:rPr kumimoji="0" lang="en-US" sz="800" b="0" i="0" u="none" strike="noStrike" kern="0" cap="none" spc="0" normalizeH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Channel Transmitter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baseline="0" dirty="0" smtClean="0">
                  <a:solidFill>
                    <a:prstClr val="white"/>
                  </a:solidFill>
                  <a:latin typeface="Arial"/>
                </a:rPr>
                <a:t>Data</a:t>
              </a:r>
              <a:r>
                <a:rPr lang="en-US" sz="800" kern="0" dirty="0" smtClean="0">
                  <a:solidFill>
                    <a:prstClr val="white"/>
                  </a:solidFill>
                  <a:latin typeface="Arial"/>
                </a:rPr>
                <a:t> links for 3 FEBs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Text Box 47"/>
            <p:cNvSpPr txBox="1">
              <a:spLocks noChangeArrowheads="1"/>
            </p:cNvSpPr>
            <p:nvPr/>
          </p:nvSpPr>
          <p:spPr bwMode="auto">
            <a:xfrm>
              <a:off x="2020274" y="3126619"/>
              <a:ext cx="1279084" cy="432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389438">
                <a:spcBef>
                  <a:spcPts val="0"/>
                </a:spcBef>
                <a:buClr>
                  <a:schemeClr val="accent2"/>
                </a:buClr>
              </a:pPr>
              <a:r>
                <a:rPr lang="en-US" sz="1800" i="1" smtClean="0">
                  <a:solidFill>
                    <a:srgbClr val="00000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Vacuum</a:t>
              </a:r>
              <a:endParaRPr lang="en-US" sz="1800" i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357734" y="3222999"/>
              <a:ext cx="643181" cy="2942377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 Box 47"/>
            <p:cNvSpPr txBox="1">
              <a:spLocks noChangeArrowheads="1"/>
            </p:cNvSpPr>
            <p:nvPr/>
          </p:nvSpPr>
          <p:spPr bwMode="auto">
            <a:xfrm rot="16200000">
              <a:off x="2791868" y="4342933"/>
              <a:ext cx="175836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389438">
                <a:spcBef>
                  <a:spcPts val="0"/>
                </a:spcBef>
                <a:buClr>
                  <a:schemeClr val="accent2"/>
                </a:buClr>
              </a:pPr>
              <a:r>
                <a:rPr lang="en-US" sz="1800" i="1" dirty="0" smtClean="0">
                  <a:solidFill>
                    <a:schemeClr val="bg1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Flange </a:t>
              </a:r>
              <a:br>
                <a:rPr lang="en-US" sz="1800" i="1" dirty="0" smtClean="0">
                  <a:solidFill>
                    <a:schemeClr val="bg1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1800" i="1" dirty="0" smtClean="0">
                  <a:solidFill>
                    <a:schemeClr val="bg1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Penetration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024623" y="6371151"/>
              <a:ext cx="18934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Flange Board</a:t>
              </a:r>
              <a:endParaRPr lang="en-US" sz="1800" b="1" dirty="0"/>
            </a:p>
          </p:txBody>
        </p:sp>
        <p:sp>
          <p:nvSpPr>
            <p:cNvPr id="42" name="Text Box 47"/>
            <p:cNvSpPr txBox="1">
              <a:spLocks noChangeArrowheads="1"/>
            </p:cNvSpPr>
            <p:nvPr/>
          </p:nvSpPr>
          <p:spPr bwMode="auto">
            <a:xfrm>
              <a:off x="4049441" y="3217749"/>
              <a:ext cx="108132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389438">
                <a:spcBef>
                  <a:spcPts val="0"/>
                </a:spcBef>
                <a:buClr>
                  <a:schemeClr val="accent2"/>
                </a:buClr>
              </a:pPr>
              <a:r>
                <a:rPr lang="en-US" sz="1800" i="1" dirty="0" smtClean="0">
                  <a:solidFill>
                    <a:srgbClr val="00000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Air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294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peaker xmlns="a149124a-8041-4b7c-9c1f-c3a057462e8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6211EE7F8C1B48AD64B69771AE980C" ma:contentTypeVersion="1" ma:contentTypeDescription="Create a new document." ma:contentTypeScope="" ma:versionID="4028556234e73096e2dba60b31a526a4">
  <xsd:schema xmlns:xsd="http://www.w3.org/2001/XMLSchema" xmlns:p="http://schemas.microsoft.com/office/2006/metadata/properties" xmlns:ns2="a149124a-8041-4b7c-9c1f-c3a057462e83" targetNamespace="http://schemas.microsoft.com/office/2006/metadata/properties" ma:root="true" ma:fieldsID="e2e27cf4e728b446dbee2563a0e0e239" ns2:_="">
    <xsd:import namespace="a149124a-8041-4b7c-9c1f-c3a057462e83"/>
    <xsd:element name="properties">
      <xsd:complexType>
        <xsd:sequence>
          <xsd:element name="documentManagement">
            <xsd:complexType>
              <xsd:all>
                <xsd:element ref="ns2:Speake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149124a-8041-4b7c-9c1f-c3a057462e83" elementFormDefault="qualified">
    <xsd:import namespace="http://schemas.microsoft.com/office/2006/documentManagement/types"/>
    <xsd:element name="Speaker" ma:index="8" nillable="true" ma:displayName="Speaker" ma:description="Lastname, Firstname" ma:internalName="Speak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1DE415-61B4-401B-A842-09CB327A86E2}">
  <ds:schemaRefs>
    <ds:schemaRef ds:uri="a149124a-8041-4b7c-9c1f-c3a057462e83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</ds:schemaRefs>
</ds:datastoreItem>
</file>

<file path=customXml/itemProps2.xml><?xml version="1.0" encoding="utf-8"?>
<ds:datastoreItem xmlns:ds="http://schemas.openxmlformats.org/officeDocument/2006/customXml" ds:itemID="{C91AF05F-7F77-4A4C-AD39-A692D2F011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49124a-8041-4b7c-9c1f-c3a057462e8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5F3ABD1-D3D7-469C-ABAA-B99ABBC480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1646</Words>
  <Application>Microsoft Office PowerPoint</Application>
  <PresentationFormat>On-screen Show (4:3)</PresentationFormat>
  <Paragraphs>403</Paragraphs>
  <Slides>23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Blank</vt:lpstr>
      <vt:lpstr>PowerPoint Presentation</vt:lpstr>
      <vt:lpstr>What will be covered</vt:lpstr>
      <vt:lpstr>HPS SVT Overview</vt:lpstr>
      <vt:lpstr>Hybrid Sensor Module</vt:lpstr>
      <vt:lpstr>APV25 Configuration &amp; Readout</vt:lpstr>
      <vt:lpstr>In-Chamber Front End Board</vt:lpstr>
      <vt:lpstr>FEB Firmware – Clock, Trigger, Configuration</vt:lpstr>
      <vt:lpstr>FEB Firmware – Data Path</vt:lpstr>
      <vt:lpstr>Vacuum Transition Flange Boards</vt:lpstr>
      <vt:lpstr>HPS RCE Configuration</vt:lpstr>
      <vt:lpstr>Control RCE</vt:lpstr>
      <vt:lpstr>RCE Data Node Firmware – Data Pipeline</vt:lpstr>
      <vt:lpstr>Sample Formatter</vt:lpstr>
      <vt:lpstr>Threshold Filtering</vt:lpstr>
      <vt:lpstr>Event Builder</vt:lpstr>
      <vt:lpstr>Timing Distribution</vt:lpstr>
      <vt:lpstr>Software</vt:lpstr>
      <vt:lpstr>Backup slides</vt:lpstr>
      <vt:lpstr>RCE JLab DAQ Integration</vt:lpstr>
      <vt:lpstr>DtmTimingSource and DpmTimingSink</vt:lpstr>
      <vt:lpstr>Status</vt:lpstr>
      <vt:lpstr>Hybrid Board</vt:lpstr>
      <vt:lpstr>Front End Board - Challenges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2015-11-03T06:08:18Z</cp:lastPrinted>
  <dcterms:created xsi:type="dcterms:W3CDTF">2012-06-11T23:50:00Z</dcterms:created>
  <dcterms:modified xsi:type="dcterms:W3CDTF">2016-07-29T15:09:54Z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0x010100D26211EE7F8C1B48AD64B69771AE980C</vt:lpwstr>
  </property>
</Properties>
</file>