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3"/>
  </p:notesMasterIdLst>
  <p:sldIdLst>
    <p:sldId id="297" r:id="rId2"/>
    <p:sldId id="298" r:id="rId3"/>
    <p:sldId id="29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85" r:id="rId32"/>
    <p:sldId id="286" r:id="rId33"/>
    <p:sldId id="267" r:id="rId34"/>
    <p:sldId id="268" r:id="rId35"/>
    <p:sldId id="269" r:id="rId36"/>
    <p:sldId id="270" r:id="rId37"/>
    <p:sldId id="271" r:id="rId38"/>
    <p:sldId id="272" r:id="rId39"/>
    <p:sldId id="283" r:id="rId40"/>
    <p:sldId id="284" r:id="rId41"/>
    <p:sldId id="300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72F762E-1610-4266-A8F1-077C7FF72480}">
          <p14:sldIdLst>
            <p14:sldId id="297"/>
            <p14:sldId id="298"/>
            <p14:sldId id="299"/>
          </p14:sldIdLst>
        </p14:section>
        <p14:section name="Upload Utility" id="{82EB02D5-36B4-4C5E-BE2D-7D180FB1BA40}">
          <p14:sldIdLst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</p14:sldIdLst>
        </p14:section>
        <p14:section name="SCADA bridge" id="{EE406551-A75A-4A44-9F4E-2BAEFD618179}">
          <p14:sldIdLst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</p14:sldIdLst>
        </p14:section>
        <p14:section name="EAM-Light" id="{A5B12810-D8EF-4C16-B036-28EDA0BA4E7F}">
          <p14:sldIdLst>
            <p14:sldId id="289"/>
            <p14:sldId id="290"/>
            <p14:sldId id="291"/>
            <p14:sldId id="292"/>
            <p14:sldId id="293"/>
            <p14:sldId id="294"/>
            <p14:sldId id="295"/>
          </p14:sldIdLst>
        </p14:section>
        <p14:section name="CERN interfaces" id="{B35CCA1E-81F0-47DA-8DCD-1AD521416FF5}">
          <p14:sldIdLst>
            <p14:sldId id="285"/>
            <p14:sldId id="286"/>
          </p14:sldIdLst>
        </p14:section>
        <p14:section name="Equipment Graph" id="{660668C2-57ED-4828-A86C-F96AD289E274}">
          <p14:sldIdLst>
            <p14:sldId id="267"/>
            <p14:sldId id="268"/>
            <p14:sldId id="269"/>
            <p14:sldId id="270"/>
            <p14:sldId id="271"/>
            <p14:sldId id="272"/>
          </p14:sldIdLst>
        </p14:section>
        <p14:section name="Hyperlinks" id="{5E4AEA9D-9307-4EFD-A1D4-CBB96C349A6E}">
          <p14:sldIdLst>
            <p14:sldId id="283"/>
            <p14:sldId id="284"/>
            <p14:sldId id="30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5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2"/>
          <c:order val="0"/>
          <c:tx>
            <c:strRef>
              <c:f>Sheet1!$C$1</c:f>
              <c:strCache>
                <c:ptCount val="1"/>
                <c:pt idx="0">
                  <c:v>deputy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Sheet1!$A$2:$A$11</c:f>
              <c:strCache>
                <c:ptCount val="10"/>
                <c:pt idx="1">
                  <c:v>  26 -EN-BATIMENT BUREAUX LABORATOIRES</c:v>
                </c:pt>
                <c:pt idx="2">
                  <c:v>  35 -EN-BATIMENT BUREAUX LABORATOIRES</c:v>
                </c:pt>
                <c:pt idx="3">
                  <c:v>  37 -EN-BAT. BUREAUX LABORATOIRES BOOSTER</c:v>
                </c:pt>
                <c:pt idx="4">
                  <c:v>  72 -EN-Offices and dimensional control lab</c:v>
                </c:pt>
                <c:pt idx="5">
                  <c:v>  100 -EN-Mechanics and sheet-metal workshop</c:v>
                </c:pt>
                <c:pt idx="6">
                  <c:v>  109 -EN-Mechanical workshop and free...</c:v>
                </c:pt>
                <c:pt idx="7">
                  <c:v>  112 -EN-BATIMENT BUREAUX LABORATOIRES</c:v>
                </c:pt>
                <c:pt idx="8">
                  <c:v>  112.1 -EN-Workshops</c:v>
                </c:pt>
                <c:pt idx="9">
                  <c:v>  117 -EN-Mechanical workshop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</c:v>
                </c:pt>
                <c:pt idx="5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6420576"/>
        <c:axId val="566420184"/>
      </c:lineChart>
      <c:dateAx>
        <c:axId val="566420576"/>
        <c:scaling>
          <c:orientation val="minMax"/>
        </c:scaling>
        <c:delete val="0"/>
        <c:axPos val="b"/>
        <c:numFmt formatCode="d/m;@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6420184"/>
        <c:crosses val="autoZero"/>
        <c:auto val="0"/>
        <c:lblOffset val="100"/>
        <c:baseTimeUnit val="days"/>
        <c:majorUnit val="1"/>
        <c:majorTimeUnit val="days"/>
      </c:dateAx>
      <c:valAx>
        <c:axId val="566420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6420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2"/>
          <c:order val="0"/>
          <c:tx>
            <c:strRef>
              <c:f>Sheet1!$D$1</c:f>
              <c:strCache>
                <c:ptCount val="1"/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Sheet1!$A$2:$A$11</c:f>
              <c:strCache>
                <c:ptCount val="10"/>
                <c:pt idx="1">
                  <c:v>  26 -EN-BATIMENT BUREAUX LABORATOIRES</c:v>
                </c:pt>
                <c:pt idx="2">
                  <c:v>  35 -EN-BATIMENT BUREAUX LABORATOIRES</c:v>
                </c:pt>
                <c:pt idx="3">
                  <c:v>  37 -EN-BAT. BUREAUX LABORATOIRES BOOSTER</c:v>
                </c:pt>
                <c:pt idx="4">
                  <c:v>  72 -EN-Offices and dimensional control lab</c:v>
                </c:pt>
                <c:pt idx="5">
                  <c:v>  100 -EN-Mechanics and sheet-metal workshop</c:v>
                </c:pt>
                <c:pt idx="6">
                  <c:v>  109 -EN-Mechanical workshop and free...</c:v>
                </c:pt>
                <c:pt idx="7">
                  <c:v>  112 -EN-BATIMENT BUREAUX LABORATOIRES</c:v>
                </c:pt>
                <c:pt idx="8">
                  <c:v>  112.1 -EN-Workshops</c:v>
                </c:pt>
                <c:pt idx="9">
                  <c:v>  117 -EN-Mechanical workshop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6530896"/>
        <c:axId val="416530504"/>
      </c:lineChart>
      <c:dateAx>
        <c:axId val="416530896"/>
        <c:scaling>
          <c:orientation val="minMax"/>
        </c:scaling>
        <c:delete val="0"/>
        <c:axPos val="b"/>
        <c:numFmt formatCode="d/m;@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530504"/>
        <c:crosses val="autoZero"/>
        <c:auto val="0"/>
        <c:lblOffset val="100"/>
        <c:baseTimeUnit val="days"/>
        <c:majorUnit val="1"/>
        <c:majorTimeUnit val="days"/>
      </c:dateAx>
      <c:valAx>
        <c:axId val="416530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530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3638A-B670-48FE-9A3B-0AEA7589C9D4}" type="datetimeFigureOut">
              <a:rPr lang="en-GB" smtClean="0"/>
              <a:t>28/06/2016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5D97F-A610-47CB-A68D-06772751CB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42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Add</a:t>
            </a:r>
            <a:r>
              <a:rPr lang="fr-CH" dirty="0" smtClean="0"/>
              <a:t> documentation in</a:t>
            </a:r>
            <a:r>
              <a:rPr lang="fr-CH" baseline="0" dirty="0" smtClean="0"/>
              <a:t> EDMS 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6DEDF-C222-4AF6-A91F-AB5C40C6956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288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Network of links / not a tree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0AF8A-1928-4F8C-9ED7-08689213C19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407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0AF8A-1928-4F8C-9ED7-08689213C19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528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744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5622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01299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2067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1791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4" y="5101967"/>
            <a:ext cx="8231187" cy="5961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6/28/2016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567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093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26464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1763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20744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89767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85141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8909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04990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495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edms.cern.ch/document/1537903/1" TargetMode="External"/><Relationship Id="rId4" Type="http://schemas.openxmlformats.org/officeDocument/2006/relationships/hyperlink" Target="https://edms.cern.ch/document/1537894/1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cmmsx-test.cern.ch/web/base/logindisp?systemFunction=BSUDSC&amp;userFunction=YUEQPD&amp;recordIDKey=wspf_10_eqp_maineqp&amp;recordIDValue=QRLAB.12L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ern.ch/cmms-test/position.php?code=QRLAB.12L2" TargetMode="Externa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nav/CERN-0000088826" TargetMode="External"/><Relationship Id="rId2" Type="http://schemas.openxmlformats.org/officeDocument/2006/relationships/hyperlink" Target="http://www.cern.ch/cmms-service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CMMS.support@cern.ch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cern.ch/cmms-service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7147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Helpful Information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Hover the mouse over the operation name to see some useful hints.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3" name="Picture 12" descr="Screen Shot 2016-04-26 at 14.28.1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00" r="1397"/>
          <a:stretch/>
        </p:blipFill>
        <p:spPr>
          <a:xfrm>
            <a:off x="296959" y="2628445"/>
            <a:ext cx="7299377" cy="1520635"/>
          </a:xfrm>
          <a:prstGeom prst="rect">
            <a:avLst/>
          </a:prstGeom>
        </p:spPr>
      </p:pic>
      <p:pic>
        <p:nvPicPr>
          <p:cNvPr id="14" name="Picture 13" descr="Screen Shot 2016-04-26 at 14.29.2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62" r="1648" b="4265"/>
          <a:stretch/>
        </p:blipFill>
        <p:spPr>
          <a:xfrm>
            <a:off x="251520" y="4221088"/>
            <a:ext cx="8743504" cy="184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42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Equipment Hierarchy 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25606"/>
            <a:ext cx="8363272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CERN Upload Utility enables you to perform </a:t>
            </a:r>
            <a:r>
              <a:rPr lang="en-GB" sz="2400" b="1" dirty="0" smtClean="0"/>
              <a:t>any</a:t>
            </a:r>
            <a:r>
              <a:rPr lang="en-GB" sz="2400" dirty="0" smtClean="0"/>
              <a:t> manipulation on the equipment structure</a:t>
            </a:r>
            <a:endParaRPr lang="en-GB" sz="2400" dirty="0"/>
          </a:p>
        </p:txBody>
      </p:sp>
      <p:pic>
        <p:nvPicPr>
          <p:cNvPr id="2" name="Picture 1" descr="Screen Shot 2016-04-26 at 15.22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420888"/>
            <a:ext cx="6336704" cy="362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16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Deleting values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25606"/>
            <a:ext cx="3970784" cy="462367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Supplying an empty cell won’t erase a value. </a:t>
            </a:r>
          </a:p>
          <a:p>
            <a:r>
              <a:rPr lang="en-GB" sz="2400" dirty="0" smtClean="0"/>
              <a:t>Please provide a </a:t>
            </a:r>
            <a:br>
              <a:rPr lang="en-GB" sz="2400" dirty="0" smtClean="0"/>
            </a:br>
            <a:r>
              <a:rPr lang="en-GB" sz="2400" dirty="0" smtClean="0"/>
              <a:t>“null-marker” instead: </a:t>
            </a:r>
            <a:r>
              <a:rPr lang="en-GB" sz="2400" b="1" dirty="0" smtClean="0"/>
              <a:t>*NULL*</a:t>
            </a:r>
            <a:endParaRPr lang="en-GB" sz="2400" b="1" dirty="0"/>
          </a:p>
        </p:txBody>
      </p:sp>
      <p:pic>
        <p:nvPicPr>
          <p:cNvPr id="3" name="Picture 2" descr="Screen Shot 2016-04-26 at 14.38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484784"/>
            <a:ext cx="4315052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50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Updating Custom Fields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101667" y="13687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For Equipment in different classes you can use Custom Field </a:t>
            </a:r>
            <a:r>
              <a:rPr lang="en-US" sz="2400" b="1" dirty="0" smtClean="0"/>
              <a:t>Code</a:t>
            </a:r>
            <a:r>
              <a:rPr lang="en-US" sz="2400" dirty="0" smtClean="0"/>
              <a:t> and </a:t>
            </a:r>
            <a:r>
              <a:rPr lang="en-US" sz="2400" b="1" dirty="0" smtClean="0"/>
              <a:t>Value</a:t>
            </a:r>
            <a:r>
              <a:rPr lang="en-US" sz="2400" dirty="0" smtClean="0"/>
              <a:t> columns. </a:t>
            </a:r>
            <a:endParaRPr lang="en-US" sz="2400" dirty="0"/>
          </a:p>
        </p:txBody>
      </p:sp>
      <p:pic>
        <p:nvPicPr>
          <p:cNvPr id="10" name="Picture 9" descr="Screen Shot 2016-04-26 at 15.08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547321"/>
            <a:ext cx="7560840" cy="354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3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0" dirty="0" smtClean="0"/>
              <a:t>SCADA bridge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52049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Context</a:t>
            </a:r>
            <a:r>
              <a:rPr lang="fr-CH" dirty="0" smtClean="0"/>
              <a:t> of the pilot </a:t>
            </a:r>
            <a:r>
              <a:rPr lang="fr-CH" dirty="0" err="1" smtClean="0"/>
              <a:t>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EN-HE-LM section</a:t>
            </a:r>
          </a:p>
          <a:p>
            <a:pPr lvl="1"/>
            <a:r>
              <a:rPr lang="en-GB" dirty="0"/>
              <a:t>maintenance of 118 elevators at CERN</a:t>
            </a:r>
          </a:p>
          <a:p>
            <a:pPr lvl="1"/>
            <a:r>
              <a:rPr lang="en-GB" dirty="0"/>
              <a:t>Uses </a:t>
            </a:r>
            <a:r>
              <a:rPr lang="en-GB" dirty="0" err="1"/>
              <a:t>Infor</a:t>
            </a:r>
            <a:r>
              <a:rPr lang="en-GB" dirty="0"/>
              <a:t> EAM to manage </a:t>
            </a:r>
            <a:r>
              <a:rPr lang="en-GB" dirty="0" smtClean="0"/>
              <a:t>maintenance</a:t>
            </a:r>
          </a:p>
          <a:p>
            <a:r>
              <a:rPr lang="en-GB" dirty="0" smtClean="0"/>
              <a:t>Critical </a:t>
            </a:r>
            <a:r>
              <a:rPr lang="en-GB" dirty="0"/>
              <a:t>assets </a:t>
            </a:r>
            <a:r>
              <a:rPr lang="en-GB" dirty="0" smtClean="0"/>
              <a:t>= lifts </a:t>
            </a:r>
            <a:r>
              <a:rPr lang="en-GB" dirty="0"/>
              <a:t>giving access to the underground </a:t>
            </a:r>
            <a:r>
              <a:rPr lang="en-GB" dirty="0" smtClean="0"/>
              <a:t>machines (LHC lifts)</a:t>
            </a:r>
            <a:endParaRPr lang="en-GB" dirty="0"/>
          </a:p>
          <a:p>
            <a:r>
              <a:rPr lang="en-GB" dirty="0" smtClean="0"/>
              <a:t>Systematic </a:t>
            </a:r>
            <a:r>
              <a:rPr lang="en-GB" dirty="0"/>
              <a:t>preventive maintenance plans (12 interventions per year and per lift</a:t>
            </a:r>
            <a:r>
              <a:rPr lang="en-GB" dirty="0" smtClean="0"/>
              <a:t>).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CERN Summer Student Session 2015Automatically Capturing Data from SCADA to the Maintenance System – 11/08/2015 – Alfonso Alhambra </a:t>
            </a:r>
            <a:r>
              <a:rPr lang="en-GB" dirty="0" err="1" smtClean="0"/>
              <a:t>Morón</a:t>
            </a:r>
            <a:r>
              <a:rPr lang="en-GB" dirty="0" smtClean="0"/>
              <a:t> – EN-HE-LM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B8B4291D-0D0C-4B29-95C9-E39B6FD9ED98}" type="slidenum">
              <a:rPr lang="en-GB" smtClean="0"/>
              <a:t>15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108" y="1173935"/>
            <a:ext cx="6679037" cy="470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97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genesis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For </a:t>
            </a:r>
            <a:r>
              <a:rPr lang="en-GB" sz="2400" dirty="0"/>
              <a:t>condition-based maintenance (every 5000 trips) we need </a:t>
            </a:r>
            <a:r>
              <a:rPr lang="en-GB" sz="2400" dirty="0" smtClean="0"/>
              <a:t>efficient monitoring </a:t>
            </a:r>
            <a:r>
              <a:rPr lang="en-GB" sz="2400" dirty="0"/>
              <a:t>the usage of the lifts;</a:t>
            </a:r>
          </a:p>
          <a:p>
            <a:r>
              <a:rPr lang="en-GB" sz="2400" dirty="0"/>
              <a:t>Lift usage is currently monitored through manual monthly meter readings </a:t>
            </a:r>
            <a:r>
              <a:rPr lang="en-GB" sz="2400" dirty="0" smtClean="0"/>
              <a:t>: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CERN Summer Student Session 2015Automatically Capturing Data from SCADA to the Maintenance System – 11/08/2015 – Alfonso Alhambra </a:t>
            </a:r>
            <a:r>
              <a:rPr lang="en-GB" dirty="0" err="1" smtClean="0"/>
              <a:t>Morón</a:t>
            </a:r>
            <a:r>
              <a:rPr lang="en-GB" dirty="0" smtClean="0"/>
              <a:t> – EN-HE-LM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B8B4291D-0D0C-4B29-95C9-E39B6FD9ED98}" type="slidenum">
              <a:rPr lang="en-GB" smtClean="0"/>
              <a:t>16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917" t="16151" r="58917" b="3334"/>
          <a:stretch/>
        </p:blipFill>
        <p:spPr>
          <a:xfrm>
            <a:off x="1034431" y="3068960"/>
            <a:ext cx="2713853" cy="29240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999" t="16507" r="59334" b="3799"/>
          <a:stretch/>
        </p:blipFill>
        <p:spPr>
          <a:xfrm>
            <a:off x="4737751" y="3068961"/>
            <a:ext cx="2707772" cy="292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51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genesis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2935"/>
            <a:ext cx="8226854" cy="4667421"/>
          </a:xfrm>
        </p:spPr>
        <p:txBody>
          <a:bodyPr>
            <a:normAutofit/>
          </a:bodyPr>
          <a:lstStyle/>
          <a:p>
            <a:r>
              <a:rPr lang="en-GB" dirty="0"/>
              <a:t>LHC lifts are now monitored through </a:t>
            </a:r>
            <a:r>
              <a:rPr lang="en-GB" dirty="0" err="1"/>
              <a:t>WinCC</a:t>
            </a:r>
            <a:r>
              <a:rPr lang="en-GB" dirty="0"/>
              <a:t> OA system (formerly PVSS</a:t>
            </a:r>
            <a:r>
              <a:rPr lang="en-GB" dirty="0" smtClean="0"/>
              <a:t>);</a:t>
            </a:r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r>
              <a:rPr lang="en-GB" dirty="0" err="1"/>
              <a:t>Infor</a:t>
            </a:r>
            <a:r>
              <a:rPr lang="en-GB" dirty="0"/>
              <a:t> </a:t>
            </a:r>
            <a:r>
              <a:rPr lang="en-GB" dirty="0" smtClean="0"/>
              <a:t>can generate </a:t>
            </a:r>
            <a:r>
              <a:rPr lang="en-GB" dirty="0"/>
              <a:t>preventive work orders based on meter </a:t>
            </a:r>
            <a:r>
              <a:rPr lang="en-GB" dirty="0" smtClean="0"/>
              <a:t>threshold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CERN Summer Student Session 2015Automatically Capturing Data from SCADA to the Maintenance System – 11/08/2015 – Alfonso Alhambra </a:t>
            </a:r>
            <a:r>
              <a:rPr lang="en-GB" dirty="0" err="1" smtClean="0"/>
              <a:t>Morón</a:t>
            </a:r>
            <a:r>
              <a:rPr lang="en-GB" dirty="0" smtClean="0"/>
              <a:t> – EN-HE-LM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B8B4291D-0D0C-4B29-95C9-E39B6FD9ED98}" type="slidenum">
              <a:rPr lang="en-GB" smtClean="0"/>
              <a:t>17</a:t>
            </a:fld>
            <a:endParaRPr lang="en-GB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390"/>
          <a:stretch/>
        </p:blipFill>
        <p:spPr bwMode="auto">
          <a:xfrm>
            <a:off x="1583699" y="2062873"/>
            <a:ext cx="5973855" cy="2992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136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Project </a:t>
            </a:r>
            <a:r>
              <a:rPr lang="fr-CH" dirty="0" err="1" smtClean="0"/>
              <a:t>genesis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CERN Summer Student Session 2015Automatically Capturing Data from SCADA to the Maintenance System – 11/08/2015 – Alfonso Alhambra Morón – EN-HE-LM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B8B4291D-0D0C-4B29-95C9-E39B6FD9ED98}" type="slidenum">
              <a:rPr lang="en-GB" smtClean="0"/>
              <a:t>18</a:t>
            </a:fld>
            <a:endParaRPr lang="en-GB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43" y="1531621"/>
            <a:ext cx="1033653" cy="103365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25" y="2364301"/>
            <a:ext cx="1620750" cy="62700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036" y="5062103"/>
            <a:ext cx="2048127" cy="6827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9491675"/>
              </p:ext>
            </p:extLst>
          </p:nvPr>
        </p:nvGraphicFramePr>
        <p:xfrm>
          <a:off x="3524163" y="1120920"/>
          <a:ext cx="4614508" cy="2486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99150" y="3062814"/>
          <a:ext cx="3225013" cy="1645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61099"/>
                <a:gridCol w="1163914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Date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Trips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01/01/2015 14:01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05/01/2015 08:00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06/01/2015 10:00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07/01/2015 12:00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08/01/2015 14:00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09/01/2015 16:00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12/01/2015 12:01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14/01/2015 07:42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5" name="Chart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180401"/>
              </p:ext>
            </p:extLst>
          </p:nvPr>
        </p:nvGraphicFramePr>
        <p:xfrm>
          <a:off x="3524163" y="3551802"/>
          <a:ext cx="4614508" cy="2410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14328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5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Solution </a:t>
            </a:r>
            <a:r>
              <a:rPr lang="fr-CH" dirty="0" err="1" smtClean="0"/>
              <a:t>developed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Data needed on the </a:t>
            </a:r>
            <a:r>
              <a:rPr lang="en-GB" dirty="0" err="1"/>
              <a:t>Infor</a:t>
            </a:r>
            <a:r>
              <a:rPr lang="en-GB" dirty="0"/>
              <a:t> side exists in the </a:t>
            </a:r>
            <a:r>
              <a:rPr lang="en-GB" dirty="0" err="1"/>
              <a:t>WinCC</a:t>
            </a:r>
            <a:r>
              <a:rPr lang="en-GB" dirty="0"/>
              <a:t> OA system;</a:t>
            </a:r>
          </a:p>
          <a:p>
            <a:r>
              <a:rPr lang="en-GB" dirty="0"/>
              <a:t>The LHC logging database collects data from (not only) </a:t>
            </a:r>
            <a:r>
              <a:rPr lang="en-GB" dirty="0" err="1"/>
              <a:t>WinCC</a:t>
            </a:r>
            <a:r>
              <a:rPr lang="en-GB" dirty="0"/>
              <a:t> OA and makes it available for other users (including databases such as </a:t>
            </a:r>
            <a:r>
              <a:rPr lang="en-GB" dirty="0" err="1"/>
              <a:t>Infor</a:t>
            </a:r>
            <a:r>
              <a:rPr lang="en-GB" dirty="0"/>
              <a:t>).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CERN Summer Student Session 2015Automatically Capturing Data from SCADA to the Maintenance System – 11/08/2015 – Alfonso Alhambra Morón – EN-HE-LM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B8B4291D-0D0C-4B29-95C9-E39B6FD9ED9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20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b="0" dirty="0" smtClean="0"/>
              <a:t>CERN </a:t>
            </a:r>
            <a:r>
              <a:rPr lang="fr-CH" sz="3600" b="0" dirty="0" err="1" smtClean="0"/>
              <a:t>methods</a:t>
            </a:r>
            <a:r>
              <a:rPr lang="fr-CH" sz="3600" b="0" dirty="0" smtClean="0"/>
              <a:t>, interfaces and </a:t>
            </a:r>
            <a:r>
              <a:rPr lang="fr-CH" sz="3600" b="0" dirty="0" err="1" smtClean="0"/>
              <a:t>tools</a:t>
            </a:r>
            <a:endParaRPr lang="en-GB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Infor EAM training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89194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Solution </a:t>
            </a:r>
            <a:r>
              <a:rPr lang="fr-CH" dirty="0" err="1" smtClean="0"/>
              <a:t>developed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The </a:t>
            </a:r>
            <a:r>
              <a:rPr lang="en-GB" dirty="0"/>
              <a:t>LHC logging database can be configured to log data from </a:t>
            </a:r>
            <a:r>
              <a:rPr lang="en-GB" dirty="0" err="1"/>
              <a:t>WinCC</a:t>
            </a:r>
            <a:r>
              <a:rPr lang="en-GB" dirty="0"/>
              <a:t> OA.</a:t>
            </a:r>
          </a:p>
          <a:p>
            <a:endParaRPr lang="en-GB" dirty="0"/>
          </a:p>
          <a:p>
            <a:r>
              <a:rPr lang="en-GB" dirty="0"/>
              <a:t>An extraction tool configurable by the end-user from the </a:t>
            </a:r>
            <a:r>
              <a:rPr lang="en-GB" dirty="0" err="1"/>
              <a:t>Infor</a:t>
            </a:r>
            <a:r>
              <a:rPr lang="en-GB" dirty="0"/>
              <a:t> EAM interface computes and transfers data from the LHC logging database to the </a:t>
            </a:r>
            <a:r>
              <a:rPr lang="en-GB" dirty="0" err="1"/>
              <a:t>Infor</a:t>
            </a:r>
            <a:r>
              <a:rPr lang="en-GB" dirty="0"/>
              <a:t> EAM meters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CERN Summer Student Session 2015Automatically Capturing Data from SCADA to the Maintenance System – 11/08/2015 – Alfonso Alhambra Morón – EN-HE-LM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B8B4291D-0D0C-4B29-95C9-E39B6FD9ED98}" type="slidenum">
              <a:rPr lang="en-GB" smtClean="0"/>
              <a:t>20</a:t>
            </a:fld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457199" y="4453011"/>
            <a:ext cx="275339" cy="275339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</a:t>
            </a:r>
            <a:endParaRPr lang="en-GB" sz="1400" dirty="0"/>
          </a:p>
        </p:txBody>
      </p:sp>
      <p:sp>
        <p:nvSpPr>
          <p:cNvPr id="19" name="Oval 18"/>
          <p:cNvSpPr/>
          <p:nvPr/>
        </p:nvSpPr>
        <p:spPr>
          <a:xfrm>
            <a:off x="457199" y="5061394"/>
            <a:ext cx="275339" cy="275339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2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835203" y="1860413"/>
            <a:ext cx="5467215" cy="2010082"/>
            <a:chOff x="1835203" y="2283605"/>
            <a:chExt cx="5467215" cy="2010082"/>
          </a:xfrm>
        </p:grpSpPr>
        <p:grpSp>
          <p:nvGrpSpPr>
            <p:cNvPr id="21" name="Group 20"/>
            <p:cNvGrpSpPr/>
            <p:nvPr/>
          </p:nvGrpSpPr>
          <p:grpSpPr>
            <a:xfrm>
              <a:off x="1835203" y="2301934"/>
              <a:ext cx="5467215" cy="1991753"/>
              <a:chOff x="16318857" y="15611773"/>
              <a:chExt cx="10722408" cy="3906264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862619" y="16947073"/>
                <a:ext cx="3178646" cy="1229694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318857" y="18123412"/>
                <a:ext cx="4016827" cy="1338942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25" name="Bent Arrow 24"/>
              <p:cNvSpPr/>
              <p:nvPr/>
            </p:nvSpPr>
            <p:spPr>
              <a:xfrm rot="5400000">
                <a:off x="22881364" y="13943123"/>
                <a:ext cx="1133925" cy="5416181"/>
              </a:xfrm>
              <a:prstGeom prst="bentArrow">
                <a:avLst>
                  <a:gd name="adj1" fmla="val 54579"/>
                  <a:gd name="adj2" fmla="val 50000"/>
                  <a:gd name="adj3" fmla="val 25000"/>
                  <a:gd name="adj4" fmla="val 62067"/>
                </a:avLst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en-GB" sz="1400" dirty="0" smtClean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GB" sz="1400" dirty="0" smtClean="0">
                    <a:solidFill>
                      <a:schemeClr val="bg1"/>
                    </a:solidFill>
                  </a:rPr>
                  <a:t>Meter Readings</a:t>
                </a:r>
              </a:p>
              <a:p>
                <a:pPr algn="ctr"/>
                <a:endParaRPr lang="en-GB" sz="3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104148" y="15611773"/>
                <a:ext cx="540000" cy="540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/>
                  <a:t>1</a:t>
                </a:r>
                <a:endParaRPr lang="en-GB" sz="1400" dirty="0"/>
              </a:p>
            </p:txBody>
          </p:sp>
          <p:grpSp>
            <p:nvGrpSpPr>
              <p:cNvPr id="27" name="Group 26"/>
              <p:cNvGrpSpPr/>
              <p:nvPr/>
            </p:nvGrpSpPr>
            <p:grpSpPr>
              <a:xfrm>
                <a:off x="20492958" y="18225920"/>
                <a:ext cx="5446891" cy="1133925"/>
                <a:chOff x="19095893" y="18595435"/>
                <a:chExt cx="5446891" cy="1133925"/>
              </a:xfrm>
            </p:grpSpPr>
            <p:sp>
              <p:nvSpPr>
                <p:cNvPr id="29" name="Bent Arrow 28"/>
                <p:cNvSpPr/>
                <p:nvPr/>
              </p:nvSpPr>
              <p:spPr>
                <a:xfrm rot="10800000">
                  <a:off x="19095893" y="18595435"/>
                  <a:ext cx="5446891" cy="1133925"/>
                </a:xfrm>
                <a:prstGeom prst="bentArrow">
                  <a:avLst>
                    <a:gd name="adj1" fmla="val 54579"/>
                    <a:gd name="adj2" fmla="val 50000"/>
                    <a:gd name="adj3" fmla="val 25000"/>
                    <a:gd name="adj4" fmla="val 62067"/>
                  </a:avLst>
                </a:prstGeom>
                <a:solidFill>
                  <a:schemeClr val="tx2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rtlCol="0" anchor="ctr"/>
                <a:lstStyle/>
                <a:p>
                  <a:pPr algn="ctr"/>
                  <a:endParaRPr lang="en-GB" sz="3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20274836" y="18853523"/>
                  <a:ext cx="144783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chemeClr val="bg1"/>
                      </a:solidFill>
                    </a:rPr>
                    <a:t>Meter Readings</a:t>
                  </a:r>
                  <a:endParaRPr lang="en-GB" sz="14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8" name="Oval 27"/>
              <p:cNvSpPr/>
              <p:nvPr/>
            </p:nvSpPr>
            <p:spPr>
              <a:xfrm>
                <a:off x="23104147" y="18978037"/>
                <a:ext cx="540000" cy="540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/>
                  <a:t>2</a:t>
                </a:r>
              </a:p>
            </p:txBody>
          </p:sp>
        </p:grp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1665" y="2283605"/>
              <a:ext cx="1033653" cy="10336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130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912599"/>
            <a:ext cx="8226854" cy="41100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Outcome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User screen seen from </a:t>
            </a:r>
            <a:r>
              <a:rPr lang="en-GB" dirty="0" err="1"/>
              <a:t>Infor</a:t>
            </a:r>
            <a:r>
              <a:rPr lang="en-GB" dirty="0"/>
              <a:t> EAM </a:t>
            </a:r>
            <a:r>
              <a:rPr lang="en-GB" dirty="0" smtClean="0"/>
              <a:t>:</a:t>
            </a:r>
          </a:p>
          <a:p>
            <a:r>
              <a:rPr lang="fr-CH" dirty="0" smtClean="0"/>
              <a:t>… and the EDMS documentation !</a:t>
            </a:r>
          </a:p>
          <a:p>
            <a:pPr lvl="1"/>
            <a:r>
              <a:rPr lang="fr-CH" dirty="0" smtClean="0"/>
              <a:t>Quick guide </a:t>
            </a:r>
            <a:r>
              <a:rPr lang="fr-CH" dirty="0" err="1" smtClean="0"/>
              <a:t>ref</a:t>
            </a:r>
            <a:r>
              <a:rPr lang="fr-CH" dirty="0" smtClean="0"/>
              <a:t>. </a:t>
            </a:r>
            <a:r>
              <a:rPr lang="fr-CH" dirty="0" smtClean="0">
                <a:hlinkClick r:id="rId4"/>
              </a:rPr>
              <a:t>EDMS 1537894</a:t>
            </a:r>
            <a:endParaRPr lang="fr-CH" dirty="0" smtClean="0"/>
          </a:p>
          <a:p>
            <a:pPr lvl="1"/>
            <a:r>
              <a:rPr lang="fr-CH" dirty="0" err="1" smtClean="0"/>
              <a:t>Detailed</a:t>
            </a:r>
            <a:r>
              <a:rPr lang="fr-CH" dirty="0" smtClean="0"/>
              <a:t> user </a:t>
            </a:r>
            <a:r>
              <a:rPr lang="fr-CH" dirty="0" err="1" smtClean="0"/>
              <a:t>manual</a:t>
            </a:r>
            <a:r>
              <a:rPr lang="fr-CH" dirty="0" smtClean="0"/>
              <a:t> </a:t>
            </a:r>
            <a:r>
              <a:rPr lang="fr-CH" dirty="0" err="1" smtClean="0"/>
              <a:t>ref</a:t>
            </a:r>
            <a:r>
              <a:rPr lang="fr-CH" dirty="0" smtClean="0"/>
              <a:t>. </a:t>
            </a:r>
            <a:r>
              <a:rPr lang="fr-CH" dirty="0" smtClean="0">
                <a:hlinkClick r:id="rId5"/>
              </a:rPr>
              <a:t>EDMS 1537903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CERN Summer Student Session 2015Automatically Capturing Data from SCADA to the Maintenance System – 11/08/2015 – Alfonso Alhambra Morón – EN-HE-LM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B8B4291D-0D0C-4B29-95C9-E39B6FD9ED9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87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Modular &amp; Scalable solution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Current solution is designed to easily be extended to cover other additional data sources.</a:t>
            </a:r>
          </a:p>
          <a:p>
            <a:pPr lvl="1"/>
            <a:r>
              <a:rPr lang="en-GB" sz="2000" dirty="0" smtClean="0"/>
              <a:t>TIM, other SCADA systems, etc.</a:t>
            </a:r>
          </a:p>
          <a:p>
            <a:pPr lvl="1"/>
            <a:r>
              <a:rPr lang="en-GB" sz="2000" dirty="0"/>
              <a:t>S</a:t>
            </a:r>
            <a:r>
              <a:rPr lang="en-GB" sz="2000" dirty="0" smtClean="0"/>
              <a:t>mart/networked equipment</a:t>
            </a:r>
          </a:p>
          <a:p>
            <a:pPr lvl="1"/>
            <a:r>
              <a:rPr lang="en-GB" sz="2000" dirty="0" smtClean="0"/>
              <a:t>Databases</a:t>
            </a:r>
            <a:br>
              <a:rPr lang="en-GB" sz="2000" dirty="0" smtClean="0"/>
            </a:br>
            <a:endParaRPr lang="en-GB" sz="2000" dirty="0" smtClean="0"/>
          </a:p>
          <a:p>
            <a:r>
              <a:rPr lang="en-GB" sz="2400" dirty="0" smtClean="0"/>
              <a:t>Different meters can receive data with different intervals.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No limit in how many meters can be fed with data via this integration – the limit is how many Preventive Maintenance </a:t>
            </a:r>
            <a:r>
              <a:rPr lang="en-GB" sz="2400" dirty="0"/>
              <a:t>S</a:t>
            </a:r>
            <a:r>
              <a:rPr lang="en-GB" sz="2400" dirty="0" smtClean="0"/>
              <a:t>chedules you can/want to manage…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Important to remember: </a:t>
            </a:r>
            <a:br>
              <a:rPr lang="en-GB" sz="2400" dirty="0" smtClean="0"/>
            </a:br>
            <a:r>
              <a:rPr lang="en-GB" sz="2400" dirty="0" smtClean="0"/>
              <a:t>Infor EAM is not, and cannot replace, a SCADA system!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4493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Automation with huge potential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576" indent="0">
              <a:spcBef>
                <a:spcPts val="1200"/>
              </a:spcBef>
              <a:buNone/>
            </a:pPr>
            <a:r>
              <a:rPr lang="en-GB" sz="2400" dirty="0" smtClean="0"/>
              <a:t>Automating meter readings means;</a:t>
            </a:r>
          </a:p>
          <a:p>
            <a:pPr>
              <a:spcBef>
                <a:spcPts val="1200"/>
              </a:spcBef>
            </a:pPr>
            <a:r>
              <a:rPr lang="en-GB" sz="2400" dirty="0" smtClean="0"/>
              <a:t>Personnel can be used for more value-adding tasks</a:t>
            </a:r>
          </a:p>
          <a:p>
            <a:pPr>
              <a:spcBef>
                <a:spcPts val="1200"/>
              </a:spcBef>
            </a:pPr>
            <a:r>
              <a:rPr lang="en-GB" sz="2400" dirty="0" smtClean="0"/>
              <a:t>Human input errors can be minimized</a:t>
            </a:r>
          </a:p>
          <a:p>
            <a:pPr>
              <a:spcBef>
                <a:spcPts val="1200"/>
              </a:spcBef>
            </a:pPr>
            <a:r>
              <a:rPr lang="en-GB" sz="2400" dirty="0" smtClean="0"/>
              <a:t>Delays in capturing data can be reduced</a:t>
            </a:r>
          </a:p>
          <a:p>
            <a:pPr>
              <a:spcBef>
                <a:spcPts val="1200"/>
              </a:spcBef>
            </a:pPr>
            <a:r>
              <a:rPr lang="en-GB" sz="2400" dirty="0" smtClean="0"/>
              <a:t>Possibility to capture more meter readings that earlier could not be financially justified. </a:t>
            </a:r>
          </a:p>
          <a:p>
            <a:pPr>
              <a:spcBef>
                <a:spcPts val="1200"/>
              </a:spcBef>
            </a:pPr>
            <a:r>
              <a:rPr lang="en-GB" sz="2400" dirty="0" smtClean="0"/>
              <a:t>An important step towards a predictive maintenance where unnecessary maintenance can be eliminated.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1147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b="0" dirty="0" smtClean="0"/>
              <a:t>EAM </a:t>
            </a:r>
            <a:r>
              <a:rPr lang="en-GB" sz="3600" b="0" dirty="0" smtClean="0"/>
              <a:t>Light</a:t>
            </a:r>
            <a:endParaRPr lang="en-GB" sz="3600" b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Interfaces to Infor EAM</a:t>
            </a:r>
            <a:endParaRPr lang="en-GB" dirty="0"/>
          </a:p>
        </p:txBody>
      </p:sp>
      <p:pic>
        <p:nvPicPr>
          <p:cNvPr id="32" name="Picture 3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" t="30201" r="41682" b="13569"/>
          <a:stretch/>
        </p:blipFill>
        <p:spPr bwMode="auto">
          <a:xfrm>
            <a:off x="499437" y="3918726"/>
            <a:ext cx="1037950" cy="7092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3836805" y="1871619"/>
            <a:ext cx="15728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 Infor EAM</a:t>
            </a:r>
            <a:br>
              <a:rPr lang="en-US" sz="1400" b="1" dirty="0" smtClean="0"/>
            </a:br>
            <a:r>
              <a:rPr lang="en-US" sz="800" dirty="0" smtClean="0"/>
              <a:t>Enterprise Asset Management</a:t>
            </a:r>
          </a:p>
        </p:txBody>
      </p:sp>
      <p:pic>
        <p:nvPicPr>
          <p:cNvPr id="34" name="4f5e1d98-2d5a-4c5e-804a-e709fd5b48e1" descr="5B56C793-B123-4C70-A061-59587319F737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170" y="2307612"/>
            <a:ext cx="313789" cy="57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" t="10732" r="3014" b="34179"/>
          <a:stretch/>
        </p:blipFill>
        <p:spPr bwMode="auto">
          <a:xfrm>
            <a:off x="4133486" y="2317613"/>
            <a:ext cx="791226" cy="5603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" t="7618" r="623" b="26134"/>
          <a:stretch/>
        </p:blipFill>
        <p:spPr bwMode="auto">
          <a:xfrm>
            <a:off x="2514498" y="2330995"/>
            <a:ext cx="1326008" cy="5571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37" name="Group 36"/>
          <p:cNvGrpSpPr/>
          <p:nvPr/>
        </p:nvGrpSpPr>
        <p:grpSpPr>
          <a:xfrm>
            <a:off x="5678638" y="2307612"/>
            <a:ext cx="777459" cy="670598"/>
            <a:chOff x="1435123" y="3647205"/>
            <a:chExt cx="2761783" cy="2382176"/>
          </a:xfrm>
        </p:grpSpPr>
        <p:pic>
          <p:nvPicPr>
            <p:cNvPr id="38" name="Picture 4" descr="http://stig.ly/stigly/public/images_website/ipad_frame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5123" y="3647205"/>
              <a:ext cx="2761783" cy="2382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2" descr="iPad Screenshot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5742" y="3899231"/>
              <a:ext cx="2224185" cy="16681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0" name="TextBox 39"/>
          <p:cNvSpPr txBox="1"/>
          <p:nvPr/>
        </p:nvSpPr>
        <p:spPr>
          <a:xfrm>
            <a:off x="416846" y="1875029"/>
            <a:ext cx="13035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MTF</a:t>
            </a:r>
            <a:br>
              <a:rPr lang="en-US" sz="1400" b="1" dirty="0" smtClean="0"/>
            </a:br>
            <a:r>
              <a:rPr lang="en-US" sz="800" dirty="0" smtClean="0"/>
              <a:t>Manufacturing &amp; Testing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389083" y="1900388"/>
            <a:ext cx="12779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TREC</a:t>
            </a:r>
            <a:br>
              <a:rPr lang="en-US" sz="1400" b="1" dirty="0" smtClean="0"/>
            </a:br>
            <a:r>
              <a:rPr lang="en-US" sz="800" dirty="0" smtClean="0"/>
              <a:t>Radioactive Traceability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8"/>
          <a:srcRect l="761" t="11563" r="686" b="1229"/>
          <a:stretch/>
        </p:blipFill>
        <p:spPr>
          <a:xfrm>
            <a:off x="609161" y="2314038"/>
            <a:ext cx="929129" cy="58968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9"/>
          <a:srcRect l="810" t="10301" r="1672" b="1267"/>
          <a:stretch/>
        </p:blipFill>
        <p:spPr>
          <a:xfrm>
            <a:off x="7574421" y="2305916"/>
            <a:ext cx="970104" cy="606757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44" name="TextBox 43"/>
          <p:cNvSpPr txBox="1"/>
          <p:nvPr/>
        </p:nvSpPr>
        <p:spPr>
          <a:xfrm>
            <a:off x="217551" y="3487839"/>
            <a:ext cx="16017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BI</a:t>
            </a:r>
            <a:br>
              <a:rPr lang="en-US" sz="1400" b="1" dirty="0" smtClean="0"/>
            </a:br>
            <a:r>
              <a:rPr lang="en-US" sz="800" dirty="0" smtClean="0"/>
              <a:t>Business Intelligence / Reports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284086" y="3487838"/>
            <a:ext cx="14879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PPE</a:t>
            </a:r>
            <a:br>
              <a:rPr lang="en-US" sz="1400" b="1" dirty="0" smtClean="0"/>
            </a:br>
            <a:r>
              <a:rPr lang="en-US" sz="800" dirty="0" smtClean="0"/>
              <a:t>Plant, Property &amp; Equipment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35139" y="3703281"/>
            <a:ext cx="1601994" cy="949855"/>
          </a:xfrm>
          <a:prstGeom prst="rect">
            <a:avLst/>
          </a:prstGeom>
        </p:spPr>
      </p:pic>
      <p:sp>
        <p:nvSpPr>
          <p:cNvPr id="47" name="Up-Down Arrow 46"/>
          <p:cNvSpPr/>
          <p:nvPr/>
        </p:nvSpPr>
        <p:spPr>
          <a:xfrm rot="5400000">
            <a:off x="2643196" y="3593545"/>
            <a:ext cx="88051" cy="1177364"/>
          </a:xfrm>
          <a:prstGeom prst="up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Up-Down Arrow 47"/>
          <p:cNvSpPr/>
          <p:nvPr/>
        </p:nvSpPr>
        <p:spPr>
          <a:xfrm rot="5400000">
            <a:off x="6164273" y="3589526"/>
            <a:ext cx="88051" cy="1177364"/>
          </a:xfrm>
          <a:prstGeom prst="up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Up-Down Arrow 48"/>
          <p:cNvSpPr/>
          <p:nvPr/>
        </p:nvSpPr>
        <p:spPr>
          <a:xfrm rot="4271197">
            <a:off x="6414508" y="2373926"/>
            <a:ext cx="88051" cy="2075045"/>
          </a:xfrm>
          <a:prstGeom prst="up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Up-Down Arrow 49"/>
          <p:cNvSpPr/>
          <p:nvPr/>
        </p:nvSpPr>
        <p:spPr>
          <a:xfrm rot="6405836">
            <a:off x="2347349" y="2415466"/>
            <a:ext cx="88051" cy="2064668"/>
          </a:xfrm>
          <a:prstGeom prst="up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Up-Down Arrow 50"/>
          <p:cNvSpPr/>
          <p:nvPr/>
        </p:nvSpPr>
        <p:spPr>
          <a:xfrm>
            <a:off x="4420142" y="3146675"/>
            <a:ext cx="88051" cy="485361"/>
          </a:xfrm>
          <a:prstGeom prst="up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ight Brace 51"/>
          <p:cNvSpPr/>
          <p:nvPr/>
        </p:nvSpPr>
        <p:spPr>
          <a:xfrm rot="5400000">
            <a:off x="4419067" y="1026356"/>
            <a:ext cx="98385" cy="3975678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11"/>
          <a:srcRect b="15116"/>
          <a:stretch/>
        </p:blipFill>
        <p:spPr>
          <a:xfrm>
            <a:off x="7550717" y="3918725"/>
            <a:ext cx="1068106" cy="5103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4" name="Up-Down Arrow 53"/>
          <p:cNvSpPr/>
          <p:nvPr/>
        </p:nvSpPr>
        <p:spPr>
          <a:xfrm flipH="1">
            <a:off x="4431544" y="4653136"/>
            <a:ext cx="108375" cy="216024"/>
          </a:xfrm>
          <a:prstGeom prst="up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3078219" y="4941168"/>
            <a:ext cx="27719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Web Services API</a:t>
            </a:r>
            <a:br>
              <a:rPr lang="en-US" sz="1400" b="1" dirty="0" smtClean="0"/>
            </a:br>
            <a:r>
              <a:rPr lang="en-US" sz="800" dirty="0" smtClean="0"/>
              <a:t>Used for integrating with other applications and systems.</a:t>
            </a:r>
          </a:p>
        </p:txBody>
      </p:sp>
    </p:spTree>
    <p:extLst>
      <p:ext uri="{BB962C8B-B14F-4D97-AF65-F5344CB8AC3E}">
        <p14:creationId xmlns:p14="http://schemas.microsoft.com/office/powerpoint/2010/main" val="92243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EAM Light - background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340768"/>
            <a:ext cx="8226854" cy="4667421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An easy to use interface for Work Orders and Equipment.</a:t>
            </a:r>
          </a:p>
          <a:p>
            <a:pPr lvl="1"/>
            <a:r>
              <a:rPr lang="en-US" sz="1800" dirty="0"/>
              <a:t>Accessible from all devices with a web browser – including tablets.</a:t>
            </a:r>
          </a:p>
          <a:p>
            <a:pPr lvl="1"/>
            <a:r>
              <a:rPr lang="en-US" sz="1800" dirty="0" smtClean="0"/>
              <a:t>It is a simple alternative for users that do not need the full Infor EAM functionality – for example contractors</a:t>
            </a:r>
            <a:r>
              <a:rPr lang="en-US" sz="2400" dirty="0" smtClean="0"/>
              <a:t>.</a:t>
            </a:r>
          </a:p>
          <a:p>
            <a:pPr marL="493776" lvl="1">
              <a:buSzPct val="80000"/>
            </a:pPr>
            <a:endParaRPr lang="en-US" sz="2000" dirty="0"/>
          </a:p>
          <a:p>
            <a:r>
              <a:rPr lang="en-US" sz="2000" b="1" dirty="0" smtClean="0"/>
              <a:t>In production since August 2012 with very positive feedback</a:t>
            </a:r>
          </a:p>
          <a:p>
            <a:pPr lvl="1"/>
            <a:r>
              <a:rPr lang="en-US" sz="1800" dirty="0"/>
              <a:t>Version 1.0 was released on 14 August 2012 and 1</a:t>
            </a:r>
            <a:r>
              <a:rPr lang="en-US" sz="1800" dirty="0" smtClean="0"/>
              <a:t>3 consecutive </a:t>
            </a:r>
            <a:r>
              <a:rPr lang="en-US" sz="1800" dirty="0"/>
              <a:t>versions were </a:t>
            </a:r>
            <a:r>
              <a:rPr lang="en-US" sz="1800" dirty="0" smtClean="0"/>
              <a:t>since then </a:t>
            </a:r>
            <a:r>
              <a:rPr lang="en-US" sz="1800" dirty="0"/>
              <a:t>based on user input. (Current version: </a:t>
            </a:r>
            <a:r>
              <a:rPr lang="en-US" sz="1800" dirty="0" smtClean="0"/>
              <a:t>2.2a, </a:t>
            </a:r>
            <a:r>
              <a:rPr lang="en-US" sz="1800" dirty="0"/>
              <a:t>released </a:t>
            </a:r>
            <a:r>
              <a:rPr lang="en-US" sz="1800" dirty="0" smtClean="0"/>
              <a:t>April 2014.)</a:t>
            </a:r>
            <a:br>
              <a:rPr lang="en-US" sz="1800" dirty="0" smtClean="0"/>
            </a:br>
            <a:endParaRPr lang="en-US" sz="1800" dirty="0"/>
          </a:p>
          <a:p>
            <a:pPr lvl="1"/>
            <a:r>
              <a:rPr lang="en-US" sz="1800" dirty="0"/>
              <a:t>Currently widely used </a:t>
            </a:r>
            <a:r>
              <a:rPr lang="en-US" sz="1800" dirty="0" smtClean="0"/>
              <a:t>and very appreciated by equipment groups.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Examples of users: EN/HE, EN/CV, TE/CRG, GS/FB, GS/ASE, IT/CIS, etc.</a:t>
            </a:r>
          </a:p>
        </p:txBody>
      </p:sp>
    </p:spTree>
    <p:extLst>
      <p:ext uri="{BB962C8B-B14F-4D97-AF65-F5344CB8AC3E}">
        <p14:creationId xmlns:p14="http://schemas.microsoft.com/office/powerpoint/2010/main" val="41132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EAM Light – the interface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32"/>
          <a:stretch/>
        </p:blipFill>
        <p:spPr bwMode="auto">
          <a:xfrm>
            <a:off x="5016660" y="1628800"/>
            <a:ext cx="3731804" cy="4104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" t="10209" r="3505" b="2850"/>
          <a:stretch/>
        </p:blipFill>
        <p:spPr bwMode="auto">
          <a:xfrm>
            <a:off x="456668" y="1628799"/>
            <a:ext cx="4352143" cy="44394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83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EAM Light – GS/FB example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Inspections of </a:t>
            </a:r>
            <a:r>
              <a:rPr lang="en-US" sz="2000" dirty="0"/>
              <a:t>f</a:t>
            </a:r>
            <a:r>
              <a:rPr lang="en-US" sz="2000" dirty="0" smtClean="0"/>
              <a:t>ire extinguishers using tablets and Bluetooth barcode laser scanners in the field.</a:t>
            </a:r>
          </a:p>
          <a:p>
            <a:r>
              <a:rPr lang="en-US" sz="2000" dirty="0" smtClean="0"/>
              <a:t>1 tablet (with protection) + barcode scanner per team.</a:t>
            </a:r>
            <a:endParaRPr lang="en-GB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2915816" y="2547260"/>
            <a:ext cx="4536504" cy="3546035"/>
            <a:chOff x="1907704" y="1844823"/>
            <a:chExt cx="5400602" cy="4219220"/>
          </a:xfrm>
        </p:grpSpPr>
        <p:pic>
          <p:nvPicPr>
            <p:cNvPr id="1026" name="Picture 2" descr="http://allonzyinteractive.com/iPadFrame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498395" y="1254132"/>
              <a:ext cx="4219220" cy="5400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6" t="13816" r="1025" b="9474"/>
            <a:stretch/>
          </p:blipFill>
          <p:spPr bwMode="auto">
            <a:xfrm>
              <a:off x="2454712" y="2370255"/>
              <a:ext cx="4349536" cy="30749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9" name="Picture 5" descr="http://www.govgroup.com/images_products/2409037_bi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294" y="3501008"/>
            <a:ext cx="1417340" cy="141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52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EAM Light – smartphone version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Smartphone friendly version of EAM Light with the same URL.</a:t>
            </a:r>
          </a:p>
          <a:p>
            <a:r>
              <a:rPr lang="en-US" sz="2000" dirty="0" smtClean="0"/>
              <a:t>Available for any smartphone (</a:t>
            </a:r>
            <a:r>
              <a:rPr lang="en-US" sz="2000" dirty="0" err="1" smtClean="0"/>
              <a:t>iOS</a:t>
            </a:r>
            <a:r>
              <a:rPr lang="en-US" sz="2000" dirty="0" smtClean="0"/>
              <a:t>, Android, Windows Phone, etc.)</a:t>
            </a:r>
          </a:p>
          <a:p>
            <a:r>
              <a:rPr lang="en-US" sz="2000" dirty="0" smtClean="0"/>
              <a:t>It is an online tool requiring internet connection (GSM or </a:t>
            </a:r>
            <a:r>
              <a:rPr lang="en-US" sz="2000" dirty="0" err="1" smtClean="0"/>
              <a:t>WiFi</a:t>
            </a:r>
            <a:r>
              <a:rPr lang="en-US" sz="2000" dirty="0" smtClean="0"/>
              <a:t>)</a:t>
            </a:r>
            <a:endParaRPr lang="en-GB" sz="2000" dirty="0"/>
          </a:p>
        </p:txBody>
      </p:sp>
      <p:pic>
        <p:nvPicPr>
          <p:cNvPr id="4" name="6c6eff3a-d031-454f-98bc-c19f4265d6cf" descr="7ECAB30F-AB80-4545-8D40-514E414EF6FD@ce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427" y="2636914"/>
            <a:ext cx="1850095" cy="3456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4f5e1d98-2d5a-4c5e-804a-e709fd5b48e1" descr="5B56C793-B123-4C70-A061-59587319F737@c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613" y="2636913"/>
            <a:ext cx="1901723" cy="3456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4f877e32-025e-4238-b84c-d0d8d6c8250e" descr="AA94612E-D4BE-4C96-ACA2-1AE11634CACE@cer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222" y="2636912"/>
            <a:ext cx="1884426" cy="3456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277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Summary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fr-CH" dirty="0" smtClean="0"/>
          </a:p>
          <a:p>
            <a:r>
              <a:rPr lang="fr-CH" dirty="0" err="1"/>
              <a:t>F</a:t>
            </a:r>
            <a:r>
              <a:rPr lang="fr-CH" dirty="0" err="1" smtClean="0"/>
              <a:t>eeding</a:t>
            </a:r>
            <a:r>
              <a:rPr lang="fr-CH" dirty="0" smtClean="0"/>
              <a:t> information in</a:t>
            </a:r>
          </a:p>
          <a:p>
            <a:pPr lvl="1"/>
            <a:r>
              <a:rPr lang="fr-CH" dirty="0" err="1" smtClean="0"/>
              <a:t>Objects</a:t>
            </a:r>
            <a:r>
              <a:rPr lang="fr-CH" dirty="0" smtClean="0"/>
              <a:t> and </a:t>
            </a:r>
            <a:r>
              <a:rPr lang="fr-CH" dirty="0" err="1" smtClean="0"/>
              <a:t>events</a:t>
            </a:r>
            <a:r>
              <a:rPr lang="fr-CH" dirty="0" smtClean="0"/>
              <a:t> – </a:t>
            </a:r>
            <a:r>
              <a:rPr lang="fr-CH" dirty="0" err="1" smtClean="0"/>
              <a:t>CERN’s</a:t>
            </a:r>
            <a:r>
              <a:rPr lang="fr-CH" dirty="0" smtClean="0"/>
              <a:t> </a:t>
            </a:r>
            <a:r>
              <a:rPr lang="fr-CH" dirty="0" err="1" smtClean="0"/>
              <a:t>upload</a:t>
            </a:r>
            <a:r>
              <a:rPr lang="fr-CH" dirty="0" smtClean="0"/>
              <a:t> utility</a:t>
            </a:r>
          </a:p>
          <a:p>
            <a:pPr lvl="1"/>
            <a:r>
              <a:rPr lang="fr-CH" dirty="0" err="1" smtClean="0"/>
              <a:t>Meter</a:t>
            </a:r>
            <a:r>
              <a:rPr lang="fr-CH" dirty="0" smtClean="0"/>
              <a:t> </a:t>
            </a:r>
            <a:r>
              <a:rPr lang="fr-CH" dirty="0" err="1" smtClean="0"/>
              <a:t>readings</a:t>
            </a:r>
            <a:r>
              <a:rPr lang="fr-CH" dirty="0" smtClean="0"/>
              <a:t> – SCADA bridge</a:t>
            </a:r>
          </a:p>
          <a:p>
            <a:endParaRPr lang="fr-CH" dirty="0"/>
          </a:p>
          <a:p>
            <a:r>
              <a:rPr lang="fr-CH" dirty="0" err="1" smtClean="0"/>
              <a:t>Using</a:t>
            </a:r>
            <a:r>
              <a:rPr lang="fr-CH" dirty="0" smtClean="0"/>
              <a:t> CMMS workflows </a:t>
            </a:r>
          </a:p>
          <a:p>
            <a:pPr lvl="1"/>
            <a:r>
              <a:rPr lang="fr-CH" dirty="0" smtClean="0"/>
              <a:t>EAM-light </a:t>
            </a:r>
          </a:p>
          <a:p>
            <a:pPr lvl="1"/>
            <a:r>
              <a:rPr lang="fr-CH" dirty="0" err="1" smtClean="0"/>
              <a:t>Other</a:t>
            </a:r>
            <a:r>
              <a:rPr lang="fr-CH" dirty="0" smtClean="0"/>
              <a:t> CERN interfaces</a:t>
            </a:r>
            <a:endParaRPr lang="en-GB" dirty="0"/>
          </a:p>
          <a:p>
            <a:endParaRPr lang="fr-CH" dirty="0" smtClean="0"/>
          </a:p>
          <a:p>
            <a:r>
              <a:rPr lang="fr-CH" dirty="0" err="1"/>
              <a:t>R</a:t>
            </a:r>
            <a:r>
              <a:rPr lang="fr-CH" dirty="0" err="1" smtClean="0"/>
              <a:t>etrieving</a:t>
            </a:r>
            <a:r>
              <a:rPr lang="fr-CH" dirty="0" smtClean="0"/>
              <a:t> information </a:t>
            </a:r>
          </a:p>
          <a:p>
            <a:pPr lvl="1"/>
            <a:r>
              <a:rPr lang="fr-CH" dirty="0" err="1" smtClean="0"/>
              <a:t>Pentaho</a:t>
            </a:r>
            <a:endParaRPr lang="fr-CH" dirty="0" smtClean="0"/>
          </a:p>
          <a:p>
            <a:pPr lvl="1"/>
            <a:r>
              <a:rPr lang="fr-CH" dirty="0" smtClean="0"/>
              <a:t>Equipment graphs (</a:t>
            </a:r>
            <a:r>
              <a:rPr lang="fr-CH" dirty="0" err="1" smtClean="0"/>
              <a:t>possibly</a:t>
            </a:r>
            <a:r>
              <a:rPr lang="fr-CH" dirty="0" smtClean="0"/>
              <a:t> in main course)</a:t>
            </a:r>
          </a:p>
          <a:p>
            <a:pPr lvl="1"/>
            <a:r>
              <a:rPr lang="fr-CH" dirty="0" err="1" smtClean="0"/>
              <a:t>Hyperlink</a:t>
            </a:r>
            <a:r>
              <a:rPr lang="fr-CH" dirty="0" smtClean="0"/>
              <a:t> to Infor </a:t>
            </a:r>
            <a:r>
              <a:rPr lang="fr-CH" dirty="0" err="1" smtClean="0"/>
              <a:t>objects</a:t>
            </a:r>
            <a:endParaRPr lang="fr-CH" dirty="0" smtClean="0"/>
          </a:p>
          <a:p>
            <a:pPr marL="36576" indent="0">
              <a:buNone/>
            </a:pPr>
            <a:endParaRPr lang="fr-CH" dirty="0"/>
          </a:p>
          <a:p>
            <a:r>
              <a:rPr lang="fr-CH" dirty="0" err="1"/>
              <a:t>N</a:t>
            </a:r>
            <a:r>
              <a:rPr lang="fr-CH" dirty="0" err="1" smtClean="0"/>
              <a:t>eed</a:t>
            </a:r>
            <a:r>
              <a:rPr lang="fr-CH" dirty="0" smtClean="0"/>
              <a:t> </a:t>
            </a:r>
            <a:r>
              <a:rPr lang="fr-CH" dirty="0" err="1" smtClean="0"/>
              <a:t>any</a:t>
            </a:r>
            <a:r>
              <a:rPr lang="fr-CH" dirty="0" smtClean="0"/>
              <a:t> help</a:t>
            </a:r>
          </a:p>
          <a:p>
            <a:pPr lvl="1"/>
            <a:r>
              <a:rPr lang="fr-CH" dirty="0" err="1" smtClean="0"/>
              <a:t>Where</a:t>
            </a:r>
            <a:r>
              <a:rPr lang="fr-CH" dirty="0" smtClean="0"/>
              <a:t> to </a:t>
            </a:r>
            <a:r>
              <a:rPr lang="fr-CH" dirty="0" err="1" smtClean="0"/>
              <a:t>get</a:t>
            </a:r>
            <a:r>
              <a:rPr lang="fr-CH" dirty="0" smtClean="0"/>
              <a:t> information, support</a:t>
            </a:r>
            <a:r>
              <a:rPr lang="fr-CH" dirty="0"/>
              <a:t> </a:t>
            </a:r>
            <a:r>
              <a:rPr lang="fr-CH" dirty="0" smtClean="0"/>
              <a:t>and </a:t>
            </a:r>
            <a:r>
              <a:rPr lang="fr-CH" dirty="0" err="1" smtClean="0"/>
              <a:t>further</a:t>
            </a:r>
            <a:r>
              <a:rPr lang="fr-CH" dirty="0" smtClean="0"/>
              <a:t> training</a:t>
            </a:r>
          </a:p>
        </p:txBody>
      </p:sp>
    </p:spTree>
    <p:extLst>
      <p:ext uri="{BB962C8B-B14F-4D97-AF65-F5344CB8AC3E}">
        <p14:creationId xmlns:p14="http://schemas.microsoft.com/office/powerpoint/2010/main" val="42724367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 - Demo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How to consult and update my Work Order in EAM Light?</a:t>
            </a:r>
          </a:p>
          <a:p>
            <a:endParaRPr lang="en-GB" sz="2400" dirty="0" smtClean="0"/>
          </a:p>
          <a:p>
            <a:r>
              <a:rPr lang="en-GB" sz="2400" dirty="0" smtClean="0"/>
              <a:t>How to use a tablet with barcode scanner in the field?</a:t>
            </a:r>
          </a:p>
          <a:p>
            <a:endParaRPr lang="en-GB" sz="2400" dirty="0"/>
          </a:p>
          <a:p>
            <a:r>
              <a:rPr lang="en-GB" sz="2400" dirty="0" smtClean="0"/>
              <a:t>How to upload photos from a tablet/smartphone to document an intervention?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860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 management &amp; </a:t>
            </a:r>
            <a:r>
              <a:rPr lang="en-US" dirty="0" err="1" smtClean="0"/>
              <a:t>SNow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047610"/>
          </a:xfrm>
        </p:spPr>
        <p:txBody>
          <a:bodyPr>
            <a:normAutofit/>
          </a:bodyPr>
          <a:lstStyle/>
          <a:p>
            <a:pPr>
              <a:buFontTx/>
              <a:buChar char="-"/>
              <a:defRPr/>
            </a:pPr>
            <a:r>
              <a:rPr lang="en-US" sz="1800" dirty="0" smtClean="0"/>
              <a:t>The CERN Service Desk is via Service-Now fully integrated with the Work management module in Infor EAM.</a:t>
            </a:r>
            <a:endParaRPr lang="en-US" sz="1800" dirty="0"/>
          </a:p>
          <a:p>
            <a:pPr>
              <a:buFontTx/>
              <a:buChar char="-"/>
              <a:defRPr/>
            </a:pPr>
            <a:r>
              <a:rPr lang="en-US" sz="1800" dirty="0" smtClean="0"/>
              <a:t>Used for all Service Elements using Infor EAM for Work Management.</a:t>
            </a:r>
          </a:p>
          <a:p>
            <a:pPr>
              <a:buFontTx/>
              <a:buChar char="-"/>
              <a:defRPr/>
            </a:pPr>
            <a:r>
              <a:rPr lang="en-US" sz="1800" dirty="0" smtClean="0"/>
              <a:t>A ticket registered in Service-Now can (if required) generate a Work Order in Infor EAM – with a link and feedback loop. 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1691680" y="3134122"/>
            <a:ext cx="1224136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Req</a:t>
            </a:r>
            <a:r>
              <a:rPr lang="en-US" dirty="0" smtClean="0"/>
              <a:t>/</a:t>
            </a:r>
            <a:r>
              <a:rPr lang="en-US" dirty="0" err="1" smtClean="0"/>
              <a:t>Inc</a:t>
            </a:r>
            <a:endParaRPr lang="en-US" dirty="0" smtClean="0"/>
          </a:p>
          <a:p>
            <a:pPr algn="ctr"/>
            <a:r>
              <a:rPr lang="en-US" dirty="0" smtClean="0"/>
              <a:t>Ticket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51920" y="3140968"/>
            <a:ext cx="1224136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Service </a:t>
            </a:r>
            <a:r>
              <a:rPr lang="sv-SE" dirty="0" err="1" smtClean="0"/>
              <a:t>Now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940152" y="3140968"/>
            <a:ext cx="1224136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Infor EAM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611560" y="4818856"/>
            <a:ext cx="1224136" cy="77038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User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6336196" y="4818856"/>
            <a:ext cx="2124236" cy="77038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Maintenance team</a:t>
            </a:r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3167844" y="4818856"/>
            <a:ext cx="2124236" cy="77038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 smtClean="0"/>
              <a:t>ServiceDesk</a:t>
            </a:r>
            <a:r>
              <a:rPr lang="sv-SE" dirty="0" smtClean="0"/>
              <a:t> personell</a:t>
            </a:r>
            <a:endParaRPr lang="en-GB" dirty="0"/>
          </a:p>
        </p:txBody>
      </p:sp>
      <p:sp>
        <p:nvSpPr>
          <p:cNvPr id="11" name="Up-Down Arrow 10"/>
          <p:cNvSpPr/>
          <p:nvPr/>
        </p:nvSpPr>
        <p:spPr>
          <a:xfrm rot="2049780">
            <a:off x="1316122" y="4156973"/>
            <a:ext cx="278209" cy="596730"/>
          </a:xfrm>
          <a:prstGeom prst="up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Up-Down Arrow 12"/>
          <p:cNvSpPr/>
          <p:nvPr/>
        </p:nvSpPr>
        <p:spPr>
          <a:xfrm rot="383812">
            <a:off x="4282552" y="4169506"/>
            <a:ext cx="278209" cy="541826"/>
          </a:xfrm>
          <a:prstGeom prst="up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Up-Down Arrow 13"/>
          <p:cNvSpPr/>
          <p:nvPr/>
        </p:nvSpPr>
        <p:spPr>
          <a:xfrm rot="20069124">
            <a:off x="6782951" y="4180164"/>
            <a:ext cx="278209" cy="541826"/>
          </a:xfrm>
          <a:prstGeom prst="up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Up-Down Arrow 14"/>
          <p:cNvSpPr/>
          <p:nvPr/>
        </p:nvSpPr>
        <p:spPr>
          <a:xfrm rot="5400000">
            <a:off x="3219092" y="3299803"/>
            <a:ext cx="278209" cy="596730"/>
          </a:xfrm>
          <a:prstGeom prst="up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Up-Down Arrow 15"/>
          <p:cNvSpPr/>
          <p:nvPr/>
        </p:nvSpPr>
        <p:spPr>
          <a:xfrm rot="5400000">
            <a:off x="5399586" y="3299804"/>
            <a:ext cx="278209" cy="596730"/>
          </a:xfrm>
          <a:prstGeom prst="up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87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 management &amp; CCC/TI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047610"/>
          </a:xfrm>
        </p:spPr>
        <p:txBody>
          <a:bodyPr>
            <a:normAutofit/>
          </a:bodyPr>
          <a:lstStyle/>
          <a:p>
            <a:pPr>
              <a:buFontTx/>
              <a:buChar char="-"/>
              <a:defRPr/>
            </a:pPr>
            <a:r>
              <a:rPr lang="en-US" sz="1800" dirty="0" smtClean="0"/>
              <a:t>The Technical Infrastructure part of CCC is also fully integrated with the Work management module in Infor EAM.</a:t>
            </a:r>
            <a:endParaRPr lang="en-US" sz="1800" dirty="0"/>
          </a:p>
          <a:p>
            <a:pPr>
              <a:buFontTx/>
              <a:buChar char="-"/>
              <a:defRPr/>
            </a:pPr>
            <a:r>
              <a:rPr lang="en-US" sz="1800" dirty="0" smtClean="0"/>
              <a:t>In case of alarms, the operator can directly decide to create a corrective Work Order in </a:t>
            </a:r>
            <a:r>
              <a:rPr lang="en-US" sz="1800" dirty="0" err="1" smtClean="0"/>
              <a:t>Infor</a:t>
            </a:r>
            <a:r>
              <a:rPr lang="en-US" sz="1800" dirty="0" smtClean="0"/>
              <a:t> EAM with a simple click.</a:t>
            </a:r>
          </a:p>
          <a:p>
            <a:pPr>
              <a:buFontTx/>
              <a:buChar char="-"/>
              <a:defRPr/>
            </a:pPr>
            <a:r>
              <a:rPr lang="en-US" sz="1800" dirty="0" smtClean="0"/>
              <a:t>All main information of the Work Order is filled in by default and it is automatically dispatched to the corresponding service. </a:t>
            </a:r>
            <a:endParaRPr lang="en-US" sz="20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539552" y="3463948"/>
            <a:ext cx="7638348" cy="2443853"/>
            <a:chOff x="245059" y="3533240"/>
            <a:chExt cx="7638348" cy="2443853"/>
          </a:xfrm>
        </p:grpSpPr>
        <p:sp>
          <p:nvSpPr>
            <p:cNvPr id="19" name="TextBox 18"/>
            <p:cNvSpPr txBox="1"/>
            <p:nvPr/>
          </p:nvSpPr>
          <p:spPr>
            <a:xfrm>
              <a:off x="519379" y="3533240"/>
              <a:ext cx="30657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CERN Control Center </a:t>
              </a:r>
              <a:br>
                <a:rPr lang="en-US" b="1" dirty="0" smtClean="0"/>
              </a:br>
              <a:r>
                <a:rPr lang="en-US" b="1" dirty="0" smtClean="0"/>
                <a:t>– Technical Infrastructure:</a:t>
              </a: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81" r="17463" b="62889"/>
            <a:stretch/>
          </p:blipFill>
          <p:spPr bwMode="auto">
            <a:xfrm>
              <a:off x="245059" y="4179571"/>
              <a:ext cx="7638348" cy="1797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1" name="Picture 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461" y="3212976"/>
            <a:ext cx="4253374" cy="2904842"/>
          </a:xfrm>
          <a:prstGeom prst="rect">
            <a:avLst/>
          </a:prstGeom>
          <a:noFill/>
          <a:ln w="12700" cap="flat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36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b="0" dirty="0" smtClean="0"/>
              <a:t>Equipment </a:t>
            </a:r>
            <a:r>
              <a:rPr lang="en-GB" sz="3600" b="0" dirty="0" smtClean="0"/>
              <a:t>Graph</a:t>
            </a:r>
            <a:endParaRPr lang="en-GB" sz="3600" b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41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Reminder: Equip. Dependencies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8"/>
            <a:ext cx="8219256" cy="274142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Now possible to </a:t>
            </a:r>
            <a:r>
              <a:rPr lang="en-US" dirty="0"/>
              <a:t>manage and model dependencies between equipment </a:t>
            </a:r>
            <a:r>
              <a:rPr lang="en-US" dirty="0" smtClean="0"/>
              <a:t>– others </a:t>
            </a:r>
            <a:r>
              <a:rPr lang="en-US" dirty="0"/>
              <a:t>than just the classic “installed in” </a:t>
            </a:r>
            <a:r>
              <a:rPr lang="en-US" dirty="0" smtClean="0"/>
              <a:t>structure </a:t>
            </a:r>
          </a:p>
          <a:p>
            <a:endParaRPr lang="en-US" dirty="0" smtClean="0"/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b="1" dirty="0"/>
              <a:t>M</a:t>
            </a:r>
            <a:r>
              <a:rPr lang="en-US" b="1" dirty="0" smtClean="0"/>
              <a:t>otor</a:t>
            </a:r>
            <a:r>
              <a:rPr lang="en-US" dirty="0" smtClean="0"/>
              <a:t> is </a:t>
            </a:r>
            <a:r>
              <a:rPr lang="en-US" dirty="0" smtClean="0">
                <a:solidFill>
                  <a:srgbClr val="FF0000"/>
                </a:solidFill>
              </a:rPr>
              <a:t>«powered by» </a:t>
            </a:r>
            <a:r>
              <a:rPr lang="en-US" dirty="0"/>
              <a:t>a</a:t>
            </a:r>
            <a:r>
              <a:rPr lang="en-US" b="1" dirty="0" smtClean="0"/>
              <a:t> Generator, </a:t>
            </a:r>
          </a:p>
          <a:p>
            <a:pPr lvl="1"/>
            <a:r>
              <a:rPr lang="en-US" dirty="0" smtClean="0"/>
              <a:t>which in our SCADA system is </a:t>
            </a:r>
            <a:r>
              <a:rPr lang="en-US" dirty="0" smtClean="0">
                <a:solidFill>
                  <a:srgbClr val="FF0000"/>
                </a:solidFill>
              </a:rPr>
              <a:t>«controlled by</a:t>
            </a:r>
            <a:r>
              <a:rPr lang="en-US" dirty="0">
                <a:solidFill>
                  <a:srgbClr val="FF0000"/>
                </a:solidFill>
              </a:rPr>
              <a:t>»</a:t>
            </a: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b="1" dirty="0" smtClean="0"/>
              <a:t>PLC</a:t>
            </a:r>
            <a:r>
              <a:rPr lang="en-US" dirty="0" smtClean="0"/>
              <a:t>, 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hat is </a:t>
            </a:r>
            <a:r>
              <a:rPr lang="en-US" dirty="0" smtClean="0">
                <a:solidFill>
                  <a:srgbClr val="FF0000"/>
                </a:solidFill>
              </a:rPr>
              <a:t>«connected to» </a:t>
            </a:r>
            <a:r>
              <a:rPr lang="en-US" dirty="0" smtClean="0"/>
              <a:t>a </a:t>
            </a:r>
            <a:r>
              <a:rPr lang="en-US" b="1" dirty="0" smtClean="0"/>
              <a:t>Fire Detector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nd is </a:t>
            </a:r>
            <a:r>
              <a:rPr lang="en-US" dirty="0">
                <a:solidFill>
                  <a:srgbClr val="FF0000"/>
                </a:solidFill>
              </a:rPr>
              <a:t>«</a:t>
            </a:r>
            <a:r>
              <a:rPr lang="en-US" dirty="0" smtClean="0">
                <a:solidFill>
                  <a:srgbClr val="FF0000"/>
                </a:solidFill>
              </a:rPr>
              <a:t>cabled to</a:t>
            </a:r>
            <a:r>
              <a:rPr lang="en-US" dirty="0">
                <a:solidFill>
                  <a:srgbClr val="FF0000"/>
                </a:solidFill>
              </a:rPr>
              <a:t>»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the </a:t>
            </a:r>
            <a:r>
              <a:rPr lang="en-US" b="1" dirty="0"/>
              <a:t>Network </a:t>
            </a:r>
            <a:r>
              <a:rPr lang="en-US" b="1" dirty="0" smtClean="0"/>
              <a:t>Router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B8B4291D-0D0C-4B29-95C9-E39B6FD9ED98}" type="slidenum">
              <a:rPr lang="en-GB" smtClean="0"/>
              <a:t>34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8016" t="48387" r="42440" b="32176"/>
          <a:stretch/>
        </p:blipFill>
        <p:spPr>
          <a:xfrm>
            <a:off x="1043608" y="4005064"/>
            <a:ext cx="5787872" cy="205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68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Reminder: Equip. Dependencies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B8B4291D-0D0C-4B29-95C9-E39B6FD9ED98}" type="slidenum">
              <a:rPr lang="en-GB" smtClean="0"/>
              <a:t>35</a:t>
            </a:fld>
            <a:endParaRPr lang="en-GB"/>
          </a:p>
        </p:txBody>
      </p:sp>
      <p:pic>
        <p:nvPicPr>
          <p:cNvPr id="7" name="Picture 6" descr="Screen Shot 2015-09-24 at 14.02.34.png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24744"/>
            <a:ext cx="8064896" cy="480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01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709" t="9693" r="709" b="1632"/>
          <a:stretch/>
        </p:blipFill>
        <p:spPr>
          <a:xfrm>
            <a:off x="668959" y="1185652"/>
            <a:ext cx="7782380" cy="48153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616" t="9755" r="1420" b="674"/>
          <a:stretch/>
        </p:blipFill>
        <p:spPr>
          <a:xfrm>
            <a:off x="651405" y="1223395"/>
            <a:ext cx="7733740" cy="48639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898" t="9816" r="521" b="1507"/>
          <a:stretch/>
        </p:blipFill>
        <p:spPr>
          <a:xfrm>
            <a:off x="678051" y="1241843"/>
            <a:ext cx="7782379" cy="48153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616" t="9303" r="803" b="1124"/>
          <a:stretch/>
        </p:blipFill>
        <p:spPr>
          <a:xfrm>
            <a:off x="678052" y="1229308"/>
            <a:ext cx="7782380" cy="4863988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</a:t>
            </a:r>
            <a:r>
              <a:rPr lang="en-GB" dirty="0" smtClean="0"/>
              <a:t>ew Equipment Graph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808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New Equipment Graph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2319417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dirty="0" smtClean="0"/>
              <a:t>Allows to visualize and to navigate in both equipment structures and equipment dependency networks.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The number of levels as well as types of structure/dependencies can be set on demand by the user. 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Can allow very efficient navigation in large structures – especially to different parent equipment.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4640" t="37387" r="12782" b="20148"/>
          <a:stretch/>
        </p:blipFill>
        <p:spPr>
          <a:xfrm>
            <a:off x="1043608" y="3284984"/>
            <a:ext cx="6984776" cy="258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39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Equipment Graph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Demo in TEST (with test data)!</a:t>
            </a:r>
            <a:endParaRPr lang="en-GB" u="sng" dirty="0" smtClean="0">
              <a:hlinkClick r:id="rId2"/>
            </a:endParaRPr>
          </a:p>
          <a:p>
            <a:r>
              <a:rPr lang="en-GB" sz="1800" u="sng" dirty="0" smtClean="0">
                <a:hlinkClick r:id="rId2"/>
              </a:rPr>
              <a:t>https</a:t>
            </a:r>
            <a:r>
              <a:rPr lang="en-GB" sz="1800" u="sng" dirty="0">
                <a:hlinkClick r:id="rId2"/>
              </a:rPr>
              <a:t>://www.cern.ch/cmms-test/position.php?code=QRLAB.12L2</a:t>
            </a:r>
            <a:endParaRPr lang="en-GB" sz="1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480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0" dirty="0" smtClean="0"/>
              <a:t>H</a:t>
            </a:r>
            <a:r>
              <a:rPr lang="en-US" sz="3600" b="0" dirty="0" smtClean="0"/>
              <a:t>yperlinks to Infor EAM objects</a:t>
            </a:r>
            <a:endParaRPr lang="en-US" sz="3600" b="0" dirty="0"/>
          </a:p>
        </p:txBody>
      </p:sp>
    </p:spTree>
    <p:extLst>
      <p:ext uri="{BB962C8B-B14F-4D97-AF65-F5344CB8AC3E}">
        <p14:creationId xmlns:p14="http://schemas.microsoft.com/office/powerpoint/2010/main" val="83627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b="0" dirty="0" smtClean="0"/>
              <a:t>CERN Upload Utility</a:t>
            </a:r>
            <a:endParaRPr lang="en-GB" sz="3600" b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02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are Infor EAM Hyperlinks?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500" dirty="0" smtClean="0"/>
              <a:t>Links that open the screen for a specific record in Infor EAM</a:t>
            </a:r>
          </a:p>
          <a:p>
            <a:pPr>
              <a:spcBef>
                <a:spcPts val="600"/>
              </a:spcBef>
              <a:spcAft>
                <a:spcPts val="800"/>
              </a:spcAft>
            </a:pPr>
            <a:r>
              <a:rPr lang="en-US" sz="2000" b="1" dirty="0" smtClean="0"/>
              <a:t>Assets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https://www.cern.ch/cmms/asset.php?code=asset code</a:t>
            </a:r>
          </a:p>
          <a:p>
            <a:pPr>
              <a:spcBef>
                <a:spcPts val="600"/>
              </a:spcBef>
              <a:spcAft>
                <a:spcPts val="800"/>
              </a:spcAft>
            </a:pPr>
            <a:r>
              <a:rPr lang="en-US" sz="2000" b="1" dirty="0" smtClean="0"/>
              <a:t>Positions: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https://www.cern.ch/cmms/position.php?code=position code</a:t>
            </a:r>
          </a:p>
          <a:p>
            <a:pPr>
              <a:spcBef>
                <a:spcPts val="600"/>
              </a:spcBef>
              <a:spcAft>
                <a:spcPts val="800"/>
              </a:spcAft>
            </a:pPr>
            <a:r>
              <a:rPr lang="en-US" sz="2000" b="1" dirty="0" smtClean="0"/>
              <a:t>Systems: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https://www.cern.ch/cmms/system.php?code=system code</a:t>
            </a:r>
          </a:p>
          <a:p>
            <a:pPr>
              <a:spcBef>
                <a:spcPts val="600"/>
              </a:spcBef>
              <a:spcAft>
                <a:spcPts val="800"/>
              </a:spcAft>
            </a:pPr>
            <a:r>
              <a:rPr lang="en-US" sz="2000" b="1" dirty="0" smtClean="0"/>
              <a:t>Locations: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https://www.cern.ch/cmms/location.php?code=location code</a:t>
            </a:r>
          </a:p>
          <a:p>
            <a:pPr>
              <a:spcBef>
                <a:spcPts val="600"/>
              </a:spcBef>
              <a:spcAft>
                <a:spcPts val="800"/>
              </a:spcAft>
            </a:pPr>
            <a:r>
              <a:rPr lang="en-US" sz="2000" b="1" dirty="0" smtClean="0"/>
              <a:t>Work Orders: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https://www.cern.ch/cmms/workorder.php?code=workorder code</a:t>
            </a:r>
          </a:p>
          <a:p>
            <a:pPr>
              <a:spcBef>
                <a:spcPts val="600"/>
              </a:spcBef>
              <a:spcAft>
                <a:spcPts val="800"/>
              </a:spcAft>
            </a:pPr>
            <a:r>
              <a:rPr lang="en-US" sz="2000" b="1" dirty="0" smtClean="0"/>
              <a:t>Parts: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https://www.cern.ch/cmms/part.php?code=part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18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General information: </a:t>
            </a:r>
            <a:br>
              <a:rPr lang="en-GB" sz="2400" dirty="0" smtClean="0"/>
            </a:br>
            <a:r>
              <a:rPr lang="en-GB" sz="2400" dirty="0" smtClean="0">
                <a:hlinkClick r:id="rId2"/>
              </a:rPr>
              <a:t>www.cern.ch/cmms-service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Documentation Manuals &amp; Training material:</a:t>
            </a:r>
            <a:br>
              <a:rPr lang="en-GB" sz="2400" dirty="0" smtClean="0"/>
            </a:br>
            <a:r>
              <a:rPr lang="en-GB" sz="2400" dirty="0" smtClean="0">
                <a:hlinkClick r:id="rId3"/>
              </a:rPr>
              <a:t>https://edms.cern.ch/nav/CERN-0000088826</a:t>
            </a:r>
            <a:r>
              <a:rPr lang="en-GB" sz="2400" dirty="0" smtClean="0"/>
              <a:t>  </a:t>
            </a:r>
          </a:p>
          <a:p>
            <a:endParaRPr lang="en-GB" sz="2400" dirty="0" smtClean="0"/>
          </a:p>
          <a:p>
            <a:r>
              <a:rPr lang="en-GB" sz="2400" dirty="0" smtClean="0"/>
              <a:t>Questions or need help?</a:t>
            </a:r>
            <a:br>
              <a:rPr lang="en-GB" sz="2400" dirty="0" smtClean="0"/>
            </a:br>
            <a:r>
              <a:rPr lang="en-GB" sz="2400" dirty="0" smtClean="0">
                <a:hlinkClick r:id="rId4"/>
              </a:rPr>
              <a:t>CMMS.support@cern.ch</a:t>
            </a:r>
            <a:r>
              <a:rPr lang="en-GB" sz="2400" dirty="0" smtClean="0"/>
              <a:t>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5367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Upload Utility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19256" cy="2967489"/>
          </a:xfrm>
        </p:spPr>
        <p:txBody>
          <a:bodyPr>
            <a:normAutofit/>
          </a:bodyPr>
          <a:lstStyle/>
          <a:p>
            <a:pPr>
              <a:spcBef>
                <a:spcPts val="624"/>
              </a:spcBef>
            </a:pPr>
            <a:r>
              <a:rPr lang="en-US" sz="2000" dirty="0" smtClean="0"/>
              <a:t>The more data we have in the system – the more difficult it is to keep it updated.</a:t>
            </a:r>
          </a:p>
          <a:p>
            <a:pPr>
              <a:spcBef>
                <a:spcPts val="624"/>
              </a:spcBef>
            </a:pPr>
            <a:r>
              <a:rPr lang="en-US" sz="2000" dirty="0" smtClean="0"/>
              <a:t>CERN Upload Utility was put in place to perform massive data manipulation in Infor EAM using Excel files.</a:t>
            </a:r>
          </a:p>
          <a:p>
            <a:r>
              <a:rPr lang="en-US" sz="2000" dirty="0" smtClean="0"/>
              <a:t>Supports major system entities including Custom Fields and Equipment Hierarchy</a:t>
            </a:r>
          </a:p>
          <a:p>
            <a:pPr marL="36576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Excel2013FileIc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149080"/>
            <a:ext cx="1512168" cy="1512168"/>
          </a:xfrm>
          <a:prstGeom prst="rect">
            <a:avLst/>
          </a:prstGeom>
        </p:spPr>
      </p:pic>
      <p:pic>
        <p:nvPicPr>
          <p:cNvPr id="5" name="Picture 4" descr="cqLI_aW5_400x40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221088"/>
            <a:ext cx="1368152" cy="136815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536056" y="4869160"/>
            <a:ext cx="4412208" cy="0"/>
          </a:xfrm>
          <a:prstGeom prst="straightConnector1">
            <a:avLst/>
          </a:prstGeom>
          <a:ln w="101600">
            <a:solidFill>
              <a:schemeClr val="accent2">
                <a:lumMod val="75000"/>
                <a:alpha val="5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Screen Shot 2016-04-28 at 08.32.3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933056"/>
            <a:ext cx="2448272" cy="1812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55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Upload Utility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19256" cy="296748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Available at CMMS Service </a:t>
            </a:r>
            <a:r>
              <a:rPr lang="en-US" sz="2000" dirty="0"/>
              <a:t>web page: </a:t>
            </a:r>
            <a:r>
              <a:rPr lang="en-US" sz="2000" dirty="0" smtClean="0">
                <a:hlinkClick r:id="rId2"/>
              </a:rPr>
              <a:t>www.cern.ch/cmms-service</a:t>
            </a:r>
            <a:r>
              <a:rPr lang="en-US" sz="2000" dirty="0" smtClean="0"/>
              <a:t> </a:t>
            </a:r>
          </a:p>
          <a:p>
            <a:pPr marL="36576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872" t="9137" r="6074" b="9769"/>
          <a:stretch/>
        </p:blipFill>
        <p:spPr>
          <a:xfrm>
            <a:off x="1043608" y="1916832"/>
            <a:ext cx="6408712" cy="3949706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 rot="8178544">
            <a:off x="6926920" y="4213307"/>
            <a:ext cx="1357830" cy="219052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42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Upload Utility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2937"/>
            <a:ext cx="8226854" cy="936103"/>
          </a:xfrm>
        </p:spPr>
        <p:txBody>
          <a:bodyPr/>
          <a:lstStyle/>
          <a:p>
            <a:pPr marL="36576" indent="0" algn="ctr">
              <a:buNone/>
            </a:pPr>
            <a:r>
              <a:rPr lang="en-US" sz="5000" dirty="0" smtClean="0"/>
              <a:t>Demo!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79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of updating data </a:t>
            </a:r>
            <a:endParaRPr lang="en-GB" dirty="0"/>
          </a:p>
        </p:txBody>
      </p:sp>
      <p:pic>
        <p:nvPicPr>
          <p:cNvPr id="17" name="Picture 16" descr="Screen Shot 2016-04-26 at 15.31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56" y="1268760"/>
            <a:ext cx="8172400" cy="460811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804248" y="5157192"/>
            <a:ext cx="1512168" cy="720080"/>
          </a:xfrm>
          <a:prstGeom prst="rect">
            <a:avLst/>
          </a:prstGeom>
          <a:noFill/>
          <a:ln w="857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58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updating data </a:t>
            </a:r>
          </a:p>
        </p:txBody>
      </p:sp>
      <p:pic>
        <p:nvPicPr>
          <p:cNvPr id="2" name="Picture 1" descr="Screen Shot 2016-04-26 at 15.37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24744"/>
            <a:ext cx="6768752" cy="494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65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╠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1247</Words>
  <Application>Microsoft Office PowerPoint</Application>
  <PresentationFormat>On-screen Show (4:3)</PresentationFormat>
  <Paragraphs>242</Paragraphs>
  <Slides>41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Arial</vt:lpstr>
      <vt:lpstr>Calibri</vt:lpstr>
      <vt:lpstr>CERNPre╠üsentation1</vt:lpstr>
      <vt:lpstr>PowerPoint Presentation</vt:lpstr>
      <vt:lpstr>CERN methods, interfaces and tools</vt:lpstr>
      <vt:lpstr>Summary</vt:lpstr>
      <vt:lpstr>CERN Upload Utility</vt:lpstr>
      <vt:lpstr>CERN Upload Utility</vt:lpstr>
      <vt:lpstr>CERN Upload Utility</vt:lpstr>
      <vt:lpstr>CERN Upload Utility</vt:lpstr>
      <vt:lpstr>Example of updating data </vt:lpstr>
      <vt:lpstr>Example of updating data </vt:lpstr>
      <vt:lpstr>Helpful Information</vt:lpstr>
      <vt:lpstr>Equipment Hierarchy  </vt:lpstr>
      <vt:lpstr>Deleting values</vt:lpstr>
      <vt:lpstr>Updating Custom Fields</vt:lpstr>
      <vt:lpstr>SCADA bridge</vt:lpstr>
      <vt:lpstr>Context of the pilot project</vt:lpstr>
      <vt:lpstr>Project genesis</vt:lpstr>
      <vt:lpstr>Project genesis</vt:lpstr>
      <vt:lpstr>Project genesis</vt:lpstr>
      <vt:lpstr>Solution developed</vt:lpstr>
      <vt:lpstr>Solution developed</vt:lpstr>
      <vt:lpstr>Outcome</vt:lpstr>
      <vt:lpstr>Modular &amp; Scalable solution</vt:lpstr>
      <vt:lpstr>Automation with huge potential</vt:lpstr>
      <vt:lpstr>EAM Light</vt:lpstr>
      <vt:lpstr>Interfaces to Infor EAM</vt:lpstr>
      <vt:lpstr>EAM Light - background</vt:lpstr>
      <vt:lpstr>EAM Light – the interface</vt:lpstr>
      <vt:lpstr>EAM Light – GS/FB example</vt:lpstr>
      <vt:lpstr>EAM Light – smartphone version</vt:lpstr>
      <vt:lpstr>Exercise - Demo</vt:lpstr>
      <vt:lpstr>Work management &amp; SNow</vt:lpstr>
      <vt:lpstr>Work management &amp; CCC/TI</vt:lpstr>
      <vt:lpstr>Equipment Graph</vt:lpstr>
      <vt:lpstr>Reminder: Equip. Dependencies</vt:lpstr>
      <vt:lpstr>Reminder: Equip. Dependencies</vt:lpstr>
      <vt:lpstr>New Equipment Graph</vt:lpstr>
      <vt:lpstr>New Equipment Graph</vt:lpstr>
      <vt:lpstr>New Equipment Graph</vt:lpstr>
      <vt:lpstr>Hyperlinks to Infor EAM objects</vt:lpstr>
      <vt:lpstr>What are Infor EAM Hyperlinks?</vt:lpstr>
      <vt:lpstr>More information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Upload Utility</dc:title>
  <dc:creator>Goran Perinic</dc:creator>
  <cp:lastModifiedBy>Goran Perinic</cp:lastModifiedBy>
  <cp:revision>6</cp:revision>
  <dcterms:created xsi:type="dcterms:W3CDTF">2016-06-28T10:58:20Z</dcterms:created>
  <dcterms:modified xsi:type="dcterms:W3CDTF">2016-06-28T12:19:51Z</dcterms:modified>
</cp:coreProperties>
</file>