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</p:sldMasterIdLst>
  <p:notesMasterIdLst>
    <p:notesMasterId r:id="rId12"/>
  </p:notesMasterIdLst>
  <p:handoutMasterIdLst>
    <p:handoutMasterId r:id="rId13"/>
  </p:handoutMasterIdLst>
  <p:sldIdLst>
    <p:sldId id="1343" r:id="rId3"/>
    <p:sldId id="1415" r:id="rId4"/>
    <p:sldId id="1414" r:id="rId5"/>
    <p:sldId id="1416" r:id="rId6"/>
    <p:sldId id="1412" r:id="rId7"/>
    <p:sldId id="1413" r:id="rId8"/>
    <p:sldId id="1417" r:id="rId9"/>
    <p:sldId id="1418" r:id="rId10"/>
    <p:sldId id="142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FF80"/>
    <a:srgbClr val="FFCC66"/>
    <a:srgbClr val="66FFFF"/>
    <a:srgbClr val="800080"/>
    <a:srgbClr val="00FFFF"/>
    <a:srgbClr val="00FF0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43" autoAdjust="0"/>
    <p:restoredTop sz="97335" autoAdjust="0"/>
  </p:normalViewPr>
  <p:slideViewPr>
    <p:cSldViewPr>
      <p:cViewPr varScale="1">
        <p:scale>
          <a:sx n="206" d="100"/>
          <a:sy n="206" d="100"/>
        </p:scale>
        <p:origin x="-176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10" d="100"/>
        <a:sy n="2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8/27/16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8/27/16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4" Type="http://schemas.openxmlformats.org/officeDocument/2006/relationships/image" Target="../media/image3.png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2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gi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8-1-2013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Linke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1674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Animated G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6203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0v1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292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lank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Availability Working Group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>
                    <a:lumMod val="65000"/>
                  </a:srgbClr>
                </a:solidFill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20786061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Evian Preparation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7967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8540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8502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2803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01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5961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3535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23158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6009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SMP @ MPP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800" kern="0" dirty="0" smtClean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372828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theme" Target="../theme/theme2.xml"/><Relationship Id="rId16" Type="http://schemas.openxmlformats.org/officeDocument/2006/relationships/image" Target="../media/image1.emf"/><Relationship Id="rId17" Type="http://schemas.openxmlformats.org/officeDocument/2006/relationships/image" Target="../media/image2.w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1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Linac4-PSB 160 MeV connection readiness review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2898775"/>
            <a:ext cx="6400800" cy="1752600"/>
          </a:xfrm>
        </p:spPr>
        <p:txBody>
          <a:bodyPr/>
          <a:lstStyle/>
          <a:p>
            <a:r>
              <a:rPr lang="en-US" dirty="0" smtClean="0"/>
              <a:t>Tuesday </a:t>
            </a:r>
            <a:r>
              <a:rPr lang="en-US" dirty="0"/>
              <a:t>30th </a:t>
            </a:r>
            <a:r>
              <a:rPr lang="en-US" dirty="0" smtClean="0"/>
              <a:t>August</a:t>
            </a:r>
          </a:p>
          <a:p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err="1"/>
              <a:t>indico.cern.ch</a:t>
            </a:r>
            <a:r>
              <a:rPr lang="en-US" dirty="0"/>
              <a:t>/event/548092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45720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Reviewers:</a:t>
            </a:r>
            <a:r>
              <a:rPr lang="en-US" dirty="0" smtClean="0"/>
              <a:t> Enrico </a:t>
            </a:r>
            <a:r>
              <a:rPr lang="en-US" dirty="0" err="1"/>
              <a:t>Cennini</a:t>
            </a:r>
            <a:r>
              <a:rPr lang="en-US" dirty="0"/>
              <a:t>, Paul Collier, Katy </a:t>
            </a:r>
            <a:r>
              <a:rPr lang="en-US" dirty="0" err="1"/>
              <a:t>Foraz</a:t>
            </a:r>
            <a:r>
              <a:rPr lang="en-US" dirty="0"/>
              <a:t>, Mike </a:t>
            </a:r>
            <a:r>
              <a:rPr lang="en-US" dirty="0" smtClean="0"/>
              <a:t>Lamont (Chair),</a:t>
            </a:r>
            <a:br>
              <a:rPr lang="en-US" dirty="0" smtClean="0"/>
            </a:br>
            <a:r>
              <a:rPr lang="en-US" dirty="0" smtClean="0"/>
              <a:t>Roberto </a:t>
            </a:r>
            <a:r>
              <a:rPr lang="en-US" dirty="0" err="1"/>
              <a:t>Losito</a:t>
            </a:r>
            <a:r>
              <a:rPr lang="en-US" dirty="0" smtClean="0"/>
              <a:t>, Jose </a:t>
            </a:r>
            <a:r>
              <a:rPr lang="en-US" dirty="0"/>
              <a:t>Miguel Jimenez</a:t>
            </a:r>
            <a:r>
              <a:rPr lang="en-US" dirty="0" smtClean="0"/>
              <a:t>, Heinz </a:t>
            </a:r>
            <a:r>
              <a:rPr lang="en-US" dirty="0"/>
              <a:t>Vincke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57912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due acknowledgement to Malika, Giovanni and team…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171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Aims of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Derive a comprehensive plan to execute the Linac4 to </a:t>
            </a:r>
            <a:r>
              <a:rPr lang="en-US" dirty="0" smtClean="0"/>
              <a:t>the PSB </a:t>
            </a:r>
            <a:r>
              <a:rPr lang="en-US" dirty="0"/>
              <a:t>connection for 160 MeV operation.</a:t>
            </a:r>
          </a:p>
          <a:p>
            <a:r>
              <a:rPr lang="en-US" dirty="0" smtClean="0"/>
              <a:t>Review </a:t>
            </a:r>
            <a:r>
              <a:rPr lang="en-US" dirty="0"/>
              <a:t>all details of the plan, disseminate information, </a:t>
            </a:r>
            <a:r>
              <a:rPr lang="en-US" dirty="0" smtClean="0"/>
              <a:t>and make </a:t>
            </a:r>
            <a:r>
              <a:rPr lang="en-US" dirty="0"/>
              <a:t>sure nothing is forgotten or overlooked.</a:t>
            </a:r>
          </a:p>
          <a:p>
            <a:r>
              <a:rPr lang="en-US" dirty="0" smtClean="0"/>
              <a:t>Estimate </a:t>
            </a:r>
            <a:r>
              <a:rPr lang="en-US" dirty="0"/>
              <a:t>how long is needed from the "go-ahead" signal </a:t>
            </a:r>
            <a:r>
              <a:rPr lang="en-US" dirty="0" smtClean="0"/>
              <a:t>to the </a:t>
            </a:r>
            <a:r>
              <a:rPr lang="en-US" dirty="0"/>
              <a:t>first beam operation. </a:t>
            </a:r>
            <a:endParaRPr lang="en-US" dirty="0" smtClean="0"/>
          </a:p>
          <a:p>
            <a:r>
              <a:rPr lang="en-US" dirty="0" smtClean="0"/>
              <a:t>List </a:t>
            </a:r>
            <a:r>
              <a:rPr lang="en-US" dirty="0"/>
              <a:t>the associated risks.</a:t>
            </a:r>
          </a:p>
          <a:p>
            <a:r>
              <a:rPr lang="en-US" dirty="0" smtClean="0"/>
              <a:t>Clarify </a:t>
            </a:r>
            <a:r>
              <a:rPr lang="en-US" dirty="0"/>
              <a:t>what should be completed prior the ‘go-ahead’.</a:t>
            </a:r>
          </a:p>
          <a:p>
            <a:r>
              <a:rPr lang="en-US" dirty="0"/>
              <a:t>What could be the earliest go-head time 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324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Initiation of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erious </a:t>
            </a:r>
            <a:r>
              <a:rPr lang="en-US" dirty="0"/>
              <a:t>incident in the LHC, requiring </a:t>
            </a:r>
            <a:r>
              <a:rPr lang="en-US" dirty="0" smtClean="0"/>
              <a:t>of order 6 months to repair and re- hardware commission.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NOT a Linac2 </a:t>
            </a:r>
            <a:r>
              <a:rPr lang="en-US" dirty="0"/>
              <a:t>failure scenario </a:t>
            </a:r>
            <a:endParaRPr lang="en-US" dirty="0" smtClean="0"/>
          </a:p>
          <a:p>
            <a:pPr lvl="1"/>
            <a:r>
              <a:rPr lang="en-US" dirty="0" smtClean="0"/>
              <a:t>which</a:t>
            </a:r>
            <a:r>
              <a:rPr lang="en-US" dirty="0"/>
              <a:t>, as of today, could be replaced by </a:t>
            </a:r>
            <a:r>
              <a:rPr lang="en-US" dirty="0" smtClean="0"/>
              <a:t>Linac4 </a:t>
            </a:r>
            <a:r>
              <a:rPr lang="en-US" dirty="0"/>
              <a:t>within a couple weeks </a:t>
            </a:r>
            <a:r>
              <a:rPr lang="en-US" dirty="0" smtClean="0"/>
              <a:t>to </a:t>
            </a:r>
            <a:r>
              <a:rPr lang="en-US" dirty="0"/>
              <a:t>produce 50 MeV </a:t>
            </a:r>
            <a:r>
              <a:rPr lang="en-US" dirty="0" smtClean="0"/>
              <a:t>protons</a:t>
            </a:r>
          </a:p>
        </p:txBody>
      </p:sp>
    </p:spTree>
    <p:extLst>
      <p:ext uri="{BB962C8B-B14F-4D97-AF65-F5344CB8AC3E}">
        <p14:creationId xmlns:p14="http://schemas.microsoft.com/office/powerpoint/2010/main" val="1724981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Full 160 MeV </a:t>
            </a:r>
            <a:r>
              <a:rPr lang="en-US" dirty="0" smtClean="0"/>
              <a:t>connection</a:t>
            </a:r>
          </a:p>
          <a:p>
            <a:pPr lvl="1"/>
            <a:r>
              <a:rPr lang="en-US" dirty="0" smtClean="0"/>
              <a:t>Including H- injection </a:t>
            </a:r>
            <a:endParaRPr lang="en-US" dirty="0"/>
          </a:p>
          <a:p>
            <a:r>
              <a:rPr lang="en-US" dirty="0" smtClean="0"/>
              <a:t>PSB to 1.4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Not energy upgrade</a:t>
            </a:r>
            <a:endParaRPr lang="en-US" dirty="0"/>
          </a:p>
          <a:p>
            <a:r>
              <a:rPr lang="en-US" dirty="0" smtClean="0"/>
              <a:t>Beams to reproduce today’s beams </a:t>
            </a:r>
          </a:p>
          <a:p>
            <a:pPr lvl="1"/>
            <a:r>
              <a:rPr lang="en-US" dirty="0" smtClean="0"/>
              <a:t>Not LIU targets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51816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Would run under these condition until LS2 when the full LIU upgrade could be completed.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9946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particular 1/2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R</a:t>
            </a:r>
            <a:r>
              <a:rPr lang="en-US" dirty="0" smtClean="0"/>
              <a:t>eview </a:t>
            </a:r>
            <a:r>
              <a:rPr lang="en-US" dirty="0"/>
              <a:t>the readiness of the Linac4-PSB connection for the full 160 MeV </a:t>
            </a:r>
            <a:r>
              <a:rPr lang="en-US" dirty="0" smtClean="0"/>
              <a:t>connection </a:t>
            </a:r>
          </a:p>
          <a:p>
            <a:r>
              <a:rPr lang="en-US" dirty="0" smtClean="0"/>
              <a:t>Covering</a:t>
            </a:r>
            <a:r>
              <a:rPr lang="en-US" dirty="0"/>
              <a:t>: </a:t>
            </a:r>
            <a:endParaRPr lang="en-US" dirty="0" smtClean="0"/>
          </a:p>
          <a:p>
            <a:pPr lvl="1"/>
            <a:r>
              <a:rPr lang="en-US" dirty="0" smtClean="0"/>
              <a:t>all </a:t>
            </a:r>
            <a:r>
              <a:rPr lang="en-US" dirty="0"/>
              <a:t>accelerators/transfer line equipment (incl. electronics and controls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power</a:t>
            </a:r>
            <a:r>
              <a:rPr lang="en-US" dirty="0"/>
              <a:t>/controls cables and electrical </a:t>
            </a:r>
            <a:r>
              <a:rPr lang="en-US" dirty="0" smtClean="0"/>
              <a:t>infrastructure</a:t>
            </a:r>
          </a:p>
          <a:p>
            <a:pPr lvl="1"/>
            <a:r>
              <a:rPr lang="en-US" dirty="0" smtClean="0"/>
              <a:t>cooling </a:t>
            </a:r>
            <a:r>
              <a:rPr lang="en-US" dirty="0"/>
              <a:t>and </a:t>
            </a:r>
            <a:r>
              <a:rPr lang="en-US" dirty="0" smtClean="0"/>
              <a:t>ventilation</a:t>
            </a:r>
          </a:p>
          <a:p>
            <a:pPr lvl="1"/>
            <a:r>
              <a:rPr lang="en-US" dirty="0" smtClean="0"/>
              <a:t>building</a:t>
            </a:r>
            <a:r>
              <a:rPr lang="en-US" dirty="0"/>
              <a:t>, civil </a:t>
            </a:r>
            <a:r>
              <a:rPr lang="en-US" dirty="0" smtClean="0"/>
              <a:t>engineering</a:t>
            </a:r>
          </a:p>
          <a:p>
            <a:pPr lvl="1"/>
            <a:r>
              <a:rPr lang="en-US" dirty="0" smtClean="0"/>
              <a:t>transport equipment</a:t>
            </a:r>
          </a:p>
          <a:p>
            <a:pPr lvl="1"/>
            <a:r>
              <a:rPr lang="en-US" dirty="0" smtClean="0"/>
              <a:t>access system/doors</a:t>
            </a:r>
          </a:p>
          <a:p>
            <a:pPr lvl="1"/>
            <a:r>
              <a:rPr lang="en-US" dirty="0" smtClean="0"/>
              <a:t>machine protection/interlock systems</a:t>
            </a:r>
          </a:p>
          <a:p>
            <a:pPr lvl="1"/>
            <a:r>
              <a:rPr lang="en-US" dirty="0" smtClean="0"/>
              <a:t>operation</a:t>
            </a:r>
            <a:r>
              <a:rPr lang="en-US" dirty="0"/>
              <a:t>, controls</a:t>
            </a:r>
            <a:r>
              <a:rPr lang="en-US" dirty="0" smtClean="0"/>
              <a:t>/software,</a:t>
            </a:r>
          </a:p>
          <a:p>
            <a:pPr lvl="1"/>
            <a:r>
              <a:rPr lang="en-US" dirty="0" smtClean="0"/>
              <a:t>safety </a:t>
            </a:r>
            <a:r>
              <a:rPr lang="en-US" dirty="0"/>
              <a:t>files, procedures (DSO tests…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ayout</a:t>
            </a:r>
            <a:r>
              <a:rPr lang="en-US" dirty="0"/>
              <a:t>, drawings, database, </a:t>
            </a:r>
            <a:r>
              <a:rPr lang="en-US" dirty="0" smtClean="0"/>
              <a:t>documentation…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845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particular 2/2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R</a:t>
            </a:r>
            <a:r>
              <a:rPr lang="en-US" dirty="0" smtClean="0"/>
              <a:t>eview </a:t>
            </a:r>
            <a:r>
              <a:rPr lang="en-US" dirty="0"/>
              <a:t>the full connection planning and assess the </a:t>
            </a:r>
            <a:r>
              <a:rPr lang="en-US" dirty="0" smtClean="0"/>
              <a:t>risks </a:t>
            </a:r>
          </a:p>
          <a:p>
            <a:r>
              <a:rPr lang="en-US" dirty="0" smtClean="0"/>
              <a:t>Covering:</a:t>
            </a:r>
          </a:p>
          <a:p>
            <a:pPr lvl="1"/>
            <a:r>
              <a:rPr lang="en-US" dirty="0" smtClean="0"/>
              <a:t>essential </a:t>
            </a:r>
            <a:r>
              <a:rPr lang="en-US" dirty="0"/>
              <a:t>preparation activities (</a:t>
            </a:r>
            <a:r>
              <a:rPr lang="en-US" dirty="0" smtClean="0"/>
              <a:t>cool-down</a:t>
            </a:r>
            <a:r>
              <a:rPr lang="en-US" dirty="0"/>
              <a:t>, 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decommissioning </a:t>
            </a:r>
            <a:r>
              <a:rPr lang="en-US" dirty="0"/>
              <a:t>and removal of old equipment (incl. storage conditions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infrastructure </a:t>
            </a:r>
            <a:r>
              <a:rPr lang="en-US" dirty="0"/>
              <a:t>changes (de-cabling …) </a:t>
            </a:r>
            <a:endParaRPr lang="en-US" dirty="0" smtClean="0"/>
          </a:p>
          <a:p>
            <a:pPr lvl="1"/>
            <a:r>
              <a:rPr lang="en-US" dirty="0" smtClean="0"/>
              <a:t>equipment </a:t>
            </a:r>
            <a:r>
              <a:rPr lang="en-US" dirty="0"/>
              <a:t>installation, survey, controls </a:t>
            </a:r>
            <a:endParaRPr lang="en-US" dirty="0" smtClean="0"/>
          </a:p>
          <a:p>
            <a:pPr lvl="1"/>
            <a:r>
              <a:rPr lang="en-US" dirty="0" smtClean="0"/>
              <a:t>individual </a:t>
            </a:r>
            <a:r>
              <a:rPr lang="en-US" dirty="0"/>
              <a:t>system tests and HWC (incl. access conditions…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beam </a:t>
            </a:r>
            <a:r>
              <a:rPr lang="en-US" dirty="0"/>
              <a:t>commissioning and operational ramp </a:t>
            </a:r>
            <a:r>
              <a:rPr lang="en-US" dirty="0" smtClean="0"/>
              <a:t>up</a:t>
            </a:r>
          </a:p>
          <a:p>
            <a:pPr lvl="1"/>
            <a:r>
              <a:rPr lang="en-US" dirty="0" smtClean="0"/>
              <a:t>overall </a:t>
            </a:r>
            <a:r>
              <a:rPr lang="en-US" dirty="0"/>
              <a:t>connection </a:t>
            </a:r>
            <a:r>
              <a:rPr lang="en-US" dirty="0" smtClean="0"/>
              <a:t>planning</a:t>
            </a:r>
          </a:p>
          <a:p>
            <a:pPr lvl="1"/>
            <a:r>
              <a:rPr lang="en-US" dirty="0" smtClean="0"/>
              <a:t>risk </a:t>
            </a:r>
            <a:r>
              <a:rPr lang="en-US" dirty="0"/>
              <a:t>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887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144803"/>
              </p:ext>
            </p:extLst>
          </p:nvPr>
        </p:nvGraphicFramePr>
        <p:xfrm>
          <a:off x="728613" y="901575"/>
          <a:ext cx="7460756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2151"/>
                <a:gridCol w="1626290"/>
                <a:gridCol w="1358013"/>
                <a:gridCol w="1492151"/>
                <a:gridCol w="14921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Kinetic</a:t>
                      </a:r>
                      <a:r>
                        <a:rPr lang="en-US" baseline="0" dirty="0" smtClean="0"/>
                        <a:t> e</a:t>
                      </a:r>
                      <a:r>
                        <a:rPr lang="en-US" dirty="0" smtClean="0"/>
                        <a:t>nergy swing 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Intensity (10</a:t>
                      </a:r>
                      <a:r>
                        <a:rPr lang="en-US" baseline="30000" dirty="0" smtClean="0"/>
                        <a:t>10</a:t>
                      </a:r>
                      <a:r>
                        <a:rPr lang="en-US" baseline="0" dirty="0" smtClean="0"/>
                        <a:t> p/ring)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 smtClean="0"/>
                        <a:t>x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 smtClean="0"/>
                        <a:t>m)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 smtClean="0"/>
                        <a:t>m)</a:t>
                      </a:r>
                      <a:endParaRPr lang="en-US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LHCPROBE</a:t>
                      </a:r>
                      <a:endParaRPr lang="en-US" dirty="0"/>
                    </a:p>
                  </a:txBody>
                  <a:tcPr anchor="ctr"/>
                </a:tc>
                <a:tc rowSpan="10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 – 1.4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LHCINDIV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– 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–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– 2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LHC25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LHC_BCMS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ISOGPS(HRS)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STAGISO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 – 350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TOF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SFTPRO_MTE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&lt;600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r>
                        <a:rPr lang="en-US" baseline="0" dirty="0" smtClean="0"/>
                        <a:t> – 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&lt;4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EAST1 and 2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–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– 2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5562600"/>
            <a:ext cx="8229600" cy="107016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/>
              <a:buChar char="•"/>
            </a:pPr>
            <a:r>
              <a:rPr lang="en-US" dirty="0" smtClean="0"/>
              <a:t>These are the current beams produced at the PSB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New kinetic energy swing 160 MeV to 1.4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NB</a:t>
            </a:r>
            <a:r>
              <a:rPr lang="en-US" dirty="0" smtClean="0"/>
              <a:t> no </a:t>
            </a:r>
            <a:r>
              <a:rPr lang="en-US" dirty="0" smtClean="0"/>
              <a:t>2 </a:t>
            </a:r>
            <a:r>
              <a:rPr lang="en-US" dirty="0" err="1" smtClean="0"/>
              <a:t>GeV</a:t>
            </a:r>
            <a:r>
              <a:rPr lang="en-US" dirty="0"/>
              <a:t>)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-1016000" y="3810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2400" y="6475944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Giovanni </a:t>
            </a:r>
            <a:r>
              <a:rPr lang="en-US" dirty="0" err="1" smtClean="0"/>
              <a:t>Rumolo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Deliverable - 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20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160186"/>
              </p:ext>
            </p:extLst>
          </p:nvPr>
        </p:nvGraphicFramePr>
        <p:xfrm>
          <a:off x="762000" y="990600"/>
          <a:ext cx="746075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2151"/>
                <a:gridCol w="1626290"/>
                <a:gridCol w="1358013"/>
                <a:gridCol w="1492151"/>
                <a:gridCol w="14921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Kinetic</a:t>
                      </a:r>
                      <a:r>
                        <a:rPr lang="en-US" baseline="0" dirty="0" smtClean="0"/>
                        <a:t> e</a:t>
                      </a:r>
                      <a:r>
                        <a:rPr lang="en-US" dirty="0" smtClean="0"/>
                        <a:t>nergy swing 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Intensity (10</a:t>
                      </a:r>
                      <a:r>
                        <a:rPr lang="en-US" baseline="30000" dirty="0" smtClean="0"/>
                        <a:t>10</a:t>
                      </a:r>
                      <a:r>
                        <a:rPr lang="en-US" baseline="0" dirty="0" smtClean="0"/>
                        <a:t> p/ring)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 smtClean="0"/>
                        <a:t>x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 smtClean="0"/>
                        <a:t>m)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 smtClean="0"/>
                        <a:t>m)</a:t>
                      </a:r>
                      <a:endParaRPr lang="en-US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LHC25</a:t>
                      </a:r>
                      <a:endParaRPr lang="en-US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0.16 – 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LHC_BCMS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ISOGPS(HRS)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&lt;1200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&lt;5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971800"/>
            <a:ext cx="8229600" cy="301074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/>
              <a:buChar char="•"/>
            </a:pPr>
            <a:r>
              <a:rPr lang="en-US" dirty="0" smtClean="0"/>
              <a:t>With Linac4, beams in the PSB can be potentially produced with transverse </a:t>
            </a:r>
            <a:r>
              <a:rPr lang="en-US" dirty="0" err="1" smtClean="0"/>
              <a:t>emittances</a:t>
            </a:r>
            <a:r>
              <a:rPr lang="en-US" dirty="0" smtClean="0"/>
              <a:t> lower by a factor ~2 than nowadays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/>
              <a:t>P</a:t>
            </a:r>
            <a:r>
              <a:rPr lang="en-US" dirty="0" smtClean="0"/>
              <a:t>otential reach for ISOLDE beams and LHC beams, as discussed in LIU-PSB Injection WG meetings (J. </a:t>
            </a:r>
            <a:r>
              <a:rPr lang="en-US" dirty="0" err="1" smtClean="0"/>
              <a:t>Abelleira</a:t>
            </a:r>
            <a:r>
              <a:rPr lang="en-US" dirty="0" smtClean="0"/>
              <a:t> et al.) and RLIUP Workshop (G. Rumolo et al.) are given in this table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dirty="0" smtClean="0"/>
              <a:t>Due to space charge in the PS, we would target </a:t>
            </a:r>
            <a:r>
              <a:rPr lang="en-US" dirty="0" smtClean="0"/>
              <a:t>anyway:</a:t>
            </a:r>
            <a:endParaRPr lang="en-US" dirty="0" smtClean="0"/>
          </a:p>
          <a:p>
            <a:pPr marL="1371600" lvl="2" indent="-349200" algn="l">
              <a:buFont typeface="Lucida Grande"/>
              <a:buChar char="­"/>
            </a:pPr>
            <a:r>
              <a:rPr lang="en-US" dirty="0" smtClean="0"/>
              <a:t>Only 50% gain of the total potential gain for the standard 25 ns beams</a:t>
            </a:r>
          </a:p>
          <a:p>
            <a:pPr marL="1371600" lvl="2" indent="-349200" algn="l">
              <a:buFont typeface="Lucida Grande"/>
              <a:buChar char="­"/>
            </a:pPr>
            <a:r>
              <a:rPr lang="en-US" dirty="0" smtClean="0"/>
              <a:t>No gain for the BCMS beams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dirty="0" smtClean="0"/>
              <a:t>ISOLDE beams will still be limited to values below 1.2e13 p/ring due to RF power (and Linac4 current?)</a:t>
            </a:r>
          </a:p>
          <a:p>
            <a:pPr marL="457200" indent="-457200" algn="l">
              <a:buFont typeface="Arial"/>
              <a:buChar char="•"/>
            </a:pPr>
            <a:endParaRPr lang="en-US" dirty="0" smtClean="0"/>
          </a:p>
          <a:p>
            <a:pPr marL="457200" indent="-457200" algn="l">
              <a:buFont typeface="Arial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324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Giovanni </a:t>
            </a:r>
            <a:r>
              <a:rPr lang="en-US" dirty="0" err="1" smtClean="0"/>
              <a:t>Rumolo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818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rgbClr val="0000FF"/>
                </a:solidFill>
              </a:rPr>
              <a:t>Session </a:t>
            </a:r>
            <a:r>
              <a:rPr lang="en-US" dirty="0" smtClean="0">
                <a:solidFill>
                  <a:srgbClr val="0000FF"/>
                </a:solidFill>
              </a:rPr>
              <a:t>1: </a:t>
            </a:r>
            <a:r>
              <a:rPr lang="en-US" dirty="0">
                <a:solidFill>
                  <a:srgbClr val="0000FF"/>
                </a:solidFill>
              </a:rPr>
              <a:t>Setting the scene</a:t>
            </a:r>
          </a:p>
          <a:p>
            <a:pPr lvl="1"/>
            <a:r>
              <a:rPr lang="en-US" dirty="0" smtClean="0"/>
              <a:t>Aims</a:t>
            </a:r>
          </a:p>
          <a:p>
            <a:pPr lvl="1"/>
            <a:r>
              <a:rPr lang="en-US" dirty="0" smtClean="0"/>
              <a:t>Layout overview, </a:t>
            </a:r>
            <a:r>
              <a:rPr lang="en-US" dirty="0"/>
              <a:t>list of </a:t>
            </a:r>
            <a:r>
              <a:rPr lang="en-US" dirty="0" smtClean="0"/>
              <a:t>equipment, list </a:t>
            </a:r>
            <a:r>
              <a:rPr lang="en-US" dirty="0"/>
              <a:t>of associated services – Julie </a:t>
            </a:r>
            <a:r>
              <a:rPr lang="en-US" dirty="0" err="1"/>
              <a:t>Coupard</a:t>
            </a:r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Session </a:t>
            </a:r>
            <a:r>
              <a:rPr lang="en-US" dirty="0" smtClean="0">
                <a:solidFill>
                  <a:srgbClr val="0000FF"/>
                </a:solidFill>
              </a:rPr>
              <a:t>2: </a:t>
            </a:r>
            <a:r>
              <a:rPr lang="en-US" dirty="0">
                <a:solidFill>
                  <a:srgbClr val="0000FF"/>
                </a:solidFill>
              </a:rPr>
              <a:t>Linac4 and LIU status</a:t>
            </a:r>
          </a:p>
          <a:p>
            <a:pPr lvl="1"/>
            <a:r>
              <a:rPr lang="en-US" dirty="0" smtClean="0"/>
              <a:t>Linac4 </a:t>
            </a:r>
            <a:r>
              <a:rPr lang="en-US" dirty="0"/>
              <a:t>(incl. source) – Alessandra Lombardi</a:t>
            </a:r>
          </a:p>
          <a:p>
            <a:pPr lvl="1"/>
            <a:r>
              <a:rPr lang="en-US" dirty="0" smtClean="0"/>
              <a:t>LIU</a:t>
            </a:r>
            <a:r>
              <a:rPr lang="en-US" dirty="0"/>
              <a:t>-</a:t>
            </a:r>
            <a:r>
              <a:rPr lang="en-US" dirty="0" smtClean="0"/>
              <a:t>PSB </a:t>
            </a:r>
            <a:r>
              <a:rPr lang="en-US" dirty="0"/>
              <a:t>160 MeV (incl. HST) – Klaus </a:t>
            </a:r>
            <a:r>
              <a:rPr lang="en-US" dirty="0" err="1"/>
              <a:t>Hanke</a:t>
            </a:r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Session </a:t>
            </a:r>
            <a:r>
              <a:rPr lang="en-US" dirty="0" smtClean="0">
                <a:solidFill>
                  <a:srgbClr val="0000FF"/>
                </a:solidFill>
              </a:rPr>
              <a:t>3: </a:t>
            </a:r>
            <a:r>
              <a:rPr lang="en-US" dirty="0">
                <a:solidFill>
                  <a:srgbClr val="0000FF"/>
                </a:solidFill>
              </a:rPr>
              <a:t>Equipment status (Linac4 and LIU-PSB)</a:t>
            </a:r>
          </a:p>
          <a:p>
            <a:pPr lvl="1"/>
            <a:r>
              <a:rPr lang="en-US" dirty="0" smtClean="0"/>
              <a:t>TE</a:t>
            </a:r>
            <a:r>
              <a:rPr lang="en-US" dirty="0"/>
              <a:t>/ABT, EPC, MPE, VSC, MSC, BE/BI, RF, EN/STI</a:t>
            </a:r>
          </a:p>
          <a:p>
            <a:r>
              <a:rPr lang="en-US" dirty="0">
                <a:solidFill>
                  <a:srgbClr val="0000FF"/>
                </a:solidFill>
              </a:rPr>
              <a:t>Session 4: Services status (Linac4 and LIU-PSB)</a:t>
            </a:r>
          </a:p>
          <a:p>
            <a:pPr lvl="1"/>
            <a:r>
              <a:rPr lang="en-US" dirty="0" smtClean="0"/>
              <a:t>EN</a:t>
            </a:r>
            <a:r>
              <a:rPr lang="en-US" dirty="0"/>
              <a:t>/EL (2 talks), CV (invited, no talk), HE, SMB/SE, BE/ISC, BE/CO</a:t>
            </a:r>
          </a:p>
          <a:p>
            <a:r>
              <a:rPr lang="en-US" dirty="0">
                <a:solidFill>
                  <a:srgbClr val="0000FF"/>
                </a:solidFill>
              </a:rPr>
              <a:t>Session 5: Installation and commissioning (Linac4 and LIU-PSB)</a:t>
            </a:r>
          </a:p>
          <a:p>
            <a:pPr lvl="1"/>
            <a:r>
              <a:rPr lang="en-US" dirty="0" smtClean="0"/>
              <a:t>Safety </a:t>
            </a:r>
            <a:r>
              <a:rPr lang="en-US" dirty="0"/>
              <a:t>– </a:t>
            </a:r>
            <a:r>
              <a:rPr lang="en-US" dirty="0" err="1"/>
              <a:t>Christelle</a:t>
            </a:r>
            <a:r>
              <a:rPr lang="en-US" dirty="0"/>
              <a:t> </a:t>
            </a:r>
            <a:r>
              <a:rPr lang="en-US" dirty="0" err="1"/>
              <a:t>Gaignant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Timeline </a:t>
            </a:r>
            <a:r>
              <a:rPr lang="en-US" dirty="0"/>
              <a:t>for dismantling/installation/survey – </a:t>
            </a:r>
            <a:r>
              <a:rPr lang="en-US" dirty="0" smtClean="0"/>
              <a:t>Julie </a:t>
            </a:r>
            <a:r>
              <a:rPr lang="en-US" dirty="0" err="1" smtClean="0"/>
              <a:t>Coupard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HW </a:t>
            </a:r>
            <a:r>
              <a:rPr lang="en-US" dirty="0"/>
              <a:t>commissioning – Bettina </a:t>
            </a:r>
            <a:r>
              <a:rPr lang="en-US" dirty="0" err="1" smtClean="0"/>
              <a:t>Mikulec</a:t>
            </a:r>
            <a:endParaRPr lang="en-US" dirty="0" smtClean="0"/>
          </a:p>
          <a:p>
            <a:pPr lvl="1"/>
            <a:r>
              <a:rPr lang="en-US" dirty="0" smtClean="0"/>
              <a:t>Beam </a:t>
            </a:r>
            <a:r>
              <a:rPr lang="en-US" dirty="0"/>
              <a:t>commissioning- </a:t>
            </a:r>
            <a:r>
              <a:rPr lang="en-US" dirty="0" smtClean="0"/>
              <a:t>Vincenzo Forte</a:t>
            </a:r>
          </a:p>
          <a:p>
            <a:pPr lvl="1"/>
            <a:r>
              <a:rPr lang="en-US" dirty="0" smtClean="0"/>
              <a:t>Risks </a:t>
            </a:r>
            <a:r>
              <a:rPr lang="en-US" dirty="0"/>
              <a:t>analysis / spares situation – Brennan </a:t>
            </a:r>
            <a:r>
              <a:rPr lang="en-US" dirty="0" smtClean="0"/>
              <a:t>Goddard</a:t>
            </a:r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Session 6: 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Wrap</a:t>
            </a:r>
            <a:r>
              <a:rPr lang="en-US" dirty="0"/>
              <a:t>-up and next steps </a:t>
            </a:r>
            <a:r>
              <a:rPr lang="en-US" dirty="0" smtClean="0"/>
              <a:t>– Review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0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6422767</TotalTime>
  <Words>769</Words>
  <Application>Microsoft Macintosh PowerPoint</Application>
  <PresentationFormat>On-screen Show (4:3)</PresentationFormat>
  <Paragraphs>144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BTODD primary master</vt:lpstr>
      <vt:lpstr>Linac4-PSB 160 MeV connection readiness review  </vt:lpstr>
      <vt:lpstr>Aims of review</vt:lpstr>
      <vt:lpstr>Initiation of plan</vt:lpstr>
      <vt:lpstr>Boundary conditions</vt:lpstr>
      <vt:lpstr>In particular 1/2</vt:lpstr>
      <vt:lpstr>In particular 2/2</vt:lpstr>
      <vt:lpstr>Deliverable - beam</vt:lpstr>
      <vt:lpstr>Beam</vt:lpstr>
      <vt:lpstr>Program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Mike LAMONT</cp:lastModifiedBy>
  <cp:revision>2710</cp:revision>
  <dcterms:created xsi:type="dcterms:W3CDTF">2011-01-18T19:25:28Z</dcterms:created>
  <dcterms:modified xsi:type="dcterms:W3CDTF">2016-08-30T05:51:50Z</dcterms:modified>
</cp:coreProperties>
</file>