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7" r:id="rId7"/>
    <p:sldId id="262" r:id="rId8"/>
    <p:sldId id="266" r:id="rId9"/>
    <p:sldId id="263" r:id="rId10"/>
    <p:sldId id="265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83418" autoAdjust="0"/>
  </p:normalViewPr>
  <p:slideViewPr>
    <p:cSldViewPr snapToGrid="0" snapToObjects="1">
      <p:cViewPr varScale="1">
        <p:scale>
          <a:sx n="91" d="100"/>
          <a:sy n="91" d="100"/>
        </p:scale>
        <p:origin x="40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26/08/2016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51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359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50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Linac4-PSB 160 MeV connection readiness review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138066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6000"/>
            <a:ext cx="2923320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EPC is on track to be ready by the end of 2016.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«Intense» hardware commissioning period foreseen for EPC specialists.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9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Linac4-PSB 160 MeV connection readiness review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Tuesday 30 August 2016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TE-EPC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smtClean="0"/>
              <a:t>Serge Pittet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039699" cy="673199"/>
          </a:xfrm>
        </p:spPr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2467507" y="3906982"/>
            <a:ext cx="42062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u="sng" dirty="0" smtClean="0"/>
              <a:t>Table of Contents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Equipment dismantling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Equipment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Risks / Mitigation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585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/>
          <a:lstStyle/>
          <a:p>
            <a:r>
              <a:rPr lang="en-GB" dirty="0" smtClean="0"/>
              <a:t>Equipment dismantling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781429"/>
              </p:ext>
            </p:extLst>
          </p:nvPr>
        </p:nvGraphicFramePr>
        <p:xfrm>
          <a:off x="209663" y="1838696"/>
          <a:ext cx="8477137" cy="349585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43321"/>
                <a:gridCol w="601215"/>
                <a:gridCol w="746054"/>
                <a:gridCol w="582086"/>
                <a:gridCol w="680467"/>
                <a:gridCol w="524697"/>
                <a:gridCol w="524697"/>
                <a:gridCol w="1861035"/>
                <a:gridCol w="549292"/>
                <a:gridCol w="975609"/>
                <a:gridCol w="688664"/>
              </a:tblGrid>
              <a:tr h="1755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System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Equipment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Estimated activation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Cooldown requested + duration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Particular requests for removal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Storage / Waste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DEC Done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Updates needed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ressource</a:t>
                      </a:r>
                    </a:p>
                  </a:txBody>
                  <a:tcPr marL="7971" marR="7971" marT="7971" marB="0" vert="vert270"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Remarks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ECR/SRR EDMS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vert="vert270" anchor="ctr"/>
                </a:tc>
              </a:tr>
              <a:tr h="11616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Database / Integration / Controls …</a:t>
                      </a:r>
                    </a:p>
                  </a:txBody>
                  <a:tcPr marL="7971" marR="7971" marT="7971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9789"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fr-CH" sz="9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LT, LTB, LBE, LBS</a:t>
                      </a:r>
                      <a:endParaRPr kumimoji="0"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Powering</a:t>
                      </a: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fr-CH" sz="9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fr-CH" sz="9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endParaRPr kumimoji="0" lang="en-GB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Waste</a:t>
                      </a: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Database / Integration /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9 </a:t>
                      </a:r>
                      <a:r>
                        <a:rPr lang="en-GB" sz="900" u="none" strike="noStrike" dirty="0">
                          <a:effectLst/>
                        </a:rPr>
                        <a:t>converters</a:t>
                      </a:r>
                      <a:br>
                        <a:rPr lang="en-GB" sz="900" u="none" strike="noStrike" dirty="0">
                          <a:effectLst/>
                        </a:rPr>
                      </a:br>
                      <a:r>
                        <a:rPr lang="en-GB" sz="900" u="none" strike="noStrike" dirty="0">
                          <a:effectLst/>
                        </a:rPr>
                        <a:t>to remove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</a:tr>
              <a:tr h="35978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BI.RSMV10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Powering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Waste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No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Database / Integration /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4 converters</a:t>
                      </a:r>
                      <a:br>
                        <a:rPr lang="en-GB" sz="900" u="none" strike="noStrike" dirty="0">
                          <a:effectLst/>
                        </a:rPr>
                      </a:br>
                      <a:r>
                        <a:rPr lang="en-GB" sz="900" u="none" strike="noStrike" dirty="0">
                          <a:effectLst/>
                        </a:rPr>
                        <a:t>to remove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</a:tr>
              <a:tr h="35978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BR.RQCD,</a:t>
                      </a:r>
                      <a:br>
                        <a:rPr lang="en-GB" sz="900" u="none" strike="noStrike">
                          <a:effectLst/>
                        </a:rPr>
                      </a:br>
                      <a:r>
                        <a:rPr lang="en-GB" sz="900" u="none" strike="noStrike">
                          <a:effectLst/>
                        </a:rPr>
                        <a:t>BR.RQCF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Powering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Waste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No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Database / Integration /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8 converters</a:t>
                      </a:r>
                      <a:br>
                        <a:rPr lang="en-GB" sz="900" u="none" strike="noStrike" dirty="0">
                          <a:effectLst/>
                        </a:rPr>
                      </a:br>
                      <a:r>
                        <a:rPr lang="en-GB" sz="900" u="none" strike="noStrike" dirty="0">
                          <a:effectLst/>
                        </a:rPr>
                        <a:t>to remove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</a:tr>
              <a:tr h="35978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BI.RBVT10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Powering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Waste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No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Database / Integration /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3 converters</a:t>
                      </a:r>
                      <a:br>
                        <a:rPr lang="en-GB" sz="900" u="none" strike="noStrike">
                          <a:effectLst/>
                        </a:rPr>
                      </a:br>
                      <a:r>
                        <a:rPr lang="en-GB" sz="900" u="none" strike="noStrike">
                          <a:effectLst/>
                        </a:rPr>
                        <a:t>to remove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</a:tr>
              <a:tr h="35978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BI.RDHZ,</a:t>
                      </a:r>
                      <a:br>
                        <a:rPr lang="en-GB" sz="900" u="none" strike="noStrike">
                          <a:effectLst/>
                        </a:rPr>
                      </a:br>
                      <a:r>
                        <a:rPr lang="en-GB" sz="900" u="none" strike="noStrike">
                          <a:effectLst/>
                        </a:rPr>
                        <a:t>BI.RDVT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Powering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Waste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No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Database / Integration /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 smtClean="0">
                          <a:effectLst/>
                        </a:rPr>
                        <a:t>8 </a:t>
                      </a:r>
                      <a:r>
                        <a:rPr lang="en-GB" sz="900" u="none" strike="noStrike" dirty="0">
                          <a:effectLst/>
                        </a:rPr>
                        <a:t>converters</a:t>
                      </a:r>
                      <a:br>
                        <a:rPr lang="en-GB" sz="900" u="none" strike="noStrike" dirty="0">
                          <a:effectLst/>
                        </a:rPr>
                      </a:br>
                      <a:r>
                        <a:rPr lang="en-GB" sz="900" u="none" strike="noStrike" dirty="0">
                          <a:effectLst/>
                        </a:rPr>
                        <a:t>to remove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</a:tr>
              <a:tr h="35978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BI.RQNO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Powering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Waste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No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Database / Integration /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12 converters</a:t>
                      </a:r>
                      <a:br>
                        <a:rPr lang="en-GB" sz="900" u="none" strike="noStrike">
                          <a:effectLst/>
                        </a:rPr>
                      </a:br>
                      <a:r>
                        <a:rPr lang="en-GB" sz="900" u="none" strike="noStrike">
                          <a:effectLst/>
                        </a:rPr>
                        <a:t>to remove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71" marR="7971" marT="797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539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/>
          <a:lstStyle/>
          <a:p>
            <a:r>
              <a:rPr lang="en-GB" dirty="0" smtClean="0"/>
              <a:t>Equipment installation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1691251"/>
              </p:ext>
            </p:extLst>
          </p:nvPr>
        </p:nvGraphicFramePr>
        <p:xfrm>
          <a:off x="127866" y="989929"/>
          <a:ext cx="8959782" cy="446477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74143"/>
                <a:gridCol w="456655"/>
                <a:gridCol w="289773"/>
                <a:gridCol w="607261"/>
                <a:gridCol w="374740"/>
                <a:gridCol w="467768"/>
                <a:gridCol w="359066"/>
                <a:gridCol w="394469"/>
                <a:gridCol w="706582"/>
                <a:gridCol w="251931"/>
                <a:gridCol w="403162"/>
                <a:gridCol w="526505"/>
                <a:gridCol w="207418"/>
                <a:gridCol w="99216"/>
                <a:gridCol w="658268"/>
                <a:gridCol w="252820"/>
                <a:gridCol w="234405"/>
                <a:gridCol w="867818"/>
                <a:gridCol w="130900"/>
                <a:gridCol w="996882"/>
              </a:tblGrid>
              <a:tr h="5084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System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Equipment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Quantity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Readiness by December 2016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Installation duration   (in hours)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Specific EN/HE Installation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Cooling and Ventilation requests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EN/EL needs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Controls needs (FESA, BIS, Expert)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Individual System Tests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HW commissioning duration + Access condition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Beam commisionning duration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Group ressource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EDMS ECR / SRR Number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Number of spares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Remarks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vert="vert270" anchor="ctr"/>
                </a:tc>
              </a:tr>
              <a:tr h="7614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cooling</a:t>
                      </a:r>
                    </a:p>
                  </a:txBody>
                  <a:tcPr marL="4490" marR="4490" marT="449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Ventilation requests</a:t>
                      </a:r>
                    </a:p>
                  </a:txBody>
                  <a:tcPr marL="4490" marR="4490" marT="449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/ Engineering Specification Number</a:t>
                      </a:r>
                    </a:p>
                  </a:txBody>
                  <a:tcPr marL="4490" marR="4490" marT="449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DIC Done</a:t>
                      </a:r>
                    </a:p>
                  </a:txBody>
                  <a:tcPr marL="4490" marR="4490" marT="449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</a:t>
                      </a:r>
                    </a:p>
                  </a:txBody>
                  <a:tcPr marL="4490" marR="4490" marT="4490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LT, LTB, LBE, LBS</a:t>
                      </a:r>
                      <a:endParaRPr kumimoji="0" lang="en-GB" sz="800" b="1" u="none" strike="noStrike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Powering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8+1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Yes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9*8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Transport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Yes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1541748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No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WIC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Yes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5 days / B361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r>
                        <a:rPr lang="en-GB" sz="800" u="none" strike="noStrike" dirty="0" smtClean="0">
                          <a:effectLst/>
                        </a:rPr>
                        <a:t>PC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To be done for PC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55728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BI.RSMV10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Powering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3+1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Yes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3*8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Transport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No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1541748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Yes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BIS</a:t>
                      </a:r>
                      <a:r>
                        <a:rPr lang="en-GB" sz="800" u="none" strike="noStrike" dirty="0">
                          <a:effectLst/>
                        </a:rPr>
                        <a:t>,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WIC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Yes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5 days / B361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FPC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No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Converter already installed,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transformer and cables to be installed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41923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HST,</a:t>
                      </a:r>
                      <a:br>
                        <a:rPr lang="en-GB" sz="800" u="none" strike="noStrike">
                          <a:effectLst/>
                        </a:rPr>
                      </a:br>
                      <a:r>
                        <a:rPr lang="en-GB" sz="800" u="none" strike="noStrike">
                          <a:effectLst/>
                        </a:rPr>
                        <a:t>BI.RBSW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16+2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Yes, </a:t>
                      </a:r>
                      <a:r>
                        <a:rPr lang="en-GB" sz="800" u="none" strike="noStrike" dirty="0" smtClean="0">
                          <a:effectLst/>
                        </a:rPr>
                        <a:t>except </a:t>
                      </a:r>
                      <a:r>
                        <a:rPr lang="en-GB" sz="800" u="none" strike="noStrike" dirty="0">
                          <a:effectLst/>
                        </a:rPr>
                        <a:t>transformers alcove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20*8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Transport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1495860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BIS</a:t>
                      </a:r>
                      <a:r>
                        <a:rPr lang="en-GB" sz="800" u="none" strike="noStrike" dirty="0">
                          <a:effectLst/>
                        </a:rPr>
                        <a:t>,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WIC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5 days / B400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FPC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1560692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 smtClean="0">
                          <a:effectLst/>
                        </a:rPr>
                        <a:t>1707703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To be done for PC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2811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BR.RQCD,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BR.RQCF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16+2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4*8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Transport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1537264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5 days / B361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To be done for 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20846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BI.RBVT10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3+1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4*8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Transport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1526080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WIC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5 days / B361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1494503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To be done for PC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2811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BI.RDHZ,</a:t>
                      </a:r>
                      <a:br>
                        <a:rPr lang="en-GB" sz="800" u="none" strike="noStrike">
                          <a:effectLst/>
                        </a:rPr>
                      </a:br>
                      <a:r>
                        <a:rPr lang="en-GB" sz="800" u="none" strike="noStrike">
                          <a:effectLst/>
                        </a:rPr>
                        <a:t>BI.RDVT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8+2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5*8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Transport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1584667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WIC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5 days / B361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FPC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1494503,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To be done for PC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2811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BI.RQNO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12+2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5*8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Transport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1698077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WIC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5 days / B361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FPC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1494503,</a:t>
                      </a:r>
                      <a:br>
                        <a:rPr lang="en-GB" sz="800" u="none" strike="noStrike">
                          <a:effectLst/>
                        </a:rPr>
                      </a:br>
                      <a:r>
                        <a:rPr lang="en-GB" sz="800" u="none" strike="noStrike">
                          <a:effectLst/>
                        </a:rPr>
                        <a:t>To be done for 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2811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BR.RDSHAH,</a:t>
                      </a:r>
                      <a:br>
                        <a:rPr lang="en-GB" sz="800" u="none" strike="noStrike">
                          <a:effectLst/>
                        </a:rPr>
                      </a:br>
                      <a:r>
                        <a:rPr lang="en-GB" sz="800" u="none" strike="noStrike">
                          <a:effectLst/>
                        </a:rPr>
                        <a:t>BR.RDSHAV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8+4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Done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12*8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Transport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Yes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No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Yes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5 days / B361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FPC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r>
                        <a:rPr lang="en-GB" sz="800" u="none" strike="noStrike" dirty="0" smtClean="0">
                          <a:effectLst/>
                        </a:rPr>
                        <a:t>Under validation in operation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  <a:tr h="55728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Ring correctors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114+8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Done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803043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LPC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r>
                        <a:rPr lang="en-GB" sz="800" u="none" strike="noStrike" dirty="0" smtClean="0">
                          <a:effectLst/>
                        </a:rPr>
                        <a:t>Already in operation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0" marR="4490" marT="449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04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/>
          <a:lstStyle/>
          <a:p>
            <a:r>
              <a:rPr lang="en-GB" dirty="0" smtClean="0"/>
              <a:t>Equipment installation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6" r="26248"/>
          <a:stretch/>
        </p:blipFill>
        <p:spPr>
          <a:xfrm>
            <a:off x="219019" y="1146773"/>
            <a:ext cx="1492469" cy="20043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8446" y="322696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14x </a:t>
            </a:r>
            <a:r>
              <a:rPr lang="fr-CH" dirty="0" err="1" smtClean="0"/>
              <a:t>MaxiDiscap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46" y="3972800"/>
            <a:ext cx="1761160" cy="10353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9221" y="5009167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10x </a:t>
            </a:r>
            <a:r>
              <a:rPr lang="fr-CH" dirty="0" err="1" smtClean="0"/>
              <a:t>MidiDiscap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442" y="1146773"/>
            <a:ext cx="2058356" cy="30914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56197" y="4476793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3x </a:t>
            </a:r>
            <a:r>
              <a:rPr lang="fr-CH" dirty="0" err="1" smtClean="0"/>
              <a:t>MegaDiscap</a:t>
            </a:r>
            <a:endParaRPr lang="en-GB" dirty="0"/>
          </a:p>
        </p:txBody>
      </p:sp>
      <p:pic>
        <p:nvPicPr>
          <p:cNvPr id="16" name="Content Placeholder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644" y="1429433"/>
            <a:ext cx="2570635" cy="3427513"/>
          </a:xfrm>
        </p:spPr>
      </p:pic>
      <p:sp>
        <p:nvSpPr>
          <p:cNvPr id="17" name="TextBox 16"/>
          <p:cNvSpPr txBox="1"/>
          <p:nvPr/>
        </p:nvSpPr>
        <p:spPr>
          <a:xfrm>
            <a:off x="5252201" y="503284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27x Sirius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356" y="1467029"/>
            <a:ext cx="1996966" cy="140395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04180" y="296642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18x Cancun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911" y="3657698"/>
            <a:ext cx="1984248" cy="141377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112191" y="517527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4x LHC600A/40V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2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86506"/>
            <a:ext cx="7510990" cy="817708"/>
          </a:xfrm>
        </p:spPr>
        <p:txBody>
          <a:bodyPr/>
          <a:lstStyle/>
          <a:p>
            <a:r>
              <a:rPr lang="en-GB" dirty="0" smtClean="0"/>
              <a:t>Risks / Mitigation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Precision – speed of the chicane converter is challenging.</a:t>
            </a:r>
          </a:p>
          <a:p>
            <a:pPr lvl="3"/>
            <a:r>
              <a:rPr lang="en-US" dirty="0" smtClean="0"/>
              <a:t>To be validated during the Half Sector test.</a:t>
            </a:r>
          </a:p>
          <a:p>
            <a:pPr lvl="3"/>
            <a:endParaRPr lang="en-US" dirty="0" smtClean="0"/>
          </a:p>
          <a:p>
            <a:pPr marL="493776" lvl="3" indent="-457200">
              <a:buSzPct val="80000"/>
            </a:pPr>
            <a:r>
              <a:rPr lang="en-US" sz="3000" dirty="0" smtClean="0"/>
              <a:t>Integration </a:t>
            </a:r>
            <a:r>
              <a:rPr lang="en-US" sz="3000" dirty="0"/>
              <a:t>not finalized yet.</a:t>
            </a:r>
          </a:p>
          <a:p>
            <a:pPr lvl="3"/>
            <a:r>
              <a:rPr lang="en-US" dirty="0" smtClean="0"/>
              <a:t>Should be done by the end of the year. Installation of the converters can wait until May 2017 in case of connection.</a:t>
            </a:r>
          </a:p>
        </p:txBody>
      </p:sp>
    </p:spTree>
    <p:extLst>
      <p:ext uri="{BB962C8B-B14F-4D97-AF65-F5344CB8AC3E}">
        <p14:creationId xmlns:p14="http://schemas.microsoft.com/office/powerpoint/2010/main" val="16535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86506"/>
            <a:ext cx="7510990" cy="817708"/>
          </a:xfrm>
        </p:spPr>
        <p:txBody>
          <a:bodyPr/>
          <a:lstStyle/>
          <a:p>
            <a:r>
              <a:rPr lang="en-GB" dirty="0" smtClean="0"/>
              <a:t>Risks / Mitigation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3776" lvl="3" indent="-457200">
              <a:buSzPct val="80000"/>
            </a:pPr>
            <a:endParaRPr lang="en-US" sz="3200" dirty="0" smtClean="0"/>
          </a:p>
          <a:p>
            <a:pPr marL="493776" lvl="3" indent="-457200">
              <a:buSzPct val="80000"/>
            </a:pPr>
            <a:r>
              <a:rPr lang="en-US" sz="3200" dirty="0" smtClean="0"/>
              <a:t>Many converters </a:t>
            </a:r>
            <a:r>
              <a:rPr lang="en-US" sz="3200" dirty="0"/>
              <a:t>have not be tested on real loads and operational conditions.</a:t>
            </a:r>
          </a:p>
          <a:p>
            <a:pPr lvl="3"/>
            <a:r>
              <a:rPr lang="en-US" dirty="0"/>
              <a:t>Bad surprises may impact the commissioning time</a:t>
            </a:r>
            <a:r>
              <a:rPr lang="en-US" dirty="0" smtClean="0"/>
              <a:t>.</a:t>
            </a:r>
          </a:p>
          <a:p>
            <a:pPr lvl="3"/>
            <a:endParaRPr lang="en-US" dirty="0"/>
          </a:p>
          <a:p>
            <a:pPr marL="493776" lvl="3" indent="-457200">
              <a:buSzPct val="80000"/>
            </a:pPr>
            <a:r>
              <a:rPr lang="en-US" sz="3000" dirty="0" smtClean="0"/>
              <a:t>Most </a:t>
            </a:r>
            <a:r>
              <a:rPr lang="en-US" sz="3000" dirty="0"/>
              <a:t>of EPC staff would be involved in case of early </a:t>
            </a:r>
            <a:r>
              <a:rPr lang="en-US" sz="3000" dirty="0" smtClean="0"/>
              <a:t>connection.</a:t>
            </a:r>
          </a:p>
          <a:p>
            <a:pPr lvl="3"/>
            <a:r>
              <a:rPr lang="en-US" dirty="0"/>
              <a:t>Possible delay on other </a:t>
            </a:r>
            <a:r>
              <a:rPr lang="en-US" dirty="0" smtClean="0"/>
              <a:t>projects.</a:t>
            </a:r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01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US" dirty="0" smtClean="0"/>
              <a:t>Only 10% of the remaining workload for power converters has to be done by EPC.</a:t>
            </a:r>
          </a:p>
          <a:p>
            <a:r>
              <a:rPr lang="en-US" dirty="0" smtClean="0"/>
              <a:t>90% to be done by GS-SMB, EN-EL, EN-HE, EN-CV, TE-MPE,…</a:t>
            </a:r>
            <a:endParaRPr lang="en-US" dirty="0" smtClean="0"/>
          </a:p>
          <a:p>
            <a:r>
              <a:rPr lang="en-GB" dirty="0" smtClean="0"/>
              <a:t>No open issues </a:t>
            </a:r>
            <a:r>
              <a:rPr lang="en-GB" dirty="0" smtClean="0"/>
              <a:t>/ </a:t>
            </a:r>
            <a:r>
              <a:rPr lang="en-GB" dirty="0" smtClean="0"/>
              <a:t>Concerns.</a:t>
            </a: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8193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Serge Pittet - TE/EPC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9759</TotalTime>
  <Words>760</Words>
  <Application>Microsoft Office PowerPoint</Application>
  <PresentationFormat>On-screen Show (4:3)</PresentationFormat>
  <Paragraphs>352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CERNCorporate4-3</vt:lpstr>
      <vt:lpstr>PowerPoint Presentation</vt:lpstr>
      <vt:lpstr>Linac4-PSB 160 MeV connection readiness review</vt:lpstr>
      <vt:lpstr>TE-EPC</vt:lpstr>
      <vt:lpstr>Equipment dismantling</vt:lpstr>
      <vt:lpstr>Equipment installation</vt:lpstr>
      <vt:lpstr>Equipment installation</vt:lpstr>
      <vt:lpstr>Risks / Mitigation</vt:lpstr>
      <vt:lpstr>Risks / Mitigation</vt:lpstr>
      <vt:lpstr>Additional information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Serge Pittet</cp:lastModifiedBy>
  <cp:revision>141</cp:revision>
  <dcterms:created xsi:type="dcterms:W3CDTF">2016-06-15T06:29:04Z</dcterms:created>
  <dcterms:modified xsi:type="dcterms:W3CDTF">2016-08-26T14:52:24Z</dcterms:modified>
</cp:coreProperties>
</file>