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1" r:id="rId5"/>
    <p:sldId id="262" r:id="rId6"/>
    <p:sldId id="266" r:id="rId7"/>
    <p:sldId id="263" r:id="rId8"/>
    <p:sldId id="265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5383" autoAdjust="0"/>
  </p:normalViewPr>
  <p:slideViewPr>
    <p:cSldViewPr snapToGrid="0" snapToObjects="1">
      <p:cViewPr>
        <p:scale>
          <a:sx n="66" d="100"/>
          <a:sy n="66" d="100"/>
        </p:scale>
        <p:origin x="-192" y="42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19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99021-9CA3-40DC-AB15-6AF8204A4ABC}" type="datetimeFigureOut">
              <a:rPr lang="en-GB" smtClean="0"/>
              <a:t>30/08/2016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2B158-3295-4A8B-894E-5866AEB376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3647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027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5280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4051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016000"/>
            <a:ext cx="8226854" cy="136925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noProof="0" dirty="0" smtClean="0"/>
              <a:t>Linac4-PSB 160 MeV connection readiness review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73788"/>
            <a:ext cx="1689024" cy="684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9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pic>
        <p:nvPicPr>
          <p:cNvPr id="21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sp>
        <p:nvSpPr>
          <p:cNvPr id="10" name="Footer Placeholder 2"/>
          <p:cNvSpPr txBox="1">
            <a:spLocks/>
          </p:cNvSpPr>
          <p:nvPr userDrawn="1"/>
        </p:nvSpPr>
        <p:spPr>
          <a:xfrm>
            <a:off x="3463625" y="6173787"/>
            <a:ext cx="2518804" cy="684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Linac4-PSB 160 MeV connection readiness review</a:t>
            </a:r>
            <a:r>
              <a:rPr lang="fr-FR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2686" y="274638"/>
            <a:ext cx="1050979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3138066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Equipment status (Linac4 and LIU-PSB) James Devine - EN/EL/ENP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826" y="276093"/>
            <a:ext cx="1054699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231" y="195801"/>
            <a:ext cx="1050979" cy="800100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56000"/>
            <a:ext cx="1746624" cy="70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 descr="Logo-Linac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6738" y="189832"/>
            <a:ext cx="787400" cy="800100"/>
          </a:xfrm>
          <a:prstGeom prst="rect">
            <a:avLst/>
          </a:prstGeom>
          <a:noFill/>
        </p:spPr>
      </p:pic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56000"/>
            <a:ext cx="2923320" cy="701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Equipment status (Linac4 and LIU-PSB) James Devine - EN/EL/ENP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 smtClean="0"/>
              <a:t>Title</a:t>
            </a:r>
            <a:endParaRPr kumimoji="0" lang="en-US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dirty="0" smtClean="0"/>
              <a:t>Second level</a:t>
            </a:r>
          </a:p>
          <a:p>
            <a:pPr lvl="2" eaLnBrk="1" latinLnBrk="0" hangingPunct="1"/>
            <a:r>
              <a:rPr kumimoji="0" lang="en-US" noProof="0" dirty="0" smtClean="0"/>
              <a:t>Third level</a:t>
            </a:r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57663"/>
            <a:ext cx="1645824" cy="70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57663"/>
            <a:ext cx="2518804" cy="70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Equipment status (Linac4 and LIU-PSB) James Devine - EN/EL/ENP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80" r:id="rId4"/>
    <p:sldLayoutId id="2147483679" r:id="rId5"/>
    <p:sldLayoutId id="2147483674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191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Linac4-PSB 160 MeV connection readiness review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Tuesday 30 August 2016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162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EN-EL-ENP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James Devine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3039699" cy="673199"/>
          </a:xfrm>
        </p:spPr>
        <p:txBody>
          <a:bodyPr/>
          <a:lstStyle/>
          <a:p>
            <a:r>
              <a:rPr lang="en-GB" smtClean="0"/>
              <a:t>Equipment status (Linac4 and LIU-PSB) James Devine - EN/EL/ENP</a:t>
            </a:r>
            <a:endParaRPr lang="fr-FR" dirty="0"/>
          </a:p>
        </p:txBody>
      </p:sp>
      <p:sp>
        <p:nvSpPr>
          <p:cNvPr id="2" name="TextBox 1"/>
          <p:cNvSpPr txBox="1"/>
          <p:nvPr/>
        </p:nvSpPr>
        <p:spPr>
          <a:xfrm>
            <a:off x="2467507" y="3906982"/>
            <a:ext cx="420624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u="sng" dirty="0" smtClean="0"/>
              <a:t>Table of Contents</a:t>
            </a:r>
            <a:r>
              <a:rPr lang="en-GB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List of activities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Risks / Mitigation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Work status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Additional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55854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5105" y="458028"/>
            <a:ext cx="7051491" cy="817708"/>
          </a:xfrm>
        </p:spPr>
        <p:txBody>
          <a:bodyPr>
            <a:normAutofit/>
          </a:bodyPr>
          <a:lstStyle/>
          <a:p>
            <a:r>
              <a:rPr lang="en-GB" dirty="0" smtClean="0"/>
              <a:t>List of activities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James Devine - EN/EL/ENP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7548180"/>
              </p:ext>
            </p:extLst>
          </p:nvPr>
        </p:nvGraphicFramePr>
        <p:xfrm>
          <a:off x="460376" y="2097517"/>
          <a:ext cx="8226424" cy="2443215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1227191"/>
                <a:gridCol w="1600897"/>
                <a:gridCol w="1644959"/>
                <a:gridCol w="496099"/>
                <a:gridCol w="450405"/>
                <a:gridCol w="953031"/>
                <a:gridCol w="1853842"/>
              </a:tblGrid>
              <a:tr h="161046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Activity description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7" marR="4897" marT="4897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Pre-requisites to activity (decommissioning?)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7" marR="4897" marT="4897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Particular precautions / Working conditions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7" marR="4897" marT="4897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Activity duration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7" marR="4897" marT="4897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System commissioning duration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7" marR="4897" marT="4897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EDMS documentation (Funct.&amp;Eng. Specs., ECR)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7" marR="4897" marT="4897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Remarks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7" marR="4897" marT="4897" marB="0" vert="vert270" anchor="ctr"/>
                </a:tc>
              </a:tr>
              <a:tr h="31563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Installation of new switchboard ERD1*7A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7" marR="4897" marT="489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Integration required, free space needed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7" marR="4897" marT="489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Modifications to false floor structure local to installation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7" marR="4897" marT="489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5 days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7" marR="4897" marT="489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1 day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7" marR="4897" marT="489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Draft being prepared (combined)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7" marR="4897" marT="489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effectLst/>
                        </a:rPr>
                        <a:t>Switchboard dimensions to be confirmed by manufacturer (ABB)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7" marR="4897" marT="4897" marB="0" anchor="ctr"/>
                </a:tc>
              </a:tr>
              <a:tr h="31563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Cable pulling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7" marR="4897" marT="489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Installation of switchboard, agreed containment routes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7" marR="4897" marT="489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Access to false floor in 363, asbestos issues to be clarified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7" marR="4897" marT="489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30 days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7" marR="4897" marT="489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1 day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7" marR="4897" marT="489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Draft being prepared (combined)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7" marR="4897" marT="489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effectLst/>
                        </a:rPr>
                        <a:t>Cables reserved, contractor quotation in progress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7" marR="4897" marT="4897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704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5105" y="186506"/>
            <a:ext cx="7510990" cy="817708"/>
          </a:xfrm>
        </p:spPr>
        <p:txBody>
          <a:bodyPr/>
          <a:lstStyle/>
          <a:p>
            <a:r>
              <a:rPr lang="en-GB" dirty="0" smtClean="0"/>
              <a:t>Risks / Mitigation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James Devine - EN/EL/ENP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9239048"/>
              </p:ext>
            </p:extLst>
          </p:nvPr>
        </p:nvGraphicFramePr>
        <p:xfrm>
          <a:off x="329669" y="1458472"/>
          <a:ext cx="8357130" cy="4061177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1321005"/>
                <a:gridCol w="3057712"/>
                <a:gridCol w="3374877"/>
                <a:gridCol w="603536"/>
              </a:tblGrid>
              <a:tr h="105027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Activity / Equipment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List of major Risks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Mitigation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Remarks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vert="vert270" anchor="ctr"/>
                </a:tc>
              </a:tr>
              <a:tr h="36093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Switchboard installation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Late delivery of switchboard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Switchboard to be ordered as soon as possible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</a:tr>
              <a:tr h="381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Switchboard installation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Integration issue leading to postponed installation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1) Integrate with floor structural model, 2)Plan activities for the start of EYETS to maximise margin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</a:tr>
              <a:tr h="36093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Switchboard installation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Incorrect feeder/power rating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Verification with TE/EPC prior to order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</a:tr>
              <a:tr h="381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Switchboard installation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Delivery/transport/installation accident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Dimensions and weights of columns to be provided to transport service after order placed.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</a:tr>
              <a:tr h="190752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Cable pulling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Late delivery of cables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Cables reserved, delivery expected October 2016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</a:tr>
              <a:tr h="190752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Cable pulling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Co-activity causing scheduling problems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Work schedule to be agreed ahead of time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</a:tr>
              <a:tr h="190752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Cable pulling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Opening of false floor leading to falls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Barriers to be set up, openings reduced to minimum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</a:tr>
              <a:tr h="381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Cable pulling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Installation of cables on existing cable trays at high level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Safety procedures established for working at height.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</a:tr>
              <a:tr h="381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All activities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Delay in availability of funding, causing comensurate delay in installation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Budget to be prepared as soon as possible.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</a:tr>
              <a:tr h="190752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Cable pulling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Abestos risk for cable pulling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Strategy to be discussed.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0" marR="9100" marT="910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353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status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James Devine - EN/EL/ENP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545" y="1293360"/>
            <a:ext cx="3483543" cy="455921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457200" y="1325606"/>
            <a:ext cx="4278573" cy="466742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Power sources identified.</a:t>
            </a:r>
          </a:p>
          <a:p>
            <a:r>
              <a:rPr lang="en-GB" sz="2400" dirty="0" smtClean="0"/>
              <a:t>Cable routes identified.</a:t>
            </a:r>
          </a:p>
          <a:p>
            <a:r>
              <a:rPr lang="en-GB" sz="2400" dirty="0" smtClean="0"/>
              <a:t>Civil engineering required (asbestos removal + additional holes).</a:t>
            </a:r>
          </a:p>
          <a:p>
            <a:r>
              <a:rPr lang="en-GB" sz="2400" dirty="0" smtClean="0"/>
              <a:t>Integration of switchboard pending finalisation of racks.</a:t>
            </a:r>
          </a:p>
          <a:p>
            <a:r>
              <a:rPr lang="en-GB" sz="2400" dirty="0" smtClean="0"/>
              <a:t>Budget for these works remains to be allocated.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73216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Significant co-activity with EN/EL-FC anticipated.</a:t>
            </a:r>
          </a:p>
          <a:p>
            <a:pPr>
              <a:lnSpc>
                <a:spcPct val="130000"/>
              </a:lnSpc>
            </a:pPr>
            <a:r>
              <a:rPr lang="en-GB" dirty="0" err="1"/>
              <a:t>Linac</a:t>
            </a:r>
            <a:r>
              <a:rPr lang="en-GB" dirty="0"/>
              <a:t> 4 connection:</a:t>
            </a:r>
          </a:p>
          <a:p>
            <a:pPr lvl="1">
              <a:lnSpc>
                <a:spcPct val="130000"/>
              </a:lnSpc>
            </a:pPr>
            <a:r>
              <a:rPr lang="en-GB" sz="2400" dirty="0"/>
              <a:t>Supplies to 2 additional converters (EYETS)</a:t>
            </a:r>
          </a:p>
          <a:p>
            <a:pPr lvl="1">
              <a:lnSpc>
                <a:spcPct val="130000"/>
              </a:lnSpc>
            </a:pPr>
            <a:r>
              <a:rPr lang="en-GB" sz="2400" dirty="0"/>
              <a:t>Supplies to 3 additional converters (</a:t>
            </a:r>
            <a:r>
              <a:rPr lang="en-GB" sz="2400" dirty="0" smtClean="0"/>
              <a:t>LS2/Linac4 connection)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EL Infrastructure required in PSB already scheduled for installation in EYETS.</a:t>
            </a:r>
            <a:endParaRPr lang="en-US" dirty="0"/>
          </a:p>
          <a:p>
            <a:endParaRPr lang="en-GB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5105" y="178193"/>
            <a:ext cx="7510990" cy="817708"/>
          </a:xfrm>
        </p:spPr>
        <p:txBody>
          <a:bodyPr>
            <a:normAutofit/>
          </a:bodyPr>
          <a:lstStyle/>
          <a:p>
            <a:r>
              <a:rPr lang="en-GB" dirty="0" smtClean="0"/>
              <a:t>Additional information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James Devine - EN/EL/ENP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44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Ready by the end of 2016</a:t>
            </a:r>
            <a:r>
              <a:rPr lang="en-GB" dirty="0"/>
              <a:t>.</a:t>
            </a:r>
            <a:endParaRPr lang="en-GB" dirty="0" smtClean="0"/>
          </a:p>
          <a:p>
            <a:r>
              <a:rPr lang="en-GB" dirty="0" smtClean="0"/>
              <a:t>Integration of switchboard to be completed.</a:t>
            </a:r>
          </a:p>
          <a:p>
            <a:r>
              <a:rPr lang="en-GB" dirty="0"/>
              <a:t>C</a:t>
            </a:r>
            <a:r>
              <a:rPr lang="en-GB" dirty="0" smtClean="0"/>
              <a:t>able reserved, orders ready but not yet placed.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5105" y="172224"/>
            <a:ext cx="7510990" cy="817708"/>
          </a:xfrm>
        </p:spPr>
        <p:txBody>
          <a:bodyPr>
            <a:normAutofit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James Devine - EN/EL/ENP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99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8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9635</TotalTime>
  <Words>562</Words>
  <Application>Microsoft Office PowerPoint</Application>
  <PresentationFormat>On-screen Show (4:3)</PresentationFormat>
  <Paragraphs>116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CERNCorporate4-3</vt:lpstr>
      <vt:lpstr>PowerPoint Presentation</vt:lpstr>
      <vt:lpstr>Linac4-PSB 160 MeV connection readiness review</vt:lpstr>
      <vt:lpstr>EN-EL-ENP</vt:lpstr>
      <vt:lpstr>List of activities </vt:lpstr>
      <vt:lpstr>Risks / Mitigation</vt:lpstr>
      <vt:lpstr>Work status</vt:lpstr>
      <vt:lpstr>Additional information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James Dilwyn Devine</cp:lastModifiedBy>
  <cp:revision>135</cp:revision>
  <dcterms:created xsi:type="dcterms:W3CDTF">2016-06-15T06:29:04Z</dcterms:created>
  <dcterms:modified xsi:type="dcterms:W3CDTF">2016-08-30T09:44:55Z</dcterms:modified>
</cp:coreProperties>
</file>