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73" r:id="rId5"/>
    <p:sldId id="261" r:id="rId6"/>
    <p:sldId id="267" r:id="rId7"/>
    <p:sldId id="271" r:id="rId8"/>
    <p:sldId id="272" r:id="rId9"/>
    <p:sldId id="262" r:id="rId10"/>
    <p:sldId id="274" r:id="rId11"/>
    <p:sldId id="266" r:id="rId12"/>
    <p:sldId id="263" r:id="rId13"/>
    <p:sldId id="265" r:id="rId14"/>
    <p:sldId id="259" r:id="rId1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46DA46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01" autoAdjust="0"/>
    <p:restoredTop sz="93510" autoAdjust="0"/>
  </p:normalViewPr>
  <p:slideViewPr>
    <p:cSldViewPr snapToGrid="0" snapToObjects="1">
      <p:cViewPr varScale="1">
        <p:scale>
          <a:sx n="55" d="100"/>
          <a:sy n="55" d="100"/>
        </p:scale>
        <p:origin x="162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31/08/2016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2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280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051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6777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1865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dirty="0" smtClean="0"/>
              <a:t>Linac4-PSB 160 MeV connection readiness review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73788"/>
            <a:ext cx="1689024" cy="684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pic>
        <p:nvPicPr>
          <p:cNvPr id="21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3463625" y="6173787"/>
            <a:ext cx="2518804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Linac4-PSB 160 MeV connection readiness review</a:t>
            </a:r>
            <a:r>
              <a:rPr lang="fr-FR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2686" y="274638"/>
            <a:ext cx="1050979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3138066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Equipment status (Linac4 and LIU-PSB) Georgi Minchev Georgiev - EN/EL/FC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26" y="276093"/>
            <a:ext cx="1054699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31" y="195801"/>
            <a:ext cx="1050979" cy="8001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 descr="Logo-Linac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738" y="189832"/>
            <a:ext cx="787400" cy="800100"/>
          </a:xfrm>
          <a:prstGeom prst="rect">
            <a:avLst/>
          </a:prstGeom>
          <a:noFill/>
        </p:spPr>
      </p:pic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6000"/>
            <a:ext cx="2923320" cy="701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Equipment status (Linac4 and LIU-PSB) Georgi Minchev Georgiev - EN/EL/FC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7663"/>
            <a:ext cx="164582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7663"/>
            <a:ext cx="251880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Equipment status (Linac4 and LIU-PSB) Georgi Minchev Georgiev - EN/EL/FC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0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0560" y="119304"/>
            <a:ext cx="6995528" cy="817708"/>
          </a:xfrm>
        </p:spPr>
        <p:txBody>
          <a:bodyPr/>
          <a:lstStyle/>
          <a:p>
            <a:r>
              <a:rPr lang="en-GB" dirty="0" smtClean="0"/>
              <a:t>Draft schedule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Georgi Minchev Georgiev - EN/EL/FC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99995" y="2049347"/>
            <a:ext cx="733609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099995" y="2839522"/>
            <a:ext cx="733609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099995" y="3669398"/>
            <a:ext cx="7336093" cy="936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099995" y="4422433"/>
            <a:ext cx="733609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272377" y="4227907"/>
            <a:ext cx="6737089" cy="39638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Booster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272377" y="2644319"/>
            <a:ext cx="1741755" cy="390406"/>
          </a:xfrm>
          <a:prstGeom prst="rect">
            <a:avLst/>
          </a:prstGeom>
          <a:solidFill>
            <a:srgbClr val="00CC66"/>
          </a:solidFill>
          <a:ln>
            <a:solidFill>
              <a:srgbClr val="00CC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Linac2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518740" y="1846428"/>
            <a:ext cx="938505" cy="39638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Linac4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014132" y="3499367"/>
            <a:ext cx="2090057" cy="36748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PS Switch yard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454947" y="3092683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24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Integration of racks and cable trays 90% completed</a:t>
            </a:r>
          </a:p>
          <a:p>
            <a:r>
              <a:rPr lang="en-US" dirty="0" smtClean="0"/>
              <a:t>Preparation of EL database (GESMAR) and technical files planned since September</a:t>
            </a:r>
          </a:p>
          <a:p>
            <a:r>
              <a:rPr lang="en-US" dirty="0" smtClean="0"/>
              <a:t>Materials procurement ongoing  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status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Georgi Minchev Georgiev - EN/EL/FC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04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9241" y="1142065"/>
            <a:ext cx="8226854" cy="4667421"/>
          </a:xfrm>
        </p:spPr>
        <p:txBody>
          <a:bodyPr>
            <a:normAutofit/>
          </a:bodyPr>
          <a:lstStyle/>
          <a:p>
            <a:r>
              <a:rPr lang="en-GB" dirty="0"/>
              <a:t>The preparation of the work and the materials procurement depends of </a:t>
            </a:r>
            <a:r>
              <a:rPr lang="en-GB" dirty="0" smtClean="0"/>
              <a:t>on time </a:t>
            </a:r>
            <a:r>
              <a:rPr lang="en-GB" dirty="0"/>
              <a:t>users requests (DIC, DEC, DIR, DIF). </a:t>
            </a:r>
            <a:endParaRPr lang="en-GB" dirty="0" smtClean="0">
              <a:solidFill>
                <a:srgbClr val="FF0000"/>
              </a:solidFill>
            </a:endParaRPr>
          </a:p>
          <a:p>
            <a:pPr fontAlgn="ctr"/>
            <a:r>
              <a:rPr lang="en-GB" sz="3200" dirty="0" smtClean="0"/>
              <a:t>Cabling </a:t>
            </a:r>
            <a:r>
              <a:rPr lang="en-GB" sz="3200" dirty="0"/>
              <a:t>of the Booster could start after completion of the de-cabling project (9 weeks in 2 shifts</a:t>
            </a:r>
            <a:r>
              <a:rPr lang="en-GB" sz="3200" dirty="0" smtClean="0"/>
              <a:t>)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78193"/>
            <a:ext cx="7510990" cy="817708"/>
          </a:xfrm>
        </p:spPr>
        <p:txBody>
          <a:bodyPr>
            <a:normAutofit/>
          </a:bodyPr>
          <a:lstStyle/>
          <a:p>
            <a:r>
              <a:rPr lang="en-GB" dirty="0" smtClean="0"/>
              <a:t>Additional information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Georgi Minchev Georgiev - EN/EL/FC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44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0286" y="1170175"/>
            <a:ext cx="8396514" cy="3480848"/>
          </a:xfrm>
        </p:spPr>
        <p:txBody>
          <a:bodyPr>
            <a:normAutofit/>
          </a:bodyPr>
          <a:lstStyle/>
          <a:p>
            <a:pPr algn="just"/>
            <a:r>
              <a:rPr lang="en-GB" dirty="0" smtClean="0"/>
              <a:t>All material </a:t>
            </a:r>
            <a:r>
              <a:rPr lang="en-GB" dirty="0"/>
              <a:t>for full connection is </a:t>
            </a:r>
            <a:r>
              <a:rPr lang="en-GB" dirty="0" smtClean="0"/>
              <a:t>expected to be at CERN by the end of 2016</a:t>
            </a:r>
          </a:p>
          <a:p>
            <a:r>
              <a:rPr lang="en-GB" dirty="0" smtClean="0"/>
              <a:t>Total execution time 31 weeks:</a:t>
            </a:r>
          </a:p>
          <a:p>
            <a:pPr lvl="1"/>
            <a:r>
              <a:rPr lang="en-GB" dirty="0" smtClean="0"/>
              <a:t>time optimisation possible:</a:t>
            </a:r>
          </a:p>
          <a:p>
            <a:pPr marL="448056" lvl="1" indent="0">
              <a:buNone/>
            </a:pPr>
            <a:r>
              <a:rPr lang="en-GB" dirty="0"/>
              <a:t>	</a:t>
            </a:r>
            <a:r>
              <a:rPr lang="en-GB" dirty="0" smtClean="0"/>
              <a:t> - work of several teams in parallel in the different geographical areas;</a:t>
            </a:r>
          </a:p>
          <a:p>
            <a:pPr marL="448056" lvl="1" indent="0">
              <a:buNone/>
            </a:pPr>
            <a:r>
              <a:rPr lang="en-GB" dirty="0"/>
              <a:t>	</a:t>
            </a:r>
            <a:r>
              <a:rPr lang="en-GB" dirty="0" smtClean="0"/>
              <a:t>- </a:t>
            </a:r>
            <a:r>
              <a:rPr lang="en-GB" dirty="0"/>
              <a:t>work in two shifts as </a:t>
            </a:r>
            <a:r>
              <a:rPr lang="en-GB" dirty="0" smtClean="0"/>
              <a:t>required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72224"/>
            <a:ext cx="7510990" cy="817708"/>
          </a:xfrm>
        </p:spPr>
        <p:txBody>
          <a:bodyPr>
            <a:normAutofit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Georgi Minchev Georgiev - EN/EL/FC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290286" y="4536580"/>
            <a:ext cx="8226854" cy="111915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/>
            <a:r>
              <a:rPr lang="en-GB" dirty="0"/>
              <a:t>DECs for de-cabling from the end of Linac2 RF cavities to BHZ20 still missing</a:t>
            </a:r>
          </a:p>
        </p:txBody>
      </p:sp>
    </p:spTree>
    <p:extLst>
      <p:ext uri="{BB962C8B-B14F-4D97-AF65-F5344CB8AC3E}">
        <p14:creationId xmlns:p14="http://schemas.microsoft.com/office/powerpoint/2010/main" val="290299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8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Linac4-PSB 160 MeV connection readiness review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Tuesday 30 August 2016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162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054578"/>
            <a:ext cx="8226854" cy="1330679"/>
          </a:xfrm>
        </p:spPr>
        <p:txBody>
          <a:bodyPr>
            <a:normAutofit/>
          </a:bodyPr>
          <a:lstStyle/>
          <a:p>
            <a:r>
              <a:rPr lang="en-GB" dirty="0"/>
              <a:t>Fibres Optics &amp; Cabling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/>
        <p:txBody>
          <a:bodyPr>
            <a:noAutofit/>
          </a:bodyPr>
          <a:lstStyle/>
          <a:p>
            <a:r>
              <a:rPr lang="en-GB" sz="1300" dirty="0"/>
              <a:t>Georgi </a:t>
            </a:r>
            <a:r>
              <a:rPr lang="en-GB" sz="1300" dirty="0" err="1"/>
              <a:t>Minchev</a:t>
            </a:r>
            <a:r>
              <a:rPr lang="en-GB" sz="1300" dirty="0"/>
              <a:t> GEORGIEV</a:t>
            </a:r>
          </a:p>
          <a:p>
            <a:r>
              <a:rPr lang="en-GB" sz="1300" dirty="0"/>
              <a:t>on behalf of EN-EL-FC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3039699" cy="673199"/>
          </a:xfrm>
        </p:spPr>
        <p:txBody>
          <a:bodyPr/>
          <a:lstStyle/>
          <a:p>
            <a:r>
              <a:rPr lang="en-GB" smtClean="0"/>
              <a:t>Equipment status (Linac4 and LIU-PSB) Georgi Minchev Georgiev - EN/EL/FC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3311225" y="3888185"/>
            <a:ext cx="4206240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u="sng" dirty="0" smtClean="0"/>
              <a:t>Table of Contents</a:t>
            </a:r>
            <a:r>
              <a:rPr lang="en-GB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List of </a:t>
            </a:r>
            <a:r>
              <a:rPr lang="en-GB" dirty="0"/>
              <a:t>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Risks / Mitigation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Draft schedule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Work 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Additional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55854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Georgi Minchev Georgiev - EN/EL/FC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4" y="500062"/>
            <a:ext cx="7471001" cy="56724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52323" y="5755125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Courtesy J. Coupard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9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Georgi Minchev Georgiev - EN/EL/FC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1394885"/>
              </p:ext>
            </p:extLst>
          </p:nvPr>
        </p:nvGraphicFramePr>
        <p:xfrm>
          <a:off x="168275" y="1387583"/>
          <a:ext cx="8772525" cy="1532467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2276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63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4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55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875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Activity description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Pre-requisites to activity (decommissioning?)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Particular precautions / Working conditions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Activity duration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37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effectLst/>
                        </a:rPr>
                        <a:t>Cables </a:t>
                      </a:r>
                      <a:r>
                        <a:rPr lang="en-GB" sz="1200" u="none" strike="noStrike" dirty="0">
                          <a:effectLst/>
                        </a:rPr>
                        <a:t>passing through the wall Li4-Li2: 26 cables.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 smtClean="0">
                          <a:effectLst/>
                        </a:rPr>
                        <a:t>New </a:t>
                      </a:r>
                      <a:r>
                        <a:rPr lang="en-GB" sz="1200" u="none" strike="noStrike" dirty="0">
                          <a:effectLst/>
                        </a:rPr>
                        <a:t>civil engineering passages through the walls Li4-Li2 </a:t>
                      </a:r>
                      <a:r>
                        <a:rPr lang="en-GB" sz="1200" u="none" strike="noStrike" dirty="0" smtClean="0">
                          <a:effectLst/>
                        </a:rPr>
                        <a:t>should </a:t>
                      </a:r>
                      <a:r>
                        <a:rPr lang="en-GB" sz="1200" u="none" strike="noStrike" dirty="0">
                          <a:effectLst/>
                        </a:rPr>
                        <a:t>be finished before cabling</a:t>
                      </a:r>
                      <a:r>
                        <a:rPr lang="en-GB" sz="1200" u="none" strike="noStrike" dirty="0" smtClean="0">
                          <a:effectLst/>
                        </a:rPr>
                        <a:t>;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Access to the cable trays.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effectLst/>
                        </a:rPr>
                        <a:t>1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kumimoji="0" lang="en-GB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week</a:t>
                      </a:r>
                    </a:p>
                  </a:txBody>
                  <a:tcPr marL="3328" marR="3328" marT="3328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itle 3"/>
          <p:cNvSpPr txBox="1">
            <a:spLocks/>
          </p:cNvSpPr>
          <p:nvPr/>
        </p:nvSpPr>
        <p:spPr>
          <a:xfrm>
            <a:off x="1429810" y="198510"/>
            <a:ext cx="7510990" cy="817708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List of activities</a:t>
            </a:r>
            <a:br>
              <a:rPr lang="en-GB" dirty="0" smtClean="0"/>
            </a:br>
            <a:r>
              <a:rPr lang="en-GB" sz="2700" dirty="0" smtClean="0">
                <a:solidFill>
                  <a:srgbClr val="7030A0"/>
                </a:solidFill>
              </a:rPr>
              <a:t>Linac4 transfer line (L4T)</a:t>
            </a:r>
            <a:endParaRPr lang="en-GB" sz="2700" dirty="0">
              <a:solidFill>
                <a:srgbClr val="7030A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077" y="2965483"/>
            <a:ext cx="5052701" cy="3145084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298793" y="3780474"/>
            <a:ext cx="346383" cy="837825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04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Georgi Minchev Georgiev - EN/EL/FC</a:t>
            </a:r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1268943" y="109603"/>
            <a:ext cx="7510990" cy="81770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List of activities</a:t>
            </a:r>
            <a:br>
              <a:rPr lang="en-GB" dirty="0" smtClean="0"/>
            </a:br>
            <a:r>
              <a:rPr lang="en-GB" sz="2700" dirty="0" smtClean="0">
                <a:solidFill>
                  <a:srgbClr val="46DA46"/>
                </a:solidFill>
              </a:rPr>
              <a:t>Linac2</a:t>
            </a:r>
            <a:endParaRPr lang="en-GB" sz="2700" dirty="0">
              <a:solidFill>
                <a:srgbClr val="46DA46"/>
              </a:solidFill>
            </a:endParaRPr>
          </a:p>
        </p:txBody>
      </p:sp>
      <p:graphicFrame>
        <p:nvGraphicFramePr>
          <p:cNvPr id="12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6382110"/>
              </p:ext>
            </p:extLst>
          </p:nvPr>
        </p:nvGraphicFramePr>
        <p:xfrm>
          <a:off x="160868" y="1058817"/>
          <a:ext cx="8890000" cy="4886689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727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6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0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63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31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Activity description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Pre-requisites to activity (decommissioning?)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Particular precautions / Working conditions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Activity duration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960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De-cabling: </a:t>
                      </a:r>
                      <a:r>
                        <a:rPr lang="en-GB" sz="1200" u="none" strike="noStrike" dirty="0">
                          <a:effectLst/>
                        </a:rPr>
                        <a:t>Signal cables from the end of Linac2 RF cavities to </a:t>
                      </a:r>
                      <a:r>
                        <a:rPr lang="en-GB" sz="1200" u="none" strike="noStrike" dirty="0" smtClean="0">
                          <a:effectLst/>
                        </a:rPr>
                        <a:t>BHZ20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- Pre-DECs (</a:t>
                      </a:r>
                      <a:r>
                        <a:rPr lang="en-GB" sz="1200" u="none" strike="noStrike" dirty="0" err="1">
                          <a:effectLst/>
                        </a:rPr>
                        <a:t>Demande</a:t>
                      </a:r>
                      <a:r>
                        <a:rPr lang="en-GB" sz="1200" u="none" strike="noStrike" dirty="0">
                          <a:effectLst/>
                        </a:rPr>
                        <a:t> </a:t>
                      </a:r>
                      <a:r>
                        <a:rPr lang="en-GB" sz="1200" u="none" strike="noStrike" dirty="0" err="1">
                          <a:effectLst/>
                        </a:rPr>
                        <a:t>Enlèvement</a:t>
                      </a:r>
                      <a:r>
                        <a:rPr lang="en-GB" sz="1200" u="none" strike="noStrike" dirty="0">
                          <a:effectLst/>
                        </a:rPr>
                        <a:t> des </a:t>
                      </a:r>
                      <a:r>
                        <a:rPr lang="en-GB" sz="1200" u="none" strike="noStrike" dirty="0" err="1">
                          <a:effectLst/>
                        </a:rPr>
                        <a:t>Câbles</a:t>
                      </a:r>
                      <a:r>
                        <a:rPr lang="en-GB" sz="1200" u="none" strike="noStrike" dirty="0">
                          <a:effectLst/>
                        </a:rPr>
                        <a:t>) should be sent to EL before </a:t>
                      </a:r>
                      <a:r>
                        <a:rPr lang="en-GB" sz="1200" u="none" strike="noStrike" dirty="0" smtClean="0">
                          <a:effectLst/>
                        </a:rPr>
                        <a:t>15/09/2016;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 - All cables </a:t>
                      </a:r>
                      <a:r>
                        <a:rPr lang="en-GB" sz="1200" u="none" strike="noStrike" dirty="0" smtClean="0">
                          <a:effectLst/>
                        </a:rPr>
                        <a:t>should </a:t>
                      </a:r>
                      <a:r>
                        <a:rPr lang="en-GB" sz="1200" u="none" strike="noStrike" dirty="0">
                          <a:effectLst/>
                        </a:rPr>
                        <a:t>be </a:t>
                      </a:r>
                      <a:r>
                        <a:rPr lang="en-GB" sz="1200" u="none" strike="noStrike" dirty="0" smtClean="0">
                          <a:effectLst/>
                        </a:rPr>
                        <a:t>disconnected </a:t>
                      </a:r>
                      <a:r>
                        <a:rPr lang="en-GB" sz="1200" u="none" strike="noStrike" dirty="0">
                          <a:effectLst/>
                        </a:rPr>
                        <a:t>on both ends &amp; marked with purple tape by the </a:t>
                      </a:r>
                      <a:r>
                        <a:rPr lang="en-GB" sz="1200" u="none" strike="noStrike" dirty="0" smtClean="0">
                          <a:effectLst/>
                        </a:rPr>
                        <a:t>users;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 - Final DEC should  be send at least 4 weeks before the beginning of the </a:t>
                      </a:r>
                      <a:r>
                        <a:rPr lang="en-GB" sz="1200" u="none" strike="noStrike" dirty="0" smtClean="0">
                          <a:effectLst/>
                        </a:rPr>
                        <a:t>work;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 - Budget has not been allocated yet.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</a:rPr>
                        <a:t>Full electrical lock-out of the zone, access to 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the false floor and to the cable trays.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>
                          <a:effectLst/>
                        </a:rPr>
                        <a:t>3 </a:t>
                      </a:r>
                      <a:r>
                        <a:rPr lang="en-GB" sz="1200" u="none" strike="noStrike" dirty="0" smtClean="0">
                          <a:effectLst/>
                        </a:rPr>
                        <a:t>weeks, </a:t>
                      </a:r>
                      <a:r>
                        <a:rPr lang="en-GB" sz="1200" u="none" strike="noStrike" dirty="0">
                          <a:effectLst/>
                        </a:rPr>
                        <a:t>this estimation is based on an assumption of 500 cables, </a:t>
                      </a:r>
                      <a:r>
                        <a:rPr lang="en-GB" sz="1200" u="none" strike="noStrike" dirty="0" smtClean="0">
                          <a:effectLst/>
                        </a:rPr>
                        <a:t>20km</a:t>
                      </a:r>
                      <a:r>
                        <a:rPr lang="en-GB" sz="1200" u="none" strike="noStrike" dirty="0">
                          <a:effectLst/>
                        </a:rPr>
                        <a:t>, to be removed</a:t>
                      </a:r>
                      <a:r>
                        <a:rPr lang="en-GB" sz="1200" u="none" strike="noStrike" dirty="0" smtClean="0">
                          <a:effectLst/>
                        </a:rPr>
                        <a:t>.</a:t>
                      </a:r>
                    </a:p>
                  </a:txBody>
                  <a:tcPr marL="3328" marR="3328" marT="3328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71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Signal cabling: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 smtClean="0">
                          <a:effectLst/>
                        </a:rPr>
                        <a:t>- Modification </a:t>
                      </a:r>
                      <a:r>
                        <a:rPr lang="en-GB" sz="1200" u="none" strike="noStrike" dirty="0">
                          <a:effectLst/>
                        </a:rPr>
                        <a:t>of the existing signal cable trays for the new shielding installation</a:t>
                      </a:r>
                      <a:r>
                        <a:rPr lang="en-GB" sz="1200" u="none" strike="noStrike" dirty="0" smtClean="0">
                          <a:effectLst/>
                        </a:rPr>
                        <a:t>;</a:t>
                      </a:r>
                    </a:p>
                    <a:p>
                      <a:pPr algn="l" fontAlgn="ctr"/>
                      <a:r>
                        <a:rPr lang="en-GB" sz="1200" u="none" strike="noStrike" dirty="0" smtClean="0">
                          <a:effectLst/>
                        </a:rPr>
                        <a:t>- TE-EPC, PLAN10320, DIC only for BHZ20 2 cables;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</a:rPr>
                        <a:t>- </a:t>
                      </a:r>
                      <a:r>
                        <a:rPr lang="en-GB" sz="1200" u="none" strike="noStrike" dirty="0">
                          <a:effectLst/>
                        </a:rPr>
                        <a:t>Modification of the false floor of building 363 should be done before the installation of the new </a:t>
                      </a:r>
                      <a:r>
                        <a:rPr lang="en-GB" sz="1200" u="none" strike="noStrike" dirty="0" smtClean="0">
                          <a:effectLst/>
                        </a:rPr>
                        <a:t>racks;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- Budget for </a:t>
                      </a:r>
                      <a:r>
                        <a:rPr lang="en-GB" sz="1200" u="none" strike="noStrike" dirty="0" smtClean="0">
                          <a:effectLst/>
                        </a:rPr>
                        <a:t>cable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trays modification </a:t>
                      </a:r>
                      <a:r>
                        <a:rPr lang="en-GB" sz="1200" u="none" strike="noStrike" dirty="0" smtClean="0">
                          <a:effectLst/>
                        </a:rPr>
                        <a:t>has </a:t>
                      </a:r>
                      <a:r>
                        <a:rPr lang="en-GB" sz="1200" u="none" strike="noStrike" dirty="0">
                          <a:effectLst/>
                        </a:rPr>
                        <a:t>not been allocated </a:t>
                      </a:r>
                      <a:r>
                        <a:rPr lang="en-GB" sz="1200" u="none" strike="noStrike" dirty="0" smtClean="0">
                          <a:effectLst/>
                        </a:rPr>
                        <a:t>yet.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 vMerge="1">
                  <a:txBody>
                    <a:bodyPr/>
                    <a:lstStyle/>
                    <a:p>
                      <a:pPr algn="l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effectLst/>
                        </a:rPr>
                        <a:t>1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week</a:t>
                      </a:r>
                      <a:endParaRPr kumimoji="0" lang="en-GB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9068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DC cabling: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 smtClean="0">
                          <a:effectLst/>
                        </a:rPr>
                        <a:t>- Modification </a:t>
                      </a:r>
                      <a:r>
                        <a:rPr lang="en-GB" sz="1200" u="none" strike="noStrike" dirty="0">
                          <a:effectLst/>
                        </a:rPr>
                        <a:t>of the existing DC cables for powering the transfer line</a:t>
                      </a:r>
                      <a:r>
                        <a:rPr lang="en-GB" sz="1200" u="none" strike="noStrike" dirty="0" smtClean="0">
                          <a:effectLst/>
                        </a:rPr>
                        <a:t>;</a:t>
                      </a:r>
                    </a:p>
                    <a:p>
                      <a:pPr algn="l" fontAlgn="t"/>
                      <a:r>
                        <a:rPr lang="en-GB" sz="1200" u="none" strike="noStrike" dirty="0" smtClean="0">
                          <a:effectLst/>
                        </a:rPr>
                        <a:t>- New DC cables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for BHZ20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</a:rPr>
                        <a:t>- New civil engineering passages through the walls of LTS line gallery should be finished before cabling;</a:t>
                      </a:r>
                      <a:br>
                        <a:rPr lang="en-GB" sz="1200" u="none" strike="noStrike" dirty="0" smtClean="0">
                          <a:effectLst/>
                        </a:rPr>
                      </a:br>
                      <a:r>
                        <a:rPr lang="en-GB" sz="1200" u="none" strike="noStrike" dirty="0" smtClean="0">
                          <a:effectLst/>
                        </a:rPr>
                        <a:t>- Modification of the false floor of building 363 should be done before the installation of the new racks;</a:t>
                      </a:r>
                      <a:br>
                        <a:rPr lang="en-GB" sz="1200" u="none" strike="noStrike" dirty="0" smtClean="0">
                          <a:effectLst/>
                        </a:rPr>
                      </a:br>
                      <a:r>
                        <a:rPr lang="en-GB" sz="1200" u="none" strike="noStrike" dirty="0" smtClean="0">
                          <a:effectLst/>
                        </a:rPr>
                        <a:t>- Power converters should be installed before;</a:t>
                      </a:r>
                      <a:br>
                        <a:rPr lang="en-GB" sz="1200" u="none" strike="noStrike" dirty="0" smtClean="0">
                          <a:effectLst/>
                        </a:rPr>
                      </a:br>
                      <a:r>
                        <a:rPr lang="en-GB" sz="1200" u="none" strike="noStrike" dirty="0" smtClean="0">
                          <a:effectLst/>
                        </a:rPr>
                        <a:t>- Budget has not been allocated yet.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 2 week</a:t>
                      </a:r>
                      <a:endParaRPr kumimoji="0" lang="en-GB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extLst>
                  <a:ext uri="{0D108BD9-81ED-4DB2-BD59-A6C34878D82A}">
                    <a16:rowId xmlns:a16="http://schemas.microsoft.com/office/drawing/2014/main" val="463035007"/>
                  </a:ext>
                </a:extLst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1490133" y="1476164"/>
            <a:ext cx="4744412" cy="57181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1710631" y="2619345"/>
            <a:ext cx="2895237" cy="300942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1586095" y="3525519"/>
            <a:ext cx="3946604" cy="548651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711488" y="5485024"/>
            <a:ext cx="2895237" cy="300942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8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1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Georgi Minchev Georgiev - EN/EL/FC</a:t>
            </a:r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1336677" y="78988"/>
            <a:ext cx="7510990" cy="81770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List of activities</a:t>
            </a:r>
            <a:br>
              <a:rPr lang="en-GB" dirty="0" smtClean="0"/>
            </a:br>
            <a:r>
              <a:rPr lang="en-GB" sz="2700" dirty="0" smtClean="0">
                <a:solidFill>
                  <a:srgbClr val="FFC000"/>
                </a:solidFill>
              </a:rPr>
              <a:t>PS Switch Yard</a:t>
            </a:r>
            <a:endParaRPr lang="en-GB" sz="2700" dirty="0">
              <a:solidFill>
                <a:srgbClr val="FFC000"/>
              </a:solidFill>
            </a:endParaRPr>
          </a:p>
        </p:txBody>
      </p:sp>
      <p:graphicFrame>
        <p:nvGraphicFramePr>
          <p:cNvPr id="12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740429"/>
              </p:ext>
            </p:extLst>
          </p:nvPr>
        </p:nvGraphicFramePr>
        <p:xfrm>
          <a:off x="166490" y="1001107"/>
          <a:ext cx="8842044" cy="5135239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8415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29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25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4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56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Activity description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Pre-requisites to activity (decommissioning?)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Particular precautions / Working conditions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Activity duration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312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De-cabling: </a:t>
                      </a:r>
                      <a:r>
                        <a:rPr lang="en-GB" sz="1200" u="none" strike="noStrike" dirty="0">
                          <a:effectLst/>
                        </a:rPr>
                        <a:t>Signal cables </a:t>
                      </a:r>
                      <a:r>
                        <a:rPr lang="en-GB" sz="1200" u="none" strike="noStrike" dirty="0" smtClean="0">
                          <a:effectLst/>
                        </a:rPr>
                        <a:t>old magnet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interlock system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marL="0" indent="0" algn="l" fontAlgn="b">
                        <a:buFontTx/>
                        <a:buNone/>
                      </a:pPr>
                      <a:r>
                        <a:rPr lang="en-GB" sz="1200" u="none" strike="noStrike" dirty="0" smtClean="0">
                          <a:effectLst/>
                        </a:rPr>
                        <a:t> - Pre-DECs </a:t>
                      </a:r>
                      <a:r>
                        <a:rPr lang="en-GB" sz="1200" u="none" strike="noStrike" dirty="0">
                          <a:effectLst/>
                        </a:rPr>
                        <a:t>(</a:t>
                      </a:r>
                      <a:r>
                        <a:rPr lang="en-GB" sz="1200" u="none" strike="noStrike" dirty="0" err="1">
                          <a:effectLst/>
                        </a:rPr>
                        <a:t>Demande</a:t>
                      </a:r>
                      <a:r>
                        <a:rPr lang="en-GB" sz="1200" u="none" strike="noStrike" dirty="0">
                          <a:effectLst/>
                        </a:rPr>
                        <a:t> </a:t>
                      </a:r>
                      <a:r>
                        <a:rPr lang="en-GB" sz="1200" u="none" strike="noStrike" dirty="0" err="1">
                          <a:effectLst/>
                        </a:rPr>
                        <a:t>Enlèvement</a:t>
                      </a:r>
                      <a:r>
                        <a:rPr lang="en-GB" sz="1200" u="none" strike="noStrike" dirty="0">
                          <a:effectLst/>
                        </a:rPr>
                        <a:t> des </a:t>
                      </a:r>
                      <a:r>
                        <a:rPr lang="en-GB" sz="1200" u="none" strike="noStrike" dirty="0" err="1">
                          <a:effectLst/>
                        </a:rPr>
                        <a:t>Câbles</a:t>
                      </a:r>
                      <a:r>
                        <a:rPr lang="en-GB" sz="1200" u="none" strike="noStrike" dirty="0">
                          <a:effectLst/>
                        </a:rPr>
                        <a:t>) should be sent to EL before 15/09/2016. 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 - All cables </a:t>
                      </a:r>
                      <a:r>
                        <a:rPr lang="en-GB" sz="1200" u="none" strike="noStrike" dirty="0" smtClean="0">
                          <a:effectLst/>
                        </a:rPr>
                        <a:t>should </a:t>
                      </a:r>
                      <a:r>
                        <a:rPr lang="en-GB" sz="1200" u="none" strike="noStrike" dirty="0">
                          <a:effectLst/>
                        </a:rPr>
                        <a:t>be </a:t>
                      </a:r>
                      <a:r>
                        <a:rPr lang="en-GB" sz="1200" u="none" strike="noStrike" dirty="0" smtClean="0">
                          <a:effectLst/>
                        </a:rPr>
                        <a:t>disconnected </a:t>
                      </a:r>
                      <a:r>
                        <a:rPr lang="en-GB" sz="1200" u="none" strike="noStrike" dirty="0">
                          <a:effectLst/>
                        </a:rPr>
                        <a:t>on both ends &amp; marked with purple tape by the users.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 - Final DEC should  be send at least 4 weeks before the beginning of the work</a:t>
                      </a:r>
                      <a:r>
                        <a:rPr lang="en-GB" sz="1200" u="none" strike="noStrike" dirty="0" smtClean="0">
                          <a:effectLst/>
                        </a:rPr>
                        <a:t>.</a:t>
                      </a:r>
                    </a:p>
                    <a:p>
                      <a:pPr marL="171450" marR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Budget has not been allocated yet.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</a:rPr>
                        <a:t>Full electrical lock-out of the zone, access to 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the false floor and to the cable trays</a:t>
                      </a:r>
                      <a:r>
                        <a:rPr lang="en-GB" sz="1200" u="none" strike="noStrike" dirty="0" smtClean="0">
                          <a:effectLst/>
                        </a:rPr>
                        <a:t>. ALARA level to be evaluated.</a:t>
                      </a: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</a:rPr>
                        <a:t>3 </a:t>
                      </a:r>
                      <a:r>
                        <a:rPr lang="en-GB" sz="1200" u="none" strike="noStrike" dirty="0" smtClean="0">
                          <a:effectLst/>
                        </a:rPr>
                        <a:t>weeks</a:t>
                      </a:r>
                    </a:p>
                  </a:txBody>
                  <a:tcPr marL="3328" marR="3328" marT="3328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767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Signal cabling: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 smtClean="0">
                          <a:effectLst/>
                        </a:rPr>
                        <a:t>TE-VSC</a:t>
                      </a:r>
                      <a:r>
                        <a:rPr lang="en-GB" sz="1200" u="none" strike="noStrike" dirty="0">
                          <a:effectLst/>
                        </a:rPr>
                        <a:t>, PLAN10675, DIC 63 cables;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 smtClean="0">
                          <a:effectLst/>
                        </a:rPr>
                        <a:t>-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 smtClean="0">
                          <a:effectLst/>
                        </a:rPr>
                        <a:t>TE-MPE</a:t>
                      </a:r>
                      <a:r>
                        <a:rPr lang="en-GB" sz="1200" u="none" strike="noStrike" dirty="0">
                          <a:effectLst/>
                        </a:rPr>
                        <a:t>, PLAN10819, DIC 138 cables,  DIR 2 racks</a:t>
                      </a:r>
                      <a:r>
                        <a:rPr lang="en-GB" sz="1200" u="none" strike="noStrike" dirty="0" smtClean="0">
                          <a:effectLst/>
                        </a:rPr>
                        <a:t>;</a:t>
                      </a:r>
                    </a:p>
                    <a:p>
                      <a:pPr algn="l" fontAlgn="ctr"/>
                      <a:r>
                        <a:rPr lang="en-GB" sz="1200" u="none" strike="noStrike" dirty="0" smtClean="0">
                          <a:effectLst/>
                        </a:rPr>
                        <a:t>-Modification of the existing signal cable trays for the new crane installation,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LBE line</a:t>
                      </a:r>
                      <a:r>
                        <a:rPr lang="en-GB" sz="1200" u="none" strike="noStrike" dirty="0" smtClean="0">
                          <a:effectLst/>
                        </a:rPr>
                        <a:t>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marL="0" indent="0" algn="l" fontAlgn="t">
                        <a:buFontTx/>
                        <a:buNone/>
                      </a:pPr>
                      <a:r>
                        <a:rPr lang="en-GB" sz="1200" u="none" strike="noStrike" dirty="0" smtClean="0">
                          <a:effectLst/>
                        </a:rPr>
                        <a:t>- DICs </a:t>
                      </a:r>
                      <a:r>
                        <a:rPr lang="en-GB" sz="1200" u="none" strike="noStrike" dirty="0">
                          <a:effectLst/>
                        </a:rPr>
                        <a:t>(</a:t>
                      </a:r>
                      <a:r>
                        <a:rPr lang="en-GB" sz="1200" u="none" strike="noStrike" dirty="0" err="1">
                          <a:effectLst/>
                        </a:rPr>
                        <a:t>Demande</a:t>
                      </a:r>
                      <a:r>
                        <a:rPr lang="en-GB" sz="1200" u="none" strike="noStrike" dirty="0">
                          <a:effectLst/>
                        </a:rPr>
                        <a:t> </a:t>
                      </a:r>
                      <a:r>
                        <a:rPr lang="en-GB" sz="1200" u="none" strike="noStrike" dirty="0" err="1">
                          <a:effectLst/>
                        </a:rPr>
                        <a:t>d'installation</a:t>
                      </a:r>
                      <a:r>
                        <a:rPr lang="en-GB" sz="1200" u="none" strike="noStrike" dirty="0">
                          <a:effectLst/>
                        </a:rPr>
                        <a:t> des </a:t>
                      </a:r>
                      <a:r>
                        <a:rPr lang="en-GB" sz="1200" u="none" strike="noStrike" dirty="0" err="1">
                          <a:effectLst/>
                        </a:rPr>
                        <a:t>câbles</a:t>
                      </a:r>
                      <a:r>
                        <a:rPr lang="en-GB" sz="1200" u="none" strike="noStrike" dirty="0" smtClean="0">
                          <a:effectLst/>
                        </a:rPr>
                        <a:t>) received;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 smtClean="0">
                          <a:effectLst/>
                        </a:rPr>
                        <a:t>- New civil engineering passages through the walls of LTS line gallery should be finished before cabling;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- Modification of the false floor of building 363 should be done before the installation of the new racks</a:t>
                      </a:r>
                      <a:r>
                        <a:rPr lang="en-GB" sz="1200" u="none" strike="noStrike" dirty="0" smtClean="0">
                          <a:effectLst/>
                        </a:rPr>
                        <a:t>.</a:t>
                      </a:r>
                    </a:p>
                    <a:p>
                      <a:pPr marL="0" indent="0" algn="l" fontAlgn="t">
                        <a:buFontTx/>
                        <a:buNone/>
                      </a:pPr>
                      <a:r>
                        <a:rPr lang="en-GB" sz="1200" u="none" strike="noStrike" dirty="0" smtClean="0">
                          <a:effectLst/>
                        </a:rPr>
                        <a:t>Budget for cable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trays modification </a:t>
                      </a:r>
                      <a:r>
                        <a:rPr lang="en-GB" sz="1200" u="none" strike="noStrike" dirty="0" smtClean="0">
                          <a:effectLst/>
                        </a:rPr>
                        <a:t>has not been allocated yet.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 vMerge="1">
                  <a:txBody>
                    <a:bodyPr/>
                    <a:lstStyle/>
                    <a:p>
                      <a:pPr algn="l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effectLst/>
                        </a:rPr>
                        <a:t>5 weeks</a:t>
                      </a:r>
                    </a:p>
                  </a:txBody>
                  <a:tcPr marL="3328" marR="3328" marT="3328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7541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u="none" strike="noStrike" dirty="0">
                          <a:effectLst/>
                        </a:rPr>
                        <a:t>DC cabling: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 smtClean="0">
                          <a:effectLst/>
                        </a:rPr>
                        <a:t>installation </a:t>
                      </a:r>
                      <a:r>
                        <a:rPr lang="en-GB" sz="1200" u="none" strike="noStrike" dirty="0">
                          <a:effectLst/>
                        </a:rPr>
                        <a:t>of new </a:t>
                      </a:r>
                      <a:r>
                        <a:rPr lang="en-GB" sz="1200" u="none" strike="noStrike" dirty="0" smtClean="0">
                          <a:effectLst/>
                        </a:rPr>
                        <a:t>5 </a:t>
                      </a:r>
                      <a:r>
                        <a:rPr lang="en-GB" sz="1200" u="none" strike="noStrike" dirty="0">
                          <a:effectLst/>
                        </a:rPr>
                        <a:t>cables </a:t>
                      </a:r>
                      <a:r>
                        <a:rPr lang="en-GB" sz="1200" u="none" strike="noStrike" dirty="0" smtClean="0">
                          <a:effectLst/>
                        </a:rPr>
                        <a:t>(2 </a:t>
                      </a:r>
                      <a:r>
                        <a:rPr lang="en-GB" sz="1200" u="none" strike="noStrike" dirty="0" err="1" smtClean="0">
                          <a:effectLst/>
                        </a:rPr>
                        <a:t>bendings</a:t>
                      </a:r>
                      <a:r>
                        <a:rPr lang="en-GB" sz="1200" u="none" strike="noStrike" dirty="0" smtClean="0">
                          <a:effectLst/>
                        </a:rPr>
                        <a:t> </a:t>
                      </a:r>
                      <a:r>
                        <a:rPr lang="en-GB" sz="1200" u="none" strike="noStrike" dirty="0">
                          <a:effectLst/>
                        </a:rPr>
                        <a:t>+ LT.QDN65).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</a:rPr>
                        <a:t>- </a:t>
                      </a:r>
                      <a:r>
                        <a:rPr lang="en-GB" sz="1200" u="none" strike="noStrike" dirty="0" smtClean="0">
                          <a:effectLst/>
                        </a:rPr>
                        <a:t>New civil engineering passages through the walls of LTS line gallery should be finished before cabling;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- Modification of the false floor of building 363 should be done before the installation of the new racks;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- Power converters should be installed before;</a:t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r>
                        <a:rPr lang="en-GB" sz="1200" u="none" strike="noStrike" dirty="0">
                          <a:effectLst/>
                        </a:rPr>
                        <a:t>- Budget has not been allocated yet.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 vMerge="1">
                  <a:txBody>
                    <a:bodyPr/>
                    <a:lstStyle/>
                    <a:p>
                      <a:pPr algn="l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28" marR="3328" marT="33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1 </a:t>
                      </a:r>
                      <a:r>
                        <a:rPr lang="en-GB" sz="1200" u="none" strike="noStrike" dirty="0" smtClean="0">
                          <a:effectLst/>
                        </a:rPr>
                        <a:t>week</a:t>
                      </a:r>
                    </a:p>
                  </a:txBody>
                  <a:tcPr marL="3328" marR="3328" marT="3328" marB="0" anchor="ctr"/>
                </a:tc>
                <a:extLst>
                  <a:ext uri="{0D108BD9-81ED-4DB2-BD59-A6C34878D82A}">
                    <a16:rowId xmlns:a16="http://schemas.microsoft.com/office/drawing/2014/main" val="746812806"/>
                  </a:ext>
                </a:extLst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1512711" y="1490134"/>
            <a:ext cx="5463822" cy="569303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1875464" y="2674320"/>
            <a:ext cx="2742835" cy="32033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1711489" y="5800157"/>
            <a:ext cx="2906810" cy="32033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1711488" y="4013597"/>
            <a:ext cx="4700886" cy="328053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28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Georgi Minchev Georgiev - EN/EL/FC</a:t>
            </a:r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1336677" y="78988"/>
            <a:ext cx="7510990" cy="81770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List of activities</a:t>
            </a:r>
            <a:br>
              <a:rPr lang="en-GB" dirty="0" smtClean="0"/>
            </a:br>
            <a:r>
              <a:rPr lang="en-GB" sz="2700" dirty="0" smtClean="0">
                <a:solidFill>
                  <a:srgbClr val="00B0F0"/>
                </a:solidFill>
              </a:rPr>
              <a:t>PSB</a:t>
            </a:r>
            <a:endParaRPr lang="en-GB" sz="2700" dirty="0">
              <a:solidFill>
                <a:srgbClr val="00B0F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265550"/>
              </p:ext>
            </p:extLst>
          </p:nvPr>
        </p:nvGraphicFramePr>
        <p:xfrm>
          <a:off x="231766" y="1009412"/>
          <a:ext cx="8711847" cy="5034376"/>
        </p:xfrm>
        <a:graphic>
          <a:graphicData uri="http://schemas.openxmlformats.org/drawingml/2006/table">
            <a:tbl>
              <a:tblPr firstRow="1" firstCol="1"/>
              <a:tblGrid>
                <a:gridCol w="2028825">
                  <a:extLst>
                    <a:ext uri="{9D8B030D-6E8A-4147-A177-3AD203B41FA5}">
                      <a16:colId xmlns:a16="http://schemas.microsoft.com/office/drawing/2014/main" val="362526990"/>
                    </a:ext>
                  </a:extLst>
                </a:gridCol>
                <a:gridCol w="1793076">
                  <a:extLst>
                    <a:ext uri="{9D8B030D-6E8A-4147-A177-3AD203B41FA5}">
                      <a16:colId xmlns:a16="http://schemas.microsoft.com/office/drawing/2014/main" val="2025615582"/>
                    </a:ext>
                  </a:extLst>
                </a:gridCol>
                <a:gridCol w="2403577">
                  <a:extLst>
                    <a:ext uri="{9D8B030D-6E8A-4147-A177-3AD203B41FA5}">
                      <a16:colId xmlns:a16="http://schemas.microsoft.com/office/drawing/2014/main" val="448129616"/>
                    </a:ext>
                  </a:extLst>
                </a:gridCol>
                <a:gridCol w="1538102">
                  <a:extLst>
                    <a:ext uri="{9D8B030D-6E8A-4147-A177-3AD203B41FA5}">
                      <a16:colId xmlns:a16="http://schemas.microsoft.com/office/drawing/2014/main" val="2771789433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1978153394"/>
                    </a:ext>
                  </a:extLst>
                </a:gridCol>
              </a:tblGrid>
              <a:tr h="544491"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Involved Systems</a:t>
                      </a:r>
                      <a:endParaRPr kumimoji="0" lang="en-GB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649" marR="8649" marT="86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Activity description</a:t>
                      </a:r>
                    </a:p>
                  </a:txBody>
                  <a:tcPr marL="8649" marR="8649" marT="86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Pre-requisites to activity (decommissioning?)</a:t>
                      </a:r>
                    </a:p>
                  </a:txBody>
                  <a:tcPr marL="8649" marR="8649" marT="86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Particular precautions / Working conditions</a:t>
                      </a:r>
                    </a:p>
                  </a:txBody>
                  <a:tcPr marL="8649" marR="8649" marT="86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Activity duration</a:t>
                      </a:r>
                    </a:p>
                  </a:txBody>
                  <a:tcPr marL="8649" marR="8649" marT="86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095089"/>
                  </a:ext>
                </a:extLst>
              </a:tr>
              <a:tr h="365811">
                <a:tc rowSpan="9">
                  <a:txBody>
                    <a:bodyPr/>
                    <a:lstStyle/>
                    <a:p>
                      <a:pPr algn="l" fontAlgn="t"/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-BI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corrector magnets;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BI corrector, quadrupole, BVT magnet interlocks;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BI quadrupoles;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BI.BVT;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BI.DIS;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BI.SMV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BI.SMV position monitors;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BLMs in BI line and Diamond injection region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BI.KSW;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BI.BWS;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Charge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exchange foil;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H0/H- monitor;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Stripping foil camera;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Vacuum;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Q-strip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converters (QDE3+14);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Transverse damper kickers &amp; pickup;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Ring pickups;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Watchdog BR.TMD8L1;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Wide-band pickup;</a:t>
                      </a:r>
                      <a:b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n-GB" sz="12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Beam Interlock System</a:t>
                      </a:r>
                      <a:r>
                        <a:rPr kumimoji="0" lang="en-GB" sz="1200" b="0" i="0" u="none" strike="noStrike" kern="120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.</a:t>
                      </a:r>
                      <a:endParaRPr kumimoji="0" lang="en-GB" sz="1200" b="0" i="0" u="none" strike="noStrike" kern="120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649" marR="8649" marT="8649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l" rtl="0" fontAlgn="t"/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De-cabling:</a:t>
                      </a:r>
                      <a:r>
                        <a:rPr lang="en-GB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  <a:p>
                      <a:pPr algn="l" rtl="0" fontAlgn="t"/>
                      <a:r>
                        <a:rPr lang="en-GB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systems 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replacement: 1090 cables, 75km</a:t>
                      </a:r>
                    </a:p>
                  </a:txBody>
                  <a:tcPr marL="8649" marR="8649" marT="864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fr-FR" sz="1200" b="0" i="0" u="none" strike="noStrike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- All DECs (Demande Enlèvement des Câbles) received.</a:t>
                      </a:r>
                    </a:p>
                  </a:txBody>
                  <a:tcPr marL="8649" marR="8649" marT="8649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9F0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Full electrical lock-out of the zone, access to the false floor, access to the cable trays. ALARA level to be evaluated.</a:t>
                      </a:r>
                    </a:p>
                  </a:txBody>
                  <a:tcPr marL="8649" marR="8649" marT="86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9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6.5 weeks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(two shifts)</a:t>
                      </a:r>
                    </a:p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49" marR="8649" marT="86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681160"/>
                  </a:ext>
                </a:extLst>
              </a:tr>
              <a:tr h="7231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 - All cables should be disconnected on both ends &amp; marked with purple tape by the users.</a:t>
                      </a:r>
                    </a:p>
                  </a:txBody>
                  <a:tcPr marL="8649" marR="8649" marT="8649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9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542574"/>
                  </a:ext>
                </a:extLst>
              </a:tr>
              <a:tr h="888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rtl="0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649" marR="8649" marT="8649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9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326537"/>
                  </a:ext>
                </a:extLst>
              </a:tr>
              <a:tr h="982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rtl="0" fontAlgn="t"/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49" marR="8649" marT="864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55A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t"/>
                      <a:endParaRPr lang="fr-FR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49" marR="8649" marT="864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9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11.5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weeks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(two shifts)</a:t>
                      </a:r>
                    </a:p>
                  </a:txBody>
                  <a:tcPr marL="8649" marR="8649" marT="86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048115"/>
                  </a:ext>
                </a:extLst>
              </a:tr>
              <a:tr h="3658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rtl="0" fontAlgn="t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Signal cabling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  <a:p>
                      <a:pPr algn="l" rtl="0" fontAlgn="t"/>
                      <a:r>
                        <a:rPr lang="en-GB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1628 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cables, </a:t>
                      </a:r>
                      <a:r>
                        <a:rPr lang="en-GB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81km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49" marR="8649" marT="864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- All </a:t>
                      </a:r>
                      <a:r>
                        <a:rPr lang="fr-FR" sz="1200" b="0" i="0" u="none" strike="noStrike" dirty="0" err="1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DICs</a:t>
                      </a:r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 (Demande d'installation des câbles) </a:t>
                      </a:r>
                      <a:r>
                        <a:rPr lang="fr-FR" sz="1200" b="0" i="0" u="none" strike="noStrike" dirty="0" err="1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received</a:t>
                      </a:r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;</a:t>
                      </a:r>
                    </a:p>
                  </a:txBody>
                  <a:tcPr marL="8649" marR="8649" marT="864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9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241874"/>
                  </a:ext>
                </a:extLst>
              </a:tr>
              <a:tr h="1144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649" marR="8649" marT="864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9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9723732"/>
                  </a:ext>
                </a:extLst>
              </a:tr>
              <a:tr h="386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rtl="0" fontAlgn="t"/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49" marR="8649" marT="864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49" marR="8649" marT="86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9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 week</a:t>
                      </a:r>
                      <a:endParaRPr kumimoji="0" lang="en-GB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0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49" marR="8649" marT="86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593182"/>
                  </a:ext>
                </a:extLst>
              </a:tr>
              <a:tr h="7529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DC cabling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  <a:p>
                      <a:pPr algn="l" rtl="0" fontAlgn="t"/>
                      <a:r>
                        <a:rPr kumimoji="0" lang="en-GB" sz="12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Pulling of 67 new cables &amp; </a:t>
                      </a:r>
                      <a:r>
                        <a:rPr kumimoji="0" lang="en-GB" sz="1200" b="1" i="0" u="none" strike="noStrike" kern="1200" dirty="0" err="1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modif</a:t>
                      </a:r>
                      <a:r>
                        <a:rPr kumimoji="0" lang="en-GB" sz="12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. of 66 existing ones, 4.5</a:t>
                      </a:r>
                      <a:r>
                        <a:rPr kumimoji="0" lang="en-GB" sz="1200" b="1" i="0" u="none" strike="noStrike" kern="1200" baseline="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km</a:t>
                      </a:r>
                      <a:endParaRPr kumimoji="0" lang="en-GB" sz="12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649" marR="8649" marT="864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- Power converters should be installed before;</a:t>
                      </a:r>
                    </a:p>
                  </a:txBody>
                  <a:tcPr marL="8649" marR="8649" marT="86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9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19820"/>
                  </a:ext>
                </a:extLst>
              </a:tr>
              <a:tr h="152515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Racks installation</a:t>
                      </a:r>
                      <a:r>
                        <a:rPr lang="en-GB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  <a:p>
                      <a:pPr algn="l" rtl="0" fontAlgn="t"/>
                      <a:r>
                        <a:rPr lang="en-GB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20 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racks</a:t>
                      </a:r>
                    </a:p>
                  </a:txBody>
                  <a:tcPr marL="8649" marR="8649" marT="864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Metal structure for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10 </a:t>
                      </a:r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racks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should </a:t>
                      </a:r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be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installed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49" marR="8649" marT="864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Surface</a:t>
                      </a:r>
                    </a:p>
                  </a:txBody>
                  <a:tcPr marL="8649" marR="8649" marT="86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week</a:t>
                      </a:r>
                    </a:p>
                  </a:txBody>
                  <a:tcPr marL="8649" marR="8649" marT="86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68288"/>
                  </a:ext>
                </a:extLst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3939822" y="4854222"/>
            <a:ext cx="2494846" cy="83537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48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5105" y="186506"/>
            <a:ext cx="7510990" cy="817708"/>
          </a:xfrm>
        </p:spPr>
        <p:txBody>
          <a:bodyPr/>
          <a:lstStyle/>
          <a:p>
            <a:r>
              <a:rPr lang="en-GB" dirty="0" smtClean="0"/>
              <a:t>Risks / Mitigation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Equipment status (Linac4 and LIU-PSB) Georgi Minchev Georgiev - EN/EL/FC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3496645"/>
              </p:ext>
            </p:extLst>
          </p:nvPr>
        </p:nvGraphicFramePr>
        <p:xfrm>
          <a:off x="159908" y="1170408"/>
          <a:ext cx="8645002" cy="3162152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8747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09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6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32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4221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Activity / Equipment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4" marR="6964" marT="69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List of major Risks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4" marR="6964" marT="69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Mitigation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4" marR="6964" marT="69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Remarks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4" marR="6964" marT="696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700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</a:rPr>
                        <a:t>De-cabling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4" marR="6964" marT="696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Linac2 work preparation could be delayed, because</a:t>
                      </a:r>
                    </a:p>
                    <a:p>
                      <a:pPr algn="l" fontAlgn="t"/>
                      <a:r>
                        <a:rPr kumimoji="0" lang="en-GB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DECs not sent on time</a:t>
                      </a:r>
                      <a:endParaRPr kumimoji="0" lang="en-GB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964" marR="6964" marT="696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Action of the coordination </a:t>
                      </a:r>
                      <a:endParaRPr kumimoji="0" lang="en-GB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964" marR="6964" marT="6964" marB="0" anchor="ctr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r>
                        <a:rPr lang="en-GB" sz="1200" u="none" strike="noStrike" dirty="0" smtClean="0">
                          <a:effectLst/>
                        </a:rPr>
                        <a:t>All the Pre-DECs to be established before 15/09/2016;</a:t>
                      </a:r>
                    </a:p>
                    <a:p>
                      <a:pPr algn="l" fontAlgn="t"/>
                      <a:r>
                        <a:rPr lang="en-GB" sz="1200" u="none" strike="noStrike" dirty="0" smtClean="0">
                          <a:effectLst/>
                        </a:rPr>
                        <a:t>Final DEC should  be send at least 4 weeks before the beginning of the work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4" marR="6964" marT="6964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6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</a:rPr>
                        <a:t>Electrical risk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for the personnel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4" marR="6964" marT="696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</a:rPr>
                        <a:t>Applying the same procedure as for de-cabling project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4" marR="6964" marT="6964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313717"/>
                  </a:ext>
                </a:extLst>
              </a:tr>
              <a:tr h="101569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Signal cabling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4" marR="6964" marT="696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</a:rPr>
                        <a:t>Overlook some systems needed for Linac4 connection.</a:t>
                      </a:r>
                      <a:r>
                        <a:rPr lang="en-GB" sz="1200" u="none" strike="noStrike" dirty="0">
                          <a:effectLst/>
                        </a:rPr>
                        <a:t/>
                      </a:r>
                      <a:br>
                        <a:rPr lang="en-GB" sz="1200" u="none" strike="noStrike" dirty="0">
                          <a:effectLst/>
                        </a:rPr>
                      </a:b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4" marR="6964" marT="696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</a:rPr>
                        <a:t>All the systems which will be replaced or upgrade should be identified before 15/09/2016.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4" marR="6964" marT="6964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64" marR="6964" marT="6964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353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13702</TotalTime>
  <Words>907</Words>
  <Application>Microsoft Office PowerPoint</Application>
  <PresentationFormat>On-screen Show (4:3)</PresentationFormat>
  <Paragraphs>163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CERNCorporate4-3</vt:lpstr>
      <vt:lpstr>PowerPoint Presentation</vt:lpstr>
      <vt:lpstr>Linac4-PSB 160 MeV connection readiness review</vt:lpstr>
      <vt:lpstr>Fibres Optics &amp; Cabling</vt:lpstr>
      <vt:lpstr>PowerPoint Presentation</vt:lpstr>
      <vt:lpstr>PowerPoint Presentation</vt:lpstr>
      <vt:lpstr>List of activities Linac2</vt:lpstr>
      <vt:lpstr>List of activities PS Switch Yard</vt:lpstr>
      <vt:lpstr>List of activities PSB</vt:lpstr>
      <vt:lpstr>Risks / Mitigation</vt:lpstr>
      <vt:lpstr>Draft schedule</vt:lpstr>
      <vt:lpstr>Work status</vt:lpstr>
      <vt:lpstr>Additional information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Georgi Minchev Georgiev</cp:lastModifiedBy>
  <cp:revision>241</cp:revision>
  <cp:lastPrinted>2016-08-29T16:27:43Z</cp:lastPrinted>
  <dcterms:created xsi:type="dcterms:W3CDTF">2016-06-15T06:29:04Z</dcterms:created>
  <dcterms:modified xsi:type="dcterms:W3CDTF">2016-08-31T09:44:45Z</dcterms:modified>
</cp:coreProperties>
</file>