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8"/>
  </p:notesMasterIdLst>
  <p:sldIdLst>
    <p:sldId id="256" r:id="rId5"/>
    <p:sldId id="257" r:id="rId6"/>
    <p:sldId id="258" r:id="rId7"/>
    <p:sldId id="266" r:id="rId8"/>
    <p:sldId id="260" r:id="rId9"/>
    <p:sldId id="267" r:id="rId10"/>
    <p:sldId id="262" r:id="rId11"/>
    <p:sldId id="263" r:id="rId12"/>
    <p:sldId id="268" r:id="rId13"/>
    <p:sldId id="265" r:id="rId14"/>
    <p:sldId id="259" r:id="rId15"/>
    <p:sldId id="271"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5501" autoAdjust="0"/>
  </p:normalViewPr>
  <p:slideViewPr>
    <p:cSldViewPr snapToGrid="0" snapToObjects="1">
      <p:cViewPr varScale="1">
        <p:scale>
          <a:sx n="88" d="100"/>
          <a:sy n="88" d="100"/>
        </p:scale>
        <p:origin x="126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87" d="100"/>
          <a:sy n="87" d="100"/>
        </p:scale>
        <p:origin x="192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C99021-9CA3-40DC-AB15-6AF8204A4ABC}" type="datetimeFigureOut">
              <a:rPr lang="en-GB" smtClean="0"/>
              <a:t>29/08/2016</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52B158-3295-4A8B-894E-5866AEB37605}" type="slidenum">
              <a:rPr lang="en-GB" smtClean="0"/>
              <a:t>‹#›</a:t>
            </a:fld>
            <a:endParaRPr lang="en-GB" dirty="0"/>
          </a:p>
        </p:txBody>
      </p:sp>
    </p:spTree>
    <p:extLst>
      <p:ext uri="{BB962C8B-B14F-4D97-AF65-F5344CB8AC3E}">
        <p14:creationId xmlns:p14="http://schemas.microsoft.com/office/powerpoint/2010/main" val="3093647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52B158-3295-4A8B-894E-5866AEB37605}" type="slidenum">
              <a:rPr lang="en-GB" smtClean="0"/>
              <a:t>1</a:t>
            </a:fld>
            <a:endParaRPr lang="en-GB" dirty="0"/>
          </a:p>
        </p:txBody>
      </p:sp>
    </p:spTree>
    <p:extLst>
      <p:ext uri="{BB962C8B-B14F-4D97-AF65-F5344CB8AC3E}">
        <p14:creationId xmlns:p14="http://schemas.microsoft.com/office/powerpoint/2010/main" val="3074027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52B158-3295-4A8B-894E-5866AEB37605}" type="slidenum">
              <a:rPr lang="en-GB" smtClean="0"/>
              <a:t>2</a:t>
            </a:fld>
            <a:endParaRPr lang="en-GB" dirty="0"/>
          </a:p>
        </p:txBody>
      </p:sp>
    </p:spTree>
    <p:extLst>
      <p:ext uri="{BB962C8B-B14F-4D97-AF65-F5344CB8AC3E}">
        <p14:creationId xmlns:p14="http://schemas.microsoft.com/office/powerpoint/2010/main" val="1255280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52B158-3295-4A8B-894E-5866AEB37605}" type="slidenum">
              <a:rPr lang="en-GB" smtClean="0"/>
              <a:t>3</a:t>
            </a:fld>
            <a:endParaRPr lang="en-GB" dirty="0"/>
          </a:p>
        </p:txBody>
      </p:sp>
    </p:spTree>
    <p:extLst>
      <p:ext uri="{BB962C8B-B14F-4D97-AF65-F5344CB8AC3E}">
        <p14:creationId xmlns:p14="http://schemas.microsoft.com/office/powerpoint/2010/main" val="3554051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52B158-3295-4A8B-894E-5866AEB37605}" type="slidenum">
              <a:rPr lang="en-GB" smtClean="0"/>
              <a:t>6</a:t>
            </a:fld>
            <a:endParaRPr lang="en-GB" dirty="0"/>
          </a:p>
        </p:txBody>
      </p:sp>
    </p:spTree>
    <p:extLst>
      <p:ext uri="{BB962C8B-B14F-4D97-AF65-F5344CB8AC3E}">
        <p14:creationId xmlns:p14="http://schemas.microsoft.com/office/powerpoint/2010/main" val="12851698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7200" y="2016000"/>
            <a:ext cx="8226854" cy="1369257"/>
          </a:xfrm>
        </p:spPr>
        <p:txBody>
          <a:bodyPr/>
          <a:lstStyle>
            <a:lvl1pPr algn="l">
              <a:defRPr/>
            </a:lvl1pPr>
          </a:lstStyle>
          <a:p>
            <a:r>
              <a:rPr lang="en-US" noProof="0" dirty="0" smtClean="0"/>
              <a:t>Linac4-PSB 160 MeV connection readiness review</a:t>
            </a:r>
            <a:endParaRPr kumimoji="0" lang="en-US" noProof="0"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noProof="0" dirty="0" smtClean="0"/>
              <a:t>Click to edit Master text styles</a:t>
            </a:r>
          </a:p>
        </p:txBody>
      </p:sp>
      <p:sp>
        <p:nvSpPr>
          <p:cNvPr id="15" name="Date Placeholder 1"/>
          <p:cNvSpPr>
            <a:spLocks noGrp="1"/>
          </p:cNvSpPr>
          <p:nvPr>
            <p:ph type="dt" sz="half" idx="2"/>
          </p:nvPr>
        </p:nvSpPr>
        <p:spPr>
          <a:xfrm>
            <a:off x="838176" y="6173788"/>
            <a:ext cx="1689024" cy="68421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30 August 2016 Linac4-PSB 160 MeV connection readiness review</a:t>
            </a:r>
            <a:endParaRPr lang="en-US" dirty="0"/>
          </a:p>
        </p:txBody>
      </p:sp>
      <p:sp>
        <p:nvSpPr>
          <p:cNvPr id="1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9" name="Picture 19" descr="Logo-Linac"/>
          <p:cNvPicPr>
            <a:picLocks noChangeAspect="1" noChangeArrowheads="1"/>
          </p:cNvPicPr>
          <p:nvPr userDrawn="1"/>
        </p:nvPicPr>
        <p:blipFill>
          <a:blip r:embed="rId2" cstate="print"/>
          <a:srcRect/>
          <a:stretch>
            <a:fillRect/>
          </a:stretch>
        </p:blipFill>
        <p:spPr bwMode="auto">
          <a:xfrm>
            <a:off x="8116738" y="274638"/>
            <a:ext cx="787400" cy="800100"/>
          </a:xfrm>
          <a:prstGeom prst="rect">
            <a:avLst/>
          </a:prstGeom>
          <a:noFill/>
        </p:spPr>
      </p:pic>
      <p:pic>
        <p:nvPicPr>
          <p:cNvPr id="21" name="Picture 19" descr="Logo-Linac"/>
          <p:cNvPicPr>
            <a:picLocks noChangeAspect="1" noChangeArrowheads="1"/>
          </p:cNvPicPr>
          <p:nvPr userDrawn="1"/>
        </p:nvPicPr>
        <p:blipFill>
          <a:blip r:embed="rId2" cstate="print"/>
          <a:srcRect/>
          <a:stretch>
            <a:fillRect/>
          </a:stretch>
        </p:blipFill>
        <p:spPr bwMode="auto">
          <a:xfrm>
            <a:off x="8116738" y="274638"/>
            <a:ext cx="787400" cy="800100"/>
          </a:xfrm>
          <a:prstGeom prst="rect">
            <a:avLst/>
          </a:prstGeom>
          <a:noFill/>
        </p:spPr>
      </p:pic>
      <p:sp>
        <p:nvSpPr>
          <p:cNvPr id="10" name="Footer Placeholder 2"/>
          <p:cNvSpPr txBox="1">
            <a:spLocks/>
          </p:cNvSpPr>
          <p:nvPr userDrawn="1"/>
        </p:nvSpPr>
        <p:spPr>
          <a:xfrm>
            <a:off x="3463625" y="6173787"/>
            <a:ext cx="2518804" cy="684213"/>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Linac4-PSB 160 MeV connection readiness review</a:t>
            </a:r>
            <a:r>
              <a:rPr lang="fr-FR" dirty="0" smtClean="0"/>
              <a:t> </a:t>
            </a:r>
            <a:endParaRPr lang="en-US" dirty="0"/>
          </a:p>
        </p:txBody>
      </p:sp>
      <p:pic>
        <p:nvPicPr>
          <p:cNvPr id="4" name="Picture 3"/>
          <p:cNvPicPr>
            <a:picLocks noChangeAspect="1"/>
          </p:cNvPicPr>
          <p:nvPr userDrawn="1"/>
        </p:nvPicPr>
        <p:blipFill>
          <a:blip r:embed="rId3"/>
          <a:stretch>
            <a:fillRect/>
          </a:stretch>
        </p:blipFill>
        <p:spPr>
          <a:xfrm>
            <a:off x="312686" y="274638"/>
            <a:ext cx="1050979" cy="800100"/>
          </a:xfrm>
          <a:prstGeom prst="rect">
            <a:avLst/>
          </a:prstGeom>
        </p:spPr>
      </p:pic>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noProof="0" dirty="0" smtClean="0"/>
              <a:t>Click to edit Master title style</a:t>
            </a:r>
            <a:endParaRPr kumimoji="0" lang="en-US" noProof="0"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noProof="0" dirty="0" smtClean="0"/>
              <a:t>Click to edit Master text styles</a:t>
            </a:r>
          </a:p>
        </p:txBody>
      </p:sp>
      <p:sp>
        <p:nvSpPr>
          <p:cNvPr id="4" name="Date Placeholder 1"/>
          <p:cNvSpPr>
            <a:spLocks noGrp="1"/>
          </p:cNvSpPr>
          <p:nvPr>
            <p:ph type="dt" sz="half" idx="2"/>
          </p:nvPr>
        </p:nvSpPr>
        <p:spPr>
          <a:xfrm>
            <a:off x="838176" y="6184799"/>
            <a:ext cx="1696224" cy="6732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30 August 2016 Linac4-PSB 160 MeV connection readiness review</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3" name="Picture 19" descr="Logo-Linac"/>
          <p:cNvPicPr>
            <a:picLocks noChangeAspect="1" noChangeArrowheads="1"/>
          </p:cNvPicPr>
          <p:nvPr userDrawn="1"/>
        </p:nvPicPr>
        <p:blipFill>
          <a:blip r:embed="rId2" cstate="print"/>
          <a:srcRect/>
          <a:stretch>
            <a:fillRect/>
          </a:stretch>
        </p:blipFill>
        <p:spPr bwMode="auto">
          <a:xfrm>
            <a:off x="8116738" y="274638"/>
            <a:ext cx="787400" cy="800100"/>
          </a:xfrm>
          <a:prstGeom prst="rect">
            <a:avLst/>
          </a:prstGeom>
          <a:noFill/>
        </p:spPr>
      </p:pic>
      <p:sp>
        <p:nvSpPr>
          <p:cNvPr id="9" name="Footer Placeholder 2"/>
          <p:cNvSpPr>
            <a:spLocks noGrp="1"/>
          </p:cNvSpPr>
          <p:nvPr>
            <p:ph type="ftr" sz="quarter" idx="3"/>
          </p:nvPr>
        </p:nvSpPr>
        <p:spPr>
          <a:xfrm>
            <a:off x="3311225" y="6184800"/>
            <a:ext cx="3138066" cy="67319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Equipment status (Linac4 and LIU-PSB) Jan Hansen - TE/VSC</a:t>
            </a:r>
            <a:endParaRPr lang="en-US" dirty="0"/>
          </a:p>
        </p:txBody>
      </p:sp>
      <p:pic>
        <p:nvPicPr>
          <p:cNvPr id="3" name="Picture 2"/>
          <p:cNvPicPr>
            <a:picLocks noChangeAspect="1"/>
          </p:cNvPicPr>
          <p:nvPr userDrawn="1"/>
        </p:nvPicPr>
        <p:blipFill>
          <a:blip r:embed="rId3"/>
          <a:stretch>
            <a:fillRect/>
          </a:stretch>
        </p:blipFill>
        <p:spPr>
          <a:xfrm>
            <a:off x="310826" y="276093"/>
            <a:ext cx="1054699" cy="798645"/>
          </a:xfrm>
          <a:prstGeom prst="rect">
            <a:avLst/>
          </a:prstGeom>
        </p:spPr>
      </p:pic>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70231" y="195801"/>
            <a:ext cx="1050979" cy="800100"/>
          </a:xfrm>
          <a:prstGeom prst="rect">
            <a:avLst/>
          </a:prstGeom>
        </p:spPr>
      </p:pic>
      <p:sp>
        <p:nvSpPr>
          <p:cNvPr id="3" name="Espace réservé du contenu 2"/>
          <p:cNvSpPr>
            <a:spLocks noGrp="1"/>
          </p:cNvSpPr>
          <p:nvPr>
            <p:ph idx="1"/>
          </p:nvPr>
        </p:nvSpPr>
        <p:spPr/>
        <p:txBody>
          <a:bodyPr/>
          <a:lstStyle/>
          <a:p>
            <a:pPr lvl="0" eaLnBrk="1" latinLnBrk="0" hangingPunct="1"/>
            <a:r>
              <a:rPr lang="en-US" noProof="0" dirty="0" smtClean="0"/>
              <a:t>Click to edit Master text styles</a:t>
            </a:r>
          </a:p>
          <a:p>
            <a:pPr lvl="1" eaLnBrk="1" latinLnBrk="0" hangingPunct="1"/>
            <a:r>
              <a:rPr lang="en-US" noProof="0" dirty="0" smtClean="0"/>
              <a:t>Second level</a:t>
            </a:r>
          </a:p>
          <a:p>
            <a:pPr lvl="2" eaLnBrk="1" latinLnBrk="0" hangingPunct="1"/>
            <a:r>
              <a:rPr lang="en-US" noProof="0" dirty="0" smtClean="0"/>
              <a:t>Third level</a:t>
            </a:r>
          </a:p>
          <a:p>
            <a:pPr lvl="3" eaLnBrk="1" latinLnBrk="0" hangingPunct="1"/>
            <a:r>
              <a:rPr lang="en-US" noProof="0" dirty="0" smtClean="0"/>
              <a:t>Fourth level</a:t>
            </a:r>
          </a:p>
          <a:p>
            <a:pPr lvl="4" eaLnBrk="1" latinLnBrk="0" hangingPunct="1"/>
            <a:r>
              <a:rPr lang="en-US" noProof="0" dirty="0" smtClean="0"/>
              <a:t>Fifth level</a:t>
            </a:r>
            <a:endParaRPr kumimoji="0" lang="en-US" noProof="0" dirty="0"/>
          </a:p>
        </p:txBody>
      </p:sp>
      <p:sp>
        <p:nvSpPr>
          <p:cNvPr id="10" name="Date Placeholder 1"/>
          <p:cNvSpPr>
            <a:spLocks noGrp="1"/>
          </p:cNvSpPr>
          <p:nvPr>
            <p:ph type="dt" sz="half" idx="2"/>
          </p:nvPr>
        </p:nvSpPr>
        <p:spPr>
          <a:xfrm>
            <a:off x="838176" y="6156000"/>
            <a:ext cx="1746624" cy="702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30 August 2016 Linac4-PSB 160 MeV connection readiness review</a:t>
            </a:r>
            <a:endParaRPr lang="en-US" dirty="0"/>
          </a:p>
        </p:txBody>
      </p:sp>
      <p:sp>
        <p:nvSpPr>
          <p:cNvPr id="2" name="Titre 1"/>
          <p:cNvSpPr>
            <a:spLocks noGrp="1"/>
          </p:cNvSpPr>
          <p:nvPr>
            <p:ph type="title"/>
          </p:nvPr>
        </p:nvSpPr>
        <p:spPr>
          <a:xfrm>
            <a:off x="1121210" y="172224"/>
            <a:ext cx="6995528" cy="817708"/>
          </a:xfrm>
        </p:spPr>
        <p:txBody>
          <a:bodyPr/>
          <a:lstStyle>
            <a:lvl1pPr algn="l">
              <a:defRPr/>
            </a:lvl1pPr>
          </a:lstStyle>
          <a:p>
            <a:r>
              <a:rPr kumimoji="0" lang="en-US" noProof="0" dirty="0" smtClean="0"/>
              <a:t>Click to edit Master title style</a:t>
            </a:r>
            <a:endParaRPr kumimoji="0" lang="en-US" noProof="0" dirty="0"/>
          </a:p>
        </p:txBody>
      </p:sp>
      <p:sp>
        <p:nvSpPr>
          <p:cNvPr id="12"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20" name="Picture 19" descr="Logo-Linac"/>
          <p:cNvPicPr>
            <a:picLocks noChangeAspect="1" noChangeArrowheads="1"/>
          </p:cNvPicPr>
          <p:nvPr userDrawn="1"/>
        </p:nvPicPr>
        <p:blipFill>
          <a:blip r:embed="rId3" cstate="print"/>
          <a:srcRect/>
          <a:stretch>
            <a:fillRect/>
          </a:stretch>
        </p:blipFill>
        <p:spPr bwMode="auto">
          <a:xfrm>
            <a:off x="8116738" y="189832"/>
            <a:ext cx="787400" cy="800100"/>
          </a:xfrm>
          <a:prstGeom prst="rect">
            <a:avLst/>
          </a:prstGeom>
          <a:noFill/>
        </p:spPr>
      </p:pic>
      <p:sp>
        <p:nvSpPr>
          <p:cNvPr id="13" name="Footer Placeholder 2"/>
          <p:cNvSpPr>
            <a:spLocks noGrp="1"/>
          </p:cNvSpPr>
          <p:nvPr>
            <p:ph type="ftr" sz="quarter" idx="3"/>
          </p:nvPr>
        </p:nvSpPr>
        <p:spPr>
          <a:xfrm>
            <a:off x="3311225" y="6156000"/>
            <a:ext cx="2923320" cy="70199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Equipment status (Linac4 and LIU-PSB) Jan Hansen - TE/VSC</a:t>
            </a:r>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en-US" noProof="0" dirty="0" smtClean="0"/>
              <a:t>Title</a:t>
            </a:r>
            <a:endParaRPr kumimoji="0" lang="en-US" noProof="0"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en-US" noProof="0" dirty="0" smtClean="0"/>
              <a:t>Click to edit Master text styles</a:t>
            </a:r>
          </a:p>
          <a:p>
            <a:pPr lvl="1" eaLnBrk="1" latinLnBrk="0" hangingPunct="1"/>
            <a:r>
              <a:rPr kumimoji="0" lang="en-US" noProof="0" dirty="0" smtClean="0"/>
              <a:t>Second level</a:t>
            </a:r>
          </a:p>
          <a:p>
            <a:pPr lvl="2" eaLnBrk="1" latinLnBrk="0" hangingPunct="1"/>
            <a:r>
              <a:rPr kumimoji="0" lang="en-US" noProof="0" dirty="0" smtClean="0"/>
              <a:t>Third level</a:t>
            </a:r>
          </a:p>
        </p:txBody>
      </p:sp>
      <p:pic>
        <p:nvPicPr>
          <p:cNvPr id="5" name="Image 4" descr="bande-01.eps"/>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838176" y="6157663"/>
            <a:ext cx="1645824" cy="700337"/>
          </a:xfrm>
          <a:prstGeom prst="rect">
            <a:avLst/>
          </a:prstGeom>
        </p:spPr>
        <p:txBody>
          <a:bodyPr vert="horz" lIns="91440" tIns="45720" rIns="91440" bIns="45720" rtlCol="0" anchor="ctr"/>
          <a:lstStyle>
            <a:lvl1pPr algn="l">
              <a:defRPr sz="1200">
                <a:solidFill>
                  <a:schemeClr val="tx1">
                    <a:tint val="75000"/>
                  </a:schemeClr>
                </a:solidFill>
              </a:defRPr>
            </a:lvl1pPr>
          </a:lstStyle>
          <a:p>
            <a:pPr algn="ctr"/>
            <a:r>
              <a:rPr lang="en-US" dirty="0" smtClean="0"/>
              <a:t>30 August 2016 Linac4-PSB 160 MeV connection readiness review</a:t>
            </a:r>
            <a:endParaRPr lang="en-US" dirty="0"/>
          </a:p>
        </p:txBody>
      </p:sp>
      <p:sp>
        <p:nvSpPr>
          <p:cNvPr id="3" name="Footer Placeholder 2"/>
          <p:cNvSpPr>
            <a:spLocks noGrp="1"/>
          </p:cNvSpPr>
          <p:nvPr>
            <p:ph type="ftr" sz="quarter" idx="3"/>
          </p:nvPr>
        </p:nvSpPr>
        <p:spPr>
          <a:xfrm>
            <a:off x="3311225" y="6157663"/>
            <a:ext cx="2518804" cy="7003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Equipment status (Linac4 and LIU-PSB) Jan Hansen - TE/VSC</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81" r:id="rId3"/>
    <p:sldLayoutId id="2147483680" r:id="rId4"/>
    <p:sldLayoutId id="2147483679" r:id="rId5"/>
    <p:sldLayoutId id="2147483674" r:id="rId6"/>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baseline="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baseline="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1915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0500" y="1511300"/>
            <a:ext cx="8953500" cy="4481727"/>
          </a:xfrm>
        </p:spPr>
        <p:txBody>
          <a:bodyPr>
            <a:normAutofit fontScale="77500" lnSpcReduction="20000"/>
          </a:bodyPr>
          <a:lstStyle/>
          <a:p>
            <a:r>
              <a:rPr lang="en-GB" dirty="0" smtClean="0"/>
              <a:t>The Modification and installation of the vacuum chambers and vacuum equipment are highly dependent on other groups.</a:t>
            </a:r>
          </a:p>
          <a:p>
            <a:pPr marL="36576" indent="0">
              <a:buNone/>
            </a:pPr>
            <a:endParaRPr lang="en-GB" dirty="0" smtClean="0"/>
          </a:p>
          <a:p>
            <a:r>
              <a:rPr lang="en-GB" dirty="0" smtClean="0"/>
              <a:t>TE/VSC need EN/MME available for cutting and welding of vacuum chambers </a:t>
            </a:r>
            <a:r>
              <a:rPr lang="en-GB" dirty="0"/>
              <a:t>including radioactive workshop (building </a:t>
            </a:r>
            <a:r>
              <a:rPr lang="en-GB" dirty="0" smtClean="0"/>
              <a:t>109)</a:t>
            </a:r>
          </a:p>
          <a:p>
            <a:endParaRPr lang="en-GB" dirty="0" smtClean="0"/>
          </a:p>
          <a:p>
            <a:r>
              <a:rPr lang="en-GB" dirty="0" smtClean="0"/>
              <a:t>All equipment to be installed in the vacuum system have to be vacuum acceptance tested. Only accepted material can be considered as ready for installation. </a:t>
            </a:r>
          </a:p>
          <a:p>
            <a:endParaRPr lang="en-GB" dirty="0" smtClean="0"/>
          </a:p>
          <a:p>
            <a:r>
              <a:rPr lang="en-GB" dirty="0" smtClean="0"/>
              <a:t>PSB </a:t>
            </a:r>
            <a:r>
              <a:rPr lang="en-GB" dirty="0" smtClean="0"/>
              <a:t>Layout </a:t>
            </a:r>
            <a:r>
              <a:rPr lang="en-GB" dirty="0"/>
              <a:t>/ Assembly drawings required for the installation are </a:t>
            </a:r>
            <a:r>
              <a:rPr lang="en-GB" dirty="0" smtClean="0"/>
              <a:t>missing for </a:t>
            </a:r>
            <a:r>
              <a:rPr lang="en-GB" smtClean="0"/>
              <a:t>some </a:t>
            </a:r>
            <a:r>
              <a:rPr lang="en-GB" smtClean="0"/>
              <a:t>sections.</a:t>
            </a:r>
            <a:endParaRPr lang="en-GB" dirty="0" smtClean="0"/>
          </a:p>
        </p:txBody>
      </p:sp>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a:xfrm>
            <a:off x="1045105" y="172224"/>
            <a:ext cx="7510990" cy="817708"/>
          </a:xfrm>
        </p:spPr>
        <p:txBody>
          <a:bodyPr>
            <a:normAutofit/>
          </a:bodyPr>
          <a:lstStyle/>
          <a:p>
            <a:r>
              <a:rPr lang="en-GB" dirty="0" smtClean="0"/>
              <a:t>Summary (2)</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spTree>
    <p:extLst>
      <p:ext uri="{BB962C8B-B14F-4D97-AF65-F5344CB8AC3E}">
        <p14:creationId xmlns:p14="http://schemas.microsoft.com/office/powerpoint/2010/main" val="29029904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787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p:txBody>
          <a:bodyPr/>
          <a:lstStyle/>
          <a:p>
            <a:pPr algn="ctr"/>
            <a:r>
              <a:rPr lang="en-GB" dirty="0" smtClean="0"/>
              <a:t>Extra slides (BHZ162)</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sp>
        <p:nvSpPr>
          <p:cNvPr id="7" name="Rectangle 6"/>
          <p:cNvSpPr/>
          <p:nvPr/>
        </p:nvSpPr>
        <p:spPr>
          <a:xfrm>
            <a:off x="6234544" y="4299175"/>
            <a:ext cx="2152711" cy="1690399"/>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15" name="Straight Connector 14"/>
          <p:cNvCxnSpPr/>
          <p:nvPr/>
        </p:nvCxnSpPr>
        <p:spPr>
          <a:xfrm>
            <a:off x="6039294" y="3529335"/>
            <a:ext cx="760777" cy="806127"/>
          </a:xfrm>
          <a:prstGeom prst="line">
            <a:avLst/>
          </a:prstGeom>
          <a:ln w="85725">
            <a:solidFill>
              <a:schemeClr val="bg2"/>
            </a:solidFill>
          </a:ln>
        </p:spPr>
        <p:style>
          <a:lnRef idx="2">
            <a:schemeClr val="accent1"/>
          </a:lnRef>
          <a:fillRef idx="0">
            <a:schemeClr val="accent1"/>
          </a:fillRef>
          <a:effectRef idx="1">
            <a:schemeClr val="accent1"/>
          </a:effectRef>
          <a:fontRef idx="minor">
            <a:schemeClr val="tx1"/>
          </a:fontRef>
        </p:style>
      </p:cxnSp>
      <p:pic>
        <p:nvPicPr>
          <p:cNvPr id="8" name="Picture 7" descr="Screen Clippi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0496" y="1315933"/>
            <a:ext cx="3928608" cy="4061649"/>
          </a:xfrm>
          <a:prstGeom prst="rect">
            <a:avLst/>
          </a:prstGeom>
        </p:spPr>
      </p:pic>
      <p:pic>
        <p:nvPicPr>
          <p:cNvPr id="9" name="Picture 8"/>
          <p:cNvPicPr>
            <a:picLocks noChangeAspect="1"/>
          </p:cNvPicPr>
          <p:nvPr/>
        </p:nvPicPr>
        <p:blipFill rotWithShape="1">
          <a:blip r:embed="rId3"/>
          <a:srcRect r="8989"/>
          <a:stretch/>
        </p:blipFill>
        <p:spPr>
          <a:xfrm rot="16200000">
            <a:off x="4500492" y="2281223"/>
            <a:ext cx="4920955" cy="2828599"/>
          </a:xfrm>
          <a:prstGeom prst="rect">
            <a:avLst/>
          </a:prstGeom>
        </p:spPr>
      </p:pic>
    </p:spTree>
    <p:extLst>
      <p:ext uri="{BB962C8B-B14F-4D97-AF65-F5344CB8AC3E}">
        <p14:creationId xmlns:p14="http://schemas.microsoft.com/office/powerpoint/2010/main" val="36546165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p:txBody>
          <a:bodyPr/>
          <a:lstStyle/>
          <a:p>
            <a:pPr algn="ctr"/>
            <a:r>
              <a:rPr lang="en-GB" dirty="0" smtClean="0"/>
              <a:t>Extra slides (BHZ11)</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sp>
        <p:nvSpPr>
          <p:cNvPr id="7" name="Rectangle 6"/>
          <p:cNvSpPr/>
          <p:nvPr/>
        </p:nvSpPr>
        <p:spPr>
          <a:xfrm>
            <a:off x="6234544" y="4299175"/>
            <a:ext cx="2152711" cy="1690399"/>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15" name="Straight Connector 14"/>
          <p:cNvCxnSpPr/>
          <p:nvPr/>
        </p:nvCxnSpPr>
        <p:spPr>
          <a:xfrm>
            <a:off x="6138041" y="3794235"/>
            <a:ext cx="672662" cy="620554"/>
          </a:xfrm>
          <a:prstGeom prst="line">
            <a:avLst/>
          </a:prstGeom>
          <a:ln w="85725">
            <a:solidFill>
              <a:schemeClr val="bg2"/>
            </a:solidFill>
          </a:ln>
        </p:spPr>
        <p:style>
          <a:lnRef idx="2">
            <a:schemeClr val="accent1"/>
          </a:lnRef>
          <a:fillRef idx="0">
            <a:schemeClr val="accent1"/>
          </a:fillRef>
          <a:effectRef idx="1">
            <a:schemeClr val="accent1"/>
          </a:effectRef>
          <a:fontRef idx="minor">
            <a:schemeClr val="tx1"/>
          </a:fontRef>
        </p:style>
      </p:cxnSp>
      <p:pic>
        <p:nvPicPr>
          <p:cNvPr id="14" name="Content Placeholder 5" descr="Screen Clipping"/>
          <p:cNvPicPr>
            <a:picLocks noGrp="1"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58774" y="1759201"/>
            <a:ext cx="7425202" cy="4370262"/>
          </a:xfrm>
          <a:prstGeom prst="rect">
            <a:avLst/>
          </a:prstGeom>
        </p:spPr>
      </p:pic>
      <p:sp>
        <p:nvSpPr>
          <p:cNvPr id="19" name="Rounded Rectangle 18"/>
          <p:cNvSpPr/>
          <p:nvPr/>
        </p:nvSpPr>
        <p:spPr>
          <a:xfrm>
            <a:off x="1472936" y="3612103"/>
            <a:ext cx="36004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sp>
        <p:nvSpPr>
          <p:cNvPr id="20" name="Rectangle 19"/>
          <p:cNvSpPr/>
          <p:nvPr/>
        </p:nvSpPr>
        <p:spPr>
          <a:xfrm>
            <a:off x="44665" y="3072043"/>
            <a:ext cx="1656184" cy="2016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dirty="0" smtClean="0"/>
              <a:t>Magnet</a:t>
            </a:r>
          </a:p>
          <a:p>
            <a:pPr algn="ctr"/>
            <a:r>
              <a:rPr lang="en-GB" dirty="0" smtClean="0"/>
              <a:t>BSW</a:t>
            </a:r>
            <a:endParaRPr lang="en-GB" dirty="0"/>
          </a:p>
        </p:txBody>
      </p:sp>
      <p:sp>
        <p:nvSpPr>
          <p:cNvPr id="21" name="Flowchart: Manual Operation 20"/>
          <p:cNvSpPr/>
          <p:nvPr/>
        </p:nvSpPr>
        <p:spPr>
          <a:xfrm rot="10506295" flipV="1">
            <a:off x="4730969" y="3392014"/>
            <a:ext cx="576064" cy="229331"/>
          </a:xfrm>
          <a:prstGeom prst="flowChartManualOpe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sp>
        <p:nvSpPr>
          <p:cNvPr id="22" name="Rounded Rectangle 21"/>
          <p:cNvSpPr/>
          <p:nvPr/>
        </p:nvSpPr>
        <p:spPr>
          <a:xfrm>
            <a:off x="7734174" y="3478854"/>
            <a:ext cx="72008" cy="7560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sp>
        <p:nvSpPr>
          <p:cNvPr id="23" name="TextBox 11"/>
          <p:cNvSpPr txBox="1"/>
          <p:nvPr/>
        </p:nvSpPr>
        <p:spPr>
          <a:xfrm>
            <a:off x="200426" y="1601684"/>
            <a:ext cx="1584176"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GB" dirty="0" smtClean="0"/>
              <a:t>Bellows compression</a:t>
            </a:r>
          </a:p>
          <a:p>
            <a:r>
              <a:rPr lang="en-GB" dirty="0" smtClean="0"/>
              <a:t>And chamber adjustment</a:t>
            </a:r>
            <a:endParaRPr lang="en-GB" dirty="0"/>
          </a:p>
        </p:txBody>
      </p:sp>
      <p:cxnSp>
        <p:nvCxnSpPr>
          <p:cNvPr id="24" name="Straight Arrow Connector 23"/>
          <p:cNvCxnSpPr/>
          <p:nvPr/>
        </p:nvCxnSpPr>
        <p:spPr>
          <a:xfrm>
            <a:off x="1735643" y="2775225"/>
            <a:ext cx="288032" cy="10559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15"/>
          <p:cNvSpPr txBox="1"/>
          <p:nvPr/>
        </p:nvSpPr>
        <p:spPr>
          <a:xfrm>
            <a:off x="7662166" y="1496250"/>
            <a:ext cx="1368152"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GB" dirty="0" smtClean="0"/>
              <a:t>Chamber adjustment</a:t>
            </a:r>
            <a:endParaRPr lang="en-GB" dirty="0"/>
          </a:p>
        </p:txBody>
      </p:sp>
      <p:cxnSp>
        <p:nvCxnSpPr>
          <p:cNvPr id="26" name="Straight Arrow Connector 25"/>
          <p:cNvCxnSpPr>
            <a:stCxn id="25" idx="2"/>
            <a:endCxn id="22" idx="0"/>
          </p:cNvCxnSpPr>
          <p:nvPr/>
        </p:nvCxnSpPr>
        <p:spPr>
          <a:xfrm flipH="1">
            <a:off x="7770178" y="2142581"/>
            <a:ext cx="576064" cy="13362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 name="Picture 7" descr="Screen Clippi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09934" y="1252674"/>
            <a:ext cx="3018134" cy="1742059"/>
          </a:xfrm>
          <a:prstGeom prst="rect">
            <a:avLst/>
          </a:prstGeom>
          <a:ln w="41275">
            <a:solidFill>
              <a:srgbClr val="FF0000"/>
            </a:solidFill>
          </a:ln>
        </p:spPr>
      </p:pic>
      <p:sp>
        <p:nvSpPr>
          <p:cNvPr id="9" name="TextBox 8"/>
          <p:cNvSpPr txBox="1"/>
          <p:nvPr/>
        </p:nvSpPr>
        <p:spPr>
          <a:xfrm>
            <a:off x="3509934" y="1261394"/>
            <a:ext cx="1232171" cy="369332"/>
          </a:xfrm>
          <a:prstGeom prst="rect">
            <a:avLst/>
          </a:prstGeom>
          <a:noFill/>
        </p:spPr>
        <p:txBody>
          <a:bodyPr wrap="square" rtlCol="0">
            <a:spAutoFit/>
          </a:bodyPr>
          <a:lstStyle/>
          <a:p>
            <a:r>
              <a:rPr lang="en-GB" dirty="0" smtClean="0"/>
              <a:t>End view</a:t>
            </a:r>
            <a:endParaRPr lang="en-GB" dirty="0"/>
          </a:p>
        </p:txBody>
      </p:sp>
    </p:spTree>
    <p:extLst>
      <p:ext uri="{BB962C8B-B14F-4D97-AF65-F5344CB8AC3E}">
        <p14:creationId xmlns:p14="http://schemas.microsoft.com/office/powerpoint/2010/main" val="3170896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GB" dirty="0" smtClean="0"/>
              <a:t>Linac4-PSB 160 MeV connection readiness review ( TE/VSC )</a:t>
            </a:r>
            <a:endParaRPr lang="en-GB" dirty="0"/>
          </a:p>
        </p:txBody>
      </p:sp>
      <p:sp>
        <p:nvSpPr>
          <p:cNvPr id="10" name="Text Placeholder 9"/>
          <p:cNvSpPr>
            <a:spLocks noGrp="1"/>
          </p:cNvSpPr>
          <p:nvPr>
            <p:ph type="body" idx="10"/>
          </p:nvPr>
        </p:nvSpPr>
        <p:spPr/>
        <p:txBody>
          <a:bodyPr/>
          <a:lstStyle/>
          <a:p>
            <a:r>
              <a:rPr lang="en-GB" dirty="0" smtClean="0"/>
              <a:t>Tuesday 30 August 2016</a:t>
            </a:r>
            <a:endParaRPr lang="en-GB" dirty="0"/>
          </a:p>
        </p:txBody>
      </p:sp>
      <p:sp>
        <p:nvSpPr>
          <p:cNvPr id="3" name="Date Placeholder 2"/>
          <p:cNvSpPr>
            <a:spLocks noGrp="1"/>
          </p:cNvSpPr>
          <p:nvPr>
            <p:ph type="dt" sz="half" idx="2"/>
          </p:nvPr>
        </p:nvSpPr>
        <p:spPr/>
        <p:txBody>
          <a:bodyPr/>
          <a:lstStyle/>
          <a:p>
            <a:r>
              <a:rPr lang="en-US" dirty="0" smtClean="0"/>
              <a:t>30 August 2016 Linac4-PSB 160 MeV connection readiness review</a:t>
            </a:r>
            <a:endParaRPr lang="fr-FR" dirty="0"/>
          </a:p>
        </p:txBody>
      </p:sp>
      <p:sp>
        <p:nvSpPr>
          <p:cNvPr id="5" name="Slide Number Placeholder 4"/>
          <p:cNvSpPr>
            <a:spLocks noGrp="1"/>
          </p:cNvSpPr>
          <p:nvPr>
            <p:ph type="sldNum" sz="quarter" idx="4"/>
          </p:nvPr>
        </p:nvSpPr>
        <p:spPr/>
        <p:txBody>
          <a:bodyPr/>
          <a:lstStyle/>
          <a:p>
            <a:fld id="{17918391-D411-FE40-AAD7-861AE5233E0E}" type="slidenum">
              <a:rPr lang="fr-FR" smtClean="0"/>
              <a:pPr/>
              <a:t>2</a:t>
            </a:fld>
            <a:endParaRPr lang="fr-FR" dirty="0"/>
          </a:p>
        </p:txBody>
      </p:sp>
    </p:spTree>
    <p:extLst>
      <p:ext uri="{BB962C8B-B14F-4D97-AF65-F5344CB8AC3E}">
        <p14:creationId xmlns:p14="http://schemas.microsoft.com/office/powerpoint/2010/main" val="2071624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57200" y="2055931"/>
            <a:ext cx="8226854" cy="940443"/>
          </a:xfrm>
        </p:spPr>
        <p:txBody>
          <a:bodyPr/>
          <a:lstStyle/>
          <a:p>
            <a:r>
              <a:rPr lang="en-GB" dirty="0" smtClean="0"/>
              <a:t>TE-VSC</a:t>
            </a:r>
            <a:endParaRPr lang="en-GB" dirty="0"/>
          </a:p>
        </p:txBody>
      </p:sp>
      <p:sp>
        <p:nvSpPr>
          <p:cNvPr id="12" name="Text Placeholder 11"/>
          <p:cNvSpPr>
            <a:spLocks noGrp="1"/>
          </p:cNvSpPr>
          <p:nvPr>
            <p:ph type="body" idx="10"/>
          </p:nvPr>
        </p:nvSpPr>
        <p:spPr>
          <a:xfrm>
            <a:off x="838176" y="3391124"/>
            <a:ext cx="2743200" cy="770973"/>
          </a:xfrm>
        </p:spPr>
        <p:txBody>
          <a:bodyPr>
            <a:noAutofit/>
          </a:bodyPr>
          <a:lstStyle/>
          <a:p>
            <a:endParaRPr lang="en-GB" sz="1600" b="1" dirty="0" smtClean="0"/>
          </a:p>
          <a:p>
            <a:r>
              <a:rPr lang="en-GB" sz="1600" dirty="0"/>
              <a:t>José de la Gama</a:t>
            </a:r>
          </a:p>
          <a:p>
            <a:r>
              <a:rPr lang="en-GB" sz="1600" b="1" dirty="0" smtClean="0"/>
              <a:t>Jan Hansen</a:t>
            </a:r>
          </a:p>
          <a:p>
            <a:r>
              <a:rPr lang="en-GB" sz="1600" dirty="0" smtClean="0"/>
              <a:t>Jose Somoza</a:t>
            </a:r>
          </a:p>
        </p:txBody>
      </p:sp>
      <p:sp>
        <p:nvSpPr>
          <p:cNvPr id="4" name="Date Placeholder 3"/>
          <p:cNvSpPr>
            <a:spLocks noGrp="1"/>
          </p:cNvSpPr>
          <p:nvPr>
            <p:ph type="dt" sz="half" idx="2"/>
          </p:nvPr>
        </p:nvSpPr>
        <p:spPr/>
        <p:txBody>
          <a:bodyPr/>
          <a:lstStyle/>
          <a:p>
            <a:r>
              <a:rPr lang="en-US" dirty="0" smtClean="0"/>
              <a:t>30 August 2016 Linac4-PSB 160 MeV connection readiness review</a:t>
            </a:r>
            <a:endParaRPr lang="fr-FR" dirty="0"/>
          </a:p>
        </p:txBody>
      </p:sp>
      <p:sp>
        <p:nvSpPr>
          <p:cNvPr id="6" name="Slide Number Placeholder 5"/>
          <p:cNvSpPr>
            <a:spLocks noGrp="1"/>
          </p:cNvSpPr>
          <p:nvPr>
            <p:ph type="sldNum" sz="quarter" idx="4"/>
          </p:nvPr>
        </p:nvSpPr>
        <p:spPr/>
        <p:txBody>
          <a:bodyPr/>
          <a:lstStyle/>
          <a:p>
            <a:fld id="{17918391-D411-FE40-AAD7-861AE5233E0E}" type="slidenum">
              <a:rPr lang="fr-FR" smtClean="0"/>
              <a:pPr/>
              <a:t>3</a:t>
            </a:fld>
            <a:endParaRPr lang="fr-FR" dirty="0"/>
          </a:p>
        </p:txBody>
      </p:sp>
      <p:sp>
        <p:nvSpPr>
          <p:cNvPr id="5" name="Footer Placeholder 4"/>
          <p:cNvSpPr>
            <a:spLocks noGrp="1"/>
          </p:cNvSpPr>
          <p:nvPr>
            <p:ph type="ftr" sz="quarter" idx="3"/>
          </p:nvPr>
        </p:nvSpPr>
        <p:spPr>
          <a:xfrm>
            <a:off x="3311225" y="6184800"/>
            <a:ext cx="3039699" cy="673199"/>
          </a:xfrm>
        </p:spPr>
        <p:txBody>
          <a:bodyPr/>
          <a:lstStyle/>
          <a:p>
            <a:r>
              <a:rPr lang="en-GB" dirty="0" smtClean="0"/>
              <a:t>Equipment status (Linac4 and LIU-PSB) Jan Hansen - TE/VSC</a:t>
            </a:r>
            <a:endParaRPr lang="fr-FR" dirty="0"/>
          </a:p>
        </p:txBody>
      </p:sp>
      <p:sp>
        <p:nvSpPr>
          <p:cNvPr id="2" name="TextBox 1"/>
          <p:cNvSpPr txBox="1"/>
          <p:nvPr/>
        </p:nvSpPr>
        <p:spPr>
          <a:xfrm>
            <a:off x="4229848" y="2836260"/>
            <a:ext cx="4206240"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b="1" u="sng" dirty="0" smtClean="0"/>
              <a:t>Table of Contents</a:t>
            </a:r>
            <a:r>
              <a:rPr lang="en-GB" dirty="0" smtClean="0"/>
              <a:t>:</a:t>
            </a:r>
          </a:p>
          <a:p>
            <a:pPr marL="285750" indent="-285750">
              <a:buFont typeface="Arial" panose="020B0604020202020204" pitchFamily="34" charset="0"/>
              <a:buChar char="•"/>
            </a:pPr>
            <a:r>
              <a:rPr lang="en-GB" dirty="0" smtClean="0"/>
              <a:t>Equipment dismantling</a:t>
            </a:r>
          </a:p>
          <a:p>
            <a:pPr marL="285750" indent="-285750">
              <a:buFont typeface="Arial" panose="020B0604020202020204" pitchFamily="34" charset="0"/>
              <a:buChar char="•"/>
            </a:pPr>
            <a:r>
              <a:rPr lang="en-GB" dirty="0" smtClean="0"/>
              <a:t>Equipment installation</a:t>
            </a:r>
          </a:p>
          <a:p>
            <a:pPr marL="285750" indent="-285750">
              <a:buFont typeface="Arial" panose="020B0604020202020204" pitchFamily="34" charset="0"/>
              <a:buChar char="•"/>
            </a:pPr>
            <a:r>
              <a:rPr lang="en-GB" dirty="0" smtClean="0"/>
              <a:t>Risks / Mitigation</a:t>
            </a:r>
          </a:p>
          <a:p>
            <a:pPr marL="285750" indent="-285750">
              <a:buFont typeface="Arial" panose="020B0604020202020204" pitchFamily="34" charset="0"/>
              <a:buChar char="•"/>
            </a:pPr>
            <a:r>
              <a:rPr lang="en-GB" dirty="0" smtClean="0"/>
              <a:t>Additional information</a:t>
            </a:r>
          </a:p>
          <a:p>
            <a:pPr marL="285750" indent="-285750">
              <a:buFont typeface="Arial" panose="020B0604020202020204" pitchFamily="34" charset="0"/>
              <a:buChar char="•"/>
            </a:pPr>
            <a:r>
              <a:rPr lang="en-GB" dirty="0" smtClean="0"/>
              <a:t>Summary</a:t>
            </a:r>
          </a:p>
        </p:txBody>
      </p:sp>
    </p:spTree>
    <p:extLst>
      <p:ext uri="{BB962C8B-B14F-4D97-AF65-F5344CB8AC3E}">
        <p14:creationId xmlns:p14="http://schemas.microsoft.com/office/powerpoint/2010/main" val="1558547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p:txBody>
          <a:bodyPr/>
          <a:lstStyle/>
          <a:p>
            <a:pPr algn="ctr"/>
            <a:r>
              <a:rPr lang="en-GB" dirty="0" smtClean="0"/>
              <a:t>Layout overview</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pic>
        <p:nvPicPr>
          <p:cNvPr id="8" name="Picture 7" descr="Screen Clipping"/>
          <p:cNvPicPr>
            <a:picLocks noChangeAspect="1"/>
          </p:cNvPicPr>
          <p:nvPr/>
        </p:nvPicPr>
        <p:blipFill rotWithShape="1">
          <a:blip r:embed="rId2">
            <a:extLst>
              <a:ext uri="{28A0092B-C50C-407E-A947-70E740481C1C}">
                <a14:useLocalDpi xmlns:a14="http://schemas.microsoft.com/office/drawing/2010/main" val="0"/>
              </a:ext>
            </a:extLst>
          </a:blip>
          <a:srcRect r="30583"/>
          <a:stretch/>
        </p:blipFill>
        <p:spPr>
          <a:xfrm rot="5400000">
            <a:off x="2945898" y="-588762"/>
            <a:ext cx="3346152" cy="8071712"/>
          </a:xfrm>
          <a:prstGeom prst="rect">
            <a:avLst/>
          </a:prstGeom>
        </p:spPr>
      </p:pic>
      <p:sp>
        <p:nvSpPr>
          <p:cNvPr id="7" name="Rectangle 6"/>
          <p:cNvSpPr/>
          <p:nvPr/>
        </p:nvSpPr>
        <p:spPr>
          <a:xfrm>
            <a:off x="6234544" y="4299175"/>
            <a:ext cx="2152711" cy="1690399"/>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TextBox 8"/>
          <p:cNvSpPr txBox="1"/>
          <p:nvPr/>
        </p:nvSpPr>
        <p:spPr>
          <a:xfrm>
            <a:off x="4019884" y="4523968"/>
            <a:ext cx="599090" cy="369332"/>
          </a:xfrm>
          <a:prstGeom prst="rect">
            <a:avLst/>
          </a:prstGeom>
          <a:solidFill>
            <a:schemeClr val="bg2"/>
          </a:solidFill>
        </p:spPr>
        <p:txBody>
          <a:bodyPr wrap="square" rtlCol="0">
            <a:spAutoFit/>
          </a:bodyPr>
          <a:lstStyle/>
          <a:p>
            <a:r>
              <a:rPr lang="en-GB" dirty="0" smtClean="0"/>
              <a:t>PS</a:t>
            </a:r>
            <a:endParaRPr lang="en-GB" dirty="0"/>
          </a:p>
        </p:txBody>
      </p:sp>
      <p:sp>
        <p:nvSpPr>
          <p:cNvPr id="11" name="TextBox 10"/>
          <p:cNvSpPr txBox="1"/>
          <p:nvPr/>
        </p:nvSpPr>
        <p:spPr>
          <a:xfrm>
            <a:off x="1030014" y="2147529"/>
            <a:ext cx="504496" cy="369332"/>
          </a:xfrm>
          <a:prstGeom prst="rect">
            <a:avLst/>
          </a:prstGeom>
          <a:solidFill>
            <a:srgbClr val="FF0000"/>
          </a:solidFill>
        </p:spPr>
        <p:txBody>
          <a:bodyPr wrap="square" rtlCol="0">
            <a:spAutoFit/>
          </a:bodyPr>
          <a:lstStyle/>
          <a:p>
            <a:r>
              <a:rPr lang="en-GB" dirty="0" smtClean="0"/>
              <a:t>L4</a:t>
            </a:r>
            <a:endParaRPr lang="en-GB" dirty="0"/>
          </a:p>
        </p:txBody>
      </p:sp>
      <p:cxnSp>
        <p:nvCxnSpPr>
          <p:cNvPr id="15" name="Straight Connector 14"/>
          <p:cNvCxnSpPr/>
          <p:nvPr/>
        </p:nvCxnSpPr>
        <p:spPr>
          <a:xfrm>
            <a:off x="6138041" y="3794235"/>
            <a:ext cx="672662" cy="620554"/>
          </a:xfrm>
          <a:prstGeom prst="line">
            <a:avLst/>
          </a:prstGeom>
          <a:ln w="85725">
            <a:solidFill>
              <a:schemeClr val="bg2"/>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5108028" y="3899338"/>
            <a:ext cx="1366344" cy="10510"/>
          </a:xfrm>
          <a:prstGeom prst="line">
            <a:avLst/>
          </a:prstGeom>
          <a:ln w="31750">
            <a:solidFill>
              <a:srgbClr val="002060"/>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963103" y="3078679"/>
            <a:ext cx="662151" cy="369332"/>
          </a:xfrm>
          <a:prstGeom prst="rect">
            <a:avLst/>
          </a:prstGeom>
          <a:noFill/>
        </p:spPr>
        <p:txBody>
          <a:bodyPr wrap="square" rtlCol="0">
            <a:spAutoFit/>
          </a:bodyPr>
          <a:lstStyle/>
          <a:p>
            <a:r>
              <a:rPr lang="en-GB" dirty="0" smtClean="0"/>
              <a:t>PSB</a:t>
            </a:r>
            <a:endParaRPr lang="en-GB" dirty="0"/>
          </a:p>
        </p:txBody>
      </p:sp>
      <p:sp>
        <p:nvSpPr>
          <p:cNvPr id="21" name="TextBox 20"/>
          <p:cNvSpPr txBox="1"/>
          <p:nvPr/>
        </p:nvSpPr>
        <p:spPr>
          <a:xfrm>
            <a:off x="5683366" y="3961011"/>
            <a:ext cx="406423" cy="369332"/>
          </a:xfrm>
          <a:prstGeom prst="rect">
            <a:avLst/>
          </a:prstGeom>
          <a:solidFill>
            <a:schemeClr val="bg2"/>
          </a:solidFill>
        </p:spPr>
        <p:txBody>
          <a:bodyPr wrap="square" rtlCol="0">
            <a:spAutoFit/>
          </a:bodyPr>
          <a:lstStyle/>
          <a:p>
            <a:r>
              <a:rPr lang="en-GB" dirty="0" smtClean="0"/>
              <a:t>BI</a:t>
            </a:r>
            <a:endParaRPr lang="en-GB" dirty="0"/>
          </a:p>
        </p:txBody>
      </p:sp>
      <p:sp>
        <p:nvSpPr>
          <p:cNvPr id="22" name="TextBox 21"/>
          <p:cNvSpPr txBox="1"/>
          <p:nvPr/>
        </p:nvSpPr>
        <p:spPr>
          <a:xfrm>
            <a:off x="3493914" y="3452055"/>
            <a:ext cx="599090" cy="369332"/>
          </a:xfrm>
          <a:prstGeom prst="rect">
            <a:avLst/>
          </a:prstGeom>
          <a:solidFill>
            <a:schemeClr val="bg2"/>
          </a:solidFill>
        </p:spPr>
        <p:txBody>
          <a:bodyPr wrap="square" rtlCol="0">
            <a:spAutoFit/>
          </a:bodyPr>
          <a:lstStyle/>
          <a:p>
            <a:r>
              <a:rPr lang="en-GB" dirty="0" smtClean="0"/>
              <a:t>LT</a:t>
            </a:r>
            <a:endParaRPr lang="en-GB" dirty="0"/>
          </a:p>
        </p:txBody>
      </p:sp>
      <p:sp>
        <p:nvSpPr>
          <p:cNvPr id="23" name="TextBox 22"/>
          <p:cNvSpPr txBox="1"/>
          <p:nvPr/>
        </p:nvSpPr>
        <p:spPr>
          <a:xfrm>
            <a:off x="4534891" y="3026137"/>
            <a:ext cx="709771" cy="646331"/>
          </a:xfrm>
          <a:prstGeom prst="rect">
            <a:avLst/>
          </a:prstGeom>
          <a:solidFill>
            <a:schemeClr val="bg2"/>
          </a:solidFill>
        </p:spPr>
        <p:txBody>
          <a:bodyPr wrap="square" rtlCol="0">
            <a:spAutoFit/>
          </a:bodyPr>
          <a:lstStyle/>
          <a:p>
            <a:r>
              <a:rPr lang="en-GB" dirty="0" smtClean="0"/>
              <a:t>LBE</a:t>
            </a:r>
          </a:p>
          <a:p>
            <a:r>
              <a:rPr lang="en-GB" dirty="0" smtClean="0"/>
              <a:t>LBS</a:t>
            </a:r>
            <a:endParaRPr lang="en-GB" dirty="0"/>
          </a:p>
        </p:txBody>
      </p:sp>
      <p:sp>
        <p:nvSpPr>
          <p:cNvPr id="24" name="TextBox 23"/>
          <p:cNvSpPr txBox="1"/>
          <p:nvPr/>
        </p:nvSpPr>
        <p:spPr>
          <a:xfrm>
            <a:off x="918788" y="3000139"/>
            <a:ext cx="522377" cy="369332"/>
          </a:xfrm>
          <a:prstGeom prst="rect">
            <a:avLst/>
          </a:prstGeom>
          <a:solidFill>
            <a:schemeClr val="bg2"/>
          </a:solidFill>
        </p:spPr>
        <p:txBody>
          <a:bodyPr wrap="square" rtlCol="0">
            <a:spAutoFit/>
          </a:bodyPr>
          <a:lstStyle/>
          <a:p>
            <a:r>
              <a:rPr lang="en-GB" dirty="0" smtClean="0"/>
              <a:t>L2</a:t>
            </a:r>
            <a:endParaRPr lang="en-GB" dirty="0"/>
          </a:p>
        </p:txBody>
      </p:sp>
      <p:sp>
        <p:nvSpPr>
          <p:cNvPr id="2" name="TextBox 1"/>
          <p:cNvSpPr txBox="1"/>
          <p:nvPr/>
        </p:nvSpPr>
        <p:spPr>
          <a:xfrm>
            <a:off x="2184633" y="2472139"/>
            <a:ext cx="587829" cy="369332"/>
          </a:xfrm>
          <a:prstGeom prst="rect">
            <a:avLst/>
          </a:prstGeom>
          <a:noFill/>
        </p:spPr>
        <p:txBody>
          <a:bodyPr wrap="square" rtlCol="0">
            <a:spAutoFit/>
          </a:bodyPr>
          <a:lstStyle/>
          <a:p>
            <a:r>
              <a:rPr lang="en-GB" dirty="0" smtClean="0"/>
              <a:t>L4T</a:t>
            </a:r>
            <a:endParaRPr lang="en-GB" dirty="0"/>
          </a:p>
        </p:txBody>
      </p:sp>
      <p:sp>
        <p:nvSpPr>
          <p:cNvPr id="10" name="TextBox 9"/>
          <p:cNvSpPr txBox="1"/>
          <p:nvPr/>
        </p:nvSpPr>
        <p:spPr>
          <a:xfrm>
            <a:off x="2395467" y="3056127"/>
            <a:ext cx="750781" cy="230832"/>
          </a:xfrm>
          <a:prstGeom prst="rect">
            <a:avLst/>
          </a:prstGeom>
          <a:solidFill>
            <a:schemeClr val="accent1"/>
          </a:solidFill>
        </p:spPr>
        <p:txBody>
          <a:bodyPr wrap="square" rtlCol="0">
            <a:spAutoFit/>
          </a:bodyPr>
          <a:lstStyle/>
          <a:p>
            <a:r>
              <a:rPr lang="en-US" sz="900" dirty="0" smtClean="0"/>
              <a:t>LT-BHZ20</a:t>
            </a:r>
            <a:endParaRPr lang="en-GB" sz="1100" dirty="0"/>
          </a:p>
        </p:txBody>
      </p:sp>
    </p:spTree>
    <p:extLst>
      <p:ext uri="{BB962C8B-B14F-4D97-AF65-F5344CB8AC3E}">
        <p14:creationId xmlns:p14="http://schemas.microsoft.com/office/powerpoint/2010/main" val="2974585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5105" y="172224"/>
            <a:ext cx="7510990" cy="817708"/>
          </a:xfrm>
        </p:spPr>
        <p:txBody>
          <a:bodyPr/>
          <a:lstStyle/>
          <a:p>
            <a:r>
              <a:rPr lang="en-GB" dirty="0" smtClean="0"/>
              <a:t>Equipment dismantling</a:t>
            </a:r>
            <a:endParaRPr lang="en-GB" dirty="0"/>
          </a:p>
        </p:txBody>
      </p:sp>
      <p:sp>
        <p:nvSpPr>
          <p:cNvPr id="4" name="Date Placeholder 3"/>
          <p:cNvSpPr>
            <a:spLocks noGrp="1"/>
          </p:cNvSpPr>
          <p:nvPr>
            <p:ph type="dt" sz="half" idx="2"/>
          </p:nvPr>
        </p:nvSpPr>
        <p:spPr/>
        <p:txBody>
          <a:bodyPr/>
          <a:lstStyle/>
          <a:p>
            <a:r>
              <a:rPr lang="en-US" dirty="0" smtClean="0"/>
              <a:t>30 August 2016 Linac4-PSB 160 MeV connection readiness review</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Footer Placeholder 4"/>
          <p:cNvSpPr>
            <a:spLocks noGrp="1"/>
          </p:cNvSpPr>
          <p:nvPr>
            <p:ph type="ftr" sz="quarter" idx="3"/>
          </p:nvPr>
        </p:nvSpPr>
        <p:spPr/>
        <p:txBody>
          <a:bodyPr/>
          <a:lstStyle/>
          <a:p>
            <a:r>
              <a:rPr lang="en-GB" dirty="0" smtClean="0"/>
              <a:t>Equipment status (Linac4 and LIU-PSB) Jan Hansen - TE/VSC</a:t>
            </a:r>
            <a:endParaRPr lang="en-US" dirty="0"/>
          </a:p>
        </p:txBody>
      </p:sp>
      <p:sp>
        <p:nvSpPr>
          <p:cNvPr id="7" name="Rectangle 6"/>
          <p:cNvSpPr/>
          <p:nvPr/>
        </p:nvSpPr>
        <p:spPr>
          <a:xfrm>
            <a:off x="4447607" y="3244334"/>
            <a:ext cx="248786" cy="369332"/>
          </a:xfrm>
          <a:prstGeom prst="rect">
            <a:avLst/>
          </a:prstGeom>
        </p:spPr>
        <p:txBody>
          <a:bodyPr wrap="none">
            <a:spAutoFit/>
          </a:bodyPr>
          <a:lstStyle/>
          <a:p>
            <a:r>
              <a:rPr lang="en-US" dirty="0"/>
              <a:t>/</a:t>
            </a:r>
            <a:endParaRPr lang="en-GB" dirty="0"/>
          </a:p>
        </p:txBody>
      </p:sp>
      <p:sp>
        <p:nvSpPr>
          <p:cNvPr id="8" name="Rectangle 7"/>
          <p:cNvSpPr/>
          <p:nvPr/>
        </p:nvSpPr>
        <p:spPr>
          <a:xfrm>
            <a:off x="4447607" y="3244334"/>
            <a:ext cx="248786" cy="369332"/>
          </a:xfrm>
          <a:prstGeom prst="rect">
            <a:avLst/>
          </a:prstGeom>
        </p:spPr>
        <p:txBody>
          <a:bodyPr wrap="none">
            <a:spAutoFit/>
          </a:bodyPr>
          <a:lstStyle/>
          <a:p>
            <a:r>
              <a:rPr lang="en-US" dirty="0"/>
              <a:t>/</a:t>
            </a:r>
            <a:endParaRPr lang="en-GB" dirty="0"/>
          </a:p>
        </p:txBody>
      </p:sp>
      <p:graphicFrame>
        <p:nvGraphicFramePr>
          <p:cNvPr id="9" name="Content Placeholder 6"/>
          <p:cNvGraphicFramePr>
            <a:graphicFrameLocks noGrp="1"/>
          </p:cNvGraphicFramePr>
          <p:nvPr>
            <p:ph idx="1"/>
            <p:extLst>
              <p:ext uri="{D42A27DB-BD31-4B8C-83A1-F6EECF244321}">
                <p14:modId xmlns:p14="http://schemas.microsoft.com/office/powerpoint/2010/main" val="1435175985"/>
              </p:ext>
            </p:extLst>
          </p:nvPr>
        </p:nvGraphicFramePr>
        <p:xfrm>
          <a:off x="85724" y="1062624"/>
          <a:ext cx="8896351" cy="5074293"/>
        </p:xfrm>
        <a:graphic>
          <a:graphicData uri="http://schemas.openxmlformats.org/drawingml/2006/table">
            <a:tbl>
              <a:tblPr firstRow="1" firstCol="1" bandRow="1">
                <a:tableStyleId>{073A0DAA-6AF3-43AB-8588-CEC1D06C72B9}</a:tableStyleId>
              </a:tblPr>
              <a:tblGrid>
                <a:gridCol w="1736113"/>
                <a:gridCol w="2245338"/>
                <a:gridCol w="942975"/>
                <a:gridCol w="1956272"/>
                <a:gridCol w="2015653"/>
              </a:tblGrid>
              <a:tr h="340697">
                <a:tc>
                  <a:txBody>
                    <a:bodyPr/>
                    <a:lstStyle/>
                    <a:p>
                      <a:pPr algn="ctr" fontAlgn="ctr"/>
                      <a:r>
                        <a:rPr lang="en-US" sz="1100" u="none" strike="noStrike" dirty="0" smtClean="0">
                          <a:effectLst/>
                        </a:rPr>
                        <a:t>Sector or Machine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u="none" strike="noStrike" dirty="0" smtClean="0">
                          <a:effectLst/>
                        </a:rPr>
                        <a:t>Vacuum equipment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b="1" i="0" u="none" strike="noStrike" dirty="0" smtClean="0">
                          <a:solidFill>
                            <a:schemeClr val="lt1"/>
                          </a:solidFill>
                          <a:effectLst/>
                          <a:latin typeface="+mn-lt"/>
                        </a:rPr>
                        <a:t>dismantling</a:t>
                      </a:r>
                      <a:r>
                        <a:rPr lang="en-US" sz="1100" b="1" i="0" u="none" strike="noStrike" baseline="0" dirty="0" smtClean="0">
                          <a:solidFill>
                            <a:schemeClr val="lt1"/>
                          </a:solidFill>
                          <a:effectLst/>
                          <a:latin typeface="+mn-lt"/>
                        </a:rPr>
                        <a:t> time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chemeClr val="lt1"/>
                          </a:solidFill>
                          <a:effectLst/>
                          <a:latin typeface="+mn-lt"/>
                        </a:rPr>
                        <a:t>Request for </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chemeClr val="lt1"/>
                          </a:solidFill>
                          <a:effectLst/>
                          <a:latin typeface="+mn-lt"/>
                        </a:rPr>
                        <a:t>Help</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u="none" strike="noStrike" dirty="0">
                          <a:effectLst/>
                        </a:rPr>
                        <a:t>Remarks</a:t>
                      </a:r>
                      <a:endParaRPr lang="en-US" sz="1100" b="0" i="0" u="none" strike="noStrike" dirty="0">
                        <a:solidFill>
                          <a:srgbClr val="000000"/>
                        </a:solidFill>
                        <a:effectLst/>
                        <a:latin typeface="Calibri" panose="020F0502020204030204" pitchFamily="34" charset="0"/>
                      </a:endParaRPr>
                    </a:p>
                  </a:txBody>
                  <a:tcPr marL="8975" marR="8975" marT="8975" marB="0" anchor="ctr"/>
                </a:tc>
              </a:tr>
              <a:tr h="838418">
                <a:tc>
                  <a:txBody>
                    <a:bodyPr/>
                    <a:lstStyle/>
                    <a:p>
                      <a:pPr lvl="0" algn="ctr" fontAlgn="b"/>
                      <a:r>
                        <a:rPr lang="en-US" sz="1100" u="none" strike="noStrike" dirty="0" smtClean="0">
                          <a:effectLst/>
                        </a:rPr>
                        <a:t> Disconnect</a:t>
                      </a:r>
                      <a:r>
                        <a:rPr lang="en-US" sz="1100" u="none" strike="noStrike" baseline="0" dirty="0" smtClean="0">
                          <a:effectLst/>
                        </a:rPr>
                        <a:t> L4T  line (HST)</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dirty="0" smtClean="0">
                          <a:solidFill>
                            <a:schemeClr val="dk1"/>
                          </a:solidFill>
                          <a:effectLst/>
                          <a:latin typeface="+mn-lt"/>
                        </a:rPr>
                        <a:t>-Reuse</a:t>
                      </a:r>
                      <a:r>
                        <a:rPr lang="en-GB" sz="1100" b="0" i="0" u="none" strike="noStrike" baseline="0" dirty="0" smtClean="0">
                          <a:solidFill>
                            <a:schemeClr val="dk1"/>
                          </a:solidFill>
                          <a:effectLst/>
                          <a:latin typeface="+mn-lt"/>
                        </a:rPr>
                        <a:t> of chambers and pumps in L4 and PSB</a:t>
                      </a:r>
                    </a:p>
                    <a:p>
                      <a:pPr algn="ctr"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baseline="0" dirty="0" smtClean="0">
                          <a:solidFill>
                            <a:schemeClr val="dk1"/>
                          </a:solidFill>
                          <a:effectLst/>
                          <a:latin typeface="+mn-lt"/>
                        </a:rPr>
                        <a:t>3 days </a:t>
                      </a:r>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baseline="0" dirty="0" smtClean="0">
                        <a:solidFill>
                          <a:schemeClr val="dk1"/>
                        </a:solidFill>
                        <a:effectLst/>
                        <a:latin typeface="+mn-lt"/>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EN/HE transport and handling </a:t>
                      </a:r>
                      <a:endParaRPr lang="en-GB" sz="1100" b="0" i="0" u="none" strike="noStrike" dirty="0" smtClean="0">
                        <a:solidFill>
                          <a:srgbClr val="000000"/>
                        </a:solidFill>
                        <a:effectLst/>
                        <a:latin typeface="Calibri" panose="020F0502020204030204" pitchFamily="34" charset="0"/>
                      </a:endParaRPr>
                    </a:p>
                    <a:p>
                      <a:pPr algn="l"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l" fontAlgn="b"/>
                      <a:r>
                        <a:rPr lang="en-US" sz="1100" u="none" strike="noStrike" dirty="0">
                          <a:effectLst/>
                        </a:rPr>
                        <a:t> </a:t>
                      </a:r>
                      <a:r>
                        <a:rPr lang="en-US" sz="1100" u="none" strike="noStrike" dirty="0" smtClean="0">
                          <a:effectLst/>
                        </a:rPr>
                        <a:t>O</a:t>
                      </a:r>
                      <a:r>
                        <a:rPr lang="en-US" sz="1100" u="none" strike="noStrike" baseline="0" dirty="0" smtClean="0">
                          <a:effectLst/>
                        </a:rPr>
                        <a:t>bsolete cables from HST</a:t>
                      </a:r>
                      <a:endParaRPr lang="en-US" sz="1100" b="0" i="0" u="none" strike="noStrike" dirty="0">
                        <a:solidFill>
                          <a:srgbClr val="000000"/>
                        </a:solidFill>
                        <a:effectLst/>
                        <a:latin typeface="Calibri" panose="020F0502020204030204" pitchFamily="34" charset="0"/>
                      </a:endParaRPr>
                    </a:p>
                  </a:txBody>
                  <a:tcPr marL="8975" marR="8975" marT="8975" marB="0" anchor="ctr"/>
                </a:tc>
              </a:tr>
              <a:tr h="678878">
                <a:tc>
                  <a:txBody>
                    <a:bodyPr/>
                    <a:lstStyle/>
                    <a:p>
                      <a:pPr lvl="0" algn="l" fontAlgn="b"/>
                      <a:r>
                        <a:rPr lang="en-US" sz="1100" u="none" strike="noStrike" dirty="0" smtClean="0">
                          <a:effectLst/>
                        </a:rPr>
                        <a:t> Disconnect  transfer line</a:t>
                      </a:r>
                      <a:r>
                        <a:rPr lang="en-US" sz="1100" u="none" strike="noStrike" baseline="0" dirty="0" smtClean="0">
                          <a:effectLst/>
                        </a:rPr>
                        <a:t> </a:t>
                      </a:r>
                      <a:r>
                        <a:rPr lang="en-US" sz="1100" u="none" strike="noStrike" dirty="0" smtClean="0">
                          <a:effectLst/>
                        </a:rPr>
                        <a:t>LT-BHZ20</a:t>
                      </a:r>
                      <a:r>
                        <a:rPr lang="en-US" sz="1100" u="none" strike="noStrike" baseline="0" dirty="0" smtClean="0">
                          <a:effectLst/>
                        </a:rPr>
                        <a:t> to PSB and dismantle  LINAC 2</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u="none" strike="noStrike" dirty="0" smtClean="0">
                          <a:effectLst/>
                        </a:rPr>
                        <a:t>-WASTE (drift</a:t>
                      </a:r>
                      <a:r>
                        <a:rPr lang="en-GB" sz="1100" u="none" strike="noStrike" baseline="0" dirty="0" smtClean="0">
                          <a:effectLst/>
                        </a:rPr>
                        <a:t> chambers and chambers inside magnets)</a:t>
                      </a:r>
                    </a:p>
                    <a:p>
                      <a:pPr algn="ctr" fontAlgn="t"/>
                      <a:endParaRPr lang="en-GB" sz="1100" u="none" strike="noStrike" baseline="0" dirty="0" smtClean="0">
                        <a:effectLst/>
                      </a:endParaRPr>
                    </a:p>
                    <a:p>
                      <a:pPr algn="ctr" fontAlgn="t"/>
                      <a:r>
                        <a:rPr lang="en-GB" sz="1100" u="none" strike="noStrike" baseline="0" dirty="0" smtClean="0">
                          <a:effectLst/>
                        </a:rPr>
                        <a:t>Cables obsolete </a:t>
                      </a:r>
                    </a:p>
                    <a:p>
                      <a:pPr algn="ctr"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u="none" strike="noStrike" dirty="0">
                          <a:effectLst/>
                        </a:rPr>
                        <a:t> </a:t>
                      </a:r>
                      <a:r>
                        <a:rPr lang="en-US" sz="1100" u="none" strike="noStrike" dirty="0" smtClean="0">
                          <a:effectLst/>
                        </a:rPr>
                        <a:t>2 weeks </a:t>
                      </a:r>
                      <a:r>
                        <a:rPr lang="en-GB" sz="1100" b="0" i="0" u="none" strike="noStrike" baseline="0" dirty="0" smtClean="0">
                          <a:solidFill>
                            <a:schemeClr val="dk1"/>
                          </a:solidFill>
                          <a:effectLst/>
                          <a:latin typeface="+mn-lt"/>
                        </a:rPr>
                        <a:t> </a:t>
                      </a:r>
                      <a:endParaRPr lang="en-GB" sz="1100" b="0" i="0" u="none" strike="noStrike" dirty="0" smtClean="0">
                        <a:solidFill>
                          <a:srgbClr val="000000"/>
                        </a:solidFill>
                        <a:effectLst/>
                        <a:latin typeface="Calibri" panose="020F0502020204030204" pitchFamily="34" charset="0"/>
                      </a:endParaRPr>
                    </a:p>
                    <a:p>
                      <a:pPr algn="ctr" fontAlgn="t"/>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u="none" strike="noStrike" dirty="0">
                          <a:effectLst/>
                        </a:rPr>
                        <a:t> </a:t>
                      </a:r>
                      <a:endParaRPr lang="en-US" sz="1100" u="none" strike="noStrike" dirty="0" smtClean="0">
                        <a:effectLst/>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baseline="0" dirty="0" smtClean="0">
                        <a:solidFill>
                          <a:schemeClr val="dk1"/>
                        </a:solidFill>
                        <a:effectLst/>
                        <a:latin typeface="+mn-lt"/>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EN/HE transport and handling </a:t>
                      </a:r>
                      <a:endParaRPr lang="en-GB" sz="1100" b="0" i="0" u="none" strike="noStrike" dirty="0" smtClean="0">
                        <a:solidFill>
                          <a:srgbClr val="000000"/>
                        </a:solidFill>
                        <a:effectLst/>
                        <a:latin typeface="Calibri" panose="020F050202020403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smtClean="0">
                        <a:solidFill>
                          <a:srgbClr val="000000"/>
                        </a:solidFill>
                        <a:effectLst/>
                        <a:latin typeface="Calibri" panose="020F0502020204030204" pitchFamily="34" charset="0"/>
                      </a:endParaRPr>
                    </a:p>
                    <a:p>
                      <a:pPr algn="l" fontAlgn="t"/>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l" fontAlgn="b"/>
                      <a:r>
                        <a:rPr lang="en-US" sz="1100" u="none" strike="noStrike" dirty="0">
                          <a:effectLst/>
                        </a:rPr>
                        <a:t> </a:t>
                      </a:r>
                      <a:r>
                        <a:rPr lang="en-US" sz="1100" u="none" strike="noStrike" dirty="0" smtClean="0">
                          <a:effectLst/>
                        </a:rPr>
                        <a:t>Material from L2 needed</a:t>
                      </a:r>
                      <a:r>
                        <a:rPr lang="en-US" sz="1100" u="none" strike="noStrike" baseline="0" dirty="0" smtClean="0">
                          <a:effectLst/>
                        </a:rPr>
                        <a:t> for   LBS line.</a:t>
                      </a:r>
                      <a:endParaRPr lang="en-US" sz="1100" b="0" i="0" u="none" strike="noStrike" dirty="0">
                        <a:solidFill>
                          <a:srgbClr val="000000"/>
                        </a:solidFill>
                        <a:effectLst/>
                        <a:latin typeface="Calibri" panose="020F0502020204030204" pitchFamily="34" charset="0"/>
                      </a:endParaRPr>
                    </a:p>
                  </a:txBody>
                  <a:tcPr marL="8975" marR="8975" marT="8975" marB="0" anchor="ctr"/>
                </a:tc>
              </a:tr>
              <a:tr h="649563">
                <a:tc>
                  <a:txBody>
                    <a:bodyPr/>
                    <a:lstStyle/>
                    <a:p>
                      <a:pPr lvl="0" algn="l" fontAlgn="b"/>
                      <a:r>
                        <a:rPr lang="en-US" sz="1100" u="none" strike="noStrike" dirty="0" smtClean="0">
                          <a:effectLst/>
                        </a:rPr>
                        <a:t> Dismantle LBE line and partly</a:t>
                      </a:r>
                      <a:r>
                        <a:rPr lang="en-US" sz="1100" u="none" strike="noStrike" baseline="0" dirty="0" smtClean="0">
                          <a:effectLst/>
                        </a:rPr>
                        <a:t> LBS line.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dirty="0" smtClean="0">
                          <a:effectLst/>
                        </a:rPr>
                        <a:t>-WASTE (drift</a:t>
                      </a:r>
                      <a:r>
                        <a:rPr lang="en-GB" sz="1100" u="none" strike="noStrike" baseline="0" dirty="0" smtClean="0">
                          <a:effectLst/>
                        </a:rPr>
                        <a:t> chambers and chambers inside magnets)</a:t>
                      </a:r>
                    </a:p>
                    <a:p>
                      <a:pPr marL="0" marR="0" lvl="0" indent="0" algn="ctr" defTabSz="914400" rtl="0" eaLnBrk="1" fontAlgn="t" latinLnBrk="0" hangingPunct="1">
                        <a:lnSpc>
                          <a:spcPct val="100000"/>
                        </a:lnSpc>
                        <a:spcBef>
                          <a:spcPts val="0"/>
                        </a:spcBef>
                        <a:spcAft>
                          <a:spcPts val="0"/>
                        </a:spcAft>
                        <a:buClrTx/>
                        <a:buSzTx/>
                        <a:buFontTx/>
                        <a:buNone/>
                        <a:tabLst/>
                        <a:defRPr/>
                      </a:pPr>
                      <a:endParaRPr lang="en-GB" sz="1100" u="none" strike="noStrike" baseline="0" dirty="0" smtClean="0">
                        <a:effectLst/>
                      </a:endParaRPr>
                    </a:p>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baseline="0" dirty="0" smtClean="0">
                          <a:effectLst/>
                        </a:rPr>
                        <a:t>-Reuse of cables </a:t>
                      </a:r>
                    </a:p>
                    <a:p>
                      <a:pPr algn="l"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1 week </a:t>
                      </a:r>
                      <a:endParaRPr lang="en-GB" sz="1100" b="0" i="0" u="none" strike="noStrike" dirty="0" smtClean="0">
                        <a:solidFill>
                          <a:srgbClr val="000000"/>
                        </a:solidFill>
                        <a:effectLst/>
                        <a:latin typeface="Calibri" panose="020F0502020204030204" pitchFamily="34" charset="0"/>
                      </a:endParaRPr>
                    </a:p>
                    <a:p>
                      <a:pPr algn="ctr"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 </a:t>
                      </a: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EN/HE transport and handling </a:t>
                      </a:r>
                      <a:endParaRPr lang="en-GB" sz="1100" b="0" i="0" u="none" strike="noStrike" dirty="0" smtClean="0">
                        <a:solidFill>
                          <a:srgbClr val="000000"/>
                        </a:solidFill>
                        <a:effectLst/>
                        <a:latin typeface="Calibri" panose="020F0502020204030204" pitchFamily="34" charset="0"/>
                      </a:endParaRPr>
                    </a:p>
                    <a:p>
                      <a:pPr algn="l"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b"/>
                      <a:r>
                        <a:rPr lang="en-US" sz="1100" u="none" strike="noStrike" dirty="0">
                          <a:effectLst/>
                        </a:rPr>
                        <a:t> </a:t>
                      </a:r>
                      <a:r>
                        <a:rPr lang="en-US" sz="1100" u="none" strike="noStrike" dirty="0" smtClean="0">
                          <a:effectLst/>
                        </a:rPr>
                        <a:t>LBS shall</a:t>
                      </a:r>
                      <a:r>
                        <a:rPr lang="en-US" sz="1100" u="none" strike="noStrike" baseline="0" dirty="0" smtClean="0">
                          <a:effectLst/>
                        </a:rPr>
                        <a:t> be modified at the same time as the LBE line (common primary pumping)</a:t>
                      </a:r>
                      <a:endParaRPr lang="en-US" sz="1100" b="0" i="0" u="none" strike="noStrike" dirty="0">
                        <a:solidFill>
                          <a:srgbClr val="000000"/>
                        </a:solidFill>
                        <a:effectLst/>
                        <a:latin typeface="Calibri" panose="020F0502020204030204" pitchFamily="34" charset="0"/>
                      </a:endParaRPr>
                    </a:p>
                  </a:txBody>
                  <a:tcPr marL="8975" marR="8975" marT="8975" marB="0" anchor="ctr"/>
                </a:tc>
              </a:tr>
              <a:tr h="78217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 Disconnect  and dismantle parts</a:t>
                      </a:r>
                      <a:r>
                        <a:rPr lang="en-US" sz="1100" u="none" strike="noStrike" baseline="0" dirty="0" smtClean="0">
                          <a:effectLst/>
                        </a:rPr>
                        <a:t> of</a:t>
                      </a:r>
                      <a:r>
                        <a:rPr lang="en-US" sz="1100" u="none" strike="noStrike" dirty="0" smtClean="0">
                          <a:effectLst/>
                        </a:rPr>
                        <a:t> BI line</a:t>
                      </a:r>
                      <a:r>
                        <a:rPr lang="en-US" sz="1100" u="none" strike="noStrike" baseline="0" dirty="0" smtClean="0">
                          <a:effectLst/>
                        </a:rPr>
                        <a:t> in the PSB</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u="none" strike="noStrike" dirty="0" smtClean="0">
                          <a:effectLst/>
                        </a:rPr>
                        <a:t>-Drift</a:t>
                      </a:r>
                      <a:r>
                        <a:rPr lang="en-GB" sz="1100" u="none" strike="noStrike" baseline="0" dirty="0" smtClean="0">
                          <a:effectLst/>
                        </a:rPr>
                        <a:t> chambers will be modified and reinstalled.</a:t>
                      </a:r>
                    </a:p>
                    <a:p>
                      <a:pPr algn="ctr" fontAlgn="t"/>
                      <a:r>
                        <a:rPr lang="en-GB" sz="1100" u="none" strike="noStrike" baseline="0" dirty="0" smtClean="0">
                          <a:effectLst/>
                        </a:rPr>
                        <a:t>-Magnet vacuum chambers will be cut and reinstalled in new magnets</a:t>
                      </a:r>
                    </a:p>
                    <a:p>
                      <a:pPr algn="ctr" fontAlgn="t"/>
                      <a:r>
                        <a:rPr lang="en-GB" sz="1100" u="none" strike="noStrike" baseline="0" dirty="0" smtClean="0">
                          <a:effectLst/>
                        </a:rPr>
                        <a:t>--Reuse of all cables </a:t>
                      </a:r>
                    </a:p>
                    <a:p>
                      <a:pPr algn="ctr" fontAlgn="t"/>
                      <a:r>
                        <a:rPr lang="en-GB" sz="1100" u="none" strike="noStrike" baseline="0" dirty="0" smtClean="0">
                          <a:effectLst/>
                        </a:rPr>
                        <a:t>-Waste (Ion pumps)</a:t>
                      </a:r>
                    </a:p>
                    <a:p>
                      <a:pPr algn="ctr" fontAlgn="t"/>
                      <a:r>
                        <a:rPr lang="en-GB" sz="1100" u="none" strike="noStrike" baseline="0" dirty="0" smtClean="0">
                          <a:effectLst/>
                        </a:rPr>
                        <a:t> </a:t>
                      </a:r>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u="none" strike="noStrike" dirty="0">
                          <a:effectLst/>
                        </a:rPr>
                        <a:t> </a:t>
                      </a:r>
                      <a:r>
                        <a:rPr lang="en-US" sz="1100" u="none" strike="noStrike" dirty="0" smtClean="0">
                          <a:effectLst/>
                        </a:rPr>
                        <a:t>2</a:t>
                      </a:r>
                      <a:r>
                        <a:rPr lang="en-US" sz="1100" u="none" strike="noStrike" baseline="0" dirty="0" smtClean="0">
                          <a:effectLst/>
                        </a:rPr>
                        <a:t> week</a:t>
                      </a:r>
                      <a:r>
                        <a:rPr lang="en-GB" sz="1100" b="0" i="0" u="none" strike="noStrike" baseline="0" dirty="0" smtClean="0">
                          <a:solidFill>
                            <a:schemeClr val="dk1"/>
                          </a:solidFill>
                          <a:effectLst/>
                          <a:latin typeface="+mn-lt"/>
                        </a:rPr>
                        <a:t> </a:t>
                      </a:r>
                      <a:endParaRPr lang="en-GB" sz="1100" b="0" i="0" u="none" strike="noStrike" dirty="0" smtClean="0">
                        <a:solidFill>
                          <a:srgbClr val="000000"/>
                        </a:solidFill>
                        <a:effectLst/>
                        <a:latin typeface="Calibri" panose="020F0502020204030204" pitchFamily="34" charset="0"/>
                      </a:endParaRPr>
                    </a:p>
                    <a:p>
                      <a:pPr algn="ctr" fontAlgn="t"/>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u="none" strike="noStrike" dirty="0">
                          <a:effectLst/>
                        </a:rPr>
                        <a:t> </a:t>
                      </a:r>
                      <a:r>
                        <a:rPr lang="en-GB" sz="1100" b="0" i="0" u="none" strike="noStrike" baseline="0" dirty="0" smtClean="0">
                          <a:solidFill>
                            <a:schemeClr val="dk1"/>
                          </a:solidFill>
                          <a:effectLst/>
                          <a:latin typeface="+mn-lt"/>
                        </a:rPr>
                        <a:t>EN/HE: transport and handling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baseline="0" dirty="0" smtClean="0">
                        <a:solidFill>
                          <a:schemeClr val="dk1"/>
                        </a:solidFill>
                        <a:effectLst/>
                        <a:latin typeface="+mn-lt"/>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 EN/MME: Cut of chambers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b"/>
                      <a:r>
                        <a:rPr lang="en-US" sz="1100" u="none" strike="noStrike" dirty="0">
                          <a:effectLst/>
                        </a:rPr>
                        <a:t> </a:t>
                      </a:r>
                      <a:r>
                        <a:rPr lang="en-US" sz="1100" u="none" strike="noStrike" dirty="0" smtClean="0">
                          <a:effectLst/>
                        </a:rPr>
                        <a:t>Injection</a:t>
                      </a:r>
                      <a:r>
                        <a:rPr lang="en-US" sz="1100" u="none" strike="noStrike" baseline="0" dirty="0" smtClean="0">
                          <a:effectLst/>
                        </a:rPr>
                        <a:t> Kickers and Septa shall be dismantled and disposed by TE/ABT</a:t>
                      </a:r>
                      <a:endParaRPr lang="en-US" sz="1100" b="0" i="0" u="none" strike="noStrike" dirty="0">
                        <a:solidFill>
                          <a:srgbClr val="000000"/>
                        </a:solidFill>
                        <a:effectLst/>
                        <a:latin typeface="Calibri" panose="020F0502020204030204" pitchFamily="34" charset="0"/>
                      </a:endParaRPr>
                    </a:p>
                  </a:txBody>
                  <a:tcPr marL="8975" marR="8975" marT="8975" marB="0" anchor="ctr"/>
                </a:tc>
              </a:tr>
              <a:tr h="894582">
                <a:tc>
                  <a:txBody>
                    <a:bodyPr/>
                    <a:lstStyle/>
                    <a:p>
                      <a:pPr lvl="0" algn="l" fontAlgn="b"/>
                      <a:r>
                        <a:rPr lang="en-US" sz="1100" u="none" strike="noStrike" dirty="0" smtClean="0">
                          <a:effectLst/>
                        </a:rPr>
                        <a:t>Disconnect PSB</a:t>
                      </a:r>
                      <a:r>
                        <a:rPr lang="en-US" sz="1100" u="none" strike="noStrike" baseline="0" dirty="0" smtClean="0">
                          <a:effectLst/>
                        </a:rPr>
                        <a:t> injection zone and dismantle part of the PSB</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baseline="0" dirty="0" smtClean="0">
                          <a:effectLst/>
                        </a:rPr>
                        <a:t>-Vacuum supports and chambers will be reinstalled or stored for future installation </a:t>
                      </a:r>
                    </a:p>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baseline="0" dirty="0" smtClean="0">
                          <a:effectLst/>
                        </a:rPr>
                        <a:t>--Reuse of all cables </a:t>
                      </a:r>
                    </a:p>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baseline="0" dirty="0" smtClean="0">
                          <a:effectLst/>
                        </a:rPr>
                        <a:t>Waste (Ion pumps)</a:t>
                      </a:r>
                    </a:p>
                    <a:p>
                      <a:pPr algn="ctr"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1 week</a:t>
                      </a:r>
                      <a:endParaRPr lang="en-GB" sz="1100" b="0" i="0" u="none" strike="noStrike" dirty="0" smtClean="0">
                        <a:solidFill>
                          <a:srgbClr val="000000"/>
                        </a:solidFill>
                        <a:effectLst/>
                        <a:latin typeface="Calibri" panose="020F0502020204030204" pitchFamily="34" charset="0"/>
                      </a:endParaRPr>
                    </a:p>
                    <a:p>
                      <a:pPr algn="ctr"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 EN/HE: transport and handling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baseline="0" dirty="0" smtClean="0">
                        <a:solidFill>
                          <a:schemeClr val="dk1"/>
                        </a:solidFill>
                        <a:effectLst/>
                        <a:latin typeface="+mn-lt"/>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baseline="0" dirty="0" smtClean="0">
                          <a:solidFill>
                            <a:schemeClr val="dk1"/>
                          </a:solidFill>
                          <a:effectLst/>
                          <a:latin typeface="+mn-lt"/>
                        </a:rPr>
                        <a:t> EN/MME: Cut of chambers </a:t>
                      </a:r>
                      <a:endParaRPr lang="en-US" sz="1100" b="0" i="0" u="none" strike="noStrike" dirty="0" smtClean="0">
                        <a:solidFill>
                          <a:srgbClr val="000000"/>
                        </a:solidFill>
                        <a:effectLst/>
                        <a:latin typeface="Calibri" panose="020F0502020204030204" pitchFamily="34" charset="0"/>
                      </a:endParaRPr>
                    </a:p>
                    <a:p>
                      <a:pPr algn="l" fontAlgn="t"/>
                      <a:endParaRPr lang="en-GB"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b"/>
                      <a:r>
                        <a:rPr lang="en-US" sz="1100" u="none" strike="noStrike" dirty="0">
                          <a:effectLst/>
                        </a:rPr>
                        <a:t> </a:t>
                      </a:r>
                      <a:r>
                        <a:rPr lang="en-US" sz="1100" u="none" strike="noStrike" dirty="0" smtClean="0">
                          <a:effectLst/>
                        </a:rPr>
                        <a:t> BHZ</a:t>
                      </a:r>
                      <a:r>
                        <a:rPr lang="en-US" sz="1100" u="none" strike="noStrike" baseline="0" dirty="0" smtClean="0">
                          <a:effectLst/>
                        </a:rPr>
                        <a:t> 162 and BHZ 11: Replace old chambers with new vacuum chambers outside the tunnel</a:t>
                      </a:r>
                      <a:endParaRPr lang="en-US" sz="1100" b="0" i="0" u="none" strike="noStrike" dirty="0">
                        <a:solidFill>
                          <a:srgbClr val="000000"/>
                        </a:solidFill>
                        <a:effectLst/>
                        <a:latin typeface="Calibri" panose="020F0502020204030204" pitchFamily="34" charset="0"/>
                      </a:endParaRPr>
                    </a:p>
                  </a:txBody>
                  <a:tcPr marL="8975" marR="8975" marT="8975" marB="0" anchor="ctr"/>
                </a:tc>
              </a:tr>
            </a:tbl>
          </a:graphicData>
        </a:graphic>
      </p:graphicFrame>
      <p:sp>
        <p:nvSpPr>
          <p:cNvPr id="10" name="Rounded Rectangle 9"/>
          <p:cNvSpPr/>
          <p:nvPr/>
        </p:nvSpPr>
        <p:spPr>
          <a:xfrm>
            <a:off x="1828800" y="2209801"/>
            <a:ext cx="2253343" cy="1698170"/>
          </a:xfrm>
          <a:prstGeom prst="roundRect">
            <a:avLst/>
          </a:prstGeom>
          <a:solidFill>
            <a:schemeClr val="bg1">
              <a:alpha val="0"/>
            </a:schemeClr>
          </a:solid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11" name="Picture 10"/>
          <p:cNvPicPr>
            <a:picLocks noChangeAspect="1"/>
          </p:cNvPicPr>
          <p:nvPr/>
        </p:nvPicPr>
        <p:blipFill>
          <a:blip r:embed="rId2"/>
          <a:stretch>
            <a:fillRect/>
          </a:stretch>
        </p:blipFill>
        <p:spPr>
          <a:xfrm>
            <a:off x="6885762" y="2079173"/>
            <a:ext cx="2213625" cy="1992086"/>
          </a:xfrm>
          <a:prstGeom prst="rect">
            <a:avLst/>
          </a:prstGeom>
        </p:spPr>
      </p:pic>
      <p:pic>
        <p:nvPicPr>
          <p:cNvPr id="14" name="Picture 13"/>
          <p:cNvPicPr>
            <a:picLocks noChangeAspect="1"/>
          </p:cNvPicPr>
          <p:nvPr/>
        </p:nvPicPr>
        <p:blipFill>
          <a:blip r:embed="rId3"/>
          <a:stretch>
            <a:fillRect/>
          </a:stretch>
        </p:blipFill>
        <p:spPr>
          <a:xfrm>
            <a:off x="1711488" y="3829083"/>
            <a:ext cx="2471057" cy="1352517"/>
          </a:xfrm>
          <a:prstGeom prst="rect">
            <a:avLst/>
          </a:prstGeom>
        </p:spPr>
      </p:pic>
      <p:sp>
        <p:nvSpPr>
          <p:cNvPr id="15" name="Rounded Rectangle 14"/>
          <p:cNvSpPr/>
          <p:nvPr/>
        </p:nvSpPr>
        <p:spPr>
          <a:xfrm>
            <a:off x="6983733" y="4071259"/>
            <a:ext cx="1998342" cy="899174"/>
          </a:xfrm>
          <a:prstGeom prst="roundRect">
            <a:avLst/>
          </a:prstGeom>
          <a:solidFill>
            <a:schemeClr val="bg1">
              <a:alpha val="0"/>
            </a:schemeClr>
          </a:solid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16" name="Picture 15"/>
          <p:cNvPicPr>
            <a:picLocks noChangeAspect="1"/>
          </p:cNvPicPr>
          <p:nvPr/>
        </p:nvPicPr>
        <p:blipFill>
          <a:blip r:embed="rId3"/>
          <a:stretch>
            <a:fillRect/>
          </a:stretch>
        </p:blipFill>
        <p:spPr>
          <a:xfrm>
            <a:off x="1711488" y="5041965"/>
            <a:ext cx="2443038" cy="1081769"/>
          </a:xfrm>
          <a:prstGeom prst="rect">
            <a:avLst/>
          </a:prstGeom>
        </p:spPr>
      </p:pic>
      <p:pic>
        <p:nvPicPr>
          <p:cNvPr id="17" name="Picture 16"/>
          <p:cNvPicPr>
            <a:picLocks noChangeAspect="1"/>
          </p:cNvPicPr>
          <p:nvPr/>
        </p:nvPicPr>
        <p:blipFill>
          <a:blip r:embed="rId3"/>
          <a:stretch>
            <a:fillRect/>
          </a:stretch>
        </p:blipFill>
        <p:spPr>
          <a:xfrm>
            <a:off x="6885019" y="5097505"/>
            <a:ext cx="2258981" cy="1081769"/>
          </a:xfrm>
          <a:prstGeom prst="rect">
            <a:avLst/>
          </a:prstGeom>
        </p:spPr>
      </p:pic>
      <p:pic>
        <p:nvPicPr>
          <p:cNvPr id="18" name="Picture 17"/>
          <p:cNvPicPr>
            <a:picLocks noChangeAspect="1"/>
          </p:cNvPicPr>
          <p:nvPr/>
        </p:nvPicPr>
        <p:blipFill>
          <a:blip r:embed="rId3"/>
          <a:stretch>
            <a:fillRect/>
          </a:stretch>
        </p:blipFill>
        <p:spPr>
          <a:xfrm>
            <a:off x="4974867" y="4505341"/>
            <a:ext cx="1846941" cy="382345"/>
          </a:xfrm>
          <a:prstGeom prst="rect">
            <a:avLst/>
          </a:prstGeom>
        </p:spPr>
      </p:pic>
      <p:pic>
        <p:nvPicPr>
          <p:cNvPr id="19" name="Picture 18"/>
          <p:cNvPicPr>
            <a:picLocks noChangeAspect="1"/>
          </p:cNvPicPr>
          <p:nvPr/>
        </p:nvPicPr>
        <p:blipFill>
          <a:blip r:embed="rId3"/>
          <a:stretch>
            <a:fillRect/>
          </a:stretch>
        </p:blipFill>
        <p:spPr>
          <a:xfrm>
            <a:off x="4974866" y="5528053"/>
            <a:ext cx="1846941" cy="382345"/>
          </a:xfrm>
          <a:prstGeom prst="rect">
            <a:avLst/>
          </a:prstGeom>
        </p:spPr>
      </p:pic>
    </p:spTree>
    <p:extLst>
      <p:ext uri="{BB962C8B-B14F-4D97-AF65-F5344CB8AC3E}">
        <p14:creationId xmlns:p14="http://schemas.microsoft.com/office/powerpoint/2010/main" val="3545394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a:xfrm>
            <a:off x="1045105" y="172224"/>
            <a:ext cx="7510990" cy="817708"/>
          </a:xfrm>
        </p:spPr>
        <p:txBody>
          <a:bodyPr/>
          <a:lstStyle/>
          <a:p>
            <a:r>
              <a:rPr lang="en-GB" dirty="0" smtClean="0"/>
              <a:t>Equipment installation</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graphicFrame>
        <p:nvGraphicFramePr>
          <p:cNvPr id="10" name="Content Placeholder 6"/>
          <p:cNvGraphicFramePr>
            <a:graphicFrameLocks noGrp="1"/>
          </p:cNvGraphicFramePr>
          <p:nvPr>
            <p:ph idx="1"/>
            <p:extLst>
              <p:ext uri="{D42A27DB-BD31-4B8C-83A1-F6EECF244321}">
                <p14:modId xmlns:p14="http://schemas.microsoft.com/office/powerpoint/2010/main" val="417797254"/>
              </p:ext>
            </p:extLst>
          </p:nvPr>
        </p:nvGraphicFramePr>
        <p:xfrm>
          <a:off x="115329" y="1149630"/>
          <a:ext cx="9028671" cy="4748783"/>
        </p:xfrm>
        <a:graphic>
          <a:graphicData uri="http://schemas.openxmlformats.org/drawingml/2006/table">
            <a:tbl>
              <a:tblPr firstRow="1" firstCol="1" bandRow="1">
                <a:tableStyleId>{073A0DAA-6AF3-43AB-8588-CEC1D06C72B9}</a:tableStyleId>
              </a:tblPr>
              <a:tblGrid>
                <a:gridCol w="1576837"/>
                <a:gridCol w="1650124"/>
                <a:gridCol w="1809902"/>
                <a:gridCol w="1721574"/>
                <a:gridCol w="2270234"/>
              </a:tblGrid>
              <a:tr h="340697">
                <a:tc>
                  <a:txBody>
                    <a:bodyPr/>
                    <a:lstStyle/>
                    <a:p>
                      <a:pPr algn="ctr" fontAlgn="ctr"/>
                      <a:r>
                        <a:rPr lang="en-US" sz="1100" u="none" strike="noStrike" baseline="0" dirty="0" smtClean="0">
                          <a:effectLst/>
                        </a:rPr>
                        <a:t>System or Machine </a:t>
                      </a:r>
                      <a:r>
                        <a:rPr lang="en-US" sz="1100" u="none" strike="noStrike" dirty="0" smtClean="0">
                          <a:effectLst/>
                        </a:rPr>
                        <a:t>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u="none" strike="noStrike" dirty="0" smtClean="0">
                          <a:effectLst/>
                        </a:rPr>
                        <a:t>Installation of </a:t>
                      </a:r>
                      <a:r>
                        <a:rPr lang="en-US" sz="1100" u="none" strike="noStrike" baseline="0" dirty="0" smtClean="0">
                          <a:effectLst/>
                        </a:rPr>
                        <a:t> </a:t>
                      </a:r>
                      <a:r>
                        <a:rPr lang="en-US" sz="1100" u="none" strike="noStrike" dirty="0" smtClean="0">
                          <a:effectLst/>
                        </a:rPr>
                        <a:t>equipment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b="1" i="0" u="none" strike="noStrike" dirty="0" smtClean="0">
                          <a:solidFill>
                            <a:schemeClr val="lt1"/>
                          </a:solidFill>
                          <a:effectLst/>
                          <a:latin typeface="+mn-lt"/>
                        </a:rPr>
                        <a:t>Installation time</a:t>
                      </a:r>
                    </a:p>
                    <a:p>
                      <a:pPr algn="ctr" fontAlgn="ctr"/>
                      <a:r>
                        <a:rPr lang="en-US" sz="1100" b="1" i="0" u="none" strike="noStrike" dirty="0" smtClean="0">
                          <a:solidFill>
                            <a:schemeClr val="lt1"/>
                          </a:solidFill>
                          <a:effectLst/>
                          <a:latin typeface="+mn-lt"/>
                        </a:rPr>
                        <a:t>(Acceptance test</a:t>
                      </a:r>
                      <a:r>
                        <a:rPr lang="en-US" sz="1100" b="1" i="0" u="none" strike="noStrike" baseline="0" dirty="0" smtClean="0">
                          <a:solidFill>
                            <a:schemeClr val="lt1"/>
                          </a:solidFill>
                          <a:effectLst/>
                          <a:latin typeface="+mn-lt"/>
                        </a:rPr>
                        <a:t> not included)</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chemeClr val="lt1"/>
                          </a:solidFill>
                          <a:effectLst/>
                          <a:latin typeface="+mn-lt"/>
                        </a:rPr>
                        <a:t>Groups</a:t>
                      </a:r>
                      <a:r>
                        <a:rPr lang="en-US" sz="1100" b="1" i="0" u="none" strike="noStrike" baseline="0" dirty="0" smtClean="0">
                          <a:solidFill>
                            <a:schemeClr val="lt1"/>
                          </a:solidFill>
                          <a:effectLst/>
                          <a:latin typeface="+mn-lt"/>
                        </a:rPr>
                        <a:t> required before  TE/VSC work can start</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u="none" strike="noStrike" dirty="0">
                          <a:effectLst/>
                        </a:rPr>
                        <a:t>Remarks</a:t>
                      </a:r>
                      <a:endParaRPr lang="en-US" sz="1100" b="0" i="0" u="none" strike="noStrike" dirty="0">
                        <a:solidFill>
                          <a:srgbClr val="000000"/>
                        </a:solidFill>
                        <a:effectLst/>
                        <a:latin typeface="Calibri" panose="020F0502020204030204" pitchFamily="34" charset="0"/>
                      </a:endParaRPr>
                    </a:p>
                  </a:txBody>
                  <a:tcPr marL="8975" marR="8975" marT="8975" marB="0" anchor="ctr"/>
                </a:tc>
              </a:tr>
              <a:tr h="644343">
                <a:tc>
                  <a:txBody>
                    <a:bodyPr/>
                    <a:lstStyle/>
                    <a:p>
                      <a:pPr lvl="0" algn="l" fontAlgn="b"/>
                      <a:r>
                        <a:rPr lang="en-US" sz="1100" u="none" strike="noStrike" baseline="0" dirty="0" smtClean="0">
                          <a:effectLst/>
                        </a:rPr>
                        <a:t>L4T  transfer line in LINAC4</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dirty="0" smtClean="0">
                          <a:solidFill>
                            <a:srgbClr val="0070C0"/>
                          </a:solidFill>
                          <a:effectLst/>
                          <a:latin typeface="+mn-lt"/>
                          <a:cs typeface="Arial" panose="020B0604020202020204" pitchFamily="34" charset="0"/>
                        </a:rPr>
                        <a:t>RF cavity </a:t>
                      </a:r>
                    </a:p>
                    <a:p>
                      <a:pPr algn="ctr" fontAlgn="t"/>
                      <a:r>
                        <a:rPr lang="en-GB" sz="1100" b="0" i="0" u="none" strike="noStrike" dirty="0" smtClean="0">
                          <a:solidFill>
                            <a:srgbClr val="0070C0"/>
                          </a:solidFill>
                          <a:effectLst/>
                          <a:latin typeface="+mn-lt"/>
                          <a:cs typeface="Arial" panose="020B0604020202020204" pitchFamily="34" charset="0"/>
                        </a:rPr>
                        <a:t>BI equipment </a:t>
                      </a:r>
                    </a:p>
                    <a:p>
                      <a:pPr algn="ctr" fontAlgn="t"/>
                      <a:r>
                        <a:rPr lang="en-GB" sz="1100" b="0" i="0" u="none" strike="noStrike" dirty="0" smtClean="0">
                          <a:solidFill>
                            <a:srgbClr val="0070C0"/>
                          </a:solidFill>
                          <a:effectLst/>
                          <a:latin typeface="+mn-lt"/>
                          <a:cs typeface="Arial" panose="020B0604020202020204" pitchFamily="34" charset="0"/>
                        </a:rPr>
                        <a:t>Vacuum chambers and supports </a:t>
                      </a:r>
                      <a:endParaRPr lang="en-GB" sz="1100" b="0" i="0" u="none" strike="noStrike" dirty="0">
                        <a:solidFill>
                          <a:srgbClr val="0070C0"/>
                        </a:solidFill>
                        <a:effectLst/>
                        <a:latin typeface="+mn-lt"/>
                        <a:cs typeface="Arial" panose="020B0604020202020204" pitchFamily="34" charset="0"/>
                      </a:endParaRPr>
                    </a:p>
                  </a:txBody>
                  <a:tcPr marL="8975" marR="8975" marT="8975" marB="0" anchor="ctr"/>
                </a:tc>
                <a:tc>
                  <a:txBody>
                    <a:bodyPr/>
                    <a:lstStyle/>
                    <a:p>
                      <a:pPr algn="l" fontAlgn="t"/>
                      <a:r>
                        <a:rPr lang="en-GB" sz="1100" b="0" i="0" u="none" strike="noStrike" baseline="0" dirty="0" smtClean="0">
                          <a:solidFill>
                            <a:srgbClr val="0070C0"/>
                          </a:solidFill>
                          <a:effectLst/>
                          <a:latin typeface="+mn-lt"/>
                        </a:rPr>
                        <a:t>Mechanical: 2 weeks  </a:t>
                      </a:r>
                    </a:p>
                    <a:p>
                      <a:pPr algn="l" fontAlgn="t"/>
                      <a:r>
                        <a:rPr lang="en-GB" sz="1100" b="0" i="0" u="none" strike="noStrike" baseline="0" dirty="0" smtClean="0">
                          <a:solidFill>
                            <a:srgbClr val="0070C0"/>
                          </a:solidFill>
                          <a:effectLst/>
                          <a:latin typeface="+mn-lt"/>
                        </a:rPr>
                        <a:t>Controls  1 week</a:t>
                      </a:r>
                    </a:p>
                  </a:txBody>
                  <a:tcPr marL="8975" marR="8975" marT="8975" marB="0" anchor="ctr"/>
                </a:tc>
                <a:tc>
                  <a:txBody>
                    <a:bodyPr/>
                    <a:lstStyle/>
                    <a:p>
                      <a:pPr algn="l" fontAlgn="t"/>
                      <a:r>
                        <a:rPr lang="en-GB" sz="1100" b="1" i="0" u="none" strike="noStrike" dirty="0" smtClean="0">
                          <a:solidFill>
                            <a:srgbClr val="0070C0"/>
                          </a:solidFill>
                          <a:effectLst/>
                          <a:latin typeface="+mn-lt"/>
                          <a:cs typeface="Arial" panose="020B0604020202020204" pitchFamily="34" charset="0"/>
                        </a:rPr>
                        <a:t>Mechanical</a:t>
                      </a:r>
                      <a:r>
                        <a:rPr lang="en-GB" sz="1100" b="0" i="0" u="none" strike="noStrike" dirty="0" smtClean="0">
                          <a:solidFill>
                            <a:srgbClr val="0070C0"/>
                          </a:solidFill>
                          <a:effectLst/>
                          <a:latin typeface="+mn-lt"/>
                          <a:cs typeface="Arial" panose="020B0604020202020204" pitchFamily="34" charset="0"/>
                        </a:rPr>
                        <a:t>: </a:t>
                      </a:r>
                      <a:r>
                        <a:rPr lang="en-GB" sz="1100" b="0" i="0" u="none" strike="noStrike" baseline="0" dirty="0" smtClean="0">
                          <a:solidFill>
                            <a:srgbClr val="0070C0"/>
                          </a:solidFill>
                          <a:effectLst/>
                          <a:latin typeface="+mn-lt"/>
                          <a:cs typeface="Arial" panose="020B0604020202020204" pitchFamily="34" charset="0"/>
                        </a:rPr>
                        <a:t> </a:t>
                      </a:r>
                      <a:r>
                        <a:rPr lang="en-GB" sz="1100" b="0" i="0" u="none" strike="noStrike" dirty="0" smtClean="0">
                          <a:solidFill>
                            <a:srgbClr val="0070C0"/>
                          </a:solidFill>
                          <a:effectLst/>
                          <a:latin typeface="+mn-lt"/>
                          <a:cs typeface="Arial" panose="020B0604020202020204" pitchFamily="34" charset="0"/>
                        </a:rPr>
                        <a:t>BE/BI, BE/RF,</a:t>
                      </a:r>
                    </a:p>
                    <a:p>
                      <a:pPr algn="l" fontAlgn="t"/>
                      <a:r>
                        <a:rPr lang="en-GB" sz="1100" b="0" i="0" u="none" strike="noStrike" dirty="0" smtClean="0">
                          <a:solidFill>
                            <a:srgbClr val="0070C0"/>
                          </a:solidFill>
                          <a:effectLst/>
                          <a:latin typeface="+mn-lt"/>
                          <a:cs typeface="Arial" panose="020B0604020202020204" pitchFamily="34" charset="0"/>
                        </a:rPr>
                        <a:t> EN/ACE (survey)</a:t>
                      </a:r>
                    </a:p>
                    <a:p>
                      <a:pPr algn="l" fontAlgn="t"/>
                      <a:r>
                        <a:rPr lang="en-GB" sz="1100" b="1" i="0" u="none" strike="noStrike" dirty="0" smtClean="0">
                          <a:solidFill>
                            <a:srgbClr val="0070C0"/>
                          </a:solidFill>
                          <a:effectLst/>
                          <a:latin typeface="+mn-lt"/>
                          <a:cs typeface="Arial" panose="020B0604020202020204" pitchFamily="34" charset="0"/>
                        </a:rPr>
                        <a:t>Controls</a:t>
                      </a:r>
                      <a:r>
                        <a:rPr lang="en-GB" sz="1100" b="0" i="0" u="none" strike="noStrike" dirty="0" smtClean="0">
                          <a:solidFill>
                            <a:srgbClr val="0070C0"/>
                          </a:solidFill>
                          <a:effectLst/>
                          <a:latin typeface="+mn-lt"/>
                          <a:cs typeface="Arial" panose="020B0604020202020204" pitchFamily="34" charset="0"/>
                        </a:rPr>
                        <a:t>:</a:t>
                      </a:r>
                      <a:r>
                        <a:rPr lang="en-GB" sz="1100" b="0" i="0" u="none" strike="noStrike" baseline="0" dirty="0" smtClean="0">
                          <a:solidFill>
                            <a:srgbClr val="0070C0"/>
                          </a:solidFill>
                          <a:effectLst/>
                          <a:latin typeface="+mn-lt"/>
                          <a:cs typeface="Arial" panose="020B0604020202020204" pitchFamily="34" charset="0"/>
                        </a:rPr>
                        <a:t> EN/EL</a:t>
                      </a:r>
                      <a:endParaRPr lang="en-GB" sz="1100" b="0" i="0" u="none" strike="noStrike" dirty="0">
                        <a:solidFill>
                          <a:srgbClr val="0070C0"/>
                        </a:solidFill>
                        <a:effectLst/>
                        <a:latin typeface="+mn-lt"/>
                        <a:cs typeface="Arial" panose="020B0604020202020204" pitchFamily="34" charset="0"/>
                      </a:endParaRPr>
                    </a:p>
                  </a:txBody>
                  <a:tcPr marL="8975" marR="8975" marT="8975" marB="0" anchor="ctr"/>
                </a:tc>
                <a:tc>
                  <a:txBody>
                    <a:bodyPr/>
                    <a:lstStyle/>
                    <a:p>
                      <a:pPr algn="l" fontAlgn="b"/>
                      <a:r>
                        <a:rPr lang="en-US" sz="1100" u="none" strike="noStrike" dirty="0">
                          <a:solidFill>
                            <a:srgbClr val="0070C0"/>
                          </a:solidFill>
                          <a:effectLst/>
                          <a:latin typeface="+mn-lt"/>
                        </a:rPr>
                        <a:t> </a:t>
                      </a:r>
                      <a:r>
                        <a:rPr lang="en-US" sz="1100" u="none" strike="noStrike" dirty="0" smtClean="0">
                          <a:solidFill>
                            <a:srgbClr val="0070C0"/>
                          </a:solidFill>
                          <a:effectLst/>
                          <a:latin typeface="+mn-lt"/>
                        </a:rPr>
                        <a:t>The installation of BHZ20 cannot</a:t>
                      </a:r>
                      <a:r>
                        <a:rPr lang="en-US" sz="1100" u="none" strike="noStrike" baseline="0" dirty="0" smtClean="0">
                          <a:solidFill>
                            <a:srgbClr val="0070C0"/>
                          </a:solidFill>
                          <a:effectLst/>
                          <a:latin typeface="+mn-lt"/>
                        </a:rPr>
                        <a:t> start before vacuum chambers is installed in the new wall between L4 and L2 </a:t>
                      </a:r>
                      <a:endParaRPr lang="en-US" sz="1100" b="0" i="0" u="none" strike="noStrike" dirty="0">
                        <a:solidFill>
                          <a:srgbClr val="0070C0"/>
                        </a:solidFill>
                        <a:effectLst/>
                        <a:latin typeface="+mn-lt"/>
                      </a:endParaRPr>
                    </a:p>
                  </a:txBody>
                  <a:tcPr marL="8975" marR="8975" marT="8975" marB="0" anchor="ctr"/>
                </a:tc>
              </a:tr>
              <a:tr h="659027">
                <a:tc>
                  <a:txBody>
                    <a:bodyPr/>
                    <a:lstStyle/>
                    <a:p>
                      <a:pPr lvl="0" algn="l" fontAlgn="b"/>
                      <a:r>
                        <a:rPr lang="en-US" sz="1100" u="none" strike="noStrike" dirty="0" smtClean="0">
                          <a:effectLst/>
                        </a:rPr>
                        <a:t>Connection L2 to L4.</a:t>
                      </a:r>
                    </a:p>
                    <a:p>
                      <a:pPr lvl="0" algn="l" fontAlgn="b"/>
                      <a:r>
                        <a:rPr lang="en-US" sz="1100" u="none" strike="noStrike" dirty="0" smtClean="0">
                          <a:effectLst/>
                        </a:rPr>
                        <a:t>Transfer line</a:t>
                      </a:r>
                      <a:r>
                        <a:rPr lang="en-US" sz="1100" u="none" strike="noStrike" baseline="0" dirty="0" smtClean="0">
                          <a:effectLst/>
                        </a:rPr>
                        <a:t> </a:t>
                      </a:r>
                      <a:r>
                        <a:rPr lang="en-US" sz="1100" u="none" strike="noStrike" dirty="0" smtClean="0">
                          <a:effectLst/>
                        </a:rPr>
                        <a:t>LT-BHZ20</a:t>
                      </a:r>
                      <a:r>
                        <a:rPr lang="en-US" sz="1100" u="none" strike="noStrike" baseline="0" dirty="0" smtClean="0">
                          <a:effectLst/>
                        </a:rPr>
                        <a:t> to PSB</a:t>
                      </a:r>
                    </a:p>
                    <a:p>
                      <a:pPr lvl="0" algn="l" fontAlgn="b"/>
                      <a:r>
                        <a:rPr lang="en-US" sz="1100" u="none" strike="noStrike" baseline="0" dirty="0" smtClean="0">
                          <a:effectLst/>
                        </a:rPr>
                        <a:t>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dirty="0" smtClean="0">
                          <a:solidFill>
                            <a:srgbClr val="0070C0"/>
                          </a:solidFill>
                          <a:effectLst/>
                          <a:latin typeface="+mn-lt"/>
                        </a:rPr>
                        <a:t>Vacuum chambers and</a:t>
                      </a:r>
                    </a:p>
                    <a:p>
                      <a:pPr algn="ctr" fontAlgn="t"/>
                      <a:r>
                        <a:rPr lang="en-GB" sz="1100" b="0" i="0" u="none" strike="noStrike" dirty="0" smtClean="0">
                          <a:solidFill>
                            <a:srgbClr val="0070C0"/>
                          </a:solidFill>
                          <a:effectLst/>
                          <a:latin typeface="+mn-lt"/>
                        </a:rPr>
                        <a:t>supports</a:t>
                      </a:r>
                      <a:r>
                        <a:rPr lang="en-GB" sz="1100" b="0" i="0" u="none" strike="noStrike" baseline="0" dirty="0" smtClean="0">
                          <a:solidFill>
                            <a:srgbClr val="0070C0"/>
                          </a:solidFill>
                          <a:effectLst/>
                          <a:latin typeface="+mn-lt"/>
                        </a:rPr>
                        <a:t>  (L4 to L2) and L2 </a:t>
                      </a:r>
                    </a:p>
                    <a:p>
                      <a:pPr algn="ctr" fontAlgn="t"/>
                      <a:r>
                        <a:rPr lang="en-GB" sz="1100" b="0" i="0" u="none" strike="noStrike" baseline="0" dirty="0" smtClean="0">
                          <a:solidFill>
                            <a:srgbClr val="0070C0"/>
                          </a:solidFill>
                          <a:effectLst/>
                          <a:latin typeface="+mn-lt"/>
                        </a:rPr>
                        <a:t>LT-BHZ20</a:t>
                      </a:r>
                      <a:endParaRPr lang="en-GB" sz="1100" b="0" i="0" u="none" strike="noStrike" dirty="0">
                        <a:solidFill>
                          <a:srgbClr val="0070C0"/>
                        </a:solidFill>
                        <a:effectLst/>
                        <a:latin typeface="+mn-lt"/>
                      </a:endParaRPr>
                    </a:p>
                  </a:txBody>
                  <a:tcPr marL="8975" marR="8975" marT="8975" marB="0" anchor="ctr"/>
                </a:tc>
                <a:tc>
                  <a:txBody>
                    <a:bodyPr/>
                    <a:lstStyle/>
                    <a:p>
                      <a:pPr algn="l" fontAlgn="t"/>
                      <a:r>
                        <a:rPr lang="en-GB" sz="1100" b="0" i="0" u="none" strike="noStrike" baseline="0" dirty="0" smtClean="0">
                          <a:solidFill>
                            <a:srgbClr val="0070C0"/>
                          </a:solidFill>
                          <a:effectLst/>
                          <a:latin typeface="+mn-lt"/>
                        </a:rPr>
                        <a:t>Mechanical: 1 week  </a:t>
                      </a:r>
                    </a:p>
                    <a:p>
                      <a:pPr algn="l" fontAlgn="t"/>
                      <a:r>
                        <a:rPr lang="en-GB" sz="1100" b="0" i="0" u="none" strike="noStrike" baseline="0" dirty="0" smtClean="0">
                          <a:solidFill>
                            <a:srgbClr val="0070C0"/>
                          </a:solidFill>
                          <a:effectLst/>
                          <a:latin typeface="+mn-lt"/>
                        </a:rPr>
                        <a:t>Controls:  2 weeks</a:t>
                      </a:r>
                    </a:p>
                    <a:p>
                      <a:pPr algn="l" fontAlgn="t"/>
                      <a:endParaRPr lang="en-US" sz="1100" b="0" i="0" u="none" strike="noStrike" dirty="0">
                        <a:solidFill>
                          <a:srgbClr val="0070C0"/>
                        </a:solidFill>
                        <a:effectLst/>
                        <a:latin typeface="+mn-lt"/>
                      </a:endParaRPr>
                    </a:p>
                  </a:txBody>
                  <a:tcPr marL="8975" marR="8975" marT="8975" marB="0" anchor="ctr"/>
                </a:tc>
                <a:tc>
                  <a:txBody>
                    <a:bodyPr/>
                    <a:lstStyle/>
                    <a:p>
                      <a:pPr algn="l" fontAlgn="t"/>
                      <a:r>
                        <a:rPr lang="en-GB" sz="1100" b="0" i="0" u="none" strike="noStrike" dirty="0" smtClean="0">
                          <a:solidFill>
                            <a:srgbClr val="0070C0"/>
                          </a:solidFill>
                          <a:effectLst/>
                          <a:latin typeface="+mn-lt"/>
                          <a:cs typeface="Arial" panose="020B0604020202020204" pitchFamily="34" charset="0"/>
                        </a:rPr>
                        <a:t>Mechanical: TE/MSC, EN/ACE (survey)</a:t>
                      </a:r>
                    </a:p>
                    <a:p>
                      <a:pPr algn="l" fontAlgn="t"/>
                      <a:r>
                        <a:rPr lang="en-GB" sz="1100" b="0" i="0" u="none" strike="noStrike" dirty="0" smtClean="0">
                          <a:solidFill>
                            <a:srgbClr val="0070C0"/>
                          </a:solidFill>
                          <a:effectLst/>
                          <a:latin typeface="+mn-lt"/>
                          <a:cs typeface="Arial" panose="020B0604020202020204" pitchFamily="34" charset="0"/>
                        </a:rPr>
                        <a:t>Controls:</a:t>
                      </a:r>
                      <a:r>
                        <a:rPr lang="en-GB" sz="1100" b="0" i="0" u="none" strike="noStrike" baseline="0" dirty="0" smtClean="0">
                          <a:solidFill>
                            <a:srgbClr val="0070C0"/>
                          </a:solidFill>
                          <a:effectLst/>
                          <a:latin typeface="+mn-lt"/>
                          <a:cs typeface="Arial" panose="020B0604020202020204" pitchFamily="34" charset="0"/>
                        </a:rPr>
                        <a:t> EN/EL</a:t>
                      </a:r>
                      <a:endParaRPr lang="en-US" sz="1100" b="0" i="0" u="none" strike="noStrike" dirty="0">
                        <a:solidFill>
                          <a:srgbClr val="0070C0"/>
                        </a:solidFill>
                        <a:effectLst/>
                        <a:latin typeface="+mn-lt"/>
                      </a:endParaRPr>
                    </a:p>
                  </a:txBody>
                  <a:tcPr marL="8975" marR="8975" marT="8975" marB="0" anchor="ctr"/>
                </a:tc>
                <a:tc>
                  <a:txBody>
                    <a:bodyPr/>
                    <a:lstStyle/>
                    <a:p>
                      <a:pPr algn="l" fontAlgn="b"/>
                      <a:r>
                        <a:rPr lang="en-US" sz="1100" u="none" strike="noStrike" dirty="0">
                          <a:solidFill>
                            <a:srgbClr val="0070C0"/>
                          </a:solidFill>
                          <a:effectLst/>
                          <a:latin typeface="+mn-lt"/>
                        </a:rPr>
                        <a:t> </a:t>
                      </a:r>
                      <a:r>
                        <a:rPr lang="en-US" sz="1100" u="none" strike="noStrike" dirty="0" smtClean="0">
                          <a:solidFill>
                            <a:srgbClr val="0070C0"/>
                          </a:solidFill>
                          <a:effectLst/>
                          <a:latin typeface="+mn-lt"/>
                        </a:rPr>
                        <a:t>Cabling shall</a:t>
                      </a:r>
                      <a:r>
                        <a:rPr lang="en-US" sz="1100" u="none" strike="noStrike" baseline="0" dirty="0" smtClean="0">
                          <a:solidFill>
                            <a:srgbClr val="0070C0"/>
                          </a:solidFill>
                          <a:effectLst/>
                          <a:latin typeface="+mn-lt"/>
                        </a:rPr>
                        <a:t> be moved from L2 equipment room to PSB and PS vacuum equipment rooms, </a:t>
                      </a:r>
                      <a:endParaRPr lang="en-US" sz="1100" b="0" i="0" u="none" strike="noStrike" dirty="0">
                        <a:solidFill>
                          <a:srgbClr val="0070C0"/>
                        </a:solidFill>
                        <a:effectLst/>
                        <a:latin typeface="+mn-lt"/>
                      </a:endParaRPr>
                    </a:p>
                  </a:txBody>
                  <a:tcPr marL="8975" marR="8975" marT="8975" marB="0" anchor="ctr"/>
                </a:tc>
              </a:tr>
              <a:tr h="848188">
                <a:tc>
                  <a:txBody>
                    <a:bodyPr/>
                    <a:lstStyle/>
                    <a:p>
                      <a:pPr lvl="0" algn="l" fontAlgn="b"/>
                      <a:r>
                        <a:rPr lang="en-US" sz="1100" u="none" strike="noStrike" dirty="0" smtClean="0">
                          <a:effectLst/>
                        </a:rPr>
                        <a:t>LBE line and parts of </a:t>
                      </a:r>
                      <a:r>
                        <a:rPr lang="en-US" sz="1100" u="none" strike="noStrike" baseline="0" dirty="0" smtClean="0">
                          <a:effectLst/>
                        </a:rPr>
                        <a:t> LBS line.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dirty="0" smtClean="0">
                          <a:solidFill>
                            <a:srgbClr val="0070C0"/>
                          </a:solidFill>
                          <a:effectLst/>
                          <a:latin typeface="+mn-lt"/>
                        </a:rPr>
                        <a:t>NEW beam line </a:t>
                      </a:r>
                    </a:p>
                    <a:p>
                      <a:pPr algn="ctr" fontAlgn="t"/>
                      <a:r>
                        <a:rPr lang="en-GB" sz="1100" b="0" i="0" u="none" strike="noStrike" dirty="0" smtClean="0">
                          <a:solidFill>
                            <a:srgbClr val="0070C0"/>
                          </a:solidFill>
                          <a:effectLst/>
                          <a:latin typeface="+mn-lt"/>
                        </a:rPr>
                        <a:t>Magnets</a:t>
                      </a:r>
                      <a:r>
                        <a:rPr lang="en-GB" sz="1100" b="0" i="0" u="none" strike="noStrike" baseline="0" dirty="0" smtClean="0">
                          <a:solidFill>
                            <a:srgbClr val="0070C0"/>
                          </a:solidFill>
                          <a:effectLst/>
                          <a:latin typeface="+mn-lt"/>
                        </a:rPr>
                        <a:t>, BI equipment, Dump, vacuum chambers and supports. </a:t>
                      </a:r>
                      <a:endParaRPr lang="en-GB" sz="1100" b="0" i="0" u="none" strike="noStrike" dirty="0">
                        <a:solidFill>
                          <a:srgbClr val="0070C0"/>
                        </a:solidFill>
                        <a:effectLst/>
                        <a:latin typeface="+mn-lt"/>
                      </a:endParaRPr>
                    </a:p>
                  </a:txBody>
                  <a:tcPr marL="8975" marR="8975" marT="8975" marB="0" anchor="ctr"/>
                </a:tc>
                <a:tc>
                  <a:txBody>
                    <a:bodyPr/>
                    <a:lstStyle/>
                    <a:p>
                      <a:pPr algn="l" fontAlgn="t"/>
                      <a:r>
                        <a:rPr lang="en-GB" sz="1100" b="0" i="0" u="none" strike="noStrike" baseline="0" dirty="0" smtClean="0">
                          <a:solidFill>
                            <a:srgbClr val="0070C0"/>
                          </a:solidFill>
                          <a:effectLst/>
                          <a:latin typeface="+mn-lt"/>
                        </a:rPr>
                        <a:t>Mechanical: 1 week  </a:t>
                      </a:r>
                    </a:p>
                    <a:p>
                      <a:pPr algn="l" fontAlgn="t"/>
                      <a:r>
                        <a:rPr lang="en-GB" sz="1100" b="0" i="0" u="none" strike="noStrike" baseline="0" dirty="0" smtClean="0">
                          <a:solidFill>
                            <a:srgbClr val="0070C0"/>
                          </a:solidFill>
                          <a:effectLst/>
                          <a:latin typeface="+mn-lt"/>
                        </a:rPr>
                        <a:t>Controls:  1 week</a:t>
                      </a: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smtClean="0">
                          <a:solidFill>
                            <a:srgbClr val="0070C0"/>
                          </a:solidFill>
                          <a:effectLst/>
                          <a:latin typeface="+mn-lt"/>
                        </a:rPr>
                        <a:t>Bakeout: 1</a:t>
                      </a:r>
                      <a:r>
                        <a:rPr lang="en-GB" sz="1100" b="0" i="0" u="none" strike="noStrike" baseline="0" dirty="0" smtClean="0">
                          <a:solidFill>
                            <a:srgbClr val="0070C0"/>
                          </a:solidFill>
                          <a:effectLst/>
                          <a:latin typeface="+mn-lt"/>
                        </a:rPr>
                        <a:t> week (DUMP) </a:t>
                      </a:r>
                      <a:endParaRPr lang="en-GB" sz="1100" b="0" i="0" u="none" strike="noStrike" dirty="0" smtClean="0">
                        <a:solidFill>
                          <a:srgbClr val="0070C0"/>
                        </a:solidFill>
                        <a:effectLst/>
                        <a:latin typeface="+mn-lt"/>
                      </a:endParaRPr>
                    </a:p>
                    <a:p>
                      <a:pPr algn="l" fontAlgn="t"/>
                      <a:endParaRPr lang="en-GB" sz="1100" b="0" i="0" u="none" strike="noStrike" dirty="0">
                        <a:solidFill>
                          <a:srgbClr val="0070C0"/>
                        </a:solidFill>
                        <a:effectLst/>
                        <a:latin typeface="+mn-lt"/>
                      </a:endParaRPr>
                    </a:p>
                  </a:txBody>
                  <a:tcPr marL="8975" marR="8975" marT="8975" marB="0" anchor="ctr"/>
                </a:tc>
                <a:tc>
                  <a:txBody>
                    <a:bodyPr/>
                    <a:lstStyle/>
                    <a:p>
                      <a:pPr algn="l" fontAlgn="t"/>
                      <a:r>
                        <a:rPr lang="en-GB" sz="1100" b="0" i="0" u="none" strike="noStrike" baseline="0" dirty="0" smtClean="0">
                          <a:solidFill>
                            <a:srgbClr val="0070C0"/>
                          </a:solidFill>
                          <a:effectLst/>
                          <a:latin typeface="+mn-lt"/>
                        </a:rPr>
                        <a:t> </a:t>
                      </a:r>
                      <a:r>
                        <a:rPr lang="en-GB" sz="1100" b="1" i="0" u="none" strike="noStrike" dirty="0" smtClean="0">
                          <a:solidFill>
                            <a:srgbClr val="0070C0"/>
                          </a:solidFill>
                          <a:effectLst/>
                          <a:latin typeface="+mn-lt"/>
                          <a:cs typeface="Arial" panose="020B0604020202020204" pitchFamily="34" charset="0"/>
                        </a:rPr>
                        <a:t>Mechanical:</a:t>
                      </a:r>
                      <a:r>
                        <a:rPr lang="en-GB" sz="1100" b="0" i="0" u="none" strike="noStrike" dirty="0" smtClean="0">
                          <a:solidFill>
                            <a:srgbClr val="0070C0"/>
                          </a:solidFill>
                          <a:effectLst/>
                          <a:latin typeface="+mn-lt"/>
                          <a:cs typeface="Arial" panose="020B0604020202020204" pitchFamily="34" charset="0"/>
                        </a:rPr>
                        <a:t> TE/MSC,  EN/STI,  EN/ACE (survey)</a:t>
                      </a:r>
                    </a:p>
                    <a:p>
                      <a:pPr algn="l" fontAlgn="t"/>
                      <a:r>
                        <a:rPr lang="en-GB" sz="1100" b="1" i="0" u="none" strike="noStrike" dirty="0" smtClean="0">
                          <a:solidFill>
                            <a:srgbClr val="0070C0"/>
                          </a:solidFill>
                          <a:effectLst/>
                          <a:latin typeface="+mn-lt"/>
                          <a:cs typeface="Arial" panose="020B0604020202020204" pitchFamily="34" charset="0"/>
                        </a:rPr>
                        <a:t>Controls:</a:t>
                      </a:r>
                      <a:r>
                        <a:rPr lang="en-GB" sz="1100" b="0" i="0" u="none" strike="noStrike" baseline="0" dirty="0" smtClean="0">
                          <a:solidFill>
                            <a:srgbClr val="0070C0"/>
                          </a:solidFill>
                          <a:effectLst/>
                          <a:latin typeface="+mn-lt"/>
                          <a:cs typeface="Arial" panose="020B0604020202020204" pitchFamily="34" charset="0"/>
                        </a:rPr>
                        <a:t> EN/EL</a:t>
                      </a:r>
                      <a:endParaRPr lang="en-GB" sz="1100" b="0" i="0" u="none" strike="noStrike" dirty="0">
                        <a:solidFill>
                          <a:srgbClr val="0070C0"/>
                        </a:solidFill>
                        <a:effectLst/>
                        <a:latin typeface="+mn-lt"/>
                      </a:endParaRPr>
                    </a:p>
                  </a:txBody>
                  <a:tcPr marL="8975" marR="8975" marT="8975" marB="0" anchor="ctr"/>
                </a:tc>
                <a:tc>
                  <a:txBody>
                    <a:bodyPr/>
                    <a:lstStyle/>
                    <a:p>
                      <a:pPr algn="ctr" fontAlgn="b"/>
                      <a:r>
                        <a:rPr lang="en-US" sz="1100" u="none" strike="noStrike" dirty="0">
                          <a:solidFill>
                            <a:srgbClr val="0070C0"/>
                          </a:solidFill>
                          <a:effectLst/>
                          <a:latin typeface="+mn-lt"/>
                        </a:rPr>
                        <a:t> </a:t>
                      </a:r>
                      <a:r>
                        <a:rPr lang="en-US" sz="1100" u="none" strike="noStrike" dirty="0" smtClean="0">
                          <a:solidFill>
                            <a:srgbClr val="0070C0"/>
                          </a:solidFill>
                          <a:effectLst/>
                          <a:latin typeface="+mn-lt"/>
                        </a:rPr>
                        <a:t>LBS must</a:t>
                      </a:r>
                      <a:r>
                        <a:rPr lang="en-US" sz="1100" u="none" strike="noStrike" baseline="0" dirty="0" smtClean="0">
                          <a:solidFill>
                            <a:srgbClr val="0070C0"/>
                          </a:solidFill>
                          <a:effectLst/>
                          <a:latin typeface="+mn-lt"/>
                        </a:rPr>
                        <a:t> be modified at the same time as the LBE line (access; common primary pumping)</a:t>
                      </a:r>
                      <a:endParaRPr lang="en-US" sz="1100" b="0" i="0" u="none" strike="noStrike" dirty="0">
                        <a:solidFill>
                          <a:srgbClr val="0070C0"/>
                        </a:solidFill>
                        <a:effectLst/>
                        <a:latin typeface="+mn-lt"/>
                      </a:endParaRPr>
                    </a:p>
                  </a:txBody>
                  <a:tcPr marL="8975" marR="8975" marT="8975" marB="0" anchor="ctr"/>
                </a:tc>
              </a:tr>
              <a:tr h="78217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BI line in the PSB</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u="none" strike="noStrike" baseline="0" dirty="0" smtClean="0">
                          <a:solidFill>
                            <a:srgbClr val="0070C0"/>
                          </a:solidFill>
                          <a:effectLst/>
                          <a:latin typeface="+mn-lt"/>
                        </a:rPr>
                        <a:t>BI.DIS; BI.SMV; BI. BTV; BI.BVT; BI.DHZs (7)</a:t>
                      </a:r>
                      <a:endParaRPr lang="en-GB" sz="1100" b="0" i="0" u="none" strike="noStrike" dirty="0">
                        <a:solidFill>
                          <a:srgbClr val="0070C0"/>
                        </a:solidFill>
                        <a:effectLst/>
                        <a:latin typeface="+mn-lt"/>
                      </a:endParaRPr>
                    </a:p>
                  </a:txBody>
                  <a:tcPr marL="8975" marR="8975" marT="8975" marB="0" anchor="ctr"/>
                </a:tc>
                <a:tc>
                  <a:txBody>
                    <a:bodyPr/>
                    <a:lstStyle/>
                    <a:p>
                      <a:pPr algn="l" fontAlgn="t"/>
                      <a:r>
                        <a:rPr lang="en-GB" sz="1100" b="0" i="0" u="none" strike="noStrike" baseline="0" dirty="0" smtClean="0">
                          <a:solidFill>
                            <a:srgbClr val="0070C0"/>
                          </a:solidFill>
                          <a:effectLst/>
                          <a:latin typeface="+mn-lt"/>
                        </a:rPr>
                        <a:t>Mechanical: 3 weeks  </a:t>
                      </a:r>
                    </a:p>
                    <a:p>
                      <a:pPr algn="l" fontAlgn="t"/>
                      <a:r>
                        <a:rPr lang="en-GB" sz="1100" b="0" i="0" u="none" strike="noStrike" baseline="0" dirty="0" smtClean="0">
                          <a:solidFill>
                            <a:srgbClr val="0070C0"/>
                          </a:solidFill>
                          <a:effectLst/>
                          <a:latin typeface="+mn-lt"/>
                        </a:rPr>
                        <a:t>Controls:  1 week</a:t>
                      </a: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smtClean="0">
                          <a:solidFill>
                            <a:srgbClr val="0070C0"/>
                          </a:solidFill>
                          <a:effectLst/>
                          <a:latin typeface="+mn-lt"/>
                        </a:rPr>
                        <a:t>Bakeout: 1</a:t>
                      </a:r>
                      <a:r>
                        <a:rPr lang="en-GB" sz="1100" b="0" i="0" u="none" strike="noStrike" baseline="0" dirty="0" smtClean="0">
                          <a:solidFill>
                            <a:srgbClr val="0070C0"/>
                          </a:solidFill>
                          <a:effectLst/>
                          <a:latin typeface="+mn-lt"/>
                        </a:rPr>
                        <a:t> week (BI.SMV) </a:t>
                      </a:r>
                      <a:endParaRPr lang="en-GB" sz="1100" b="0" i="0" u="none" strike="noStrike" dirty="0" smtClean="0">
                        <a:solidFill>
                          <a:srgbClr val="0070C0"/>
                        </a:solidFill>
                        <a:effectLst/>
                        <a:latin typeface="+mn-lt"/>
                      </a:endParaRPr>
                    </a:p>
                    <a:p>
                      <a:pPr algn="l" fontAlgn="t"/>
                      <a:endParaRPr lang="en-US" sz="1100" b="0" i="0" u="none" strike="noStrike" dirty="0">
                        <a:solidFill>
                          <a:srgbClr val="0070C0"/>
                        </a:solidFill>
                        <a:effectLst/>
                        <a:latin typeface="+mn-lt"/>
                      </a:endParaRPr>
                    </a:p>
                  </a:txBody>
                  <a:tcPr marL="8975" marR="8975" marT="8975" marB="0" anchor="ctr"/>
                </a:tc>
                <a:tc>
                  <a:txBody>
                    <a:bodyPr/>
                    <a:lstStyle/>
                    <a:p>
                      <a:pPr algn="l" fontAlgn="t"/>
                      <a:r>
                        <a:rPr lang="en-US" sz="1100" u="none" strike="noStrike" dirty="0">
                          <a:solidFill>
                            <a:srgbClr val="0070C0"/>
                          </a:solidFill>
                          <a:effectLst/>
                          <a:latin typeface="+mn-lt"/>
                        </a:rPr>
                        <a:t> </a:t>
                      </a:r>
                      <a:r>
                        <a:rPr lang="en-GB" sz="1100" b="1" i="0" u="none" strike="noStrike" dirty="0" smtClean="0">
                          <a:solidFill>
                            <a:srgbClr val="0070C0"/>
                          </a:solidFill>
                          <a:effectLst/>
                          <a:latin typeface="+mn-lt"/>
                          <a:cs typeface="Arial" panose="020B0604020202020204" pitchFamily="34" charset="0"/>
                        </a:rPr>
                        <a:t>Mechanical: </a:t>
                      </a:r>
                      <a:r>
                        <a:rPr lang="en-GB" sz="1100" b="0" i="0" u="none" strike="noStrike" dirty="0" smtClean="0">
                          <a:solidFill>
                            <a:srgbClr val="0070C0"/>
                          </a:solidFill>
                          <a:effectLst/>
                          <a:latin typeface="+mn-lt"/>
                          <a:cs typeface="Arial" panose="020B0604020202020204" pitchFamily="34" charset="0"/>
                        </a:rPr>
                        <a:t>TE/ABT; TE/MSC,  BE/BI; EN/STI, EN/ACE (survey), </a:t>
                      </a:r>
                    </a:p>
                    <a:p>
                      <a:pPr algn="l" fontAlgn="t"/>
                      <a:r>
                        <a:rPr lang="en-GB" sz="1100" b="1" i="0" u="none" strike="noStrike" dirty="0" smtClean="0">
                          <a:solidFill>
                            <a:srgbClr val="0070C0"/>
                          </a:solidFill>
                          <a:effectLst/>
                          <a:latin typeface="+mn-lt"/>
                          <a:cs typeface="Arial" panose="020B0604020202020204" pitchFamily="34" charset="0"/>
                        </a:rPr>
                        <a:t>Controls:</a:t>
                      </a:r>
                      <a:r>
                        <a:rPr lang="en-GB" sz="1100" b="0" i="0" u="none" strike="noStrike" baseline="0" dirty="0" smtClean="0">
                          <a:solidFill>
                            <a:srgbClr val="0070C0"/>
                          </a:solidFill>
                          <a:effectLst/>
                          <a:latin typeface="+mn-lt"/>
                          <a:cs typeface="Arial" panose="020B0604020202020204" pitchFamily="34" charset="0"/>
                        </a:rPr>
                        <a:t> EN/EL</a:t>
                      </a:r>
                      <a:endParaRPr lang="en-GB" sz="1100" b="0" i="0" u="none" strike="noStrike" dirty="0" smtClean="0">
                        <a:solidFill>
                          <a:srgbClr val="0070C0"/>
                        </a:solidFill>
                        <a:effectLst/>
                        <a:latin typeface="+mn-lt"/>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70C0"/>
                        </a:solidFill>
                        <a:effectLst/>
                        <a:latin typeface="+mn-lt"/>
                      </a:endParaRPr>
                    </a:p>
                  </a:txBody>
                  <a:tcPr marL="8975" marR="8975" marT="8975" marB="0" anchor="ctr"/>
                </a:tc>
                <a:tc>
                  <a:txBody>
                    <a:bodyPr/>
                    <a:lstStyle/>
                    <a:p>
                      <a:pPr algn="ctr" fontAlgn="b"/>
                      <a:r>
                        <a:rPr lang="en-US" sz="1100" u="none" strike="noStrike" dirty="0">
                          <a:solidFill>
                            <a:srgbClr val="0070C0"/>
                          </a:solidFill>
                          <a:effectLst/>
                          <a:latin typeface="+mn-lt"/>
                        </a:rPr>
                        <a:t> </a:t>
                      </a:r>
                      <a:r>
                        <a:rPr lang="en-US" sz="1100" u="none" strike="noStrike" dirty="0" smtClean="0">
                          <a:solidFill>
                            <a:srgbClr val="0070C0"/>
                          </a:solidFill>
                          <a:effectLst/>
                          <a:latin typeface="+mn-lt"/>
                        </a:rPr>
                        <a:t>-Require Radioactive</a:t>
                      </a:r>
                      <a:r>
                        <a:rPr lang="en-US" sz="1100" u="none" strike="noStrike" baseline="0" dirty="0" smtClean="0">
                          <a:solidFill>
                            <a:srgbClr val="0070C0"/>
                          </a:solidFill>
                          <a:effectLst/>
                          <a:latin typeface="+mn-lt"/>
                        </a:rPr>
                        <a:t> workshop</a:t>
                      </a:r>
                    </a:p>
                    <a:p>
                      <a:pPr algn="ctr" fontAlgn="b"/>
                      <a:r>
                        <a:rPr lang="en-US" sz="1100" u="none" strike="noStrike" baseline="0" dirty="0" smtClean="0">
                          <a:solidFill>
                            <a:srgbClr val="0070C0"/>
                          </a:solidFill>
                          <a:effectLst/>
                          <a:latin typeface="+mn-lt"/>
                        </a:rPr>
                        <a:t> </a:t>
                      </a:r>
                      <a:r>
                        <a:rPr lang="en-US" sz="1100" u="none" strike="noStrike" dirty="0" smtClean="0">
                          <a:solidFill>
                            <a:srgbClr val="0070C0"/>
                          </a:solidFill>
                          <a:effectLst/>
                          <a:latin typeface="+mn-lt"/>
                        </a:rPr>
                        <a:t>EN/MME</a:t>
                      </a:r>
                      <a:r>
                        <a:rPr lang="en-US" sz="1100" u="none" strike="noStrike" baseline="0" dirty="0" smtClean="0">
                          <a:solidFill>
                            <a:srgbClr val="0070C0"/>
                          </a:solidFill>
                          <a:effectLst/>
                          <a:latin typeface="+mn-lt"/>
                        </a:rPr>
                        <a:t> shall be available for cutting and welding of existing chambers for magnets and drift chambers.</a:t>
                      </a:r>
                    </a:p>
                  </a:txBody>
                  <a:tcPr marL="8975" marR="8975" marT="8975" marB="0" anchor="ctr"/>
                </a:tc>
              </a:tr>
              <a:tr h="899170">
                <a:tc>
                  <a:txBody>
                    <a:bodyPr/>
                    <a:lstStyle/>
                    <a:p>
                      <a:pPr lvl="0" algn="l" fontAlgn="b"/>
                      <a:r>
                        <a:rPr lang="en-US" sz="1100" u="none" strike="noStrike" dirty="0" smtClean="0">
                          <a:effectLst/>
                        </a:rPr>
                        <a:t>PSB</a:t>
                      </a:r>
                      <a:r>
                        <a:rPr lang="en-US" sz="1100" u="none" strike="noStrike" baseline="0" dirty="0" smtClean="0">
                          <a:effectLst/>
                        </a:rPr>
                        <a:t> injection zone and All sectors in PSB</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dirty="0" smtClean="0">
                          <a:solidFill>
                            <a:srgbClr val="0070C0"/>
                          </a:solidFill>
                          <a:effectLst/>
                          <a:latin typeface="+mn-lt"/>
                        </a:rPr>
                        <a:t>BR.BSW; BR.BHZ11</a:t>
                      </a:r>
                      <a:r>
                        <a:rPr lang="en-GB" sz="1100" b="0" i="0" u="none" strike="noStrike" baseline="0" dirty="0" smtClean="0">
                          <a:solidFill>
                            <a:srgbClr val="0070C0"/>
                          </a:solidFill>
                          <a:effectLst/>
                          <a:latin typeface="+mn-lt"/>
                        </a:rPr>
                        <a:t>. BR.BHZ162, BR</a:t>
                      </a:r>
                      <a:r>
                        <a:rPr lang="en-GB" sz="1100" b="0" i="0" u="none" strike="noStrike" dirty="0" smtClean="0">
                          <a:solidFill>
                            <a:srgbClr val="0070C0"/>
                          </a:solidFill>
                          <a:effectLst/>
                          <a:latin typeface="+mn-lt"/>
                        </a:rPr>
                        <a:t>.KSWs;</a:t>
                      </a:r>
                      <a:r>
                        <a:rPr lang="en-GB" sz="1100" b="0" i="0" u="none" strike="noStrike" baseline="0" dirty="0" smtClean="0">
                          <a:solidFill>
                            <a:srgbClr val="0070C0"/>
                          </a:solidFill>
                          <a:effectLst/>
                          <a:latin typeface="+mn-lt"/>
                        </a:rPr>
                        <a:t> BR.BTV; New internal dumps, Vacuum pumps.</a:t>
                      </a:r>
                    </a:p>
                    <a:p>
                      <a:pPr algn="ctr" fontAlgn="t"/>
                      <a:r>
                        <a:rPr lang="en-GB" sz="1100" b="0" i="0" u="none" strike="noStrike" baseline="0" dirty="0" smtClean="0">
                          <a:solidFill>
                            <a:srgbClr val="0070C0"/>
                          </a:solidFill>
                          <a:effectLst/>
                          <a:latin typeface="+mn-lt"/>
                        </a:rPr>
                        <a:t>Create new vacuum sectors</a:t>
                      </a:r>
                      <a:endParaRPr lang="en-GB" sz="1100" b="0" i="0" u="none" strike="noStrike" dirty="0">
                        <a:solidFill>
                          <a:srgbClr val="0070C0"/>
                        </a:solidFill>
                        <a:effectLst/>
                        <a:latin typeface="+mn-lt"/>
                      </a:endParaRPr>
                    </a:p>
                  </a:txBody>
                  <a:tcPr marL="8975" marR="8975" marT="8975" marB="0" anchor="ctr"/>
                </a:tc>
                <a:tc>
                  <a:txBody>
                    <a:bodyPr/>
                    <a:lstStyle/>
                    <a:p>
                      <a:pPr algn="l" fontAlgn="t"/>
                      <a:r>
                        <a:rPr lang="en-GB" sz="1100" b="0" i="0" u="none" strike="noStrike" baseline="0" dirty="0" smtClean="0">
                          <a:solidFill>
                            <a:srgbClr val="0070C0"/>
                          </a:solidFill>
                          <a:effectLst/>
                          <a:latin typeface="+mn-lt"/>
                        </a:rPr>
                        <a:t>Mechanical: 3 weeks  </a:t>
                      </a:r>
                    </a:p>
                    <a:p>
                      <a:pPr algn="l" fontAlgn="t"/>
                      <a:r>
                        <a:rPr lang="en-GB" sz="1100" b="0" i="0" u="none" strike="noStrike" baseline="0" dirty="0" smtClean="0">
                          <a:solidFill>
                            <a:srgbClr val="0070C0"/>
                          </a:solidFill>
                          <a:effectLst/>
                          <a:latin typeface="+mn-lt"/>
                        </a:rPr>
                        <a:t>Controls:  2 weeks</a:t>
                      </a:r>
                    </a:p>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dirty="0" smtClean="0">
                          <a:solidFill>
                            <a:srgbClr val="0070C0"/>
                          </a:solidFill>
                          <a:effectLst/>
                          <a:latin typeface="+mn-lt"/>
                        </a:rPr>
                        <a:t>Bakeout: 1</a:t>
                      </a:r>
                      <a:r>
                        <a:rPr lang="en-GB" sz="1100" b="0" i="0" u="none" strike="noStrike" baseline="0" dirty="0" smtClean="0">
                          <a:solidFill>
                            <a:srgbClr val="0070C0"/>
                          </a:solidFill>
                          <a:effectLst/>
                          <a:latin typeface="+mn-lt"/>
                        </a:rPr>
                        <a:t> week (sector 30) </a:t>
                      </a:r>
                      <a:endParaRPr lang="en-GB" sz="1100" b="0" i="0" u="none" strike="noStrike" dirty="0" smtClean="0">
                        <a:solidFill>
                          <a:srgbClr val="0070C0"/>
                        </a:solidFill>
                        <a:effectLst/>
                        <a:latin typeface="+mn-lt"/>
                      </a:endParaRPr>
                    </a:p>
                    <a:p>
                      <a:pPr algn="l" fontAlgn="t"/>
                      <a:endParaRPr lang="en-GB" sz="1100" b="0" i="0" u="none" strike="noStrike" dirty="0">
                        <a:solidFill>
                          <a:srgbClr val="0070C0"/>
                        </a:solidFill>
                        <a:effectLst/>
                        <a:latin typeface="+mn-lt"/>
                      </a:endParaRPr>
                    </a:p>
                  </a:txBody>
                  <a:tcPr marL="8975" marR="8975" marT="8975" marB="0" anchor="ctr"/>
                </a:tc>
                <a:tc>
                  <a:txBody>
                    <a:bodyPr/>
                    <a:lstStyle/>
                    <a:p>
                      <a:pPr algn="l" fontAlgn="t"/>
                      <a:r>
                        <a:rPr lang="en-GB" sz="1100" b="0" i="0" u="none" strike="noStrike" baseline="0" dirty="0" smtClean="0">
                          <a:solidFill>
                            <a:srgbClr val="0070C0"/>
                          </a:solidFill>
                          <a:effectLst/>
                          <a:latin typeface="+mn-lt"/>
                        </a:rPr>
                        <a:t> </a:t>
                      </a:r>
                      <a:r>
                        <a:rPr lang="en-GB" sz="1100" b="0" i="0" u="none" strike="noStrike" dirty="0" smtClean="0">
                          <a:solidFill>
                            <a:srgbClr val="0070C0"/>
                          </a:solidFill>
                          <a:effectLst/>
                          <a:latin typeface="+mn-lt"/>
                          <a:cs typeface="Arial" panose="020B0604020202020204" pitchFamily="34" charset="0"/>
                        </a:rPr>
                        <a:t>Mechanical: TE/ABT</a:t>
                      </a:r>
                      <a:r>
                        <a:rPr lang="en-GB" sz="1100" b="0" i="0" u="none" strike="noStrike" baseline="0" dirty="0" smtClean="0">
                          <a:solidFill>
                            <a:srgbClr val="0070C0"/>
                          </a:solidFill>
                          <a:effectLst/>
                          <a:latin typeface="+mn-lt"/>
                          <a:cs typeface="Arial" panose="020B0604020202020204" pitchFamily="34" charset="0"/>
                        </a:rPr>
                        <a:t> </a:t>
                      </a:r>
                      <a:r>
                        <a:rPr lang="en-GB" sz="1100" b="0" i="0" u="none" strike="noStrike" dirty="0" smtClean="0">
                          <a:solidFill>
                            <a:srgbClr val="0070C0"/>
                          </a:solidFill>
                          <a:effectLst/>
                          <a:latin typeface="+mn-lt"/>
                          <a:cs typeface="Arial" panose="020B0604020202020204" pitchFamily="34" charset="0"/>
                        </a:rPr>
                        <a:t>TE/MSC,  BE/BI; EN/STI, EN/ACE (survey),</a:t>
                      </a:r>
                    </a:p>
                    <a:p>
                      <a:pPr algn="l" fontAlgn="t"/>
                      <a:r>
                        <a:rPr lang="en-GB" sz="1100" b="1" i="0" u="none" strike="noStrike" dirty="0" smtClean="0">
                          <a:solidFill>
                            <a:srgbClr val="0070C0"/>
                          </a:solidFill>
                          <a:effectLst/>
                          <a:latin typeface="+mn-lt"/>
                          <a:cs typeface="Arial" panose="020B0604020202020204" pitchFamily="34" charset="0"/>
                        </a:rPr>
                        <a:t>Controls:</a:t>
                      </a:r>
                      <a:r>
                        <a:rPr lang="en-GB" sz="1100" b="0" i="0" u="none" strike="noStrike" baseline="0" dirty="0" smtClean="0">
                          <a:solidFill>
                            <a:srgbClr val="0070C0"/>
                          </a:solidFill>
                          <a:effectLst/>
                          <a:latin typeface="+mn-lt"/>
                          <a:cs typeface="Arial" panose="020B0604020202020204" pitchFamily="34" charset="0"/>
                        </a:rPr>
                        <a:t> EN/EL</a:t>
                      </a:r>
                      <a:endParaRPr lang="en-GB" sz="1100" b="0" i="0" u="none" strike="noStrike" dirty="0" smtClean="0">
                        <a:solidFill>
                          <a:srgbClr val="0070C0"/>
                        </a:solidFill>
                        <a:effectLst/>
                        <a:latin typeface="+mn-lt"/>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GB" sz="1100" b="0" i="0" u="none" strike="noStrike" dirty="0">
                        <a:solidFill>
                          <a:srgbClr val="0070C0"/>
                        </a:solidFill>
                        <a:effectLst/>
                        <a:latin typeface="+mn-lt"/>
                      </a:endParaRPr>
                    </a:p>
                  </a:txBody>
                  <a:tcPr marL="8975" marR="8975" marT="8975" marB="0" anchor="ctr"/>
                </a:tc>
                <a:tc>
                  <a:txBody>
                    <a:bodyPr/>
                    <a:lstStyle/>
                    <a:p>
                      <a:pPr algn="ctr" fontAlgn="b"/>
                      <a:r>
                        <a:rPr lang="en-US" sz="1100" u="none" strike="noStrike" dirty="0">
                          <a:solidFill>
                            <a:srgbClr val="0070C0"/>
                          </a:solidFill>
                          <a:effectLst/>
                          <a:latin typeface="+mn-lt"/>
                        </a:rPr>
                        <a:t> </a:t>
                      </a:r>
                      <a:r>
                        <a:rPr lang="en-US" sz="1100" u="none" strike="noStrike" dirty="0" smtClean="0">
                          <a:solidFill>
                            <a:srgbClr val="0070C0"/>
                          </a:solidFill>
                          <a:effectLst/>
                          <a:latin typeface="+mn-lt"/>
                        </a:rPr>
                        <a:t>- The BHZ</a:t>
                      </a:r>
                      <a:r>
                        <a:rPr lang="en-US" sz="1100" u="none" strike="noStrike" baseline="0" dirty="0" smtClean="0">
                          <a:solidFill>
                            <a:srgbClr val="0070C0"/>
                          </a:solidFill>
                          <a:effectLst/>
                          <a:latin typeface="+mn-lt"/>
                        </a:rPr>
                        <a:t>162 and BHZ11 will be fitted with new vacuum chambers and sector valves outside the tunnel.</a:t>
                      </a:r>
                    </a:p>
                    <a:p>
                      <a:pPr algn="ctr" fontAlgn="b"/>
                      <a:r>
                        <a:rPr lang="en-US" sz="1100" b="0" i="0" u="none" strike="noStrike" baseline="0" dirty="0" smtClean="0">
                          <a:solidFill>
                            <a:srgbClr val="0070C0"/>
                          </a:solidFill>
                          <a:effectLst/>
                          <a:latin typeface="+mn-lt"/>
                        </a:rPr>
                        <a:t>-The positioning of BHZ injection chambers will be done by TE/MSC and TE/VSC in the tunnel.</a:t>
                      </a:r>
                      <a:endParaRPr lang="en-US" sz="1100" b="0" i="0" u="none" strike="noStrike" dirty="0">
                        <a:solidFill>
                          <a:srgbClr val="0070C0"/>
                        </a:solidFill>
                        <a:effectLst/>
                        <a:latin typeface="+mn-lt"/>
                      </a:endParaRPr>
                    </a:p>
                  </a:txBody>
                  <a:tcPr marL="8975" marR="8975" marT="8975" marB="0" anchor="ctr"/>
                </a:tc>
              </a:tr>
            </a:tbl>
          </a:graphicData>
        </a:graphic>
      </p:graphicFrame>
      <p:sp>
        <p:nvSpPr>
          <p:cNvPr id="2" name="Vertical Scroll 1"/>
          <p:cNvSpPr/>
          <p:nvPr/>
        </p:nvSpPr>
        <p:spPr>
          <a:xfrm>
            <a:off x="3004458" y="783772"/>
            <a:ext cx="2383972" cy="5387680"/>
          </a:xfrm>
          <a:prstGeom prst="verticalScroll">
            <a:avLst/>
          </a:prstGeom>
          <a:solidFill>
            <a:schemeClr val="bg1">
              <a:alpha val="0"/>
            </a:scheme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p:nvPicPr>
        <p:blipFill>
          <a:blip r:embed="rId3"/>
          <a:stretch>
            <a:fillRect/>
          </a:stretch>
        </p:blipFill>
        <p:spPr>
          <a:xfrm>
            <a:off x="4667709" y="706740"/>
            <a:ext cx="2542252" cy="5541744"/>
          </a:xfrm>
          <a:prstGeom prst="rect">
            <a:avLst/>
          </a:prstGeom>
        </p:spPr>
      </p:pic>
      <p:sp>
        <p:nvSpPr>
          <p:cNvPr id="11" name="Rounded Rectangle 10"/>
          <p:cNvSpPr/>
          <p:nvPr/>
        </p:nvSpPr>
        <p:spPr>
          <a:xfrm>
            <a:off x="1624506" y="3799233"/>
            <a:ext cx="1686720" cy="2099179"/>
          </a:xfrm>
          <a:prstGeom prst="roundRect">
            <a:avLst/>
          </a:prstGeom>
          <a:solidFill>
            <a:schemeClr val="bg1">
              <a:alpha val="0"/>
            </a:schemeClr>
          </a:solid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12" name="Picture 11"/>
          <p:cNvPicPr>
            <a:picLocks noChangeAspect="1"/>
          </p:cNvPicPr>
          <p:nvPr/>
        </p:nvPicPr>
        <p:blipFill>
          <a:blip r:embed="rId4"/>
          <a:stretch>
            <a:fillRect/>
          </a:stretch>
        </p:blipFill>
        <p:spPr>
          <a:xfrm>
            <a:off x="6837326" y="4649840"/>
            <a:ext cx="2369758" cy="1321056"/>
          </a:xfrm>
          <a:prstGeom prst="rect">
            <a:avLst/>
          </a:prstGeom>
        </p:spPr>
      </p:pic>
      <p:pic>
        <p:nvPicPr>
          <p:cNvPr id="13" name="Picture 12"/>
          <p:cNvPicPr>
            <a:picLocks noChangeAspect="1"/>
          </p:cNvPicPr>
          <p:nvPr/>
        </p:nvPicPr>
        <p:blipFill>
          <a:blip r:embed="rId4"/>
          <a:stretch>
            <a:fillRect/>
          </a:stretch>
        </p:blipFill>
        <p:spPr>
          <a:xfrm>
            <a:off x="6816686" y="3789462"/>
            <a:ext cx="2390398" cy="987253"/>
          </a:xfrm>
          <a:prstGeom prst="rect">
            <a:avLst/>
          </a:prstGeom>
        </p:spPr>
      </p:pic>
      <p:pic>
        <p:nvPicPr>
          <p:cNvPr id="14" name="Picture 13"/>
          <p:cNvPicPr>
            <a:picLocks noChangeAspect="1"/>
          </p:cNvPicPr>
          <p:nvPr/>
        </p:nvPicPr>
        <p:blipFill>
          <a:blip r:embed="rId4"/>
          <a:stretch>
            <a:fillRect/>
          </a:stretch>
        </p:blipFill>
        <p:spPr>
          <a:xfrm>
            <a:off x="6738257" y="1447868"/>
            <a:ext cx="2547257" cy="1665445"/>
          </a:xfrm>
          <a:prstGeom prst="rect">
            <a:avLst/>
          </a:prstGeom>
        </p:spPr>
      </p:pic>
    </p:spTree>
    <p:extLst>
      <p:ext uri="{BB962C8B-B14F-4D97-AF65-F5344CB8AC3E}">
        <p14:creationId xmlns:p14="http://schemas.microsoft.com/office/powerpoint/2010/main" val="104001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a:xfrm>
            <a:off x="2211571" y="186506"/>
            <a:ext cx="5826643" cy="817708"/>
          </a:xfrm>
        </p:spPr>
        <p:txBody>
          <a:bodyPr/>
          <a:lstStyle/>
          <a:p>
            <a:r>
              <a:rPr lang="en-GB" dirty="0" smtClean="0"/>
              <a:t>Risks / Mitigation</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427092334"/>
              </p:ext>
            </p:extLst>
          </p:nvPr>
        </p:nvGraphicFramePr>
        <p:xfrm>
          <a:off x="430925" y="1161402"/>
          <a:ext cx="8353846" cy="4963343"/>
        </p:xfrm>
        <a:graphic>
          <a:graphicData uri="http://schemas.openxmlformats.org/drawingml/2006/table">
            <a:tbl>
              <a:tblPr firstRow="1" firstCol="1" bandRow="1">
                <a:tableStyleId>{073A0DAA-6AF3-43AB-8588-CEC1D06C72B9}</a:tableStyleId>
              </a:tblPr>
              <a:tblGrid>
                <a:gridCol w="1665076"/>
                <a:gridCol w="2792139"/>
                <a:gridCol w="2220231"/>
                <a:gridCol w="1676400"/>
              </a:tblGrid>
              <a:tr h="366104">
                <a:tc>
                  <a:txBody>
                    <a:bodyPr/>
                    <a:lstStyle/>
                    <a:p>
                      <a:pPr algn="ctr" fontAlgn="ctr"/>
                      <a:r>
                        <a:rPr lang="en-US" sz="1100" u="none" strike="noStrike" dirty="0" smtClean="0">
                          <a:effectLst/>
                        </a:rPr>
                        <a:t>System</a:t>
                      </a:r>
                      <a:r>
                        <a:rPr lang="en-US" sz="1100" u="none" strike="noStrike" baseline="0" dirty="0" smtClean="0">
                          <a:effectLst/>
                        </a:rPr>
                        <a:t> or machine</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u="none" strike="noStrike" dirty="0">
                          <a:effectLst/>
                        </a:rPr>
                        <a:t>List of major Risks</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u="none" strike="noStrike" dirty="0">
                          <a:effectLst/>
                        </a:rPr>
                        <a:t>Mitigation</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ctr"/>
                      <a:r>
                        <a:rPr lang="en-US" sz="1100" u="none" strike="noStrike" dirty="0">
                          <a:effectLst/>
                        </a:rPr>
                        <a:t>Remarks</a:t>
                      </a:r>
                      <a:endParaRPr lang="en-US" sz="1100" b="0" i="0" u="none" strike="noStrike" dirty="0">
                        <a:solidFill>
                          <a:srgbClr val="000000"/>
                        </a:solidFill>
                        <a:effectLst/>
                        <a:latin typeface="Calibri" panose="020F0502020204030204" pitchFamily="34" charset="0"/>
                      </a:endParaRPr>
                    </a:p>
                  </a:txBody>
                  <a:tcPr marL="8975" marR="8975" marT="8975" marB="0" anchor="ctr"/>
                </a:tc>
              </a:tr>
              <a:tr h="549156">
                <a:tc>
                  <a:txBody>
                    <a:bodyPr/>
                    <a:lstStyle/>
                    <a:p>
                      <a:pPr lvl="0" algn="l" fontAlgn="b"/>
                      <a:r>
                        <a:rPr lang="en-US" sz="1100" u="none" strike="noStrike" baseline="0" dirty="0" smtClean="0">
                          <a:effectLst/>
                        </a:rPr>
                        <a:t>L4T  transfer line in LINAC4</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u="none" strike="noStrike" dirty="0" smtClean="0">
                          <a:solidFill>
                            <a:srgbClr val="0070C0"/>
                          </a:solidFill>
                          <a:effectLst/>
                          <a:latin typeface="+mn-lt"/>
                        </a:rPr>
                        <a:t>None </a:t>
                      </a:r>
                      <a:endParaRPr lang="en-GB" sz="1100" b="0" i="0" u="none" strike="noStrike" dirty="0">
                        <a:solidFill>
                          <a:srgbClr val="0070C0"/>
                        </a:solidFill>
                        <a:effectLst/>
                        <a:latin typeface="+mn-lt"/>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endParaRPr lang="en-GB" sz="1100" u="none" strike="noStrike" dirty="0" smtClean="0">
                        <a:solidFill>
                          <a:srgbClr val="0070C0"/>
                        </a:solidFill>
                        <a:effectLst/>
                        <a:latin typeface="+mn-lt"/>
                      </a:endParaRPr>
                    </a:p>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dirty="0" smtClean="0">
                          <a:solidFill>
                            <a:srgbClr val="0070C0"/>
                          </a:solidFill>
                          <a:effectLst/>
                          <a:latin typeface="+mn-lt"/>
                        </a:rPr>
                        <a:t>None </a:t>
                      </a:r>
                      <a:endParaRPr lang="en-GB" sz="1100" b="0" i="0" u="none" strike="noStrike" dirty="0" smtClean="0">
                        <a:solidFill>
                          <a:srgbClr val="0070C0"/>
                        </a:solidFill>
                        <a:effectLst/>
                        <a:latin typeface="+mn-lt"/>
                      </a:endParaRPr>
                    </a:p>
                    <a:p>
                      <a:pPr algn="ctr" fontAlgn="t"/>
                      <a:endParaRPr lang="en-GB" sz="1100" b="0" i="0" u="none" strike="noStrike" dirty="0">
                        <a:solidFill>
                          <a:srgbClr val="0070C0"/>
                        </a:solidFill>
                        <a:effectLst/>
                        <a:latin typeface="+mn-lt"/>
                      </a:endParaRPr>
                    </a:p>
                  </a:txBody>
                  <a:tcPr marL="8975" marR="8975" marT="897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rgbClr val="0070C0"/>
                          </a:solidFill>
                          <a:effectLst/>
                          <a:latin typeface="+mn-lt"/>
                        </a:rPr>
                        <a:t>None</a:t>
                      </a:r>
                      <a:endParaRPr lang="en-US" sz="1100" u="none" strike="noStrike" dirty="0">
                        <a:solidFill>
                          <a:srgbClr val="0070C0"/>
                        </a:solidFill>
                        <a:effectLst/>
                        <a:latin typeface="+mn-lt"/>
                      </a:endParaRPr>
                    </a:p>
                  </a:txBody>
                  <a:tcPr marL="8975" marR="8975" marT="8975" marB="0" anchor="ctr"/>
                </a:tc>
              </a:tr>
              <a:tr h="732208">
                <a:tc>
                  <a:txBody>
                    <a:bodyPr/>
                    <a:lstStyle/>
                    <a:p>
                      <a:pPr lvl="0" algn="l" fontAlgn="b"/>
                      <a:r>
                        <a:rPr lang="en-US" sz="1100" u="none" strike="noStrike" dirty="0" smtClean="0">
                          <a:effectLst/>
                        </a:rPr>
                        <a:t>Connection L2 to L4.</a:t>
                      </a:r>
                    </a:p>
                    <a:p>
                      <a:pPr lvl="0" algn="l" fontAlgn="b"/>
                      <a:r>
                        <a:rPr lang="en-US" sz="1100" u="none" strike="noStrike" dirty="0" smtClean="0">
                          <a:effectLst/>
                        </a:rPr>
                        <a:t>Transfer line</a:t>
                      </a:r>
                      <a:r>
                        <a:rPr lang="en-US" sz="1100" u="none" strike="noStrike" baseline="0" dirty="0" smtClean="0">
                          <a:effectLst/>
                        </a:rPr>
                        <a:t> </a:t>
                      </a:r>
                      <a:r>
                        <a:rPr lang="en-US" sz="1100" u="none" strike="noStrike" dirty="0" smtClean="0">
                          <a:effectLst/>
                        </a:rPr>
                        <a:t>LT-BHZ20</a:t>
                      </a:r>
                      <a:r>
                        <a:rPr lang="en-US" sz="1100" u="none" strike="noStrike" baseline="0" dirty="0" smtClean="0">
                          <a:effectLst/>
                        </a:rPr>
                        <a:t> to PSB</a:t>
                      </a:r>
                    </a:p>
                    <a:p>
                      <a:pPr lvl="0" algn="l" fontAlgn="b"/>
                      <a:r>
                        <a:rPr lang="en-US" sz="1100" u="none" strike="noStrike" baseline="0" dirty="0" smtClean="0">
                          <a:effectLst/>
                        </a:rPr>
                        <a:t>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dirty="0" smtClean="0">
                          <a:solidFill>
                            <a:srgbClr val="0070C0"/>
                          </a:solidFill>
                          <a:effectLst/>
                          <a:latin typeface="+mn-lt"/>
                        </a:rPr>
                        <a:t>-Magnetic</a:t>
                      </a:r>
                      <a:r>
                        <a:rPr lang="en-GB" sz="1100" b="0" i="0" u="none" strike="noStrike" baseline="0" dirty="0" smtClean="0">
                          <a:solidFill>
                            <a:srgbClr val="0070C0"/>
                          </a:solidFill>
                          <a:effectLst/>
                          <a:latin typeface="+mn-lt"/>
                        </a:rPr>
                        <a:t> field from PS main magnets</a:t>
                      </a:r>
                      <a:endParaRPr lang="en-GB" sz="1100" b="0" i="0" u="none" strike="noStrike" dirty="0">
                        <a:solidFill>
                          <a:srgbClr val="0070C0"/>
                        </a:solidFill>
                        <a:effectLst/>
                        <a:latin typeface="+mn-lt"/>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dirty="0" smtClean="0">
                          <a:solidFill>
                            <a:srgbClr val="0070C0"/>
                          </a:solidFill>
                          <a:effectLst/>
                          <a:latin typeface="+mn-lt"/>
                        </a:rPr>
                        <a:t>-Add extra shielding (Mu-metal)</a:t>
                      </a:r>
                      <a:endParaRPr lang="en-GB" sz="1100" b="0" i="0" u="none" strike="noStrike" dirty="0" smtClean="0">
                        <a:solidFill>
                          <a:srgbClr val="0070C0"/>
                        </a:solidFill>
                        <a:effectLst/>
                        <a:latin typeface="+mn-lt"/>
                      </a:endParaRPr>
                    </a:p>
                  </a:txBody>
                  <a:tcPr marL="8975" marR="8975" marT="897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solidFill>
                            <a:srgbClr val="0070C0"/>
                          </a:solidFill>
                          <a:effectLst/>
                          <a:latin typeface="+mn-lt"/>
                        </a:rPr>
                        <a:t> </a:t>
                      </a:r>
                      <a:r>
                        <a:rPr lang="en-GB" sz="1100" u="none" strike="noStrike" dirty="0" smtClean="0">
                          <a:solidFill>
                            <a:srgbClr val="0070C0"/>
                          </a:solidFill>
                          <a:effectLst/>
                          <a:latin typeface="+mn-lt"/>
                        </a:rPr>
                        <a:t>None </a:t>
                      </a:r>
                      <a:endParaRPr lang="en-GB" sz="1100" b="0" i="0" u="none" strike="noStrike" dirty="0" smtClean="0">
                        <a:solidFill>
                          <a:srgbClr val="0070C0"/>
                        </a:solidFill>
                        <a:effectLst/>
                        <a:latin typeface="+mn-lt"/>
                      </a:endParaRPr>
                    </a:p>
                    <a:p>
                      <a:pPr algn="ctr" fontAlgn="b"/>
                      <a:endParaRPr lang="en-US" sz="1100" b="0" i="0" u="none" strike="noStrike" dirty="0">
                        <a:solidFill>
                          <a:srgbClr val="0070C0"/>
                        </a:solidFill>
                        <a:effectLst/>
                        <a:latin typeface="+mn-lt"/>
                      </a:endParaRPr>
                    </a:p>
                  </a:txBody>
                  <a:tcPr marL="8975" marR="8975" marT="8975" marB="0" anchor="ctr"/>
                </a:tc>
              </a:tr>
              <a:tr h="732208">
                <a:tc>
                  <a:txBody>
                    <a:bodyPr/>
                    <a:lstStyle/>
                    <a:p>
                      <a:pPr lvl="0" algn="l" fontAlgn="b"/>
                      <a:r>
                        <a:rPr lang="en-US" sz="1100" u="none" strike="noStrike" dirty="0" smtClean="0">
                          <a:effectLst/>
                        </a:rPr>
                        <a:t>LBE line and parts of </a:t>
                      </a:r>
                      <a:r>
                        <a:rPr lang="en-US" sz="1100" u="none" strike="noStrike" baseline="0" dirty="0" smtClean="0">
                          <a:effectLst/>
                        </a:rPr>
                        <a:t> LBS line. </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ctr" fontAlgn="t"/>
                      <a:r>
                        <a:rPr lang="en-GB" sz="1100" b="0" i="0" u="none" strike="noStrike" dirty="0" smtClean="0">
                          <a:solidFill>
                            <a:srgbClr val="0070C0"/>
                          </a:solidFill>
                          <a:effectLst/>
                          <a:latin typeface="+mn-lt"/>
                        </a:rPr>
                        <a:t>-Magnetic</a:t>
                      </a:r>
                      <a:r>
                        <a:rPr lang="en-GB" sz="1100" b="0" i="0" u="none" strike="noStrike" baseline="0" dirty="0" smtClean="0">
                          <a:solidFill>
                            <a:srgbClr val="0070C0"/>
                          </a:solidFill>
                          <a:effectLst/>
                          <a:latin typeface="+mn-lt"/>
                        </a:rPr>
                        <a:t> field from LT line magnets</a:t>
                      </a:r>
                      <a:endParaRPr lang="en-GB" sz="1100" b="0" i="0" u="none" strike="noStrike" dirty="0">
                        <a:solidFill>
                          <a:srgbClr val="0070C0"/>
                        </a:solidFill>
                        <a:effectLst/>
                        <a:latin typeface="+mn-lt"/>
                      </a:endParaRPr>
                    </a:p>
                  </a:txBody>
                  <a:tcPr marL="8975" marR="8975" marT="8975"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u="none" strike="noStrike" dirty="0" smtClean="0">
                          <a:solidFill>
                            <a:srgbClr val="0070C0"/>
                          </a:solidFill>
                          <a:effectLst/>
                          <a:latin typeface="+mn-lt"/>
                        </a:rPr>
                        <a:t>. </a:t>
                      </a:r>
                      <a:endParaRPr lang="en-GB" sz="1100" b="0" i="0" u="none" strike="noStrike" dirty="0" smtClean="0">
                        <a:solidFill>
                          <a:srgbClr val="0070C0"/>
                        </a:solidFill>
                        <a:effectLst/>
                        <a:latin typeface="+mn-lt"/>
                      </a:endParaRPr>
                    </a:p>
                    <a:p>
                      <a:pPr marL="0" marR="0" lvl="0" indent="0" algn="ctr" defTabSz="914400" rtl="0" eaLnBrk="1" fontAlgn="t" latinLnBrk="0" hangingPunct="1">
                        <a:lnSpc>
                          <a:spcPct val="100000"/>
                        </a:lnSpc>
                        <a:spcBef>
                          <a:spcPts val="0"/>
                        </a:spcBef>
                        <a:spcAft>
                          <a:spcPts val="0"/>
                        </a:spcAft>
                        <a:buClrTx/>
                        <a:buSzTx/>
                        <a:buFontTx/>
                        <a:buNone/>
                        <a:tabLst/>
                        <a:defRPr/>
                      </a:pPr>
                      <a:r>
                        <a:rPr lang="en-GB" sz="1100" u="none" strike="noStrike" dirty="0" smtClean="0">
                          <a:solidFill>
                            <a:srgbClr val="0070C0"/>
                          </a:solidFill>
                          <a:effectLst/>
                          <a:latin typeface="+mn-lt"/>
                        </a:rPr>
                        <a:t>-Add extra shielding (Mu-metal)</a:t>
                      </a:r>
                      <a:endParaRPr lang="en-GB" sz="1100" b="0" i="0" u="none" strike="noStrike" dirty="0" smtClean="0">
                        <a:solidFill>
                          <a:srgbClr val="0070C0"/>
                        </a:solidFill>
                        <a:effectLst/>
                        <a:latin typeface="+mn-lt"/>
                      </a:endParaRPr>
                    </a:p>
                    <a:p>
                      <a:pPr algn="l" fontAlgn="t"/>
                      <a:endParaRPr lang="en-GB" sz="1100" b="0" i="0" u="none" strike="noStrike" dirty="0">
                        <a:solidFill>
                          <a:srgbClr val="0070C0"/>
                        </a:solidFill>
                        <a:effectLst/>
                        <a:latin typeface="+mn-lt"/>
                      </a:endParaRPr>
                    </a:p>
                  </a:txBody>
                  <a:tcPr marL="8975" marR="8975" marT="897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u="none" strike="noStrike" dirty="0">
                          <a:solidFill>
                            <a:srgbClr val="0070C0"/>
                          </a:solidFill>
                          <a:effectLst/>
                          <a:latin typeface="+mn-lt"/>
                        </a:rPr>
                        <a:t> </a:t>
                      </a:r>
                      <a:r>
                        <a:rPr lang="en-GB" sz="1100" u="none" strike="noStrike" dirty="0" smtClean="0">
                          <a:solidFill>
                            <a:srgbClr val="0070C0"/>
                          </a:solidFill>
                          <a:effectLst/>
                          <a:latin typeface="+mn-lt"/>
                        </a:rPr>
                        <a:t>None </a:t>
                      </a:r>
                      <a:endParaRPr lang="en-GB" sz="1100" b="0" i="0" u="none" strike="noStrike" dirty="0" smtClean="0">
                        <a:solidFill>
                          <a:srgbClr val="0070C0"/>
                        </a:solidFill>
                        <a:effectLst/>
                        <a:latin typeface="+mn-lt"/>
                      </a:endParaRPr>
                    </a:p>
                    <a:p>
                      <a:pPr algn="ctr" fontAlgn="b"/>
                      <a:endParaRPr lang="en-US" sz="1100" b="0" i="0" u="none" strike="noStrike" dirty="0">
                        <a:solidFill>
                          <a:srgbClr val="0070C0"/>
                        </a:solidFill>
                        <a:effectLst/>
                        <a:latin typeface="+mn-lt"/>
                      </a:endParaRPr>
                    </a:p>
                  </a:txBody>
                  <a:tcPr marL="8975" marR="8975" marT="8975" marB="0" anchor="ctr"/>
                </a:tc>
              </a:tr>
              <a:tr h="89829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u="none" strike="noStrike" dirty="0" smtClean="0">
                          <a:effectLst/>
                        </a:rPr>
                        <a:t>BI line in the PSB</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u="none" strike="noStrike" dirty="0" smtClean="0">
                          <a:solidFill>
                            <a:srgbClr val="0070C0"/>
                          </a:solidFill>
                          <a:effectLst/>
                          <a:latin typeface="+mn-lt"/>
                        </a:rPr>
                        <a:t> </a:t>
                      </a:r>
                      <a:r>
                        <a:rPr lang="en-GB" sz="1100" u="none" strike="noStrike" dirty="0" smtClean="0">
                          <a:solidFill>
                            <a:srgbClr val="0070C0"/>
                          </a:solidFill>
                          <a:effectLst/>
                          <a:latin typeface="+mn-lt"/>
                        </a:rPr>
                        <a:t>None </a:t>
                      </a:r>
                      <a:endParaRPr lang="en-GB" sz="1100" b="0" i="0" u="none" strike="noStrike" dirty="0" smtClean="0">
                        <a:solidFill>
                          <a:srgbClr val="0070C0"/>
                        </a:solidFill>
                        <a:effectLst/>
                        <a:latin typeface="+mn-lt"/>
                      </a:endParaRPr>
                    </a:p>
                    <a:p>
                      <a:pPr algn="ctr" fontAlgn="t"/>
                      <a:endParaRPr lang="en-GB" sz="1100" b="0" i="0" u="none" strike="noStrike" dirty="0">
                        <a:solidFill>
                          <a:srgbClr val="0070C0"/>
                        </a:solidFill>
                        <a:effectLst/>
                        <a:latin typeface="+mn-lt"/>
                      </a:endParaRPr>
                    </a:p>
                  </a:txBody>
                  <a:tcPr marL="8975" marR="8975" marT="8975"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u="none" strike="noStrike" dirty="0" smtClean="0">
                          <a:solidFill>
                            <a:srgbClr val="0070C0"/>
                          </a:solidFill>
                          <a:effectLst/>
                          <a:latin typeface="+mn-lt"/>
                        </a:rPr>
                        <a:t> </a:t>
                      </a:r>
                      <a:r>
                        <a:rPr lang="en-GB" sz="1100" u="none" strike="noStrike" dirty="0" smtClean="0">
                          <a:solidFill>
                            <a:srgbClr val="0070C0"/>
                          </a:solidFill>
                          <a:effectLst/>
                          <a:latin typeface="+mn-lt"/>
                        </a:rPr>
                        <a:t>None </a:t>
                      </a:r>
                      <a:endParaRPr lang="en-GB" sz="1100" b="0" i="0" u="none" strike="noStrike" dirty="0" smtClean="0">
                        <a:solidFill>
                          <a:srgbClr val="0070C0"/>
                        </a:solidFill>
                        <a:effectLst/>
                        <a:latin typeface="+mn-lt"/>
                      </a:endParaRPr>
                    </a:p>
                    <a:p>
                      <a:pPr algn="ctr" fontAlgn="t"/>
                      <a:endParaRPr lang="en-US" sz="1100" b="0" i="0" u="none" strike="noStrike" dirty="0">
                        <a:solidFill>
                          <a:srgbClr val="0070C0"/>
                        </a:solidFill>
                        <a:effectLst/>
                        <a:latin typeface="+mn-lt"/>
                      </a:endParaRPr>
                    </a:p>
                  </a:txBody>
                  <a:tcPr marL="8975" marR="8975" marT="897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70C0"/>
                          </a:solidFill>
                          <a:effectLst/>
                          <a:latin typeface="+mn-lt"/>
                        </a:rPr>
                        <a:t>Insufficient</a:t>
                      </a:r>
                      <a:r>
                        <a:rPr lang="en-GB" sz="1100" b="0" i="0" u="none" strike="noStrike" baseline="0" dirty="0" smtClean="0">
                          <a:solidFill>
                            <a:srgbClr val="0070C0"/>
                          </a:solidFill>
                          <a:effectLst/>
                          <a:latin typeface="+mn-lt"/>
                        </a:rPr>
                        <a:t> cooling of head and tail dump would lead to higher outgassing and require extra pumping.</a:t>
                      </a:r>
                      <a:r>
                        <a:rPr lang="en-US" sz="1100" u="none" strike="noStrike" dirty="0">
                          <a:solidFill>
                            <a:srgbClr val="0070C0"/>
                          </a:solidFill>
                          <a:effectLst/>
                          <a:latin typeface="+mn-lt"/>
                        </a:rPr>
                        <a:t> </a:t>
                      </a:r>
                      <a:endParaRPr lang="en-US" sz="1100" b="0" i="0" u="none" strike="noStrike" dirty="0">
                        <a:solidFill>
                          <a:srgbClr val="0070C0"/>
                        </a:solidFill>
                        <a:effectLst/>
                        <a:latin typeface="+mn-lt"/>
                      </a:endParaRPr>
                    </a:p>
                  </a:txBody>
                  <a:tcPr marL="8975" marR="8975" marT="8975" marB="0" anchor="ctr"/>
                </a:tc>
              </a:tr>
              <a:tr h="550127">
                <a:tc>
                  <a:txBody>
                    <a:bodyPr/>
                    <a:lstStyle/>
                    <a:p>
                      <a:pPr lvl="0" algn="l" fontAlgn="b"/>
                      <a:r>
                        <a:rPr lang="en-US" sz="1100" u="none" strike="noStrike" dirty="0" smtClean="0">
                          <a:effectLst/>
                        </a:rPr>
                        <a:t>PSB</a:t>
                      </a:r>
                      <a:r>
                        <a:rPr lang="en-US" sz="1100" u="none" strike="noStrike" baseline="0" dirty="0" smtClean="0">
                          <a:effectLst/>
                        </a:rPr>
                        <a:t> injection zone and All sectors in PSB</a:t>
                      </a:r>
                      <a:endParaRPr lang="en-US" sz="1100" b="0" i="0" u="none" strike="noStrike" dirty="0">
                        <a:solidFill>
                          <a:srgbClr val="000000"/>
                        </a:solidFill>
                        <a:effectLst/>
                        <a:latin typeface="Calibri" panose="020F0502020204030204" pitchFamily="34" charset="0"/>
                      </a:endParaRPr>
                    </a:p>
                  </a:txBody>
                  <a:tcPr marL="8975" marR="8975" marT="8975" marB="0" anchor="ctr"/>
                </a:tc>
                <a:tc>
                  <a:txBody>
                    <a:bodyPr/>
                    <a:lstStyle/>
                    <a:p>
                      <a:pPr algn="l" fontAlgn="t"/>
                      <a:r>
                        <a:rPr lang="en-GB" sz="1100" b="0" i="0" u="none" strike="noStrike" dirty="0" smtClean="0">
                          <a:solidFill>
                            <a:srgbClr val="0070C0"/>
                          </a:solidFill>
                          <a:effectLst/>
                          <a:latin typeface="+mn-lt"/>
                        </a:rPr>
                        <a:t>-Misalignment between</a:t>
                      </a:r>
                      <a:r>
                        <a:rPr lang="en-GB" sz="1100" b="0" i="0" u="none" strike="noStrike" baseline="0" dirty="0" smtClean="0">
                          <a:solidFill>
                            <a:srgbClr val="0070C0"/>
                          </a:solidFill>
                          <a:effectLst/>
                          <a:latin typeface="+mn-lt"/>
                        </a:rPr>
                        <a:t> old (unknown none conformities) and new installation.</a:t>
                      </a:r>
                    </a:p>
                    <a:p>
                      <a:pPr algn="l" fontAlgn="t"/>
                      <a:endParaRPr lang="en-GB" sz="1100" b="0" i="0" u="none" strike="noStrike" baseline="0" dirty="0" smtClean="0">
                        <a:solidFill>
                          <a:srgbClr val="0070C0"/>
                        </a:solidFill>
                        <a:effectLst/>
                        <a:latin typeface="+mn-lt"/>
                      </a:endParaRPr>
                    </a:p>
                    <a:p>
                      <a:pPr algn="l" fontAlgn="t"/>
                      <a:r>
                        <a:rPr lang="en-GB" sz="1100" b="0" i="0" u="none" strike="noStrike" baseline="0" dirty="0" smtClean="0">
                          <a:solidFill>
                            <a:srgbClr val="0070C0"/>
                          </a:solidFill>
                          <a:effectLst/>
                          <a:latin typeface="+mn-lt"/>
                        </a:rPr>
                        <a:t>-Delays due to difficult installation (space) </a:t>
                      </a:r>
                    </a:p>
                    <a:p>
                      <a:pPr algn="l" fontAlgn="t"/>
                      <a:r>
                        <a:rPr lang="en-GB" sz="1100" b="0" i="0" u="none" strike="noStrike" baseline="0" dirty="0" smtClean="0">
                          <a:solidFill>
                            <a:srgbClr val="0070C0"/>
                          </a:solidFill>
                          <a:effectLst/>
                          <a:latin typeface="+mn-lt"/>
                        </a:rPr>
                        <a:t> </a:t>
                      </a:r>
                      <a:endParaRPr lang="en-GB" sz="1100" b="0" i="0" u="none" strike="noStrike" dirty="0" smtClean="0">
                        <a:solidFill>
                          <a:srgbClr val="0070C0"/>
                        </a:solidFill>
                        <a:effectLst/>
                        <a:latin typeface="+mn-lt"/>
                      </a:endParaRPr>
                    </a:p>
                    <a:p>
                      <a:pPr algn="l" fontAlgn="t"/>
                      <a:r>
                        <a:rPr lang="en-GB" sz="1100" b="0" i="0" u="none" strike="noStrike" dirty="0" smtClean="0">
                          <a:solidFill>
                            <a:srgbClr val="0070C0"/>
                          </a:solidFill>
                          <a:effectLst/>
                          <a:latin typeface="+mn-lt"/>
                        </a:rPr>
                        <a:t>-Higher</a:t>
                      </a:r>
                      <a:r>
                        <a:rPr lang="en-GB" sz="1100" b="0" i="0" u="none" strike="noStrike" baseline="0" dirty="0" smtClean="0">
                          <a:solidFill>
                            <a:srgbClr val="0070C0"/>
                          </a:solidFill>
                          <a:effectLst/>
                          <a:latin typeface="+mn-lt"/>
                        </a:rPr>
                        <a:t> working temperature of dumps with respect to technical specification, </a:t>
                      </a:r>
                    </a:p>
                    <a:p>
                      <a:pPr algn="l" fontAlgn="t"/>
                      <a:endParaRPr lang="en-GB" sz="1100" b="0" i="0" u="none" strike="noStrike" baseline="0" dirty="0" smtClean="0">
                        <a:solidFill>
                          <a:srgbClr val="0070C0"/>
                        </a:solidFill>
                        <a:effectLst/>
                        <a:latin typeface="+mn-lt"/>
                      </a:endParaRPr>
                    </a:p>
                    <a:p>
                      <a:pPr algn="l" fontAlgn="t"/>
                      <a:r>
                        <a:rPr lang="en-GB" sz="1100" b="0" i="0" u="none" strike="noStrike" baseline="0" dirty="0" smtClean="0">
                          <a:solidFill>
                            <a:srgbClr val="0070C0"/>
                          </a:solidFill>
                          <a:effectLst/>
                          <a:latin typeface="+mn-lt"/>
                        </a:rPr>
                        <a:t>-Higher outgassing of materials with respect to technical specification</a:t>
                      </a:r>
                      <a:endParaRPr lang="en-GB" sz="1100" b="0" i="0" u="none" strike="noStrike" dirty="0">
                        <a:solidFill>
                          <a:srgbClr val="0070C0"/>
                        </a:solidFill>
                        <a:effectLst/>
                        <a:latin typeface="+mn-lt"/>
                      </a:endParaRPr>
                    </a:p>
                  </a:txBody>
                  <a:tcPr marL="8975" marR="8975" marT="8975" marB="0" anchor="ctr"/>
                </a:tc>
                <a:tc>
                  <a:txBody>
                    <a:bodyPr/>
                    <a:lstStyle/>
                    <a:p>
                      <a:pPr algn="ctr" fontAlgn="t"/>
                      <a:r>
                        <a:rPr lang="en-GB" sz="1100" b="0" i="0" u="none" strike="noStrike" dirty="0" smtClean="0">
                          <a:solidFill>
                            <a:srgbClr val="0070C0"/>
                          </a:solidFill>
                          <a:effectLst/>
                          <a:latin typeface="+mn-lt"/>
                        </a:rPr>
                        <a:t>-Make</a:t>
                      </a:r>
                      <a:r>
                        <a:rPr lang="en-GB" sz="1100" b="0" i="0" u="none" strike="noStrike" baseline="0" dirty="0" smtClean="0">
                          <a:solidFill>
                            <a:srgbClr val="0070C0"/>
                          </a:solidFill>
                          <a:effectLst/>
                          <a:latin typeface="+mn-lt"/>
                        </a:rPr>
                        <a:t> </a:t>
                      </a:r>
                      <a:r>
                        <a:rPr lang="en-GB" sz="1100" b="0" i="0" u="none" strike="noStrike" dirty="0" smtClean="0">
                          <a:solidFill>
                            <a:srgbClr val="0070C0"/>
                          </a:solidFill>
                          <a:effectLst/>
                          <a:latin typeface="+mn-lt"/>
                        </a:rPr>
                        <a:t>cooling test of dumps.</a:t>
                      </a:r>
                    </a:p>
                    <a:p>
                      <a:pPr algn="ctr" fontAlgn="t"/>
                      <a:r>
                        <a:rPr lang="en-GB" sz="1100" b="0" i="0" u="none" strike="noStrike" baseline="0" dirty="0" smtClean="0">
                          <a:solidFill>
                            <a:srgbClr val="0070C0"/>
                          </a:solidFill>
                          <a:effectLst/>
                          <a:latin typeface="+mn-lt"/>
                        </a:rPr>
                        <a:t> </a:t>
                      </a:r>
                    </a:p>
                    <a:p>
                      <a:pPr algn="ctr" fontAlgn="t"/>
                      <a:r>
                        <a:rPr lang="en-GB" sz="1100" b="0" i="0" u="none" strike="noStrike" baseline="0" dirty="0" smtClean="0">
                          <a:solidFill>
                            <a:srgbClr val="0070C0"/>
                          </a:solidFill>
                          <a:effectLst/>
                          <a:latin typeface="+mn-lt"/>
                        </a:rPr>
                        <a:t>-Measure total outgassing of all components to be installed</a:t>
                      </a:r>
                      <a:endParaRPr lang="en-GB" sz="1100" b="0" i="0" u="none" strike="noStrike" dirty="0">
                        <a:solidFill>
                          <a:srgbClr val="0070C0"/>
                        </a:solidFill>
                        <a:effectLst/>
                        <a:latin typeface="+mn-lt"/>
                      </a:endParaRPr>
                    </a:p>
                  </a:txBody>
                  <a:tcPr marL="8975" marR="8975" marT="8975" marB="0" anchor="ctr"/>
                </a:tc>
                <a:tc>
                  <a:txBody>
                    <a:bodyPr/>
                    <a:lstStyle/>
                    <a:p>
                      <a:pPr algn="ctr" fontAlgn="b"/>
                      <a:r>
                        <a:rPr lang="en-US" sz="1100" u="none" strike="noStrike" baseline="0" dirty="0" smtClean="0">
                          <a:solidFill>
                            <a:srgbClr val="0070C0"/>
                          </a:solidFill>
                          <a:effectLst/>
                          <a:latin typeface="+mn-lt"/>
                        </a:rPr>
                        <a:t>None.</a:t>
                      </a:r>
                      <a:endParaRPr lang="en-US" sz="1100" b="0" i="0" u="none" strike="noStrike" dirty="0">
                        <a:solidFill>
                          <a:srgbClr val="0070C0"/>
                        </a:solidFill>
                        <a:effectLst/>
                        <a:latin typeface="+mn-lt"/>
                      </a:endParaRPr>
                    </a:p>
                  </a:txBody>
                  <a:tcPr marL="8975" marR="8975" marT="8975" marB="0" anchor="ctr"/>
                </a:tc>
              </a:tr>
            </a:tbl>
          </a:graphicData>
        </a:graphic>
      </p:graphicFrame>
      <p:sp>
        <p:nvSpPr>
          <p:cNvPr id="8" name="Rounded Rectangle 7"/>
          <p:cNvSpPr/>
          <p:nvPr/>
        </p:nvSpPr>
        <p:spPr>
          <a:xfrm>
            <a:off x="2000744" y="4347960"/>
            <a:ext cx="2866209" cy="1834747"/>
          </a:xfrm>
          <a:prstGeom prst="roundRect">
            <a:avLst/>
          </a:prstGeom>
          <a:solidFill>
            <a:schemeClr val="bg1">
              <a:alpha val="0"/>
            </a:schemeClr>
          </a:solid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Rounded Rectangle 8"/>
          <p:cNvSpPr/>
          <p:nvPr/>
        </p:nvSpPr>
        <p:spPr>
          <a:xfrm>
            <a:off x="4890977" y="4573563"/>
            <a:ext cx="2141194" cy="1383543"/>
          </a:xfrm>
          <a:prstGeom prst="roundRect">
            <a:avLst/>
          </a:prstGeom>
          <a:solidFill>
            <a:schemeClr val="bg1">
              <a:alpha val="0"/>
            </a:schemeClr>
          </a:solid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65353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5901"/>
            <a:ext cx="9144000" cy="5058057"/>
          </a:xfrm>
        </p:spPr>
        <p:txBody>
          <a:bodyPr>
            <a:normAutofit fontScale="55000" lnSpcReduction="20000"/>
          </a:bodyPr>
          <a:lstStyle/>
          <a:p>
            <a:r>
              <a:rPr lang="en-GB" b="1" dirty="0" smtClean="0"/>
              <a:t>Strong interdependences with other groups:</a:t>
            </a:r>
          </a:p>
          <a:p>
            <a:pPr lvl="1"/>
            <a:r>
              <a:rPr lang="en-GB" dirty="0"/>
              <a:t>All </a:t>
            </a:r>
            <a:r>
              <a:rPr lang="en-GB" dirty="0" smtClean="0"/>
              <a:t>equipment's to </a:t>
            </a:r>
            <a:r>
              <a:rPr lang="en-GB" dirty="0"/>
              <a:t>be installed in the vacuum system have to pass a vacuum acceptance test. </a:t>
            </a:r>
            <a:r>
              <a:rPr lang="en-GB" dirty="0" smtClean="0"/>
              <a:t>Equipment to be tested or none </a:t>
            </a:r>
            <a:r>
              <a:rPr lang="en-GB" dirty="0"/>
              <a:t>conform </a:t>
            </a:r>
            <a:r>
              <a:rPr lang="en-GB" dirty="0" smtClean="0"/>
              <a:t>to </a:t>
            </a:r>
            <a:r>
              <a:rPr lang="en-GB" dirty="0"/>
              <a:t>the </a:t>
            </a:r>
            <a:r>
              <a:rPr lang="en-GB" dirty="0" smtClean="0"/>
              <a:t>specified vacuum technical </a:t>
            </a:r>
            <a:r>
              <a:rPr lang="en-GB" dirty="0"/>
              <a:t>requirements cannot be considered as ready for </a:t>
            </a:r>
            <a:r>
              <a:rPr lang="en-GB" dirty="0" smtClean="0"/>
              <a:t>installation.</a:t>
            </a:r>
          </a:p>
          <a:p>
            <a:pPr lvl="1"/>
            <a:r>
              <a:rPr lang="en-GB" dirty="0" smtClean="0"/>
              <a:t>EN/HE require all power to be cut for removal cables. So no vacuum test can be done in the tunnel during this period.</a:t>
            </a:r>
          </a:p>
          <a:p>
            <a:endParaRPr lang="en-GB" dirty="0" smtClean="0"/>
          </a:p>
          <a:p>
            <a:r>
              <a:rPr lang="en-GB" b="1" dirty="0" smtClean="0"/>
              <a:t>Manpower: </a:t>
            </a:r>
          </a:p>
          <a:p>
            <a:pPr lvl="1"/>
            <a:r>
              <a:rPr lang="en-GB" dirty="0" smtClean="0"/>
              <a:t>Difficult to hire extra manpower, so extra manpower has to be moved from lower priority activities. </a:t>
            </a:r>
          </a:p>
          <a:p>
            <a:endParaRPr lang="en-GB" dirty="0" smtClean="0"/>
          </a:p>
          <a:p>
            <a:r>
              <a:rPr lang="en-GB" b="1" dirty="0" smtClean="0"/>
              <a:t>Issues / Concerns:</a:t>
            </a:r>
          </a:p>
          <a:p>
            <a:pPr lvl="1"/>
            <a:r>
              <a:rPr lang="en-GB" dirty="0" smtClean="0"/>
              <a:t>Layout / Assembly drawings required for the installation are missing for 3 section and will only be created after the installation by EN/ACE. (unknown installation problems)  </a:t>
            </a:r>
          </a:p>
          <a:p>
            <a:pPr lvl="1"/>
            <a:r>
              <a:rPr lang="en-GB" dirty="0" smtClean="0"/>
              <a:t>The fabrication of the new BHZ vacuum chambers is on the critical path to be ready for installation by end of 2016 (No margin in planning. Fabrication is done by the same company producing the BSW chambers, (Single supplier)) </a:t>
            </a:r>
          </a:p>
          <a:p>
            <a:endParaRPr lang="en-GB" dirty="0" smtClean="0"/>
          </a:p>
          <a:p>
            <a:r>
              <a:rPr lang="en-GB" b="1" dirty="0" smtClean="0"/>
              <a:t>Remarks:</a:t>
            </a:r>
          </a:p>
          <a:p>
            <a:pPr lvl="1"/>
            <a:r>
              <a:rPr lang="en-GB" dirty="0" smtClean="0"/>
              <a:t>Vacuum commissioning can only start after all new cables has been installed and </a:t>
            </a:r>
            <a:r>
              <a:rPr lang="en-GB" b="1" dirty="0" smtClean="0"/>
              <a:t>with power in the tunnel.</a:t>
            </a:r>
            <a:r>
              <a:rPr lang="en-GB" dirty="0" smtClean="0"/>
              <a:t> </a:t>
            </a:r>
          </a:p>
          <a:p>
            <a:pPr lvl="1"/>
            <a:r>
              <a:rPr lang="en-GB" dirty="0" smtClean="0"/>
              <a:t>A bakeout is required of the septa in sector BI and BR30 after the finally closure of the vacuum system. No other activity can take place in the septa zones during this time. </a:t>
            </a:r>
          </a:p>
        </p:txBody>
      </p:sp>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a:xfrm>
            <a:off x="1045105" y="178193"/>
            <a:ext cx="7510990" cy="817708"/>
          </a:xfrm>
        </p:spPr>
        <p:txBody>
          <a:bodyPr>
            <a:normAutofit/>
          </a:bodyPr>
          <a:lstStyle/>
          <a:p>
            <a:r>
              <a:rPr lang="en-GB" dirty="0" smtClean="0"/>
              <a:t>Additional information</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spTree>
    <p:extLst>
      <p:ext uri="{BB962C8B-B14F-4D97-AF65-F5344CB8AC3E}">
        <p14:creationId xmlns:p14="http://schemas.microsoft.com/office/powerpoint/2010/main" val="170144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9693" y="1274952"/>
            <a:ext cx="8674100" cy="4596027"/>
          </a:xfrm>
        </p:spPr>
        <p:txBody>
          <a:bodyPr>
            <a:normAutofit fontScale="92500" lnSpcReduction="20000"/>
          </a:bodyPr>
          <a:lstStyle/>
          <a:p>
            <a:r>
              <a:rPr lang="en-GB" dirty="0" smtClean="0"/>
              <a:t>TE/VSC vacuum equipment is expected to be ready for connection by the end of 2016. All purchase orders are in place.</a:t>
            </a:r>
          </a:p>
          <a:p>
            <a:endParaRPr lang="en-GB" dirty="0" smtClean="0"/>
          </a:p>
          <a:p>
            <a:r>
              <a:rPr lang="en-GB" dirty="0" smtClean="0"/>
              <a:t>Preparation of BHZ magnets with new vacuum chambers can only start after removal of the BHZ magnets from the tunnel.</a:t>
            </a:r>
          </a:p>
          <a:p>
            <a:endParaRPr lang="en-GB" dirty="0" smtClean="0"/>
          </a:p>
          <a:p>
            <a:r>
              <a:rPr lang="en-GB" dirty="0" smtClean="0"/>
              <a:t>Re-cabling of LT-LBE-BI lines and PSB injection are required before commissioning of the vacuum system</a:t>
            </a:r>
          </a:p>
        </p:txBody>
      </p:sp>
      <p:sp>
        <p:nvSpPr>
          <p:cNvPr id="3" name="Date Placeholder 2"/>
          <p:cNvSpPr>
            <a:spLocks noGrp="1"/>
          </p:cNvSpPr>
          <p:nvPr>
            <p:ph type="dt" sz="half" idx="2"/>
          </p:nvPr>
        </p:nvSpPr>
        <p:spPr/>
        <p:txBody>
          <a:bodyPr/>
          <a:lstStyle/>
          <a:p>
            <a:r>
              <a:rPr lang="en-US" dirty="0" smtClean="0"/>
              <a:t>30 August 2016 Linac4-PSB 160 MeV connection readiness review</a:t>
            </a:r>
            <a:endParaRPr lang="en-US" dirty="0"/>
          </a:p>
        </p:txBody>
      </p:sp>
      <p:sp>
        <p:nvSpPr>
          <p:cNvPr id="4" name="Title 3"/>
          <p:cNvSpPr>
            <a:spLocks noGrp="1"/>
          </p:cNvSpPr>
          <p:nvPr>
            <p:ph type="title"/>
          </p:nvPr>
        </p:nvSpPr>
        <p:spPr>
          <a:xfrm>
            <a:off x="1045105" y="172224"/>
            <a:ext cx="7510990" cy="817708"/>
          </a:xfrm>
        </p:spPr>
        <p:txBody>
          <a:bodyPr>
            <a:normAutofit/>
          </a:bodyPr>
          <a:lstStyle/>
          <a:p>
            <a:r>
              <a:rPr lang="en-GB" dirty="0" smtClean="0"/>
              <a:t>Summary (1)</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
        <p:nvSpPr>
          <p:cNvPr id="6" name="Footer Placeholder 5"/>
          <p:cNvSpPr>
            <a:spLocks noGrp="1"/>
          </p:cNvSpPr>
          <p:nvPr>
            <p:ph type="ftr" sz="quarter" idx="3"/>
          </p:nvPr>
        </p:nvSpPr>
        <p:spPr/>
        <p:txBody>
          <a:bodyPr/>
          <a:lstStyle/>
          <a:p>
            <a:r>
              <a:rPr lang="en-GB" dirty="0" smtClean="0"/>
              <a:t>Equipment status (Linac4 and LIU-PSB) Jan Hansen - TE/VSC</a:t>
            </a:r>
            <a:endParaRPr lang="en-US" dirty="0"/>
          </a:p>
        </p:txBody>
      </p:sp>
    </p:spTree>
    <p:extLst>
      <p:ext uri="{BB962C8B-B14F-4D97-AF65-F5344CB8AC3E}">
        <p14:creationId xmlns:p14="http://schemas.microsoft.com/office/powerpoint/2010/main" val="860099235"/>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864918BF25C9478B0659AC8B6695BD" ma:contentTypeVersion="0" ma:contentTypeDescription="Create a new document." ma:contentTypeScope="" ma:versionID="ac1e1d4f9d4e0ea0dc12d5339730801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8D1A2C-8886-479A-B40E-628879BBC2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5B26BD9-6DD0-4D55-9318-85F011DEEF37}">
  <ds:schemaRefs>
    <ds:schemaRef ds:uri="http://schemas.microsoft.com/sharepoint/v3/contenttype/forms"/>
  </ds:schemaRefs>
</ds:datastoreItem>
</file>

<file path=customXml/itemProps3.xml><?xml version="1.0" encoding="utf-8"?>
<ds:datastoreItem xmlns:ds="http://schemas.openxmlformats.org/officeDocument/2006/customXml" ds:itemID="{7BFB578A-81F2-4055-BA43-6D341C8A8938}">
  <ds:schemaRefs>
    <ds:schemaRef ds:uri="http://www.w3.org/XML/1998/namespace"/>
    <ds:schemaRef ds:uri="http://schemas.microsoft.com/office/infopath/2007/PartnerControls"/>
    <ds:schemaRef ds:uri="http://purl.org/dc/terms/"/>
    <ds:schemaRef ds:uri="http://schemas.openxmlformats.org/package/2006/metadata/core-properties"/>
    <ds:schemaRef ds:uri="http://purl.org/dc/elements/1.1/"/>
    <ds:schemaRef ds:uri="http://schemas.microsoft.com/office/2006/metadata/properties"/>
    <ds:schemaRef ds:uri="http://purl.org/dc/dcmitype/"/>
    <ds:schemaRef ds:uri="http://schemas.microsoft.com/office/2006/documentManagement/types"/>
  </ds:schemaRefs>
</ds:datastoreItem>
</file>

<file path=docProps/app.xml><?xml version="1.0" encoding="utf-8"?>
<Properties xmlns="http://schemas.openxmlformats.org/officeDocument/2006/extended-properties" xmlns:vt="http://schemas.openxmlformats.org/officeDocument/2006/docPropsVTypes">
  <Template>CERNCorporate4-3</Template>
  <TotalTime>17535</TotalTime>
  <Words>1255</Words>
  <Application>Microsoft Office PowerPoint</Application>
  <PresentationFormat>On-screen Show (4:3)</PresentationFormat>
  <Paragraphs>242</Paragraphs>
  <Slides>13</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CERNCorporate4-3</vt:lpstr>
      <vt:lpstr>PowerPoint Presentation</vt:lpstr>
      <vt:lpstr>Linac4-PSB 160 MeV connection readiness review ( TE/VSC )</vt:lpstr>
      <vt:lpstr>TE-VSC</vt:lpstr>
      <vt:lpstr>Layout overview</vt:lpstr>
      <vt:lpstr>Equipment dismantling</vt:lpstr>
      <vt:lpstr>Equipment installation</vt:lpstr>
      <vt:lpstr>Risks / Mitigation</vt:lpstr>
      <vt:lpstr>Additional information</vt:lpstr>
      <vt:lpstr>Summary (1)</vt:lpstr>
      <vt:lpstr>Summary (2)</vt:lpstr>
      <vt:lpstr>PowerPoint Presentation</vt:lpstr>
      <vt:lpstr>Extra slides (BHZ162)</vt:lpstr>
      <vt:lpstr>Extra slides (BHZ11)</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Lucie Mainoli</dc:creator>
  <cp:lastModifiedBy>Jan Hansen</cp:lastModifiedBy>
  <cp:revision>212</cp:revision>
  <dcterms:created xsi:type="dcterms:W3CDTF">2016-06-15T06:29:04Z</dcterms:created>
  <dcterms:modified xsi:type="dcterms:W3CDTF">2016-08-29T18:48:35Z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0x010100E2864918BF25C9478B0659AC8B6695BD</vt:lpwstr>
  </property>
</Properties>
</file>