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70" r:id="rId7"/>
    <p:sldId id="266" r:id="rId8"/>
    <p:sldId id="267" r:id="rId9"/>
    <p:sldId id="268" r:id="rId10"/>
    <p:sldId id="269" r:id="rId11"/>
    <p:sldId id="262" r:id="rId12"/>
    <p:sldId id="263" r:id="rId13"/>
    <p:sldId id="265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D1DF"/>
    <a:srgbClr val="C0C0C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3807" autoAdjust="0"/>
  </p:normalViewPr>
  <p:slideViewPr>
    <p:cSldViewPr snapToGrid="0" snapToObjects="1">
      <p:cViewPr varScale="1">
        <p:scale>
          <a:sx n="120" d="100"/>
          <a:sy n="120" d="100"/>
        </p:scale>
        <p:origin x="10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26/08/2016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Linac4-PSB 160 MeV connection readiness review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138066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923320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1054490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3004"/>
              </p:ext>
            </p:extLst>
          </p:nvPr>
        </p:nvGraphicFramePr>
        <p:xfrm>
          <a:off x="141314" y="1055716"/>
          <a:ext cx="8877994" cy="380282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20835"/>
                <a:gridCol w="468820"/>
                <a:gridCol w="144456"/>
                <a:gridCol w="1071716"/>
                <a:gridCol w="253775"/>
                <a:gridCol w="575139"/>
                <a:gridCol w="321302"/>
                <a:gridCol w="326003"/>
                <a:gridCol w="445273"/>
                <a:gridCol w="445273"/>
                <a:gridCol w="421419"/>
                <a:gridCol w="302150"/>
                <a:gridCol w="310101"/>
                <a:gridCol w="413467"/>
                <a:gridCol w="389614"/>
                <a:gridCol w="262393"/>
                <a:gridCol w="310101"/>
                <a:gridCol w="437322"/>
                <a:gridCol w="135172"/>
                <a:gridCol w="1123663"/>
              </a:tblGrid>
              <a:tr h="2611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Readiness by December 2016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Installation duration   (in hours)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Cooling and Ventilation requests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EN/EL needs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Remarks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</a:tr>
              <a:tr h="1191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BI.QNO10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1297809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 day / tunnel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 smtClean="0">
                          <a:effectLst/>
                        </a:rPr>
                        <a:t>Magnets </a:t>
                      </a:r>
                      <a:r>
                        <a:rPr lang="en-GB" sz="800" u="none" strike="noStrike" dirty="0">
                          <a:effectLst/>
                        </a:rPr>
                        <a:t>replaced for consolidation purposes</a:t>
                      </a:r>
                      <a:r>
                        <a:rPr lang="en-GB" sz="800" u="none" strike="noStrike" dirty="0" smtClean="0">
                          <a:effectLst/>
                        </a:rPr>
                        <a:t>, linked </a:t>
                      </a:r>
                      <a:r>
                        <a:rPr lang="en-GB" sz="800" u="none" strike="noStrike" dirty="0">
                          <a:effectLst/>
                        </a:rPr>
                        <a:t>to the replacement of the power converter for the corrector magnets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</a:tr>
              <a:tr h="2611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BI.QNO20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1297809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BI.QNO30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1297809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BI.QNO40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1297809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BI(1:4).QNO50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1297809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BI(1:4).QNO60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1297809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MNC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1494503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 Quadrupole 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Other information: TBC by </a:t>
                      </a:r>
                      <a:r>
                        <a:rPr lang="en-GB" sz="800" u="none" strike="noStrike" dirty="0" smtClean="0">
                          <a:effectLst/>
                        </a:rPr>
                        <a:t>EPC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  <a:tr h="2611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 Quadrupole Interlock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Interlock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Other information: TBC by MPE (WIC)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  <a:tr h="2611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 Quadrupole Vacuum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Vacuum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Other information: </a:t>
                      </a:r>
                      <a:r>
                        <a:rPr lang="en-GB" sz="800" u="none" strike="noStrike" dirty="0" smtClean="0">
                          <a:effectLst/>
                        </a:rPr>
                        <a:t>VSC responsibility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installation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169" y="4198289"/>
            <a:ext cx="1039881" cy="18486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086" y="4441798"/>
            <a:ext cx="2488758" cy="13999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2835" y="4530677"/>
            <a:ext cx="2400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Pre-series magnet expected in the coming weeks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551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86506"/>
            <a:ext cx="7510990" cy="817708"/>
          </a:xfrm>
        </p:spPr>
        <p:txBody>
          <a:bodyPr/>
          <a:lstStyle/>
          <a:p>
            <a:r>
              <a:rPr lang="en-GB" dirty="0" smtClean="0"/>
              <a:t>Risks / Mitigation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Proven </a:t>
            </a:r>
            <a:r>
              <a:rPr lang="en-US" dirty="0" smtClean="0"/>
              <a:t>technology - </a:t>
            </a:r>
            <a:r>
              <a:rPr lang="en-US" dirty="0" smtClean="0"/>
              <a:t>low risk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5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Strong </a:t>
            </a:r>
            <a:r>
              <a:rPr lang="en-GB" dirty="0" smtClean="0"/>
              <a:t>interdependences </a:t>
            </a:r>
            <a:r>
              <a:rPr lang="en-GB" dirty="0" smtClean="0"/>
              <a:t>with other groups?</a:t>
            </a:r>
            <a:endParaRPr lang="en-GB" dirty="0" smtClean="0"/>
          </a:p>
          <a:p>
            <a:pPr lvl="1"/>
            <a:r>
              <a:rPr lang="en-GB" dirty="0" smtClean="0"/>
              <a:t>TE-EPC</a:t>
            </a:r>
          </a:p>
          <a:p>
            <a:pPr lvl="1"/>
            <a:r>
              <a:rPr lang="en-GB" dirty="0" smtClean="0"/>
              <a:t>TE-VSC</a:t>
            </a:r>
          </a:p>
          <a:p>
            <a:pPr lvl="1"/>
            <a:r>
              <a:rPr lang="en-GB" dirty="0" smtClean="0"/>
              <a:t>TE-MPE</a:t>
            </a:r>
          </a:p>
          <a:p>
            <a:pPr lvl="1"/>
            <a:r>
              <a:rPr lang="en-GB" dirty="0" smtClean="0"/>
              <a:t>EN-HE</a:t>
            </a:r>
          </a:p>
          <a:p>
            <a:pPr lvl="1"/>
            <a:r>
              <a:rPr lang="en-GB" dirty="0" smtClean="0"/>
              <a:t>EN-EL</a:t>
            </a:r>
          </a:p>
          <a:p>
            <a:pPr lvl="1"/>
            <a:r>
              <a:rPr lang="en-GB" dirty="0" smtClean="0"/>
              <a:t>EN-ACE</a:t>
            </a:r>
            <a:endParaRPr lang="en-GB" dirty="0" smtClean="0"/>
          </a:p>
          <a:p>
            <a:r>
              <a:rPr lang="en-GB" dirty="0" smtClean="0"/>
              <a:t>Manpower: FSU team available. Additional resources have already been requested for connection during LS2 to help cover the work in the other areas of the PS complex 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8193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of the magnets required for the connection of the L4 to the PSB are available at </a:t>
            </a:r>
            <a:r>
              <a:rPr lang="en-GB" dirty="0" smtClean="0"/>
              <a:t>CERN. </a:t>
            </a:r>
            <a:r>
              <a:rPr lang="en-GB" dirty="0" smtClean="0"/>
              <a:t>Some support structures still need to be ordered.</a:t>
            </a:r>
          </a:p>
          <a:p>
            <a:r>
              <a:rPr lang="en-GB" dirty="0" smtClean="0"/>
              <a:t>The main PSB BHZ magnets need modification for L4 connection and 2 GeV.</a:t>
            </a:r>
          </a:p>
          <a:p>
            <a:r>
              <a:rPr lang="en-GB" dirty="0" smtClean="0"/>
              <a:t>The BI quadrupoles (</a:t>
            </a:r>
            <a:r>
              <a:rPr lang="en-GB" dirty="0" smtClean="0"/>
              <a:t>cons.) </a:t>
            </a:r>
            <a:r>
              <a:rPr lang="en-GB" dirty="0" smtClean="0"/>
              <a:t>should be available by the end of 2017.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Linac4-PSB 160 MeV connection readiness review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Tuesday 30 August 2016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TE-MSC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Antony Newborough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039699" cy="673199"/>
          </a:xfrm>
        </p:spPr>
        <p:txBody>
          <a:bodyPr/>
          <a:lstStyle/>
          <a:p>
            <a:r>
              <a:rPr lang="en-GB" dirty="0" smtClean="0"/>
              <a:t>Equipment status (Linac4 and LIU-PSB) Antony Newborough - TE/MSC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2467507" y="3906982"/>
            <a:ext cx="42062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u="sng" dirty="0" smtClean="0"/>
              <a:t>Table of Contents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Equipment dismantling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Equipment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Risks / Mitigation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/>
          <a:lstStyle/>
          <a:p>
            <a:r>
              <a:rPr lang="en-GB" dirty="0" smtClean="0"/>
              <a:t>Equipment dismantling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821423"/>
              </p:ext>
            </p:extLst>
          </p:nvPr>
        </p:nvGraphicFramePr>
        <p:xfrm>
          <a:off x="141315" y="1009752"/>
          <a:ext cx="8886308" cy="4990968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803863"/>
                <a:gridCol w="527124"/>
                <a:gridCol w="638916"/>
                <a:gridCol w="498493"/>
                <a:gridCol w="1029754"/>
                <a:gridCol w="449347"/>
                <a:gridCol w="449347"/>
                <a:gridCol w="1593779"/>
                <a:gridCol w="470412"/>
                <a:gridCol w="835505"/>
                <a:gridCol w="589768"/>
              </a:tblGrid>
              <a:tr h="1177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System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Equipment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Estimated activation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Cooldown requested + duration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Particular requests for removal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Storage / 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DEC Done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Updates needed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Group </a:t>
                      </a:r>
                      <a:r>
                        <a:rPr lang="en-GB" sz="700" u="none" strike="noStrike" dirty="0" err="1">
                          <a:effectLst/>
                        </a:rPr>
                        <a:t>ressource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Remarks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ECR/SRR EDMS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</a:tr>
              <a:tr h="3350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7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Database / Integration / Controls …</a:t>
                      </a:r>
                    </a:p>
                  </a:txBody>
                  <a:tcPr marL="5748" marR="5748" marT="5748" marB="0" anchor="b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711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LBE.QFW.10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1µSv/40cm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LBE.QDW.10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1µSv/40cm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LBE.DHV.10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1µSv/40cm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LBE Vacuum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LBE Magnet interlock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LBE Supports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</a:rPr>
                        <a:t>BI.DHZ.DVT10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5µSv/40cm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BI.DHZ.DVT20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5µSv/40cm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1494503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BI.DHZ.DVT30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5µSv/40cm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716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BI.DHZ.DVT40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315µSv/40cm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1494503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Bi(1:4).DHZ.DVT50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60µSv/40cm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716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BI(1:4).DHZ.DVT70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240µSv/40cm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1494503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 Corrector Magnet Interlock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</a:rPr>
                        <a:t>BI Corrector Vacuum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36069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</a:tr>
              <a:tr h="1716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BI.BVT10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162µSv/40cm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smtClean="0">
                          <a:effectLst/>
                        </a:rPr>
                        <a:t>Magnet Interlock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smtClean="0">
                          <a:effectLst/>
                        </a:rPr>
                        <a:t>Vacuum</a:t>
                      </a:r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</a:tr>
              <a:tr h="45278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BR.BHZ11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2000µSv/40cm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Transport to Workshop: to be fitted with new vacuum </a:t>
                      </a:r>
                      <a:r>
                        <a:rPr lang="en-GB" sz="700" u="none" strike="noStrike" dirty="0" smtClean="0">
                          <a:effectLst/>
                        </a:rPr>
                        <a:t>chamber + minor mods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1422358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</a:rPr>
                        <a:t>BR.BHZ162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240µSv/40cm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 Storage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Storage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1422358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smtClean="0">
                          <a:effectLst/>
                        </a:rPr>
                        <a:t>BR Vacuum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noFill/>
                  </a:tcPr>
                </a:tc>
              </a:tr>
              <a:tr h="1716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BI.QNO10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236µSv/40cm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716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BI.QNO20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310µSv/40cm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1494503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BI.QNO30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92µSv/40cm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Database / Integration /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716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BI.QNO40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350µSv/40cm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1494503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BI(1:4).QNO50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Magnet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60µSv/40cm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6wks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Buffer Zone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Waste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?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MNC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1494503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BI(1:4).QNO60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60µSv/40cm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6wks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Buffer Zone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Waste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Database / Integration /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MNC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1494503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 Quadrupole Interlock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>
                    <a:solidFill>
                      <a:schemeClr val="accent1"/>
                    </a:solidFill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BI Quadrupole Vacuum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8" marR="5748" marT="5748" marB="0" anchor="b"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3558540" y="1577340"/>
            <a:ext cx="0" cy="129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311225" y="1577340"/>
            <a:ext cx="2473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311225" y="2872740"/>
            <a:ext cx="2473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58540" y="2217420"/>
            <a:ext cx="7391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97680" y="2094309"/>
            <a:ext cx="3541354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Considering dose rate could be performed &lt;6wks cooldown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400300" y="4312918"/>
            <a:ext cx="739140" cy="2895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183592" y="4036218"/>
            <a:ext cx="1303562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First Out – Last In? 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562413" y="4884420"/>
            <a:ext cx="0" cy="9220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315098" y="4884420"/>
            <a:ext cx="2473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315098" y="5806440"/>
            <a:ext cx="2473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62413" y="5334000"/>
            <a:ext cx="7391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01553" y="5210889"/>
            <a:ext cx="4206601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Changed for Consolidation reasons, not directly linked to L4 connection</a:t>
            </a:r>
            <a:endParaRPr lang="en-GB" sz="1000" dirty="0">
              <a:solidFill>
                <a:srgbClr val="FF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878287" y="2419350"/>
            <a:ext cx="986455" cy="480060"/>
            <a:chOff x="2835373" y="2484120"/>
            <a:chExt cx="986455" cy="48006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082688" y="2484120"/>
              <a:ext cx="0" cy="4800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835373" y="2484120"/>
              <a:ext cx="2473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835373" y="2964180"/>
              <a:ext cx="2473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082688" y="2735580"/>
              <a:ext cx="73914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864742" y="2547699"/>
            <a:ext cx="4206601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Changed for Consolidation reasons, not directly linked to L4 connection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9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/>
          <a:lstStyle/>
          <a:p>
            <a:r>
              <a:rPr lang="en-GB" dirty="0" smtClean="0"/>
              <a:t>Equipment installation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072114"/>
              </p:ext>
            </p:extLst>
          </p:nvPr>
        </p:nvGraphicFramePr>
        <p:xfrm>
          <a:off x="99753" y="1074420"/>
          <a:ext cx="8922327" cy="41211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301436"/>
                <a:gridCol w="549307"/>
                <a:gridCol w="327884"/>
                <a:gridCol w="274320"/>
                <a:gridCol w="504755"/>
                <a:gridCol w="575693"/>
                <a:gridCol w="435932"/>
                <a:gridCol w="212805"/>
                <a:gridCol w="450135"/>
                <a:gridCol w="335280"/>
                <a:gridCol w="365760"/>
                <a:gridCol w="144780"/>
                <a:gridCol w="236220"/>
                <a:gridCol w="242219"/>
                <a:gridCol w="411033"/>
                <a:gridCol w="381319"/>
                <a:gridCol w="248848"/>
                <a:gridCol w="455602"/>
                <a:gridCol w="447919"/>
                <a:gridCol w="1021080"/>
              </a:tblGrid>
              <a:tr h="4038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Quantity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Readiness by December 2016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Installation </a:t>
                      </a:r>
                      <a:r>
                        <a:rPr lang="en-GB" sz="800" u="none" strike="noStrike" dirty="0" smtClean="0">
                          <a:effectLst/>
                        </a:rPr>
                        <a:t>duration  </a:t>
                      </a:r>
                      <a:r>
                        <a:rPr lang="en-GB" sz="800" u="none" strike="noStrike" dirty="0">
                          <a:effectLst/>
                        </a:rPr>
                        <a:t>(in hours)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Cooling and Ventilation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EN/EL needs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Remarks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</a:tr>
              <a:tr h="1703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7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LINAC 4 and L4T Magnets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56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Installed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4 days / tunnels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Available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Magnets already installed and some commisoned.  Additional tests required.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</a:tr>
              <a:tr h="5163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LT.BHZ20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Existing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1083362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2 days / tunnel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Coils from the installed magnet will be installed on a new </a:t>
                      </a:r>
                      <a:r>
                        <a:rPr lang="en-GB" sz="800" u="none" strike="noStrike" dirty="0" smtClean="0">
                          <a:effectLst/>
                        </a:rPr>
                        <a:t>yoke</a:t>
                      </a:r>
                      <a:r>
                        <a:rPr lang="en-GB" sz="800" u="none" strike="noStrike" baseline="0" dirty="0" smtClean="0">
                          <a:effectLst/>
                        </a:rPr>
                        <a:t> to become dedicated spare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</a:tr>
              <a:tr h="2581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Vacuum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  <a:tr h="2581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Interlock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  <a:tr h="27107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71359" y="4895133"/>
            <a:ext cx="16535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new BHZ 20 magnet delivered 2015</a:t>
            </a:r>
            <a:endParaRPr lang="en-GB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0" y="4557462"/>
            <a:ext cx="3517392" cy="148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installation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720858"/>
              </p:ext>
            </p:extLst>
          </p:nvPr>
        </p:nvGraphicFramePr>
        <p:xfrm>
          <a:off x="108065" y="996105"/>
          <a:ext cx="8869678" cy="371763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46816"/>
                <a:gridCol w="472317"/>
                <a:gridCol w="251690"/>
                <a:gridCol w="866630"/>
                <a:gridCol w="260567"/>
                <a:gridCol w="856567"/>
                <a:gridCol w="152148"/>
                <a:gridCol w="228600"/>
                <a:gridCol w="780111"/>
                <a:gridCol w="454329"/>
                <a:gridCol w="362383"/>
                <a:gridCol w="246553"/>
                <a:gridCol w="191164"/>
                <a:gridCol w="236452"/>
                <a:gridCol w="426333"/>
                <a:gridCol w="260567"/>
                <a:gridCol w="269473"/>
                <a:gridCol w="445931"/>
                <a:gridCol w="133913"/>
                <a:gridCol w="827134"/>
              </a:tblGrid>
              <a:tr h="2771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Readiness by December 2016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Installation duration   (in hours)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Cooling and Ventilation requests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EN/EL needs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Remarks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</a:tr>
              <a:tr h="1500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LBE.QFW.0015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2"/>
                        </a:rPr>
                        <a:t>1054490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0.5 days / tunnel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ABP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LBE.QDW.0020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1054490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0.10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MNC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ABP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LBE.DHV.0010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1165034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0.10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MNC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ABP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LBE Vacuum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Vacuum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TBC </a:t>
                      </a:r>
                      <a:r>
                        <a:rPr lang="en-GB" sz="800" u="none" strike="noStrike" dirty="0">
                          <a:effectLst/>
                        </a:rPr>
                        <a:t>by VSC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LBE Magnet interlock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Interlock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TBC </a:t>
                      </a:r>
                      <a:r>
                        <a:rPr lang="en-GB" sz="800" u="none" strike="noStrike" dirty="0">
                          <a:effectLst/>
                        </a:rPr>
                        <a:t>by </a:t>
                      </a:r>
                      <a:r>
                        <a:rPr lang="en-GB" sz="800" u="none" strike="noStrike" dirty="0" smtClean="0">
                          <a:effectLst/>
                        </a:rPr>
                        <a:t>MPE (WIC</a:t>
                      </a:r>
                      <a:r>
                        <a:rPr lang="en-GB" sz="800" u="none" strike="noStrike" dirty="0">
                          <a:effectLst/>
                        </a:rPr>
                        <a:t>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LBE Magnet 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EPC </a:t>
                      </a:r>
                      <a:r>
                        <a:rPr lang="en-GB" sz="800" u="none" strike="noStrike" dirty="0">
                          <a:effectLst/>
                        </a:rPr>
                        <a:t>responsibility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LBE Supports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Supports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ABP </a:t>
                      </a:r>
                      <a:r>
                        <a:rPr lang="en-GB" sz="800" u="none" strike="noStrike" dirty="0">
                          <a:effectLst/>
                        </a:rPr>
                        <a:t>responsibility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 </a:t>
                      </a:r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89801" y="4800359"/>
            <a:ext cx="1897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L4 type magnets available in storage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225" y="3958924"/>
            <a:ext cx="3897980" cy="207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installation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56958"/>
              </p:ext>
            </p:extLst>
          </p:nvPr>
        </p:nvGraphicFramePr>
        <p:xfrm>
          <a:off x="108065" y="996105"/>
          <a:ext cx="8869678" cy="432289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46816"/>
                <a:gridCol w="472317"/>
                <a:gridCol w="251690"/>
                <a:gridCol w="866630"/>
                <a:gridCol w="260567"/>
                <a:gridCol w="856567"/>
                <a:gridCol w="152148"/>
                <a:gridCol w="228600"/>
                <a:gridCol w="780111"/>
                <a:gridCol w="454329"/>
                <a:gridCol w="362383"/>
                <a:gridCol w="246553"/>
                <a:gridCol w="191164"/>
                <a:gridCol w="236452"/>
                <a:gridCol w="426333"/>
                <a:gridCol w="260567"/>
                <a:gridCol w="269473"/>
                <a:gridCol w="445931"/>
                <a:gridCol w="133913"/>
                <a:gridCol w="827134"/>
              </a:tblGrid>
              <a:tr h="2771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Readiness by December 2016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Installation duration   (in hours)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Cooling and Ventilation requests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EN/EL needs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Remarks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vert="vert270" anchor="ctr"/>
                </a:tc>
              </a:tr>
              <a:tr h="1500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3494" marR="3494" marT="3494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BI.DHZ.DVT10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1277962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0.1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 day / tunnel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 replaced for </a:t>
                      </a:r>
                      <a:r>
                        <a:rPr kumimoji="0"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consolidation</a:t>
                      </a:r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purposes, </a:t>
                      </a:r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linked </a:t>
                      </a:r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the replacement of the power converter for the other corrector </a:t>
                      </a:r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endParaRPr kumimoji="0" lang="en-GB" sz="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4" marR="3494" marT="3494" marB="0" anchor="ctr">
                    <a:solidFill>
                      <a:srgbClr val="CBD1DF"/>
                    </a:solidFill>
                  </a:tcPr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BI.DHZ.DVT20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1277962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0.1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7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BI.DHZ.DVT30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1277962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0.1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68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BI.DHZ.DVT40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1277962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0.1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1494503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22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Bi(1:4).DHZ.DVT50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Magnet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Transport / Lifting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1277962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0.3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 smtClean="0">
                          <a:effectLst/>
                        </a:rPr>
                        <a:t>Required</a:t>
                      </a:r>
                      <a:r>
                        <a:rPr lang="en-GB" sz="800" u="none" strike="noStrike" dirty="0" smtClean="0">
                          <a:effectLst/>
                        </a:rPr>
                        <a:t> for L4 – Supports to be ordered in coming weeks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</a:tr>
              <a:tr h="2301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BI(1:4).DHZ.DVT70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1277962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 smtClean="0">
                          <a:effectLst/>
                        </a:rPr>
                        <a:t>EN / EL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0.3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MNC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1494503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94" marR="3494" marT="349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 Corrector Magnet Interlock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Interlock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TBC </a:t>
                      </a:r>
                      <a:r>
                        <a:rPr lang="en-GB" sz="800" u="none" strike="noStrike" dirty="0">
                          <a:effectLst/>
                        </a:rPr>
                        <a:t>by MPE (WIC)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 Corrector Vacuum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Vacuum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TBC </a:t>
                      </a:r>
                      <a:r>
                        <a:rPr lang="en-GB" sz="800" u="none" strike="noStrike" dirty="0">
                          <a:effectLst/>
                        </a:rPr>
                        <a:t>by VSC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  <a:tr h="2771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BI Corrector 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Powering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EPC </a:t>
                      </a:r>
                      <a:r>
                        <a:rPr lang="en-GB" sz="800" u="none" strike="noStrike" dirty="0">
                          <a:effectLst/>
                        </a:rPr>
                        <a:t>responsibility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24203" y="4904835"/>
            <a:ext cx="16535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22 corrector magnets delivered and tested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810" y="4634156"/>
            <a:ext cx="1826260" cy="136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91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installation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292341"/>
              </p:ext>
            </p:extLst>
          </p:nvPr>
        </p:nvGraphicFramePr>
        <p:xfrm>
          <a:off x="71390" y="1042816"/>
          <a:ext cx="8839154" cy="303583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48971"/>
                <a:gridCol w="452959"/>
                <a:gridCol w="168058"/>
                <a:gridCol w="968323"/>
                <a:gridCol w="284019"/>
                <a:gridCol w="909872"/>
                <a:gridCol w="545548"/>
                <a:gridCol w="251460"/>
                <a:gridCol w="518160"/>
                <a:gridCol w="541020"/>
                <a:gridCol w="495300"/>
                <a:gridCol w="259080"/>
                <a:gridCol w="259080"/>
                <a:gridCol w="251460"/>
                <a:gridCol w="510540"/>
                <a:gridCol w="152400"/>
                <a:gridCol w="274320"/>
                <a:gridCol w="419100"/>
                <a:gridCol w="302280"/>
                <a:gridCol w="127204"/>
              </a:tblGrid>
              <a:tr h="4913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Readiness by December 2016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Installation duration   (in hours)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Cooling and Ventilation requests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EN/EL needs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Remarks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</a:tr>
              <a:tr h="1346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BI.BVT10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Existing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1188530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EN/EL</a:t>
                      </a:r>
                      <a:endParaRPr kumimoji="0" lang="en-GB" sz="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0.5 days / tunnel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MNC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1494503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</a:tr>
              <a:tr h="281204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Interlock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</a:t>
                      </a:r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 MPE (WIC)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35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Vacuum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</a:t>
                      </a:r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 VSC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EPC </a:t>
                      </a:r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08318" y="4349397"/>
            <a:ext cx="29565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first</a:t>
            </a:r>
            <a:r>
              <a:rPr lang="en-GB" sz="1400" dirty="0" smtClean="0"/>
              <a:t> </a:t>
            </a:r>
            <a:r>
              <a:rPr lang="en-GB" sz="1400" dirty="0" smtClean="0"/>
              <a:t>Magnet delivered to CERN – measurements and a few modification still to be made.  </a:t>
            </a:r>
          </a:p>
          <a:p>
            <a:r>
              <a:rPr lang="en-GB" sz="1400" dirty="0" smtClean="0"/>
              <a:t>The spare magnet to follow by the end of the year.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64" y="3543300"/>
            <a:ext cx="1864995" cy="248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87266"/>
              </p:ext>
            </p:extLst>
          </p:nvPr>
        </p:nvGraphicFramePr>
        <p:xfrm>
          <a:off x="149631" y="1080655"/>
          <a:ext cx="8803176" cy="4507447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589509"/>
                <a:gridCol w="396240"/>
                <a:gridCol w="198120"/>
                <a:gridCol w="1524000"/>
                <a:gridCol w="259080"/>
                <a:gridCol w="533400"/>
                <a:gridCol w="487680"/>
                <a:gridCol w="281940"/>
                <a:gridCol w="266700"/>
                <a:gridCol w="373380"/>
                <a:gridCol w="381000"/>
                <a:gridCol w="144780"/>
                <a:gridCol w="259080"/>
                <a:gridCol w="236220"/>
                <a:gridCol w="541020"/>
                <a:gridCol w="327660"/>
                <a:gridCol w="280269"/>
                <a:gridCol w="433805"/>
                <a:gridCol w="131746"/>
                <a:gridCol w="1157547"/>
              </a:tblGrid>
              <a:tr h="4658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System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Equipment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Readiness by December 2016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Installation duration   (in hours)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Specific EN/HE Installation requests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Cooling and Ventilation requests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EN/EL needs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Controls needs (FESA, BIS, Expert)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Individual System Tests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HW commissioning duration + Access condition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Beam commisionning duration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Group ressource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EDMS ECR / SRR Number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Number of spares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Remarks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vert="vert270" anchor="ctr"/>
                </a:tc>
              </a:tr>
              <a:tr h="18367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cooling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Ventilation requests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/ Engineering Specification Number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DIC Done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</a:t>
                      </a:r>
                    </a:p>
                  </a:txBody>
                  <a:tcPr marL="2642" marR="2642" marT="2642" marB="0" vert="vert270"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BR.BHZ11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Other information: If required the spare BHZ magnet can be used however it is the only non-radioactive spare which is destined to become the new reference magnet for 2 GeV, the ideal solution would be to remove and modify the existing 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Existing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NA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0.5 day / tunnel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MNC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1422358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A dedicated spare will become available for 2 GeV, in the meantime a </a:t>
                      </a:r>
                      <a:r>
                        <a:rPr lang="en-GB" sz="800" u="none" strike="noStrike" dirty="0" smtClean="0">
                          <a:effectLst/>
                        </a:rPr>
                        <a:t>repair </a:t>
                      </a:r>
                      <a:r>
                        <a:rPr lang="en-GB" sz="800" u="none" strike="noStrike" dirty="0">
                          <a:effectLst/>
                        </a:rPr>
                        <a:t>would need to be made for which all components exist.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BR.BHZ162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Magnet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Other information: If required the spare BHZ magnet can be used however it will need to be </a:t>
                      </a:r>
                      <a:r>
                        <a:rPr lang="en-GB" sz="800" u="none" strike="noStrike" dirty="0" smtClean="0">
                          <a:effectLst/>
                        </a:rPr>
                        <a:t>exchanged again </a:t>
                      </a:r>
                      <a:r>
                        <a:rPr lang="en-GB" sz="800" u="none" strike="noStrike" dirty="0">
                          <a:effectLst/>
                        </a:rPr>
                        <a:t>for 2 GeV operation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Transport / Lifting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Existing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Other </a:t>
                      </a:r>
                      <a:r>
                        <a:rPr lang="en-GB" sz="800" u="none" strike="noStrike" dirty="0" smtClean="0">
                          <a:effectLst/>
                        </a:rPr>
                        <a:t>info: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NA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0.5 day / tunnel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MNC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1422358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A new dedicated spare will become available for 2 GeV, the existing magnets will need to be </a:t>
                      </a:r>
                      <a:r>
                        <a:rPr lang="en-GB" sz="800" u="none" strike="noStrike" dirty="0" smtClean="0">
                          <a:effectLst/>
                        </a:rPr>
                        <a:t>upgraded </a:t>
                      </a:r>
                      <a:r>
                        <a:rPr lang="en-GB" sz="800" u="none" strike="noStrike" dirty="0">
                          <a:effectLst/>
                        </a:rPr>
                        <a:t>for 2 GeV operation.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Vacuum</a:t>
                      </a: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information: TBC by VSC</a:t>
                      </a:r>
                    </a:p>
                  </a:txBody>
                  <a:tcPr marL="2642" marR="2642" marT="2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642" marR="2642" marT="2642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installation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Antony Newborough - TE/MSC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45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19659</TotalTime>
  <Words>1935</Words>
  <Application>Microsoft Office PowerPoint</Application>
  <PresentationFormat>On-screen Show (4:3)</PresentationFormat>
  <Paragraphs>1260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CERNCorporate4-3</vt:lpstr>
      <vt:lpstr>PowerPoint Presentation</vt:lpstr>
      <vt:lpstr>Linac4-PSB 160 MeV connection readiness review</vt:lpstr>
      <vt:lpstr>TE-MSC</vt:lpstr>
      <vt:lpstr>Equipment dismantling</vt:lpstr>
      <vt:lpstr>Equipment installation</vt:lpstr>
      <vt:lpstr>Equipment installation</vt:lpstr>
      <vt:lpstr>Equipment installation</vt:lpstr>
      <vt:lpstr>Equipment installation</vt:lpstr>
      <vt:lpstr>Equipment installation</vt:lpstr>
      <vt:lpstr>Equipment installation</vt:lpstr>
      <vt:lpstr>Risks / Mitigation</vt:lpstr>
      <vt:lpstr>Additional information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Antony Newborough</cp:lastModifiedBy>
  <cp:revision>175</cp:revision>
  <dcterms:created xsi:type="dcterms:W3CDTF">2016-06-15T06:29:04Z</dcterms:created>
  <dcterms:modified xsi:type="dcterms:W3CDTF">2016-08-29T15:04:32Z</dcterms:modified>
</cp:coreProperties>
</file>