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7" r:id="rId2"/>
    <p:sldId id="262" r:id="rId3"/>
    <p:sldId id="263" r:id="rId4"/>
    <p:sldId id="261" r:id="rId5"/>
    <p:sldId id="256" r:id="rId6"/>
    <p:sldId id="265" r:id="rId7"/>
    <p:sldId id="266" r:id="rId8"/>
    <p:sldId id="267" r:id="rId9"/>
    <p:sldId id="258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28"/>
    <p:restoredTop sz="94643"/>
  </p:normalViewPr>
  <p:slideViewPr>
    <p:cSldViewPr snapToGrid="0" snapToObjects="1">
      <p:cViewPr varScale="1">
        <p:scale>
          <a:sx n="125" d="100"/>
          <a:sy n="125" d="100"/>
        </p:scale>
        <p:origin x="-96" y="-4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ACD8C-AE18-2B4B-9D4C-7579A9ACF7C5}" type="datetimeFigureOut">
              <a:rPr lang="en-US" smtClean="0"/>
              <a:t>7/5/16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E90A77-588F-B449-BE9E-519BCB277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103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 -  Single-track (stack) approach    :  for the "Classical simulation"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 -  Vector-of-tracks (basket) approach : for the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GeantV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simulation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57EE3-3E3A-6346-8443-D112EEBC697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747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B3EF-EE54-BE40-9D12-AEA514FDF06C}" type="datetimeFigureOut">
              <a:rPr lang="en-US" smtClean="0"/>
              <a:t>7/5/16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F482A-BE2C-2E40-BA99-428984164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757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B3EF-EE54-BE40-9D12-AEA514FDF06C}" type="datetimeFigureOut">
              <a:rPr lang="en-US" smtClean="0"/>
              <a:t>7/5/16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F482A-BE2C-2E40-BA99-428984164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5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B3EF-EE54-BE40-9D12-AEA514FDF06C}" type="datetimeFigureOut">
              <a:rPr lang="en-US" smtClean="0"/>
              <a:t>7/5/16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F482A-BE2C-2E40-BA99-428984164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84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B3EF-EE54-BE40-9D12-AEA514FDF06C}" type="datetimeFigureOut">
              <a:rPr lang="en-US" smtClean="0"/>
              <a:t>7/5/16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F482A-BE2C-2E40-BA99-428984164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91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B3EF-EE54-BE40-9D12-AEA514FDF06C}" type="datetimeFigureOut">
              <a:rPr lang="en-US" smtClean="0"/>
              <a:t>7/5/16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F482A-BE2C-2E40-BA99-428984164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449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B3EF-EE54-BE40-9D12-AEA514FDF06C}" type="datetimeFigureOut">
              <a:rPr lang="en-US" smtClean="0"/>
              <a:t>7/5/16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F482A-BE2C-2E40-BA99-428984164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38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B3EF-EE54-BE40-9D12-AEA514FDF06C}" type="datetimeFigureOut">
              <a:rPr lang="en-US" smtClean="0"/>
              <a:t>7/5/16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F482A-BE2C-2E40-BA99-428984164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50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B3EF-EE54-BE40-9D12-AEA514FDF06C}" type="datetimeFigureOut">
              <a:rPr lang="en-US" smtClean="0"/>
              <a:t>7/5/16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F482A-BE2C-2E40-BA99-428984164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074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B3EF-EE54-BE40-9D12-AEA514FDF06C}" type="datetimeFigureOut">
              <a:rPr lang="en-US" smtClean="0"/>
              <a:t>7/5/16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F482A-BE2C-2E40-BA99-428984164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326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B3EF-EE54-BE40-9D12-AEA514FDF06C}" type="datetimeFigureOut">
              <a:rPr lang="en-US" smtClean="0"/>
              <a:t>7/5/16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F482A-BE2C-2E40-BA99-428984164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40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B3EF-EE54-BE40-9D12-AEA514FDF06C}" type="datetimeFigureOut">
              <a:rPr lang="en-US" smtClean="0"/>
              <a:t>7/5/16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F482A-BE2C-2E40-BA99-428984164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355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BB3EF-EE54-BE40-9D12-AEA514FDF06C}" type="datetimeFigureOut">
              <a:rPr lang="en-US" smtClean="0"/>
              <a:t>7/5/16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F482A-BE2C-2E40-BA99-428984164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36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8200" y="2132965"/>
            <a:ext cx="7463399" cy="1325563"/>
          </a:xfrm>
        </p:spPr>
        <p:txBody>
          <a:bodyPr>
            <a:normAutofit/>
          </a:bodyPr>
          <a:lstStyle/>
          <a:p>
            <a:r>
              <a:rPr lang="en-US" sz="4800" dirty="0" smtClean="0"/>
              <a:t>TBB integration on </a:t>
            </a:r>
            <a:r>
              <a:rPr lang="en-US" sz="4800" dirty="0" err="1" smtClean="0"/>
              <a:t>GeantV</a:t>
            </a:r>
            <a:endParaRPr lang="en-US" sz="4800" dirty="0"/>
          </a:p>
        </p:txBody>
      </p:sp>
      <p:pic>
        <p:nvPicPr>
          <p:cNvPr id="122" name="Picture 121" descr="g5ggc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4232" y="475006"/>
            <a:ext cx="905689" cy="1563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92320" y="4226560"/>
            <a:ext cx="19937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Andrei </a:t>
            </a:r>
            <a:r>
              <a:rPr lang="en-US" sz="2400" dirty="0" err="1" smtClean="0"/>
              <a:t>Gheata</a:t>
            </a:r>
            <a:endParaRPr lang="en-US" sz="2400" dirty="0" smtClean="0"/>
          </a:p>
          <a:p>
            <a:r>
              <a:rPr lang="en-US" sz="2400" dirty="0" smtClean="0"/>
              <a:t> Joel Fuentes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9118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Affinity methods on TBB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60120" y="1690688"/>
            <a:ext cx="897636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/>
          </a:p>
          <a:p>
            <a:r>
              <a:rPr lang="en-US" sz="2400" dirty="0"/>
              <a:t>These methods enable optimizing for cache affinity. They enable you to hint that a later task should run on the same thread as another task that was executed earlier. To do this:</a:t>
            </a:r>
          </a:p>
          <a:p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In the earlier task, override </a:t>
            </a:r>
            <a:r>
              <a:rPr lang="en-US" sz="2400" dirty="0" err="1"/>
              <a:t>note_affinity</a:t>
            </a:r>
            <a:r>
              <a:rPr lang="en-US" sz="2400" dirty="0"/>
              <a:t>(id) with a definition that records id.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Before spawning the later task, run </a:t>
            </a:r>
            <a:r>
              <a:rPr lang="en-US" sz="2400" dirty="0" err="1"/>
              <a:t>set_affinity</a:t>
            </a:r>
            <a:r>
              <a:rPr lang="en-US" sz="2400" dirty="0"/>
              <a:t>(id) using the id recorded in step 1,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7140" y="4716780"/>
            <a:ext cx="2827020" cy="1865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866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TBB Components</a:t>
            </a:r>
            <a:endParaRPr lang="en-US" dirty="0"/>
          </a:p>
        </p:txBody>
      </p:sp>
      <p:pic>
        <p:nvPicPr>
          <p:cNvPr id="3" name="Picture 2" descr="Screen Shot 2016-07-05 at 10.38.5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960" y="2093396"/>
            <a:ext cx="6824368" cy="4236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701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Scheduler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383368"/>
              </p:ext>
            </p:extLst>
          </p:nvPr>
        </p:nvGraphicFramePr>
        <p:xfrm>
          <a:off x="1107440" y="1906692"/>
          <a:ext cx="10586720" cy="36210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13715"/>
                <a:gridCol w="77730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Problem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Solution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40000"/>
                        </a:lnSpc>
                      </a:pPr>
                      <a:r>
                        <a:rPr lang="en-US" sz="2400" dirty="0" smtClean="0"/>
                        <a:t>Oversubscription </a:t>
                      </a:r>
                    </a:p>
                    <a:p>
                      <a:pPr>
                        <a:lnSpc>
                          <a:spcPct val="140000"/>
                        </a:lnSpc>
                      </a:pPr>
                      <a:r>
                        <a:rPr lang="en-US" sz="2400" dirty="0" smtClean="0"/>
                        <a:t>Fair scheduling </a:t>
                      </a:r>
                    </a:p>
                    <a:p>
                      <a:pPr>
                        <a:lnSpc>
                          <a:spcPct val="140000"/>
                        </a:lnSpc>
                      </a:pPr>
                      <a:r>
                        <a:rPr lang="en-US" sz="2400" dirty="0" smtClean="0"/>
                        <a:t>High overhead </a:t>
                      </a:r>
                    </a:p>
                    <a:p>
                      <a:pPr>
                        <a:lnSpc>
                          <a:spcPct val="140000"/>
                        </a:lnSpc>
                      </a:pPr>
                      <a:r>
                        <a:rPr lang="en-US" sz="2400" dirty="0" smtClean="0"/>
                        <a:t>Load imbalance </a:t>
                      </a:r>
                    </a:p>
                    <a:p>
                      <a:pPr>
                        <a:lnSpc>
                          <a:spcPct val="140000"/>
                        </a:lnSpc>
                      </a:pPr>
                      <a:r>
                        <a:rPr lang="en-US" sz="2400" dirty="0" smtClean="0"/>
                        <a:t>Scalability</a:t>
                      </a:r>
                    </a:p>
                    <a:p>
                      <a:pPr>
                        <a:lnSpc>
                          <a:spcPct val="140000"/>
                        </a:lnSpc>
                      </a:pP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40000"/>
                        </a:lnSpc>
                      </a:pPr>
                      <a:r>
                        <a:rPr lang="en-US" sz="2400" dirty="0" smtClean="0"/>
                        <a:t>One TBB thread per hardware thread</a:t>
                      </a:r>
                    </a:p>
                    <a:p>
                      <a:pPr>
                        <a:lnSpc>
                          <a:spcPct val="140000"/>
                        </a:lnSpc>
                      </a:pPr>
                      <a:r>
                        <a:rPr lang="en-US" sz="2400" dirty="0" smtClean="0"/>
                        <a:t>Non-preemptive unfair scheduling </a:t>
                      </a:r>
                    </a:p>
                    <a:p>
                      <a:pPr>
                        <a:lnSpc>
                          <a:spcPct val="140000"/>
                        </a:lnSpc>
                      </a:pPr>
                      <a:r>
                        <a:rPr lang="en-US" sz="2400" dirty="0" smtClean="0"/>
                        <a:t>Programmer specifies tasks, not threads </a:t>
                      </a:r>
                    </a:p>
                    <a:p>
                      <a:pPr>
                        <a:lnSpc>
                          <a:spcPct val="140000"/>
                        </a:lnSpc>
                      </a:pPr>
                      <a:r>
                        <a:rPr lang="en-US" sz="2400" dirty="0" smtClean="0"/>
                        <a:t>Work-stealing balances load</a:t>
                      </a:r>
                    </a:p>
                    <a:p>
                      <a:pPr>
                        <a:lnSpc>
                          <a:spcPct val="140000"/>
                        </a:lnSpc>
                      </a:pPr>
                      <a:r>
                        <a:rPr lang="en-US" sz="2400" dirty="0" smtClean="0"/>
                        <a:t>Specify tasks and how to create them, rather than threads</a:t>
                      </a:r>
                    </a:p>
                    <a:p>
                      <a:pPr>
                        <a:lnSpc>
                          <a:spcPct val="140000"/>
                        </a:lnSpc>
                      </a:pP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3435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35000" y="4650155"/>
            <a:ext cx="10718800" cy="1629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/>
              <a:t>• Each thread has its own ready pool, which is </a:t>
            </a:r>
            <a:r>
              <a:rPr lang="en-US" sz="2800" dirty="0" smtClean="0"/>
              <a:t>a </a:t>
            </a:r>
            <a:r>
              <a:rPr lang="en-US" sz="2800" dirty="0"/>
              <a:t>lists of tasks.</a:t>
            </a:r>
          </a:p>
          <a:p>
            <a:pPr>
              <a:lnSpc>
                <a:spcPct val="120000"/>
              </a:lnSpc>
            </a:pPr>
            <a:r>
              <a:rPr lang="en-US" sz="2800" dirty="0"/>
              <a:t>• A task goes into each pool when it is </a:t>
            </a:r>
            <a:r>
              <a:rPr lang="en-US" sz="2800" dirty="0" smtClean="0"/>
              <a:t>allocated.</a:t>
            </a:r>
            <a:endParaRPr lang="en-US" sz="2800" dirty="0"/>
          </a:p>
          <a:p>
            <a:pPr>
              <a:lnSpc>
                <a:spcPct val="120000"/>
              </a:lnSpc>
            </a:pPr>
            <a:r>
              <a:rPr lang="en-US" sz="2800" dirty="0"/>
              <a:t>• Each thread steals tasks from other pools when necessary.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0960" y="676275"/>
            <a:ext cx="4947920" cy="3265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986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72143" y="1371597"/>
            <a:ext cx="2961616" cy="123710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Feeder task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Reads from file a number of events. Invokes the concurrent </a:t>
            </a:r>
            <a:r>
              <a:rPr lang="en-US" sz="1400" dirty="0" err="1" smtClean="0">
                <a:solidFill>
                  <a:srgbClr val="0070C0"/>
                </a:solidFill>
              </a:rPr>
              <a:t>basketizer</a:t>
            </a:r>
            <a:r>
              <a:rPr lang="en-US" sz="1400" dirty="0" smtClean="0">
                <a:solidFill>
                  <a:srgbClr val="0070C0"/>
                </a:solidFill>
              </a:rPr>
              <a:t> service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76361" y="2934234"/>
            <a:ext cx="1902542" cy="8996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70C0"/>
                </a:solidFill>
              </a:rPr>
              <a:t>Basketizer</a:t>
            </a:r>
            <a:r>
              <a:rPr lang="en-US" dirty="0" smtClean="0">
                <a:solidFill>
                  <a:srgbClr val="0070C0"/>
                </a:solidFill>
              </a:rPr>
              <a:t>(s)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concurrent service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injects full baskets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028930" y="1371597"/>
            <a:ext cx="2961616" cy="123710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Transport task</a:t>
            </a:r>
          </a:p>
          <a:p>
            <a:pPr algn="ctr"/>
            <a:r>
              <a:rPr lang="en-US" sz="1400" smtClean="0">
                <a:solidFill>
                  <a:srgbClr val="0070C0"/>
                </a:solidFill>
              </a:rPr>
              <a:t>Transports one basket for one step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10510" y="2922108"/>
            <a:ext cx="1902542" cy="8996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rgbClr val="0070C0"/>
                </a:solidFill>
              </a:rPr>
              <a:t>Basket queue</a:t>
            </a:r>
            <a:endParaRPr lang="en-US" dirty="0" smtClean="0">
              <a:solidFill>
                <a:srgbClr val="0070C0"/>
              </a:solidFill>
            </a:endParaRP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concurrent service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10" name="Straight Arrow Connector 9"/>
          <p:cNvCxnSpPr>
            <a:stCxn id="4" idx="5"/>
            <a:endCxn id="6" idx="0"/>
          </p:cNvCxnSpPr>
          <p:nvPr/>
        </p:nvCxnSpPr>
        <p:spPr>
          <a:xfrm>
            <a:off x="2800040" y="2427536"/>
            <a:ext cx="227592" cy="5066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3"/>
            <a:endCxn id="8" idx="1"/>
          </p:cNvCxnSpPr>
          <p:nvPr/>
        </p:nvCxnSpPr>
        <p:spPr>
          <a:xfrm flipV="1">
            <a:off x="3978903" y="3371934"/>
            <a:ext cx="931607" cy="12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4" idx="7"/>
            <a:endCxn id="7" idx="1"/>
          </p:cNvCxnSpPr>
          <p:nvPr/>
        </p:nvCxnSpPr>
        <p:spPr>
          <a:xfrm>
            <a:off x="2800040" y="1552767"/>
            <a:ext cx="3662609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077378" y="1468582"/>
            <a:ext cx="840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C00000"/>
                </a:solidFill>
              </a:rPr>
              <a:t>spawn</a:t>
            </a:r>
            <a:endParaRPr lang="en-US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67314" y="2293366"/>
            <a:ext cx="820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inject </a:t>
            </a:r>
          </a:p>
          <a:p>
            <a:r>
              <a:rPr lang="en-US" sz="1400" dirty="0" smtClean="0"/>
              <a:t>particle</a:t>
            </a:r>
            <a:endParaRPr lang="en-US" sz="1400" dirty="0"/>
          </a:p>
        </p:txBody>
      </p:sp>
      <p:sp>
        <p:nvSpPr>
          <p:cNvPr id="19" name="Oval 18"/>
          <p:cNvSpPr/>
          <p:nvPr/>
        </p:nvSpPr>
        <p:spPr>
          <a:xfrm>
            <a:off x="6028930" y="4416261"/>
            <a:ext cx="2961616" cy="123710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Flow control task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event finished? queue empty? 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20" name="Straight Arrow Connector 19"/>
          <p:cNvCxnSpPr>
            <a:stCxn id="7" idx="4"/>
            <a:endCxn id="19" idx="0"/>
          </p:cNvCxnSpPr>
          <p:nvPr/>
        </p:nvCxnSpPr>
        <p:spPr>
          <a:xfrm>
            <a:off x="7509738" y="2608706"/>
            <a:ext cx="0" cy="180755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069826" y="2884960"/>
            <a:ext cx="966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enqueue</a:t>
            </a:r>
            <a:r>
              <a:rPr lang="en-US" sz="1400" dirty="0" smtClean="0"/>
              <a:t> basket</a:t>
            </a:r>
            <a:endParaRPr lang="en-US" sz="1400" dirty="0"/>
          </a:p>
        </p:txBody>
      </p:sp>
      <p:cxnSp>
        <p:nvCxnSpPr>
          <p:cNvPr id="28" name="Straight Arrow Connector 27"/>
          <p:cNvCxnSpPr>
            <a:stCxn id="8" idx="0"/>
            <a:endCxn id="7" idx="3"/>
          </p:cNvCxnSpPr>
          <p:nvPr/>
        </p:nvCxnSpPr>
        <p:spPr>
          <a:xfrm flipV="1">
            <a:off x="5861781" y="2427536"/>
            <a:ext cx="600868" cy="4945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308673" y="2388257"/>
            <a:ext cx="141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input</a:t>
            </a:r>
          </a:p>
          <a:p>
            <a:pPr algn="ctr"/>
            <a:r>
              <a:rPr lang="en-US" sz="1400" dirty="0" err="1" smtClean="0"/>
              <a:t>dequeue</a:t>
            </a:r>
            <a:r>
              <a:rPr lang="en-US" sz="1400" dirty="0"/>
              <a:t> </a:t>
            </a:r>
            <a:r>
              <a:rPr lang="en-US" sz="1400" dirty="0" smtClean="0"/>
              <a:t>basket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4371864" y="4582274"/>
            <a:ext cx="840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C00000"/>
                </a:solidFill>
              </a:rPr>
              <a:t>spawn</a:t>
            </a:r>
            <a:endParaRPr lang="en-US">
              <a:solidFill>
                <a:srgbClr val="C00000"/>
              </a:solidFill>
            </a:endParaRPr>
          </a:p>
        </p:txBody>
      </p:sp>
      <p:cxnSp>
        <p:nvCxnSpPr>
          <p:cNvPr id="44" name="Curved Connector 43"/>
          <p:cNvCxnSpPr>
            <a:stCxn id="19" idx="2"/>
            <a:endCxn id="4" idx="3"/>
          </p:cNvCxnSpPr>
          <p:nvPr/>
        </p:nvCxnSpPr>
        <p:spPr>
          <a:xfrm rot="10800000">
            <a:off x="705862" y="2427536"/>
            <a:ext cx="5323068" cy="2607280"/>
          </a:xfrm>
          <a:prstGeom prst="curvedConnector2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272142" y="4416261"/>
            <a:ext cx="2961616" cy="123710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Garbage collector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Forces partially filled baskets into the basket queue to boost concurrency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46" name="Straight Arrow Connector 45"/>
          <p:cNvCxnSpPr>
            <a:stCxn id="19" idx="2"/>
            <a:endCxn id="45" idx="6"/>
          </p:cNvCxnSpPr>
          <p:nvPr/>
        </p:nvCxnSpPr>
        <p:spPr>
          <a:xfrm flipH="1">
            <a:off x="3233758" y="5034816"/>
            <a:ext cx="2795172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8" idx="2"/>
          </p:cNvCxnSpPr>
          <p:nvPr/>
        </p:nvCxnSpPr>
        <p:spPr>
          <a:xfrm>
            <a:off x="5861781" y="3821760"/>
            <a:ext cx="1032564" cy="6502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679445" y="4119010"/>
            <a:ext cx="8654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inspect</a:t>
            </a:r>
            <a:endParaRPr lang="en-US" sz="1400" dirty="0"/>
          </a:p>
        </p:txBody>
      </p:sp>
      <p:sp>
        <p:nvSpPr>
          <p:cNvPr id="54" name="TextBox 53"/>
          <p:cNvSpPr txBox="1"/>
          <p:nvPr/>
        </p:nvSpPr>
        <p:spPr>
          <a:xfrm>
            <a:off x="7572318" y="2794160"/>
            <a:ext cx="840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C00000"/>
                </a:solidFill>
              </a:rPr>
              <a:t>spawn</a:t>
            </a:r>
            <a:endParaRPr lang="en-US">
              <a:solidFill>
                <a:srgbClr val="C00000"/>
              </a:solidFill>
            </a:endParaRPr>
          </a:p>
        </p:txBody>
      </p:sp>
      <p:cxnSp>
        <p:nvCxnSpPr>
          <p:cNvPr id="57" name="Straight Arrow Connector 56"/>
          <p:cNvCxnSpPr>
            <a:stCxn id="45" idx="7"/>
            <a:endCxn id="6" idx="2"/>
          </p:cNvCxnSpPr>
          <p:nvPr/>
        </p:nvCxnSpPr>
        <p:spPr>
          <a:xfrm flipV="1">
            <a:off x="2800039" y="3833886"/>
            <a:ext cx="227593" cy="7635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2870314" y="4011387"/>
            <a:ext cx="23744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command</a:t>
            </a:r>
          </a:p>
          <a:p>
            <a:r>
              <a:rPr lang="en-US" sz="1400" dirty="0" smtClean="0"/>
              <a:t>dump all your baskets</a:t>
            </a:r>
            <a:endParaRPr lang="en-US" sz="1400" dirty="0"/>
          </a:p>
        </p:txBody>
      </p:sp>
      <p:cxnSp>
        <p:nvCxnSpPr>
          <p:cNvPr id="64" name="Curved Connector 63"/>
          <p:cNvCxnSpPr>
            <a:stCxn id="7" idx="7"/>
            <a:endCxn id="7" idx="5"/>
          </p:cNvCxnSpPr>
          <p:nvPr/>
        </p:nvCxnSpPr>
        <p:spPr>
          <a:xfrm rot="16200000" flipH="1">
            <a:off x="8119442" y="1990151"/>
            <a:ext cx="874769" cy="12700"/>
          </a:xfrm>
          <a:prstGeom prst="curvedConnector5">
            <a:avLst>
              <a:gd name="adj1" fmla="val -26133"/>
              <a:gd name="adj2" fmla="val 11761843"/>
              <a:gd name="adj3" fmla="val 126133"/>
            </a:avLst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10013398" y="1890742"/>
            <a:ext cx="1771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reuse </a:t>
            </a:r>
            <a:r>
              <a:rPr lang="en-US" smtClean="0">
                <a:solidFill>
                  <a:srgbClr val="C00000"/>
                </a:solidFill>
              </a:rPr>
              <a:t>tracks keeping </a:t>
            </a:r>
            <a:r>
              <a:rPr lang="en-US" dirty="0" smtClean="0">
                <a:solidFill>
                  <a:srgbClr val="C00000"/>
                </a:solidFill>
              </a:rPr>
              <a:t>locality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71" name="Straight Arrow Connector 70"/>
          <p:cNvCxnSpPr>
            <a:stCxn id="7" idx="2"/>
            <a:endCxn id="6" idx="0"/>
          </p:cNvCxnSpPr>
          <p:nvPr/>
        </p:nvCxnSpPr>
        <p:spPr>
          <a:xfrm flipH="1">
            <a:off x="3027632" y="1990152"/>
            <a:ext cx="3001298" cy="9440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 rot="20557788">
            <a:off x="4139090" y="2073918"/>
            <a:ext cx="1529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output</a:t>
            </a:r>
          </a:p>
          <a:p>
            <a:pPr algn="ctr"/>
            <a:r>
              <a:rPr lang="en-US" sz="1400" dirty="0" smtClean="0"/>
              <a:t>transported tracks</a:t>
            </a:r>
            <a:endParaRPr lang="en-US" sz="1400" dirty="0"/>
          </a:p>
        </p:txBody>
      </p:sp>
      <p:sp>
        <p:nvSpPr>
          <p:cNvPr id="78" name="Oval 77"/>
          <p:cNvSpPr/>
          <p:nvPr/>
        </p:nvSpPr>
        <p:spPr>
          <a:xfrm>
            <a:off x="9251803" y="5367376"/>
            <a:ext cx="2440832" cy="87786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Digitizer task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This is a user task working on “hits” data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79" name="Oval 78"/>
          <p:cNvSpPr/>
          <p:nvPr/>
        </p:nvSpPr>
        <p:spPr>
          <a:xfrm>
            <a:off x="9251803" y="2969245"/>
            <a:ext cx="2440832" cy="87786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Scoring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This is a user task reading track info and creating ”hits”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80" name="Straight Arrow Connector 79"/>
          <p:cNvCxnSpPr>
            <a:stCxn id="7" idx="4"/>
            <a:endCxn id="79" idx="1"/>
          </p:cNvCxnSpPr>
          <p:nvPr/>
        </p:nvCxnSpPr>
        <p:spPr>
          <a:xfrm>
            <a:off x="7509738" y="2608706"/>
            <a:ext cx="2099517" cy="4891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Oval 82"/>
          <p:cNvSpPr/>
          <p:nvPr/>
        </p:nvSpPr>
        <p:spPr>
          <a:xfrm>
            <a:off x="9251803" y="4168310"/>
            <a:ext cx="2440832" cy="87786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I/O task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Write data (hits, digits, kinematics) on disk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84" name="Straight Arrow Connector 83"/>
          <p:cNvCxnSpPr>
            <a:stCxn id="19" idx="7"/>
            <a:endCxn id="83" idx="2"/>
          </p:cNvCxnSpPr>
          <p:nvPr/>
        </p:nvCxnSpPr>
        <p:spPr>
          <a:xfrm>
            <a:off x="8556827" y="4597431"/>
            <a:ext cx="694976" cy="981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19" idx="5"/>
            <a:endCxn id="78" idx="2"/>
          </p:cNvCxnSpPr>
          <p:nvPr/>
        </p:nvCxnSpPr>
        <p:spPr>
          <a:xfrm>
            <a:off x="8556827" y="5472200"/>
            <a:ext cx="694976" cy="33411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itle 9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</a:t>
            </a:r>
            <a:r>
              <a:rPr lang="en-US" dirty="0" smtClean="0"/>
              <a:t>approach of </a:t>
            </a:r>
            <a:r>
              <a:rPr lang="en-US" dirty="0" err="1" smtClean="0"/>
              <a:t>GeantV</a:t>
            </a:r>
            <a:endParaRPr 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9251803" y="428275"/>
            <a:ext cx="2219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Transport task may be further split into subtasks </a:t>
            </a:r>
            <a:endParaRPr lang="en-US" sz="1400" dirty="0"/>
          </a:p>
        </p:txBody>
      </p:sp>
      <p:sp>
        <p:nvSpPr>
          <p:cNvPr id="98" name="TextBox 97"/>
          <p:cNvSpPr txBox="1"/>
          <p:nvPr/>
        </p:nvSpPr>
        <p:spPr>
          <a:xfrm>
            <a:off x="8904315" y="5017080"/>
            <a:ext cx="840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C00000"/>
                </a:solidFill>
              </a:rPr>
              <a:t>spawn</a:t>
            </a:r>
            <a:endParaRPr lang="en-US">
              <a:solidFill>
                <a:srgbClr val="C00000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140465" y="5058429"/>
            <a:ext cx="1303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solidFill>
                  <a:srgbClr val="0070C0"/>
                </a:solidFill>
              </a:rPr>
              <a:t>queue empty?</a:t>
            </a:r>
            <a:endParaRPr lang="en-US" sz="1400"/>
          </a:p>
        </p:txBody>
      </p:sp>
      <p:sp>
        <p:nvSpPr>
          <p:cNvPr id="100" name="TextBox 99"/>
          <p:cNvSpPr txBox="1"/>
          <p:nvPr/>
        </p:nvSpPr>
        <p:spPr>
          <a:xfrm>
            <a:off x="377544" y="3615178"/>
            <a:ext cx="1303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solidFill>
                  <a:srgbClr val="0070C0"/>
                </a:solidFill>
              </a:rPr>
              <a:t>event finished?</a:t>
            </a:r>
            <a:endParaRPr lang="en-US" sz="1400" dirty="0"/>
          </a:p>
        </p:txBody>
      </p:sp>
      <p:sp>
        <p:nvSpPr>
          <p:cNvPr id="101" name="TextBox 100"/>
          <p:cNvSpPr txBox="1"/>
          <p:nvPr/>
        </p:nvSpPr>
        <p:spPr>
          <a:xfrm>
            <a:off x="8824102" y="4899000"/>
            <a:ext cx="1303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solidFill>
                  <a:srgbClr val="0070C0"/>
                </a:solidFill>
              </a:rPr>
              <a:t>event finished?</a:t>
            </a:r>
            <a:endParaRPr lang="en-US" sz="1400" dirty="0"/>
          </a:p>
        </p:txBody>
      </p:sp>
      <p:cxnSp>
        <p:nvCxnSpPr>
          <p:cNvPr id="41" name="Straight Arrow Connector 40"/>
          <p:cNvCxnSpPr>
            <a:stCxn id="7" idx="6"/>
          </p:cNvCxnSpPr>
          <p:nvPr/>
        </p:nvCxnSpPr>
        <p:spPr>
          <a:xfrm flipV="1">
            <a:off x="8990546" y="1165123"/>
            <a:ext cx="1805075" cy="82502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7" idx="6"/>
          </p:cNvCxnSpPr>
          <p:nvPr/>
        </p:nvCxnSpPr>
        <p:spPr>
          <a:xfrm flipV="1">
            <a:off x="8990546" y="1050400"/>
            <a:ext cx="1598201" cy="93975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7" idx="6"/>
            <a:endCxn id="97" idx="2"/>
          </p:cNvCxnSpPr>
          <p:nvPr/>
        </p:nvCxnSpPr>
        <p:spPr>
          <a:xfrm flipV="1">
            <a:off x="8990546" y="951495"/>
            <a:ext cx="1371101" cy="103865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 rot="20110254">
            <a:off x="10230675" y="1218415"/>
            <a:ext cx="840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C00000"/>
                </a:solidFill>
              </a:rPr>
              <a:t>spawn</a:t>
            </a:r>
            <a:endParaRPr lang="en-US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199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810623" y="2853405"/>
            <a:ext cx="2961616" cy="123710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Feeder task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Reads from file a number of events. Invokes the concurrent </a:t>
            </a:r>
            <a:r>
              <a:rPr lang="en-US" sz="1400" dirty="0" err="1" smtClean="0">
                <a:solidFill>
                  <a:srgbClr val="0070C0"/>
                </a:solidFill>
              </a:rPr>
              <a:t>basketizer</a:t>
            </a:r>
            <a:r>
              <a:rPr lang="en-US" sz="1400" dirty="0" smtClean="0">
                <a:solidFill>
                  <a:srgbClr val="0070C0"/>
                </a:solidFill>
              </a:rPr>
              <a:t> service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429960" y="2966540"/>
            <a:ext cx="3875080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707298" y="2882355"/>
            <a:ext cx="840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C00000"/>
                </a:solidFill>
              </a:rPr>
              <a:t>spawn</a:t>
            </a:r>
            <a:endParaRPr lang="en-US">
              <a:solidFill>
                <a:srgbClr val="C00000"/>
              </a:solidFill>
            </a:endParaRPr>
          </a:p>
        </p:txBody>
      </p:sp>
      <p:sp>
        <p:nvSpPr>
          <p:cNvPr id="96" name="Title 95"/>
          <p:cNvSpPr>
            <a:spLocks noGrp="1"/>
          </p:cNvSpPr>
          <p:nvPr>
            <p:ph type="title"/>
          </p:nvPr>
        </p:nvSpPr>
        <p:spPr>
          <a:xfrm>
            <a:off x="603981" y="143019"/>
            <a:ext cx="10515600" cy="1325563"/>
          </a:xfrm>
        </p:spPr>
        <p:txBody>
          <a:bodyPr/>
          <a:lstStyle/>
          <a:p>
            <a:r>
              <a:rPr lang="en-US" dirty="0" smtClean="0"/>
              <a:t>First step: Feeder Task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7305040" y="2296160"/>
            <a:ext cx="1950720" cy="180848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349685" y="2882355"/>
            <a:ext cx="1906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Transport Threads</a:t>
            </a:r>
          </a:p>
          <a:p>
            <a:endParaRPr lang="en-US" dirty="0"/>
          </a:p>
          <a:p>
            <a:r>
              <a:rPr lang="en-US" sz="1200" dirty="0" smtClean="0"/>
              <a:t>(original transport thread)</a:t>
            </a:r>
            <a:endParaRPr lang="en-US" sz="1200" dirty="0"/>
          </a:p>
        </p:txBody>
      </p:sp>
      <p:sp>
        <p:nvSpPr>
          <p:cNvPr id="53" name="Rectangle 52"/>
          <p:cNvSpPr/>
          <p:nvPr/>
        </p:nvSpPr>
        <p:spPr>
          <a:xfrm>
            <a:off x="2568349" y="4513256"/>
            <a:ext cx="1902542" cy="8996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70C0"/>
                </a:solidFill>
              </a:rPr>
              <a:t>Basketizer</a:t>
            </a:r>
            <a:r>
              <a:rPr lang="en-US" dirty="0" smtClean="0">
                <a:solidFill>
                  <a:srgbClr val="0070C0"/>
                </a:solidFill>
              </a:rPr>
              <a:t>(s)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concurrent service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injects full baskets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402498" y="4501130"/>
            <a:ext cx="1902542" cy="8996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rgbClr val="0070C0"/>
                </a:solidFill>
              </a:rPr>
              <a:t>Basket queue</a:t>
            </a:r>
            <a:endParaRPr lang="en-US" dirty="0" smtClean="0">
              <a:solidFill>
                <a:srgbClr val="0070C0"/>
              </a:solidFill>
            </a:endParaRP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concurrent service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56" name="Straight Arrow Connector 55"/>
          <p:cNvCxnSpPr>
            <a:endCxn id="53" idx="0"/>
          </p:cNvCxnSpPr>
          <p:nvPr/>
        </p:nvCxnSpPr>
        <p:spPr>
          <a:xfrm>
            <a:off x="3292028" y="4006558"/>
            <a:ext cx="227592" cy="5066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53" idx="3"/>
            <a:endCxn id="55" idx="1"/>
          </p:cNvCxnSpPr>
          <p:nvPr/>
        </p:nvCxnSpPr>
        <p:spPr>
          <a:xfrm flipV="1">
            <a:off x="4470891" y="4950956"/>
            <a:ext cx="931607" cy="12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3559302" y="3872388"/>
            <a:ext cx="820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inject </a:t>
            </a:r>
          </a:p>
          <a:p>
            <a:r>
              <a:rPr lang="en-US" sz="1400" dirty="0" smtClean="0"/>
              <a:t>particle</a:t>
            </a:r>
            <a:endParaRPr lang="en-US" sz="1400" dirty="0"/>
          </a:p>
        </p:txBody>
      </p:sp>
      <p:sp>
        <p:nvSpPr>
          <p:cNvPr id="60" name="TextBox 59"/>
          <p:cNvSpPr txBox="1"/>
          <p:nvPr/>
        </p:nvSpPr>
        <p:spPr>
          <a:xfrm>
            <a:off x="4561814" y="4463982"/>
            <a:ext cx="966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enqueue</a:t>
            </a:r>
            <a:r>
              <a:rPr lang="en-US" sz="1400" dirty="0" smtClean="0"/>
              <a:t> basket</a:t>
            </a:r>
            <a:endParaRPr lang="en-US" sz="1400" dirty="0"/>
          </a:p>
        </p:txBody>
      </p:sp>
      <p:cxnSp>
        <p:nvCxnSpPr>
          <p:cNvPr id="61" name="Straight Arrow Connector 60"/>
          <p:cNvCxnSpPr>
            <a:stCxn id="55" idx="0"/>
          </p:cNvCxnSpPr>
          <p:nvPr/>
        </p:nvCxnSpPr>
        <p:spPr>
          <a:xfrm flipV="1">
            <a:off x="6353769" y="3759200"/>
            <a:ext cx="863836" cy="7419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5669279" y="4022479"/>
            <a:ext cx="1635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input</a:t>
            </a:r>
          </a:p>
          <a:p>
            <a:pPr algn="ctr"/>
            <a:r>
              <a:rPr lang="en-US" sz="1400" dirty="0" err="1" smtClean="0"/>
              <a:t>dequeue</a:t>
            </a:r>
            <a:r>
              <a:rPr lang="en-US" sz="1400" dirty="0"/>
              <a:t> </a:t>
            </a:r>
            <a:r>
              <a:rPr lang="en-US" sz="1400" dirty="0" smtClean="0"/>
              <a:t>basket</a:t>
            </a:r>
            <a:endParaRPr lang="en-US" sz="1400" dirty="0"/>
          </a:p>
        </p:txBody>
      </p:sp>
      <p:cxnSp>
        <p:nvCxnSpPr>
          <p:cNvPr id="65" name="Straight Arrow Connector 64"/>
          <p:cNvCxnSpPr>
            <a:endCxn id="53" idx="0"/>
          </p:cNvCxnSpPr>
          <p:nvPr/>
        </p:nvCxnSpPr>
        <p:spPr>
          <a:xfrm flipH="1">
            <a:off x="3519620" y="3342640"/>
            <a:ext cx="3697985" cy="11706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 rot="20557788">
            <a:off x="4631078" y="3652940"/>
            <a:ext cx="1529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output</a:t>
            </a:r>
          </a:p>
          <a:p>
            <a:pPr algn="ctr"/>
            <a:r>
              <a:rPr lang="en-US" sz="1400" dirty="0" smtClean="0"/>
              <a:t>transported tracks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1589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itle 95"/>
          <p:cNvSpPr>
            <a:spLocks noGrp="1"/>
          </p:cNvSpPr>
          <p:nvPr>
            <p:ph type="title"/>
          </p:nvPr>
        </p:nvSpPr>
        <p:spPr>
          <a:xfrm>
            <a:off x="603981" y="143019"/>
            <a:ext cx="10515600" cy="1325563"/>
          </a:xfrm>
        </p:spPr>
        <p:txBody>
          <a:bodyPr/>
          <a:lstStyle/>
          <a:p>
            <a:r>
              <a:rPr lang="en-US" dirty="0" smtClean="0"/>
              <a:t>Second </a:t>
            </a:r>
            <a:r>
              <a:rPr lang="en-US" dirty="0" smtClean="0"/>
              <a:t>step: Transport Task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848521" y="3699601"/>
            <a:ext cx="1902542" cy="8996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70C0"/>
                </a:solidFill>
              </a:rPr>
              <a:t>Basketizer</a:t>
            </a:r>
            <a:r>
              <a:rPr lang="en-US" dirty="0" smtClean="0">
                <a:solidFill>
                  <a:srgbClr val="0070C0"/>
                </a:solidFill>
              </a:rPr>
              <a:t>(s)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concurrent service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injects full baskets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801090" y="2136964"/>
            <a:ext cx="2961616" cy="123710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Transport </a:t>
            </a:r>
            <a:r>
              <a:rPr lang="en-US" dirty="0" smtClean="0">
                <a:solidFill>
                  <a:srgbClr val="0070C0"/>
                </a:solidFill>
              </a:rPr>
              <a:t>task</a:t>
            </a:r>
            <a:endParaRPr lang="en-US" dirty="0" smtClean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682670" y="3687475"/>
            <a:ext cx="1902542" cy="8996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rgbClr val="0070C0"/>
                </a:solidFill>
              </a:rPr>
              <a:t>Basket queue</a:t>
            </a:r>
            <a:endParaRPr lang="en-US" dirty="0" smtClean="0">
              <a:solidFill>
                <a:srgbClr val="0070C0"/>
              </a:solidFill>
            </a:endParaRP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concurrent service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12" name="Straight Arrow Connector 11"/>
          <p:cNvCxnSpPr>
            <a:endCxn id="9" idx="0"/>
          </p:cNvCxnSpPr>
          <p:nvPr/>
        </p:nvCxnSpPr>
        <p:spPr>
          <a:xfrm>
            <a:off x="3484880" y="3153624"/>
            <a:ext cx="314912" cy="545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3"/>
            <a:endCxn id="11" idx="1"/>
          </p:cNvCxnSpPr>
          <p:nvPr/>
        </p:nvCxnSpPr>
        <p:spPr>
          <a:xfrm flipV="1">
            <a:off x="4751063" y="4137301"/>
            <a:ext cx="931607" cy="12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0" idx="1"/>
          </p:cNvCxnSpPr>
          <p:nvPr/>
        </p:nvCxnSpPr>
        <p:spPr>
          <a:xfrm flipH="1">
            <a:off x="3484880" y="2318134"/>
            <a:ext cx="3749929" cy="7962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849538" y="2233949"/>
            <a:ext cx="840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C00000"/>
                </a:solidFill>
              </a:rPr>
              <a:t>spawn</a:t>
            </a:r>
            <a:endParaRPr lang="en-US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39474" y="3058733"/>
            <a:ext cx="820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inject </a:t>
            </a:r>
          </a:p>
          <a:p>
            <a:r>
              <a:rPr lang="en-US" sz="1400" dirty="0" smtClean="0"/>
              <a:t>particle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4841986" y="3650327"/>
            <a:ext cx="966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enqueue</a:t>
            </a:r>
            <a:r>
              <a:rPr lang="en-US" sz="1400" dirty="0" smtClean="0"/>
              <a:t> basket</a:t>
            </a:r>
            <a:endParaRPr lang="en-US" sz="1400" dirty="0"/>
          </a:p>
        </p:txBody>
      </p:sp>
      <p:cxnSp>
        <p:nvCxnSpPr>
          <p:cNvPr id="22" name="Straight Arrow Connector 21"/>
          <p:cNvCxnSpPr>
            <a:stCxn id="11" idx="0"/>
            <a:endCxn id="10" idx="3"/>
          </p:cNvCxnSpPr>
          <p:nvPr/>
        </p:nvCxnSpPr>
        <p:spPr>
          <a:xfrm flipV="1">
            <a:off x="6633941" y="3192903"/>
            <a:ext cx="600868" cy="4945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080833" y="3153624"/>
            <a:ext cx="141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input</a:t>
            </a:r>
          </a:p>
          <a:p>
            <a:pPr algn="ctr"/>
            <a:r>
              <a:rPr lang="en-US" sz="1400" dirty="0" err="1" smtClean="0"/>
              <a:t>dequeue</a:t>
            </a:r>
            <a:r>
              <a:rPr lang="en-US" sz="1400" dirty="0"/>
              <a:t> </a:t>
            </a:r>
            <a:r>
              <a:rPr lang="en-US" sz="1400" dirty="0" smtClean="0"/>
              <a:t>basket</a:t>
            </a:r>
            <a:endParaRPr lang="en-US" sz="1400" dirty="0"/>
          </a:p>
        </p:txBody>
      </p:sp>
      <p:cxnSp>
        <p:nvCxnSpPr>
          <p:cNvPr id="33" name="Straight Arrow Connector 32"/>
          <p:cNvCxnSpPr>
            <a:stCxn id="10" idx="2"/>
            <a:endCxn id="9" idx="0"/>
          </p:cNvCxnSpPr>
          <p:nvPr/>
        </p:nvCxnSpPr>
        <p:spPr>
          <a:xfrm flipH="1">
            <a:off x="3799792" y="2755519"/>
            <a:ext cx="3001298" cy="9440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 rot="20557788">
            <a:off x="4911250" y="2839285"/>
            <a:ext cx="1529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output</a:t>
            </a:r>
          </a:p>
          <a:p>
            <a:pPr algn="ctr"/>
            <a:r>
              <a:rPr lang="en-US" sz="1400" dirty="0" smtClean="0"/>
              <a:t>transported tracks</a:t>
            </a:r>
            <a:endParaRPr lang="en-US" sz="1400" dirty="0"/>
          </a:p>
        </p:txBody>
      </p:sp>
      <p:sp>
        <p:nvSpPr>
          <p:cNvPr id="36" name="Oval 35"/>
          <p:cNvSpPr/>
          <p:nvPr/>
        </p:nvSpPr>
        <p:spPr>
          <a:xfrm>
            <a:off x="772160" y="2136964"/>
            <a:ext cx="2961616" cy="123710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Feeder task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Reads from file a number of events. Invokes the concurrent </a:t>
            </a:r>
            <a:r>
              <a:rPr lang="en-US" sz="1400" dirty="0" err="1" smtClean="0">
                <a:solidFill>
                  <a:srgbClr val="0070C0"/>
                </a:solidFill>
              </a:rPr>
              <a:t>basketizer</a:t>
            </a:r>
            <a:r>
              <a:rPr lang="en-US" sz="1400" dirty="0" smtClean="0">
                <a:solidFill>
                  <a:srgbClr val="0070C0"/>
                </a:solidFill>
              </a:rPr>
              <a:t> service</a:t>
            </a:r>
            <a:endParaRPr lang="en-US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87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itle 95"/>
          <p:cNvSpPr>
            <a:spLocks noGrp="1"/>
          </p:cNvSpPr>
          <p:nvPr>
            <p:ph type="title"/>
          </p:nvPr>
        </p:nvSpPr>
        <p:spPr>
          <a:xfrm>
            <a:off x="603981" y="143019"/>
            <a:ext cx="10515600" cy="1325563"/>
          </a:xfrm>
        </p:spPr>
        <p:txBody>
          <a:bodyPr/>
          <a:lstStyle/>
          <a:p>
            <a:r>
              <a:rPr lang="en-US" dirty="0" smtClean="0"/>
              <a:t>Third </a:t>
            </a:r>
            <a:r>
              <a:rPr lang="en-US" dirty="0" smtClean="0"/>
              <a:t>step: Flow Control Task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780143" y="1848071"/>
            <a:ext cx="2961616" cy="123710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Feeder task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Reads from file a number of events. Invokes the concurrent </a:t>
            </a:r>
            <a:r>
              <a:rPr lang="en-US" sz="1400" dirty="0" err="1" smtClean="0">
                <a:solidFill>
                  <a:srgbClr val="0070C0"/>
                </a:solidFill>
              </a:rPr>
              <a:t>basketizer</a:t>
            </a:r>
            <a:r>
              <a:rPr lang="en-US" sz="1400" dirty="0" smtClean="0">
                <a:solidFill>
                  <a:srgbClr val="0070C0"/>
                </a:solidFill>
              </a:rPr>
              <a:t> service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584361" y="3410708"/>
            <a:ext cx="1902542" cy="8996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70C0"/>
                </a:solidFill>
              </a:rPr>
              <a:t>Basketizer</a:t>
            </a:r>
            <a:r>
              <a:rPr lang="en-US" dirty="0" smtClean="0">
                <a:solidFill>
                  <a:srgbClr val="0070C0"/>
                </a:solidFill>
              </a:rPr>
              <a:t>(s)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concurrent service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injects full baskets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6536930" y="1848071"/>
            <a:ext cx="2961616" cy="123710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Transport task</a:t>
            </a:r>
          </a:p>
          <a:p>
            <a:pPr algn="ctr"/>
            <a:r>
              <a:rPr lang="en-US" sz="1400" smtClean="0">
                <a:solidFill>
                  <a:srgbClr val="0070C0"/>
                </a:solidFill>
              </a:rPr>
              <a:t>Transports one basket for one step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418510" y="3398582"/>
            <a:ext cx="1902542" cy="8996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rgbClr val="0070C0"/>
                </a:solidFill>
              </a:rPr>
              <a:t>Basket queue</a:t>
            </a:r>
            <a:endParaRPr lang="en-US" dirty="0" smtClean="0">
              <a:solidFill>
                <a:srgbClr val="0070C0"/>
              </a:solidFill>
            </a:endParaRP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concurrent service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26" name="Straight Arrow Connector 25"/>
          <p:cNvCxnSpPr>
            <a:stCxn id="19" idx="5"/>
            <a:endCxn id="20" idx="0"/>
          </p:cNvCxnSpPr>
          <p:nvPr/>
        </p:nvCxnSpPr>
        <p:spPr>
          <a:xfrm>
            <a:off x="3308040" y="2904010"/>
            <a:ext cx="227592" cy="5066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0" idx="3"/>
            <a:endCxn id="25" idx="1"/>
          </p:cNvCxnSpPr>
          <p:nvPr/>
        </p:nvCxnSpPr>
        <p:spPr>
          <a:xfrm flipV="1">
            <a:off x="4486903" y="3848408"/>
            <a:ext cx="931607" cy="12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9" idx="7"/>
            <a:endCxn id="24" idx="1"/>
          </p:cNvCxnSpPr>
          <p:nvPr/>
        </p:nvCxnSpPr>
        <p:spPr>
          <a:xfrm>
            <a:off x="3308040" y="2029241"/>
            <a:ext cx="3662609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585378" y="1945056"/>
            <a:ext cx="840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C00000"/>
                </a:solidFill>
              </a:rPr>
              <a:t>spawn</a:t>
            </a:r>
            <a:endParaRPr lang="en-US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575314" y="2769840"/>
            <a:ext cx="820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inject </a:t>
            </a:r>
          </a:p>
          <a:p>
            <a:r>
              <a:rPr lang="en-US" sz="1400" dirty="0" smtClean="0"/>
              <a:t>particle</a:t>
            </a:r>
            <a:endParaRPr lang="en-US" sz="1400" dirty="0"/>
          </a:p>
        </p:txBody>
      </p:sp>
      <p:sp>
        <p:nvSpPr>
          <p:cNvPr id="31" name="Oval 30"/>
          <p:cNvSpPr/>
          <p:nvPr/>
        </p:nvSpPr>
        <p:spPr>
          <a:xfrm>
            <a:off x="6536930" y="4892735"/>
            <a:ext cx="2961616" cy="123710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Flow control task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event finished? queue empty? 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32" name="Straight Arrow Connector 31"/>
          <p:cNvCxnSpPr>
            <a:stCxn id="24" idx="4"/>
            <a:endCxn id="31" idx="0"/>
          </p:cNvCxnSpPr>
          <p:nvPr/>
        </p:nvCxnSpPr>
        <p:spPr>
          <a:xfrm>
            <a:off x="8017738" y="3085180"/>
            <a:ext cx="0" cy="180755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577826" y="3361434"/>
            <a:ext cx="966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enqueue</a:t>
            </a:r>
            <a:r>
              <a:rPr lang="en-US" sz="1400" dirty="0" smtClean="0"/>
              <a:t> basket</a:t>
            </a:r>
            <a:endParaRPr lang="en-US" sz="1400" dirty="0"/>
          </a:p>
        </p:txBody>
      </p:sp>
      <p:cxnSp>
        <p:nvCxnSpPr>
          <p:cNvPr id="37" name="Straight Arrow Connector 36"/>
          <p:cNvCxnSpPr>
            <a:stCxn id="25" idx="0"/>
            <a:endCxn id="24" idx="3"/>
          </p:cNvCxnSpPr>
          <p:nvPr/>
        </p:nvCxnSpPr>
        <p:spPr>
          <a:xfrm flipV="1">
            <a:off x="6369781" y="2904010"/>
            <a:ext cx="600868" cy="4945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816673" y="2864731"/>
            <a:ext cx="141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input</a:t>
            </a:r>
          </a:p>
          <a:p>
            <a:pPr algn="ctr"/>
            <a:r>
              <a:rPr lang="en-US" sz="1400" dirty="0" err="1" smtClean="0"/>
              <a:t>dequeue</a:t>
            </a:r>
            <a:r>
              <a:rPr lang="en-US" sz="1400" dirty="0"/>
              <a:t> </a:t>
            </a:r>
            <a:r>
              <a:rPr lang="en-US" sz="1400" dirty="0" smtClean="0"/>
              <a:t>basket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4879864" y="5058748"/>
            <a:ext cx="840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C00000"/>
                </a:solidFill>
              </a:rPr>
              <a:t>spawn</a:t>
            </a:r>
            <a:endParaRPr lang="en-US">
              <a:solidFill>
                <a:srgbClr val="C00000"/>
              </a:solidFill>
            </a:endParaRPr>
          </a:p>
        </p:txBody>
      </p:sp>
      <p:cxnSp>
        <p:nvCxnSpPr>
          <p:cNvPr id="40" name="Curved Connector 39"/>
          <p:cNvCxnSpPr>
            <a:stCxn id="31" idx="2"/>
            <a:endCxn id="19" idx="3"/>
          </p:cNvCxnSpPr>
          <p:nvPr/>
        </p:nvCxnSpPr>
        <p:spPr>
          <a:xfrm rot="10800000">
            <a:off x="1213862" y="2904010"/>
            <a:ext cx="5323068" cy="2607280"/>
          </a:xfrm>
          <a:prstGeom prst="curvedConnector2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25" idx="2"/>
          </p:cNvCxnSpPr>
          <p:nvPr/>
        </p:nvCxnSpPr>
        <p:spPr>
          <a:xfrm>
            <a:off x="6369781" y="4298234"/>
            <a:ext cx="1032564" cy="6502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187445" y="4595484"/>
            <a:ext cx="8654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inspect</a:t>
            </a:r>
            <a:endParaRPr lang="en-US" sz="1400" dirty="0"/>
          </a:p>
        </p:txBody>
      </p:sp>
      <p:cxnSp>
        <p:nvCxnSpPr>
          <p:cNvPr id="50" name="Straight Arrow Connector 49"/>
          <p:cNvCxnSpPr>
            <a:stCxn id="24" idx="2"/>
            <a:endCxn id="20" idx="0"/>
          </p:cNvCxnSpPr>
          <p:nvPr/>
        </p:nvCxnSpPr>
        <p:spPr>
          <a:xfrm flipH="1">
            <a:off x="3535632" y="2466626"/>
            <a:ext cx="3001298" cy="9440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20557788">
            <a:off x="4647090" y="2550392"/>
            <a:ext cx="1529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output</a:t>
            </a:r>
          </a:p>
          <a:p>
            <a:pPr algn="ctr"/>
            <a:r>
              <a:rPr lang="en-US" sz="1400" dirty="0" smtClean="0"/>
              <a:t>transported tracks</a:t>
            </a:r>
            <a:endParaRPr lang="en-US" sz="1400" dirty="0"/>
          </a:p>
        </p:txBody>
      </p:sp>
      <p:sp>
        <p:nvSpPr>
          <p:cNvPr id="61" name="TextBox 60"/>
          <p:cNvSpPr txBox="1"/>
          <p:nvPr/>
        </p:nvSpPr>
        <p:spPr>
          <a:xfrm>
            <a:off x="885544" y="4091652"/>
            <a:ext cx="1303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solidFill>
                  <a:srgbClr val="0070C0"/>
                </a:solidFill>
              </a:rPr>
              <a:t>event finished?</a:t>
            </a:r>
            <a:endParaRPr lang="en-US" sz="1400" dirty="0"/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9570720" y="5475931"/>
            <a:ext cx="863600" cy="0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0678160" y="5293360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Initial task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176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issues for migrating to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Thread </a:t>
            </a:r>
            <a:r>
              <a:rPr lang="en-US" dirty="0" smtClean="0"/>
              <a:t>ID integration</a:t>
            </a:r>
          </a:p>
          <a:p>
            <a:pPr lvl="1"/>
            <a:r>
              <a:rPr lang="en-US" dirty="0" smtClean="0"/>
              <a:t>Now we have static threads with unique </a:t>
            </a:r>
            <a:r>
              <a:rPr lang="en-US" dirty="0" smtClean="0"/>
              <a:t>id’s, how to deal with this in task </a:t>
            </a:r>
            <a:r>
              <a:rPr lang="en-US" dirty="0" smtClean="0"/>
              <a:t>mode</a:t>
            </a:r>
          </a:p>
          <a:p>
            <a:pPr lvl="1"/>
            <a:r>
              <a:rPr lang="en-US" dirty="0" smtClean="0"/>
              <a:t>Use of Thread ID for tasks. </a:t>
            </a:r>
          </a:p>
          <a:p>
            <a:pPr lvl="2"/>
            <a:r>
              <a:rPr lang="en-US" dirty="0" smtClean="0"/>
              <a:t>Advantage: locality. </a:t>
            </a:r>
          </a:p>
          <a:p>
            <a:pPr lvl="2"/>
            <a:r>
              <a:rPr lang="en-US" dirty="0" smtClean="0"/>
              <a:t>Disadvantage: It may cause work-stealing to fail.</a:t>
            </a:r>
          </a:p>
          <a:p>
            <a:pPr lvl="2"/>
            <a:r>
              <a:rPr lang="en-US" dirty="0" smtClean="0"/>
              <a:t>At least the Feeder and Transport Tasks use data accessed by Thread ID.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Feeder task: only one task at a time</a:t>
            </a:r>
          </a:p>
          <a:p>
            <a:r>
              <a:rPr lang="en-US" dirty="0" smtClean="0"/>
              <a:t>Assignation of new tasks to be executed in same thread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42573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4139</TotalTime>
  <Words>564</Words>
  <Application>Microsoft Macintosh PowerPoint</Application>
  <PresentationFormat>Custom</PresentationFormat>
  <Paragraphs>139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TBB integration on GeantV</vt:lpstr>
      <vt:lpstr>TBB Components</vt:lpstr>
      <vt:lpstr>Task Scheduler</vt:lpstr>
      <vt:lpstr>PowerPoint Presentation</vt:lpstr>
      <vt:lpstr>task approach of GeantV</vt:lpstr>
      <vt:lpstr>First step: Feeder Task</vt:lpstr>
      <vt:lpstr>Second step: Transport Task</vt:lpstr>
      <vt:lpstr>Third step: Flow Control Task</vt:lpstr>
      <vt:lpstr>Some issues for migrating to tasks</vt:lpstr>
      <vt:lpstr>Affinity methods on TBB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Andrei Gheata</dc:creator>
  <cp:lastModifiedBy>Joel</cp:lastModifiedBy>
  <cp:revision>27</cp:revision>
  <cp:lastPrinted>2016-06-13T08:36:50Z</cp:lastPrinted>
  <dcterms:created xsi:type="dcterms:W3CDTF">2016-06-13T07:21:51Z</dcterms:created>
  <dcterms:modified xsi:type="dcterms:W3CDTF">2016-07-06T14:45:02Z</dcterms:modified>
</cp:coreProperties>
</file>