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7" d="100"/>
          <a:sy n="107" d="100"/>
        </p:scale>
        <p:origin x="-672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6720-E8D7-5C46-B65F-8580058F5399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42768-84E9-C342-AF2E-D96E7582E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Todo</a:t>
            </a:r>
            <a:r>
              <a:rPr lang="en-US" dirty="0" smtClean="0"/>
              <a:t>: Tier 2 site SLACXRD,</a:t>
            </a:r>
            <a:r>
              <a:rPr lang="en-US" baseline="0" dirty="0" smtClean="0"/>
              <a:t> SLACXRD_*DISK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42768-84E9-C342-AF2E-D96E7582E7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42768-84E9-C342-AF2E-D96E7582E7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DBA9F-0DEC-884C-9FF2-D37378F6B7A0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377AA-7EF0-E74B-BDBA-CC29F7D05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hyperlink" Target="https://espace.cern.ch/atlas-forums/default.aspx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t2.slac.stanford.edu" TargetMode="External"/><Relationship Id="rId3" Type="http://schemas.openxmlformats.org/officeDocument/2006/relationships/hyperlink" Target="http://www.slac.stanford.edu/exp/atla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anda.cern.ch:25880/server/pandamon/query?mode=reqsubs0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hyperlink" Target="http://www.slac.stanford.edu/comp/unix/afs-req.html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t2.slac.stanford.edu" TargetMode="External"/><Relationship Id="rId5" Type="http://schemas.openxmlformats.org/officeDocument/2006/relationships/hyperlink" Target="mailto:unix-admin@slac.stanford.edu" TargetMode="Externa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hyperlink" Target="http://www2.slac.stanford.edu/comp/helptrak/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2.slac.stanford.edu/comp/messaging/" TargetMode="External"/><Relationship Id="rId3" Type="http://schemas.openxmlformats.org/officeDocument/2006/relationships/hyperlink" Target="http://www2.slac.stanford.edu/computing/securit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6101" y="990601"/>
            <a:ext cx="5797681" cy="529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Architecture and Resource</a:t>
            </a:r>
          </a:p>
          <a:p>
            <a:pPr algn="ctr"/>
            <a:r>
              <a:rPr lang="en-US" sz="4000" b="1" dirty="0"/>
              <a:t>@</a:t>
            </a:r>
            <a:r>
              <a:rPr lang="en-US" sz="4000" b="1" dirty="0" smtClean="0"/>
              <a:t> ATLAS Western Tier 2</a:t>
            </a:r>
          </a:p>
          <a:p>
            <a:pPr algn="ctr"/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Wei Yang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ATLAS Western Tier 2 User Forum meeting</a:t>
            </a:r>
          </a:p>
          <a:p>
            <a:r>
              <a:rPr lang="en-US" dirty="0" smtClean="0"/>
              <a:t>SLAC April 6-7 2009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8461571" cy="6340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What do we </a:t>
            </a:r>
            <a:r>
              <a:rPr lang="en-US" sz="3200" b="1" dirty="0" smtClean="0"/>
              <a:t>have, ATLAS specific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  </a:t>
            </a:r>
            <a:r>
              <a:rPr lang="en-US" sz="2000" b="1" dirty="0" err="1" smtClean="0"/>
              <a:t>Xrootd</a:t>
            </a:r>
            <a:r>
              <a:rPr lang="en-US" sz="2000" b="1" dirty="0" smtClean="0"/>
              <a:t> Storage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275</a:t>
            </a:r>
            <a:r>
              <a:rPr lang="en-US" dirty="0" smtClean="0"/>
              <a:t> usable </a:t>
            </a:r>
            <a:r>
              <a:rPr lang="en-US" dirty="0" smtClean="0"/>
              <a:t>TB on 10 Sun X4500 </a:t>
            </a:r>
            <a:r>
              <a:rPr lang="en-US" dirty="0" smtClean="0"/>
              <a:t>thumpers, format under ZFS and run </a:t>
            </a:r>
            <a:r>
              <a:rPr lang="en-US" dirty="0" err="1" smtClean="0"/>
              <a:t>Xrootd</a:t>
            </a:r>
            <a:endParaRPr lang="en-US" dirty="0" smtClean="0"/>
          </a:p>
          <a:p>
            <a:pPr lvl="2"/>
            <a:r>
              <a:rPr lang="en-US" sz="1600" b="1" dirty="0" smtClean="0"/>
              <a:t>ZFS is a high performance, multiple parity software RAID, detects silent data corruption</a:t>
            </a:r>
          </a:p>
          <a:p>
            <a:pPr lvl="2"/>
            <a:endParaRPr lang="en-US" sz="800" b="1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Good for reading dominated data accessing. Optimized for analysis activities  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See Andy </a:t>
            </a:r>
            <a:r>
              <a:rPr lang="en-US" dirty="0" err="1" smtClean="0"/>
              <a:t>Hanushevsky’s</a:t>
            </a:r>
            <a:r>
              <a:rPr lang="en-US" dirty="0" smtClean="0"/>
              <a:t> talk about how </a:t>
            </a:r>
            <a:r>
              <a:rPr lang="en-US" dirty="0" err="1"/>
              <a:t>X</a:t>
            </a:r>
            <a:r>
              <a:rPr lang="en-US" dirty="0" err="1" smtClean="0"/>
              <a:t>rootd</a:t>
            </a:r>
            <a:r>
              <a:rPr lang="en-US" dirty="0" smtClean="0"/>
              <a:t> </a:t>
            </a:r>
            <a:r>
              <a:rPr lang="en-US" dirty="0" smtClean="0"/>
              <a:t>works</a:t>
            </a:r>
          </a:p>
          <a:p>
            <a:pPr lvl="1">
              <a:buFont typeface="Wingdings" charset="2"/>
              <a:buChar char="²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  </a:t>
            </a:r>
            <a:r>
              <a:rPr lang="en-US" sz="2000" b="1" dirty="0" smtClean="0"/>
              <a:t>LSF batch system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~ 600 </a:t>
            </a:r>
            <a:r>
              <a:rPr lang="en-US" dirty="0" smtClean="0"/>
              <a:t>cores </a:t>
            </a:r>
            <a:r>
              <a:rPr lang="en-US" dirty="0" smtClean="0"/>
              <a:t>purchased by </a:t>
            </a:r>
            <a:r>
              <a:rPr lang="en-US" dirty="0" smtClean="0"/>
              <a:t>Western Tier 2</a:t>
            </a:r>
            <a:r>
              <a:rPr lang="en-US" dirty="0" smtClean="0"/>
              <a:t>, </a:t>
            </a:r>
            <a:r>
              <a:rPr lang="en-US" dirty="0" err="1" smtClean="0"/>
              <a:t>Redhat</a:t>
            </a:r>
            <a:r>
              <a:rPr lang="en-US" dirty="0" smtClean="0"/>
              <a:t> Linux 4, 64bit, 2GB/core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Neal Adam will talk about LSF batch system </a:t>
            </a:r>
            <a:r>
              <a:rPr lang="en-US" dirty="0" smtClean="0"/>
              <a:t>usage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  </a:t>
            </a:r>
            <a:r>
              <a:rPr lang="en-US" sz="2000" b="1" dirty="0" smtClean="0"/>
              <a:t>Interactive user login machine</a:t>
            </a:r>
            <a:r>
              <a:rPr lang="en-US" sz="2000" dirty="0" smtClean="0"/>
              <a:t>: atlint01.slac.stanford.edu 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8 core Intel Xeon @ 3Ghz, 8GB, </a:t>
            </a:r>
            <a:r>
              <a:rPr lang="en-US" dirty="0" err="1" smtClean="0"/>
              <a:t>Redhat</a:t>
            </a:r>
            <a:r>
              <a:rPr lang="en-US" dirty="0" smtClean="0"/>
              <a:t> Linux 4, 32bit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</a:t>
            </a:r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ile </a:t>
            </a:r>
            <a:r>
              <a:rPr lang="en-US" dirty="0" smtClean="0"/>
              <a:t>S</a:t>
            </a:r>
            <a:r>
              <a:rPr lang="en-US" dirty="0" smtClean="0"/>
              <a:t>ystem </a:t>
            </a:r>
            <a:r>
              <a:rPr lang="en-US" dirty="0" smtClean="0"/>
              <a:t>(</a:t>
            </a:r>
            <a:r>
              <a:rPr lang="en-US" dirty="0" err="1" smtClean="0"/>
              <a:t>XrootdFS</a:t>
            </a:r>
            <a:r>
              <a:rPr lang="en-US" dirty="0" smtClean="0"/>
              <a:t>), for easy to use (and for its </a:t>
            </a:r>
            <a:r>
              <a:rPr lang="en-US" dirty="0" err="1" smtClean="0"/>
              <a:t>Posix</a:t>
            </a:r>
            <a:r>
              <a:rPr lang="en-US" dirty="0" smtClean="0"/>
              <a:t> FS </a:t>
            </a:r>
            <a:r>
              <a:rPr lang="en-US" dirty="0" smtClean="0"/>
              <a:t>interface)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</a:t>
            </a:r>
            <a:r>
              <a:rPr lang="en-US" dirty="0" smtClean="0"/>
              <a:t> DQ2 client tools (dq2-ls/get/put, etc.)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  </a:t>
            </a:r>
            <a:r>
              <a:rPr lang="en-US" sz="2000" b="1" dirty="0" smtClean="0"/>
              <a:t>Special</a:t>
            </a:r>
            <a:r>
              <a:rPr lang="en-US" sz="2000" b="1" dirty="0" smtClean="0"/>
              <a:t>, temporary hardware resource needs can be arranged 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Out</a:t>
            </a:r>
            <a:r>
              <a:rPr lang="en-US" dirty="0" smtClean="0"/>
              <a:t> of </a:t>
            </a:r>
            <a:r>
              <a:rPr lang="en-US" dirty="0" err="1" smtClean="0"/>
              <a:t>SLAC’s</a:t>
            </a:r>
            <a:r>
              <a:rPr lang="en-US" dirty="0" smtClean="0"/>
              <a:t> general computing resource pool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Relatively easy to setup for local users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Hard for users coming from </a:t>
            </a:r>
            <a:r>
              <a:rPr lang="en-US" dirty="0" smtClean="0"/>
              <a:t>Grid</a:t>
            </a:r>
            <a:endParaRPr lang="en-US" sz="1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5300" y="457200"/>
            <a:ext cx="8997950" cy="6217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What do we </a:t>
            </a:r>
            <a:r>
              <a:rPr lang="en-US" sz="3200" b="1" dirty="0" smtClean="0"/>
              <a:t>have, cont’d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Open </a:t>
            </a:r>
            <a:r>
              <a:rPr lang="en-US" sz="2000" b="1" dirty="0" smtClean="0"/>
              <a:t>Science Grid Middleware + Selected </a:t>
            </a:r>
            <a:r>
              <a:rPr lang="en-US" sz="2000" b="1" dirty="0" smtClean="0"/>
              <a:t>LHC Computing Grid (LCG) </a:t>
            </a:r>
            <a:r>
              <a:rPr lang="en-US" sz="2000" b="1" dirty="0" smtClean="0"/>
              <a:t>tools</a:t>
            </a:r>
            <a:endParaRPr lang="en-US" sz="2000" b="1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Computing </a:t>
            </a:r>
            <a:r>
              <a:rPr lang="en-US" dirty="0" smtClean="0"/>
              <a:t>Element,</a:t>
            </a:r>
            <a:r>
              <a:rPr lang="en-US" dirty="0" smtClean="0"/>
              <a:t> Storage Element, monitoring</a:t>
            </a:r>
            <a:r>
              <a:rPr lang="en-US" dirty="0" smtClean="0"/>
              <a:t>, </a:t>
            </a:r>
            <a:r>
              <a:rPr lang="en-US" dirty="0" smtClean="0"/>
              <a:t>accounting, client </a:t>
            </a:r>
            <a:r>
              <a:rPr lang="en-US" dirty="0" smtClean="0"/>
              <a:t>tools, etc</a:t>
            </a:r>
            <a:r>
              <a:rPr lang="en-US" dirty="0" smtClean="0"/>
              <a:t>.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LCG </a:t>
            </a:r>
            <a:r>
              <a:rPr lang="en-US" dirty="0" err="1" smtClean="0"/>
              <a:t>Utils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LCG </a:t>
            </a:r>
            <a:r>
              <a:rPr lang="en-US" dirty="0" smtClean="0"/>
              <a:t>File Catalog (LFC) service, LFC clients tools/Python </a:t>
            </a:r>
            <a:r>
              <a:rPr lang="en-US" dirty="0" smtClean="0"/>
              <a:t>API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  </a:t>
            </a:r>
            <a:r>
              <a:rPr lang="en-US" sz="2000" b="1" dirty="0" smtClean="0"/>
              <a:t>ATLAS </a:t>
            </a:r>
            <a:r>
              <a:rPr lang="en-US" sz="2000" b="1" dirty="0" smtClean="0"/>
              <a:t>DDM (</a:t>
            </a:r>
            <a:r>
              <a:rPr lang="en-US" sz="2000" b="1" dirty="0" smtClean="0"/>
              <a:t>D</a:t>
            </a:r>
            <a:r>
              <a:rPr lang="en-US" sz="2000" b="1" dirty="0" smtClean="0"/>
              <a:t>istributed </a:t>
            </a:r>
            <a:r>
              <a:rPr lang="en-US" sz="2000" b="1" dirty="0" smtClean="0"/>
              <a:t>D</a:t>
            </a:r>
            <a:r>
              <a:rPr lang="en-US" sz="2000" b="1" dirty="0" smtClean="0"/>
              <a:t>ata Management) </a:t>
            </a:r>
            <a:r>
              <a:rPr lang="en-US" sz="2000" b="1" dirty="0" smtClean="0"/>
              <a:t>site services and DQ2 client</a:t>
            </a:r>
            <a:endParaRPr lang="en-US" sz="2000" b="1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DQ2 Tier 2 site service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DQ2 </a:t>
            </a:r>
            <a:r>
              <a:rPr lang="en-US" dirty="0" smtClean="0"/>
              <a:t>client </a:t>
            </a:r>
            <a:r>
              <a:rPr lang="en-US" dirty="0" smtClean="0"/>
              <a:t>tools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  </a:t>
            </a:r>
            <a:r>
              <a:rPr lang="en-US" sz="2000" b="1" dirty="0" smtClean="0"/>
              <a:t>Info </a:t>
            </a:r>
            <a:r>
              <a:rPr lang="en-US" sz="2000" b="1" dirty="0" smtClean="0"/>
              <a:t>on the Web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WT2 web site: </a:t>
            </a:r>
            <a:r>
              <a:rPr lang="en-US" dirty="0" smtClean="0">
                <a:hlinkClick r:id="rId2"/>
              </a:rPr>
              <a:t>http://wt2.slac.stanford.edu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SLAC ATLAS experiment web page: </a:t>
            </a:r>
            <a:r>
              <a:rPr lang="en-US" dirty="0" smtClean="0">
                <a:hlinkClick r:id="rId3"/>
              </a:rPr>
              <a:t>http://www.slac.stanford.edu/exp/atlas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ATLAS </a:t>
            </a:r>
            <a:r>
              <a:rPr lang="en-US" dirty="0" err="1" smtClean="0"/>
              <a:t>HyperNews</a:t>
            </a:r>
            <a:r>
              <a:rPr lang="en-US" dirty="0" smtClean="0"/>
              <a:t> forums: </a:t>
            </a:r>
            <a:r>
              <a:rPr lang="en-US" dirty="0" smtClean="0">
                <a:hlinkClick r:id="rId4"/>
              </a:rPr>
              <a:t>https://espace.cern.ch/atlas-forums/default.</a:t>
            </a:r>
            <a:r>
              <a:rPr lang="en-US" dirty="0" smtClean="0">
                <a:hlinkClick r:id="rId4"/>
              </a:rPr>
              <a:t>aspx</a:t>
            </a:r>
            <a:endParaRPr lang="en-US" dirty="0" smtClean="0"/>
          </a:p>
          <a:p>
            <a:pPr lvl="2"/>
            <a:r>
              <a:rPr lang="en-US" dirty="0" smtClean="0"/>
              <a:t>  Look for “Grid </a:t>
            </a:r>
            <a:r>
              <a:rPr lang="en-US" dirty="0" smtClean="0"/>
              <a:t>Jobs at </a:t>
            </a:r>
            <a:r>
              <a:rPr lang="en-US" dirty="0" smtClean="0"/>
              <a:t>SLAC” and  “Non</a:t>
            </a:r>
            <a:r>
              <a:rPr lang="en-US" dirty="0" smtClean="0"/>
              <a:t>-Grid jobs at </a:t>
            </a:r>
            <a:r>
              <a:rPr lang="en-US" dirty="0" smtClean="0"/>
              <a:t>SLAC”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Additional Resources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ATLAS releases in SLAC AFS group space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SLAC ATLAS group NFS server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47650" y="1752600"/>
            <a:ext cx="437515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OSG middleware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/proxies/ATLAS 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DQ2 service</a:t>
            </a:r>
            <a:endParaRPr lang="en-US" altLang="zh-CN" dirty="0">
              <a:ea typeface="宋体" pitchFamily="-65" charset="-122"/>
              <a:cs typeface="宋体" pitchFamily="-65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908050" y="3124200"/>
            <a:ext cx="1651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ea typeface="宋体" pitchFamily="-65" charset="-122"/>
                <a:cs typeface="宋体" pitchFamily="-65" charset="-122"/>
              </a:rPr>
              <a:t>LSF Master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238250" y="3748087"/>
            <a:ext cx="107315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ea typeface="宋体" pitchFamily="-65" charset="-122"/>
                <a:cs typeface="宋体" pitchFamily="-65" charset="-122"/>
              </a:rPr>
              <a:t>WN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238250" y="4052887"/>
            <a:ext cx="107315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WN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1238250" y="4357687"/>
            <a:ext cx="107315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WN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238250" y="4662487"/>
            <a:ext cx="107315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WN</a:t>
            </a:r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3219450" y="838200"/>
            <a:ext cx="206375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Cisco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1148821" y="5043488"/>
            <a:ext cx="1159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 dirty="0">
                <a:ea typeface="宋体" pitchFamily="-65" charset="-122"/>
                <a:cs typeface="宋体" pitchFamily="-65" charset="-122"/>
              </a:rPr>
              <a:t>RHEL 4/64</a:t>
            </a: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4003675" y="3176588"/>
            <a:ext cx="1733550" cy="1447800"/>
          </a:xfrm>
          <a:prstGeom prst="can">
            <a:avLst>
              <a:gd name="adj" fmla="val 2058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ea typeface="宋体" pitchFamily="-65" charset="-122"/>
                <a:cs typeface="宋体" pitchFamily="-65" charset="-122"/>
              </a:rPr>
              <a:t>NFS 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servers</a:t>
            </a:r>
          </a:p>
          <a:p>
            <a:pPr algn="ctr"/>
            <a:r>
              <a:rPr lang="en-US" altLang="zh-CN" dirty="0">
                <a:ea typeface="宋体" pitchFamily="-65" charset="-122"/>
                <a:cs typeface="宋体" pitchFamily="-65" charset="-122"/>
              </a:rPr>
              <a:t>G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rid </a:t>
            </a:r>
            <a:r>
              <a:rPr lang="en-US" altLang="zh-CN" dirty="0">
                <a:ea typeface="宋体" pitchFamily="-65" charset="-122"/>
                <a:cs typeface="宋体" pitchFamily="-65" charset="-122"/>
              </a:rPr>
              <a:t>user 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home</a:t>
            </a:r>
          </a:p>
          <a:p>
            <a:pPr algn="ctr"/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Local user space</a:t>
            </a:r>
            <a:endParaRPr lang="en-US" altLang="zh-CN" dirty="0">
              <a:ea typeface="宋体" pitchFamily="-65" charset="-122"/>
              <a:cs typeface="宋体" pitchFamily="-65" charset="-122"/>
            </a:endParaRPr>
          </a:p>
        </p:txBody>
      </p:sp>
      <p:sp>
        <p:nvSpPr>
          <p:cNvPr id="17" name="AutoShape 22"/>
          <p:cNvSpPr>
            <a:spLocks noChangeArrowheads="1"/>
          </p:cNvSpPr>
          <p:nvPr/>
        </p:nvSpPr>
        <p:spPr bwMode="auto">
          <a:xfrm>
            <a:off x="7346950" y="3733800"/>
            <a:ext cx="1898650" cy="838200"/>
          </a:xfrm>
          <a:prstGeom prst="can">
            <a:avLst>
              <a:gd name="adj" fmla="val 36176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Xrootd server</a:t>
            </a:r>
          </a:p>
        </p:txBody>
      </p:sp>
      <p:sp>
        <p:nvSpPr>
          <p:cNvPr id="18" name="AutoShape 23"/>
          <p:cNvSpPr>
            <a:spLocks noChangeArrowheads="1"/>
          </p:cNvSpPr>
          <p:nvPr/>
        </p:nvSpPr>
        <p:spPr bwMode="auto">
          <a:xfrm>
            <a:off x="7346950" y="4648200"/>
            <a:ext cx="1898650" cy="838200"/>
          </a:xfrm>
          <a:prstGeom prst="can">
            <a:avLst>
              <a:gd name="adj" fmla="val 36176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SUN X4500</a:t>
            </a: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7181850" y="2819400"/>
            <a:ext cx="21463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dirty="0" err="1">
                <a:ea typeface="宋体" pitchFamily="-65" charset="-122"/>
                <a:cs typeface="宋体" pitchFamily="-65" charset="-122"/>
              </a:rPr>
              <a:t>Xrootd</a:t>
            </a:r>
            <a:r>
              <a:rPr lang="en-US" altLang="zh-CN" dirty="0">
                <a:ea typeface="宋体" pitchFamily="-65" charset="-122"/>
                <a:cs typeface="宋体" pitchFamily="-65" charset="-122"/>
              </a:rPr>
              <a:t> 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redirector</a:t>
            </a:r>
          </a:p>
          <a:p>
            <a:pPr algn="ctr"/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(head node)</a:t>
            </a:r>
            <a:endParaRPr lang="en-US" altLang="zh-CN" dirty="0">
              <a:ea typeface="宋体" pitchFamily="-65" charset="-122"/>
              <a:cs typeface="宋体" pitchFamily="-65" charset="-122"/>
            </a:endParaRPr>
          </a:p>
        </p:txBody>
      </p:sp>
      <p:sp>
        <p:nvSpPr>
          <p:cNvPr id="22" name="Oval 27"/>
          <p:cNvSpPr>
            <a:spLocks noChangeArrowheads="1"/>
          </p:cNvSpPr>
          <p:nvPr/>
        </p:nvSpPr>
        <p:spPr bwMode="auto">
          <a:xfrm>
            <a:off x="3797300" y="5029200"/>
            <a:ext cx="18161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Cisco switch</a:t>
            </a:r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>
            <a:off x="2311400" y="4267200"/>
            <a:ext cx="14859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30"/>
          <p:cNvSpPr>
            <a:spLocks noChangeShapeType="1"/>
          </p:cNvSpPr>
          <p:nvPr/>
        </p:nvSpPr>
        <p:spPr bwMode="auto">
          <a:xfrm>
            <a:off x="4870450" y="4624389"/>
            <a:ext cx="0" cy="4048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31"/>
          <p:cNvSpPr>
            <a:spLocks noChangeShapeType="1"/>
          </p:cNvSpPr>
          <p:nvPr/>
        </p:nvSpPr>
        <p:spPr bwMode="auto">
          <a:xfrm flipH="1">
            <a:off x="5613400" y="5257800"/>
            <a:ext cx="1733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>
            <a:off x="247650" y="1600200"/>
            <a:ext cx="94107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Dot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4870450" y="1752600"/>
            <a:ext cx="4622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User Interactive machine: </a:t>
            </a:r>
            <a:r>
              <a:rPr lang="en-US" altLang="zh-CN" dirty="0" err="1" smtClean="0">
                <a:ea typeface="宋体" pitchFamily="-65" charset="-122"/>
                <a:cs typeface="宋体" pitchFamily="-65" charset="-122"/>
              </a:rPr>
              <a:t>XrootdFS</a:t>
            </a:r>
            <a:r>
              <a:rPr lang="en-US" altLang="zh-CN" dirty="0" smtClean="0">
                <a:ea typeface="宋体" pitchFamily="-65" charset="-122"/>
                <a:cs typeface="宋体" pitchFamily="-65" charset="-122"/>
              </a:rPr>
              <a:t>, dq2 </a:t>
            </a:r>
            <a:r>
              <a:rPr lang="en-US" altLang="zh-CN" dirty="0">
                <a:ea typeface="宋体" pitchFamily="-65" charset="-122"/>
                <a:cs typeface="宋体" pitchFamily="-65" charset="-122"/>
              </a:rPr>
              <a:t>client</a:t>
            </a: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7725304" y="1157288"/>
            <a:ext cx="14240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>
                <a:ea typeface="宋体" pitchFamily="-65" charset="-122"/>
                <a:cs typeface="宋体" pitchFamily="-65" charset="-122"/>
              </a:rPr>
              <a:t>SLAC Firewall</a:t>
            </a:r>
          </a:p>
        </p:txBody>
      </p:sp>
      <p:sp>
        <p:nvSpPr>
          <p:cNvPr id="31" name="Text Box 36"/>
          <p:cNvSpPr txBox="1">
            <a:spLocks noChangeArrowheads="1"/>
          </p:cNvSpPr>
          <p:nvPr/>
        </p:nvSpPr>
        <p:spPr bwMode="auto">
          <a:xfrm>
            <a:off x="4354512" y="2452688"/>
            <a:ext cx="19245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>
                <a:ea typeface="宋体" pitchFamily="-65" charset="-122"/>
                <a:cs typeface="宋体" pitchFamily="-65" charset="-122"/>
              </a:rPr>
              <a:t>Internet Free Zone</a:t>
            </a:r>
          </a:p>
        </p:txBody>
      </p:sp>
      <p:sp>
        <p:nvSpPr>
          <p:cNvPr id="34" name="Line 39"/>
          <p:cNvSpPr>
            <a:spLocks noChangeShapeType="1"/>
          </p:cNvSpPr>
          <p:nvPr/>
        </p:nvSpPr>
        <p:spPr bwMode="auto">
          <a:xfrm>
            <a:off x="247650" y="2362200"/>
            <a:ext cx="94107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40"/>
          <p:cNvSpPr>
            <a:spLocks noChangeShapeType="1"/>
          </p:cNvSpPr>
          <p:nvPr/>
        </p:nvSpPr>
        <p:spPr bwMode="auto">
          <a:xfrm flipV="1">
            <a:off x="4210050" y="381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42"/>
          <p:cNvSpPr>
            <a:spLocks noChangeArrowheads="1"/>
          </p:cNvSpPr>
          <p:nvPr/>
        </p:nvSpPr>
        <p:spPr bwMode="auto">
          <a:xfrm>
            <a:off x="5613400" y="838200"/>
            <a:ext cx="206375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>
                <a:ea typeface="宋体" pitchFamily="-65" charset="-122"/>
                <a:cs typeface="宋体" pitchFamily="-65" charset="-122"/>
              </a:rPr>
              <a:t>Cisco</a:t>
            </a:r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 flipV="1">
            <a:off x="6604000" y="381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44"/>
          <p:cNvSpPr>
            <a:spLocks noChangeArrowheads="1"/>
          </p:cNvSpPr>
          <p:nvPr/>
        </p:nvSpPr>
        <p:spPr bwMode="auto">
          <a:xfrm>
            <a:off x="4622800" y="381000"/>
            <a:ext cx="1568450" cy="457200"/>
          </a:xfrm>
          <a:prstGeom prst="leftRightArrow">
            <a:avLst>
              <a:gd name="adj1" fmla="val 50000"/>
              <a:gd name="adj2" fmla="val 63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CN" sz="1600">
                <a:ea typeface="宋体" pitchFamily="-65" charset="-122"/>
                <a:cs typeface="宋体" pitchFamily="-65" charset="-122"/>
              </a:rPr>
              <a:t>10 Gbit</a:t>
            </a:r>
          </a:p>
        </p:txBody>
      </p:sp>
      <p:sp>
        <p:nvSpPr>
          <p:cNvPr id="39" name="Text Box 45"/>
          <p:cNvSpPr txBox="1">
            <a:spLocks noChangeArrowheads="1"/>
          </p:cNvSpPr>
          <p:nvPr/>
        </p:nvSpPr>
        <p:spPr bwMode="auto">
          <a:xfrm>
            <a:off x="3563408" y="4648200"/>
            <a:ext cx="698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 dirty="0">
                <a:ea typeface="宋体" pitchFamily="-65" charset="-122"/>
                <a:cs typeface="宋体" pitchFamily="-65" charset="-122"/>
              </a:rPr>
              <a:t>1Gbit</a:t>
            </a:r>
          </a:p>
        </p:txBody>
      </p:sp>
      <p:sp>
        <p:nvSpPr>
          <p:cNvPr id="42" name="Text Box 49"/>
          <p:cNvSpPr txBox="1">
            <a:spLocks noChangeArrowheads="1"/>
          </p:cNvSpPr>
          <p:nvPr/>
        </p:nvSpPr>
        <p:spPr bwMode="auto">
          <a:xfrm>
            <a:off x="5613400" y="4876801"/>
            <a:ext cx="7510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>
                <a:ea typeface="宋体" pitchFamily="-65" charset="-122"/>
                <a:cs typeface="宋体" pitchFamily="-65" charset="-122"/>
              </a:rPr>
              <a:t>4 Gbit</a:t>
            </a:r>
          </a:p>
        </p:txBody>
      </p:sp>
      <p:sp>
        <p:nvSpPr>
          <p:cNvPr id="44" name="Text Box 52"/>
          <p:cNvSpPr txBox="1">
            <a:spLocks noChangeArrowheads="1"/>
          </p:cNvSpPr>
          <p:nvPr/>
        </p:nvSpPr>
        <p:spPr bwMode="auto">
          <a:xfrm>
            <a:off x="3449902" y="2514600"/>
            <a:ext cx="698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 dirty="0">
                <a:ea typeface="宋体" pitchFamily="-65" charset="-122"/>
                <a:cs typeface="宋体" pitchFamily="-65" charset="-122"/>
              </a:rPr>
              <a:t>1Gbit</a:t>
            </a:r>
          </a:p>
        </p:txBody>
      </p: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247650" y="304801"/>
            <a:ext cx="27949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 sz="2800" b="1" dirty="0">
                <a:ea typeface="宋体" pitchFamily="-65" charset="-122"/>
                <a:cs typeface="宋体" pitchFamily="-65" charset="-122"/>
              </a:rPr>
              <a:t>WT2 </a:t>
            </a:r>
            <a:r>
              <a:rPr lang="en-US" altLang="zh-CN" sz="2800" b="1" dirty="0" smtClean="0">
                <a:ea typeface="宋体" pitchFamily="-65" charset="-122"/>
                <a:cs typeface="宋体" pitchFamily="-65" charset="-122"/>
              </a:rPr>
              <a:t>Architecture</a:t>
            </a:r>
          </a:p>
          <a:p>
            <a:r>
              <a:rPr lang="en-US" altLang="zh-CN" sz="2800" b="1" dirty="0" smtClean="0">
                <a:ea typeface="宋体" pitchFamily="-65" charset="-122"/>
                <a:cs typeface="宋体" pitchFamily="-65" charset="-122"/>
              </a:rPr>
              <a:t>(user’s view)</a:t>
            </a:r>
            <a:endParaRPr lang="en-US" altLang="zh-CN" sz="2800" b="1" dirty="0">
              <a:ea typeface="宋体" pitchFamily="-65" charset="-122"/>
              <a:cs typeface="宋体" pitchFamily="-65" charset="-122"/>
            </a:endParaRPr>
          </a:p>
        </p:txBody>
      </p:sp>
      <p:sp>
        <p:nvSpPr>
          <p:cNvPr id="47" name="Text Box 57"/>
          <p:cNvSpPr txBox="1">
            <a:spLocks noChangeArrowheads="1"/>
          </p:cNvSpPr>
          <p:nvPr/>
        </p:nvSpPr>
        <p:spPr bwMode="auto">
          <a:xfrm>
            <a:off x="495300" y="5791201"/>
            <a:ext cx="34976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~ 600 cores, </a:t>
            </a:r>
            <a:r>
              <a:rPr lang="en-US" sz="2400" dirty="0" smtClean="0"/>
              <a:t>275 </a:t>
            </a:r>
            <a:r>
              <a:rPr lang="en-US" sz="2400" dirty="0"/>
              <a:t>TB usable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63914"/>
            <a:ext cx="8877300" cy="6494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ATLAS DQ2 sites hosted by SLAC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Each ATLAS Tier 1 / 2 site has multiply DQ2 sites</a:t>
            </a:r>
          </a:p>
          <a:p>
            <a:pPr lvl="1"/>
            <a:r>
              <a:rPr lang="en-US" dirty="0" smtClean="0"/>
              <a:t>ATLAS uses DQ2 site name/types (Space Token) for data categorization</a:t>
            </a:r>
          </a:p>
          <a:p>
            <a:pPr lvl="1"/>
            <a:endParaRPr lang="en-US" sz="800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SLACXRD_DATADISK, _MCDISK  </a:t>
            </a:r>
            <a:r>
              <a:rPr lang="en-US" dirty="0" err="1" smtClean="0">
                <a:solidFill>
                  <a:srgbClr val="FF6600"/>
                </a:solidFill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“real” data and MC data, long term (months)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SLACXRD_USERDISK, _GROUPDISK </a:t>
            </a:r>
            <a:r>
              <a:rPr lang="en-US" dirty="0" err="1" smtClean="0">
                <a:solidFill>
                  <a:srgbClr val="FF6600"/>
                </a:solidFill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short term, mainly used by Panda user jobs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SLACXRD_PRODDISK </a:t>
            </a:r>
            <a:r>
              <a:rPr lang="en-US" dirty="0" err="1" smtClean="0">
                <a:solidFill>
                  <a:srgbClr val="FF6600"/>
                </a:solidFill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Panda production jobs, very short term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</a:t>
            </a:r>
            <a:r>
              <a:rPr lang="en-US" dirty="0" smtClean="0"/>
              <a:t>SLACXRD  </a:t>
            </a:r>
            <a:r>
              <a:rPr lang="en-US" dirty="0" err="1" smtClean="0">
                <a:solidFill>
                  <a:srgbClr val="FF6600"/>
                </a:solidFill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 Initial SLAC DQ2 site. Not longer used by ATLAS central </a:t>
            </a:r>
            <a:r>
              <a:rPr lang="en-US" dirty="0" smtClean="0">
                <a:sym typeface="Wingdings"/>
              </a:rPr>
              <a:t>DDM</a:t>
            </a:r>
            <a:endParaRPr lang="en-US" dirty="0" smtClean="0"/>
          </a:p>
          <a:p>
            <a:pPr lvl="1"/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Data/Datasets in SLACXRD_* sites are available to users</a:t>
            </a:r>
          </a:p>
          <a:p>
            <a:pPr lvl="1">
              <a:buFont typeface="Wingdings" charset="2"/>
              <a:buChar char="²"/>
            </a:pPr>
            <a:r>
              <a:rPr lang="en-US" sz="2000" b="1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T</a:t>
            </a:r>
            <a:r>
              <a:rPr lang="en-US" dirty="0" smtClean="0"/>
              <a:t>reat DQ2 datasets in these sites as </a:t>
            </a:r>
            <a:r>
              <a:rPr lang="en-US" dirty="0" err="1" smtClean="0"/>
              <a:t>readonly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</a:p>
          <a:p>
            <a:pPr lvl="1">
              <a:buFont typeface="Wingdings" charset="2"/>
              <a:buChar char="²"/>
            </a:pPr>
            <a:r>
              <a:rPr lang="en-US" b="1" dirty="0" smtClean="0"/>
              <a:t>  </a:t>
            </a:r>
            <a:r>
              <a:rPr lang="en-US" dirty="0" smtClean="0"/>
              <a:t>Storing in </a:t>
            </a:r>
            <a:r>
              <a:rPr lang="en-US" dirty="0" err="1" smtClean="0"/>
              <a:t>Xrootd</a:t>
            </a:r>
            <a:r>
              <a:rPr lang="en-US" dirty="0" smtClean="0"/>
              <a:t> space. </a:t>
            </a:r>
            <a:r>
              <a:rPr lang="en-US" b="1" dirty="0" smtClean="0">
                <a:solidFill>
                  <a:srgbClr val="FF0000"/>
                </a:solidFill>
              </a:rPr>
              <a:t>Deleting may create disaster</a:t>
            </a:r>
          </a:p>
          <a:p>
            <a:pPr lvl="1">
              <a:buFont typeface="Wingdings" charset="2"/>
              <a:buChar char="²"/>
            </a:pPr>
            <a:r>
              <a:rPr lang="en-US" b="1" dirty="0" smtClean="0"/>
              <a:t>  </a:t>
            </a:r>
            <a:r>
              <a:rPr lang="en-US" dirty="0" smtClean="0"/>
              <a:t>SLACXRD_PRODDISK: </a:t>
            </a:r>
            <a:r>
              <a:rPr lang="en-US" dirty="0" smtClean="0">
                <a:solidFill>
                  <a:srgbClr val="0000FF"/>
                </a:solidFill>
              </a:rPr>
              <a:t>data come and go, don’t depend on them</a:t>
            </a:r>
          </a:p>
          <a:p>
            <a:endParaRPr lang="en-US" sz="1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Use dq2 client tools (dq2-ls) to check dataset availability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what datasets are available at SLACXRD_* sites, and location in storage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which sites have an interesting dataset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Request datasets to be moved to SLACXRD_*</a:t>
            </a:r>
          </a:p>
          <a:p>
            <a:pPr lvl="1">
              <a:buFont typeface="Wingdings" charset="2"/>
              <a:buChar char="²"/>
            </a:pPr>
            <a:r>
              <a:rPr lang="en-US" sz="2000" b="1" dirty="0" smtClean="0"/>
              <a:t>  </a:t>
            </a:r>
            <a:r>
              <a:rPr lang="en-US" dirty="0" smtClean="0">
                <a:hlinkClick r:id="rId2"/>
              </a:rPr>
              <a:t>http://panda.cern.ch:25880/server/pandamon/query?mode=</a:t>
            </a:r>
            <a:r>
              <a:rPr lang="en-US" dirty="0" smtClean="0">
                <a:hlinkClick r:id="rId2"/>
              </a:rPr>
              <a:t>reqsubs0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e-mail your request to </a:t>
            </a:r>
            <a:r>
              <a:rPr lang="en-US" dirty="0" err="1" smtClean="0"/>
              <a:t>HyperNews</a:t>
            </a:r>
            <a:r>
              <a:rPr lang="en-US" dirty="0" smtClean="0"/>
              <a:t>. We will try to help/discuss possibilities </a:t>
            </a:r>
          </a:p>
          <a:p>
            <a:pPr lvl="1"/>
            <a:endParaRPr lang="en-US" sz="20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850" y="381000"/>
            <a:ext cx="8667750" cy="674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Interactive Machine, what can you do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atlint01.slac.stanford.edu </a:t>
            </a:r>
            <a:r>
              <a:rPr lang="en-US" sz="2000" b="1" dirty="0" err="1" smtClean="0">
                <a:sym typeface="Wingdings"/>
              </a:rPr>
              <a:t></a:t>
            </a:r>
            <a:r>
              <a:rPr lang="en-US" sz="2000" b="1" dirty="0" smtClean="0"/>
              <a:t> Current interactive machine</a:t>
            </a:r>
          </a:p>
          <a:p>
            <a:pPr>
              <a:buFont typeface="Wingdings" charset="2"/>
              <a:buChar char="Ø"/>
            </a:pPr>
            <a:endParaRPr lang="en-US" sz="1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Run interactive job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Debug Athena jobs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Run ROOT analysis:   </a:t>
            </a:r>
          </a:p>
          <a:p>
            <a:pPr lvl="2"/>
            <a:r>
              <a:rPr lang="en-US" dirty="0" smtClean="0"/>
              <a:t>$ root –</a:t>
            </a:r>
            <a:r>
              <a:rPr lang="en-US" dirty="0" err="1" smtClean="0"/>
              <a:t>b</a:t>
            </a:r>
            <a:r>
              <a:rPr lang="en-US" dirty="0" smtClean="0"/>
              <a:t> –</a:t>
            </a:r>
            <a:r>
              <a:rPr lang="en-US" dirty="0" err="1" smtClean="0"/>
              <a:t>l</a:t>
            </a:r>
            <a:endParaRPr lang="en-US" dirty="0" smtClean="0"/>
          </a:p>
          <a:p>
            <a:pPr lvl="2"/>
            <a:r>
              <a:rPr lang="en-US" dirty="0" smtClean="0"/>
              <a:t>r</a:t>
            </a:r>
            <a:r>
              <a:rPr lang="en-US" dirty="0" smtClean="0"/>
              <a:t>oot [0] </a:t>
            </a:r>
            <a:r>
              <a:rPr lang="en-US" dirty="0" err="1" smtClean="0"/>
              <a:t>TXNetFile</a:t>
            </a:r>
            <a:r>
              <a:rPr lang="en-US" dirty="0" smtClean="0"/>
              <a:t> </a:t>
            </a:r>
            <a:r>
              <a:rPr lang="en-US" dirty="0" err="1" smtClean="0"/>
              <a:t>f(“root://atl-xrdr//atlas/xrootd/file.root</a:t>
            </a:r>
            <a:r>
              <a:rPr lang="en-US" dirty="0" smtClean="0"/>
              <a:t>”)</a:t>
            </a:r>
          </a:p>
          <a:p>
            <a:pPr>
              <a:buFont typeface="Wingdings" charset="2"/>
              <a:buChar char="Ø"/>
            </a:pPr>
            <a:endParaRPr lang="en-US" sz="1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Submit batch jobs</a:t>
            </a:r>
          </a:p>
          <a:p>
            <a:pPr>
              <a:buFont typeface="Wingdings" charset="2"/>
              <a:buChar char="Ø"/>
            </a:pPr>
            <a:endParaRPr lang="en-US" sz="1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Organize your own </a:t>
            </a:r>
            <a:r>
              <a:rPr lang="en-US" sz="2000" b="1" dirty="0" err="1" smtClean="0"/>
              <a:t>X</a:t>
            </a:r>
            <a:r>
              <a:rPr lang="en-US" sz="2000" b="1" dirty="0" err="1" smtClean="0"/>
              <a:t>rootd</a:t>
            </a:r>
            <a:r>
              <a:rPr lang="en-US" sz="2000" b="1" dirty="0" smtClean="0"/>
              <a:t> data via </a:t>
            </a:r>
            <a:r>
              <a:rPr lang="en-US" sz="2000" b="1" dirty="0" err="1" smtClean="0"/>
              <a:t>XrootdFS</a:t>
            </a:r>
            <a:endParaRPr lang="en-US" sz="2000" b="1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</a:t>
            </a:r>
            <a:r>
              <a:rPr lang="en-US" dirty="0" err="1" smtClean="0"/>
              <a:t>Xrootd</a:t>
            </a:r>
            <a:r>
              <a:rPr lang="en-US" dirty="0" smtClean="0"/>
              <a:t> space are mounted under Unix file system tree, like NFS disks</a:t>
            </a:r>
          </a:p>
          <a:p>
            <a:pPr lvl="2"/>
            <a:r>
              <a:rPr lang="en-US" dirty="0" smtClean="0"/>
              <a:t>/</a:t>
            </a:r>
            <a:r>
              <a:rPr lang="en-US" dirty="0" err="1" smtClean="0"/>
              <a:t>xrootd/atlas/atlasdatadisk</a:t>
            </a:r>
            <a:endParaRPr lang="en-US" dirty="0" smtClean="0"/>
          </a:p>
          <a:p>
            <a:pPr lvl="2"/>
            <a:r>
              <a:rPr lang="en-US" dirty="0" smtClean="0"/>
              <a:t>/</a:t>
            </a:r>
            <a:r>
              <a:rPr lang="en-US" dirty="0" err="1" smtClean="0"/>
              <a:t>xrootd/atlas/atlasmcdisk</a:t>
            </a:r>
            <a:endParaRPr lang="en-US" dirty="0" smtClean="0"/>
          </a:p>
          <a:p>
            <a:pPr lvl="2"/>
            <a:r>
              <a:rPr lang="en-US" dirty="0" smtClean="0"/>
              <a:t>…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Support most </a:t>
            </a:r>
            <a:r>
              <a:rPr lang="en-US" dirty="0" err="1" smtClean="0"/>
              <a:t>unix</a:t>
            </a:r>
            <a:r>
              <a:rPr lang="en-US" dirty="0" smtClean="0"/>
              <a:t> commands, “</a:t>
            </a:r>
            <a:r>
              <a:rPr lang="en-US" dirty="0" err="1" smtClean="0"/>
              <a:t>cd</a:t>
            </a:r>
            <a:r>
              <a:rPr lang="en-US" dirty="0" smtClean="0"/>
              <a:t>”, “</a:t>
            </a:r>
            <a:r>
              <a:rPr lang="en-US" dirty="0" err="1" smtClean="0"/>
              <a:t>ls</a:t>
            </a:r>
            <a:r>
              <a:rPr lang="en-US" dirty="0" smtClean="0"/>
              <a:t>”, “</a:t>
            </a:r>
            <a:r>
              <a:rPr lang="en-US" dirty="0" err="1" smtClean="0"/>
              <a:t>rm</a:t>
            </a:r>
            <a:r>
              <a:rPr lang="en-US" dirty="0" smtClean="0"/>
              <a:t>”, “cp”, “cat”, “find”, etc.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Transfer individual data file between CERN and SLAC using </a:t>
            </a:r>
            <a:r>
              <a:rPr lang="en-US" dirty="0" err="1" smtClean="0"/>
              <a:t>bbcp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Use DQ2 client tools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q2-ls, dq2-get, dq2-put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850" y="228601"/>
            <a:ext cx="8994770" cy="6155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SLAC Computing in General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Obtain a SLAC computing account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SLAC computing is centrally managed by Scientific Computing and Computing Services 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For ATLAS users, </a:t>
            </a:r>
            <a:r>
              <a:rPr lang="en-US" dirty="0" err="1" smtClean="0"/>
              <a:t>pls</a:t>
            </a:r>
            <a:r>
              <a:rPr lang="en-US" dirty="0" smtClean="0"/>
              <a:t> follow instructions at </a:t>
            </a:r>
            <a:r>
              <a:rPr lang="en-US" dirty="0" smtClean="0">
                <a:hlinkClick r:id="rId3"/>
              </a:rPr>
              <a:t>http://wt2.slac.stanford.edu</a:t>
            </a:r>
            <a:r>
              <a:rPr lang="en-US" dirty="0" smtClean="0"/>
              <a:t> for an account</a:t>
            </a:r>
          </a:p>
          <a:p>
            <a:endParaRPr lang="en-US" sz="1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AFS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Home directories of SLAC </a:t>
            </a:r>
            <a:r>
              <a:rPr lang="en-US" dirty="0" err="1" smtClean="0"/>
              <a:t>unix</a:t>
            </a:r>
            <a:r>
              <a:rPr lang="en-US" dirty="0" smtClean="0"/>
              <a:t> computing accounts are located in AFS.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AFS access permissions are controlled by ACL (access control list) and AFS token</a:t>
            </a:r>
          </a:p>
          <a:p>
            <a:pPr lvl="2"/>
            <a:r>
              <a:rPr lang="en-US" dirty="0" smtClean="0"/>
              <a:t>  </a:t>
            </a:r>
            <a:r>
              <a:rPr lang="en-US" dirty="0" err="1" smtClean="0"/>
              <a:t>fs</a:t>
            </a:r>
            <a:r>
              <a:rPr lang="en-US" dirty="0" smtClean="0"/>
              <a:t> </a:t>
            </a:r>
            <a:r>
              <a:rPr lang="en-US" dirty="0" err="1" smtClean="0"/>
              <a:t>listacl</a:t>
            </a:r>
            <a:r>
              <a:rPr lang="en-US" dirty="0" smtClean="0"/>
              <a:t> $HOME/dir</a:t>
            </a:r>
          </a:p>
          <a:p>
            <a:pPr lvl="2"/>
            <a:r>
              <a:rPr lang="en-US" dirty="0" smtClean="0"/>
              <a:t>  make sure you have an AFS token: /</a:t>
            </a:r>
            <a:r>
              <a:rPr lang="en-US" dirty="0" err="1" smtClean="0"/>
              <a:t>usr/local/bin/qtoken</a:t>
            </a:r>
            <a:r>
              <a:rPr lang="en-US" dirty="0" smtClean="0"/>
              <a:t>, /</a:t>
            </a:r>
            <a:r>
              <a:rPr lang="en-US" dirty="0" err="1" smtClean="0"/>
              <a:t>usr/local/bin/kinit</a:t>
            </a:r>
            <a:endParaRPr lang="en-US" dirty="0" smtClean="0"/>
          </a:p>
          <a:p>
            <a:pPr lvl="1">
              <a:buFont typeface="Wingdings" charset="2"/>
              <a:buChar char="²"/>
            </a:pPr>
            <a:r>
              <a:rPr lang="en-US" dirty="0" smtClean="0"/>
              <a:t>  AFS is good for long term storage of documents, code. 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AFS is NOT GOOD for data. </a:t>
            </a:r>
            <a:r>
              <a:rPr lang="en-US" dirty="0" smtClean="0"/>
              <a:t>U</a:t>
            </a:r>
            <a:r>
              <a:rPr lang="en-US" dirty="0" smtClean="0"/>
              <a:t>se NFS or </a:t>
            </a:r>
            <a:r>
              <a:rPr lang="en-US" dirty="0" err="1" smtClean="0"/>
              <a:t>Xrootd</a:t>
            </a:r>
            <a:r>
              <a:rPr lang="en-US" dirty="0" smtClean="0"/>
              <a:t> instead. 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AFS space unit is “ASF volume”, mounted any where under /</a:t>
            </a:r>
            <a:r>
              <a:rPr lang="en-US" dirty="0" err="1" smtClean="0"/>
              <a:t>afs/slac.stanford.edu</a:t>
            </a:r>
            <a:endParaRPr lang="en-US" dirty="0" smtClean="0"/>
          </a:p>
          <a:p>
            <a:pPr lvl="2"/>
            <a:r>
              <a:rPr lang="en-US" dirty="0" smtClean="0"/>
              <a:t>  </a:t>
            </a:r>
            <a:r>
              <a:rPr lang="en-US" dirty="0" err="1" smtClean="0"/>
              <a:t>fs</a:t>
            </a:r>
            <a:r>
              <a:rPr lang="en-US" dirty="0" smtClean="0"/>
              <a:t> </a:t>
            </a:r>
            <a:r>
              <a:rPr lang="en-US" dirty="0" err="1" smtClean="0"/>
              <a:t>listquota</a:t>
            </a:r>
            <a:r>
              <a:rPr lang="en-US" dirty="0" smtClean="0"/>
              <a:t> $HOME/dir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To request increasing AFS volume size, or request a new AFS volume:</a:t>
            </a:r>
          </a:p>
          <a:p>
            <a:pPr lvl="2"/>
            <a:r>
              <a:rPr lang="en-US" dirty="0" smtClean="0">
                <a:hlinkClick r:id="rId4"/>
              </a:rPr>
              <a:t>http://www.slac.stanford.edu/comp/unix/afs-req.</a:t>
            </a:r>
            <a:r>
              <a:rPr lang="en-US" dirty="0" smtClean="0">
                <a:hlinkClick r:id="rId4"/>
              </a:rPr>
              <a:t>html</a:t>
            </a:r>
            <a:endParaRPr lang="en-US" dirty="0" smtClean="0"/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Unix interactive machines</a:t>
            </a:r>
          </a:p>
          <a:p>
            <a:pPr lvl="1"/>
            <a:r>
              <a:rPr lang="en-US" dirty="0" smtClean="0"/>
              <a:t>  For general usage. rhel4-32.slac.stanford.edu, rhel4-64, </a:t>
            </a:r>
            <a:r>
              <a:rPr lang="en-US" dirty="0" err="1" smtClean="0"/>
              <a:t>noric</a:t>
            </a:r>
            <a:endParaRPr lang="en-US" dirty="0" smtClean="0"/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</a:t>
            </a:r>
            <a:r>
              <a:rPr lang="en-US" sz="2000" b="1" dirty="0" smtClean="0">
                <a:hlinkClick r:id="rId5"/>
              </a:rPr>
              <a:t>unix-admin@slac.stanford.edu</a:t>
            </a:r>
            <a:r>
              <a:rPr lang="en-US" sz="2000" b="1" dirty="0" smtClean="0"/>
              <a:t> for any Unix question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09600"/>
            <a:ext cx="9220200" cy="5539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SLAC Computing in General, cont’d</a:t>
            </a:r>
          </a:p>
          <a:p>
            <a:endParaRPr lang="en-US" sz="2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Grid </a:t>
            </a:r>
            <a:r>
              <a:rPr lang="en-US" sz="2000" b="1" dirty="0" smtClean="0"/>
              <a:t>computing:</a:t>
            </a:r>
            <a:r>
              <a:rPr lang="en-US" sz="2000" b="1" dirty="0" smtClean="0"/>
              <a:t> 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After registered person certificate with ATLAS, you will be assigned a SLAC Grid account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 This is NOT your SLAC local </a:t>
            </a:r>
            <a:r>
              <a:rPr lang="en-US" dirty="0" smtClean="0"/>
              <a:t>U</a:t>
            </a:r>
            <a:r>
              <a:rPr lang="en-US" dirty="0" smtClean="0"/>
              <a:t>nix account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 Currently only dq2-get and dq2-put use this Grid account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 Not activated automatically, e-mail </a:t>
            </a:r>
            <a:r>
              <a:rPr lang="en-US" dirty="0" err="1" smtClean="0"/>
              <a:t>unix</a:t>
            </a:r>
            <a:r>
              <a:rPr lang="en-US" dirty="0" smtClean="0"/>
              <a:t>-admin if can’t use dq2-get/put with</a:t>
            </a:r>
          </a:p>
          <a:p>
            <a:pPr lvl="2"/>
            <a:r>
              <a:rPr lang="en-US" dirty="0" smtClean="0"/>
              <a:t>    SLACXRD_*</a:t>
            </a:r>
          </a:p>
          <a:p>
            <a:pPr lvl="1">
              <a:buFont typeface="Wingdings" charset="2"/>
              <a:buChar char="²"/>
            </a:pPr>
            <a:r>
              <a:rPr lang="en-US" dirty="0" smtClean="0"/>
              <a:t>  FYI, OSG CE is osgserv01.slac.stanford.edu, SE (SRM) is osgserv04.slac.stanford.edu</a:t>
            </a:r>
          </a:p>
          <a:p>
            <a:endParaRPr lang="en-US" sz="2000" b="1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Windows account, E-</a:t>
            </a:r>
            <a:r>
              <a:rPr lang="en-US" sz="2000" b="1" dirty="0" smtClean="0"/>
              <a:t>mail</a:t>
            </a:r>
          </a:p>
          <a:p>
            <a:pPr lvl="1"/>
            <a:r>
              <a:rPr lang="en-US" dirty="0" smtClean="0"/>
              <a:t>SLAC recommends Microsoft Exchange e-mail. See: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://www2.slac.stanford.edu/comp/messaging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Computing </a:t>
            </a:r>
            <a:r>
              <a:rPr lang="en-US" sz="2000" b="1" dirty="0" smtClean="0"/>
              <a:t>security</a:t>
            </a:r>
          </a:p>
          <a:p>
            <a:pPr lvl="1"/>
            <a:r>
              <a:rPr lang="en-US" sz="2000" dirty="0" smtClean="0">
                <a:hlinkClick r:id="rId3"/>
              </a:rPr>
              <a:t>http://www2.slac.stanford.edu/computing/security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>
              <a:buFont typeface="Wingdings" charset="2"/>
              <a:buChar char="Ø"/>
            </a:pPr>
            <a:r>
              <a:rPr lang="en-US" sz="2000" b="1" dirty="0" smtClean="0"/>
              <a:t>  General help </a:t>
            </a:r>
            <a:r>
              <a:rPr lang="en-US" sz="2000" b="1" dirty="0" smtClean="0"/>
              <a:t>:  </a:t>
            </a:r>
            <a:r>
              <a:rPr lang="en-US" sz="2000" b="1" dirty="0" smtClean="0">
                <a:hlinkClick r:id="rId4"/>
              </a:rPr>
              <a:t>http://www2.slac.stanford.edu/comp/helptrak</a:t>
            </a:r>
            <a:r>
              <a:rPr lang="en-US" sz="2000" b="1" dirty="0" smtClean="0">
                <a:hlinkClick r:id="rId4"/>
              </a:rPr>
              <a:t>/</a:t>
            </a:r>
            <a:endParaRPr lang="en-US" sz="20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1264</Words>
  <Application>Microsoft Macintosh PowerPoint</Application>
  <PresentationFormat>A4 Paper (210x297 mm)</PresentationFormat>
  <Paragraphs>170</Paragraphs>
  <Slides>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 Yang</dc:creator>
  <cp:lastModifiedBy>Wei Yang</cp:lastModifiedBy>
  <cp:revision>23</cp:revision>
  <dcterms:created xsi:type="dcterms:W3CDTF">2009-04-06T02:41:56Z</dcterms:created>
  <dcterms:modified xsi:type="dcterms:W3CDTF">2009-04-06T06:07:20Z</dcterms:modified>
</cp:coreProperties>
</file>